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0" r:id="rId2"/>
    <p:sldId id="297" r:id="rId3"/>
    <p:sldId id="299" r:id="rId4"/>
    <p:sldId id="266" r:id="rId5"/>
    <p:sldId id="292" r:id="rId6"/>
    <p:sldId id="300" r:id="rId7"/>
    <p:sldId id="301" r:id="rId8"/>
    <p:sldId id="302" r:id="rId9"/>
    <p:sldId id="294" r:id="rId10"/>
    <p:sldId id="306" r:id="rId11"/>
    <p:sldId id="30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9933"/>
    <a:srgbClr val="F5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EF991-FCE9-4396-B9A0-913D463C3D84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91025-13D9-4204-9BB4-ED9E6FFFA1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95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3195" y="5181112"/>
            <a:ext cx="2533799" cy="358923"/>
          </a:xfrm>
          <a:prstGeom prst="rect">
            <a:avLst/>
          </a:prstGeom>
          <a:solidFill>
            <a:srgbClr val="0077D4"/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EEF3FA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DESCRIPTION PHOTO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3195" y="4698958"/>
            <a:ext cx="3055093" cy="418803"/>
          </a:xfrm>
          <a:prstGeom prst="rect">
            <a:avLst/>
          </a:prstGeom>
          <a:solidFill>
            <a:srgbClr val="0077D4"/>
          </a:solidFill>
        </p:spPr>
        <p:txBody>
          <a:bodyPr/>
          <a:lstStyle>
            <a:lvl1pPr marL="0" indent="0">
              <a:buNone/>
              <a:defRPr sz="2400">
                <a:solidFill>
                  <a:srgbClr val="EEF3FA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DESCRIPTION PHOTO</a:t>
            </a:r>
          </a:p>
        </p:txBody>
      </p:sp>
    </p:spTree>
    <p:extLst>
      <p:ext uri="{BB962C8B-B14F-4D97-AF65-F5344CB8AC3E}">
        <p14:creationId xmlns:p14="http://schemas.microsoft.com/office/powerpoint/2010/main" val="157065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9" y="2"/>
            <a:ext cx="9143998" cy="3335383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609718" y="3655002"/>
            <a:ext cx="5922963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18" y="4444580"/>
            <a:ext cx="5922963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609718" y="1845071"/>
            <a:ext cx="1124397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8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1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99" y="0"/>
            <a:ext cx="9144799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96338" y="2085173"/>
            <a:ext cx="6887984" cy="2978286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marL="0" indent="0" algn="l">
              <a:buNone/>
              <a:defRPr sz="3600">
                <a:solidFill>
                  <a:srgbClr val="EEF3FA"/>
                </a:solidFill>
              </a:defRPr>
            </a:lvl1pPr>
            <a:lvl2pPr marL="457200" indent="0" algn="r">
              <a:buNone/>
              <a:defRPr sz="24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 dirty="0"/>
              <a:t>Quotations are commonly printed as a means for inspiration and to </a:t>
            </a:r>
            <a:r>
              <a:rPr lang="en-US" dirty="0" err="1"/>
              <a:t>to</a:t>
            </a:r>
            <a:r>
              <a:rPr lang="en-US" dirty="0"/>
              <a:t> invoke philosophical thoughts from the reader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r>
              <a:rPr lang="fr-FR" dirty="0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589320" y="5311287"/>
            <a:ext cx="2495002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526425" y="1741012"/>
            <a:ext cx="564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9600" dirty="0">
                <a:solidFill>
                  <a:srgbClr val="EEF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99" y="0"/>
            <a:ext cx="9143998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289461" y="4627245"/>
            <a:ext cx="2495002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96338" y="1860066"/>
            <a:ext cx="6588125" cy="581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USE BIG NUMBERS FOR BIG IMPACT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63126" y="2700912"/>
            <a:ext cx="7204105" cy="1401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600" b="1" kern="1200" baseline="0" dirty="0" smtClean="0">
                <a:solidFill>
                  <a:srgbClr val="EEF3F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100.000.000$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52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4164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421717" y="187138"/>
            <a:ext cx="8355083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Logos : copy/paste 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39" y="3050380"/>
            <a:ext cx="1302403" cy="1218446"/>
          </a:xfrm>
          <a:prstGeom prst="rect">
            <a:avLst/>
          </a:prstGeom>
        </p:spPr>
      </p:pic>
      <p:sp>
        <p:nvSpPr>
          <p:cNvPr id="15" name="Text Placeholder 22"/>
          <p:cNvSpPr txBox="1">
            <a:spLocks/>
          </p:cNvSpPr>
          <p:nvPr userDrawn="1"/>
        </p:nvSpPr>
        <p:spPr>
          <a:xfrm>
            <a:off x="4292149" y="4533090"/>
            <a:ext cx="1399508" cy="354245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</a:t>
            </a:r>
            <a:endParaRPr lang="fr-FR" sz="20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31" y="4540288"/>
            <a:ext cx="430218" cy="331788"/>
          </a:xfrm>
          <a:prstGeom prst="rect">
            <a:avLst/>
          </a:prstGeom>
        </p:spPr>
      </p:pic>
      <p:pic>
        <p:nvPicPr>
          <p:cNvPr id="17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150" y="4474467"/>
            <a:ext cx="231965" cy="721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45" y="5318127"/>
            <a:ext cx="1454108" cy="582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66" y="6081384"/>
            <a:ext cx="1102451" cy="547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26" y="5325730"/>
            <a:ext cx="1116080" cy="567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37" y="6081386"/>
            <a:ext cx="1085930" cy="552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09" y="6125671"/>
            <a:ext cx="1134673" cy="542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8" y="1459051"/>
            <a:ext cx="1245074" cy="1271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85" y="1465122"/>
            <a:ext cx="1188156" cy="141993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21716" y="1618996"/>
            <a:ext cx="2818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</a:rPr>
              <a:t>UNESCO Logo (FRONT PAGE – No other Logo on the front page)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7130" y="5351672"/>
            <a:ext cx="3257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</a:rPr>
              <a:t>UNESCO + Secondary Logo “in line” (IN THE FOOTER ONLY, only if needed, never in the case of Field Offices of Sectors)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32723" y="4272405"/>
            <a:ext cx="249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</a:rPr>
              <a:t>UNESCO Logo (FOOTER – Use this logo by default)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69" y="3096060"/>
            <a:ext cx="1144775" cy="1231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04" y="3028009"/>
            <a:ext cx="1069003" cy="1301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87" y="1508599"/>
            <a:ext cx="1213496" cy="12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5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fr-FR" sz="1800" dirty="0">
                <a:solidFill>
                  <a:prstClr val="black"/>
                </a:solidFill>
              </a:rPr>
              <a:t> </a:t>
            </a:r>
          </a:p>
          <a:p>
            <a:pPr defTabSz="457200"/>
            <a:r>
              <a:rPr lang="fr-FR" sz="1800" dirty="0">
                <a:solidFill>
                  <a:prstClr val="black"/>
                </a:solidFill>
              </a:rPr>
              <a:t/>
            </a:r>
            <a:br>
              <a:rPr lang="fr-FR" sz="1800" dirty="0">
                <a:solidFill>
                  <a:prstClr val="black"/>
                </a:solidFill>
              </a:rPr>
            </a:br>
            <a:endParaRPr lang="fr-F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9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95C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1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9F3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32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F39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6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MASTER Slide titl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8775" y="2199699"/>
            <a:ext cx="8343156" cy="38629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24A84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3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69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EC61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9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00B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41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8"/>
            <a:ext cx="9144000" cy="651911"/>
          </a:xfrm>
          <a:prstGeom prst="rect">
            <a:avLst/>
          </a:prstGeom>
          <a:solidFill>
            <a:srgbClr val="004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1994" y="1553733"/>
            <a:ext cx="576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51994" y="245010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3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7"/>
            <a:ext cx="9144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403">
              <a:solidFill>
                <a:prstClr val="white"/>
              </a:solidFill>
            </a:endParaRPr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9144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350" dirty="0">
              <a:solidFill>
                <a:srgbClr val="0F6FC6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445746"/>
            <a:ext cx="817245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2700" b="1">
                <a:solidFill>
                  <a:schemeClr val="bg1"/>
                </a:solidFill>
              </a:defRPr>
            </a:lvl2pPr>
            <a:lvl3pPr>
              <a:defRPr sz="2700" b="1">
                <a:solidFill>
                  <a:schemeClr val="bg1"/>
                </a:solidFill>
              </a:defRPr>
            </a:lvl3pPr>
            <a:lvl4pPr>
              <a:defRPr sz="2700" b="1">
                <a:solidFill>
                  <a:schemeClr val="bg1"/>
                </a:solidFill>
              </a:defRPr>
            </a:lvl4pPr>
            <a:lvl5pPr>
              <a:defRPr sz="2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4850" y="1765300"/>
            <a:ext cx="8172450" cy="3614738"/>
          </a:xfrm>
          <a:prstGeom prst="rect">
            <a:avLst/>
          </a:prstGeom>
        </p:spPr>
        <p:txBody>
          <a:bodyPr/>
          <a:lstStyle>
            <a:lvl1pPr>
              <a:defRPr lang="en-US" sz="21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1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1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1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1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028566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GENERAL MASTER Slide title with text 1">
  <p:cSld name="3_GENERAL MASTER Slide title with text 1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151" y="87875"/>
            <a:ext cx="1302403" cy="121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3657" y="153188"/>
            <a:ext cx="903514" cy="90351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391554" y="-13259"/>
            <a:ext cx="66421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134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-13862" y="0"/>
            <a:ext cx="9157862" cy="6858000"/>
          </a:xfrm>
          <a:prstGeom prst="rect">
            <a:avLst/>
          </a:prstGeom>
          <a:solidFill>
            <a:srgbClr val="EEF3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-13862" y="0"/>
            <a:ext cx="3084432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-13862" y="5048549"/>
            <a:ext cx="3065418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 algn="ctr">
              <a:buNone/>
              <a:defRPr sz="3600" b="1"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SUMMARY</a:t>
            </a:r>
            <a:endParaRPr lang="fr-FR" dirty="0"/>
          </a:p>
        </p:txBody>
      </p:sp>
      <p:cxnSp>
        <p:nvCxnSpPr>
          <p:cNvPr id="340" name="Straight Connector 339"/>
          <p:cNvCxnSpPr/>
          <p:nvPr userDrawn="1"/>
        </p:nvCxnSpPr>
        <p:spPr>
          <a:xfrm>
            <a:off x="3061064" y="2248874"/>
            <a:ext cx="445007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 userDrawn="1"/>
        </p:nvCxnSpPr>
        <p:spPr>
          <a:xfrm>
            <a:off x="2472145" y="2248874"/>
            <a:ext cx="588918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2472145" y="1904387"/>
            <a:ext cx="58891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209110" y="1904387"/>
            <a:ext cx="379649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title</a:t>
            </a:r>
            <a:r>
              <a:rPr lang="fr-FR" dirty="0"/>
              <a:t> 1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7005607" y="1901409"/>
            <a:ext cx="50553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cxnSp>
        <p:nvCxnSpPr>
          <p:cNvPr id="345" name="Straight Connector 344"/>
          <p:cNvCxnSpPr/>
          <p:nvPr userDrawn="1"/>
        </p:nvCxnSpPr>
        <p:spPr>
          <a:xfrm>
            <a:off x="3056711" y="2824049"/>
            <a:ext cx="445007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 userDrawn="1"/>
        </p:nvCxnSpPr>
        <p:spPr>
          <a:xfrm>
            <a:off x="2467792" y="2824049"/>
            <a:ext cx="588918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2467792" y="2479562"/>
            <a:ext cx="58891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204757" y="2479562"/>
            <a:ext cx="379649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title</a:t>
            </a:r>
            <a:r>
              <a:rPr lang="fr-FR" dirty="0"/>
              <a:t> 1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7001254" y="2476584"/>
            <a:ext cx="50553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cxnSp>
        <p:nvCxnSpPr>
          <p:cNvPr id="355" name="Straight Connector 354"/>
          <p:cNvCxnSpPr/>
          <p:nvPr userDrawn="1"/>
        </p:nvCxnSpPr>
        <p:spPr>
          <a:xfrm>
            <a:off x="3061065" y="3396246"/>
            <a:ext cx="445007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 userDrawn="1"/>
        </p:nvCxnSpPr>
        <p:spPr>
          <a:xfrm>
            <a:off x="2472146" y="3396246"/>
            <a:ext cx="588918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2472146" y="3051759"/>
            <a:ext cx="58891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209112" y="3051759"/>
            <a:ext cx="379649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title</a:t>
            </a:r>
            <a:r>
              <a:rPr lang="fr-FR" dirty="0"/>
              <a:t> 1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7005608" y="3048781"/>
            <a:ext cx="50553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cxnSp>
        <p:nvCxnSpPr>
          <p:cNvPr id="365" name="Straight Connector 364"/>
          <p:cNvCxnSpPr/>
          <p:nvPr userDrawn="1"/>
        </p:nvCxnSpPr>
        <p:spPr>
          <a:xfrm>
            <a:off x="3056710" y="3972388"/>
            <a:ext cx="445007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 userDrawn="1"/>
        </p:nvCxnSpPr>
        <p:spPr>
          <a:xfrm>
            <a:off x="2467791" y="3972388"/>
            <a:ext cx="588918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2467791" y="3627901"/>
            <a:ext cx="58891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3204757" y="3627901"/>
            <a:ext cx="379649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title</a:t>
            </a:r>
            <a:r>
              <a:rPr lang="fr-FR" dirty="0"/>
              <a:t> 1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7001253" y="3624923"/>
            <a:ext cx="50553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cxnSp>
        <p:nvCxnSpPr>
          <p:cNvPr id="370" name="Straight Connector 369"/>
          <p:cNvCxnSpPr/>
          <p:nvPr userDrawn="1"/>
        </p:nvCxnSpPr>
        <p:spPr>
          <a:xfrm>
            <a:off x="3061066" y="4537699"/>
            <a:ext cx="445007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 userDrawn="1"/>
        </p:nvCxnSpPr>
        <p:spPr>
          <a:xfrm>
            <a:off x="2472147" y="4537699"/>
            <a:ext cx="588918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2472147" y="4193212"/>
            <a:ext cx="58891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3209113" y="4193212"/>
            <a:ext cx="379649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title</a:t>
            </a:r>
            <a:r>
              <a:rPr lang="fr-FR" dirty="0"/>
              <a:t> 1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7005609" y="4190234"/>
            <a:ext cx="50553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cxnSp>
        <p:nvCxnSpPr>
          <p:cNvPr id="375" name="Straight Connector 374"/>
          <p:cNvCxnSpPr/>
          <p:nvPr userDrawn="1"/>
        </p:nvCxnSpPr>
        <p:spPr>
          <a:xfrm>
            <a:off x="3065417" y="1708408"/>
            <a:ext cx="445007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 userDrawn="1"/>
        </p:nvCxnSpPr>
        <p:spPr>
          <a:xfrm>
            <a:off x="2476498" y="1708408"/>
            <a:ext cx="588918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2476498" y="1363921"/>
            <a:ext cx="58891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3213463" y="1363921"/>
            <a:ext cx="379649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title</a:t>
            </a:r>
            <a:r>
              <a:rPr lang="fr-FR" dirty="0"/>
              <a:t> 1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7009960" y="1360943"/>
            <a:ext cx="505536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87875"/>
            <a:ext cx="1302403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3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99" y="1"/>
            <a:ext cx="9143998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58776" y="128000"/>
            <a:ext cx="8333503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8775" y="978012"/>
            <a:ext cx="8343156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24A84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2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99" y="1"/>
            <a:ext cx="9143998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847798" y="978010"/>
            <a:ext cx="3854135" cy="5084374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128000"/>
            <a:ext cx="8343156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8775" y="978012"/>
            <a:ext cx="4046538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24A84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6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99" y="1"/>
            <a:ext cx="9143998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168157" y="978010"/>
            <a:ext cx="3533776" cy="230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179269" y="3755375"/>
            <a:ext cx="3533776" cy="230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128000"/>
            <a:ext cx="8343156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8775" y="978012"/>
            <a:ext cx="4046538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24A84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2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99" y="1"/>
            <a:ext cx="9143998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887267" y="3511826"/>
            <a:ext cx="2314749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887267" y="1424609"/>
            <a:ext cx="2314749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387182" y="1424609"/>
            <a:ext cx="2314749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387184" y="3511827"/>
            <a:ext cx="2314749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8776" y="978012"/>
            <a:ext cx="3343325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24A84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128000"/>
            <a:ext cx="8343156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8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D 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799" y="1"/>
            <a:ext cx="9143998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58777" y="1071158"/>
            <a:ext cx="4038295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58775" y="3588460"/>
            <a:ext cx="4038296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63636" y="3588460"/>
            <a:ext cx="4038296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4663636" y="1071158"/>
            <a:ext cx="4038296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128000"/>
            <a:ext cx="8343156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4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MASTER SLIDE 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799" y="1"/>
            <a:ext cx="9143998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aseline="-25000" dirty="0">
              <a:ln>
                <a:solidFill>
                  <a:srgbClr val="36363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301106" y="1240403"/>
            <a:ext cx="2463939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301106" y="3775587"/>
            <a:ext cx="2463939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58775" y="1240403"/>
            <a:ext cx="2463939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358775" y="3775587"/>
            <a:ext cx="2463939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240526" y="1240403"/>
            <a:ext cx="2463939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6240526" y="3775587"/>
            <a:ext cx="2463939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128000"/>
            <a:ext cx="8343156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1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868"/>
            <a:ext cx="9144000" cy="538185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30"/>
          <p:cNvSpPr txBox="1">
            <a:spLocks/>
          </p:cNvSpPr>
          <p:nvPr userDrawn="1"/>
        </p:nvSpPr>
        <p:spPr>
          <a:xfrm>
            <a:off x="3786070" y="6413268"/>
            <a:ext cx="2361149" cy="3937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EEF3FA"/>
              </a:solidFill>
            </a:endParaRPr>
          </a:p>
        </p:txBody>
      </p:sp>
      <p:sp>
        <p:nvSpPr>
          <p:cNvPr id="12" name="Text Placeholder 22"/>
          <p:cNvSpPr txBox="1">
            <a:spLocks/>
          </p:cNvSpPr>
          <p:nvPr userDrawn="1"/>
        </p:nvSpPr>
        <p:spPr>
          <a:xfrm>
            <a:off x="832837" y="6402546"/>
            <a:ext cx="1399508" cy="354245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</a:t>
            </a:r>
            <a:endParaRPr lang="fr-FR" sz="20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2"/>
          <p:cNvSpPr txBox="1">
            <a:spLocks/>
          </p:cNvSpPr>
          <p:nvPr userDrawn="1"/>
        </p:nvSpPr>
        <p:spPr>
          <a:xfrm>
            <a:off x="3009021" y="6484482"/>
            <a:ext cx="3166372" cy="331788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solidFill>
                  <a:prstClr val="white"/>
                </a:solidFill>
              </a:rPr>
              <a:t>Natural Science Sector</a:t>
            </a:r>
            <a:endParaRPr lang="fr-FR" sz="900" b="0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340690" y="6313176"/>
            <a:ext cx="0" cy="531975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96103" y="6331078"/>
            <a:ext cx="0" cy="531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9" y="6409744"/>
            <a:ext cx="430218" cy="331788"/>
          </a:xfrm>
          <a:prstGeom prst="rect">
            <a:avLst/>
          </a:prstGeom>
        </p:spPr>
      </p:pic>
      <p:pic>
        <p:nvPicPr>
          <p:cNvPr id="11" name="Image 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750" y="6412597"/>
            <a:ext cx="152943" cy="4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4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openscience@unesco.or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051"/>
          <a:stretch/>
        </p:blipFill>
        <p:spPr>
          <a:xfrm>
            <a:off x="138546" y="1746285"/>
            <a:ext cx="4125768" cy="3249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6544" y="2709353"/>
            <a:ext cx="4488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Towards a UNESCO Recommendation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on Open Science</a:t>
            </a:r>
          </a:p>
          <a:p>
            <a:r>
              <a:rPr lang="en-GB" sz="2000" i="1" dirty="0">
                <a:solidFill>
                  <a:schemeClr val="tx2"/>
                </a:solidFill>
              </a:rPr>
              <a:t>Building a Global Consensus on Open Science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0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428" y="139700"/>
            <a:ext cx="8333503" cy="425733"/>
          </a:xfrm>
        </p:spPr>
        <p:txBody>
          <a:bodyPr/>
          <a:lstStyle/>
          <a:p>
            <a:r>
              <a:rPr lang="en-US" dirty="0" smtClean="0"/>
              <a:t>Investing </a:t>
            </a:r>
            <a:r>
              <a:rPr lang="en-US" dirty="0"/>
              <a:t>in Open Science </a:t>
            </a:r>
            <a:r>
              <a:rPr lang="en-US" dirty="0" smtClean="0"/>
              <a:t>infrastructures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8775" y="1028812"/>
            <a:ext cx="8343156" cy="50846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/>
              <a:t>Community-led, interoperable, inclusive, interconnected  and sustainable digital infrastructures  and computing facilities to ensure </a:t>
            </a:r>
            <a:r>
              <a:rPr lang="en-GB" sz="2000" b="0" dirty="0"/>
              <a:t>long-term preservation, stewardship, and community control of research products. </a:t>
            </a:r>
            <a:endParaRPr lang="en-GB" sz="2000" b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b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Community </a:t>
            </a:r>
            <a:r>
              <a:rPr lang="en-US" sz="2000" b="0" dirty="0"/>
              <a:t>agreements </a:t>
            </a:r>
            <a:r>
              <a:rPr lang="en-US" sz="2000" b="0" dirty="0" smtClean="0"/>
              <a:t>should </a:t>
            </a:r>
            <a:r>
              <a:rPr lang="en-US" sz="2000" b="0" dirty="0"/>
              <a:t>define community practices for data sharing, data formats, metadata standards, ontologies and terminologies, tools and infrastructure.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/>
              <a:t>Technical requirements for every digital object of significance for science, whether a datum, a dataset, metadata, code, a publication should also be addressed.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b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0" dirty="0"/>
              <a:t>C</a:t>
            </a:r>
            <a:r>
              <a:rPr lang="en-GB" sz="2000" b="0" dirty="0" smtClean="0"/>
              <a:t>ertain </a:t>
            </a:r>
            <a:r>
              <a:rPr lang="en-GB" sz="2000" b="0" dirty="0"/>
              <a:t>core specifications, such as for example the FAIR and CARE principles for data </a:t>
            </a:r>
            <a:r>
              <a:rPr lang="en-GB" sz="2000" b="0" dirty="0" smtClean="0"/>
              <a:t>stewardship. </a:t>
            </a:r>
          </a:p>
          <a:p>
            <a:pPr lvl="0"/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9413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428" y="139700"/>
            <a:ext cx="8333503" cy="425733"/>
          </a:xfrm>
        </p:spPr>
        <p:txBody>
          <a:bodyPr/>
          <a:lstStyle/>
          <a:p>
            <a:r>
              <a:rPr lang="en-US" dirty="0" smtClean="0"/>
              <a:t>Investing </a:t>
            </a:r>
            <a:r>
              <a:rPr lang="en-US" dirty="0"/>
              <a:t>in Open Science </a:t>
            </a:r>
            <a:r>
              <a:rPr lang="en-US" dirty="0" smtClean="0"/>
              <a:t>infrastructures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8775" y="1270113"/>
            <a:ext cx="8343156" cy="41273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GB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/>
              <a:t>Joint </a:t>
            </a:r>
            <a:r>
              <a:rPr lang="en-GB" sz="2000" b="0" dirty="0"/>
              <a:t>strategies for shared, multinational, regional Open Science </a:t>
            </a:r>
            <a:r>
              <a:rPr lang="en-GB" sz="2000" b="0" dirty="0" smtClean="0"/>
              <a:t>platforms to </a:t>
            </a:r>
            <a:r>
              <a:rPr lang="en-GB" sz="2000" b="0" dirty="0"/>
              <a:t>provide coordinated support for </a:t>
            </a:r>
            <a:r>
              <a:rPr lang="en-GB" sz="2000" b="0" dirty="0" smtClean="0"/>
              <a:t>interoperability </a:t>
            </a:r>
            <a:r>
              <a:rPr lang="en-GB" sz="2000" b="0" dirty="0"/>
              <a:t>from the perspective of policy, practices and technical specifications. </a:t>
            </a:r>
            <a:endParaRPr lang="en-GB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0" dirty="0" smtClean="0"/>
              <a:t>Platforms </a:t>
            </a:r>
            <a:r>
              <a:rPr lang="en-GB" sz="2000" b="0" dirty="0"/>
              <a:t>for exchanges and co-creation of knowledge between scientists and </a:t>
            </a:r>
            <a:r>
              <a:rPr lang="en-GB" sz="2000" b="0" dirty="0" smtClean="0"/>
              <a:t>society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b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0" dirty="0" smtClean="0"/>
              <a:t>Monitoring </a:t>
            </a:r>
            <a:r>
              <a:rPr lang="en-GB" sz="2000" b="0" dirty="0"/>
              <a:t>and information systems to complement national, regional and global data and information systems.</a:t>
            </a: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110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48796"/>
            <a:ext cx="9144000" cy="651911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1994" y="245008"/>
            <a:ext cx="6548522" cy="425733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5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 Need for Science, Technology and Innovation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" y="87875"/>
            <a:ext cx="1302403" cy="1218446"/>
          </a:xfrm>
          <a:prstGeom prst="rect">
            <a:avLst/>
          </a:prstGeom>
        </p:spPr>
      </p:pic>
      <p:pic>
        <p:nvPicPr>
          <p:cNvPr id="1026" name="Picture 2" descr="COVID-19 : dernière mise à j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94" y="2068776"/>
            <a:ext cx="4193767" cy="30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074073" y="2221862"/>
            <a:ext cx="3917527" cy="6463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Importance of timely and free access to scientific data, publications, information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724401" y="2273179"/>
            <a:ext cx="238125" cy="3250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ight Arrow 24"/>
          <p:cNvSpPr/>
          <p:nvPr/>
        </p:nvSpPr>
        <p:spPr>
          <a:xfrm>
            <a:off x="4724400" y="3213245"/>
            <a:ext cx="238125" cy="3250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ight Arrow 25"/>
          <p:cNvSpPr/>
          <p:nvPr/>
        </p:nvSpPr>
        <p:spPr>
          <a:xfrm>
            <a:off x="4696036" y="4242803"/>
            <a:ext cx="238125" cy="3250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074074" y="3076105"/>
            <a:ext cx="3021917" cy="9233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Importance of scientific collaborations and sharing of information at all levels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74073" y="4266417"/>
            <a:ext cx="3021918" cy="6463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Importance of science-policy-society dialogue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34161" y="5534139"/>
            <a:ext cx="3495808" cy="49244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Open Science </a:t>
            </a:r>
            <a:endParaRPr lang="fr-FR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Image result for s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0" y="2004299"/>
            <a:ext cx="4093721" cy="40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1" y="85440"/>
            <a:ext cx="915828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3360"/>
              </a:lnSpc>
              <a:tabLst>
                <a:tab pos="3771900" algn="l"/>
              </a:tabLst>
            </a:pPr>
            <a:r>
              <a:rPr lang="en-US" sz="3200" dirty="0">
                <a:solidFill>
                  <a:prstClr val="white"/>
                </a:solidFill>
              </a:rPr>
              <a:t>Democratize Science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81" y="1660739"/>
            <a:ext cx="102860" cy="796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1" y="1041824"/>
            <a:ext cx="5068783" cy="4828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28114" y="1491223"/>
            <a:ext cx="3298649" cy="4077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Science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embodies the movement to transform and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democratize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entire scientific process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ensure that science truly drives and enables the achievement of the United Nations Sustainable Development Goals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benefits of all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1" y="85440"/>
            <a:ext cx="915828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3360"/>
              </a:lnSpc>
              <a:tabLst>
                <a:tab pos="3771900" algn="l"/>
              </a:tabLst>
            </a:pPr>
            <a:r>
              <a:rPr lang="en-US" sz="3200" dirty="0">
                <a:solidFill>
                  <a:prstClr val="white"/>
                </a:solidFill>
              </a:rPr>
              <a:t>A global understanding is needed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6423" y="2820746"/>
            <a:ext cx="4098402" cy="2863883"/>
            <a:chOff x="-1308612" y="1509790"/>
            <a:chExt cx="5403521" cy="38044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08612" y="1509790"/>
              <a:ext cx="5403521" cy="358895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1308612" y="5098746"/>
              <a:ext cx="220925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+mj-lt"/>
                </a:rPr>
                <a:t>UNESCO 40th Session of the General Conference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772625" y="3167433"/>
            <a:ext cx="4194877" cy="1754326"/>
          </a:xfrm>
          <a:prstGeom prst="rect">
            <a:avLst/>
          </a:prstGeom>
          <a:solidFill>
            <a:schemeClr val="bg1"/>
          </a:solidFill>
          <a:ln w="476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At the UNESCO 40th General Conference, 193 Members States tasked UNESCO with the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an international standard-setting instrument on Open Science in the form of a UNESCO Recommendation on Open Science.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423" y="1226998"/>
            <a:ext cx="8471079" cy="8168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question is no longer whether Open Science is happening, but rather how everyone can contribute and benefit from the transition.  </a:t>
            </a:r>
            <a:endParaRPr lang="fr-F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6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7411" y="895355"/>
            <a:ext cx="197150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Drafting process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7EAD1CA9-EA7A-4FB2-9972-0F612BB5EC89}"/>
              </a:ext>
            </a:extLst>
          </p:cNvPr>
          <p:cNvSpPr txBox="1">
            <a:spLocks/>
          </p:cNvSpPr>
          <p:nvPr/>
        </p:nvSpPr>
        <p:spPr>
          <a:xfrm>
            <a:off x="358776" y="128000"/>
            <a:ext cx="8785224" cy="58460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/>
              <a:t>UNESCO Open Science Recommendation </a:t>
            </a:r>
            <a:endParaRPr lang="en-GB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5784" y="1656011"/>
            <a:ext cx="847646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The first draft was developed by the Open Science Advisory Committee based </a:t>
            </a:r>
            <a:r>
              <a:rPr lang="en-US" sz="2000" dirty="0"/>
              <a:t>on the inputs </a:t>
            </a:r>
            <a:r>
              <a:rPr lang="en-US" sz="2000" dirty="0" smtClean="0"/>
              <a:t>received: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from the Advisory Committee Members;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from </a:t>
            </a:r>
            <a:r>
              <a:rPr lang="en-US" sz="2000" dirty="0" smtClean="0"/>
              <a:t>the UNESCO </a:t>
            </a:r>
            <a:r>
              <a:rPr lang="en-US" sz="2000" dirty="0"/>
              <a:t>Open Science </a:t>
            </a:r>
            <a:r>
              <a:rPr lang="en-US" sz="2000" dirty="0" smtClean="0"/>
              <a:t>Partnership; </a:t>
            </a:r>
            <a:endParaRPr lang="en-US" sz="2000" dirty="0"/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through the </a:t>
            </a:r>
            <a:r>
              <a:rPr lang="en-US" sz="2000" dirty="0"/>
              <a:t>UNESCO Global Consultation, held online from February to July </a:t>
            </a:r>
            <a:r>
              <a:rPr lang="en-US" sz="2000" dirty="0" smtClean="0"/>
              <a:t>2020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t</a:t>
            </a:r>
            <a:r>
              <a:rPr lang="en-US" sz="2000" dirty="0" smtClean="0"/>
              <a:t>hrough the </a:t>
            </a:r>
            <a:r>
              <a:rPr lang="en-US" sz="2000" dirty="0"/>
              <a:t>thematic and regional consultations on Open Science held since December </a:t>
            </a:r>
            <a:r>
              <a:rPr lang="en-US" sz="2000" dirty="0" smtClean="0"/>
              <a:t>last</a:t>
            </a:r>
          </a:p>
          <a:p>
            <a:pPr lvl="2" algn="just">
              <a:spcBef>
                <a:spcPts val="600"/>
              </a:spcBef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-5784" y="4592266"/>
            <a:ext cx="883920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was shared with the UNESCO Member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September 2020</a:t>
            </a:r>
          </a:p>
          <a:p>
            <a:pPr lvl="1" algn="just">
              <a:spcBef>
                <a:spcPts val="600"/>
              </a:spcBef>
            </a:pPr>
            <a:r>
              <a:rPr lang="en-US" sz="2000" u="sng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https</a:t>
            </a:r>
            <a:r>
              <a:rPr lang="en-US" sz="2000" u="sng" dirty="0">
                <a:solidFill>
                  <a:srgbClr val="0000FF"/>
                </a:solidFill>
                <a:ea typeface="Times New Roman" panose="02020603050405020304" pitchFamily="18" charset="0"/>
              </a:rPr>
              <a:t>://unesdoc.unesco.org/ark:/48223/pf0000374409.locale=en.page=10 </a:t>
            </a:r>
            <a:endParaRPr lang="en-US" sz="2000" u="sng" dirty="0" smtClean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endParaRPr lang="en-US" sz="1200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UNESCO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invites feedback on the draft text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openscience@unesco.org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31 December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4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7EAD1CA9-EA7A-4FB2-9972-0F612BB5EC89}"/>
              </a:ext>
            </a:extLst>
          </p:cNvPr>
          <p:cNvSpPr txBox="1">
            <a:spLocks/>
          </p:cNvSpPr>
          <p:nvPr/>
        </p:nvSpPr>
        <p:spPr>
          <a:xfrm>
            <a:off x="168771" y="80933"/>
            <a:ext cx="8785224" cy="58460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/>
              <a:t>Current draft of the UNESCO Open Science Recommendation 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DAE0691F-3BC8-440D-8A56-E2F7E12E9D99}"/>
              </a:ext>
            </a:extLst>
          </p:cNvPr>
          <p:cNvSpPr/>
          <p:nvPr/>
        </p:nvSpPr>
        <p:spPr>
          <a:xfrm rot="5400000">
            <a:off x="1775" y="2021439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D933C35-F08E-490B-8770-B7DCB153AB47}"/>
              </a:ext>
            </a:extLst>
          </p:cNvPr>
          <p:cNvSpPr/>
          <p:nvPr/>
        </p:nvSpPr>
        <p:spPr>
          <a:xfrm rot="5400000">
            <a:off x="-4715" y="1212915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000B5C1-48A1-485C-BDCD-067B838B3416}"/>
              </a:ext>
            </a:extLst>
          </p:cNvPr>
          <p:cNvSpPr/>
          <p:nvPr/>
        </p:nvSpPr>
        <p:spPr>
          <a:xfrm rot="5400000">
            <a:off x="-4715" y="3664117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4ECB21AF-2CC8-48BC-931E-845A17A8622D}"/>
              </a:ext>
            </a:extLst>
          </p:cNvPr>
          <p:cNvSpPr/>
          <p:nvPr/>
        </p:nvSpPr>
        <p:spPr>
          <a:xfrm rot="5400000">
            <a:off x="-4715" y="4479771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9554D32B-4E94-4B06-8307-F9570DEC5E60}"/>
              </a:ext>
            </a:extLst>
          </p:cNvPr>
          <p:cNvSpPr/>
          <p:nvPr/>
        </p:nvSpPr>
        <p:spPr>
          <a:xfrm rot="5400000">
            <a:off x="-4715" y="5299665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1C960D77-8F4A-4492-8CFC-20D0A2451584}"/>
              </a:ext>
            </a:extLst>
          </p:cNvPr>
          <p:cNvSpPr/>
          <p:nvPr/>
        </p:nvSpPr>
        <p:spPr>
          <a:xfrm rot="5400000">
            <a:off x="-4715" y="2841333"/>
            <a:ext cx="1112362" cy="820132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C7C4F6-A817-42D9-BA6A-0F6873A5EF10}"/>
              </a:ext>
            </a:extLst>
          </p:cNvPr>
          <p:cNvSpPr/>
          <p:nvPr/>
        </p:nvSpPr>
        <p:spPr>
          <a:xfrm>
            <a:off x="168771" y="730645"/>
            <a:ext cx="8785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Open Science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3D8A4D-DE43-419D-ABED-DBE85E015B3D}"/>
              </a:ext>
            </a:extLst>
          </p:cNvPr>
          <p:cNvSpPr txBox="1"/>
          <p:nvPr/>
        </p:nvSpPr>
        <p:spPr>
          <a:xfrm>
            <a:off x="1519902" y="1633101"/>
            <a:ext cx="68757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Open Science </a:t>
            </a:r>
            <a:r>
              <a:rPr lang="en-US" sz="1800" dirty="0">
                <a:effectLst/>
                <a:ea typeface="Calibri" panose="020F0502020204030204" pitchFamily="34" charset="0"/>
              </a:rPr>
              <a:t>refers to an umbrella concept that combines various movements and practices </a:t>
            </a:r>
            <a:r>
              <a:rPr lang="en-US" dirty="0"/>
              <a:t>aiming to: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/>
              <a:t>make scientific knowledge, methods, data and evidence freely available and accessible for everyone,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/>
              <a:t>increase scientific collaborations and sharing of information for the benefits of science and society, and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/>
              <a:t>open the process of scientific knowledge creation and circulation to societal actors beyond the institutionalized scientific community. 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FB75B-03C5-4B68-B8C2-FC5DE354BCA0}"/>
              </a:ext>
            </a:extLst>
          </p:cNvPr>
          <p:cNvSpPr txBox="1"/>
          <p:nvPr/>
        </p:nvSpPr>
        <p:spPr>
          <a:xfrm>
            <a:off x="1701210" y="4799687"/>
            <a:ext cx="613180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ea typeface="Calibri" panose="020F0502020204030204" pitchFamily="34" charset="0"/>
              </a:rPr>
              <a:t>Scientific outputs should be as open as possible, and only as closed as necessary</a:t>
            </a:r>
            <a:r>
              <a:rPr lang="en-US" sz="1800" dirty="0">
                <a:effectLst/>
                <a:ea typeface="Calibri" panose="020F0502020204030204" pitchFamily="34" charset="0"/>
              </a:rPr>
              <a:t>, mindful of the issues relating to security, privacy and respect for subjects of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65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7EAD1CA9-EA7A-4FB2-9972-0F612BB5EC89}"/>
              </a:ext>
            </a:extLst>
          </p:cNvPr>
          <p:cNvSpPr txBox="1">
            <a:spLocks/>
          </p:cNvSpPr>
          <p:nvPr/>
        </p:nvSpPr>
        <p:spPr>
          <a:xfrm>
            <a:off x="168771" y="80933"/>
            <a:ext cx="8785224" cy="58460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/>
              <a:t>Current draft of the UNESCO Open Science Recommendation 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DAE0691F-3BC8-440D-8A56-E2F7E12E9D99}"/>
              </a:ext>
            </a:extLst>
          </p:cNvPr>
          <p:cNvSpPr/>
          <p:nvPr/>
        </p:nvSpPr>
        <p:spPr>
          <a:xfrm rot="5400000">
            <a:off x="1775" y="2021439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D933C35-F08E-490B-8770-B7DCB153AB47}"/>
              </a:ext>
            </a:extLst>
          </p:cNvPr>
          <p:cNvSpPr/>
          <p:nvPr/>
        </p:nvSpPr>
        <p:spPr>
          <a:xfrm rot="5400000">
            <a:off x="-4715" y="1212915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000B5C1-48A1-485C-BDCD-067B838B3416}"/>
              </a:ext>
            </a:extLst>
          </p:cNvPr>
          <p:cNvSpPr/>
          <p:nvPr/>
        </p:nvSpPr>
        <p:spPr>
          <a:xfrm rot="5400000">
            <a:off x="-4715" y="3664117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4ECB21AF-2CC8-48BC-931E-845A17A8622D}"/>
              </a:ext>
            </a:extLst>
          </p:cNvPr>
          <p:cNvSpPr/>
          <p:nvPr/>
        </p:nvSpPr>
        <p:spPr>
          <a:xfrm rot="5400000">
            <a:off x="-4715" y="4479771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9554D32B-4E94-4B06-8307-F9570DEC5E60}"/>
              </a:ext>
            </a:extLst>
          </p:cNvPr>
          <p:cNvSpPr/>
          <p:nvPr/>
        </p:nvSpPr>
        <p:spPr>
          <a:xfrm rot="5400000">
            <a:off x="-4715" y="5299665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1C960D77-8F4A-4492-8CFC-20D0A2451584}"/>
              </a:ext>
            </a:extLst>
          </p:cNvPr>
          <p:cNvSpPr/>
          <p:nvPr/>
        </p:nvSpPr>
        <p:spPr>
          <a:xfrm rot="5400000">
            <a:off x="-4715" y="2841333"/>
            <a:ext cx="1112362" cy="820132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C7C4F6-A817-42D9-BA6A-0F6873A5EF10}"/>
              </a:ext>
            </a:extLst>
          </p:cNvPr>
          <p:cNvSpPr/>
          <p:nvPr/>
        </p:nvSpPr>
        <p:spPr>
          <a:xfrm>
            <a:off x="168771" y="730645"/>
            <a:ext cx="8785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Open Science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3D8A4D-DE43-419D-ABED-DBE85E015B3D}"/>
              </a:ext>
            </a:extLst>
          </p:cNvPr>
          <p:cNvSpPr txBox="1"/>
          <p:nvPr/>
        </p:nvSpPr>
        <p:spPr>
          <a:xfrm>
            <a:off x="1039181" y="1296093"/>
            <a:ext cx="810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</a:rPr>
              <a:t>Open Science is a complex of elements, including: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800299-7B58-445A-BB00-2D258DB8D038}"/>
              </a:ext>
            </a:extLst>
          </p:cNvPr>
          <p:cNvSpPr txBox="1"/>
          <p:nvPr/>
        </p:nvSpPr>
        <p:spPr>
          <a:xfrm>
            <a:off x="3767547" y="2164098"/>
            <a:ext cx="87242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Open Access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25CC3C-7DD3-4495-AAA5-A587F39493CA}"/>
              </a:ext>
            </a:extLst>
          </p:cNvPr>
          <p:cNvSpPr txBox="1"/>
          <p:nvPr/>
        </p:nvSpPr>
        <p:spPr>
          <a:xfrm>
            <a:off x="2897392" y="2293922"/>
            <a:ext cx="732578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Open Data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CEF547-5150-4B71-B010-5C9AA1F6F5E9}"/>
              </a:ext>
            </a:extLst>
          </p:cNvPr>
          <p:cNvSpPr txBox="1"/>
          <p:nvPr/>
        </p:nvSpPr>
        <p:spPr>
          <a:xfrm>
            <a:off x="1202994" y="2396488"/>
            <a:ext cx="1489924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Open Source/Software and Open Hardware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0F10B5-89C0-4BA5-B2F6-B4B45B6A1C7A}"/>
              </a:ext>
            </a:extLst>
          </p:cNvPr>
          <p:cNvSpPr txBox="1"/>
          <p:nvPr/>
        </p:nvSpPr>
        <p:spPr>
          <a:xfrm>
            <a:off x="2060213" y="4531727"/>
            <a:ext cx="1627022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Open Science Infrastructures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3830C7-B091-407D-9B9D-A459C9A17C58}"/>
              </a:ext>
            </a:extLst>
          </p:cNvPr>
          <p:cNvSpPr txBox="1"/>
          <p:nvPr/>
        </p:nvSpPr>
        <p:spPr>
          <a:xfrm>
            <a:off x="1679895" y="3754880"/>
            <a:ext cx="1174791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Evaluation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F2DA79-AF79-4F9E-8898-4C6600FA49F8}"/>
              </a:ext>
            </a:extLst>
          </p:cNvPr>
          <p:cNvSpPr txBox="1"/>
          <p:nvPr/>
        </p:nvSpPr>
        <p:spPr>
          <a:xfrm>
            <a:off x="4068941" y="4557242"/>
            <a:ext cx="132755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Open Educational Resources</a:t>
            </a:r>
            <a:endParaRPr lang="en-GB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0D5EAD-9332-4190-9D3B-9D327E8D3CEA}"/>
              </a:ext>
            </a:extLst>
          </p:cNvPr>
          <p:cNvSpPr txBox="1"/>
          <p:nvPr/>
        </p:nvSpPr>
        <p:spPr>
          <a:xfrm>
            <a:off x="4894209" y="2151764"/>
            <a:ext cx="1455619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Open Engagement of Societal Actors</a:t>
            </a:r>
            <a:endParaRPr lang="en-GB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E60A47-C34D-41F5-B101-DF05C74E9787}"/>
              </a:ext>
            </a:extLst>
          </p:cNvPr>
          <p:cNvSpPr txBox="1"/>
          <p:nvPr/>
        </p:nvSpPr>
        <p:spPr>
          <a:xfrm>
            <a:off x="5125821" y="3505908"/>
            <a:ext cx="1403223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Openness to Diversity of Knowledge</a:t>
            </a:r>
            <a:endParaRPr lang="en-GB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205C44-39C5-48A1-AF1E-F9BA33E8B1B1}"/>
              </a:ext>
            </a:extLst>
          </p:cNvPr>
          <p:cNvSpPr txBox="1"/>
          <p:nvPr/>
        </p:nvSpPr>
        <p:spPr>
          <a:xfrm>
            <a:off x="7123907" y="2597813"/>
            <a:ext cx="1327552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ea typeface="Calibri" panose="020F0502020204030204" pitchFamily="34" charset="0"/>
              </a:rPr>
              <a:t>Openness to Indigenous Knowledge Systems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377F9E5-CC44-45CD-84FB-B38C5ED1FC29}"/>
              </a:ext>
            </a:extLst>
          </p:cNvPr>
          <p:cNvSpPr/>
          <p:nvPr/>
        </p:nvSpPr>
        <p:spPr>
          <a:xfrm>
            <a:off x="3376982" y="3329171"/>
            <a:ext cx="1489923" cy="851419"/>
          </a:xfrm>
          <a:prstGeom prst="ellipse">
            <a:avLst/>
          </a:prstGeom>
          <a:solidFill>
            <a:schemeClr val="bg2"/>
          </a:solidFill>
          <a:ln w="85725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31A225-7174-4ADE-B07B-E1ACEF02D161}"/>
              </a:ext>
            </a:extLst>
          </p:cNvPr>
          <p:cNvSpPr txBox="1"/>
          <p:nvPr/>
        </p:nvSpPr>
        <p:spPr>
          <a:xfrm>
            <a:off x="7137615" y="4067493"/>
            <a:ext cx="1327551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ea typeface="Calibri" panose="020F0502020204030204" pitchFamily="34" charset="0"/>
              </a:rPr>
              <a:t>Openness to all Scholarly Knowledge and Inquiry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4F7C227-233B-456E-AF2E-DEFE3AE23A1C}"/>
              </a:ext>
            </a:extLst>
          </p:cNvPr>
          <p:cNvCxnSpPr>
            <a:cxnSpLocks/>
          </p:cNvCxnSpPr>
          <p:nvPr/>
        </p:nvCxnSpPr>
        <p:spPr>
          <a:xfrm flipH="1" flipV="1">
            <a:off x="4147944" y="2810838"/>
            <a:ext cx="27001" cy="518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251C7B-21DA-4CB8-B9EC-D619F2F7262E}"/>
              </a:ext>
            </a:extLst>
          </p:cNvPr>
          <p:cNvCxnSpPr>
            <a:cxnSpLocks/>
          </p:cNvCxnSpPr>
          <p:nvPr/>
        </p:nvCxnSpPr>
        <p:spPr>
          <a:xfrm flipH="1" flipV="1">
            <a:off x="3482092" y="2955270"/>
            <a:ext cx="246748" cy="3904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CCA2A4F-0F8D-4C02-99CF-A7307053F33C}"/>
              </a:ext>
            </a:extLst>
          </p:cNvPr>
          <p:cNvCxnSpPr>
            <a:cxnSpLocks/>
          </p:cNvCxnSpPr>
          <p:nvPr/>
        </p:nvCxnSpPr>
        <p:spPr>
          <a:xfrm flipH="1">
            <a:off x="2840912" y="3825015"/>
            <a:ext cx="495784" cy="129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3C4F7C7-50AA-4F9B-A295-421A0E369B3C}"/>
              </a:ext>
            </a:extLst>
          </p:cNvPr>
          <p:cNvCxnSpPr>
            <a:cxnSpLocks/>
          </p:cNvCxnSpPr>
          <p:nvPr/>
        </p:nvCxnSpPr>
        <p:spPr>
          <a:xfrm flipH="1">
            <a:off x="3347869" y="4138255"/>
            <a:ext cx="339366" cy="397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0A7677D-5706-49CC-B597-042F8E8EB0E0}"/>
              </a:ext>
            </a:extLst>
          </p:cNvPr>
          <p:cNvCxnSpPr>
            <a:cxnSpLocks/>
            <a:stCxn id="51" idx="4"/>
          </p:cNvCxnSpPr>
          <p:nvPr/>
        </p:nvCxnSpPr>
        <p:spPr>
          <a:xfrm>
            <a:off x="4121944" y="4180590"/>
            <a:ext cx="163626" cy="388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D140E6-6ED1-457D-99F6-A3B98D4F04B2}"/>
              </a:ext>
            </a:extLst>
          </p:cNvPr>
          <p:cNvCxnSpPr>
            <a:cxnSpLocks/>
          </p:cNvCxnSpPr>
          <p:nvPr/>
        </p:nvCxnSpPr>
        <p:spPr>
          <a:xfrm>
            <a:off x="2679514" y="3314154"/>
            <a:ext cx="773465" cy="219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2F98DE-8889-4725-A9AB-ECBA64A8BDDF}"/>
              </a:ext>
            </a:extLst>
          </p:cNvPr>
          <p:cNvCxnSpPr>
            <a:cxnSpLocks/>
          </p:cNvCxnSpPr>
          <p:nvPr/>
        </p:nvCxnSpPr>
        <p:spPr>
          <a:xfrm flipH="1">
            <a:off x="4511035" y="3096224"/>
            <a:ext cx="391649" cy="291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5981E0-C950-4FAE-817A-CA43B991C8DE}"/>
              </a:ext>
            </a:extLst>
          </p:cNvPr>
          <p:cNvCxnSpPr>
            <a:cxnSpLocks/>
          </p:cNvCxnSpPr>
          <p:nvPr/>
        </p:nvCxnSpPr>
        <p:spPr>
          <a:xfrm flipH="1" flipV="1">
            <a:off x="4805960" y="3954998"/>
            <a:ext cx="319861" cy="128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0B3C64A-63AB-4F45-BBDA-272C8B30F4E9}"/>
              </a:ext>
            </a:extLst>
          </p:cNvPr>
          <p:cNvCxnSpPr>
            <a:cxnSpLocks/>
          </p:cNvCxnSpPr>
          <p:nvPr/>
        </p:nvCxnSpPr>
        <p:spPr>
          <a:xfrm flipH="1" flipV="1">
            <a:off x="6511905" y="4090376"/>
            <a:ext cx="625710" cy="235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E8BCCDA-356A-48EE-A554-B6409739D982}"/>
              </a:ext>
            </a:extLst>
          </p:cNvPr>
          <p:cNvCxnSpPr>
            <a:cxnSpLocks/>
          </p:cNvCxnSpPr>
          <p:nvPr/>
        </p:nvCxnSpPr>
        <p:spPr>
          <a:xfrm flipH="1">
            <a:off x="6525613" y="3601471"/>
            <a:ext cx="598294" cy="259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2A72E71-9E3D-40B4-8E10-69E893ABA626}"/>
              </a:ext>
            </a:extLst>
          </p:cNvPr>
          <p:cNvSpPr txBox="1"/>
          <p:nvPr/>
        </p:nvSpPr>
        <p:spPr>
          <a:xfrm>
            <a:off x="3365306" y="3377316"/>
            <a:ext cx="1518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Science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7249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7EAD1CA9-EA7A-4FB2-9972-0F612BB5EC89}"/>
              </a:ext>
            </a:extLst>
          </p:cNvPr>
          <p:cNvSpPr txBox="1">
            <a:spLocks/>
          </p:cNvSpPr>
          <p:nvPr/>
        </p:nvSpPr>
        <p:spPr>
          <a:xfrm>
            <a:off x="168771" y="80933"/>
            <a:ext cx="8785224" cy="58460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/>
              <a:t>Current draft of the UNESCO Open Science Recommendation 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E5A77AF-4353-4054-B01C-BFD1651F1E82}"/>
              </a:ext>
            </a:extLst>
          </p:cNvPr>
          <p:cNvSpPr/>
          <p:nvPr/>
        </p:nvSpPr>
        <p:spPr>
          <a:xfrm rot="5400000">
            <a:off x="-4715" y="2848463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42E1971-3062-4F9C-9B15-82DAD3F3414D}"/>
              </a:ext>
            </a:extLst>
          </p:cNvPr>
          <p:cNvSpPr/>
          <p:nvPr/>
        </p:nvSpPr>
        <p:spPr>
          <a:xfrm rot="5400000">
            <a:off x="-4715" y="3656987"/>
            <a:ext cx="1112362" cy="820132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639264C-61D8-4804-9CE8-6AAB088D0601}"/>
              </a:ext>
            </a:extLst>
          </p:cNvPr>
          <p:cNvSpPr/>
          <p:nvPr/>
        </p:nvSpPr>
        <p:spPr>
          <a:xfrm rot="5400000">
            <a:off x="1775" y="2021439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64FF281-2651-49A9-84AD-D010F5AFFC40}"/>
              </a:ext>
            </a:extLst>
          </p:cNvPr>
          <p:cNvSpPr/>
          <p:nvPr/>
        </p:nvSpPr>
        <p:spPr>
          <a:xfrm rot="5400000">
            <a:off x="-4715" y="1212915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A3585A3F-A361-4D53-8C73-D8FDEEC33930}"/>
              </a:ext>
            </a:extLst>
          </p:cNvPr>
          <p:cNvSpPr/>
          <p:nvPr/>
        </p:nvSpPr>
        <p:spPr>
          <a:xfrm rot="5400000">
            <a:off x="-4715" y="4479771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CFB9DB1-84FC-45EB-8A1E-AABBD84763FD}"/>
              </a:ext>
            </a:extLst>
          </p:cNvPr>
          <p:cNvSpPr/>
          <p:nvPr/>
        </p:nvSpPr>
        <p:spPr>
          <a:xfrm rot="5400000">
            <a:off x="-4715" y="5299665"/>
            <a:ext cx="1112362" cy="820132"/>
          </a:xfrm>
          <a:prstGeom prst="chevr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13DE42-6692-4493-A321-9CD3F2E10BA4}"/>
              </a:ext>
            </a:extLst>
          </p:cNvPr>
          <p:cNvSpPr/>
          <p:nvPr/>
        </p:nvSpPr>
        <p:spPr>
          <a:xfrm>
            <a:off x="168771" y="931788"/>
            <a:ext cx="8785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Science Core Values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E0C701-BC1B-4879-9644-DB904F42D9B3}"/>
              </a:ext>
            </a:extLst>
          </p:cNvPr>
          <p:cNvSpPr txBox="1"/>
          <p:nvPr/>
        </p:nvSpPr>
        <p:spPr>
          <a:xfrm>
            <a:off x="5091765" y="1563735"/>
            <a:ext cx="2309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Collective Benefit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EE25F5-BCA5-4563-9F1C-4D5BF33EFA9A}"/>
              </a:ext>
            </a:extLst>
          </p:cNvPr>
          <p:cNvSpPr txBox="1"/>
          <p:nvPr/>
        </p:nvSpPr>
        <p:spPr>
          <a:xfrm>
            <a:off x="2348860" y="2611109"/>
            <a:ext cx="250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Equity and Fairness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035A1F-65DB-46B7-B245-37634A9F52DE}"/>
              </a:ext>
            </a:extLst>
          </p:cNvPr>
          <p:cNvSpPr txBox="1"/>
          <p:nvPr/>
        </p:nvSpPr>
        <p:spPr>
          <a:xfrm>
            <a:off x="2348860" y="1573245"/>
            <a:ext cx="2691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Quality and Integrity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33C75-0EA0-48F8-828D-1843162C4FAA}"/>
              </a:ext>
            </a:extLst>
          </p:cNvPr>
          <p:cNvSpPr txBox="1"/>
          <p:nvPr/>
        </p:nvSpPr>
        <p:spPr>
          <a:xfrm>
            <a:off x="5091765" y="2045631"/>
            <a:ext cx="1442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Diversity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376997-4B39-4586-B5EB-704351AA6EA4}"/>
              </a:ext>
            </a:extLst>
          </p:cNvPr>
          <p:cNvSpPr txBox="1"/>
          <p:nvPr/>
        </p:nvSpPr>
        <p:spPr>
          <a:xfrm>
            <a:off x="2348860" y="2092177"/>
            <a:ext cx="1945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Inclusiveness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F6F9E4-A743-47D8-87B0-0ED6B55F60A6}"/>
              </a:ext>
            </a:extLst>
          </p:cNvPr>
          <p:cNvSpPr txBox="1"/>
          <p:nvPr/>
        </p:nvSpPr>
        <p:spPr>
          <a:xfrm>
            <a:off x="907769" y="3449403"/>
            <a:ext cx="73072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Principles</a:t>
            </a:r>
            <a:endParaRPr lang="en-GB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20FEA3-26BF-4B74-A8BE-0EF40F1BFB02}"/>
              </a:ext>
            </a:extLst>
          </p:cNvPr>
          <p:cNvSpPr txBox="1"/>
          <p:nvPr/>
        </p:nvSpPr>
        <p:spPr>
          <a:xfrm>
            <a:off x="1782478" y="4002531"/>
            <a:ext cx="2922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Transparency, scrutiny, critique and verifiability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C2F5D9-C16E-4749-9A1E-932ED19D6B18}"/>
              </a:ext>
            </a:extLst>
          </p:cNvPr>
          <p:cNvSpPr txBox="1"/>
          <p:nvPr/>
        </p:nvSpPr>
        <p:spPr>
          <a:xfrm>
            <a:off x="1733791" y="4774780"/>
            <a:ext cx="3357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Equal opportunities and access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295C26-004B-4A59-9F46-60B42EE1315C}"/>
              </a:ext>
            </a:extLst>
          </p:cNvPr>
          <p:cNvSpPr txBox="1"/>
          <p:nvPr/>
        </p:nvSpPr>
        <p:spPr>
          <a:xfrm>
            <a:off x="4963888" y="4681067"/>
            <a:ext cx="3051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Respect, responsibility and accountability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6E1C45-523B-4FD1-B9FB-032BCB72A324}"/>
              </a:ext>
            </a:extLst>
          </p:cNvPr>
          <p:cNvSpPr txBox="1"/>
          <p:nvPr/>
        </p:nvSpPr>
        <p:spPr>
          <a:xfrm>
            <a:off x="4963888" y="4019995"/>
            <a:ext cx="4038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Collaboration, participation and inclusion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E1D6D5-46D6-4D4F-A320-64206642316D}"/>
              </a:ext>
            </a:extLst>
          </p:cNvPr>
          <p:cNvSpPr txBox="1"/>
          <p:nvPr/>
        </p:nvSpPr>
        <p:spPr>
          <a:xfrm>
            <a:off x="1672612" y="5529565"/>
            <a:ext cx="1623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Flexibility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868EE4-C618-4182-9C81-1DA8D3A10521}"/>
              </a:ext>
            </a:extLst>
          </p:cNvPr>
          <p:cNvSpPr txBox="1"/>
          <p:nvPr/>
        </p:nvSpPr>
        <p:spPr>
          <a:xfrm>
            <a:off x="4963888" y="5457685"/>
            <a:ext cx="192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Sustainability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01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40017F-63ED-4014-BBE8-264511D2D607}"/>
              </a:ext>
            </a:extLst>
          </p:cNvPr>
          <p:cNvSpPr/>
          <p:nvPr/>
        </p:nvSpPr>
        <p:spPr>
          <a:xfrm>
            <a:off x="1419201" y="673608"/>
            <a:ext cx="7594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Action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Arrow: Chevron 11">
            <a:extLst>
              <a:ext uri="{FF2B5EF4-FFF2-40B4-BE49-F238E27FC236}">
                <a16:creationId xmlns:a16="http://schemas.microsoft.com/office/drawing/2014/main" id="{5C1190CF-C34B-4A94-89A7-76781769B25D}"/>
              </a:ext>
            </a:extLst>
          </p:cNvPr>
          <p:cNvSpPr/>
          <p:nvPr/>
        </p:nvSpPr>
        <p:spPr>
          <a:xfrm rot="5400000">
            <a:off x="253856" y="538164"/>
            <a:ext cx="1112362" cy="849258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EAD1CA9-EA7A-4FB2-9972-0F612BB5EC89}"/>
              </a:ext>
            </a:extLst>
          </p:cNvPr>
          <p:cNvSpPr txBox="1">
            <a:spLocks/>
          </p:cNvSpPr>
          <p:nvPr/>
        </p:nvSpPr>
        <p:spPr>
          <a:xfrm>
            <a:off x="180646" y="0"/>
            <a:ext cx="9097226" cy="58460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/>
              <a:t>Current draft of the UNESCO Open Science Recommendation </a:t>
            </a:r>
            <a:endParaRPr lang="en-GB" sz="26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98545-0B24-4276-9886-C1BA535F687D}"/>
              </a:ext>
            </a:extLst>
          </p:cNvPr>
          <p:cNvSpPr/>
          <p:nvPr/>
        </p:nvSpPr>
        <p:spPr>
          <a:xfrm>
            <a:off x="1325192" y="1518974"/>
            <a:ext cx="7426172" cy="44012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Promoting a common understanding of </a:t>
            </a:r>
            <a:r>
              <a:rPr lang="en-GB" sz="2000" dirty="0" smtClean="0">
                <a:solidFill>
                  <a:schemeClr val="tx1"/>
                </a:solidFill>
              </a:rPr>
              <a:t>OS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Developing </a:t>
            </a:r>
            <a:r>
              <a:rPr lang="en-GB" sz="2000" dirty="0">
                <a:solidFill>
                  <a:schemeClr val="tx1"/>
                </a:solidFill>
              </a:rPr>
              <a:t>an enabling policy environment for </a:t>
            </a:r>
            <a:r>
              <a:rPr lang="en-GB" sz="2000" dirty="0" smtClean="0">
                <a:solidFill>
                  <a:schemeClr val="tx1"/>
                </a:solidFill>
              </a:rPr>
              <a:t>OS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rgbClr val="FF0000"/>
                </a:solidFill>
              </a:rPr>
              <a:t>Investing </a:t>
            </a:r>
            <a:r>
              <a:rPr lang="en-GB" sz="2000" b="1" dirty="0">
                <a:solidFill>
                  <a:srgbClr val="FF0000"/>
                </a:solidFill>
              </a:rPr>
              <a:t>in </a:t>
            </a:r>
            <a:r>
              <a:rPr lang="en-GB" sz="2000" b="1" dirty="0" smtClean="0">
                <a:solidFill>
                  <a:srgbClr val="FF0000"/>
                </a:solidFill>
              </a:rPr>
              <a:t>OS infrastructures and services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Investing in capacity building for OS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 Transforming scientific culture and aligning incentives for OS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Promoting </a:t>
            </a:r>
            <a:r>
              <a:rPr lang="en-GB" sz="2000" dirty="0">
                <a:solidFill>
                  <a:schemeClr val="tx1"/>
                </a:solidFill>
              </a:rPr>
              <a:t>innovative approaches </a:t>
            </a:r>
            <a:r>
              <a:rPr lang="en-GB" sz="2000" dirty="0" smtClean="0">
                <a:solidFill>
                  <a:schemeClr val="tx1"/>
                </a:solidFill>
              </a:rPr>
              <a:t>for OS at </a:t>
            </a:r>
            <a:r>
              <a:rPr lang="en-GB" sz="2000" dirty="0">
                <a:solidFill>
                  <a:schemeClr val="tx1"/>
                </a:solidFill>
              </a:rPr>
              <a:t>different stages of the scientific </a:t>
            </a:r>
            <a:r>
              <a:rPr lang="en-GB" sz="2000" dirty="0" smtClean="0">
                <a:solidFill>
                  <a:schemeClr val="tx1"/>
                </a:solidFill>
              </a:rPr>
              <a:t>process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Promoting </a:t>
            </a:r>
            <a:r>
              <a:rPr lang="en-US" sz="2000" dirty="0">
                <a:solidFill>
                  <a:schemeClr val="tx1"/>
                </a:solidFill>
              </a:rPr>
              <a:t>international cooperation on OS 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 Master Slid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MI_PPT_Template_1_EN.potx" id="{D09A20E7-3E93-461F-928D-0E7872B518FB}" vid="{8EF6047A-269E-49F5-AFC2-41DD4A5049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716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Verdana Standaard</vt:lpstr>
      <vt:lpstr>Wingdings</vt:lpstr>
      <vt:lpstr>GENERAL Master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Investing in Open Science infrastructures </vt:lpstr>
      <vt:lpstr>Investing in Open Science infrastructures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Zaoui, Xavier</dc:creator>
  <cp:lastModifiedBy>Persic, Ana</cp:lastModifiedBy>
  <cp:revision>81</cp:revision>
  <dcterms:created xsi:type="dcterms:W3CDTF">2020-01-16T09:25:37Z</dcterms:created>
  <dcterms:modified xsi:type="dcterms:W3CDTF">2020-11-02T19:26:38Z</dcterms:modified>
</cp:coreProperties>
</file>