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4"/>
  </p:notesMasterIdLst>
  <p:sldIdLst>
    <p:sldId id="266" r:id="rId2"/>
    <p:sldId id="550" r:id="rId3"/>
    <p:sldId id="551" r:id="rId4"/>
    <p:sldId id="552" r:id="rId5"/>
    <p:sldId id="553" r:id="rId6"/>
    <p:sldId id="520" r:id="rId7"/>
    <p:sldId id="555" r:id="rId8"/>
    <p:sldId id="556" r:id="rId9"/>
    <p:sldId id="562" r:id="rId10"/>
    <p:sldId id="563" r:id="rId11"/>
    <p:sldId id="531" r:id="rId12"/>
    <p:sldId id="318" r:id="rId13"/>
  </p:sldIdLst>
  <p:sldSz cx="9144000" cy="5143500" type="screen16x9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A0813"/>
    <a:srgbClr val="07080A"/>
    <a:srgbClr val="2B4053"/>
    <a:srgbClr val="2E455A"/>
    <a:srgbClr val="2A26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04" y="-2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78314-2683-3D44-949D-D7D60426DA3A}" type="datetimeFigureOut">
              <a:rPr lang="en-GB" smtClean="0"/>
              <a:pPr/>
              <a:t>11/2/20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0B866-9E57-BF44-945A-C0F6117C580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B866-9E57-BF44-945A-C0F6117C580C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B866-9E57-BF44-945A-C0F6117C580C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B866-9E57-BF44-945A-C0F6117C580C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B866-9E57-BF44-945A-C0F6117C580C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B866-9E57-BF44-945A-C0F6117C580C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B866-9E57-BF44-945A-C0F6117C580C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B866-9E57-BF44-945A-C0F6117C580C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C59B-79BD-994B-9880-CB19644CA3F9}" type="datetimeFigureOut">
              <a:rPr lang="en-GB" smtClean="0"/>
              <a:pPr/>
              <a:t>11/2/20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A56-7008-9545-ACAA-CEFD8499B5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C59B-79BD-994B-9880-CB19644CA3F9}" type="datetimeFigureOut">
              <a:rPr lang="en-GB" smtClean="0"/>
              <a:pPr/>
              <a:t>11/2/20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A56-7008-9545-ACAA-CEFD8499B5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C59B-79BD-994B-9880-CB19644CA3F9}" type="datetimeFigureOut">
              <a:rPr lang="en-GB" smtClean="0"/>
              <a:pPr/>
              <a:t>11/2/20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A56-7008-9545-ACAA-CEFD8499B5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C59B-79BD-994B-9880-CB19644CA3F9}" type="datetimeFigureOut">
              <a:rPr lang="en-GB" smtClean="0"/>
              <a:pPr/>
              <a:t>11/2/20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A56-7008-9545-ACAA-CEFD8499B5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C59B-79BD-994B-9880-CB19644CA3F9}" type="datetimeFigureOut">
              <a:rPr lang="en-GB" smtClean="0"/>
              <a:pPr/>
              <a:t>11/2/20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A56-7008-9545-ACAA-CEFD8499B5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C59B-79BD-994B-9880-CB19644CA3F9}" type="datetimeFigureOut">
              <a:rPr lang="en-GB" smtClean="0"/>
              <a:pPr/>
              <a:t>11/2/20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A56-7008-9545-ACAA-CEFD8499B5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C59B-79BD-994B-9880-CB19644CA3F9}" type="datetimeFigureOut">
              <a:rPr lang="en-GB" smtClean="0"/>
              <a:pPr/>
              <a:t>11/2/20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A56-7008-9545-ACAA-CEFD8499B5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C59B-79BD-994B-9880-CB19644CA3F9}" type="datetimeFigureOut">
              <a:rPr lang="en-GB" smtClean="0"/>
              <a:pPr/>
              <a:t>11/2/20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A56-7008-9545-ACAA-CEFD8499B5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C59B-79BD-994B-9880-CB19644CA3F9}" type="datetimeFigureOut">
              <a:rPr lang="en-GB" smtClean="0"/>
              <a:pPr/>
              <a:t>11/2/20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A56-7008-9545-ACAA-CEFD8499B5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C59B-79BD-994B-9880-CB19644CA3F9}" type="datetimeFigureOut">
              <a:rPr lang="en-GB" smtClean="0"/>
              <a:pPr/>
              <a:t>11/2/20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A56-7008-9545-ACAA-CEFD8499B5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AC59B-79BD-994B-9880-CB19644CA3F9}" type="datetimeFigureOut">
              <a:rPr lang="en-GB" smtClean="0"/>
              <a:pPr/>
              <a:t>11/2/20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98A56-7008-9545-ACAA-CEFD8499B5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AC59B-79BD-994B-9880-CB19644CA3F9}" type="datetimeFigureOut">
              <a:rPr lang="en-GB" smtClean="0"/>
              <a:pPr/>
              <a:t>11/2/20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98A56-7008-9545-ACAA-CEFD8499B5D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s://app.sli.do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codata.org/" TargetMode="External"/><Relationship Id="rId5" Type="http://schemas.openxmlformats.org/officeDocument/2006/relationships/hyperlink" Target="http://codata.org/blog/" TargetMode="External"/><Relationship Id="rId6" Type="http://schemas.openxmlformats.org/officeDocument/2006/relationships/hyperlink" Target="http://bit.ly/CODATA-International-List" TargetMode="External"/><Relationship Id="rId7" Type="http://schemas.openxmlformats.org/officeDocument/2006/relationships/hyperlink" Target="http://bit.ly/CODATA_Careers_List" TargetMode="External"/><Relationship Id="rId8" Type="http://schemas.openxmlformats.org/officeDocument/2006/relationships/hyperlink" Target="https://www.facebook.com/codata.org/" TargetMode="External"/><Relationship Id="rId9" Type="http://schemas.openxmlformats.org/officeDocument/2006/relationships/hyperlink" Target="https://www.instagram.com/codatainternational/" TargetMode="External"/><Relationship Id="rId1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hyperlink" Target="http://bit.ly/FAIRSymposium_ProgrammeDraft" TargetMode="External"/><Relationship Id="rId6" Type="http://schemas.openxmlformats.org/officeDocument/2006/relationships/hyperlink" Target="https://conference.codata.org/FAIRconvergence2020/programme/" TargetMode="External"/><Relationship Id="rId7" Type="http://schemas.openxmlformats.org/officeDocument/2006/relationships/hyperlink" Target="https://conference.codata.org/conference/FAIRconvergence2020/registration/" TargetMode="External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jpeg"/><Relationship Id="rId5" Type="http://schemas.openxmlformats.org/officeDocument/2006/relationships/hyperlink" Target="https://council.science/about-us/governance/general-assembly/muscatassembly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3552330" TargetMode="External"/><Relationship Id="rId4" Type="http://schemas.openxmlformats.org/officeDocument/2006/relationships/hyperlink" Target="https://conference.codata.org/FAIRconvergence2020/" TargetMode="External"/><Relationship Id="rId5" Type="http://schemas.openxmlformats.org/officeDocument/2006/relationships/hyperlink" Target="http://bit.ly/DSJ-OpenScience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1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81;p189"/>
          <p:cNvSpPr/>
          <p:nvPr/>
        </p:nvSpPr>
        <p:spPr>
          <a:xfrm>
            <a:off x="100" y="0"/>
            <a:ext cx="9144000" cy="12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482;p18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2021" y="192288"/>
            <a:ext cx="3051978" cy="84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" y="94059"/>
            <a:ext cx="2452747" cy="108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703284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dirty="0" smtClean="0"/>
              <a:t>ISC CODATA Decadal </a:t>
            </a:r>
            <a:r>
              <a:rPr lang="en-US" sz="3200" dirty="0" err="1" smtClean="0"/>
              <a:t>Programme</a:t>
            </a:r>
            <a:r>
              <a:rPr lang="en-US" sz="3200" dirty="0" smtClean="0"/>
              <a:t>: </a:t>
            </a:r>
            <a:br>
              <a:rPr lang="en-US" sz="3200" dirty="0" smtClean="0"/>
            </a:br>
            <a:r>
              <a:rPr lang="en-US" sz="3200" dirty="0" smtClean="0"/>
              <a:t>Making Data Work for Cross-Domain Challenges</a:t>
            </a:r>
          </a:p>
        </p:txBody>
      </p:sp>
      <p:sp>
        <p:nvSpPr>
          <p:cNvPr id="13" name="Google Shape;2481;p189"/>
          <p:cNvSpPr/>
          <p:nvPr/>
        </p:nvSpPr>
        <p:spPr>
          <a:xfrm>
            <a:off x="-102" y="4073121"/>
            <a:ext cx="9144000" cy="10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02" y="4202998"/>
            <a:ext cx="2524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</a:rPr>
              <a:t>Simon Hodson</a:t>
            </a:r>
          </a:p>
          <a:p>
            <a:r>
              <a:rPr lang="fr-FR" sz="1100" b="1" dirty="0" err="1" smtClean="0">
                <a:solidFill>
                  <a:schemeClr val="bg1"/>
                </a:solidFill>
              </a:rPr>
              <a:t>Executive</a:t>
            </a:r>
            <a:r>
              <a:rPr lang="fr-FR" sz="1100" b="1" dirty="0" smtClean="0">
                <a:solidFill>
                  <a:schemeClr val="bg1"/>
                </a:solidFill>
              </a:rPr>
              <a:t> </a:t>
            </a:r>
            <a:r>
              <a:rPr lang="fr-FR" sz="1100" b="1" dirty="0" err="1" smtClean="0">
                <a:solidFill>
                  <a:schemeClr val="bg1"/>
                </a:solidFill>
              </a:rPr>
              <a:t>Director</a:t>
            </a:r>
            <a:endParaRPr lang="fr-FR" sz="1100" b="1" dirty="0" smtClean="0">
              <a:solidFill>
                <a:schemeClr val="bg1"/>
              </a:solidFill>
            </a:endParaRPr>
          </a:p>
          <a:p>
            <a:r>
              <a:rPr lang="fr-FR" sz="1100" b="1" dirty="0" smtClean="0">
                <a:solidFill>
                  <a:schemeClr val="bg1"/>
                </a:solidFill>
              </a:rPr>
              <a:t>CODATA</a:t>
            </a:r>
          </a:p>
          <a:p>
            <a:r>
              <a:rPr lang="fr-FR" sz="1100" b="1" dirty="0" err="1" smtClean="0">
                <a:solidFill>
                  <a:schemeClr val="bg1"/>
                </a:solidFill>
              </a:rPr>
              <a:t>www.codata.org</a:t>
            </a:r>
            <a:endParaRPr lang="fr-FR" sz="1100" b="1" dirty="0">
              <a:solidFill>
                <a:schemeClr val="bg1"/>
              </a:solidFill>
            </a:endParaRPr>
          </a:p>
        </p:txBody>
      </p:sp>
      <p:pic>
        <p:nvPicPr>
          <p:cNvPr id="17" name="Picture 16" descr="cc-b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628" y="4295576"/>
            <a:ext cx="1852085" cy="64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63259" y="4353302"/>
            <a:ext cx="338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dirty="0" smtClean="0">
                <a:solidFill>
                  <a:schemeClr val="bg1"/>
                </a:solidFill>
              </a:rPr>
              <a:t>USNC Meeting</a:t>
            </a:r>
          </a:p>
          <a:p>
            <a:pPr algn="r"/>
            <a:r>
              <a:rPr lang="fr-FR" sz="1100" b="1" dirty="0" smtClean="0">
                <a:solidFill>
                  <a:schemeClr val="bg1"/>
                </a:solidFill>
              </a:rPr>
              <a:t>2 </a:t>
            </a:r>
            <a:r>
              <a:rPr lang="fr-FR" sz="1100" b="1" dirty="0" err="1" smtClean="0">
                <a:solidFill>
                  <a:schemeClr val="bg1"/>
                </a:solidFill>
              </a:rPr>
              <a:t>November</a:t>
            </a:r>
            <a:r>
              <a:rPr lang="fr-FR" sz="1100" b="1" dirty="0" smtClean="0">
                <a:solidFill>
                  <a:schemeClr val="bg1"/>
                </a:solidFill>
              </a:rPr>
              <a:t>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80" y="28863"/>
            <a:ext cx="91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D0D0D"/>
                </a:solidFill>
              </a:rPr>
              <a:t>Priority Tasks for GOSC (Areas for Cooperation and Alignment)</a:t>
            </a:r>
            <a:endParaRPr lang="en-US" sz="2400" b="1" kern="0" dirty="0" smtClean="0">
              <a:solidFill>
                <a:srgbClr val="0D0D0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32849"/>
            <a:ext cx="441625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/>
              <a:t>FAIR object ecosystem (FAIR Digital Objects, </a:t>
            </a:r>
            <a:r>
              <a:rPr lang="en-US" sz="1600" dirty="0" err="1" smtClean="0"/>
              <a:t>PIDs/GUPRIs</a:t>
            </a:r>
            <a:r>
              <a:rPr lang="en-US" sz="1600" dirty="0" smtClean="0"/>
              <a:t>, Types)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/>
              <a:t>Core Community Resources: units, semantic resources, metadata schema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/>
              <a:t>Core Community Resources: repositories/data resources, data stewardship services, analytical tools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600" dirty="0" smtClean="0"/>
              <a:t>Community data sharing agreements (scientific responsibility, as open as possible, proportionate protections, embargoes</a:t>
            </a:r>
            <a:r>
              <a:rPr lang="en-US" sz="1600" dirty="0" smtClean="0"/>
              <a:t>)</a:t>
            </a:r>
          </a:p>
        </p:txBody>
      </p:sp>
      <p:sp>
        <p:nvSpPr>
          <p:cNvPr id="17" name="Google Shape;2481;p189"/>
          <p:cNvSpPr/>
          <p:nvPr/>
        </p:nvSpPr>
        <p:spPr>
          <a:xfrm>
            <a:off x="-102" y="4367637"/>
            <a:ext cx="9144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Picture 17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" y="4405833"/>
            <a:ext cx="1635165" cy="720000"/>
          </a:xfrm>
          <a:prstGeom prst="rect">
            <a:avLst/>
          </a:prstGeom>
        </p:spPr>
      </p:pic>
      <p:pic>
        <p:nvPicPr>
          <p:cNvPr id="9" name="Google Shape;2482;p189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6293" y="4444029"/>
            <a:ext cx="2337605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727746" y="732849"/>
            <a:ext cx="441625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5"/>
            </a:pPr>
            <a:r>
              <a:rPr lang="en-US" sz="1600" dirty="0" smtClean="0"/>
              <a:t>Open Science and FAIR Policies (institutions, funders)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5"/>
            </a:pPr>
            <a:r>
              <a:rPr lang="en-US" sz="1600" dirty="0" smtClean="0"/>
              <a:t>Infrastructure (network, compute, storage)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5"/>
            </a:pPr>
            <a:r>
              <a:rPr lang="en-US" sz="1600" dirty="0" smtClean="0"/>
              <a:t>Skills and Training: data science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5"/>
            </a:pPr>
            <a:r>
              <a:rPr lang="en-US" sz="1600" dirty="0" smtClean="0"/>
              <a:t>Skills and Training: data stewardship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5"/>
            </a:pPr>
            <a:r>
              <a:rPr lang="en-US" sz="1600" dirty="0" smtClean="0"/>
              <a:t>Business Models and Sustainability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5"/>
            </a:pPr>
            <a:r>
              <a:rPr lang="en-US" sz="1600" dirty="0" smtClean="0"/>
              <a:t>Governance and Rules of </a:t>
            </a:r>
            <a:r>
              <a:rPr lang="en-US" sz="1600" dirty="0" smtClean="0"/>
              <a:t>Engagement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5"/>
            </a:pPr>
            <a:endParaRPr lang="en-US" sz="1600" dirty="0" smtClean="0"/>
          </a:p>
          <a:p>
            <a:pPr marL="342900" indent="-342900">
              <a:spcAft>
                <a:spcPts val="600"/>
              </a:spcAft>
            </a:pPr>
            <a:r>
              <a:rPr lang="en-US" sz="1600" b="1" dirty="0" smtClean="0"/>
              <a:t>Add and vote: </a:t>
            </a:r>
            <a:r>
              <a:rPr lang="en-US" sz="1600" b="1" dirty="0" smtClean="0">
                <a:hlinkClick r:id="rId5"/>
              </a:rPr>
              <a:t>https</a:t>
            </a:r>
            <a:r>
              <a:rPr lang="en-US" sz="1600" b="1" dirty="0" smtClean="0">
                <a:hlinkClick r:id="rId5"/>
              </a:rPr>
              <a:t>://</a:t>
            </a:r>
            <a:r>
              <a:rPr lang="en-US" sz="1600" b="1" dirty="0" smtClean="0">
                <a:hlinkClick r:id="rId5"/>
              </a:rPr>
              <a:t>app.sli.do/</a:t>
            </a:r>
            <a:r>
              <a:rPr lang="en-US" sz="1600" b="1" dirty="0" smtClean="0"/>
              <a:t>  Code </a:t>
            </a:r>
            <a:r>
              <a:rPr lang="en-US" sz="1600" b="1" dirty="0" smtClean="0"/>
              <a:t>5</a:t>
            </a:r>
            <a:r>
              <a:rPr lang="en-US" sz="1600" b="1" dirty="0" smtClean="0"/>
              <a:t>​9288</a:t>
            </a:r>
            <a:endParaRPr lang="en-US" sz="1600" b="1" dirty="0" smtClean="0"/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endParaRPr lang="en-US" sz="1600" dirty="0" smtClean="0"/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endParaRPr lang="en-US" sz="1600" dirty="0" smtClean="0"/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endParaRPr lang="en-US" sz="1600" dirty="0" smtClean="0"/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endParaRPr lang="en-US" sz="1600" b="1" dirty="0" smtClean="0"/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81;p189"/>
          <p:cNvSpPr/>
          <p:nvPr/>
        </p:nvSpPr>
        <p:spPr>
          <a:xfrm>
            <a:off x="-102" y="4367637"/>
            <a:ext cx="9144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482;p18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6293" y="4444029"/>
            <a:ext cx="2337605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" y="4405833"/>
            <a:ext cx="1635165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4380" y="0"/>
            <a:ext cx="768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kern="0" dirty="0" smtClean="0">
                <a:solidFill>
                  <a:srgbClr val="0D0D0D"/>
                </a:solidFill>
              </a:rPr>
              <a:t>Follow CODATA!</a:t>
            </a:r>
            <a:endParaRPr lang="en-US" sz="2400" b="1" kern="0" dirty="0" smtClean="0">
              <a:solidFill>
                <a:srgbClr val="0D0D0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6866"/>
            <a:ext cx="500316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/>
              <a:t>CODATA Website: </a:t>
            </a:r>
            <a:r>
              <a:rPr lang="en-US" sz="1400" dirty="0" smtClean="0">
                <a:hlinkClick r:id="rId4"/>
              </a:rPr>
              <a:t>http://www.codata.org/</a:t>
            </a:r>
            <a:r>
              <a:rPr lang="en-US" sz="1400" dirty="0" smtClean="0"/>
              <a:t> </a:t>
            </a:r>
          </a:p>
          <a:p>
            <a:pPr marL="228600" indent="-22860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/>
              <a:t>CODATA Blog: </a:t>
            </a:r>
            <a:r>
              <a:rPr lang="en-US" sz="1400" dirty="0" smtClean="0">
                <a:hlinkClick r:id="rId5"/>
              </a:rPr>
              <a:t>http://codata.org/blog/</a:t>
            </a:r>
            <a:endParaRPr lang="en-US" sz="1400" dirty="0" smtClean="0"/>
          </a:p>
          <a:p>
            <a:pPr marL="228600" indent="-22860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/>
              <a:t>CODATA International News and Discussion List: </a:t>
            </a:r>
            <a:r>
              <a:rPr lang="en-US" sz="1400" dirty="0" smtClean="0">
                <a:hlinkClick r:id="rId6"/>
              </a:rPr>
              <a:t>http://bit.ly/CODATA-International-List</a:t>
            </a:r>
            <a:r>
              <a:rPr lang="en-US" sz="1400" dirty="0" smtClean="0"/>
              <a:t> </a:t>
            </a:r>
          </a:p>
          <a:p>
            <a:pPr marL="228600" indent="-22860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/>
              <a:t>CODATA Data Science and Data Stewardship Careers List: </a:t>
            </a:r>
            <a:r>
              <a:rPr lang="en-US" sz="1400" dirty="0" smtClean="0">
                <a:hlinkClick r:id="rId7"/>
              </a:rPr>
              <a:t>http://bit.ly/CODATA_Careers_List</a:t>
            </a:r>
            <a:r>
              <a:rPr lang="en-US" sz="1400" dirty="0" smtClean="0"/>
              <a:t> </a:t>
            </a:r>
          </a:p>
          <a:p>
            <a:pPr marL="228600" indent="-22860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/>
              <a:t>CODATA on Twitter: @</a:t>
            </a:r>
            <a:r>
              <a:rPr lang="en-US" sz="1400" dirty="0" err="1" smtClean="0"/>
              <a:t>CODATANews</a:t>
            </a:r>
            <a:r>
              <a:rPr lang="en-US" sz="1400" dirty="0" smtClean="0"/>
              <a:t> and @simonhodson99</a:t>
            </a:r>
          </a:p>
          <a:p>
            <a:pPr marL="228600" indent="-22860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err="1" smtClean="0"/>
              <a:t>Facebook</a:t>
            </a:r>
            <a:r>
              <a:rPr lang="en-US" sz="1400" dirty="0" smtClean="0"/>
              <a:t>: </a:t>
            </a:r>
            <a:r>
              <a:rPr lang="en-US" sz="1400" dirty="0" smtClean="0">
                <a:hlinkClick r:id="rId8"/>
              </a:rPr>
              <a:t>https://www.facebook.com/codata.org/</a:t>
            </a:r>
            <a:r>
              <a:rPr lang="en-US" sz="1400" dirty="0" smtClean="0"/>
              <a:t> </a:t>
            </a:r>
          </a:p>
          <a:p>
            <a:pPr marL="228600" indent="-228600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err="1" smtClean="0"/>
              <a:t>Insta</a:t>
            </a:r>
            <a:r>
              <a:rPr lang="en-US" sz="1400" dirty="0" smtClean="0"/>
              <a:t>: </a:t>
            </a:r>
            <a:r>
              <a:rPr lang="en-US" sz="1400" dirty="0" smtClean="0">
                <a:hlinkClick r:id="rId9"/>
              </a:rPr>
              <a:t>https://www.instagram.com/codatainternational/</a:t>
            </a:r>
            <a:r>
              <a:rPr lang="en-US" sz="1400" dirty="0" smtClean="0"/>
              <a:t>  </a:t>
            </a:r>
          </a:p>
          <a:p>
            <a:pPr marL="228600" indent="-228600">
              <a:spcAft>
                <a:spcPts val="600"/>
              </a:spcAft>
              <a:buFont typeface="Wingdings" charset="2"/>
              <a:buChar char="§"/>
            </a:pPr>
            <a:endParaRPr lang="en-US" sz="1400" dirty="0" smtClean="0"/>
          </a:p>
        </p:txBody>
      </p:sp>
      <p:pic>
        <p:nvPicPr>
          <p:cNvPr id="9" name="Picture 8" descr="CDT_logo-CD_blue@3x-10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47484" y="586866"/>
            <a:ext cx="3047908" cy="3323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81;p189"/>
          <p:cNvSpPr/>
          <p:nvPr/>
        </p:nvSpPr>
        <p:spPr>
          <a:xfrm>
            <a:off x="100" y="0"/>
            <a:ext cx="9144000" cy="126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482;p18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2021" y="192288"/>
            <a:ext cx="3051978" cy="84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" y="94059"/>
            <a:ext cx="2452747" cy="108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270339"/>
            <a:ext cx="7772400" cy="2356688"/>
          </a:xfrm>
        </p:spPr>
        <p:txBody>
          <a:bodyPr anchor="ctr">
            <a:noAutofit/>
          </a:bodyPr>
          <a:lstStyle/>
          <a:p>
            <a:r>
              <a:rPr lang="en-US" sz="3200" b="1" dirty="0" smtClean="0"/>
              <a:t>Thank you for your attention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1600" b="1" dirty="0" smtClean="0"/>
              <a:t>Simon Hodson, CODATA</a:t>
            </a:r>
            <a:br>
              <a:rPr lang="en-US" sz="1600" b="1" dirty="0" smtClean="0"/>
            </a:br>
            <a:r>
              <a:rPr lang="en-US" sz="1600" b="1" dirty="0" err="1" smtClean="0"/>
              <a:t>www.codata.org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err="1" smtClean="0"/>
              <a:t>simon@codata.org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@simonhodson99 ; @</a:t>
            </a:r>
            <a:r>
              <a:rPr lang="en-US" sz="1600" b="1" dirty="0" err="1" smtClean="0"/>
              <a:t>CODATAnews</a:t>
            </a:r>
            <a:endParaRPr lang="en-US" sz="3200" dirty="0" smtClean="0"/>
          </a:p>
        </p:txBody>
      </p:sp>
      <p:sp>
        <p:nvSpPr>
          <p:cNvPr id="13" name="Google Shape;2481;p189"/>
          <p:cNvSpPr/>
          <p:nvPr/>
        </p:nvSpPr>
        <p:spPr>
          <a:xfrm>
            <a:off x="-102" y="4073121"/>
            <a:ext cx="9144000" cy="108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Picture 16" descr="cc-b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628" y="4295576"/>
            <a:ext cx="1852085" cy="6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80" y="28863"/>
            <a:ext cx="91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D0D0D"/>
                </a:solidFill>
              </a:rPr>
              <a:t>Making Data Work for Cross-Domain Challenges: the Premise</a:t>
            </a:r>
            <a:endParaRPr lang="en-US" sz="2400" b="1" kern="0" dirty="0" smtClean="0">
              <a:solidFill>
                <a:srgbClr val="0D0D0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761712"/>
            <a:ext cx="543604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major, pressing global scientific and human issues of the 21st century can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ONLY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be addressed through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research that works across disciplines to understand complex systems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and which uses a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transdisciplinary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approach to turn data into knowledge and then into action.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digital and data revolution presents us with huge opportunities and significant challenges.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Major challenges for many scientific domains – requires work on data specifications, semantics, infrastructures, etc.</a:t>
            </a:r>
          </a:p>
          <a:p>
            <a:pPr marL="639763" lvl="1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80% of effort used on data wrangling; conservative estimate of 10.2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Bn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Euro opportunity cost from sub-optimal data stewardship.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Open Science and FAIR data provide solutions.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Considerable global interest in data platforms (EOSC etc).</a:t>
            </a:r>
          </a:p>
        </p:txBody>
      </p:sp>
      <p:pic>
        <p:nvPicPr>
          <p:cNvPr id="16" name="Picture 15" descr="Science as a Global PUblic Goo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44" y="751803"/>
            <a:ext cx="3707854" cy="3654030"/>
          </a:xfrm>
          <a:prstGeom prst="rect">
            <a:avLst/>
          </a:prstGeom>
        </p:spPr>
      </p:pic>
      <p:sp>
        <p:nvSpPr>
          <p:cNvPr id="17" name="Google Shape;2481;p189"/>
          <p:cNvSpPr/>
          <p:nvPr/>
        </p:nvSpPr>
        <p:spPr>
          <a:xfrm>
            <a:off x="-102" y="4367637"/>
            <a:ext cx="9144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Picture 17" descr="CDT_logo-sub_white@3x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0" y="4405833"/>
            <a:ext cx="1635165" cy="720000"/>
          </a:xfrm>
          <a:prstGeom prst="rect">
            <a:avLst/>
          </a:prstGeom>
        </p:spPr>
      </p:pic>
      <p:pic>
        <p:nvPicPr>
          <p:cNvPr id="9" name="Google Shape;2482;p189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6293" y="4444029"/>
            <a:ext cx="2337605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81;p189"/>
          <p:cNvSpPr/>
          <p:nvPr/>
        </p:nvSpPr>
        <p:spPr>
          <a:xfrm>
            <a:off x="-102" y="4367637"/>
            <a:ext cx="9144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482;p18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6293" y="4444029"/>
            <a:ext cx="2337605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" y="4405833"/>
            <a:ext cx="1635165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0" y="631838"/>
            <a:ext cx="6169725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Addressing global grand challenges requires cross-domain collaboration.  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Needs the ability to gather data from many sources, to combine them and extract information from complex and heterogeneous data.</a:t>
            </a:r>
          </a:p>
          <a:p>
            <a:pPr marL="639763" lvl="1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Combining data for SDG indicators is challenging.  </a:t>
            </a:r>
          </a:p>
          <a:p>
            <a:pPr marL="639763" lvl="1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Combining data for the scientific contribution to understanding of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SDGs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very challenging!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ISC and ISC members (particularly Unions and Associations), and ISC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programmes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have a role to play.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Addressing how to access and combine data (issues of data interoperability) need input from domain experts and definitions agreed by communities.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Major challenge of fundamental importance to science –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work of a global decadal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endParaRPr lang="en-US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 descr="future_earth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092" y="947460"/>
            <a:ext cx="1571805" cy="526568"/>
          </a:xfrm>
          <a:prstGeom prst="rect">
            <a:avLst/>
          </a:prstGeom>
        </p:spPr>
      </p:pic>
      <p:pic>
        <p:nvPicPr>
          <p:cNvPr id="9" name="Picture 8" descr="irdr_logo_high-3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137" y="1474028"/>
            <a:ext cx="1384747" cy="575535"/>
          </a:xfrm>
          <a:prstGeom prst="rect">
            <a:avLst/>
          </a:prstGeom>
        </p:spPr>
      </p:pic>
      <p:pic>
        <p:nvPicPr>
          <p:cNvPr id="10" name="Picture 9" descr="urban_health_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0461" y="2082552"/>
            <a:ext cx="1273539" cy="4820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4380" y="0"/>
            <a:ext cx="768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kern="0" dirty="0" smtClean="0">
                <a:solidFill>
                  <a:srgbClr val="0D0D0D"/>
                </a:solidFill>
              </a:rPr>
              <a:t>Data for Global Grand Challenges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36864" t="23112" r="36086" b="26888"/>
          <a:stretch>
            <a:fillRect/>
          </a:stretch>
        </p:blipFill>
        <p:spPr bwMode="auto">
          <a:xfrm>
            <a:off x="6169625" y="2266889"/>
            <a:ext cx="1055317" cy="109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dg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4942" y="2969204"/>
            <a:ext cx="1918955" cy="1117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80" y="0"/>
            <a:ext cx="91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0D0D0D"/>
                </a:solidFill>
              </a:rPr>
              <a:t>Making Data Work: </a:t>
            </a:r>
            <a:r>
              <a:rPr lang="en-US" sz="2400" b="1" dirty="0" err="1" smtClean="0">
                <a:solidFill>
                  <a:srgbClr val="0D0D0D"/>
                </a:solidFill>
              </a:rPr>
              <a:t>programme</a:t>
            </a:r>
            <a:r>
              <a:rPr lang="en-US" sz="2400" b="1" dirty="0" smtClean="0">
                <a:solidFill>
                  <a:srgbClr val="0D0D0D"/>
                </a:solidFill>
              </a:rPr>
              <a:t> design</a:t>
            </a:r>
            <a:endParaRPr lang="en-US" sz="2400" b="1" kern="0" dirty="0" smtClean="0">
              <a:solidFill>
                <a:srgbClr val="0D0D0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3225" y="761712"/>
            <a:ext cx="46506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comprises three work areas.</a:t>
            </a:r>
          </a:p>
          <a:p>
            <a:pPr marL="639763" lvl="1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Consensus and technical solutions for data interoperability (terminologies,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ontologies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metadata, machine learning);</a:t>
            </a:r>
          </a:p>
          <a:p>
            <a:pPr marL="639763" lvl="1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Mobilising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domains and breaking down silos (working with Unions, Associations and other domain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organisations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</a:p>
          <a:p>
            <a:pPr marL="639763" lvl="1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Advancing solutions through cross-domain case studies.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case studies in: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resilient cities, disaster risk reduction and infectious diseases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More planned and invited!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Working with domain and cross-domain areas, semantic solutions and machine learning.</a:t>
            </a:r>
          </a:p>
          <a:p>
            <a:pPr marL="639763" lvl="1" indent="-182563">
              <a:spcAft>
                <a:spcPts val="600"/>
              </a:spcAft>
              <a:buFont typeface="Wingdings" charset="2"/>
              <a:buChar char="§"/>
            </a:pP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Google Shape;2481;p189"/>
          <p:cNvSpPr/>
          <p:nvPr/>
        </p:nvSpPr>
        <p:spPr>
          <a:xfrm>
            <a:off x="-102" y="4367637"/>
            <a:ext cx="9144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Picture 17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" y="4405833"/>
            <a:ext cx="1635165" cy="720000"/>
          </a:xfrm>
          <a:prstGeom prst="rect">
            <a:avLst/>
          </a:prstGeom>
        </p:spPr>
      </p:pic>
      <p:pic>
        <p:nvPicPr>
          <p:cNvPr id="9" name="Google Shape;2482;p189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6293" y="4444029"/>
            <a:ext cx="2337605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ounded Rectangle 9"/>
          <p:cNvSpPr/>
          <p:nvPr/>
        </p:nvSpPr>
        <p:spPr>
          <a:xfrm>
            <a:off x="1291702" y="1066039"/>
            <a:ext cx="1939624" cy="896983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1282081" y="1088977"/>
            <a:ext cx="1939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1: </a:t>
            </a:r>
            <a:r>
              <a:rPr lang="fr-FR" sz="1200" b="1" dirty="0" err="1" smtClean="0"/>
              <a:t>Making</a:t>
            </a:r>
            <a:r>
              <a:rPr lang="fr-FR" sz="1200" b="1" dirty="0" smtClean="0"/>
              <a:t> Data </a:t>
            </a:r>
            <a:r>
              <a:rPr lang="fr-FR" sz="1200" b="1" dirty="0" err="1" smtClean="0"/>
              <a:t>Work</a:t>
            </a:r>
            <a:endParaRPr lang="fr-FR" sz="1200" b="1" dirty="0" smtClean="0"/>
          </a:p>
          <a:p>
            <a:pPr algn="ctr"/>
            <a:r>
              <a:rPr lang="fr-FR" sz="1200" dirty="0" smtClean="0"/>
              <a:t>Programme of </a:t>
            </a:r>
            <a:r>
              <a:rPr lang="fr-FR" sz="1200" dirty="0" err="1" smtClean="0"/>
              <a:t>technical</a:t>
            </a:r>
            <a:r>
              <a:rPr lang="fr-FR" sz="1200" dirty="0" smtClean="0"/>
              <a:t> and consensus building </a:t>
            </a:r>
            <a:r>
              <a:rPr lang="fr-FR" sz="1200" dirty="0" err="1" smtClean="0"/>
              <a:t>activities</a:t>
            </a:r>
            <a:r>
              <a:rPr lang="fr-FR" sz="1200" dirty="0" smtClean="0"/>
              <a:t> for </a:t>
            </a:r>
            <a:r>
              <a:rPr lang="fr-FR" sz="1200" dirty="0" err="1" smtClean="0"/>
              <a:t>interoperability</a:t>
            </a:r>
            <a:endParaRPr lang="fr-FR" sz="1200" dirty="0"/>
          </a:p>
        </p:txBody>
      </p:sp>
      <p:cxnSp>
        <p:nvCxnSpPr>
          <p:cNvPr id="12" name="Straight Arrow Connector 11"/>
          <p:cNvCxnSpPr>
            <a:stCxn id="10" idx="2"/>
            <a:endCxn id="14" idx="0"/>
          </p:cNvCxnSpPr>
          <p:nvPr/>
        </p:nvCxnSpPr>
        <p:spPr>
          <a:xfrm rot="5400000">
            <a:off x="1167230" y="1952800"/>
            <a:ext cx="1084063" cy="1104507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</p:cNvCxnSpPr>
          <p:nvPr/>
        </p:nvCxnSpPr>
        <p:spPr>
          <a:xfrm rot="16200000" flipH="1">
            <a:off x="2300604" y="1923931"/>
            <a:ext cx="1084063" cy="1162243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87195" y="3047085"/>
            <a:ext cx="1939624" cy="896983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Box 14"/>
          <p:cNvSpPr txBox="1"/>
          <p:nvPr/>
        </p:nvSpPr>
        <p:spPr>
          <a:xfrm>
            <a:off x="177574" y="3070023"/>
            <a:ext cx="193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2: </a:t>
            </a:r>
            <a:r>
              <a:rPr lang="fr-FR" sz="1200" b="1" dirty="0" err="1" smtClean="0"/>
              <a:t>Mobilising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Domains</a:t>
            </a:r>
            <a:r>
              <a:rPr lang="fr-FR" sz="1200" b="1" dirty="0" smtClean="0"/>
              <a:t> and </a:t>
            </a:r>
            <a:r>
              <a:rPr lang="fr-FR" sz="1200" b="1" dirty="0" err="1" smtClean="0"/>
              <a:t>Breaking</a:t>
            </a:r>
            <a:r>
              <a:rPr lang="fr-FR" sz="1200" b="1" dirty="0" smtClean="0"/>
              <a:t> Down Silos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427453" y="3070022"/>
            <a:ext cx="1939624" cy="896983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2417832" y="3092960"/>
            <a:ext cx="1939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/>
              <a:t>3: </a:t>
            </a:r>
            <a:r>
              <a:rPr lang="fr-FR" sz="1200" b="1" dirty="0" err="1" smtClean="0"/>
              <a:t>Advancing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Interoperability</a:t>
            </a:r>
            <a:r>
              <a:rPr lang="fr-FR" sz="1200" b="1" dirty="0" smtClean="0"/>
              <a:t> </a:t>
            </a:r>
            <a:r>
              <a:rPr lang="fr-FR" sz="1200" b="1" dirty="0" err="1" smtClean="0"/>
              <a:t>through</a:t>
            </a:r>
            <a:r>
              <a:rPr lang="fr-FR" sz="1200" b="1" dirty="0" smtClean="0"/>
              <a:t> Cross Domain Case </a:t>
            </a:r>
            <a:r>
              <a:rPr lang="fr-FR" sz="1200" b="1" dirty="0" err="1" smtClean="0"/>
              <a:t>Studies</a:t>
            </a:r>
            <a:endParaRPr lang="fr-FR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02" y="-96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D0D0D"/>
                </a:solidFill>
              </a:rPr>
              <a:t>Initial Pilot Activities</a:t>
            </a:r>
            <a:endParaRPr lang="en-US" sz="2400" b="1" kern="0" dirty="0" smtClean="0">
              <a:solidFill>
                <a:srgbClr val="0D0D0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2" y="328767"/>
            <a:ext cx="594616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Initial Working Groups / Activities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Digital Representation of Units of Measure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(TG is a key contribution to the decadal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Semantic Interoperability and Conceptual Framework (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good practice for semantic resources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further refinement of the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DDI-Cross Domain Integration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specification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Policy Monitoring Indicators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SDGs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Sendai etc)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Infectious Diseases: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projects looking at data integration in HIV and COVID, including collaboration with RDA.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Resilient and Healthy Cities: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 group with a number of cities and projects, identifying shared themes.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Global Open Science Cloud: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CAS-funded project as the first project under the Decadal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Programme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 FAIR: 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FAIR 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DOs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FAIR Implementation Profiles (</a:t>
            </a:r>
            <a:r>
              <a:rPr lang="en-US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FIPs</a:t>
            </a:r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2563" indent="-182563">
              <a:spcAft>
                <a:spcPts val="600"/>
              </a:spcAft>
            </a:pP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Google Shape;2481;p189"/>
          <p:cNvSpPr/>
          <p:nvPr/>
        </p:nvSpPr>
        <p:spPr>
          <a:xfrm>
            <a:off x="-102" y="4367637"/>
            <a:ext cx="9144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Picture 17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" y="4405833"/>
            <a:ext cx="1635165" cy="720000"/>
          </a:xfrm>
          <a:prstGeom prst="rect">
            <a:avLst/>
          </a:prstGeom>
        </p:spPr>
      </p:pic>
      <p:pic>
        <p:nvPicPr>
          <p:cNvPr id="9" name="Google Shape;2482;p189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6293" y="4444029"/>
            <a:ext cx="2337605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Union Standards Worksho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5084" y="428973"/>
            <a:ext cx="1768814" cy="1521179"/>
          </a:xfrm>
          <a:prstGeom prst="rect">
            <a:avLst/>
          </a:prstGeom>
        </p:spPr>
      </p:pic>
      <p:pic>
        <p:nvPicPr>
          <p:cNvPr id="11" name="Picture 10" descr="Dagstuhl Group Phot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118" y="1496798"/>
            <a:ext cx="1773867" cy="1379765"/>
          </a:xfrm>
          <a:prstGeom prst="rect">
            <a:avLst/>
          </a:prstGeom>
        </p:spPr>
      </p:pic>
      <p:pic>
        <p:nvPicPr>
          <p:cNvPr id="13" name="Picture 4" descr="https://www.dagstuhl.de/Gruppenbilder/18403.01.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6293" y="2809166"/>
            <a:ext cx="2337707" cy="1558471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80" y="28863"/>
            <a:ext cx="91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D0D0D"/>
                </a:solidFill>
              </a:rPr>
              <a:t>FAIR Convergence Symposium</a:t>
            </a:r>
            <a:endParaRPr lang="en-US" sz="2400" b="1" kern="0" dirty="0" smtClean="0">
              <a:solidFill>
                <a:srgbClr val="0D0D0D"/>
              </a:solidFill>
            </a:endParaRPr>
          </a:p>
        </p:txBody>
      </p:sp>
      <p:sp>
        <p:nvSpPr>
          <p:cNvPr id="17" name="Google Shape;2481;p189"/>
          <p:cNvSpPr/>
          <p:nvPr/>
        </p:nvSpPr>
        <p:spPr>
          <a:xfrm>
            <a:off x="-102" y="4367637"/>
            <a:ext cx="9144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Picture 17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" y="4405833"/>
            <a:ext cx="1635165" cy="720000"/>
          </a:xfrm>
          <a:prstGeom prst="rect">
            <a:avLst/>
          </a:prstGeom>
        </p:spPr>
      </p:pic>
      <p:pic>
        <p:nvPicPr>
          <p:cNvPr id="9" name="Google Shape;2482;p189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06293" y="4444029"/>
            <a:ext cx="2337605" cy="6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229;p20"/>
          <p:cNvSpPr txBox="1">
            <a:spLocks/>
          </p:cNvSpPr>
          <p:nvPr/>
        </p:nvSpPr>
        <p:spPr>
          <a:xfrm>
            <a:off x="4397" y="659181"/>
            <a:ext cx="3468954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238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ngdings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Entirely virtual,</a:t>
            </a:r>
            <a:r>
              <a:rPr kumimoji="0" lang="en-US" sz="1400" b="0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 </a:t>
            </a:r>
            <a:r>
              <a:rPr lang="en-US" sz="1400" kern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27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 Nov, 30 Nov-4 Dec.</a:t>
            </a:r>
          </a:p>
          <a:p>
            <a:pPr marL="457200" marR="0" lvl="0" indent="-3238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Wingdings" charset="2"/>
              <a:buChar char="§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Keynotes, panel</a:t>
            </a:r>
            <a:r>
              <a:rPr lang="en-US" sz="1400" kern="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s</a:t>
            </a:r>
            <a:r>
              <a:rPr lang="en-US" sz="1400" kern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,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interactive sessions, posters.</a:t>
            </a:r>
          </a:p>
          <a:p>
            <a:pPr marL="457200" lvl="0" indent="-323850" defTabSz="9144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500"/>
              <a:buFont typeface="Wingdings" charset="2"/>
              <a:buChar char="§"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Programme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 Grid: </a:t>
            </a:r>
            <a:r>
              <a:rPr lang="en-US" sz="1400" b="1" kern="0" dirty="0" smtClean="0">
                <a:solidFill>
                  <a:schemeClr val="dk1"/>
                </a:solidFill>
                <a:ea typeface="Arial"/>
                <a:cs typeface="Arial"/>
                <a:sym typeface="Arial"/>
                <a:hlinkClick r:id="rId5"/>
              </a:rPr>
              <a:t>http://bit.ly/FAIRSymposium_ProgrammeDraft</a:t>
            </a:r>
            <a:r>
              <a:rPr lang="en-US" sz="1400" b="1" kern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  <a:p>
            <a:pPr marL="457200" lvl="0" indent="-323850" defTabSz="9144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500"/>
              <a:buFont typeface="Wingdings" charset="2"/>
              <a:buChar char="§"/>
              <a:defRPr/>
            </a:pPr>
            <a:r>
              <a:rPr lang="en-US" sz="1400" b="1" kern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Detailed </a:t>
            </a:r>
            <a:r>
              <a:rPr lang="en-US" sz="1400" b="1" kern="0" dirty="0" err="1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Programme</a:t>
            </a:r>
            <a:r>
              <a:rPr lang="en-US" sz="1400" b="1" kern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(plenary session information to appear shortly): </a:t>
            </a:r>
            <a:r>
              <a:rPr lang="en-US" sz="1400" b="1" kern="0" dirty="0" smtClean="0">
                <a:solidFill>
                  <a:schemeClr val="dk1"/>
                </a:solidFill>
                <a:ea typeface="Arial"/>
                <a:cs typeface="Arial"/>
                <a:sym typeface="Arial"/>
                <a:hlinkClick r:id="rId6"/>
              </a:rPr>
              <a:t>https://conference.codata.org/FAIRconvergence2020/programme/</a:t>
            </a:r>
            <a:r>
              <a:rPr lang="en-US" sz="1400" b="1" kern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  <a:p>
            <a:pPr marL="457200" lvl="0" indent="-323850" defTabSz="91440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500"/>
              <a:buFont typeface="Wingdings" charset="2"/>
              <a:buChar char="§"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Register: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ea typeface="Arial"/>
                <a:cs typeface="Arial"/>
                <a:sym typeface="Arial"/>
              </a:rPr>
              <a:t> </a:t>
            </a:r>
            <a:r>
              <a:rPr lang="en-US" sz="1400" b="1" kern="0" dirty="0" smtClean="0">
                <a:solidFill>
                  <a:schemeClr val="dk1"/>
                </a:solidFill>
                <a:ea typeface="Arial"/>
                <a:cs typeface="Arial"/>
                <a:sym typeface="Arial"/>
                <a:hlinkClick r:id="rId7"/>
              </a:rPr>
              <a:t>https://conference.codata.org/conference/FAIRconvergence2020/registration/</a:t>
            </a:r>
            <a:r>
              <a:rPr lang="en-US" sz="1400" b="1" kern="0" dirty="0" smtClean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symposium-9october-1024x57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5656" y="688043"/>
            <a:ext cx="5618242" cy="3160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80" y="9621"/>
            <a:ext cx="91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D0D0D"/>
                </a:solidFill>
              </a:rPr>
              <a:t>Decadal Programme: Delivery Agents / Activities</a:t>
            </a:r>
            <a:endParaRPr lang="en-US" sz="2400" b="1" kern="0" dirty="0" smtClean="0">
              <a:solidFill>
                <a:srgbClr val="0D0D0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02" y="665502"/>
            <a:ext cx="44163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Delivery Agents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Coordinating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Office / Secretariat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Cohort of Metadata and Ontology Experts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Distributed 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programme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offices / nodes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Partner projects and working groups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GB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Preparing call for Management Committee and for Programme Offices and Partners.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7645" y="665502"/>
            <a:ext cx="4416355" cy="3354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Delivery Activities / outputs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Consensus workshops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intensive sprint workshops (</a:t>
            </a:r>
            <a:r>
              <a:rPr lang="en-GB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Dagstuhl</a:t>
            </a: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model)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GB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Identification and description of issues in domains / across domains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GB" sz="1600" dirty="0" smtClean="0"/>
              <a:t>Alignment and harmonisation of metadata specifications, refinement of </a:t>
            </a:r>
            <a:r>
              <a:rPr lang="en-GB" sz="1600" dirty="0" err="1" smtClean="0"/>
              <a:t>ontologies</a:t>
            </a:r>
            <a:r>
              <a:rPr lang="en-GB" sz="1600" dirty="0" smtClean="0"/>
              <a:t> and taxonomic systems, development of cross-walks between vocabularies, and the application of automation and machine learning to assist data linking and integration.</a:t>
            </a:r>
          </a:p>
        </p:txBody>
      </p:sp>
      <p:pic>
        <p:nvPicPr>
          <p:cNvPr id="10" name="Picture 9" descr="Data Together Logos 12.55.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113" y="2973628"/>
            <a:ext cx="2199196" cy="2169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2481;p189"/>
          <p:cNvSpPr/>
          <p:nvPr/>
        </p:nvSpPr>
        <p:spPr>
          <a:xfrm>
            <a:off x="-102" y="4367637"/>
            <a:ext cx="9144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Google Shape;2482;p18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6293" y="4444029"/>
            <a:ext cx="2337605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" y="4405833"/>
            <a:ext cx="1635165" cy="720000"/>
          </a:xfrm>
          <a:prstGeom prst="rect">
            <a:avLst/>
          </a:prstGeom>
        </p:spPr>
      </p:pic>
      <p:pic>
        <p:nvPicPr>
          <p:cNvPr id="16" name="Picture 15" descr="mostafa-meraji-VCH2eiJjsBc-unsplash-2880x12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" y="1184537"/>
            <a:ext cx="9144000" cy="39751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102" y="4809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charset="2"/>
              <a:buChar char="§"/>
            </a:pPr>
            <a:r>
              <a:rPr lang="en-GB" sz="1400" dirty="0" smtClean="0"/>
              <a:t>Aim to launch the Decadal Programme at the ISC GA and associated events ‘Global Knowledge Forum’ in Oman, 10-14 October 2021: </a:t>
            </a:r>
            <a:r>
              <a:rPr lang="en-US" sz="1400" dirty="0" smtClean="0">
                <a:hlinkClick r:id="rId5"/>
              </a:rPr>
              <a:t>https://council.science/about-us/governance/general-assembly/muscatassembly</a:t>
            </a:r>
            <a:r>
              <a:rPr lang="en-US" sz="1400" dirty="0" smtClean="0"/>
              <a:t> </a:t>
            </a:r>
            <a:endParaRPr lang="en-GB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2880" y="0"/>
            <a:ext cx="91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D0D0D"/>
                </a:solidFill>
              </a:rPr>
              <a:t>Making Data Work for Cross-Domain Challenges</a:t>
            </a:r>
            <a:endParaRPr lang="en-US" sz="2400" b="1" kern="0" dirty="0" smtClean="0">
              <a:solidFill>
                <a:srgbClr val="0D0D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80" y="28863"/>
            <a:ext cx="910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D0D0D"/>
                </a:solidFill>
              </a:rPr>
              <a:t>Initiating the GOSC Project</a:t>
            </a:r>
            <a:endParaRPr lang="en-US" sz="2400" b="1" kern="0" dirty="0" smtClean="0">
              <a:solidFill>
                <a:srgbClr val="0D0D0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" y="732849"/>
            <a:ext cx="500316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b="1" dirty="0" smtClean="0"/>
              <a:t>Workshops at CODATA 2019 Beijing, led to the CAS Funded Project – see this as a key part of the Decadal </a:t>
            </a:r>
            <a:r>
              <a:rPr lang="en-US" sz="1400" b="1" dirty="0" err="1" smtClean="0"/>
              <a:t>Programme</a:t>
            </a:r>
            <a:r>
              <a:rPr lang="en-US" sz="1400" b="1" dirty="0" smtClean="0"/>
              <a:t>.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/>
              <a:t>Beijing Declaration: </a:t>
            </a:r>
            <a:r>
              <a:rPr lang="en-US" sz="1400" dirty="0" smtClean="0">
                <a:hlinkClick r:id="rId3"/>
              </a:rPr>
              <a:t>https://doi.org/10.5281/zenodo.3552330</a:t>
            </a:r>
            <a:endParaRPr lang="en-US" sz="1400" dirty="0" smtClean="0"/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/>
              <a:t>Working Draft of the areas for cooperation, alignment and interoperability: input to this workshop.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/>
              <a:t>Working Group preparing </a:t>
            </a:r>
            <a:r>
              <a:rPr lang="en-US" sz="1400" b="1" dirty="0" smtClean="0"/>
              <a:t>DRAFT </a:t>
            </a:r>
            <a:r>
              <a:rPr lang="en-US" sz="1400" dirty="0" smtClean="0"/>
              <a:t>Project Plan, in collaboration with CNIC and will then be shared with stakeholders for input.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/>
              <a:t>EGI Conference Workshop and Sessions at International FAIR Convergence Symposium: </a:t>
            </a:r>
            <a:r>
              <a:rPr lang="en-US" sz="1400" dirty="0" smtClean="0">
                <a:hlinkClick r:id="rId4"/>
              </a:rPr>
              <a:t>https://conference.codata.org/FAIRconvergence2020/</a:t>
            </a:r>
            <a:r>
              <a:rPr lang="en-US" sz="1400" dirty="0" smtClean="0"/>
              <a:t> 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r>
              <a:rPr lang="en-US" sz="1400" dirty="0" smtClean="0"/>
              <a:t>Call for Papers for a Special Collection in the Data Science Journal on Open Science in response to the UNESCO Draft Recommendation: </a:t>
            </a:r>
            <a:r>
              <a:rPr lang="en-US" sz="1400" dirty="0" smtClean="0">
                <a:hlinkClick r:id="rId5"/>
              </a:rPr>
              <a:t>http://bit.ly/DSJ-OpenScience</a:t>
            </a:r>
            <a:r>
              <a:rPr lang="en-US" sz="1400" dirty="0" smtClean="0"/>
              <a:t> </a:t>
            </a:r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endParaRPr lang="en-US" sz="1400" dirty="0" smtClean="0"/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endParaRPr lang="en-US" sz="1400" dirty="0" smtClean="0"/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endParaRPr lang="en-US" sz="1400" dirty="0" smtClean="0"/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endParaRPr lang="en-US" sz="1400" b="1" dirty="0" smtClean="0"/>
          </a:p>
          <a:p>
            <a:pPr marL="182563" indent="-182563">
              <a:spcAft>
                <a:spcPts val="600"/>
              </a:spcAft>
              <a:buFont typeface="Wingdings" charset="2"/>
              <a:buChar char="§"/>
            </a:pPr>
            <a:endParaRPr lang="en-US" sz="1400" dirty="0" smtClean="0"/>
          </a:p>
        </p:txBody>
      </p:sp>
      <p:sp>
        <p:nvSpPr>
          <p:cNvPr id="17" name="Google Shape;2481;p189"/>
          <p:cNvSpPr/>
          <p:nvPr/>
        </p:nvSpPr>
        <p:spPr>
          <a:xfrm>
            <a:off x="-102" y="4367637"/>
            <a:ext cx="9144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Picture 17" descr="CDT_logo-sub_white@3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80" y="4405833"/>
            <a:ext cx="1635165" cy="720000"/>
          </a:xfrm>
          <a:prstGeom prst="rect">
            <a:avLst/>
          </a:prstGeom>
        </p:spPr>
      </p:pic>
      <p:pic>
        <p:nvPicPr>
          <p:cNvPr id="9" name="Google Shape;2482;p189"/>
          <p:cNvPicPr preferRelativeResize="0">
            <a:picLocks noChangeAspect="1"/>
          </p:cNvPicPr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06293" y="4444029"/>
            <a:ext cx="2337605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beijing_conference_header201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5370" y="951672"/>
            <a:ext cx="3688629" cy="936921"/>
          </a:xfrm>
          <a:prstGeom prst="rect">
            <a:avLst/>
          </a:prstGeom>
        </p:spPr>
      </p:pic>
      <p:pic>
        <p:nvPicPr>
          <p:cNvPr id="12" name="Picture 11" descr="CDT_logo-sub_blue@3x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5371" y="2243418"/>
            <a:ext cx="3688527" cy="1624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11494</TotalTime>
  <Words>1115</Words>
  <Application>Microsoft Macintosh PowerPoint</Application>
  <PresentationFormat>On-screen Show (16:9)</PresentationFormat>
  <Paragraphs>106</Paragraphs>
  <Slides>12</Slides>
  <Notes>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ISC CODATA Decadal Programme:  Making Data Work for Cross-Domain Challenges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Thank you for your attention  Simon Hodson, CODATA www.codata.org simon@codata.org @simonhodson99 ; @CODATAnews</vt:lpstr>
    </vt:vector>
  </TitlesOfParts>
  <Company>University of Hull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Hodson</dc:creator>
  <cp:lastModifiedBy>Simon Hodson</cp:lastModifiedBy>
  <cp:revision>644</cp:revision>
  <dcterms:created xsi:type="dcterms:W3CDTF">2020-11-02T22:27:04Z</dcterms:created>
  <dcterms:modified xsi:type="dcterms:W3CDTF">2020-11-02T22:28:50Z</dcterms:modified>
</cp:coreProperties>
</file>