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586" r:id="rId3"/>
    <p:sldId id="3590" r:id="rId4"/>
    <p:sldId id="3544" r:id="rId5"/>
    <p:sldId id="3583" r:id="rId6"/>
    <p:sldId id="3584" r:id="rId7"/>
    <p:sldId id="3591" r:id="rId8"/>
    <p:sldId id="3519" r:id="rId9"/>
    <p:sldId id="3578" r:id="rId10"/>
    <p:sldId id="3579" r:id="rId11"/>
    <p:sldId id="3581" r:id="rId12"/>
    <p:sldId id="3582" r:id="rId13"/>
    <p:sldId id="54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73A2"/>
    <a:srgbClr val="9AD5F7"/>
    <a:srgbClr val="A4C9D7"/>
    <a:srgbClr val="9ECE36"/>
    <a:srgbClr val="8FCFF5"/>
    <a:srgbClr val="EA5B56"/>
    <a:srgbClr val="F2F2F2"/>
    <a:srgbClr val="DBEEF4"/>
    <a:srgbClr val="5DB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3826" autoAdjust="0"/>
  </p:normalViewPr>
  <p:slideViewPr>
    <p:cSldViewPr>
      <p:cViewPr varScale="1">
        <p:scale>
          <a:sx n="60" d="100"/>
          <a:sy n="60" d="100"/>
        </p:scale>
        <p:origin x="788" y="48"/>
      </p:cViewPr>
      <p:guideLst>
        <p:guide orient="horz" pos="2160"/>
        <p:guide pos="388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3205E-DC83-4077-B57C-C023691D7B5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143DA5D-96D8-4EE8-930F-A2433AFECFBD}">
      <dgm:prSet phldrT="[文本]"/>
      <dgm:spPr/>
      <dgm:t>
        <a:bodyPr/>
        <a:lstStyle/>
        <a:p>
          <a:r>
            <a:rPr lang="en-US" altLang="zh-CN" dirty="0"/>
            <a:t>Technics, infrastructures, standards, policies, organization in Cloud federation</a:t>
          </a:r>
          <a:endParaRPr lang="zh-CN" altLang="en-US" dirty="0"/>
        </a:p>
      </dgm:t>
    </dgm:pt>
    <dgm:pt modelId="{C9013C91-0731-4514-82FB-0CC788EA5853}" type="parTrans" cxnId="{02EEB17F-3344-4EB9-B557-45E61FD0BF8A}">
      <dgm:prSet/>
      <dgm:spPr/>
      <dgm:t>
        <a:bodyPr/>
        <a:lstStyle/>
        <a:p>
          <a:endParaRPr lang="zh-CN" altLang="en-US"/>
        </a:p>
      </dgm:t>
    </dgm:pt>
    <dgm:pt modelId="{DE647345-6517-409F-8DD9-591F70FB3F9D}" type="sibTrans" cxnId="{02EEB17F-3344-4EB9-B557-45E61FD0BF8A}">
      <dgm:prSet/>
      <dgm:spPr/>
      <dgm:t>
        <a:bodyPr/>
        <a:lstStyle/>
        <a:p>
          <a:endParaRPr lang="zh-CN" altLang="en-US"/>
        </a:p>
      </dgm:t>
    </dgm:pt>
    <dgm:pt modelId="{8F2DEC50-CE9F-4AA4-88A1-429254577BFA}">
      <dgm:prSet phldrT="[文本]"/>
      <dgm:spPr/>
      <dgm:t>
        <a:bodyPr/>
        <a:lstStyle/>
        <a:p>
          <a:endParaRPr lang="zh-CN" altLang="en-US" dirty="0"/>
        </a:p>
      </dgm:t>
    </dgm:pt>
    <dgm:pt modelId="{2AD4A765-6236-4E9B-83BD-5851133132BE}" type="parTrans" cxnId="{AEDEE4BD-F030-402C-B6AB-C854EAEFA725}">
      <dgm:prSet/>
      <dgm:spPr/>
      <dgm:t>
        <a:bodyPr/>
        <a:lstStyle/>
        <a:p>
          <a:endParaRPr lang="zh-CN" altLang="en-US"/>
        </a:p>
      </dgm:t>
    </dgm:pt>
    <dgm:pt modelId="{C126A6EF-F05C-41A7-9BB6-A3E137FD00D1}" type="sibTrans" cxnId="{AEDEE4BD-F030-402C-B6AB-C854EAEFA725}">
      <dgm:prSet/>
      <dgm:spPr/>
      <dgm:t>
        <a:bodyPr/>
        <a:lstStyle/>
        <a:p>
          <a:endParaRPr lang="zh-CN" altLang="en-US"/>
        </a:p>
      </dgm:t>
    </dgm:pt>
    <dgm:pt modelId="{858E78C1-CA02-41A2-9D43-10A95C999D2E}">
      <dgm:prSet phldrT="[文本]"/>
      <dgm:spPr/>
      <dgm:t>
        <a:bodyPr/>
        <a:lstStyle/>
        <a:p>
          <a:r>
            <a:rPr lang="en-US" altLang="zh-CN" dirty="0"/>
            <a:t>Global Open Science Cloud</a:t>
          </a:r>
          <a:endParaRPr lang="zh-CN" altLang="en-US" dirty="0"/>
        </a:p>
      </dgm:t>
    </dgm:pt>
    <dgm:pt modelId="{C8C4B7D2-4FCB-4BF8-9424-7DEC66A715C1}" type="parTrans" cxnId="{401F7E5F-60BF-4D2B-865F-A42630EC1928}">
      <dgm:prSet/>
      <dgm:spPr/>
      <dgm:t>
        <a:bodyPr/>
        <a:lstStyle/>
        <a:p>
          <a:endParaRPr lang="zh-CN" altLang="en-US"/>
        </a:p>
      </dgm:t>
    </dgm:pt>
    <dgm:pt modelId="{CACF08A3-AF66-4339-8674-605AD23D9981}" type="sibTrans" cxnId="{401F7E5F-60BF-4D2B-865F-A42630EC1928}">
      <dgm:prSet/>
      <dgm:spPr/>
      <dgm:t>
        <a:bodyPr/>
        <a:lstStyle/>
        <a:p>
          <a:endParaRPr lang="zh-CN" altLang="en-US"/>
        </a:p>
      </dgm:t>
    </dgm:pt>
    <dgm:pt modelId="{1C4E6246-5DCD-4855-A77D-7469C67655E1}">
      <dgm:prSet phldrT="[文本]"/>
      <dgm:spPr/>
      <dgm:t>
        <a:bodyPr/>
        <a:lstStyle/>
        <a:p>
          <a:endParaRPr lang="zh-CN" altLang="en-US" dirty="0"/>
        </a:p>
      </dgm:t>
    </dgm:pt>
    <dgm:pt modelId="{CE2A93CD-AE04-496C-A6AB-39342A6EEABD}" type="parTrans" cxnId="{8279FA89-BCD5-45C2-91B1-33F4132347A7}">
      <dgm:prSet/>
      <dgm:spPr/>
      <dgm:t>
        <a:bodyPr/>
        <a:lstStyle/>
        <a:p>
          <a:endParaRPr lang="zh-CN" altLang="en-US"/>
        </a:p>
      </dgm:t>
    </dgm:pt>
    <dgm:pt modelId="{7FADF3DB-5131-455C-BB82-0649F5ECC0F8}" type="sibTrans" cxnId="{8279FA89-BCD5-45C2-91B1-33F4132347A7}">
      <dgm:prSet/>
      <dgm:spPr/>
      <dgm:t>
        <a:bodyPr/>
        <a:lstStyle/>
        <a:p>
          <a:endParaRPr lang="zh-CN" altLang="en-US"/>
        </a:p>
      </dgm:t>
    </dgm:pt>
    <dgm:pt modelId="{21244BA7-E59C-4AE1-B37A-F6AF3CF59DEA}" type="pres">
      <dgm:prSet presAssocID="{9383205E-DC83-4077-B57C-C023691D7B52}" presName="Name0" presStyleCnt="0">
        <dgm:presLayoutVars>
          <dgm:dir/>
          <dgm:animOne val="branch"/>
          <dgm:animLvl val="lvl"/>
        </dgm:presLayoutVars>
      </dgm:prSet>
      <dgm:spPr/>
    </dgm:pt>
    <dgm:pt modelId="{596AE88D-4BD9-4000-A877-7F54C04881BA}" type="pres">
      <dgm:prSet presAssocID="{4143DA5D-96D8-4EE8-930F-A2433AFECFBD}" presName="chaos" presStyleCnt="0"/>
      <dgm:spPr/>
    </dgm:pt>
    <dgm:pt modelId="{09A5399D-7078-4923-A518-B6F24373AB31}" type="pres">
      <dgm:prSet presAssocID="{4143DA5D-96D8-4EE8-930F-A2433AFECFBD}" presName="parTx1" presStyleLbl="revTx" presStyleIdx="0" presStyleCnt="3" custScaleY="162158" custLinFactNeighborY="10672"/>
      <dgm:spPr/>
    </dgm:pt>
    <dgm:pt modelId="{B2544DBB-0387-4BF0-8E99-58EBF9F5FFA0}" type="pres">
      <dgm:prSet presAssocID="{4143DA5D-96D8-4EE8-930F-A2433AFECFBD}" presName="desTx1" presStyleLbl="revTx" presStyleIdx="1" presStyleCnt="3">
        <dgm:presLayoutVars>
          <dgm:bulletEnabled val="1"/>
        </dgm:presLayoutVars>
      </dgm:prSet>
      <dgm:spPr/>
    </dgm:pt>
    <dgm:pt modelId="{ED57AC9C-F21D-482A-A5AF-0915E210E5C8}" type="pres">
      <dgm:prSet presAssocID="{4143DA5D-96D8-4EE8-930F-A2433AFECFBD}" presName="c1" presStyleLbl="node1" presStyleIdx="0" presStyleCnt="19"/>
      <dgm:spPr/>
    </dgm:pt>
    <dgm:pt modelId="{BDDD105C-3361-4659-B37C-2D87D48E0881}" type="pres">
      <dgm:prSet presAssocID="{4143DA5D-96D8-4EE8-930F-A2433AFECFBD}" presName="c2" presStyleLbl="node1" presStyleIdx="1" presStyleCnt="19"/>
      <dgm:spPr/>
    </dgm:pt>
    <dgm:pt modelId="{77049BCC-5647-48AD-A480-55943BD03A81}" type="pres">
      <dgm:prSet presAssocID="{4143DA5D-96D8-4EE8-930F-A2433AFECFBD}" presName="c3" presStyleLbl="node1" presStyleIdx="2" presStyleCnt="19"/>
      <dgm:spPr/>
    </dgm:pt>
    <dgm:pt modelId="{6D75CE95-ACFD-4A3A-A107-11D036FA53C7}" type="pres">
      <dgm:prSet presAssocID="{4143DA5D-96D8-4EE8-930F-A2433AFECFBD}" presName="c4" presStyleLbl="node1" presStyleIdx="3" presStyleCnt="19"/>
      <dgm:spPr/>
    </dgm:pt>
    <dgm:pt modelId="{234D14D2-2EFB-4BA7-A591-8AB5DB75BC6E}" type="pres">
      <dgm:prSet presAssocID="{4143DA5D-96D8-4EE8-930F-A2433AFECFBD}" presName="c5" presStyleLbl="node1" presStyleIdx="4" presStyleCnt="19"/>
      <dgm:spPr/>
    </dgm:pt>
    <dgm:pt modelId="{6FBDC842-03E9-41EE-9CEB-F3CB022DD5FA}" type="pres">
      <dgm:prSet presAssocID="{4143DA5D-96D8-4EE8-930F-A2433AFECFBD}" presName="c6" presStyleLbl="node1" presStyleIdx="5" presStyleCnt="19"/>
      <dgm:spPr/>
    </dgm:pt>
    <dgm:pt modelId="{43FDEA95-019C-461B-B770-0A0CA15CE1C5}" type="pres">
      <dgm:prSet presAssocID="{4143DA5D-96D8-4EE8-930F-A2433AFECFBD}" presName="c7" presStyleLbl="node1" presStyleIdx="6" presStyleCnt="19"/>
      <dgm:spPr/>
    </dgm:pt>
    <dgm:pt modelId="{EFB53881-0DBD-4EE9-8547-06830F8AAE31}" type="pres">
      <dgm:prSet presAssocID="{4143DA5D-96D8-4EE8-930F-A2433AFECFBD}" presName="c8" presStyleLbl="node1" presStyleIdx="7" presStyleCnt="19"/>
      <dgm:spPr/>
    </dgm:pt>
    <dgm:pt modelId="{50745809-ACA8-4350-B8D0-D1EE37978600}" type="pres">
      <dgm:prSet presAssocID="{4143DA5D-96D8-4EE8-930F-A2433AFECFBD}" presName="c9" presStyleLbl="node1" presStyleIdx="8" presStyleCnt="19"/>
      <dgm:spPr/>
    </dgm:pt>
    <dgm:pt modelId="{7993C2B1-3908-437A-82AF-DD46456BE448}" type="pres">
      <dgm:prSet presAssocID="{4143DA5D-96D8-4EE8-930F-A2433AFECFBD}" presName="c10" presStyleLbl="node1" presStyleIdx="9" presStyleCnt="19"/>
      <dgm:spPr/>
    </dgm:pt>
    <dgm:pt modelId="{7839090B-7F17-447A-9E19-E65E7B700EA4}" type="pres">
      <dgm:prSet presAssocID="{4143DA5D-96D8-4EE8-930F-A2433AFECFBD}" presName="c11" presStyleLbl="node1" presStyleIdx="10" presStyleCnt="19"/>
      <dgm:spPr/>
    </dgm:pt>
    <dgm:pt modelId="{5B20A071-2080-43DF-8C39-3238E02C3927}" type="pres">
      <dgm:prSet presAssocID="{4143DA5D-96D8-4EE8-930F-A2433AFECFBD}" presName="c12" presStyleLbl="node1" presStyleIdx="11" presStyleCnt="19"/>
      <dgm:spPr/>
    </dgm:pt>
    <dgm:pt modelId="{32A985FD-27F0-4387-98CF-5D0D799B7FFD}" type="pres">
      <dgm:prSet presAssocID="{4143DA5D-96D8-4EE8-930F-A2433AFECFBD}" presName="c13" presStyleLbl="node1" presStyleIdx="12" presStyleCnt="19"/>
      <dgm:spPr/>
    </dgm:pt>
    <dgm:pt modelId="{8F00154A-6B9A-4AA5-B0E0-26DF79EACF3E}" type="pres">
      <dgm:prSet presAssocID="{4143DA5D-96D8-4EE8-930F-A2433AFECFBD}" presName="c14" presStyleLbl="node1" presStyleIdx="13" presStyleCnt="19"/>
      <dgm:spPr/>
    </dgm:pt>
    <dgm:pt modelId="{39015283-C804-4454-ADF6-A42C3DE157D0}" type="pres">
      <dgm:prSet presAssocID="{4143DA5D-96D8-4EE8-930F-A2433AFECFBD}" presName="c15" presStyleLbl="node1" presStyleIdx="14" presStyleCnt="19"/>
      <dgm:spPr/>
    </dgm:pt>
    <dgm:pt modelId="{985DA78D-0072-472C-AB6E-E0AB6D7172A6}" type="pres">
      <dgm:prSet presAssocID="{4143DA5D-96D8-4EE8-930F-A2433AFECFBD}" presName="c16" presStyleLbl="node1" presStyleIdx="15" presStyleCnt="19"/>
      <dgm:spPr/>
    </dgm:pt>
    <dgm:pt modelId="{29556DD3-7CD0-43ED-B322-28E8B33D790C}" type="pres">
      <dgm:prSet presAssocID="{4143DA5D-96D8-4EE8-930F-A2433AFECFBD}" presName="c17" presStyleLbl="node1" presStyleIdx="16" presStyleCnt="19"/>
      <dgm:spPr/>
    </dgm:pt>
    <dgm:pt modelId="{5B29FFD4-6441-4B5C-89B0-FAED8C6581EF}" type="pres">
      <dgm:prSet presAssocID="{4143DA5D-96D8-4EE8-930F-A2433AFECFBD}" presName="c18" presStyleLbl="node1" presStyleIdx="17" presStyleCnt="19"/>
      <dgm:spPr/>
    </dgm:pt>
    <dgm:pt modelId="{19454886-DA0A-4F83-9409-01B67E53C966}" type="pres">
      <dgm:prSet presAssocID="{DE647345-6517-409F-8DD9-591F70FB3F9D}" presName="chevronComposite1" presStyleCnt="0"/>
      <dgm:spPr/>
    </dgm:pt>
    <dgm:pt modelId="{3B86EBF4-F4BD-4349-B134-EC4FCA9B4662}" type="pres">
      <dgm:prSet presAssocID="{DE647345-6517-409F-8DD9-591F70FB3F9D}" presName="chevron1" presStyleLbl="sibTrans2D1" presStyleIdx="0" presStyleCnt="2"/>
      <dgm:spPr/>
    </dgm:pt>
    <dgm:pt modelId="{1932DA63-BCC6-450A-9E57-32269B508BD0}" type="pres">
      <dgm:prSet presAssocID="{DE647345-6517-409F-8DD9-591F70FB3F9D}" presName="spChevron1" presStyleCnt="0"/>
      <dgm:spPr/>
    </dgm:pt>
    <dgm:pt modelId="{09C42F79-66B1-4593-9B95-9FD2A1D71996}" type="pres">
      <dgm:prSet presAssocID="{DE647345-6517-409F-8DD9-591F70FB3F9D}" presName="overlap" presStyleCnt="0"/>
      <dgm:spPr/>
    </dgm:pt>
    <dgm:pt modelId="{B4B6D57F-4E46-448E-86D1-4F95A2281385}" type="pres">
      <dgm:prSet presAssocID="{DE647345-6517-409F-8DD9-591F70FB3F9D}" presName="chevronComposite2" presStyleCnt="0"/>
      <dgm:spPr/>
    </dgm:pt>
    <dgm:pt modelId="{D6E180E5-A167-4004-9BF4-9011E905190E}" type="pres">
      <dgm:prSet presAssocID="{DE647345-6517-409F-8DD9-591F70FB3F9D}" presName="chevron2" presStyleLbl="sibTrans2D1" presStyleIdx="1" presStyleCnt="2"/>
      <dgm:spPr/>
    </dgm:pt>
    <dgm:pt modelId="{0DEF6396-9DF9-4B48-BA55-0710B090839A}" type="pres">
      <dgm:prSet presAssocID="{DE647345-6517-409F-8DD9-591F70FB3F9D}" presName="spChevron2" presStyleCnt="0"/>
      <dgm:spPr/>
    </dgm:pt>
    <dgm:pt modelId="{EABF2C6D-D7FB-4D53-9312-411B4AC76BBC}" type="pres">
      <dgm:prSet presAssocID="{858E78C1-CA02-41A2-9D43-10A95C999D2E}" presName="last" presStyleCnt="0"/>
      <dgm:spPr/>
    </dgm:pt>
    <dgm:pt modelId="{927F72A6-FD5D-4C1E-8895-933EF2B63643}" type="pres">
      <dgm:prSet presAssocID="{858E78C1-CA02-41A2-9D43-10A95C999D2E}" presName="circleTx" presStyleLbl="node1" presStyleIdx="18" presStyleCnt="19"/>
      <dgm:spPr/>
    </dgm:pt>
    <dgm:pt modelId="{49DCE2CC-3227-434C-A3D8-5C874F5B66B8}" type="pres">
      <dgm:prSet presAssocID="{858E78C1-CA02-41A2-9D43-10A95C999D2E}" presName="desTxN" presStyleLbl="revTx" presStyleIdx="2" presStyleCnt="3">
        <dgm:presLayoutVars>
          <dgm:bulletEnabled val="1"/>
        </dgm:presLayoutVars>
      </dgm:prSet>
      <dgm:spPr/>
    </dgm:pt>
    <dgm:pt modelId="{E29A180A-C653-4C82-BA4A-21EAFF40ED34}" type="pres">
      <dgm:prSet presAssocID="{858E78C1-CA02-41A2-9D43-10A95C999D2E}" presName="spN" presStyleCnt="0"/>
      <dgm:spPr/>
    </dgm:pt>
  </dgm:ptLst>
  <dgm:cxnLst>
    <dgm:cxn modelId="{401F7E5F-60BF-4D2B-865F-A42630EC1928}" srcId="{9383205E-DC83-4077-B57C-C023691D7B52}" destId="{858E78C1-CA02-41A2-9D43-10A95C999D2E}" srcOrd="1" destOrd="0" parTransId="{C8C4B7D2-4FCB-4BF8-9424-7DEC66A715C1}" sibTransId="{CACF08A3-AF66-4339-8674-605AD23D9981}"/>
    <dgm:cxn modelId="{4BAA2F4F-B8B9-4162-BFCC-CBBB0E666836}" type="presOf" srcId="{9383205E-DC83-4077-B57C-C023691D7B52}" destId="{21244BA7-E59C-4AE1-B37A-F6AF3CF59DEA}" srcOrd="0" destOrd="0" presId="urn:microsoft.com/office/officeart/2009/3/layout/RandomtoResultProcess"/>
    <dgm:cxn modelId="{02EEB17F-3344-4EB9-B557-45E61FD0BF8A}" srcId="{9383205E-DC83-4077-B57C-C023691D7B52}" destId="{4143DA5D-96D8-4EE8-930F-A2433AFECFBD}" srcOrd="0" destOrd="0" parTransId="{C9013C91-0731-4514-82FB-0CC788EA5853}" sibTransId="{DE647345-6517-409F-8DD9-591F70FB3F9D}"/>
    <dgm:cxn modelId="{8279FA89-BCD5-45C2-91B1-33F4132347A7}" srcId="{858E78C1-CA02-41A2-9D43-10A95C999D2E}" destId="{1C4E6246-5DCD-4855-A77D-7469C67655E1}" srcOrd="0" destOrd="0" parTransId="{CE2A93CD-AE04-496C-A6AB-39342A6EEABD}" sibTransId="{7FADF3DB-5131-455C-BB82-0649F5ECC0F8}"/>
    <dgm:cxn modelId="{B30BAE8C-D322-4033-A7EA-F611BD1E9B3F}" type="presOf" srcId="{4143DA5D-96D8-4EE8-930F-A2433AFECFBD}" destId="{09A5399D-7078-4923-A518-B6F24373AB31}" srcOrd="0" destOrd="0" presId="urn:microsoft.com/office/officeart/2009/3/layout/RandomtoResultProcess"/>
    <dgm:cxn modelId="{AEDEE4BD-F030-402C-B6AB-C854EAEFA725}" srcId="{4143DA5D-96D8-4EE8-930F-A2433AFECFBD}" destId="{8F2DEC50-CE9F-4AA4-88A1-429254577BFA}" srcOrd="0" destOrd="0" parTransId="{2AD4A765-6236-4E9B-83BD-5851133132BE}" sibTransId="{C126A6EF-F05C-41A7-9BB6-A3E137FD00D1}"/>
    <dgm:cxn modelId="{156BAEC9-69EC-4AF1-A8F6-F1E569A71876}" type="presOf" srcId="{1C4E6246-5DCD-4855-A77D-7469C67655E1}" destId="{49DCE2CC-3227-434C-A3D8-5C874F5B66B8}" srcOrd="0" destOrd="0" presId="urn:microsoft.com/office/officeart/2009/3/layout/RandomtoResultProcess"/>
    <dgm:cxn modelId="{6BA240F3-82AC-4F4F-9ADD-5CA3D1E923B3}" type="presOf" srcId="{8F2DEC50-CE9F-4AA4-88A1-429254577BFA}" destId="{B2544DBB-0387-4BF0-8E99-58EBF9F5FFA0}" srcOrd="0" destOrd="0" presId="urn:microsoft.com/office/officeart/2009/3/layout/RandomtoResultProcess"/>
    <dgm:cxn modelId="{4BC7D1F5-5159-4959-94DC-D39CBD583FD2}" type="presOf" srcId="{858E78C1-CA02-41A2-9D43-10A95C999D2E}" destId="{927F72A6-FD5D-4C1E-8895-933EF2B63643}" srcOrd="0" destOrd="0" presId="urn:microsoft.com/office/officeart/2009/3/layout/RandomtoResultProcess"/>
    <dgm:cxn modelId="{67D2F4CD-225D-42A0-9433-EAE0CA05D836}" type="presParOf" srcId="{21244BA7-E59C-4AE1-B37A-F6AF3CF59DEA}" destId="{596AE88D-4BD9-4000-A877-7F54C04881BA}" srcOrd="0" destOrd="0" presId="urn:microsoft.com/office/officeart/2009/3/layout/RandomtoResultProcess"/>
    <dgm:cxn modelId="{90D6BF91-F624-46AF-B926-8489B4AADEEE}" type="presParOf" srcId="{596AE88D-4BD9-4000-A877-7F54C04881BA}" destId="{09A5399D-7078-4923-A518-B6F24373AB31}" srcOrd="0" destOrd="0" presId="urn:microsoft.com/office/officeart/2009/3/layout/RandomtoResultProcess"/>
    <dgm:cxn modelId="{1A5C3862-46FA-4D2D-A96F-A26D3F681C7E}" type="presParOf" srcId="{596AE88D-4BD9-4000-A877-7F54C04881BA}" destId="{B2544DBB-0387-4BF0-8E99-58EBF9F5FFA0}" srcOrd="1" destOrd="0" presId="urn:microsoft.com/office/officeart/2009/3/layout/RandomtoResultProcess"/>
    <dgm:cxn modelId="{5F047691-1761-44ED-A790-57011E9DFD20}" type="presParOf" srcId="{596AE88D-4BD9-4000-A877-7F54C04881BA}" destId="{ED57AC9C-F21D-482A-A5AF-0915E210E5C8}" srcOrd="2" destOrd="0" presId="urn:microsoft.com/office/officeart/2009/3/layout/RandomtoResultProcess"/>
    <dgm:cxn modelId="{00D2E16F-9411-4A22-95AE-A0084C1ED655}" type="presParOf" srcId="{596AE88D-4BD9-4000-A877-7F54C04881BA}" destId="{BDDD105C-3361-4659-B37C-2D87D48E0881}" srcOrd="3" destOrd="0" presId="urn:microsoft.com/office/officeart/2009/3/layout/RandomtoResultProcess"/>
    <dgm:cxn modelId="{9C8E3F74-907E-4CDC-B158-097DFED2669C}" type="presParOf" srcId="{596AE88D-4BD9-4000-A877-7F54C04881BA}" destId="{77049BCC-5647-48AD-A480-55943BD03A81}" srcOrd="4" destOrd="0" presId="urn:microsoft.com/office/officeart/2009/3/layout/RandomtoResultProcess"/>
    <dgm:cxn modelId="{4112C5A9-37C4-40EE-A921-0FF6AE28B1BD}" type="presParOf" srcId="{596AE88D-4BD9-4000-A877-7F54C04881BA}" destId="{6D75CE95-ACFD-4A3A-A107-11D036FA53C7}" srcOrd="5" destOrd="0" presId="urn:microsoft.com/office/officeart/2009/3/layout/RandomtoResultProcess"/>
    <dgm:cxn modelId="{2444F7B7-CBFB-4C30-92D5-7FA0CF613CBB}" type="presParOf" srcId="{596AE88D-4BD9-4000-A877-7F54C04881BA}" destId="{234D14D2-2EFB-4BA7-A591-8AB5DB75BC6E}" srcOrd="6" destOrd="0" presId="urn:microsoft.com/office/officeart/2009/3/layout/RandomtoResultProcess"/>
    <dgm:cxn modelId="{4B3DA61A-FCA1-4737-A7E1-F8E047CBFAE5}" type="presParOf" srcId="{596AE88D-4BD9-4000-A877-7F54C04881BA}" destId="{6FBDC842-03E9-41EE-9CEB-F3CB022DD5FA}" srcOrd="7" destOrd="0" presId="urn:microsoft.com/office/officeart/2009/3/layout/RandomtoResultProcess"/>
    <dgm:cxn modelId="{983624EE-9ADF-410E-AA10-182B13B42405}" type="presParOf" srcId="{596AE88D-4BD9-4000-A877-7F54C04881BA}" destId="{43FDEA95-019C-461B-B770-0A0CA15CE1C5}" srcOrd="8" destOrd="0" presId="urn:microsoft.com/office/officeart/2009/3/layout/RandomtoResultProcess"/>
    <dgm:cxn modelId="{68377AD4-46D3-40F7-890E-3CC390FB8A35}" type="presParOf" srcId="{596AE88D-4BD9-4000-A877-7F54C04881BA}" destId="{EFB53881-0DBD-4EE9-8547-06830F8AAE31}" srcOrd="9" destOrd="0" presId="urn:microsoft.com/office/officeart/2009/3/layout/RandomtoResultProcess"/>
    <dgm:cxn modelId="{259CF932-A4F7-4990-BD95-E9159D6489BA}" type="presParOf" srcId="{596AE88D-4BD9-4000-A877-7F54C04881BA}" destId="{50745809-ACA8-4350-B8D0-D1EE37978600}" srcOrd="10" destOrd="0" presId="urn:microsoft.com/office/officeart/2009/3/layout/RandomtoResultProcess"/>
    <dgm:cxn modelId="{09227FBD-FB6F-4A69-BB02-7FA53F660E2B}" type="presParOf" srcId="{596AE88D-4BD9-4000-A877-7F54C04881BA}" destId="{7993C2B1-3908-437A-82AF-DD46456BE448}" srcOrd="11" destOrd="0" presId="urn:microsoft.com/office/officeart/2009/3/layout/RandomtoResultProcess"/>
    <dgm:cxn modelId="{54CDB46C-E36C-4A88-AC55-9FCB7D245919}" type="presParOf" srcId="{596AE88D-4BD9-4000-A877-7F54C04881BA}" destId="{7839090B-7F17-447A-9E19-E65E7B700EA4}" srcOrd="12" destOrd="0" presId="urn:microsoft.com/office/officeart/2009/3/layout/RandomtoResultProcess"/>
    <dgm:cxn modelId="{9C0A4B62-4851-4DE9-8159-9AC7F5EC965C}" type="presParOf" srcId="{596AE88D-4BD9-4000-A877-7F54C04881BA}" destId="{5B20A071-2080-43DF-8C39-3238E02C3927}" srcOrd="13" destOrd="0" presId="urn:microsoft.com/office/officeart/2009/3/layout/RandomtoResultProcess"/>
    <dgm:cxn modelId="{0093CCC7-772E-4EDC-BD78-1AE7848F3B13}" type="presParOf" srcId="{596AE88D-4BD9-4000-A877-7F54C04881BA}" destId="{32A985FD-27F0-4387-98CF-5D0D799B7FFD}" srcOrd="14" destOrd="0" presId="urn:microsoft.com/office/officeart/2009/3/layout/RandomtoResultProcess"/>
    <dgm:cxn modelId="{29C6EF63-35AB-417C-B075-48B41D9BB509}" type="presParOf" srcId="{596AE88D-4BD9-4000-A877-7F54C04881BA}" destId="{8F00154A-6B9A-4AA5-B0E0-26DF79EACF3E}" srcOrd="15" destOrd="0" presId="urn:microsoft.com/office/officeart/2009/3/layout/RandomtoResultProcess"/>
    <dgm:cxn modelId="{0E7009AB-B9D9-4D2A-BEF0-942F2335FA9B}" type="presParOf" srcId="{596AE88D-4BD9-4000-A877-7F54C04881BA}" destId="{39015283-C804-4454-ADF6-A42C3DE157D0}" srcOrd="16" destOrd="0" presId="urn:microsoft.com/office/officeart/2009/3/layout/RandomtoResultProcess"/>
    <dgm:cxn modelId="{D975652F-EB6E-4759-B9BE-328143A04A05}" type="presParOf" srcId="{596AE88D-4BD9-4000-A877-7F54C04881BA}" destId="{985DA78D-0072-472C-AB6E-E0AB6D7172A6}" srcOrd="17" destOrd="0" presId="urn:microsoft.com/office/officeart/2009/3/layout/RandomtoResultProcess"/>
    <dgm:cxn modelId="{0D3330A0-57B5-43FD-B907-168C2DC71E2D}" type="presParOf" srcId="{596AE88D-4BD9-4000-A877-7F54C04881BA}" destId="{29556DD3-7CD0-43ED-B322-28E8B33D790C}" srcOrd="18" destOrd="0" presId="urn:microsoft.com/office/officeart/2009/3/layout/RandomtoResultProcess"/>
    <dgm:cxn modelId="{E58B18D8-F59E-496E-8A95-23F3E870E578}" type="presParOf" srcId="{596AE88D-4BD9-4000-A877-7F54C04881BA}" destId="{5B29FFD4-6441-4B5C-89B0-FAED8C6581EF}" srcOrd="19" destOrd="0" presId="urn:microsoft.com/office/officeart/2009/3/layout/RandomtoResultProcess"/>
    <dgm:cxn modelId="{2752CD7E-ADC6-4DCB-918F-3018D6C807CA}" type="presParOf" srcId="{21244BA7-E59C-4AE1-B37A-F6AF3CF59DEA}" destId="{19454886-DA0A-4F83-9409-01B67E53C966}" srcOrd="1" destOrd="0" presId="urn:microsoft.com/office/officeart/2009/3/layout/RandomtoResultProcess"/>
    <dgm:cxn modelId="{6F4F91D2-E5FC-45F5-83D1-8E4BA214694C}" type="presParOf" srcId="{19454886-DA0A-4F83-9409-01B67E53C966}" destId="{3B86EBF4-F4BD-4349-B134-EC4FCA9B4662}" srcOrd="0" destOrd="0" presId="urn:microsoft.com/office/officeart/2009/3/layout/RandomtoResultProcess"/>
    <dgm:cxn modelId="{ED828C9E-BA85-42EE-80E3-D89F47CF1B90}" type="presParOf" srcId="{19454886-DA0A-4F83-9409-01B67E53C966}" destId="{1932DA63-BCC6-450A-9E57-32269B508BD0}" srcOrd="1" destOrd="0" presId="urn:microsoft.com/office/officeart/2009/3/layout/RandomtoResultProcess"/>
    <dgm:cxn modelId="{36E222F7-0A87-4A67-93A6-FF8539CD4ECB}" type="presParOf" srcId="{21244BA7-E59C-4AE1-B37A-F6AF3CF59DEA}" destId="{09C42F79-66B1-4593-9B95-9FD2A1D71996}" srcOrd="2" destOrd="0" presId="urn:microsoft.com/office/officeart/2009/3/layout/RandomtoResultProcess"/>
    <dgm:cxn modelId="{E4F5D805-3261-4246-8BC4-FAD2B7183265}" type="presParOf" srcId="{21244BA7-E59C-4AE1-B37A-F6AF3CF59DEA}" destId="{B4B6D57F-4E46-448E-86D1-4F95A2281385}" srcOrd="3" destOrd="0" presId="urn:microsoft.com/office/officeart/2009/3/layout/RandomtoResultProcess"/>
    <dgm:cxn modelId="{FD012BD0-850C-45C7-85F6-6AB50138FA21}" type="presParOf" srcId="{B4B6D57F-4E46-448E-86D1-4F95A2281385}" destId="{D6E180E5-A167-4004-9BF4-9011E905190E}" srcOrd="0" destOrd="0" presId="urn:microsoft.com/office/officeart/2009/3/layout/RandomtoResultProcess"/>
    <dgm:cxn modelId="{68560C86-D974-435F-91A6-6B96BCE2ED75}" type="presParOf" srcId="{B4B6D57F-4E46-448E-86D1-4F95A2281385}" destId="{0DEF6396-9DF9-4B48-BA55-0710B090839A}" srcOrd="1" destOrd="0" presId="urn:microsoft.com/office/officeart/2009/3/layout/RandomtoResultProcess"/>
    <dgm:cxn modelId="{657FA7A5-205A-4455-BD60-3A5BC33676EC}" type="presParOf" srcId="{21244BA7-E59C-4AE1-B37A-F6AF3CF59DEA}" destId="{EABF2C6D-D7FB-4D53-9312-411B4AC76BBC}" srcOrd="4" destOrd="0" presId="urn:microsoft.com/office/officeart/2009/3/layout/RandomtoResultProcess"/>
    <dgm:cxn modelId="{1A3DD2F6-7E18-4613-A54E-4425495CAF1F}" type="presParOf" srcId="{EABF2C6D-D7FB-4D53-9312-411B4AC76BBC}" destId="{927F72A6-FD5D-4C1E-8895-933EF2B63643}" srcOrd="0" destOrd="0" presId="urn:microsoft.com/office/officeart/2009/3/layout/RandomtoResultProcess"/>
    <dgm:cxn modelId="{83529515-4952-4789-9BC7-2B5B505B772A}" type="presParOf" srcId="{EABF2C6D-D7FB-4D53-9312-411B4AC76BBC}" destId="{49DCE2CC-3227-434C-A3D8-5C874F5B66B8}" srcOrd="1" destOrd="0" presId="urn:microsoft.com/office/officeart/2009/3/layout/RandomtoResultProcess"/>
    <dgm:cxn modelId="{571C5CE8-F625-443C-B972-3DE1EA782DB0}" type="presParOf" srcId="{EABF2C6D-D7FB-4D53-9312-411B4AC76BBC}" destId="{E29A180A-C653-4C82-BA4A-21EAFF40ED3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399D-7078-4923-A518-B6F24373AB31}">
      <dsp:nvSpPr>
        <dsp:cNvPr id="0" name=""/>
        <dsp:cNvSpPr/>
      </dsp:nvSpPr>
      <dsp:spPr>
        <a:xfrm>
          <a:off x="1215778" y="960658"/>
          <a:ext cx="3322776" cy="1775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Technics, infrastructures, standards, policies, organization in Cloud federation</a:t>
          </a:r>
          <a:endParaRPr lang="zh-CN" altLang="en-US" sz="2600" kern="1200" dirty="0"/>
        </a:p>
      </dsp:txBody>
      <dsp:txXfrm>
        <a:off x="1215778" y="960658"/>
        <a:ext cx="3322776" cy="1775639"/>
      </dsp:txXfrm>
    </dsp:sp>
    <dsp:sp modelId="{B2544DBB-0387-4BF0-8E99-58EBF9F5FFA0}">
      <dsp:nvSpPr>
        <dsp:cNvPr id="0" name=""/>
        <dsp:cNvSpPr/>
      </dsp:nvSpPr>
      <dsp:spPr>
        <a:xfrm>
          <a:off x="1215778" y="3493107"/>
          <a:ext cx="3322776" cy="2051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1215778" y="3493107"/>
        <a:ext cx="3322776" cy="2051507"/>
      </dsp:txXfrm>
    </dsp:sp>
    <dsp:sp modelId="{ED57AC9C-F21D-482A-A5AF-0915E210E5C8}">
      <dsp:nvSpPr>
        <dsp:cNvPr id="0" name=""/>
        <dsp:cNvSpPr/>
      </dsp:nvSpPr>
      <dsp:spPr>
        <a:xfrm>
          <a:off x="1212002" y="851083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D105C-3361-4659-B37C-2D87D48E0881}">
      <dsp:nvSpPr>
        <dsp:cNvPr id="0" name=""/>
        <dsp:cNvSpPr/>
      </dsp:nvSpPr>
      <dsp:spPr>
        <a:xfrm>
          <a:off x="1397020" y="481047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49BCC-5647-48AD-A480-55943BD03A81}">
      <dsp:nvSpPr>
        <dsp:cNvPr id="0" name=""/>
        <dsp:cNvSpPr/>
      </dsp:nvSpPr>
      <dsp:spPr>
        <a:xfrm>
          <a:off x="1841064" y="555054"/>
          <a:ext cx="415347" cy="415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CE95-ACFD-4A3A-A107-11D036FA53C7}">
      <dsp:nvSpPr>
        <dsp:cNvPr id="0" name=""/>
        <dsp:cNvSpPr/>
      </dsp:nvSpPr>
      <dsp:spPr>
        <a:xfrm>
          <a:off x="2211100" y="148014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D14D2-2EFB-4BA7-A591-8AB5DB75BC6E}">
      <dsp:nvSpPr>
        <dsp:cNvPr id="0" name=""/>
        <dsp:cNvSpPr/>
      </dsp:nvSpPr>
      <dsp:spPr>
        <a:xfrm>
          <a:off x="2692148" y="0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DC842-03E9-41EE-9CEB-F3CB022DD5FA}">
      <dsp:nvSpPr>
        <dsp:cNvPr id="0" name=""/>
        <dsp:cNvSpPr/>
      </dsp:nvSpPr>
      <dsp:spPr>
        <a:xfrm>
          <a:off x="3284206" y="259025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DEA95-019C-461B-B770-0A0CA15CE1C5}">
      <dsp:nvSpPr>
        <dsp:cNvPr id="0" name=""/>
        <dsp:cNvSpPr/>
      </dsp:nvSpPr>
      <dsp:spPr>
        <a:xfrm>
          <a:off x="3654243" y="444043"/>
          <a:ext cx="415347" cy="415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53881-0DBD-4EE9-8547-06830F8AAE31}">
      <dsp:nvSpPr>
        <dsp:cNvPr id="0" name=""/>
        <dsp:cNvSpPr/>
      </dsp:nvSpPr>
      <dsp:spPr>
        <a:xfrm>
          <a:off x="4172294" y="851083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45809-ACA8-4350-B8D0-D1EE37978600}">
      <dsp:nvSpPr>
        <dsp:cNvPr id="0" name=""/>
        <dsp:cNvSpPr/>
      </dsp:nvSpPr>
      <dsp:spPr>
        <a:xfrm>
          <a:off x="4394316" y="1258124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3C2B1-3908-437A-82AF-DD46456BE448}">
      <dsp:nvSpPr>
        <dsp:cNvPr id="0" name=""/>
        <dsp:cNvSpPr/>
      </dsp:nvSpPr>
      <dsp:spPr>
        <a:xfrm>
          <a:off x="2470126" y="481047"/>
          <a:ext cx="679658" cy="6796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9090B-7F17-447A-9E19-E65E7B700EA4}">
      <dsp:nvSpPr>
        <dsp:cNvPr id="0" name=""/>
        <dsp:cNvSpPr/>
      </dsp:nvSpPr>
      <dsp:spPr>
        <a:xfrm>
          <a:off x="1026984" y="1887186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0A071-2080-43DF-8C39-3238E02C3927}">
      <dsp:nvSpPr>
        <dsp:cNvPr id="0" name=""/>
        <dsp:cNvSpPr/>
      </dsp:nvSpPr>
      <dsp:spPr>
        <a:xfrm>
          <a:off x="1249006" y="2220219"/>
          <a:ext cx="415347" cy="415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985FD-27F0-4387-98CF-5D0D799B7FFD}">
      <dsp:nvSpPr>
        <dsp:cNvPr id="0" name=""/>
        <dsp:cNvSpPr/>
      </dsp:nvSpPr>
      <dsp:spPr>
        <a:xfrm>
          <a:off x="1804060" y="2516248"/>
          <a:ext cx="604141" cy="604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0154A-6B9A-4AA5-B0E0-26DF79EACF3E}">
      <dsp:nvSpPr>
        <dsp:cNvPr id="0" name=""/>
        <dsp:cNvSpPr/>
      </dsp:nvSpPr>
      <dsp:spPr>
        <a:xfrm>
          <a:off x="2581137" y="2997295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15283-C804-4454-ADF6-A42C3DE157D0}">
      <dsp:nvSpPr>
        <dsp:cNvPr id="0" name=""/>
        <dsp:cNvSpPr/>
      </dsp:nvSpPr>
      <dsp:spPr>
        <a:xfrm>
          <a:off x="2729152" y="2516248"/>
          <a:ext cx="415347" cy="415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DA78D-0072-472C-AB6E-E0AB6D7172A6}">
      <dsp:nvSpPr>
        <dsp:cNvPr id="0" name=""/>
        <dsp:cNvSpPr/>
      </dsp:nvSpPr>
      <dsp:spPr>
        <a:xfrm>
          <a:off x="3099188" y="3034299"/>
          <a:ext cx="264311" cy="264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56DD3-7CD0-43ED-B322-28E8B33D790C}">
      <dsp:nvSpPr>
        <dsp:cNvPr id="0" name=""/>
        <dsp:cNvSpPr/>
      </dsp:nvSpPr>
      <dsp:spPr>
        <a:xfrm>
          <a:off x="3432221" y="2442241"/>
          <a:ext cx="604141" cy="604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9FFD4-6441-4B5C-89B0-FAED8C6581EF}">
      <dsp:nvSpPr>
        <dsp:cNvPr id="0" name=""/>
        <dsp:cNvSpPr/>
      </dsp:nvSpPr>
      <dsp:spPr>
        <a:xfrm>
          <a:off x="4246301" y="2294226"/>
          <a:ext cx="415347" cy="415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6EBF4-F4BD-4349-B134-EC4FCA9B4662}">
      <dsp:nvSpPr>
        <dsp:cNvPr id="0" name=""/>
        <dsp:cNvSpPr/>
      </dsp:nvSpPr>
      <dsp:spPr>
        <a:xfrm>
          <a:off x="4661648" y="554439"/>
          <a:ext cx="1219815" cy="232876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180E5-A167-4004-9BF4-9011E905190E}">
      <dsp:nvSpPr>
        <dsp:cNvPr id="0" name=""/>
        <dsp:cNvSpPr/>
      </dsp:nvSpPr>
      <dsp:spPr>
        <a:xfrm>
          <a:off x="5659679" y="554439"/>
          <a:ext cx="1219815" cy="232876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F72A6-FD5D-4C1E-8895-933EF2B63643}">
      <dsp:nvSpPr>
        <dsp:cNvPr id="0" name=""/>
        <dsp:cNvSpPr/>
      </dsp:nvSpPr>
      <dsp:spPr>
        <a:xfrm>
          <a:off x="7129002" y="389231"/>
          <a:ext cx="2827753" cy="2827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600" kern="1200" dirty="0"/>
            <a:t>Global Open Science Cloud</a:t>
          </a:r>
          <a:endParaRPr lang="zh-CN" altLang="en-US" sz="2600" kern="1200" dirty="0"/>
        </a:p>
      </dsp:txBody>
      <dsp:txXfrm>
        <a:off x="7543117" y="803346"/>
        <a:ext cx="1999523" cy="1999523"/>
      </dsp:txXfrm>
    </dsp:sp>
    <dsp:sp modelId="{49DCE2CC-3227-434C-A3D8-5C874F5B66B8}">
      <dsp:nvSpPr>
        <dsp:cNvPr id="0" name=""/>
        <dsp:cNvSpPr/>
      </dsp:nvSpPr>
      <dsp:spPr>
        <a:xfrm>
          <a:off x="6879494" y="3493107"/>
          <a:ext cx="3326769" cy="2051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 dirty="0"/>
        </a:p>
      </dsp:txBody>
      <dsp:txXfrm>
        <a:off x="6879494" y="3493107"/>
        <a:ext cx="3326769" cy="205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B69F-6159-4468-B6D3-ABC5D3F9665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F0BD7-34A9-44F1-B655-32A9307DAC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07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F0BD7-34A9-44F1-B655-32A9307DAC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F0BD7-34A9-44F1-B655-32A9307DAC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6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35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F0BD7-34A9-44F1-B655-32A9307DACC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5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F0BD7-34A9-44F1-B655-32A9307DACC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17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93100D-7A16-4B21-8C33-06F1C7E93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277"/>
            <a:ext cx="12192000" cy="5724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14400" y="1772816"/>
            <a:ext cx="10363200" cy="244827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5085184"/>
            <a:ext cx="8534400" cy="1270992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单击此处编辑母版副标题样式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8699A53-DEC3-4344-A0E6-FC6153AF3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6274644"/>
            <a:ext cx="2590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38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CCACC5-8C6C-48F7-ABDF-DA63ABCAC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8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CCACC5-8C6C-48F7-ABDF-DA63ABCAC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74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CCACC5-8C6C-48F7-ABDF-DA63ABCACA3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5"/>
            <a:ext cx="83058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6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CCACC5-8C6C-48F7-ABDF-DA63ABCAC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9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208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4179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192000" cy="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8BC43114-F4A2-4703-AC37-5071B631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6427" y="6381329"/>
            <a:ext cx="207671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CACC5-8C6C-48F7-ABDF-DA63ABCACA37}" type="slidenum">
              <a:rPr lang="zh-CN" altLang="en-US" smtClean="0"/>
              <a:pPr/>
              <a:t>‹#›</a:t>
            </a:fld>
            <a:r>
              <a:rPr lang="en-US" altLang="zh-CN"/>
              <a:t>/68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78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208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48A316-7512-40C2-86CF-989DA36E92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192000" cy="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CF46C884-25BF-4708-A2F4-075FEA63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6427" y="6381329"/>
            <a:ext cx="207671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CACC5-8C6C-48F7-ABDF-DA63ABCACA37}" type="slidenum">
              <a:rPr lang="zh-CN" altLang="en-US" smtClean="0"/>
              <a:pPr/>
              <a:t>‹#›</a:t>
            </a:fld>
            <a:r>
              <a:rPr lang="en-US" altLang="zh-CN"/>
              <a:t>/68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615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208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1F067-43D3-4C2E-9072-6AB4FC733A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192000" cy="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5EAFAFD4-53C5-4D94-98BA-22B1D581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6427" y="6381329"/>
            <a:ext cx="207671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CACC5-8C6C-48F7-ABDF-DA63ABCACA37}" type="slidenum">
              <a:rPr lang="zh-CN" altLang="en-US" smtClean="0"/>
              <a:pPr/>
              <a:t>‹#›</a:t>
            </a:fld>
            <a:r>
              <a:rPr lang="en-US" altLang="zh-CN"/>
              <a:t>/68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2B910C-B933-414E-8704-9790DC4280A5}"/>
              </a:ext>
            </a:extLst>
          </p:cNvPr>
          <p:cNvSpPr/>
          <p:nvPr userDrawn="1"/>
        </p:nvSpPr>
        <p:spPr>
          <a:xfrm>
            <a:off x="0" y="903388"/>
            <a:ext cx="815413" cy="5954612"/>
          </a:xfrm>
          <a:prstGeom prst="rect">
            <a:avLst/>
          </a:prstGeom>
          <a:solidFill>
            <a:srgbClr val="278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320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20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052736"/>
            <a:ext cx="538480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052736"/>
            <a:ext cx="538480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38282E-3DEC-4255-AE5F-C6395321B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192000" cy="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9B563C-6C59-412D-BB34-30AD2FA2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6427" y="6381329"/>
            <a:ext cx="207671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CACC5-8C6C-48F7-ABDF-DA63ABCACA37}" type="slidenum">
              <a:rPr lang="zh-CN" altLang="en-US" smtClean="0"/>
              <a:pPr/>
              <a:t>‹#›</a:t>
            </a:fld>
            <a:r>
              <a:rPr lang="en-US" altLang="zh-CN"/>
              <a:t>/68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79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5386917" cy="639762"/>
          </a:xfrm>
        </p:spPr>
        <p:txBody>
          <a:bodyPr anchor="ctr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700808"/>
            <a:ext cx="5386917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980728"/>
            <a:ext cx="5389033" cy="639762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zh-CN" altLang="en-US" sz="2400" b="1" smtClean="0"/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700808"/>
            <a:ext cx="5389033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F80A850-F2FA-4624-A697-F14CED8D3B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2192000" cy="6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0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52D0E8-56C5-4FBA-B870-609611C2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208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432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73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CCACC5-8C6C-48F7-ABDF-DA63ABCACA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64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41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23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2" r:id="rId5"/>
    <p:sldLayoutId id="2147483653" r:id="rId6"/>
    <p:sldLayoutId id="2147483655" r:id="rId7"/>
    <p:sldLayoutId id="2147483661" r:id="rId8"/>
    <p:sldLayoutId id="2147483651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7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71DAEB-4447-4D18-8673-14F0A9BAA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1772816"/>
            <a:ext cx="8568952" cy="2448272"/>
          </a:xfrm>
        </p:spPr>
        <p:txBody>
          <a:bodyPr>
            <a:normAutofit fontScale="90000"/>
          </a:bodyPr>
          <a:lstStyle/>
          <a:p>
            <a:r>
              <a:rPr lang="it-IT" altLang="zh-CN" b="1" i="0" dirty="0">
                <a:effectLst/>
                <a:latin typeface="Roboto"/>
              </a:rPr>
              <a:t>Towards the GOSC: Practice in the C</a:t>
            </a:r>
            <a:r>
              <a:rPr lang="en-US" altLang="zh-CN" b="1" i="0" dirty="0" err="1">
                <a:effectLst/>
                <a:latin typeface="Roboto"/>
              </a:rPr>
              <a:t>STCloud</a:t>
            </a:r>
            <a:r>
              <a:rPr lang="en-US" altLang="zh-CN" b="1" i="0" dirty="0">
                <a:effectLst/>
                <a:latin typeface="Roboto"/>
              </a:rPr>
              <a:t> Federation</a:t>
            </a:r>
            <a:br>
              <a:rPr lang="it-IT" altLang="zh-CN" b="0" i="0" dirty="0">
                <a:effectLst/>
                <a:latin typeface="Roboto"/>
              </a:rPr>
            </a:br>
            <a:br>
              <a:rPr lang="it-IT" altLang="zh-CN" b="0" i="0" dirty="0">
                <a:effectLst/>
                <a:latin typeface="Roboto"/>
              </a:rPr>
            </a:b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D1EB42-F928-4494-9EDD-CAB04CB91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Lili ZHANG, </a:t>
            </a:r>
            <a:r>
              <a:rPr lang="en-US" altLang="zh-CN" dirty="0" err="1"/>
              <a:t>Jianhui</a:t>
            </a:r>
            <a:r>
              <a:rPr lang="en-US" altLang="zh-CN" dirty="0"/>
              <a:t> LI, </a:t>
            </a:r>
            <a:r>
              <a:rPr lang="en-US" altLang="zh-CN" dirty="0" err="1"/>
              <a:t>Yude</a:t>
            </a:r>
            <a:r>
              <a:rPr lang="en-US" altLang="zh-CN" dirty="0"/>
              <a:t> LIU</a:t>
            </a:r>
          </a:p>
          <a:p>
            <a:r>
              <a:rPr lang="fr-FR" altLang="zh-CN" dirty="0"/>
              <a:t>Computer Network Information Center, CAS</a:t>
            </a:r>
          </a:p>
          <a:p>
            <a:r>
              <a:rPr lang="en-US" altLang="zh-CN" dirty="0"/>
              <a:t>4 Nov 2020 @ GOSC workshop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174558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EAC11DA-EA41-40FA-9E1E-FCC371F78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8F20638-E687-4B2E-B5DF-E8E25A61BFA9}"/>
              </a:ext>
            </a:extLst>
          </p:cNvPr>
          <p:cNvGrpSpPr/>
          <p:nvPr/>
        </p:nvGrpSpPr>
        <p:grpSpPr>
          <a:xfrm>
            <a:off x="5173277" y="4018334"/>
            <a:ext cx="2547193" cy="1158750"/>
            <a:chOff x="142612" y="1335253"/>
            <a:chExt cx="3310592" cy="124333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EDDA322-8320-4904-B017-23916E544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612" y="1335253"/>
              <a:ext cx="1691244" cy="124333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F04BA6-C3F0-413E-8554-FA9F99FDE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3139" y="1977765"/>
              <a:ext cx="1600065" cy="60082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906830E-4008-4507-8861-BA1546BC4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3139" y="1335253"/>
              <a:ext cx="1579810" cy="600821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A252A89-C56B-4059-8C80-06F3702F89E3}"/>
              </a:ext>
            </a:extLst>
          </p:cNvPr>
          <p:cNvSpPr/>
          <p:nvPr/>
        </p:nvSpPr>
        <p:spPr>
          <a:xfrm>
            <a:off x="5315336" y="3670680"/>
            <a:ext cx="223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EISCAT-3D&amp;SYRSI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03F8CC-8563-4BE9-B4FC-216A64B4D274}"/>
              </a:ext>
            </a:extLst>
          </p:cNvPr>
          <p:cNvSpPr/>
          <p:nvPr/>
        </p:nvSpPr>
        <p:spPr>
          <a:xfrm>
            <a:off x="5787391" y="1897365"/>
            <a:ext cx="1052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 err="1">
                <a:latin typeface="Arial" panose="020B0604020202020204" pitchFamily="34" charset="0"/>
                <a:ea typeface="宋体" panose="02010600030101010101" pitchFamily="2" charset="-122"/>
              </a:rPr>
              <a:t>WeNMR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CD6C510-9E55-4BA3-B41C-C0B9945AB415}"/>
              </a:ext>
            </a:extLst>
          </p:cNvPr>
          <p:cNvSpPr/>
          <p:nvPr/>
        </p:nvSpPr>
        <p:spPr>
          <a:xfrm>
            <a:off x="9018013" y="355227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CASEarth4SDG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F1A78D1-7BA7-4B6B-9910-7279D57A5E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349" y="3868272"/>
            <a:ext cx="2464831" cy="13088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05158E6-AA62-4A43-A1D8-DE45C8A9E1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277" y="1874068"/>
            <a:ext cx="3066585" cy="1143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F75837A-65AE-46E1-8FA7-5CA1250601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998" r="36616" b="11057"/>
          <a:stretch/>
        </p:blipFill>
        <p:spPr>
          <a:xfrm>
            <a:off x="5095" y="1340851"/>
            <a:ext cx="5041784" cy="4659657"/>
          </a:xfrm>
          <a:prstGeom prst="rect">
            <a:avLst/>
          </a:prstGeom>
        </p:spPr>
      </p:pic>
      <p:sp>
        <p:nvSpPr>
          <p:cNvPr id="22" name="标题 3">
            <a:extLst>
              <a:ext uri="{FF2B5EF4-FFF2-40B4-BE49-F238E27FC236}">
                <a16:creationId xmlns:a16="http://schemas.microsoft.com/office/drawing/2014/main" id="{6A04957A-4379-48D0-8F47-BEA736292851}"/>
              </a:ext>
            </a:extLst>
          </p:cNvPr>
          <p:cNvSpPr txBox="1">
            <a:spLocks/>
          </p:cNvSpPr>
          <p:nvPr/>
        </p:nvSpPr>
        <p:spPr>
          <a:xfrm>
            <a:off x="761999" y="-27384"/>
            <a:ext cx="10972799" cy="870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787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Cloud federation testbed with EGI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70"/>
    </mc:Choice>
    <mc:Fallback xmlns="">
      <p:transition spd="slow" advTm="777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C291D13-BA27-482F-A3F3-1B94728B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5274"/>
            <a:ext cx="11366500" cy="5205400"/>
          </a:xfrm>
        </p:spPr>
        <p:txBody>
          <a:bodyPr>
            <a:normAutofit fontScale="92500"/>
          </a:bodyPr>
          <a:lstStyle/>
          <a:p>
            <a:r>
              <a:rPr lang="en-US" altLang="zh-CN" sz="3000" b="1" dirty="0">
                <a:solidFill>
                  <a:srgbClr val="0070C0"/>
                </a:solidFill>
              </a:rPr>
              <a:t>S</a:t>
            </a:r>
            <a:r>
              <a:rPr lang="en-US" altLang="zh-CN" sz="3000" b="1" dirty="0"/>
              <a:t>ustained Model</a:t>
            </a:r>
          </a:p>
          <a:p>
            <a:pPr lvl="1"/>
            <a:r>
              <a:rPr lang="en-US" altLang="zh-CN" sz="2800" dirty="0"/>
              <a:t>Collaboration and benefit to all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r>
              <a:rPr lang="en-US" altLang="zh-CN" sz="3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ransparent</a:t>
            </a:r>
          </a:p>
          <a:p>
            <a:pPr lvl="1"/>
            <a:r>
              <a:rPr lang="en-US" altLang="zh-CN" sz="2800" dirty="0"/>
              <a:t>Connectivity and interoperability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en-US" altLang="zh-CN" sz="3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gile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r>
              <a:rPr lang="en-US" altLang="zh-CN" sz="3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nteroperable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lang="en-US" altLang="zh-CN" sz="3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esource driven</a:t>
            </a:r>
          </a:p>
          <a:p>
            <a:pPr lvl="1"/>
            <a:r>
              <a:rPr lang="en-US" altLang="zh-CN" sz="2800" dirty="0"/>
              <a:t>New models for research resources sharing (i.e. blockchain tech.)</a:t>
            </a:r>
            <a:endParaRPr kumimoji="1" lang="en-US" altLang="zh-CN" sz="2000" dirty="0"/>
          </a:p>
          <a:p>
            <a:pPr lvl="1"/>
            <a:endParaRPr lang="en-US" altLang="zh-CN" sz="2800" dirty="0"/>
          </a:p>
          <a:p>
            <a:pPr lvl="1"/>
            <a:r>
              <a:rPr lang="en-US" altLang="zh-CN" sz="2800" dirty="0"/>
              <a:t>In the long term…</a:t>
            </a:r>
            <a:endParaRPr lang="zh-CN" altLang="en-US" sz="2800" dirty="0"/>
          </a:p>
          <a:p>
            <a:pPr lvl="1"/>
            <a:endParaRPr lang="en-US" altLang="zh-CN" sz="2800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13DDCA6-8B4E-4B43-8753-B722F93B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792088"/>
          </a:xfrm>
        </p:spPr>
        <p:txBody>
          <a:bodyPr/>
          <a:lstStyle/>
          <a:p>
            <a:r>
              <a:rPr lang="en-US" altLang="zh-CN" dirty="0"/>
              <a:t>Open Science Cloud in the future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8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62"/>
    </mc:Choice>
    <mc:Fallback xmlns="">
      <p:transition spd="slow" advTm="101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B2056D1-C668-423A-A5AF-770396A8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1523"/>
            <a:ext cx="11582401" cy="870559"/>
          </a:xfrm>
        </p:spPr>
        <p:txBody>
          <a:bodyPr/>
          <a:lstStyle/>
          <a:p>
            <a:pPr algn="r"/>
            <a:r>
              <a:rPr lang="en-US" altLang="zh-CN" dirty="0"/>
              <a:t>Upcoming events for GOSC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E83AC2-8A15-4938-A049-7646FA3B5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69"/>
          <a:stretch/>
        </p:blipFill>
        <p:spPr>
          <a:xfrm>
            <a:off x="371475" y="4173593"/>
            <a:ext cx="11410950" cy="12901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1A33CDE-2DBD-4506-ABC4-AFC4191E604E}"/>
              </a:ext>
            </a:extLst>
          </p:cNvPr>
          <p:cNvSpPr txBox="1"/>
          <p:nvPr/>
        </p:nvSpPr>
        <p:spPr>
          <a:xfrm>
            <a:off x="7517624" y="4999269"/>
            <a:ext cx="4280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27 November - 4 December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C9C918-F813-4E5A-9A5E-C3B442339001}"/>
              </a:ext>
            </a:extLst>
          </p:cNvPr>
          <p:cNvSpPr/>
          <p:nvPr/>
        </p:nvSpPr>
        <p:spPr>
          <a:xfrm>
            <a:off x="354779" y="1095140"/>
            <a:ext cx="11410950" cy="14209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3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中国科技云用户培训交流会</a:t>
            </a:r>
            <a:endParaRPr lang="en-US" altLang="zh-CN" sz="3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2020.11.9-11 </a:t>
            </a: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</a:t>
            </a:r>
            <a:endParaRPr lang="en-US" altLang="zh-CN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中国科学院计算机网络信息中心 科技云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2366E9-02BF-4B0E-8B27-466748EA8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40" y="1795002"/>
            <a:ext cx="1552575" cy="64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8E5284-F58F-4F78-886D-121B306B0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822" y="1795002"/>
            <a:ext cx="1514475" cy="64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753D2C6-B8C3-470F-92F9-5520D7E43F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255"/>
          <a:stretch/>
        </p:blipFill>
        <p:spPr>
          <a:xfrm>
            <a:off x="10270304" y="1805628"/>
            <a:ext cx="1495425" cy="61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C27C773-6D53-48D0-8CD4-A892664700FB}"/>
              </a:ext>
            </a:extLst>
          </p:cNvPr>
          <p:cNvSpPr/>
          <p:nvPr/>
        </p:nvSpPr>
        <p:spPr>
          <a:xfrm>
            <a:off x="387082" y="5575654"/>
            <a:ext cx="11410950" cy="1110086"/>
          </a:xfrm>
          <a:prstGeom prst="rect">
            <a:avLst/>
          </a:prstGeom>
          <a:gradFill flip="none" rotWithShape="1">
            <a:gsLst>
              <a:gs pos="0">
                <a:srgbClr val="3868B4">
                  <a:shade val="30000"/>
                  <a:satMod val="115000"/>
                </a:srgbClr>
              </a:gs>
              <a:gs pos="50000">
                <a:srgbClr val="3868B4">
                  <a:shade val="67500"/>
                  <a:satMod val="115000"/>
                </a:srgbClr>
              </a:gs>
              <a:gs pos="100000">
                <a:srgbClr val="3868B4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Symposium on Open Science Cloud</a:t>
            </a:r>
          </a:p>
          <a:p>
            <a:pPr>
              <a:lnSpc>
                <a:spcPct val="120000"/>
              </a:lnSpc>
            </a:pPr>
            <a:r>
              <a: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2021.9 Beijing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379EF4-E566-4314-8197-138D7E3E7E4C}"/>
              </a:ext>
            </a:extLst>
          </p:cNvPr>
          <p:cNvSpPr/>
          <p:nvPr/>
        </p:nvSpPr>
        <p:spPr>
          <a:xfrm>
            <a:off x="354779" y="2660936"/>
            <a:ext cx="11410950" cy="1400700"/>
          </a:xfrm>
          <a:prstGeom prst="rect">
            <a:avLst/>
          </a:prstGeom>
          <a:gradFill flip="none" rotWithShape="1">
            <a:gsLst>
              <a:gs pos="0">
                <a:srgbClr val="3868B4">
                  <a:shade val="30000"/>
                  <a:satMod val="115000"/>
                </a:srgbClr>
              </a:gs>
              <a:gs pos="50000">
                <a:srgbClr val="3868B4">
                  <a:shade val="67500"/>
                  <a:satMod val="115000"/>
                </a:srgbClr>
              </a:gs>
              <a:gs pos="100000">
                <a:srgbClr val="3868B4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RDA P16-Joint Meeting - Approaches for Selecting Research Data Repository Platforms and Sharing Resources to Facilitate Open Science </a:t>
            </a:r>
          </a:p>
          <a:p>
            <a:pPr>
              <a:lnSpc>
                <a:spcPct val="120000"/>
              </a:lnSpc>
            </a:pPr>
            <a:r>
              <a: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2021.11.9 Online</a:t>
            </a:r>
          </a:p>
        </p:txBody>
      </p:sp>
    </p:spTree>
    <p:extLst>
      <p:ext uri="{BB962C8B-B14F-4D97-AF65-F5344CB8AC3E}">
        <p14:creationId xmlns:p14="http://schemas.microsoft.com/office/powerpoint/2010/main" val="18096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56"/>
    </mc:Choice>
    <mc:Fallback xmlns="">
      <p:transition spd="slow" advTm="436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F5E419C-8AA4-41EC-93AB-E1BC98484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/>
              <a:t>Thank you!</a:t>
            </a:r>
            <a:endParaRPr lang="zh-CN" altLang="en-US" sz="6000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AA8917B0-23EF-4258-8E3D-DBCFE29BB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zhll@cnic.cn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105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1BEEE-5B43-49DC-97F5-1E75198C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 Look at Research e-infrastructures in China/CAS</a:t>
            </a:r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307D333-3588-4A2F-BD68-620C9ADB682E}"/>
              </a:ext>
            </a:extLst>
          </p:cNvPr>
          <p:cNvCxnSpPr>
            <a:cxnSpLocks/>
          </p:cNvCxnSpPr>
          <p:nvPr/>
        </p:nvCxnSpPr>
        <p:spPr>
          <a:xfrm flipV="1">
            <a:off x="3935760" y="1242024"/>
            <a:ext cx="23257" cy="55713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569B959-066D-4245-8ADA-864983D15DEA}"/>
              </a:ext>
            </a:extLst>
          </p:cNvPr>
          <p:cNvCxnSpPr>
            <a:cxnSpLocks/>
          </p:cNvCxnSpPr>
          <p:nvPr/>
        </p:nvCxnSpPr>
        <p:spPr>
          <a:xfrm flipV="1">
            <a:off x="8112224" y="1266365"/>
            <a:ext cx="23257" cy="55713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图片 114">
            <a:extLst>
              <a:ext uri="{FF2B5EF4-FFF2-40B4-BE49-F238E27FC236}">
                <a16:creationId xmlns:a16="http://schemas.microsoft.com/office/drawing/2014/main" id="{93CF61E9-F4A7-4FA3-9713-E8E8082D7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67" b="32338"/>
          <a:stretch/>
        </p:blipFill>
        <p:spPr>
          <a:xfrm>
            <a:off x="152430" y="1044203"/>
            <a:ext cx="2562225" cy="709323"/>
          </a:xfrm>
          <a:prstGeom prst="rect">
            <a:avLst/>
          </a:prstGeom>
        </p:spPr>
      </p:pic>
      <p:sp>
        <p:nvSpPr>
          <p:cNvPr id="130" name="object 5">
            <a:extLst>
              <a:ext uri="{FF2B5EF4-FFF2-40B4-BE49-F238E27FC236}">
                <a16:creationId xmlns:a16="http://schemas.microsoft.com/office/drawing/2014/main" id="{112D5C09-7AF9-4EF2-88D3-A29E11EBE975}"/>
              </a:ext>
            </a:extLst>
          </p:cNvPr>
          <p:cNvSpPr/>
          <p:nvPr/>
        </p:nvSpPr>
        <p:spPr>
          <a:xfrm>
            <a:off x="6879153" y="1412776"/>
            <a:ext cx="1181536" cy="66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DF5A410D-4A78-4507-9E5E-A6F80CC75464}"/>
              </a:ext>
            </a:extLst>
          </p:cNvPr>
          <p:cNvSpPr txBox="1"/>
          <p:nvPr/>
        </p:nvSpPr>
        <p:spPr>
          <a:xfrm>
            <a:off x="4007768" y="1412776"/>
            <a:ext cx="40791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Chinese National Grid </a:t>
            </a:r>
            <a:endParaRPr lang="zh-CN" altLang="en-US" sz="1800" b="1" dirty="0"/>
          </a:p>
          <a:p>
            <a:r>
              <a:rPr lang="en-US" altLang="zh-CN" dirty="0" err="1"/>
              <a:t>CNGrid</a:t>
            </a:r>
            <a:r>
              <a:rPr lang="en-US" altLang="zh-CN" dirty="0"/>
              <a:t> has connected 19 supercomputing centers, the  capability of clustering computing has reached 200PF,  supported for thousands of national science and technology  program and key engineering. 40+ independent high performance computing software.</a:t>
            </a:r>
          </a:p>
          <a:p>
            <a:endParaRPr lang="en-US" altLang="zh-CN" sz="1000" dirty="0"/>
          </a:p>
          <a:p>
            <a:r>
              <a:rPr lang="en-US" altLang="zh-CN" b="1" dirty="0"/>
              <a:t>CAS Supercomputing Grid environment </a:t>
            </a:r>
            <a:r>
              <a:rPr lang="en-US" altLang="zh-CN" dirty="0"/>
              <a:t>creates a  three-layer architecture environment and has integrated more than 15PF computing resources from 35 CAS institutions</a:t>
            </a:r>
          </a:p>
          <a:p>
            <a:endParaRPr lang="en-US" altLang="zh-CN" dirty="0"/>
          </a:p>
        </p:txBody>
      </p:sp>
      <p:pic>
        <p:nvPicPr>
          <p:cNvPr id="136" name="图片 135">
            <a:extLst>
              <a:ext uri="{FF2B5EF4-FFF2-40B4-BE49-F238E27FC236}">
                <a16:creationId xmlns:a16="http://schemas.microsoft.com/office/drawing/2014/main" id="{908FCA5B-40CA-4832-AF7F-9C6165AA36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706"/>
          <a:stretch/>
        </p:blipFill>
        <p:spPr>
          <a:xfrm>
            <a:off x="8242375" y="2897501"/>
            <a:ext cx="2954160" cy="2309080"/>
          </a:xfrm>
          <a:prstGeom prst="rect">
            <a:avLst/>
          </a:prstGeom>
        </p:spPr>
      </p:pic>
      <p:pic>
        <p:nvPicPr>
          <p:cNvPr id="138" name="图片 137">
            <a:extLst>
              <a:ext uri="{FF2B5EF4-FFF2-40B4-BE49-F238E27FC236}">
                <a16:creationId xmlns:a16="http://schemas.microsoft.com/office/drawing/2014/main" id="{3C5ABB80-9A9E-4AD6-964C-C787469ECE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47"/>
          <a:stretch/>
        </p:blipFill>
        <p:spPr>
          <a:xfrm>
            <a:off x="9379290" y="4332400"/>
            <a:ext cx="2909397" cy="2054379"/>
          </a:xfrm>
          <a:prstGeom prst="rect">
            <a:avLst/>
          </a:prstGeom>
        </p:spPr>
      </p:pic>
      <p:sp>
        <p:nvSpPr>
          <p:cNvPr id="139" name="矩形 138">
            <a:extLst>
              <a:ext uri="{FF2B5EF4-FFF2-40B4-BE49-F238E27FC236}">
                <a16:creationId xmlns:a16="http://schemas.microsoft.com/office/drawing/2014/main" id="{CD4326A3-9F14-4A25-AC9C-D9D69172B867}"/>
              </a:ext>
            </a:extLst>
          </p:cNvPr>
          <p:cNvSpPr/>
          <p:nvPr/>
        </p:nvSpPr>
        <p:spPr>
          <a:xfrm>
            <a:off x="-20826" y="6409429"/>
            <a:ext cx="3939419" cy="488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NETWORK</a:t>
            </a:r>
            <a:endParaRPr lang="zh-CN" altLang="en-US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4EA41FF4-5D69-4F06-A2F1-F8CF71996ECD}"/>
              </a:ext>
            </a:extLst>
          </p:cNvPr>
          <p:cNvSpPr/>
          <p:nvPr/>
        </p:nvSpPr>
        <p:spPr>
          <a:xfrm>
            <a:off x="4037716" y="916342"/>
            <a:ext cx="3993709" cy="488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COMPUTING</a:t>
            </a:r>
            <a:endParaRPr lang="zh-CN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69B566C8-A9D5-487A-98E4-5BEFE3C7CCD8}"/>
              </a:ext>
            </a:extLst>
          </p:cNvPr>
          <p:cNvSpPr/>
          <p:nvPr/>
        </p:nvSpPr>
        <p:spPr>
          <a:xfrm>
            <a:off x="8142378" y="6342405"/>
            <a:ext cx="4041834" cy="488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OPEN RESEARCH DATA</a:t>
            </a:r>
            <a:endParaRPr lang="zh-CN" altLang="en-US" dirty="0"/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D47A697F-E3C8-424E-9BF6-DC25F9FE8DFA}"/>
              </a:ext>
            </a:extLst>
          </p:cNvPr>
          <p:cNvSpPr txBox="1"/>
          <p:nvPr/>
        </p:nvSpPr>
        <p:spPr>
          <a:xfrm>
            <a:off x="8135481" y="1124744"/>
            <a:ext cx="39937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20 National Scientific Data Centers are launched by the Ministry of Science and Technology as the pilot to improve research data sharing following the national rules,“Measures for Managing Scientific Data".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5175EB63-CCED-4E78-A6E7-5E026B1325CE}"/>
              </a:ext>
            </a:extLst>
          </p:cNvPr>
          <p:cNvSpPr txBox="1"/>
          <p:nvPr/>
        </p:nvSpPr>
        <p:spPr>
          <a:xfrm>
            <a:off x="94616" y="1894039"/>
            <a:ext cx="39471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CSTCloud</a:t>
            </a:r>
            <a:r>
              <a:rPr lang="en-US" altLang="zh-CN" dirty="0"/>
              <a:t> has 12 Branches across China, and provides services to approx. 1MM. end users from 300 institutions. Her domestic bandwidth is 131G and international bandwidth is 113G.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A959B6-7DB1-46A6-BEBF-6FF9CCA4F5A7}"/>
              </a:ext>
            </a:extLst>
          </p:cNvPr>
          <p:cNvGrpSpPr/>
          <p:nvPr/>
        </p:nvGrpSpPr>
        <p:grpSpPr>
          <a:xfrm>
            <a:off x="11800" y="3328891"/>
            <a:ext cx="3939419" cy="3124445"/>
            <a:chOff x="-3251859" y="3514364"/>
            <a:chExt cx="3854424" cy="2924546"/>
          </a:xfrm>
        </p:grpSpPr>
        <p:pic>
          <p:nvPicPr>
            <p:cNvPr id="20" name="Picture 2" descr="C:\Users\eyp\Desktop\图形3.png">
              <a:extLst>
                <a:ext uri="{FF2B5EF4-FFF2-40B4-BE49-F238E27FC236}">
                  <a16:creationId xmlns:a16="http://schemas.microsoft.com/office/drawing/2014/main" id="{328C0F4E-E224-4DE7-97D4-7BD49B572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3251859" y="3655843"/>
              <a:ext cx="3854424" cy="241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168">
              <a:extLst>
                <a:ext uri="{FF2B5EF4-FFF2-40B4-BE49-F238E27FC236}">
                  <a16:creationId xmlns:a16="http://schemas.microsoft.com/office/drawing/2014/main" id="{C401D3DD-C43A-4759-B718-3D5660928A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879115" y="3961009"/>
              <a:ext cx="3237752" cy="18048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170">
              <a:extLst>
                <a:ext uri="{FF2B5EF4-FFF2-40B4-BE49-F238E27FC236}">
                  <a16:creationId xmlns:a16="http://schemas.microsoft.com/office/drawing/2014/main" id="{C28EDC33-0336-4CAA-A23D-E8D5E3D70EED}"/>
                </a:ext>
              </a:extLst>
            </p:cNvPr>
            <p:cNvSpPr/>
            <p:nvPr/>
          </p:nvSpPr>
          <p:spPr bwMode="auto">
            <a:xfrm>
              <a:off x="-638086" y="4515977"/>
              <a:ext cx="174495" cy="156583"/>
            </a:xfrm>
            <a:custGeom>
              <a:avLst/>
              <a:gdLst>
                <a:gd name="T0" fmla="*/ 0 w 1119"/>
                <a:gd name="T1" fmla="*/ 2147483647 h 1318"/>
                <a:gd name="T2" fmla="*/ 0 w 1119"/>
                <a:gd name="T3" fmla="*/ 2147483647 h 1318"/>
                <a:gd name="T4" fmla="*/ 2147483647 w 1119"/>
                <a:gd name="T5" fmla="*/ 0 h 1318"/>
                <a:gd name="T6" fmla="*/ 2147483647 w 1119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9"/>
                <a:gd name="T13" fmla="*/ 0 h 1318"/>
                <a:gd name="T14" fmla="*/ 1119 w 1119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9" h="1318">
                  <a:moveTo>
                    <a:pt x="0" y="1318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1119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Line 171">
              <a:extLst>
                <a:ext uri="{FF2B5EF4-FFF2-40B4-BE49-F238E27FC236}">
                  <a16:creationId xmlns:a16="http://schemas.microsoft.com/office/drawing/2014/main" id="{30D9EF6A-4C13-4283-AC84-B680E77E1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59023" y="4515977"/>
              <a:ext cx="913" cy="83141"/>
            </a:xfrm>
            <a:prstGeom prst="line">
              <a:avLst/>
            </a:pr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172">
              <a:extLst>
                <a:ext uri="{FF2B5EF4-FFF2-40B4-BE49-F238E27FC236}">
                  <a16:creationId xmlns:a16="http://schemas.microsoft.com/office/drawing/2014/main" id="{EF9B301C-7C7A-4D03-84FD-298956609B9D}"/>
                </a:ext>
              </a:extLst>
            </p:cNvPr>
            <p:cNvSpPr/>
            <p:nvPr/>
          </p:nvSpPr>
          <p:spPr bwMode="auto">
            <a:xfrm>
              <a:off x="-2193011" y="5130529"/>
              <a:ext cx="79482" cy="46421"/>
            </a:xfrm>
            <a:custGeom>
              <a:avLst/>
              <a:gdLst>
                <a:gd name="T0" fmla="*/ 0 w 506"/>
                <a:gd name="T1" fmla="*/ 0 h 389"/>
                <a:gd name="T2" fmla="*/ 0 w 506"/>
                <a:gd name="T3" fmla="*/ 2147483647 h 389"/>
                <a:gd name="T4" fmla="*/ 2147483647 w 506"/>
                <a:gd name="T5" fmla="*/ 2147483647 h 389"/>
                <a:gd name="T6" fmla="*/ 2147483647 w 506"/>
                <a:gd name="T7" fmla="*/ 2147483647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6"/>
                <a:gd name="T13" fmla="*/ 0 h 389"/>
                <a:gd name="T14" fmla="*/ 506 w 506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6" h="389">
                  <a:moveTo>
                    <a:pt x="0" y="0"/>
                  </a:moveTo>
                  <a:lnTo>
                    <a:pt x="0" y="189"/>
                  </a:lnTo>
                  <a:cubicBezTo>
                    <a:pt x="0" y="299"/>
                    <a:pt x="90" y="389"/>
                    <a:pt x="200" y="389"/>
                  </a:cubicBezTo>
                  <a:lnTo>
                    <a:pt x="506" y="389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173">
              <a:extLst>
                <a:ext uri="{FF2B5EF4-FFF2-40B4-BE49-F238E27FC236}">
                  <a16:creationId xmlns:a16="http://schemas.microsoft.com/office/drawing/2014/main" id="{51AF0D0C-E372-45A5-A45A-EE0D66BA6996}"/>
                </a:ext>
              </a:extLst>
            </p:cNvPr>
            <p:cNvSpPr/>
            <p:nvPr/>
          </p:nvSpPr>
          <p:spPr bwMode="auto">
            <a:xfrm>
              <a:off x="-715741" y="4515977"/>
              <a:ext cx="289607" cy="830027"/>
            </a:xfrm>
            <a:custGeom>
              <a:avLst/>
              <a:gdLst>
                <a:gd name="T0" fmla="*/ 2147483647 w 1848"/>
                <a:gd name="T1" fmla="*/ 2147483647 h 6991"/>
                <a:gd name="T2" fmla="*/ 2147483647 w 1848"/>
                <a:gd name="T3" fmla="*/ 2147483647 h 6991"/>
                <a:gd name="T4" fmla="*/ 0 w 1848"/>
                <a:gd name="T5" fmla="*/ 2147483647 h 6991"/>
                <a:gd name="T6" fmla="*/ 0 w 1848"/>
                <a:gd name="T7" fmla="*/ 2147483647 h 6991"/>
                <a:gd name="T8" fmla="*/ 2147483647 w 1848"/>
                <a:gd name="T9" fmla="*/ 0 h 6991"/>
                <a:gd name="T10" fmla="*/ 2147483647 w 1848"/>
                <a:gd name="T11" fmla="*/ 0 h 69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8"/>
                <a:gd name="T19" fmla="*/ 0 h 6991"/>
                <a:gd name="T20" fmla="*/ 1848 w 1848"/>
                <a:gd name="T21" fmla="*/ 6991 h 69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8" h="6991">
                  <a:moveTo>
                    <a:pt x="440" y="6991"/>
                  </a:moveTo>
                  <a:lnTo>
                    <a:pt x="200" y="6991"/>
                  </a:lnTo>
                  <a:cubicBezTo>
                    <a:pt x="90" y="6991"/>
                    <a:pt x="0" y="6902"/>
                    <a:pt x="0" y="6791"/>
                  </a:cubicBez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1848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Freeform 174">
              <a:extLst>
                <a:ext uri="{FF2B5EF4-FFF2-40B4-BE49-F238E27FC236}">
                  <a16:creationId xmlns:a16="http://schemas.microsoft.com/office/drawing/2014/main" id="{962C5328-3335-444E-B7AB-39665BADD439}"/>
                </a:ext>
              </a:extLst>
            </p:cNvPr>
            <p:cNvSpPr/>
            <p:nvPr/>
          </p:nvSpPr>
          <p:spPr bwMode="auto">
            <a:xfrm>
              <a:off x="-931348" y="4515977"/>
              <a:ext cx="480547" cy="841805"/>
            </a:xfrm>
            <a:custGeom>
              <a:avLst/>
              <a:gdLst>
                <a:gd name="T0" fmla="*/ 0 w 3070"/>
                <a:gd name="T1" fmla="*/ 2147483647 h 7085"/>
                <a:gd name="T2" fmla="*/ 0 w 3070"/>
                <a:gd name="T3" fmla="*/ 2147483647 h 7085"/>
                <a:gd name="T4" fmla="*/ 2147483647 w 3070"/>
                <a:gd name="T5" fmla="*/ 0 h 7085"/>
                <a:gd name="T6" fmla="*/ 2147483647 w 3070"/>
                <a:gd name="T7" fmla="*/ 0 h 70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0"/>
                <a:gd name="T13" fmla="*/ 0 h 7085"/>
                <a:gd name="T14" fmla="*/ 3070 w 3070"/>
                <a:gd name="T15" fmla="*/ 7085 h 70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0" h="7085">
                  <a:moveTo>
                    <a:pt x="0" y="7085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3070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175">
              <a:extLst>
                <a:ext uri="{FF2B5EF4-FFF2-40B4-BE49-F238E27FC236}">
                  <a16:creationId xmlns:a16="http://schemas.microsoft.com/office/drawing/2014/main" id="{21004C25-01A6-4FE6-936B-BCB240E34A7B}"/>
                </a:ext>
              </a:extLst>
            </p:cNvPr>
            <p:cNvSpPr/>
            <p:nvPr/>
          </p:nvSpPr>
          <p:spPr bwMode="auto">
            <a:xfrm>
              <a:off x="-332948" y="4547155"/>
              <a:ext cx="223829" cy="930490"/>
            </a:xfrm>
            <a:custGeom>
              <a:avLst/>
              <a:gdLst>
                <a:gd name="T0" fmla="*/ 2147483647 w 1430"/>
                <a:gd name="T1" fmla="*/ 2147483647 h 7837"/>
                <a:gd name="T2" fmla="*/ 2147483647 w 1430"/>
                <a:gd name="T3" fmla="*/ 2147483647 h 7837"/>
                <a:gd name="T4" fmla="*/ 2147483647 w 1430"/>
                <a:gd name="T5" fmla="*/ 2147483647 h 7837"/>
                <a:gd name="T6" fmla="*/ 2147483647 w 1430"/>
                <a:gd name="T7" fmla="*/ 2147483647 h 7837"/>
                <a:gd name="T8" fmla="*/ 2147483647 w 1430"/>
                <a:gd name="T9" fmla="*/ 0 h 7837"/>
                <a:gd name="T10" fmla="*/ 0 w 1430"/>
                <a:gd name="T11" fmla="*/ 0 h 78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0"/>
                <a:gd name="T19" fmla="*/ 0 h 7837"/>
                <a:gd name="T20" fmla="*/ 1430 w 1430"/>
                <a:gd name="T21" fmla="*/ 7837 h 78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0" h="7837">
                  <a:moveTo>
                    <a:pt x="1430" y="7837"/>
                  </a:moveTo>
                  <a:lnTo>
                    <a:pt x="1409" y="7837"/>
                  </a:lnTo>
                  <a:cubicBezTo>
                    <a:pt x="1299" y="7837"/>
                    <a:pt x="1209" y="7747"/>
                    <a:pt x="1209" y="7637"/>
                  </a:cubicBezTo>
                  <a:lnTo>
                    <a:pt x="1209" y="200"/>
                  </a:lnTo>
                  <a:cubicBezTo>
                    <a:pt x="1209" y="89"/>
                    <a:pt x="1119" y="0"/>
                    <a:pt x="1009" y="0"/>
                  </a:cubicBez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176">
              <a:extLst>
                <a:ext uri="{FF2B5EF4-FFF2-40B4-BE49-F238E27FC236}">
                  <a16:creationId xmlns:a16="http://schemas.microsoft.com/office/drawing/2014/main" id="{576B435A-1208-4AD5-8D9E-4E2F6CCB9DC2}"/>
                </a:ext>
              </a:extLst>
            </p:cNvPr>
            <p:cNvSpPr/>
            <p:nvPr/>
          </p:nvSpPr>
          <p:spPr bwMode="auto">
            <a:xfrm>
              <a:off x="-241589" y="4547155"/>
              <a:ext cx="309706" cy="608317"/>
            </a:xfrm>
            <a:custGeom>
              <a:avLst/>
              <a:gdLst>
                <a:gd name="T0" fmla="*/ 2147483647 w 1979"/>
                <a:gd name="T1" fmla="*/ 2147483647 h 5125"/>
                <a:gd name="T2" fmla="*/ 2147483647 w 1979"/>
                <a:gd name="T3" fmla="*/ 2147483647 h 5125"/>
                <a:gd name="T4" fmla="*/ 2147483647 w 1979"/>
                <a:gd name="T5" fmla="*/ 2147483647 h 5125"/>
                <a:gd name="T6" fmla="*/ 2147483647 w 1979"/>
                <a:gd name="T7" fmla="*/ 2147483647 h 5125"/>
                <a:gd name="T8" fmla="*/ 2147483647 w 1979"/>
                <a:gd name="T9" fmla="*/ 0 h 5125"/>
                <a:gd name="T10" fmla="*/ 0 w 1979"/>
                <a:gd name="T11" fmla="*/ 0 h 5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9"/>
                <a:gd name="T19" fmla="*/ 0 h 5125"/>
                <a:gd name="T20" fmla="*/ 1979 w 1979"/>
                <a:gd name="T21" fmla="*/ 5125 h 5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9" h="5125">
                  <a:moveTo>
                    <a:pt x="1979" y="5125"/>
                  </a:moveTo>
                  <a:lnTo>
                    <a:pt x="827" y="5125"/>
                  </a:lnTo>
                  <a:cubicBezTo>
                    <a:pt x="717" y="5125"/>
                    <a:pt x="627" y="5035"/>
                    <a:pt x="627" y="4925"/>
                  </a:cubicBezTo>
                  <a:lnTo>
                    <a:pt x="627" y="200"/>
                  </a:lnTo>
                  <a:cubicBezTo>
                    <a:pt x="627" y="90"/>
                    <a:pt x="537" y="0"/>
                    <a:pt x="427" y="0"/>
                  </a:cubicBez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77">
              <a:extLst>
                <a:ext uri="{FF2B5EF4-FFF2-40B4-BE49-F238E27FC236}">
                  <a16:creationId xmlns:a16="http://schemas.microsoft.com/office/drawing/2014/main" id="{DBF72501-ED7C-48D9-8977-E4207363D6AE}"/>
                </a:ext>
              </a:extLst>
            </p:cNvPr>
            <p:cNvSpPr/>
            <p:nvPr/>
          </p:nvSpPr>
          <p:spPr bwMode="auto">
            <a:xfrm>
              <a:off x="-1385400" y="4443921"/>
              <a:ext cx="980279" cy="279909"/>
            </a:xfrm>
            <a:custGeom>
              <a:avLst/>
              <a:gdLst>
                <a:gd name="T0" fmla="*/ 0 w 6258"/>
                <a:gd name="T1" fmla="*/ 2147483647 h 2354"/>
                <a:gd name="T2" fmla="*/ 0 w 6258"/>
                <a:gd name="T3" fmla="*/ 2147483647 h 2354"/>
                <a:gd name="T4" fmla="*/ 2147483647 w 6258"/>
                <a:gd name="T5" fmla="*/ 0 h 2354"/>
                <a:gd name="T6" fmla="*/ 2147483647 w 6258"/>
                <a:gd name="T7" fmla="*/ 0 h 2354"/>
                <a:gd name="T8" fmla="*/ 2147483647 w 6258"/>
                <a:gd name="T9" fmla="*/ 2147483647 h 2354"/>
                <a:gd name="T10" fmla="*/ 2147483647 w 6258"/>
                <a:gd name="T11" fmla="*/ 2147483647 h 2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58"/>
                <a:gd name="T19" fmla="*/ 0 h 2354"/>
                <a:gd name="T20" fmla="*/ 6258 w 6258"/>
                <a:gd name="T21" fmla="*/ 2354 h 2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58" h="2354">
                  <a:moveTo>
                    <a:pt x="0" y="2354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6058" y="0"/>
                  </a:lnTo>
                  <a:cubicBezTo>
                    <a:pt x="6169" y="0"/>
                    <a:pt x="6258" y="90"/>
                    <a:pt x="6258" y="200"/>
                  </a:cubicBezTo>
                  <a:lnTo>
                    <a:pt x="6258" y="347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78">
              <a:extLst>
                <a:ext uri="{FF2B5EF4-FFF2-40B4-BE49-F238E27FC236}">
                  <a16:creationId xmlns:a16="http://schemas.microsoft.com/office/drawing/2014/main" id="{FBAAC353-8240-471B-861D-2F9392B45A26}"/>
                </a:ext>
              </a:extLst>
            </p:cNvPr>
            <p:cNvSpPr/>
            <p:nvPr/>
          </p:nvSpPr>
          <p:spPr bwMode="auto">
            <a:xfrm>
              <a:off x="-312849" y="4040686"/>
              <a:ext cx="638597" cy="464206"/>
            </a:xfrm>
            <a:custGeom>
              <a:avLst/>
              <a:gdLst>
                <a:gd name="T0" fmla="*/ 2147483647 w 4078"/>
                <a:gd name="T1" fmla="*/ 0 h 3906"/>
                <a:gd name="T2" fmla="*/ 2147483647 w 4078"/>
                <a:gd name="T3" fmla="*/ 0 h 3906"/>
                <a:gd name="T4" fmla="*/ 2147483647 w 4078"/>
                <a:gd name="T5" fmla="*/ 2147483647 h 3906"/>
                <a:gd name="T6" fmla="*/ 2147483647 w 4078"/>
                <a:gd name="T7" fmla="*/ 2147483647 h 3906"/>
                <a:gd name="T8" fmla="*/ 2147483647 w 4078"/>
                <a:gd name="T9" fmla="*/ 2147483647 h 3906"/>
                <a:gd name="T10" fmla="*/ 0 w 4078"/>
                <a:gd name="T11" fmla="*/ 2147483647 h 3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8"/>
                <a:gd name="T19" fmla="*/ 0 h 3906"/>
                <a:gd name="T20" fmla="*/ 4078 w 4078"/>
                <a:gd name="T21" fmla="*/ 3906 h 3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8" h="3906">
                  <a:moveTo>
                    <a:pt x="3380" y="0"/>
                  </a:moveTo>
                  <a:lnTo>
                    <a:pt x="3878" y="0"/>
                  </a:lnTo>
                  <a:cubicBezTo>
                    <a:pt x="3988" y="0"/>
                    <a:pt x="4078" y="89"/>
                    <a:pt x="4078" y="200"/>
                  </a:cubicBezTo>
                  <a:lnTo>
                    <a:pt x="4078" y="3706"/>
                  </a:lnTo>
                  <a:cubicBezTo>
                    <a:pt x="4078" y="3817"/>
                    <a:pt x="3988" y="3906"/>
                    <a:pt x="3878" y="3906"/>
                  </a:cubicBezTo>
                  <a:lnTo>
                    <a:pt x="0" y="3906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79">
              <a:extLst>
                <a:ext uri="{FF2B5EF4-FFF2-40B4-BE49-F238E27FC236}">
                  <a16:creationId xmlns:a16="http://schemas.microsoft.com/office/drawing/2014/main" id="{26A035A2-4C4E-4B04-B0D3-6797543C96D3}"/>
                </a:ext>
              </a:extLst>
            </p:cNvPr>
            <p:cNvSpPr/>
            <p:nvPr/>
          </p:nvSpPr>
          <p:spPr bwMode="auto">
            <a:xfrm>
              <a:off x="-262602" y="4505584"/>
              <a:ext cx="222915" cy="115012"/>
            </a:xfrm>
            <a:custGeom>
              <a:avLst/>
              <a:gdLst>
                <a:gd name="T0" fmla="*/ 0 w 1423"/>
                <a:gd name="T1" fmla="*/ 0 h 967"/>
                <a:gd name="T2" fmla="*/ 2147483647 w 1423"/>
                <a:gd name="T3" fmla="*/ 0 h 967"/>
                <a:gd name="T4" fmla="*/ 2147483647 w 1423"/>
                <a:gd name="T5" fmla="*/ 2147483647 h 967"/>
                <a:gd name="T6" fmla="*/ 2147483647 w 1423"/>
                <a:gd name="T7" fmla="*/ 2147483647 h 9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3"/>
                <a:gd name="T13" fmla="*/ 0 h 967"/>
                <a:gd name="T14" fmla="*/ 1423 w 1423"/>
                <a:gd name="T15" fmla="*/ 967 h 9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3" h="967">
                  <a:moveTo>
                    <a:pt x="0" y="0"/>
                  </a:moveTo>
                  <a:lnTo>
                    <a:pt x="1223" y="0"/>
                  </a:lnTo>
                  <a:cubicBezTo>
                    <a:pt x="1333" y="0"/>
                    <a:pt x="1423" y="90"/>
                    <a:pt x="1423" y="200"/>
                  </a:cubicBezTo>
                  <a:lnTo>
                    <a:pt x="1423" y="967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180">
              <a:extLst>
                <a:ext uri="{FF2B5EF4-FFF2-40B4-BE49-F238E27FC236}">
                  <a16:creationId xmlns:a16="http://schemas.microsoft.com/office/drawing/2014/main" id="{3D5005A7-5424-47B9-9D39-3E515AD3C2E7}"/>
                </a:ext>
              </a:extLst>
            </p:cNvPr>
            <p:cNvSpPr/>
            <p:nvPr/>
          </p:nvSpPr>
          <p:spPr bwMode="auto">
            <a:xfrm>
              <a:off x="-1507821" y="5515751"/>
              <a:ext cx="196421" cy="84527"/>
            </a:xfrm>
            <a:custGeom>
              <a:avLst/>
              <a:gdLst>
                <a:gd name="T0" fmla="*/ 2147483647 w 1256"/>
                <a:gd name="T1" fmla="*/ 0 h 710"/>
                <a:gd name="T2" fmla="*/ 2147483647 w 1256"/>
                <a:gd name="T3" fmla="*/ 0 h 710"/>
                <a:gd name="T4" fmla="*/ 0 w 1256"/>
                <a:gd name="T5" fmla="*/ 2147483647 h 710"/>
                <a:gd name="T6" fmla="*/ 0 w 1256"/>
                <a:gd name="T7" fmla="*/ 2147483647 h 7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6"/>
                <a:gd name="T13" fmla="*/ 0 h 710"/>
                <a:gd name="T14" fmla="*/ 1256 w 1256"/>
                <a:gd name="T15" fmla="*/ 710 h 7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6" h="710">
                  <a:moveTo>
                    <a:pt x="1256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71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81">
              <a:extLst>
                <a:ext uri="{FF2B5EF4-FFF2-40B4-BE49-F238E27FC236}">
                  <a16:creationId xmlns:a16="http://schemas.microsoft.com/office/drawing/2014/main" id="{BF6836EE-77BA-4AED-9C0E-318D714E53B2}"/>
                </a:ext>
              </a:extLst>
            </p:cNvPr>
            <p:cNvSpPr/>
            <p:nvPr/>
          </p:nvSpPr>
          <p:spPr bwMode="auto">
            <a:xfrm>
              <a:off x="170438" y="4028215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182">
              <a:extLst>
                <a:ext uri="{FF2B5EF4-FFF2-40B4-BE49-F238E27FC236}">
                  <a16:creationId xmlns:a16="http://schemas.microsoft.com/office/drawing/2014/main" id="{4D78EBF2-9A3B-46CD-8593-04235CF3E4FF}"/>
                </a:ext>
              </a:extLst>
            </p:cNvPr>
            <p:cNvSpPr/>
            <p:nvPr/>
          </p:nvSpPr>
          <p:spPr bwMode="auto">
            <a:xfrm>
              <a:off x="-1521525" y="560997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183">
              <a:extLst>
                <a:ext uri="{FF2B5EF4-FFF2-40B4-BE49-F238E27FC236}">
                  <a16:creationId xmlns:a16="http://schemas.microsoft.com/office/drawing/2014/main" id="{C6EDB7C6-808F-4057-8C7D-175CA82EC339}"/>
                </a:ext>
              </a:extLst>
            </p:cNvPr>
            <p:cNvSpPr/>
            <p:nvPr/>
          </p:nvSpPr>
          <p:spPr bwMode="auto">
            <a:xfrm>
              <a:off x="-54304" y="4632375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184">
              <a:extLst>
                <a:ext uri="{FF2B5EF4-FFF2-40B4-BE49-F238E27FC236}">
                  <a16:creationId xmlns:a16="http://schemas.microsoft.com/office/drawing/2014/main" id="{3FEDE04C-3117-4ED4-A453-754D1AFCFA99}"/>
                </a:ext>
              </a:extLst>
            </p:cNvPr>
            <p:cNvSpPr/>
            <p:nvPr/>
          </p:nvSpPr>
          <p:spPr bwMode="auto">
            <a:xfrm>
              <a:off x="-474554" y="460881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185">
              <a:extLst>
                <a:ext uri="{FF2B5EF4-FFF2-40B4-BE49-F238E27FC236}">
                  <a16:creationId xmlns:a16="http://schemas.microsoft.com/office/drawing/2014/main" id="{F938C8BA-3672-41EA-990D-E0131B9FCEF0}"/>
                </a:ext>
              </a:extLst>
            </p:cNvPr>
            <p:cNvSpPr/>
            <p:nvPr/>
          </p:nvSpPr>
          <p:spPr bwMode="auto">
            <a:xfrm>
              <a:off x="-652704" y="4685031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186">
              <a:extLst>
                <a:ext uri="{FF2B5EF4-FFF2-40B4-BE49-F238E27FC236}">
                  <a16:creationId xmlns:a16="http://schemas.microsoft.com/office/drawing/2014/main" id="{6D7AE519-25B8-498D-96B2-73453315B917}"/>
                </a:ext>
              </a:extLst>
            </p:cNvPr>
            <p:cNvSpPr/>
            <p:nvPr/>
          </p:nvSpPr>
          <p:spPr bwMode="auto">
            <a:xfrm>
              <a:off x="-628950" y="5334919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187">
              <a:extLst>
                <a:ext uri="{FF2B5EF4-FFF2-40B4-BE49-F238E27FC236}">
                  <a16:creationId xmlns:a16="http://schemas.microsoft.com/office/drawing/2014/main" id="{64823791-4A6B-4AB0-A46E-508923AFCB70}"/>
                </a:ext>
              </a:extLst>
            </p:cNvPr>
            <p:cNvSpPr/>
            <p:nvPr/>
          </p:nvSpPr>
          <p:spPr bwMode="auto">
            <a:xfrm>
              <a:off x="-945965" y="5370254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188">
              <a:extLst>
                <a:ext uri="{FF2B5EF4-FFF2-40B4-BE49-F238E27FC236}">
                  <a16:creationId xmlns:a16="http://schemas.microsoft.com/office/drawing/2014/main" id="{C7C14443-3FF8-4941-B49A-6C000BD630BD}"/>
                </a:ext>
              </a:extLst>
            </p:cNvPr>
            <p:cNvSpPr/>
            <p:nvPr/>
          </p:nvSpPr>
          <p:spPr bwMode="auto">
            <a:xfrm>
              <a:off x="-1399104" y="4736301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189">
              <a:extLst>
                <a:ext uri="{FF2B5EF4-FFF2-40B4-BE49-F238E27FC236}">
                  <a16:creationId xmlns:a16="http://schemas.microsoft.com/office/drawing/2014/main" id="{60FD598A-277B-404A-B93B-20689781A16F}"/>
                </a:ext>
              </a:extLst>
            </p:cNvPr>
            <p:cNvSpPr/>
            <p:nvPr/>
          </p:nvSpPr>
          <p:spPr bwMode="auto">
            <a:xfrm>
              <a:off x="-94502" y="546378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190">
              <a:extLst>
                <a:ext uri="{FF2B5EF4-FFF2-40B4-BE49-F238E27FC236}">
                  <a16:creationId xmlns:a16="http://schemas.microsoft.com/office/drawing/2014/main" id="{57033E34-6D87-4B1D-8D57-14845B84682A}"/>
                </a:ext>
              </a:extLst>
            </p:cNvPr>
            <p:cNvSpPr/>
            <p:nvPr/>
          </p:nvSpPr>
          <p:spPr bwMode="auto">
            <a:xfrm>
              <a:off x="85475" y="5145079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191">
              <a:extLst>
                <a:ext uri="{FF2B5EF4-FFF2-40B4-BE49-F238E27FC236}">
                  <a16:creationId xmlns:a16="http://schemas.microsoft.com/office/drawing/2014/main" id="{A9632EE4-B10B-4C75-90A9-B04B4947B131}"/>
                </a:ext>
              </a:extLst>
            </p:cNvPr>
            <p:cNvSpPr/>
            <p:nvPr/>
          </p:nvSpPr>
          <p:spPr bwMode="auto">
            <a:xfrm>
              <a:off x="-2099825" y="5165172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6"/>
                  </a:lnTo>
                  <a:cubicBezTo>
                    <a:pt x="179" y="197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7"/>
                    <a:pt x="0" y="196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192">
              <a:extLst>
                <a:ext uri="{FF2B5EF4-FFF2-40B4-BE49-F238E27FC236}">
                  <a16:creationId xmlns:a16="http://schemas.microsoft.com/office/drawing/2014/main" id="{3569F77F-303C-47BA-8AE9-13A5D50D8804}"/>
                </a:ext>
              </a:extLst>
            </p:cNvPr>
            <p:cNvSpPr/>
            <p:nvPr/>
          </p:nvSpPr>
          <p:spPr bwMode="auto">
            <a:xfrm>
              <a:off x="-1255671" y="4501427"/>
              <a:ext cx="810351" cy="1013631"/>
            </a:xfrm>
            <a:custGeom>
              <a:avLst/>
              <a:gdLst>
                <a:gd name="T0" fmla="*/ 0 w 5176"/>
                <a:gd name="T1" fmla="*/ 2147483647 h 8534"/>
                <a:gd name="T2" fmla="*/ 2147483647 w 5176"/>
                <a:gd name="T3" fmla="*/ 2147483647 h 8534"/>
                <a:gd name="T4" fmla="*/ 2147483647 w 5176"/>
                <a:gd name="T5" fmla="*/ 2147483647 h 8534"/>
                <a:gd name="T6" fmla="*/ 2147483647 w 5176"/>
                <a:gd name="T7" fmla="*/ 2147483647 h 8534"/>
                <a:gd name="T8" fmla="*/ 2147483647 w 5176"/>
                <a:gd name="T9" fmla="*/ 0 h 8534"/>
                <a:gd name="T10" fmla="*/ 2147483647 w 5176"/>
                <a:gd name="T11" fmla="*/ 0 h 8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6"/>
                <a:gd name="T19" fmla="*/ 0 h 8534"/>
                <a:gd name="T20" fmla="*/ 5176 w 5176"/>
                <a:gd name="T21" fmla="*/ 8534 h 8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6" h="8534">
                  <a:moveTo>
                    <a:pt x="0" y="8534"/>
                  </a:moveTo>
                  <a:lnTo>
                    <a:pt x="1100" y="8534"/>
                  </a:lnTo>
                  <a:cubicBezTo>
                    <a:pt x="1210" y="8534"/>
                    <a:pt x="1300" y="8445"/>
                    <a:pt x="1300" y="8334"/>
                  </a:cubicBezTo>
                  <a:lnTo>
                    <a:pt x="1300" y="200"/>
                  </a:lnTo>
                  <a:cubicBezTo>
                    <a:pt x="1300" y="90"/>
                    <a:pt x="1390" y="0"/>
                    <a:pt x="1500" y="0"/>
                  </a:cubicBezTo>
                  <a:lnTo>
                    <a:pt x="5176" y="0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193">
              <a:extLst>
                <a:ext uri="{FF2B5EF4-FFF2-40B4-BE49-F238E27FC236}">
                  <a16:creationId xmlns:a16="http://schemas.microsoft.com/office/drawing/2014/main" id="{1F835A24-E605-4DBE-B982-CAA6DDA778A7}"/>
                </a:ext>
              </a:extLst>
            </p:cNvPr>
            <p:cNvSpPr/>
            <p:nvPr/>
          </p:nvSpPr>
          <p:spPr bwMode="auto">
            <a:xfrm>
              <a:off x="-2246913" y="4248539"/>
              <a:ext cx="61211" cy="31178"/>
            </a:xfrm>
            <a:custGeom>
              <a:avLst/>
              <a:gdLst>
                <a:gd name="T0" fmla="*/ 2147483647 w 390"/>
                <a:gd name="T1" fmla="*/ 0 h 264"/>
                <a:gd name="T2" fmla="*/ 2147483647 w 390"/>
                <a:gd name="T3" fmla="*/ 0 h 264"/>
                <a:gd name="T4" fmla="*/ 0 w 390"/>
                <a:gd name="T5" fmla="*/ 2147483647 h 264"/>
                <a:gd name="T6" fmla="*/ 0 w 390"/>
                <a:gd name="T7" fmla="*/ 2147483647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0"/>
                <a:gd name="T13" fmla="*/ 0 h 264"/>
                <a:gd name="T14" fmla="*/ 390 w 390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0" h="264">
                  <a:moveTo>
                    <a:pt x="390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264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194">
              <a:extLst>
                <a:ext uri="{FF2B5EF4-FFF2-40B4-BE49-F238E27FC236}">
                  <a16:creationId xmlns:a16="http://schemas.microsoft.com/office/drawing/2014/main" id="{D8299481-E57E-44DB-8A21-C391FA37A354}"/>
                </a:ext>
              </a:extLst>
            </p:cNvPr>
            <p:cNvSpPr/>
            <p:nvPr/>
          </p:nvSpPr>
          <p:spPr bwMode="auto">
            <a:xfrm>
              <a:off x="-355788" y="4185490"/>
              <a:ext cx="444003" cy="291688"/>
            </a:xfrm>
            <a:custGeom>
              <a:avLst/>
              <a:gdLst>
                <a:gd name="T0" fmla="*/ 0 w 2834"/>
                <a:gd name="T1" fmla="*/ 2147483647 h 2459"/>
                <a:gd name="T2" fmla="*/ 0 w 2834"/>
                <a:gd name="T3" fmla="*/ 2147483647 h 2459"/>
                <a:gd name="T4" fmla="*/ 2147483647 w 2834"/>
                <a:gd name="T5" fmla="*/ 0 h 2459"/>
                <a:gd name="T6" fmla="*/ 2147483647 w 2834"/>
                <a:gd name="T7" fmla="*/ 0 h 24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4"/>
                <a:gd name="T13" fmla="*/ 0 h 2459"/>
                <a:gd name="T14" fmla="*/ 2834 w 2834"/>
                <a:gd name="T15" fmla="*/ 2459 h 24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4" h="2459">
                  <a:moveTo>
                    <a:pt x="0" y="2459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2834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195">
              <a:extLst>
                <a:ext uri="{FF2B5EF4-FFF2-40B4-BE49-F238E27FC236}">
                  <a16:creationId xmlns:a16="http://schemas.microsoft.com/office/drawing/2014/main" id="{EB0657CA-19AE-4D10-8DF9-3D9EFC1A02DF}"/>
                </a:ext>
              </a:extLst>
            </p:cNvPr>
            <p:cNvSpPr/>
            <p:nvPr/>
          </p:nvSpPr>
          <p:spPr bwMode="auto">
            <a:xfrm>
              <a:off x="37054" y="4361472"/>
              <a:ext cx="178150" cy="193996"/>
            </a:xfrm>
            <a:custGeom>
              <a:avLst/>
              <a:gdLst>
                <a:gd name="T0" fmla="*/ 0 w 1137"/>
                <a:gd name="T1" fmla="*/ 2147483647 h 1634"/>
                <a:gd name="T2" fmla="*/ 2147483647 w 1137"/>
                <a:gd name="T3" fmla="*/ 2147483647 h 1634"/>
                <a:gd name="T4" fmla="*/ 2147483647 w 1137"/>
                <a:gd name="T5" fmla="*/ 2147483647 h 1634"/>
                <a:gd name="T6" fmla="*/ 2147483647 w 1137"/>
                <a:gd name="T7" fmla="*/ 2147483647 h 1634"/>
                <a:gd name="T8" fmla="*/ 2147483647 w 1137"/>
                <a:gd name="T9" fmla="*/ 0 h 1634"/>
                <a:gd name="T10" fmla="*/ 2147483647 w 1137"/>
                <a:gd name="T11" fmla="*/ 0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7"/>
                <a:gd name="T19" fmla="*/ 0 h 1634"/>
                <a:gd name="T20" fmla="*/ 1137 w 1137"/>
                <a:gd name="T21" fmla="*/ 1634 h 16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7" h="1634">
                  <a:moveTo>
                    <a:pt x="0" y="1634"/>
                  </a:moveTo>
                  <a:lnTo>
                    <a:pt x="937" y="1634"/>
                  </a:lnTo>
                  <a:cubicBezTo>
                    <a:pt x="1047" y="1634"/>
                    <a:pt x="1137" y="1544"/>
                    <a:pt x="1137" y="1434"/>
                  </a:cubicBezTo>
                  <a:lnTo>
                    <a:pt x="1137" y="200"/>
                  </a:lnTo>
                  <a:cubicBezTo>
                    <a:pt x="1137" y="89"/>
                    <a:pt x="1047" y="0"/>
                    <a:pt x="937" y="0"/>
                  </a:cubicBezTo>
                  <a:lnTo>
                    <a:pt x="171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196">
              <a:extLst>
                <a:ext uri="{FF2B5EF4-FFF2-40B4-BE49-F238E27FC236}">
                  <a16:creationId xmlns:a16="http://schemas.microsoft.com/office/drawing/2014/main" id="{C88EF29A-8951-43F8-9593-8279F720E1F9}"/>
                </a:ext>
              </a:extLst>
            </p:cNvPr>
            <p:cNvSpPr/>
            <p:nvPr/>
          </p:nvSpPr>
          <p:spPr bwMode="auto">
            <a:xfrm>
              <a:off x="-337516" y="4629603"/>
              <a:ext cx="305138" cy="69284"/>
            </a:xfrm>
            <a:custGeom>
              <a:avLst/>
              <a:gdLst>
                <a:gd name="T0" fmla="*/ 2147483647 w 1943"/>
                <a:gd name="T1" fmla="*/ 2147483647 h 587"/>
                <a:gd name="T2" fmla="*/ 2147483647 w 1943"/>
                <a:gd name="T3" fmla="*/ 2147483647 h 587"/>
                <a:gd name="T4" fmla="*/ 0 w 1943"/>
                <a:gd name="T5" fmla="*/ 2147483647 h 587"/>
                <a:gd name="T6" fmla="*/ 0 w 1943"/>
                <a:gd name="T7" fmla="*/ 0 h 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3"/>
                <a:gd name="T13" fmla="*/ 0 h 587"/>
                <a:gd name="T14" fmla="*/ 1943 w 1943"/>
                <a:gd name="T15" fmla="*/ 587 h 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3" h="587">
                  <a:moveTo>
                    <a:pt x="1943" y="587"/>
                  </a:moveTo>
                  <a:lnTo>
                    <a:pt x="200" y="587"/>
                  </a:lnTo>
                  <a:cubicBezTo>
                    <a:pt x="90" y="587"/>
                    <a:pt x="0" y="497"/>
                    <a:pt x="0" y="387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197">
              <a:extLst>
                <a:ext uri="{FF2B5EF4-FFF2-40B4-BE49-F238E27FC236}">
                  <a16:creationId xmlns:a16="http://schemas.microsoft.com/office/drawing/2014/main" id="{D12B752A-9619-41C1-B6A1-A82CF1ABE30A}"/>
                </a:ext>
              </a:extLst>
            </p:cNvPr>
            <p:cNvSpPr/>
            <p:nvPr/>
          </p:nvSpPr>
          <p:spPr bwMode="auto">
            <a:xfrm>
              <a:off x="-337516" y="4562397"/>
              <a:ext cx="304225" cy="800928"/>
            </a:xfrm>
            <a:custGeom>
              <a:avLst/>
              <a:gdLst>
                <a:gd name="T0" fmla="*/ 2147483647 w 1940"/>
                <a:gd name="T1" fmla="*/ 2147483647 h 6748"/>
                <a:gd name="T2" fmla="*/ 2147483647 w 1940"/>
                <a:gd name="T3" fmla="*/ 2147483647 h 6748"/>
                <a:gd name="T4" fmla="*/ 0 w 1940"/>
                <a:gd name="T5" fmla="*/ 2147483647 h 6748"/>
                <a:gd name="T6" fmla="*/ 0 w 1940"/>
                <a:gd name="T7" fmla="*/ 0 h 67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0"/>
                <a:gd name="T13" fmla="*/ 0 h 6748"/>
                <a:gd name="T14" fmla="*/ 1940 w 1940"/>
                <a:gd name="T15" fmla="*/ 6748 h 67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0" h="6748">
                  <a:moveTo>
                    <a:pt x="1940" y="6748"/>
                  </a:moveTo>
                  <a:lnTo>
                    <a:pt x="200" y="6748"/>
                  </a:lnTo>
                  <a:cubicBezTo>
                    <a:pt x="90" y="6748"/>
                    <a:pt x="0" y="6658"/>
                    <a:pt x="0" y="6548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198">
              <a:extLst>
                <a:ext uri="{FF2B5EF4-FFF2-40B4-BE49-F238E27FC236}">
                  <a16:creationId xmlns:a16="http://schemas.microsoft.com/office/drawing/2014/main" id="{33F4D506-D6F5-4AE1-8A2C-34BAE356683C}"/>
                </a:ext>
              </a:extLst>
            </p:cNvPr>
            <p:cNvSpPr/>
            <p:nvPr/>
          </p:nvSpPr>
          <p:spPr bwMode="auto">
            <a:xfrm>
              <a:off x="-337516" y="4584568"/>
              <a:ext cx="95927" cy="480141"/>
            </a:xfrm>
            <a:custGeom>
              <a:avLst/>
              <a:gdLst>
                <a:gd name="T0" fmla="*/ 2147483647 w 612"/>
                <a:gd name="T1" fmla="*/ 2147483647 h 4041"/>
                <a:gd name="T2" fmla="*/ 2147483647 w 612"/>
                <a:gd name="T3" fmla="*/ 2147483647 h 4041"/>
                <a:gd name="T4" fmla="*/ 0 w 612"/>
                <a:gd name="T5" fmla="*/ 2147483647 h 4041"/>
                <a:gd name="T6" fmla="*/ 0 w 612"/>
                <a:gd name="T7" fmla="*/ 0 h 4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4041"/>
                <a:gd name="T14" fmla="*/ 612 w 612"/>
                <a:gd name="T15" fmla="*/ 4041 h 4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4041">
                  <a:moveTo>
                    <a:pt x="612" y="4041"/>
                  </a:moveTo>
                  <a:lnTo>
                    <a:pt x="200" y="4041"/>
                  </a:lnTo>
                  <a:cubicBezTo>
                    <a:pt x="90" y="4041"/>
                    <a:pt x="0" y="3951"/>
                    <a:pt x="0" y="3841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199">
              <a:extLst>
                <a:ext uri="{FF2B5EF4-FFF2-40B4-BE49-F238E27FC236}">
                  <a16:creationId xmlns:a16="http://schemas.microsoft.com/office/drawing/2014/main" id="{E91612E9-085A-48BE-A0BB-131C4440D38B}"/>
                </a:ext>
              </a:extLst>
            </p:cNvPr>
            <p:cNvSpPr/>
            <p:nvPr/>
          </p:nvSpPr>
          <p:spPr bwMode="auto">
            <a:xfrm>
              <a:off x="-354874" y="4362166"/>
              <a:ext cx="359953" cy="103234"/>
            </a:xfrm>
            <a:custGeom>
              <a:avLst/>
              <a:gdLst>
                <a:gd name="T0" fmla="*/ 2147483647 w 2297"/>
                <a:gd name="T1" fmla="*/ 0 h 871"/>
                <a:gd name="T2" fmla="*/ 2147483647 w 2297"/>
                <a:gd name="T3" fmla="*/ 0 h 871"/>
                <a:gd name="T4" fmla="*/ 0 w 2297"/>
                <a:gd name="T5" fmla="*/ 2147483647 h 871"/>
                <a:gd name="T6" fmla="*/ 0 w 2297"/>
                <a:gd name="T7" fmla="*/ 2147483647 h 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7"/>
                <a:gd name="T13" fmla="*/ 0 h 871"/>
                <a:gd name="T14" fmla="*/ 2297 w 2297"/>
                <a:gd name="T15" fmla="*/ 871 h 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7" h="871">
                  <a:moveTo>
                    <a:pt x="2297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871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200">
              <a:extLst>
                <a:ext uri="{FF2B5EF4-FFF2-40B4-BE49-F238E27FC236}">
                  <a16:creationId xmlns:a16="http://schemas.microsoft.com/office/drawing/2014/main" id="{821659C1-03B1-4142-BC7C-15460E48E713}"/>
                </a:ext>
              </a:extLst>
            </p:cNvPr>
            <p:cNvSpPr/>
            <p:nvPr/>
          </p:nvSpPr>
          <p:spPr bwMode="auto">
            <a:xfrm>
              <a:off x="-835421" y="4533298"/>
              <a:ext cx="417509" cy="363743"/>
            </a:xfrm>
            <a:custGeom>
              <a:avLst/>
              <a:gdLst>
                <a:gd name="T0" fmla="*/ 0 w 2670"/>
                <a:gd name="T1" fmla="*/ 2147483647 h 3066"/>
                <a:gd name="T2" fmla="*/ 0 w 2670"/>
                <a:gd name="T3" fmla="*/ 2147483647 h 3066"/>
                <a:gd name="T4" fmla="*/ 2147483647 w 2670"/>
                <a:gd name="T5" fmla="*/ 0 h 3066"/>
                <a:gd name="T6" fmla="*/ 2147483647 w 2670"/>
                <a:gd name="T7" fmla="*/ 0 h 30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0"/>
                <a:gd name="T13" fmla="*/ 0 h 3066"/>
                <a:gd name="T14" fmla="*/ 2670 w 2670"/>
                <a:gd name="T15" fmla="*/ 3066 h 30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0" h="3066">
                  <a:moveTo>
                    <a:pt x="0" y="3066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267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201">
              <a:extLst>
                <a:ext uri="{FF2B5EF4-FFF2-40B4-BE49-F238E27FC236}">
                  <a16:creationId xmlns:a16="http://schemas.microsoft.com/office/drawing/2014/main" id="{3FB94D96-C800-47C6-A3C6-E2B49E7D52CE}"/>
                </a:ext>
              </a:extLst>
            </p:cNvPr>
            <p:cNvSpPr/>
            <p:nvPr/>
          </p:nvSpPr>
          <p:spPr bwMode="auto">
            <a:xfrm>
              <a:off x="-2099825" y="4398193"/>
              <a:ext cx="1715716" cy="766978"/>
            </a:xfrm>
            <a:custGeom>
              <a:avLst/>
              <a:gdLst>
                <a:gd name="T0" fmla="*/ 2147483647 w 11538"/>
                <a:gd name="T1" fmla="*/ 2147483647 h 5819"/>
                <a:gd name="T2" fmla="*/ 2147483647 w 11538"/>
                <a:gd name="T3" fmla="*/ 2147483647 h 5819"/>
                <a:gd name="T4" fmla="*/ 2147483647 w 11538"/>
                <a:gd name="T5" fmla="*/ 0 h 5819"/>
                <a:gd name="T6" fmla="*/ 2147483647 w 11538"/>
                <a:gd name="T7" fmla="*/ 0 h 5819"/>
                <a:gd name="T8" fmla="*/ 0 w 11538"/>
                <a:gd name="T9" fmla="*/ 2147483647 h 5819"/>
                <a:gd name="T10" fmla="*/ 0 w 11538"/>
                <a:gd name="T11" fmla="*/ 2147483647 h 58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38"/>
                <a:gd name="T19" fmla="*/ 0 h 5819"/>
                <a:gd name="T20" fmla="*/ 11538 w 11538"/>
                <a:gd name="T21" fmla="*/ 5819 h 58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38" h="5819">
                  <a:moveTo>
                    <a:pt x="11538" y="305"/>
                  </a:moveTo>
                  <a:lnTo>
                    <a:pt x="11538" y="200"/>
                  </a:lnTo>
                  <a:cubicBezTo>
                    <a:pt x="11538" y="90"/>
                    <a:pt x="11448" y="0"/>
                    <a:pt x="11338" y="0"/>
                  </a:cubicBez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5819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202">
              <a:extLst>
                <a:ext uri="{FF2B5EF4-FFF2-40B4-BE49-F238E27FC236}">
                  <a16:creationId xmlns:a16="http://schemas.microsoft.com/office/drawing/2014/main" id="{DAAA4673-1502-4371-B331-A4253596B635}"/>
                </a:ext>
              </a:extLst>
            </p:cNvPr>
            <p:cNvSpPr/>
            <p:nvPr/>
          </p:nvSpPr>
          <p:spPr bwMode="auto">
            <a:xfrm>
              <a:off x="-2153727" y="4113434"/>
              <a:ext cx="1769618" cy="345036"/>
            </a:xfrm>
            <a:custGeom>
              <a:avLst/>
              <a:gdLst>
                <a:gd name="T0" fmla="*/ 2147483647 w 11300"/>
                <a:gd name="T1" fmla="*/ 2147483647 h 2907"/>
                <a:gd name="T2" fmla="*/ 2147483647 w 11300"/>
                <a:gd name="T3" fmla="*/ 2147483647 h 2907"/>
                <a:gd name="T4" fmla="*/ 2147483647 w 11300"/>
                <a:gd name="T5" fmla="*/ 0 h 2907"/>
                <a:gd name="T6" fmla="*/ 2147483647 w 11300"/>
                <a:gd name="T7" fmla="*/ 0 h 2907"/>
                <a:gd name="T8" fmla="*/ 0 w 11300"/>
                <a:gd name="T9" fmla="*/ 2147483647 h 2907"/>
                <a:gd name="T10" fmla="*/ 0 w 11300"/>
                <a:gd name="T11" fmla="*/ 2147483647 h 2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00"/>
                <a:gd name="T19" fmla="*/ 0 h 2907"/>
                <a:gd name="T20" fmla="*/ 11300 w 11300"/>
                <a:gd name="T21" fmla="*/ 2907 h 29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00" h="2907">
                  <a:moveTo>
                    <a:pt x="11300" y="2907"/>
                  </a:moveTo>
                  <a:lnTo>
                    <a:pt x="11300" y="200"/>
                  </a:lnTo>
                  <a:cubicBezTo>
                    <a:pt x="11300" y="89"/>
                    <a:pt x="11210" y="0"/>
                    <a:pt x="11100" y="0"/>
                  </a:cubicBezTo>
                  <a:lnTo>
                    <a:pt x="200" y="0"/>
                  </a:lnTo>
                  <a:cubicBezTo>
                    <a:pt x="90" y="0"/>
                    <a:pt x="0" y="89"/>
                    <a:pt x="0" y="200"/>
                  </a:cubicBezTo>
                  <a:lnTo>
                    <a:pt x="0" y="966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203">
              <a:extLst>
                <a:ext uri="{FF2B5EF4-FFF2-40B4-BE49-F238E27FC236}">
                  <a16:creationId xmlns:a16="http://schemas.microsoft.com/office/drawing/2014/main" id="{8BB646EE-1ACE-4BCE-8485-ABA1CD0F719C}"/>
                </a:ext>
              </a:extLst>
            </p:cNvPr>
            <p:cNvSpPr/>
            <p:nvPr/>
          </p:nvSpPr>
          <p:spPr bwMode="auto">
            <a:xfrm>
              <a:off x="97351" y="4174405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204">
              <a:extLst>
                <a:ext uri="{FF2B5EF4-FFF2-40B4-BE49-F238E27FC236}">
                  <a16:creationId xmlns:a16="http://schemas.microsoft.com/office/drawing/2014/main" id="{6C094342-014B-483C-970C-C81CCC78E24C}"/>
                </a:ext>
              </a:extLst>
            </p:cNvPr>
            <p:cNvSpPr/>
            <p:nvPr/>
          </p:nvSpPr>
          <p:spPr bwMode="auto">
            <a:xfrm>
              <a:off x="21524" y="4348309"/>
              <a:ext cx="28321" cy="23557"/>
            </a:xfrm>
            <a:custGeom>
              <a:avLst/>
              <a:gdLst>
                <a:gd name="T0" fmla="*/ 2147483647 w 179"/>
                <a:gd name="T1" fmla="*/ 0 h 196"/>
                <a:gd name="T2" fmla="*/ 2147483647 w 179"/>
                <a:gd name="T3" fmla="*/ 0 h 196"/>
                <a:gd name="T4" fmla="*/ 2147483647 w 179"/>
                <a:gd name="T5" fmla="*/ 2147483647 h 196"/>
                <a:gd name="T6" fmla="*/ 2147483647 w 179"/>
                <a:gd name="T7" fmla="*/ 2147483647 h 196"/>
                <a:gd name="T8" fmla="*/ 2147483647 w 179"/>
                <a:gd name="T9" fmla="*/ 2147483647 h 196"/>
                <a:gd name="T10" fmla="*/ 2147483647 w 179"/>
                <a:gd name="T11" fmla="*/ 2147483647 h 196"/>
                <a:gd name="T12" fmla="*/ 0 w 179"/>
                <a:gd name="T13" fmla="*/ 2147483647 h 196"/>
                <a:gd name="T14" fmla="*/ 0 w 179"/>
                <a:gd name="T15" fmla="*/ 2147483647 h 196"/>
                <a:gd name="T16" fmla="*/ 2147483647 w 179"/>
                <a:gd name="T17" fmla="*/ 0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6"/>
                <a:gd name="T29" fmla="*/ 179 w 179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6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6"/>
                    <a:pt x="177" y="196"/>
                  </a:cubicBezTo>
                  <a:lnTo>
                    <a:pt x="2" y="196"/>
                  </a:lnTo>
                  <a:cubicBezTo>
                    <a:pt x="1" y="196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205">
              <a:extLst>
                <a:ext uri="{FF2B5EF4-FFF2-40B4-BE49-F238E27FC236}">
                  <a16:creationId xmlns:a16="http://schemas.microsoft.com/office/drawing/2014/main" id="{641774EA-4895-4493-B35D-C06EF51F1E7D}"/>
                </a:ext>
              </a:extLst>
            </p:cNvPr>
            <p:cNvSpPr/>
            <p:nvPr/>
          </p:nvSpPr>
          <p:spPr bwMode="auto">
            <a:xfrm>
              <a:off x="-10452" y="4544383"/>
              <a:ext cx="27408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206">
              <a:extLst>
                <a:ext uri="{FF2B5EF4-FFF2-40B4-BE49-F238E27FC236}">
                  <a16:creationId xmlns:a16="http://schemas.microsoft.com/office/drawing/2014/main" id="{F3AD1D8D-1DCD-43DF-9B11-CF574E39DCC6}"/>
                </a:ext>
              </a:extLst>
            </p:cNvPr>
            <p:cNvSpPr/>
            <p:nvPr/>
          </p:nvSpPr>
          <p:spPr bwMode="auto">
            <a:xfrm>
              <a:off x="-17761" y="4687802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207">
              <a:extLst>
                <a:ext uri="{FF2B5EF4-FFF2-40B4-BE49-F238E27FC236}">
                  <a16:creationId xmlns:a16="http://schemas.microsoft.com/office/drawing/2014/main" id="{0FA30AA4-BAEC-41C5-BCEA-0DF3C211C791}"/>
                </a:ext>
              </a:extLst>
            </p:cNvPr>
            <p:cNvSpPr/>
            <p:nvPr/>
          </p:nvSpPr>
          <p:spPr bwMode="auto">
            <a:xfrm>
              <a:off x="-225145" y="5052238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6"/>
                  </a:lnTo>
                  <a:cubicBezTo>
                    <a:pt x="179" y="197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7"/>
                    <a:pt x="0" y="196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208">
              <a:extLst>
                <a:ext uri="{FF2B5EF4-FFF2-40B4-BE49-F238E27FC236}">
                  <a16:creationId xmlns:a16="http://schemas.microsoft.com/office/drawing/2014/main" id="{D855E526-B7CC-4277-9CC9-5C3D1B88B93E}"/>
                </a:ext>
              </a:extLst>
            </p:cNvPr>
            <p:cNvSpPr/>
            <p:nvPr/>
          </p:nvSpPr>
          <p:spPr bwMode="auto">
            <a:xfrm>
              <a:off x="-17761" y="5350854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209">
              <a:extLst>
                <a:ext uri="{FF2B5EF4-FFF2-40B4-BE49-F238E27FC236}">
                  <a16:creationId xmlns:a16="http://schemas.microsoft.com/office/drawing/2014/main" id="{6F20A61B-C022-469C-AD6D-8873FFACC5D6}"/>
                </a:ext>
              </a:extLst>
            </p:cNvPr>
            <p:cNvSpPr/>
            <p:nvPr/>
          </p:nvSpPr>
          <p:spPr bwMode="auto">
            <a:xfrm>
              <a:off x="-850038" y="4907434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210">
              <a:extLst>
                <a:ext uri="{FF2B5EF4-FFF2-40B4-BE49-F238E27FC236}">
                  <a16:creationId xmlns:a16="http://schemas.microsoft.com/office/drawing/2014/main" id="{4A725FEA-1AA2-418F-BC08-E6733022BF55}"/>
                </a:ext>
              </a:extLst>
            </p:cNvPr>
            <p:cNvSpPr/>
            <p:nvPr/>
          </p:nvSpPr>
          <p:spPr bwMode="auto">
            <a:xfrm>
              <a:off x="-2169258" y="4238146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211">
              <a:extLst>
                <a:ext uri="{FF2B5EF4-FFF2-40B4-BE49-F238E27FC236}">
                  <a16:creationId xmlns:a16="http://schemas.microsoft.com/office/drawing/2014/main" id="{94EFEBB4-06D1-48F5-B658-509BC9A24B37}"/>
                </a:ext>
              </a:extLst>
            </p:cNvPr>
            <p:cNvSpPr/>
            <p:nvPr/>
          </p:nvSpPr>
          <p:spPr bwMode="auto">
            <a:xfrm>
              <a:off x="-2259703" y="4291495"/>
              <a:ext cx="27408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212">
              <a:extLst>
                <a:ext uri="{FF2B5EF4-FFF2-40B4-BE49-F238E27FC236}">
                  <a16:creationId xmlns:a16="http://schemas.microsoft.com/office/drawing/2014/main" id="{A9E84946-E68F-4584-A66B-D78818BED407}"/>
                </a:ext>
              </a:extLst>
            </p:cNvPr>
            <p:cNvSpPr/>
            <p:nvPr/>
          </p:nvSpPr>
          <p:spPr bwMode="auto">
            <a:xfrm>
              <a:off x="-2205802" y="5099352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213">
              <a:extLst>
                <a:ext uri="{FF2B5EF4-FFF2-40B4-BE49-F238E27FC236}">
                  <a16:creationId xmlns:a16="http://schemas.microsoft.com/office/drawing/2014/main" id="{1BCC0D10-6EA7-44FF-AF0C-47586738C0E2}"/>
                </a:ext>
              </a:extLst>
            </p:cNvPr>
            <p:cNvSpPr/>
            <p:nvPr/>
          </p:nvSpPr>
          <p:spPr bwMode="auto">
            <a:xfrm>
              <a:off x="-1298610" y="5503973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214">
              <a:extLst>
                <a:ext uri="{FF2B5EF4-FFF2-40B4-BE49-F238E27FC236}">
                  <a16:creationId xmlns:a16="http://schemas.microsoft.com/office/drawing/2014/main" id="{E9DC71E8-E20E-489F-B39B-F5DAD3468AFC}"/>
                </a:ext>
              </a:extLst>
            </p:cNvPr>
            <p:cNvSpPr/>
            <p:nvPr/>
          </p:nvSpPr>
          <p:spPr bwMode="auto">
            <a:xfrm>
              <a:off x="-1305919" y="4340687"/>
              <a:ext cx="877957" cy="783607"/>
            </a:xfrm>
            <a:custGeom>
              <a:avLst/>
              <a:gdLst>
                <a:gd name="T0" fmla="*/ 2147483647 w 5603"/>
                <a:gd name="T1" fmla="*/ 2147483647 h 6596"/>
                <a:gd name="T2" fmla="*/ 2147483647 w 5603"/>
                <a:gd name="T3" fmla="*/ 2147483647 h 6596"/>
                <a:gd name="T4" fmla="*/ 2147483647 w 5603"/>
                <a:gd name="T5" fmla="*/ 0 h 6596"/>
                <a:gd name="T6" fmla="*/ 2147483647 w 5603"/>
                <a:gd name="T7" fmla="*/ 0 h 6596"/>
                <a:gd name="T8" fmla="*/ 0 w 5603"/>
                <a:gd name="T9" fmla="*/ 2147483647 h 6596"/>
                <a:gd name="T10" fmla="*/ 0 w 5603"/>
                <a:gd name="T11" fmla="*/ 2147483647 h 6596"/>
                <a:gd name="T12" fmla="*/ 2147483647 w 5603"/>
                <a:gd name="T13" fmla="*/ 2147483647 h 6596"/>
                <a:gd name="T14" fmla="*/ 2147483647 w 5603"/>
                <a:gd name="T15" fmla="*/ 2147483647 h 6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03"/>
                <a:gd name="T25" fmla="*/ 0 h 6596"/>
                <a:gd name="T26" fmla="*/ 5603 w 5603"/>
                <a:gd name="T27" fmla="*/ 6596 h 6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03" h="6596">
                  <a:moveTo>
                    <a:pt x="5603" y="1065"/>
                  </a:moveTo>
                  <a:lnTo>
                    <a:pt x="5603" y="200"/>
                  </a:lnTo>
                  <a:cubicBezTo>
                    <a:pt x="5603" y="90"/>
                    <a:pt x="5513" y="0"/>
                    <a:pt x="5403" y="0"/>
                  </a:cubicBez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6396"/>
                  </a:lnTo>
                  <a:cubicBezTo>
                    <a:pt x="0" y="6506"/>
                    <a:pt x="90" y="6596"/>
                    <a:pt x="200" y="6596"/>
                  </a:cubicBezTo>
                  <a:lnTo>
                    <a:pt x="895" y="6596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 215">
              <a:extLst>
                <a:ext uri="{FF2B5EF4-FFF2-40B4-BE49-F238E27FC236}">
                  <a16:creationId xmlns:a16="http://schemas.microsoft.com/office/drawing/2014/main" id="{9167233F-EAE8-4B54-8D12-E858D998ADB2}"/>
                </a:ext>
              </a:extLst>
            </p:cNvPr>
            <p:cNvSpPr/>
            <p:nvPr/>
          </p:nvSpPr>
          <p:spPr bwMode="auto">
            <a:xfrm>
              <a:off x="-1230091" y="4421750"/>
              <a:ext cx="802129" cy="429563"/>
            </a:xfrm>
            <a:custGeom>
              <a:avLst/>
              <a:gdLst>
                <a:gd name="T0" fmla="*/ 2147483647 w 5119"/>
                <a:gd name="T1" fmla="*/ 2147483647 h 3619"/>
                <a:gd name="T2" fmla="*/ 2147483647 w 5119"/>
                <a:gd name="T3" fmla="*/ 2147483647 h 3619"/>
                <a:gd name="T4" fmla="*/ 2147483647 w 5119"/>
                <a:gd name="T5" fmla="*/ 0 h 3619"/>
                <a:gd name="T6" fmla="*/ 2147483647 w 5119"/>
                <a:gd name="T7" fmla="*/ 0 h 3619"/>
                <a:gd name="T8" fmla="*/ 0 w 5119"/>
                <a:gd name="T9" fmla="*/ 2147483647 h 3619"/>
                <a:gd name="T10" fmla="*/ 0 w 5119"/>
                <a:gd name="T11" fmla="*/ 2147483647 h 3619"/>
                <a:gd name="T12" fmla="*/ 2147483647 w 5119"/>
                <a:gd name="T13" fmla="*/ 2147483647 h 3619"/>
                <a:gd name="T14" fmla="*/ 2147483647 w 5119"/>
                <a:gd name="T15" fmla="*/ 2147483647 h 36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19"/>
                <a:gd name="T25" fmla="*/ 0 h 3619"/>
                <a:gd name="T26" fmla="*/ 5119 w 5119"/>
                <a:gd name="T27" fmla="*/ 3619 h 36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19" h="3619">
                  <a:moveTo>
                    <a:pt x="5119" y="573"/>
                  </a:moveTo>
                  <a:lnTo>
                    <a:pt x="5119" y="200"/>
                  </a:lnTo>
                  <a:cubicBezTo>
                    <a:pt x="5119" y="90"/>
                    <a:pt x="5029" y="0"/>
                    <a:pt x="4919" y="0"/>
                  </a:cubicBezTo>
                  <a:lnTo>
                    <a:pt x="200" y="0"/>
                  </a:lnTo>
                  <a:cubicBezTo>
                    <a:pt x="89" y="0"/>
                    <a:pt x="0" y="90"/>
                    <a:pt x="0" y="200"/>
                  </a:cubicBezTo>
                  <a:lnTo>
                    <a:pt x="0" y="3419"/>
                  </a:lnTo>
                  <a:cubicBezTo>
                    <a:pt x="0" y="3529"/>
                    <a:pt x="89" y="3619"/>
                    <a:pt x="200" y="3619"/>
                  </a:cubicBezTo>
                  <a:lnTo>
                    <a:pt x="546" y="3619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216">
              <a:extLst>
                <a:ext uri="{FF2B5EF4-FFF2-40B4-BE49-F238E27FC236}">
                  <a16:creationId xmlns:a16="http://schemas.microsoft.com/office/drawing/2014/main" id="{0281D6FA-A478-4370-90F3-04E5744D3180}"/>
                </a:ext>
              </a:extLst>
            </p:cNvPr>
            <p:cNvSpPr/>
            <p:nvPr/>
          </p:nvSpPr>
          <p:spPr bwMode="auto">
            <a:xfrm>
              <a:off x="-1148782" y="5113209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217">
              <a:extLst>
                <a:ext uri="{FF2B5EF4-FFF2-40B4-BE49-F238E27FC236}">
                  <a16:creationId xmlns:a16="http://schemas.microsoft.com/office/drawing/2014/main" id="{87A1BDD6-8001-4124-8064-AE65E4073D6D}"/>
                </a:ext>
              </a:extLst>
            </p:cNvPr>
            <p:cNvSpPr/>
            <p:nvPr/>
          </p:nvSpPr>
          <p:spPr bwMode="auto">
            <a:xfrm>
              <a:off x="-1133250" y="484022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6"/>
                  </a:lnTo>
                  <a:cubicBezTo>
                    <a:pt x="179" y="197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7"/>
                    <a:pt x="0" y="196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218">
              <a:extLst>
                <a:ext uri="{FF2B5EF4-FFF2-40B4-BE49-F238E27FC236}">
                  <a16:creationId xmlns:a16="http://schemas.microsoft.com/office/drawing/2014/main" id="{AE01ECB5-4429-4D03-88AF-FE89C37771D4}"/>
                </a:ext>
              </a:extLst>
            </p:cNvPr>
            <p:cNvSpPr/>
            <p:nvPr/>
          </p:nvSpPr>
          <p:spPr bwMode="auto">
            <a:xfrm>
              <a:off x="-341171" y="4484106"/>
              <a:ext cx="710771" cy="563975"/>
            </a:xfrm>
            <a:custGeom>
              <a:avLst/>
              <a:gdLst>
                <a:gd name="T0" fmla="*/ 0 w 4538"/>
                <a:gd name="T1" fmla="*/ 0 h 4744"/>
                <a:gd name="T2" fmla="*/ 2147483647 w 4538"/>
                <a:gd name="T3" fmla="*/ 0 h 4744"/>
                <a:gd name="T4" fmla="*/ 2147483647 w 4538"/>
                <a:gd name="T5" fmla="*/ 2147483647 h 4744"/>
                <a:gd name="T6" fmla="*/ 2147483647 w 4538"/>
                <a:gd name="T7" fmla="*/ 2147483647 h 4744"/>
                <a:gd name="T8" fmla="*/ 2147483647 w 4538"/>
                <a:gd name="T9" fmla="*/ 2147483647 h 4744"/>
                <a:gd name="T10" fmla="*/ 2147483647 w 4538"/>
                <a:gd name="T11" fmla="*/ 2147483647 h 4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8"/>
                <a:gd name="T19" fmla="*/ 0 h 4744"/>
                <a:gd name="T20" fmla="*/ 4538 w 4538"/>
                <a:gd name="T21" fmla="*/ 4744 h 47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8" h="4744">
                  <a:moveTo>
                    <a:pt x="0" y="0"/>
                  </a:moveTo>
                  <a:lnTo>
                    <a:pt x="4337" y="0"/>
                  </a:lnTo>
                  <a:cubicBezTo>
                    <a:pt x="4448" y="0"/>
                    <a:pt x="4537" y="90"/>
                    <a:pt x="4537" y="200"/>
                  </a:cubicBezTo>
                  <a:lnTo>
                    <a:pt x="4537" y="4544"/>
                  </a:lnTo>
                  <a:cubicBezTo>
                    <a:pt x="4538" y="4654"/>
                    <a:pt x="4448" y="4744"/>
                    <a:pt x="4337" y="4744"/>
                  </a:cubicBezTo>
                  <a:lnTo>
                    <a:pt x="2944" y="4744"/>
                  </a:lnTo>
                </a:path>
              </a:pathLst>
            </a:cu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219">
              <a:extLst>
                <a:ext uri="{FF2B5EF4-FFF2-40B4-BE49-F238E27FC236}">
                  <a16:creationId xmlns:a16="http://schemas.microsoft.com/office/drawing/2014/main" id="{BE2A153D-1C22-4E14-B217-5BA308850BDC}"/>
                </a:ext>
              </a:extLst>
            </p:cNvPr>
            <p:cNvSpPr/>
            <p:nvPr/>
          </p:nvSpPr>
          <p:spPr bwMode="auto">
            <a:xfrm>
              <a:off x="-763248" y="4551312"/>
              <a:ext cx="343509" cy="1075987"/>
            </a:xfrm>
            <a:custGeom>
              <a:avLst/>
              <a:gdLst>
                <a:gd name="T0" fmla="*/ 2147483647 w 2193"/>
                <a:gd name="T1" fmla="*/ 0 h 9057"/>
                <a:gd name="T2" fmla="*/ 2147483647 w 2193"/>
                <a:gd name="T3" fmla="*/ 0 h 9057"/>
                <a:gd name="T4" fmla="*/ 0 w 2193"/>
                <a:gd name="T5" fmla="*/ 2147483647 h 9057"/>
                <a:gd name="T6" fmla="*/ 0 w 2193"/>
                <a:gd name="T7" fmla="*/ 2147483647 h 9057"/>
                <a:gd name="T8" fmla="*/ 2147483647 w 2193"/>
                <a:gd name="T9" fmla="*/ 2147483647 h 9057"/>
                <a:gd name="T10" fmla="*/ 2147483647 w 2193"/>
                <a:gd name="T11" fmla="*/ 2147483647 h 9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3"/>
                <a:gd name="T19" fmla="*/ 0 h 9057"/>
                <a:gd name="T20" fmla="*/ 2193 w 2193"/>
                <a:gd name="T21" fmla="*/ 9057 h 9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3" h="9057">
                  <a:moveTo>
                    <a:pt x="2193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8857"/>
                  </a:lnTo>
                  <a:cubicBezTo>
                    <a:pt x="0" y="8968"/>
                    <a:pt x="90" y="9057"/>
                    <a:pt x="200" y="9057"/>
                  </a:cubicBezTo>
                  <a:lnTo>
                    <a:pt x="1933" y="9057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220">
              <a:extLst>
                <a:ext uri="{FF2B5EF4-FFF2-40B4-BE49-F238E27FC236}">
                  <a16:creationId xmlns:a16="http://schemas.microsoft.com/office/drawing/2014/main" id="{50489B4E-D397-4626-95DB-FE017115ACE5}"/>
                </a:ext>
              </a:extLst>
            </p:cNvPr>
            <p:cNvSpPr/>
            <p:nvPr/>
          </p:nvSpPr>
          <p:spPr bwMode="auto">
            <a:xfrm>
              <a:off x="-334775" y="4527062"/>
              <a:ext cx="245755" cy="485684"/>
            </a:xfrm>
            <a:custGeom>
              <a:avLst/>
              <a:gdLst>
                <a:gd name="T0" fmla="*/ 0 w 1567"/>
                <a:gd name="T1" fmla="*/ 0 h 4092"/>
                <a:gd name="T2" fmla="*/ 2147483647 w 1567"/>
                <a:gd name="T3" fmla="*/ 0 h 4092"/>
                <a:gd name="T4" fmla="*/ 2147483647 w 1567"/>
                <a:gd name="T5" fmla="*/ 2147483647 h 4092"/>
                <a:gd name="T6" fmla="*/ 2147483647 w 1567"/>
                <a:gd name="T7" fmla="*/ 2147483647 h 40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7"/>
                <a:gd name="T13" fmla="*/ 0 h 4092"/>
                <a:gd name="T14" fmla="*/ 1567 w 1567"/>
                <a:gd name="T15" fmla="*/ 4092 h 40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7" h="4092">
                  <a:moveTo>
                    <a:pt x="0" y="0"/>
                  </a:moveTo>
                  <a:lnTo>
                    <a:pt x="1367" y="0"/>
                  </a:lnTo>
                  <a:cubicBezTo>
                    <a:pt x="1477" y="0"/>
                    <a:pt x="1567" y="90"/>
                    <a:pt x="1567" y="200"/>
                  </a:cubicBezTo>
                  <a:lnTo>
                    <a:pt x="1567" y="4092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221">
              <a:extLst>
                <a:ext uri="{FF2B5EF4-FFF2-40B4-BE49-F238E27FC236}">
                  <a16:creationId xmlns:a16="http://schemas.microsoft.com/office/drawing/2014/main" id="{C041F2C4-70A6-4F3F-8FE4-1BE2C80F9DED}"/>
                </a:ext>
              </a:extLst>
            </p:cNvPr>
            <p:cNvSpPr/>
            <p:nvPr/>
          </p:nvSpPr>
          <p:spPr bwMode="auto">
            <a:xfrm>
              <a:off x="-357615" y="4558933"/>
              <a:ext cx="186372" cy="1086380"/>
            </a:xfrm>
            <a:custGeom>
              <a:avLst/>
              <a:gdLst>
                <a:gd name="T0" fmla="*/ 0 w 1185"/>
                <a:gd name="T1" fmla="*/ 0 h 9145"/>
                <a:gd name="T2" fmla="*/ 0 w 1185"/>
                <a:gd name="T3" fmla="*/ 2147483647 h 9145"/>
                <a:gd name="T4" fmla="*/ 2147483647 w 1185"/>
                <a:gd name="T5" fmla="*/ 2147483647 h 9145"/>
                <a:gd name="T6" fmla="*/ 2147483647 w 1185"/>
                <a:gd name="T7" fmla="*/ 2147483647 h 9145"/>
                <a:gd name="T8" fmla="*/ 2147483647 w 1185"/>
                <a:gd name="T9" fmla="*/ 2147483647 h 9145"/>
                <a:gd name="T10" fmla="*/ 2147483647 w 1185"/>
                <a:gd name="T11" fmla="*/ 2147483647 h 9145"/>
                <a:gd name="T12" fmla="*/ 2147483647 w 1185"/>
                <a:gd name="T13" fmla="*/ 2147483647 h 9145"/>
                <a:gd name="T14" fmla="*/ 2147483647 w 1185"/>
                <a:gd name="T15" fmla="*/ 2147483647 h 9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5"/>
                <a:gd name="T25" fmla="*/ 0 h 9145"/>
                <a:gd name="T26" fmla="*/ 1185 w 1185"/>
                <a:gd name="T27" fmla="*/ 9145 h 9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5" h="9145">
                  <a:moveTo>
                    <a:pt x="0" y="0"/>
                  </a:moveTo>
                  <a:lnTo>
                    <a:pt x="0" y="1257"/>
                  </a:lnTo>
                  <a:cubicBezTo>
                    <a:pt x="0" y="1367"/>
                    <a:pt x="89" y="1457"/>
                    <a:pt x="200" y="1457"/>
                  </a:cubicBezTo>
                  <a:lnTo>
                    <a:pt x="985" y="1457"/>
                  </a:lnTo>
                  <a:cubicBezTo>
                    <a:pt x="1095" y="1457"/>
                    <a:pt x="1185" y="1546"/>
                    <a:pt x="1185" y="1657"/>
                  </a:cubicBezTo>
                  <a:lnTo>
                    <a:pt x="1185" y="8945"/>
                  </a:lnTo>
                  <a:cubicBezTo>
                    <a:pt x="1185" y="9055"/>
                    <a:pt x="1095" y="9145"/>
                    <a:pt x="985" y="9145"/>
                  </a:cubicBezTo>
                  <a:lnTo>
                    <a:pt x="791" y="9145"/>
                  </a:lnTo>
                </a:path>
              </a:pathLst>
            </a:cu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222">
              <a:extLst>
                <a:ext uri="{FF2B5EF4-FFF2-40B4-BE49-F238E27FC236}">
                  <a16:creationId xmlns:a16="http://schemas.microsoft.com/office/drawing/2014/main" id="{2EB801FC-FA75-4B90-8947-BFAFE6E40733}"/>
                </a:ext>
              </a:extLst>
            </p:cNvPr>
            <p:cNvSpPr/>
            <p:nvPr/>
          </p:nvSpPr>
          <p:spPr bwMode="auto">
            <a:xfrm>
              <a:off x="-469986" y="4557548"/>
              <a:ext cx="65778" cy="567439"/>
            </a:xfrm>
            <a:custGeom>
              <a:avLst/>
              <a:gdLst>
                <a:gd name="T0" fmla="*/ 2147483647 w 420"/>
                <a:gd name="T1" fmla="*/ 0 h 4779"/>
                <a:gd name="T2" fmla="*/ 2147483647 w 420"/>
                <a:gd name="T3" fmla="*/ 2147483647 h 4779"/>
                <a:gd name="T4" fmla="*/ 2147483647 w 420"/>
                <a:gd name="T5" fmla="*/ 2147483647 h 4779"/>
                <a:gd name="T6" fmla="*/ 0 w 420"/>
                <a:gd name="T7" fmla="*/ 2147483647 h 4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4779"/>
                <a:gd name="T14" fmla="*/ 420 w 420"/>
                <a:gd name="T15" fmla="*/ 4779 h 4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4779">
                  <a:moveTo>
                    <a:pt x="420" y="0"/>
                  </a:moveTo>
                  <a:lnTo>
                    <a:pt x="420" y="4579"/>
                  </a:lnTo>
                  <a:cubicBezTo>
                    <a:pt x="420" y="4690"/>
                    <a:pt x="330" y="4779"/>
                    <a:pt x="220" y="4779"/>
                  </a:cubicBezTo>
                  <a:lnTo>
                    <a:pt x="0" y="4779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223">
              <a:extLst>
                <a:ext uri="{FF2B5EF4-FFF2-40B4-BE49-F238E27FC236}">
                  <a16:creationId xmlns:a16="http://schemas.microsoft.com/office/drawing/2014/main" id="{C3465BB9-C1DD-4BAC-9417-AB9E4BDC03D0}"/>
                </a:ext>
              </a:extLst>
            </p:cNvPr>
            <p:cNvSpPr/>
            <p:nvPr/>
          </p:nvSpPr>
          <p:spPr bwMode="auto">
            <a:xfrm>
              <a:off x="-442579" y="5615520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224">
              <a:extLst>
                <a:ext uri="{FF2B5EF4-FFF2-40B4-BE49-F238E27FC236}">
                  <a16:creationId xmlns:a16="http://schemas.microsoft.com/office/drawing/2014/main" id="{FD5C3167-FEF4-4BA7-B2F2-B77B808769E9}"/>
                </a:ext>
              </a:extLst>
            </p:cNvPr>
            <p:cNvSpPr/>
            <p:nvPr/>
          </p:nvSpPr>
          <p:spPr bwMode="auto">
            <a:xfrm>
              <a:off x="-278133" y="5633534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225">
              <a:extLst>
                <a:ext uri="{FF2B5EF4-FFF2-40B4-BE49-F238E27FC236}">
                  <a16:creationId xmlns:a16="http://schemas.microsoft.com/office/drawing/2014/main" id="{6B9DE934-11C1-4490-91F5-FA67029D5513}"/>
                </a:ext>
              </a:extLst>
            </p:cNvPr>
            <p:cNvSpPr/>
            <p:nvPr/>
          </p:nvSpPr>
          <p:spPr bwMode="auto">
            <a:xfrm>
              <a:off x="-513838" y="5113901"/>
              <a:ext cx="28321" cy="22864"/>
            </a:xfrm>
            <a:custGeom>
              <a:avLst/>
              <a:gdLst>
                <a:gd name="T0" fmla="*/ 2147483647 w 179"/>
                <a:gd name="T1" fmla="*/ 0 h 196"/>
                <a:gd name="T2" fmla="*/ 2147483647 w 179"/>
                <a:gd name="T3" fmla="*/ 0 h 196"/>
                <a:gd name="T4" fmla="*/ 2147483647 w 179"/>
                <a:gd name="T5" fmla="*/ 2147483647 h 196"/>
                <a:gd name="T6" fmla="*/ 2147483647 w 179"/>
                <a:gd name="T7" fmla="*/ 2147483647 h 196"/>
                <a:gd name="T8" fmla="*/ 2147483647 w 179"/>
                <a:gd name="T9" fmla="*/ 2147483647 h 196"/>
                <a:gd name="T10" fmla="*/ 2147483647 w 179"/>
                <a:gd name="T11" fmla="*/ 2147483647 h 196"/>
                <a:gd name="T12" fmla="*/ 0 w 179"/>
                <a:gd name="T13" fmla="*/ 2147483647 h 196"/>
                <a:gd name="T14" fmla="*/ 0 w 179"/>
                <a:gd name="T15" fmla="*/ 2147483647 h 196"/>
                <a:gd name="T16" fmla="*/ 2147483647 w 179"/>
                <a:gd name="T17" fmla="*/ 0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6"/>
                <a:gd name="T29" fmla="*/ 179 w 179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6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6"/>
                    <a:pt x="177" y="196"/>
                  </a:cubicBezTo>
                  <a:lnTo>
                    <a:pt x="2" y="196"/>
                  </a:lnTo>
                  <a:cubicBezTo>
                    <a:pt x="1" y="196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226">
              <a:extLst>
                <a:ext uri="{FF2B5EF4-FFF2-40B4-BE49-F238E27FC236}">
                  <a16:creationId xmlns:a16="http://schemas.microsoft.com/office/drawing/2014/main" id="{35634362-DDD0-4BAB-972A-F414D53F0661}"/>
                </a:ext>
              </a:extLst>
            </p:cNvPr>
            <p:cNvSpPr/>
            <p:nvPr/>
          </p:nvSpPr>
          <p:spPr bwMode="auto">
            <a:xfrm>
              <a:off x="-102724" y="5021060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227">
              <a:extLst>
                <a:ext uri="{FF2B5EF4-FFF2-40B4-BE49-F238E27FC236}">
                  <a16:creationId xmlns:a16="http://schemas.microsoft.com/office/drawing/2014/main" id="{3A65854B-13A0-467F-885D-DF263F193F16}"/>
                </a:ext>
              </a:extLst>
            </p:cNvPr>
            <p:cNvSpPr/>
            <p:nvPr/>
          </p:nvSpPr>
          <p:spPr bwMode="auto">
            <a:xfrm>
              <a:off x="76339" y="5034917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230">
              <a:extLst>
                <a:ext uri="{FF2B5EF4-FFF2-40B4-BE49-F238E27FC236}">
                  <a16:creationId xmlns:a16="http://schemas.microsoft.com/office/drawing/2014/main" id="{9E36AF8F-14AB-44C2-A484-E2E7DCEB848F}"/>
                </a:ext>
              </a:extLst>
            </p:cNvPr>
            <p:cNvSpPr/>
            <p:nvPr/>
          </p:nvSpPr>
          <p:spPr bwMode="auto">
            <a:xfrm>
              <a:off x="-439838" y="4465399"/>
              <a:ext cx="118766" cy="89377"/>
            </a:xfrm>
            <a:custGeom>
              <a:avLst/>
              <a:gdLst>
                <a:gd name="T0" fmla="*/ 2147483647 w 762"/>
                <a:gd name="T1" fmla="*/ 0 h 753"/>
                <a:gd name="T2" fmla="*/ 2147483647 w 762"/>
                <a:gd name="T3" fmla="*/ 2147483647 h 753"/>
                <a:gd name="T4" fmla="*/ 2147483647 w 762"/>
                <a:gd name="T5" fmla="*/ 2147483647 h 753"/>
                <a:gd name="T6" fmla="*/ 2147483647 w 762"/>
                <a:gd name="T7" fmla="*/ 2147483647 h 753"/>
                <a:gd name="T8" fmla="*/ 2147483647 w 762"/>
                <a:gd name="T9" fmla="*/ 2147483647 h 753"/>
                <a:gd name="T10" fmla="*/ 2147483647 w 762"/>
                <a:gd name="T11" fmla="*/ 2147483647 h 753"/>
                <a:gd name="T12" fmla="*/ 2147483647 w 762"/>
                <a:gd name="T13" fmla="*/ 2147483647 h 753"/>
                <a:gd name="T14" fmla="*/ 2147483647 w 762"/>
                <a:gd name="T15" fmla="*/ 2147483647 h 753"/>
                <a:gd name="T16" fmla="*/ 0 w 762"/>
                <a:gd name="T17" fmla="*/ 2147483647 h 753"/>
                <a:gd name="T18" fmla="*/ 2147483647 w 762"/>
                <a:gd name="T19" fmla="*/ 2147483647 h 753"/>
                <a:gd name="T20" fmla="*/ 2147483647 w 762"/>
                <a:gd name="T21" fmla="*/ 0 h 7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2"/>
                <a:gd name="T34" fmla="*/ 0 h 753"/>
                <a:gd name="T35" fmla="*/ 762 w 762"/>
                <a:gd name="T36" fmla="*/ 753 h 7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2" h="753">
                  <a:moveTo>
                    <a:pt x="381" y="0"/>
                  </a:moveTo>
                  <a:lnTo>
                    <a:pt x="471" y="289"/>
                  </a:lnTo>
                  <a:lnTo>
                    <a:pt x="762" y="288"/>
                  </a:lnTo>
                  <a:lnTo>
                    <a:pt x="526" y="465"/>
                  </a:lnTo>
                  <a:lnTo>
                    <a:pt x="617" y="753"/>
                  </a:lnTo>
                  <a:lnTo>
                    <a:pt x="381" y="575"/>
                  </a:lnTo>
                  <a:lnTo>
                    <a:pt x="146" y="753"/>
                  </a:lnTo>
                  <a:lnTo>
                    <a:pt x="237" y="465"/>
                  </a:lnTo>
                  <a:lnTo>
                    <a:pt x="0" y="288"/>
                  </a:lnTo>
                  <a:lnTo>
                    <a:pt x="292" y="28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54200"/>
            </a:solidFill>
            <a:ln w="1588">
              <a:solidFill>
                <a:srgbClr val="FFFFF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Line 231">
              <a:extLst>
                <a:ext uri="{FF2B5EF4-FFF2-40B4-BE49-F238E27FC236}">
                  <a16:creationId xmlns:a16="http://schemas.microsoft.com/office/drawing/2014/main" id="{A30AB7B1-6D67-4343-8032-2917F3C64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665405"/>
              <a:ext cx="212866" cy="693"/>
            </a:xfrm>
            <a:prstGeom prst="line">
              <a:avLst/>
            </a:pr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Line 232">
              <a:extLst>
                <a:ext uri="{FF2B5EF4-FFF2-40B4-BE49-F238E27FC236}">
                  <a16:creationId xmlns:a16="http://schemas.microsoft.com/office/drawing/2014/main" id="{68A1AE5F-BC33-4B3B-8B60-595294C94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577414"/>
              <a:ext cx="212866" cy="693"/>
            </a:xfrm>
            <a:prstGeom prst="line">
              <a:avLst/>
            </a:pr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Line 233">
              <a:extLst>
                <a:ext uri="{FF2B5EF4-FFF2-40B4-BE49-F238E27FC236}">
                  <a16:creationId xmlns:a16="http://schemas.microsoft.com/office/drawing/2014/main" id="{73F576B2-A5DF-4CD6-BFF3-75F739829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402124"/>
              <a:ext cx="212866" cy="693"/>
            </a:xfrm>
            <a:prstGeom prst="line">
              <a:avLst/>
            </a:prstGeom>
            <a:noFill/>
            <a:ln w="53975">
              <a:solidFill>
                <a:srgbClr val="F48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Line 234">
              <a:extLst>
                <a:ext uri="{FF2B5EF4-FFF2-40B4-BE49-F238E27FC236}">
                  <a16:creationId xmlns:a16="http://schemas.microsoft.com/office/drawing/2014/main" id="{58103451-7444-46B2-A4FA-798706F70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490116"/>
              <a:ext cx="212866" cy="693"/>
            </a:xfrm>
            <a:prstGeom prst="line">
              <a:avLst/>
            </a:prstGeom>
            <a:noFill/>
            <a:ln w="53975">
              <a:solidFill>
                <a:srgbClr val="495577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Rectangle 235">
              <a:extLst>
                <a:ext uri="{FF2B5EF4-FFF2-40B4-BE49-F238E27FC236}">
                  <a16:creationId xmlns:a16="http://schemas.microsoft.com/office/drawing/2014/main" id="{ADF3F265-E275-4D7C-9040-C3CBDDEE4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6967" y="5357783"/>
              <a:ext cx="455216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r>
                <a:rPr kumimoji="0" lang="zh-CN" altLang="zh-CN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5G</a:t>
              </a:r>
              <a:endParaRPr kumimoji="0" lang="zh-CN" altLang="zh-CN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Rectangle 237">
              <a:extLst>
                <a:ext uri="{FF2B5EF4-FFF2-40B4-BE49-F238E27FC236}">
                  <a16:creationId xmlns:a16="http://schemas.microsoft.com/office/drawing/2014/main" id="{E6A51A03-8473-497F-B3E8-1CBF0C0DD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6967" y="5445080"/>
              <a:ext cx="364854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1G</a:t>
              </a:r>
              <a:endPara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Rectangle 239">
              <a:extLst>
                <a:ext uri="{FF2B5EF4-FFF2-40B4-BE49-F238E27FC236}">
                  <a16:creationId xmlns:a16="http://schemas.microsoft.com/office/drawing/2014/main" id="{2A0A5CC7-A8A2-40BE-97DD-4EF1F010E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6967" y="5536536"/>
              <a:ext cx="492724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155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</a:t>
              </a:r>
              <a:endPara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Rectangle 242">
              <a:extLst>
                <a:ext uri="{FF2B5EF4-FFF2-40B4-BE49-F238E27FC236}">
                  <a16:creationId xmlns:a16="http://schemas.microsoft.com/office/drawing/2014/main" id="{C84980A0-BBCE-4C4B-9941-6D376AEB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1483" y="5623833"/>
              <a:ext cx="699765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lower than 155M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Rectangle 244">
              <a:extLst>
                <a:ext uri="{FF2B5EF4-FFF2-40B4-BE49-F238E27FC236}">
                  <a16:creationId xmlns:a16="http://schemas.microsoft.com/office/drawing/2014/main" id="{52311C90-67FC-41D8-9469-4363C8BE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5689" y="4393345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北京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Rectangle 245">
              <a:extLst>
                <a:ext uri="{FF2B5EF4-FFF2-40B4-BE49-F238E27FC236}">
                  <a16:creationId xmlns:a16="http://schemas.microsoft.com/office/drawing/2014/main" id="{38AFC825-B429-4F34-8CEC-D8949E32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95258" y="4206274"/>
              <a:ext cx="436461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乌鲁木齐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Rectangle 246">
              <a:extLst>
                <a:ext uri="{FF2B5EF4-FFF2-40B4-BE49-F238E27FC236}">
                  <a16:creationId xmlns:a16="http://schemas.microsoft.com/office/drawing/2014/main" id="{C16DDAE4-BCD7-4FEE-833B-E22FC02E8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8" y="4563785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大连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Rectangle 247">
              <a:extLst>
                <a:ext uri="{FF2B5EF4-FFF2-40B4-BE49-F238E27FC236}">
                  <a16:creationId xmlns:a16="http://schemas.microsoft.com/office/drawing/2014/main" id="{CBBA7C44-77A9-45B8-8496-C56E5F12F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132" y="472175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青岛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Rectangle 248">
              <a:extLst>
                <a:ext uri="{FF2B5EF4-FFF2-40B4-BE49-F238E27FC236}">
                  <a16:creationId xmlns:a16="http://schemas.microsoft.com/office/drawing/2014/main" id="{73F086B2-9DCC-40F3-B377-A4EE9630F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5096" y="460535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烟台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Rectangle 249">
              <a:extLst>
                <a:ext uri="{FF2B5EF4-FFF2-40B4-BE49-F238E27FC236}">
                  <a16:creationId xmlns:a16="http://schemas.microsoft.com/office/drawing/2014/main" id="{6A62C4F0-7D0E-4D36-AA18-22946E495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760" y="4276947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沈阳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Rectangle 250">
              <a:extLst>
                <a:ext uri="{FF2B5EF4-FFF2-40B4-BE49-F238E27FC236}">
                  <a16:creationId xmlns:a16="http://schemas.microsoft.com/office/drawing/2014/main" id="{2BBBADEF-2C35-4FC6-A538-E396146FE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66" y="417302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长春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Rectangle 251">
              <a:extLst>
                <a:ext uri="{FF2B5EF4-FFF2-40B4-BE49-F238E27FC236}">
                  <a16:creationId xmlns:a16="http://schemas.microsoft.com/office/drawing/2014/main" id="{6D5DCE1C-22D7-4631-B24C-1B58ADCF8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" y="3948538"/>
              <a:ext cx="327346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哈尔滨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Rectangle 252">
              <a:extLst>
                <a:ext uri="{FF2B5EF4-FFF2-40B4-BE49-F238E27FC236}">
                  <a16:creationId xmlns:a16="http://schemas.microsoft.com/office/drawing/2014/main" id="{EB4EBFD4-9F28-4BA4-AA0E-E6D117854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23" y="496702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上海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Rectangle 253">
              <a:extLst>
                <a:ext uri="{FF2B5EF4-FFF2-40B4-BE49-F238E27FC236}">
                  <a16:creationId xmlns:a16="http://schemas.microsoft.com/office/drawing/2014/main" id="{36DEA7E9-23FA-4586-AB30-C5885E751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132" y="4942078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南京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Rectangle 254">
              <a:extLst>
                <a:ext uri="{FF2B5EF4-FFF2-40B4-BE49-F238E27FC236}">
                  <a16:creationId xmlns:a16="http://schemas.microsoft.com/office/drawing/2014/main" id="{90012FF1-11A7-49AB-93AA-580A98AEC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3" y="5124986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宁波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Rectangle 255">
              <a:extLst>
                <a:ext uri="{FF2B5EF4-FFF2-40B4-BE49-F238E27FC236}">
                  <a16:creationId xmlns:a16="http://schemas.microsoft.com/office/drawing/2014/main" id="{10081D1F-0DB0-45FF-804D-01C6CDCF4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8" y="5366097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台北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Rectangle 256">
              <a:extLst>
                <a:ext uri="{FF2B5EF4-FFF2-40B4-BE49-F238E27FC236}">
                  <a16:creationId xmlns:a16="http://schemas.microsoft.com/office/drawing/2014/main" id="{A5064F4D-6019-426B-879B-DA9353941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0578" y="565293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香港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Rectangle 257">
              <a:extLst>
                <a:ext uri="{FF2B5EF4-FFF2-40B4-BE49-F238E27FC236}">
                  <a16:creationId xmlns:a16="http://schemas.microsoft.com/office/drawing/2014/main" id="{FA80DA8E-C42E-448E-BE48-F6D4E4072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3988" y="5536536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广州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Rectangle 258">
              <a:extLst>
                <a:ext uri="{FF2B5EF4-FFF2-40B4-BE49-F238E27FC236}">
                  <a16:creationId xmlns:a16="http://schemas.microsoft.com/office/drawing/2014/main" id="{D87C8912-DEC8-449B-8E3B-44C9ABF0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7614" y="5515751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深圳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Rectangle 259">
              <a:extLst>
                <a:ext uri="{FF2B5EF4-FFF2-40B4-BE49-F238E27FC236}">
                  <a16:creationId xmlns:a16="http://schemas.microsoft.com/office/drawing/2014/main" id="{F698D4A1-C8D9-422E-A48F-0007BD9F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8354" y="5499121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厦门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Rectangle 260">
              <a:extLst>
                <a:ext uri="{FF2B5EF4-FFF2-40B4-BE49-F238E27FC236}">
                  <a16:creationId xmlns:a16="http://schemas.microsoft.com/office/drawing/2014/main" id="{B5C7E65F-F154-4A5E-BDBA-482BA5A35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66" y="527464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福州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Rectangle 261">
              <a:extLst>
                <a:ext uri="{FF2B5EF4-FFF2-40B4-BE49-F238E27FC236}">
                  <a16:creationId xmlns:a16="http://schemas.microsoft.com/office/drawing/2014/main" id="{49B36A3D-4BCE-4CE1-B068-104EE4A4C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3617" y="526217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长沙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Rectangle 262">
              <a:extLst>
                <a:ext uri="{FF2B5EF4-FFF2-40B4-BE49-F238E27FC236}">
                  <a16:creationId xmlns:a16="http://schemas.microsoft.com/office/drawing/2014/main" id="{894A6ABE-F5F0-4CD9-9A6F-1C5ED142C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9098" y="508757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武汉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Rectangle 263">
              <a:extLst>
                <a:ext uri="{FF2B5EF4-FFF2-40B4-BE49-F238E27FC236}">
                  <a16:creationId xmlns:a16="http://schemas.microsoft.com/office/drawing/2014/main" id="{09FD3ECE-3EC2-458A-A33C-99B9D3FF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6509" y="472175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山西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Rectangle 264">
              <a:extLst>
                <a:ext uri="{FF2B5EF4-FFF2-40B4-BE49-F238E27FC236}">
                  <a16:creationId xmlns:a16="http://schemas.microsoft.com/office/drawing/2014/main" id="{FCB23777-60B8-4372-840F-DB60A86CC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7840" y="4634453"/>
              <a:ext cx="327346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石家庄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Rectangle 265">
              <a:extLst>
                <a:ext uri="{FF2B5EF4-FFF2-40B4-BE49-F238E27FC236}">
                  <a16:creationId xmlns:a16="http://schemas.microsoft.com/office/drawing/2014/main" id="{2D6A9B55-60A2-40A3-A6C3-50EC0136E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19244" y="498780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合肥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Rectangle 266">
              <a:extLst>
                <a:ext uri="{FF2B5EF4-FFF2-40B4-BE49-F238E27FC236}">
                  <a16:creationId xmlns:a16="http://schemas.microsoft.com/office/drawing/2014/main" id="{1EC7D5F1-873C-4BE9-BE69-DFAFC24C9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7991" y="5399352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贵阳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Rectangle 267">
              <a:extLst>
                <a:ext uri="{FF2B5EF4-FFF2-40B4-BE49-F238E27FC236}">
                  <a16:creationId xmlns:a16="http://schemas.microsoft.com/office/drawing/2014/main" id="{9098D20B-F575-4C6B-AE3F-AE99BD944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53920" y="5432611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昆明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Rectangle 268">
              <a:extLst>
                <a:ext uri="{FF2B5EF4-FFF2-40B4-BE49-F238E27FC236}">
                  <a16:creationId xmlns:a16="http://schemas.microsoft.com/office/drawing/2014/main" id="{EF20EAE7-9B8B-494F-8EAD-8BDD23B7F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59402" y="5590577"/>
              <a:ext cx="436461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西双版纳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Rectangle 269">
              <a:extLst>
                <a:ext uri="{FF2B5EF4-FFF2-40B4-BE49-F238E27FC236}">
                  <a16:creationId xmlns:a16="http://schemas.microsoft.com/office/drawing/2014/main" id="{90ACF616-7672-4EC7-B6F2-01C37CBF3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0138" y="5141615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成都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Rectangle 270">
              <a:extLst>
                <a:ext uri="{FF2B5EF4-FFF2-40B4-BE49-F238E27FC236}">
                  <a16:creationId xmlns:a16="http://schemas.microsoft.com/office/drawing/2014/main" id="{8C26C3D7-3DC9-4FCE-AC27-3458C01F8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7251" y="487140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兰州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Rectangle 271">
              <a:extLst>
                <a:ext uri="{FF2B5EF4-FFF2-40B4-BE49-F238E27FC236}">
                  <a16:creationId xmlns:a16="http://schemas.microsoft.com/office/drawing/2014/main" id="{13FC9385-A3D0-436C-A8BB-8082C8BA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64883" y="4763322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西宁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Rectangle 272">
              <a:extLst>
                <a:ext uri="{FF2B5EF4-FFF2-40B4-BE49-F238E27FC236}">
                  <a16:creationId xmlns:a16="http://schemas.microsoft.com/office/drawing/2014/main" id="{15C94CDE-C40A-4AFD-B777-7402696D2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16731" y="4937917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西安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Rectangle 273">
              <a:extLst>
                <a:ext uri="{FF2B5EF4-FFF2-40B4-BE49-F238E27FC236}">
                  <a16:creationId xmlns:a16="http://schemas.microsoft.com/office/drawing/2014/main" id="{9946773D-4585-4FE8-841A-1702B0885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444" y="5145772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拉萨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Rectangle 274">
              <a:extLst>
                <a:ext uri="{FF2B5EF4-FFF2-40B4-BE49-F238E27FC236}">
                  <a16:creationId xmlns:a16="http://schemas.microsoft.com/office/drawing/2014/main" id="{4992DEE1-7403-42E8-AD5E-6047FFD9B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50072" y="5050160"/>
              <a:ext cx="327346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羊八井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Rectangle 275">
              <a:extLst>
                <a:ext uri="{FF2B5EF4-FFF2-40B4-BE49-F238E27FC236}">
                  <a16:creationId xmlns:a16="http://schemas.microsoft.com/office/drawing/2014/main" id="{B4D8B16C-A56D-4A6C-B882-CF3FA7AE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51557" y="4322674"/>
              <a:ext cx="654694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乌鲁木齐南山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276">
              <a:extLst>
                <a:ext uri="{FF2B5EF4-FFF2-40B4-BE49-F238E27FC236}">
                  <a16:creationId xmlns:a16="http://schemas.microsoft.com/office/drawing/2014/main" id="{9851E760-0D68-43F4-AC27-139EAE8B15FD}"/>
                </a:ext>
              </a:extLst>
            </p:cNvPr>
            <p:cNvSpPr/>
            <p:nvPr/>
          </p:nvSpPr>
          <p:spPr bwMode="auto">
            <a:xfrm>
              <a:off x="-306454" y="5591964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277">
              <a:extLst>
                <a:ext uri="{FF2B5EF4-FFF2-40B4-BE49-F238E27FC236}">
                  <a16:creationId xmlns:a16="http://schemas.microsoft.com/office/drawing/2014/main" id="{AA159D53-05DE-48A8-AF61-8686A8EE3DCF}"/>
                </a:ext>
              </a:extLst>
            </p:cNvPr>
            <p:cNvSpPr/>
            <p:nvPr/>
          </p:nvSpPr>
          <p:spPr bwMode="auto">
            <a:xfrm>
              <a:off x="-379541" y="4545769"/>
              <a:ext cx="59383" cy="1058666"/>
            </a:xfrm>
            <a:custGeom>
              <a:avLst/>
              <a:gdLst>
                <a:gd name="T0" fmla="*/ 2147483647 w 376"/>
                <a:gd name="T1" fmla="*/ 2147483647 h 8916"/>
                <a:gd name="T2" fmla="*/ 2147483647 w 376"/>
                <a:gd name="T3" fmla="*/ 2147483647 h 8916"/>
                <a:gd name="T4" fmla="*/ 0 w 376"/>
                <a:gd name="T5" fmla="*/ 2147483647 h 8916"/>
                <a:gd name="T6" fmla="*/ 0 w 376"/>
                <a:gd name="T7" fmla="*/ 0 h 89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6"/>
                <a:gd name="T13" fmla="*/ 0 h 8916"/>
                <a:gd name="T14" fmla="*/ 376 w 376"/>
                <a:gd name="T15" fmla="*/ 8916 h 89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6" h="8916">
                  <a:moveTo>
                    <a:pt x="376" y="8916"/>
                  </a:moveTo>
                  <a:lnTo>
                    <a:pt x="200" y="8916"/>
                  </a:lnTo>
                  <a:cubicBezTo>
                    <a:pt x="90" y="8916"/>
                    <a:pt x="0" y="8827"/>
                    <a:pt x="0" y="8716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202">
              <a:extLst>
                <a:ext uri="{FF2B5EF4-FFF2-40B4-BE49-F238E27FC236}">
                  <a16:creationId xmlns:a16="http://schemas.microsoft.com/office/drawing/2014/main" id="{4B019508-71ED-4D4E-9753-3A85E9EB0B78}"/>
                </a:ext>
              </a:extLst>
            </p:cNvPr>
            <p:cNvSpPr/>
            <p:nvPr/>
          </p:nvSpPr>
          <p:spPr bwMode="auto">
            <a:xfrm flipH="1" flipV="1">
              <a:off x="-2157382" y="4271403"/>
              <a:ext cx="2253820" cy="1194463"/>
            </a:xfrm>
            <a:custGeom>
              <a:avLst/>
              <a:gdLst>
                <a:gd name="T0" fmla="*/ 11300 w 11300"/>
                <a:gd name="T1" fmla="*/ 2907 h 2907"/>
                <a:gd name="T2" fmla="*/ 11300 w 11300"/>
                <a:gd name="T3" fmla="*/ 200 h 2907"/>
                <a:gd name="T4" fmla="*/ 11100 w 11300"/>
                <a:gd name="T5" fmla="*/ 0 h 2907"/>
                <a:gd name="T6" fmla="*/ 200 w 11300"/>
                <a:gd name="T7" fmla="*/ 0 h 2907"/>
                <a:gd name="T8" fmla="*/ 0 w 11300"/>
                <a:gd name="T9" fmla="*/ 200 h 2907"/>
                <a:gd name="T10" fmla="*/ 0 w 11300"/>
                <a:gd name="T11" fmla="*/ 966 h 2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00"/>
                <a:gd name="T19" fmla="*/ 0 h 2907"/>
                <a:gd name="T20" fmla="*/ 11300 w 11300"/>
                <a:gd name="T21" fmla="*/ 2907 h 29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00" h="2907">
                  <a:moveTo>
                    <a:pt x="11300" y="2907"/>
                  </a:moveTo>
                  <a:lnTo>
                    <a:pt x="11300" y="200"/>
                  </a:lnTo>
                  <a:cubicBezTo>
                    <a:pt x="11300" y="89"/>
                    <a:pt x="11210" y="0"/>
                    <a:pt x="11100" y="0"/>
                  </a:cubicBezTo>
                  <a:lnTo>
                    <a:pt x="200" y="0"/>
                  </a:lnTo>
                  <a:cubicBezTo>
                    <a:pt x="90" y="0"/>
                    <a:pt x="0" y="89"/>
                    <a:pt x="0" y="200"/>
                  </a:cubicBezTo>
                  <a:lnTo>
                    <a:pt x="0" y="966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Line 234">
              <a:extLst>
                <a:ext uri="{FF2B5EF4-FFF2-40B4-BE49-F238E27FC236}">
                  <a16:creationId xmlns:a16="http://schemas.microsoft.com/office/drawing/2014/main" id="{7A002478-2B6E-48BF-B1F8-A618F338A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318" y="5032440"/>
              <a:ext cx="126190" cy="2598"/>
            </a:xfrm>
            <a:prstGeom prst="line">
              <a:avLst/>
            </a:prstGeom>
            <a:noFill/>
            <a:ln w="53975">
              <a:solidFill>
                <a:srgbClr val="495577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Line 233">
              <a:extLst>
                <a:ext uri="{FF2B5EF4-FFF2-40B4-BE49-F238E27FC236}">
                  <a16:creationId xmlns:a16="http://schemas.microsoft.com/office/drawing/2014/main" id="{A856F6E8-F7B6-4A3D-932B-1504CBBCB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93385" y="5297449"/>
              <a:ext cx="212866" cy="69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Rectangle 235">
              <a:extLst>
                <a:ext uri="{FF2B5EF4-FFF2-40B4-BE49-F238E27FC236}">
                  <a16:creationId xmlns:a16="http://schemas.microsoft.com/office/drawing/2014/main" id="{BE733FEB-7233-4441-9191-C2DF1BDD0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41234" y="5253108"/>
              <a:ext cx="455216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10</a:t>
              </a: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G</a:t>
              </a:r>
              <a:endPara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2" name="矩形 111">
              <a:extLst>
                <a:ext uri="{FF2B5EF4-FFF2-40B4-BE49-F238E27FC236}">
                  <a16:creationId xmlns:a16="http://schemas.microsoft.com/office/drawing/2014/main" id="{3D0A185F-471A-4DCB-91EF-022589547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93057" y="3514364"/>
              <a:ext cx="2702370" cy="4734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cs typeface="+mn-ea"/>
                  <a:sym typeface="+mn-lt"/>
                </a:rPr>
                <a:t>Core: 100G</a:t>
              </a:r>
            </a:p>
            <a:p>
              <a:r>
                <a:rPr lang="en-US" altLang="zh-CN" sz="1200" b="1" dirty="0">
                  <a:solidFill>
                    <a:srgbClr val="FF0000"/>
                  </a:solidFill>
                  <a:cs typeface="+mn-ea"/>
                  <a:sym typeface="+mn-lt"/>
                </a:rPr>
                <a:t>Backbone: 2 of 10G,</a:t>
              </a:r>
              <a:r>
                <a:rPr lang="zh-CN" altLang="en-US" sz="1200" b="1" dirty="0">
                  <a:solidFill>
                    <a:srgbClr val="FF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b="1" dirty="0">
                  <a:solidFill>
                    <a:srgbClr val="FF0000"/>
                  </a:solidFill>
                  <a:cs typeface="+mn-ea"/>
                  <a:sym typeface="+mn-lt"/>
                </a:rPr>
                <a:t>7 of 2.5G, 4 of 1G</a:t>
              </a:r>
            </a:p>
          </p:txBody>
        </p:sp>
        <p:pic>
          <p:nvPicPr>
            <p:cNvPr id="133" name="图片 132">
              <a:extLst>
                <a:ext uri="{FF2B5EF4-FFF2-40B4-BE49-F238E27FC236}">
                  <a16:creationId xmlns:a16="http://schemas.microsoft.com/office/drawing/2014/main" id="{A972A0E5-4600-4DFD-84F6-F83C3F6FA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749" y="5790731"/>
              <a:ext cx="423646" cy="64817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470A9C-C198-4831-AACD-6DC7E2A63A19}"/>
              </a:ext>
            </a:extLst>
          </p:cNvPr>
          <p:cNvGrpSpPr/>
          <p:nvPr/>
        </p:nvGrpSpPr>
        <p:grpSpPr>
          <a:xfrm>
            <a:off x="3975047" y="5253237"/>
            <a:ext cx="4160434" cy="1560139"/>
            <a:chOff x="3810270" y="4945041"/>
            <a:chExt cx="4846675" cy="1868334"/>
          </a:xfrm>
        </p:grpSpPr>
        <p:sp>
          <p:nvSpPr>
            <p:cNvPr id="137" name="object 11">
              <a:extLst>
                <a:ext uri="{FF2B5EF4-FFF2-40B4-BE49-F238E27FC236}">
                  <a16:creationId xmlns:a16="http://schemas.microsoft.com/office/drawing/2014/main" id="{D84095E6-7299-4F50-AC76-7649038FFF4A}"/>
                </a:ext>
              </a:extLst>
            </p:cNvPr>
            <p:cNvSpPr/>
            <p:nvPr/>
          </p:nvSpPr>
          <p:spPr>
            <a:xfrm>
              <a:off x="5456233" y="4958948"/>
              <a:ext cx="1733158" cy="16687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40" name="object 12">
              <a:extLst>
                <a:ext uri="{FF2B5EF4-FFF2-40B4-BE49-F238E27FC236}">
                  <a16:creationId xmlns:a16="http://schemas.microsoft.com/office/drawing/2014/main" id="{9B42FB78-4D8C-4D07-B5AA-BED52BFB3A51}"/>
                </a:ext>
              </a:extLst>
            </p:cNvPr>
            <p:cNvSpPr/>
            <p:nvPr/>
          </p:nvSpPr>
          <p:spPr>
            <a:xfrm>
              <a:off x="5625816" y="5177272"/>
              <a:ext cx="1394443" cy="12318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42" name="object 13">
              <a:extLst>
                <a:ext uri="{FF2B5EF4-FFF2-40B4-BE49-F238E27FC236}">
                  <a16:creationId xmlns:a16="http://schemas.microsoft.com/office/drawing/2014/main" id="{C5C5D857-5794-4664-BC1C-AC9BCBCF89A5}"/>
                </a:ext>
              </a:extLst>
            </p:cNvPr>
            <p:cNvSpPr txBox="1"/>
            <p:nvPr/>
          </p:nvSpPr>
          <p:spPr>
            <a:xfrm>
              <a:off x="5627717" y="6433103"/>
              <a:ext cx="1337542" cy="364941"/>
            </a:xfrm>
            <a:prstGeom prst="rect">
              <a:avLst/>
            </a:prstGeom>
          </p:spPr>
          <p:txBody>
            <a:bodyPr vert="horz" wrap="square" lIns="0" tIns="9048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750" spc="-5" dirty="0">
                  <a:latin typeface="Calibri" panose="020F0502020204030204"/>
                  <a:cs typeface="Calibri" panose="020F0502020204030204"/>
                </a:rPr>
                <a:t>Simulation of optimization</a:t>
              </a:r>
              <a:r>
                <a:rPr sz="750" spc="-55" dirty="0">
                  <a:latin typeface="Calibri" panose="020F0502020204030204"/>
                  <a:cs typeface="Calibri" panose="020F0502020204030204"/>
                </a:rPr>
                <a:t> </a:t>
              </a:r>
              <a:r>
                <a:rPr sz="750" spc="-5" dirty="0">
                  <a:latin typeface="Calibri" panose="020F0502020204030204"/>
                  <a:cs typeface="Calibri" panose="020F0502020204030204"/>
                </a:rPr>
                <a:t>of</a:t>
              </a:r>
              <a:endParaRPr sz="750">
                <a:latin typeface="Calibri" panose="020F0502020204030204"/>
                <a:cs typeface="Calibri" panose="020F0502020204030204"/>
              </a:endParaRPr>
            </a:p>
            <a:p>
              <a:pPr marL="12700"/>
              <a:r>
                <a:rPr sz="750" spc="-5" dirty="0">
                  <a:latin typeface="Calibri" panose="020F0502020204030204"/>
                  <a:cs typeface="Calibri" panose="020F0502020204030204"/>
                </a:rPr>
                <a:t>titanium alloy</a:t>
              </a:r>
              <a:r>
                <a:rPr sz="750" spc="-35" dirty="0">
                  <a:latin typeface="Calibri" panose="020F0502020204030204"/>
                  <a:cs typeface="Calibri" panose="020F0502020204030204"/>
                </a:rPr>
                <a:t> </a:t>
              </a:r>
              <a:r>
                <a:rPr sz="750" spc="-5" dirty="0">
                  <a:latin typeface="Calibri" panose="020F0502020204030204"/>
                  <a:cs typeface="Calibri" panose="020F0502020204030204"/>
                </a:rPr>
                <a:t>structure</a:t>
              </a:r>
              <a:endParaRPr sz="750">
                <a:latin typeface="Calibri" panose="020F0502020204030204"/>
                <a:cs typeface="Calibri" panose="020F0502020204030204"/>
              </a:endParaRPr>
            </a:p>
          </p:txBody>
        </p:sp>
        <p:sp>
          <p:nvSpPr>
            <p:cNvPr id="146" name="object 15">
              <a:extLst>
                <a:ext uri="{FF2B5EF4-FFF2-40B4-BE49-F238E27FC236}">
                  <a16:creationId xmlns:a16="http://schemas.microsoft.com/office/drawing/2014/main" id="{7EC40873-CF01-4874-9FA5-173EDD029DC6}"/>
                </a:ext>
              </a:extLst>
            </p:cNvPr>
            <p:cNvSpPr txBox="1"/>
            <p:nvPr/>
          </p:nvSpPr>
          <p:spPr>
            <a:xfrm>
              <a:off x="4035723" y="6433103"/>
              <a:ext cx="1226314" cy="364941"/>
            </a:xfrm>
            <a:prstGeom prst="rect">
              <a:avLst/>
            </a:prstGeom>
          </p:spPr>
          <p:txBody>
            <a:bodyPr vert="horz" wrap="square" lIns="0" tIns="9048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sz="750" spc="-5" dirty="0">
                  <a:latin typeface="Calibri" panose="020F0502020204030204"/>
                  <a:cs typeface="Calibri" panose="020F0502020204030204"/>
                </a:rPr>
                <a:t>Visualization</a:t>
              </a:r>
              <a:r>
                <a:rPr sz="750" spc="-25" dirty="0">
                  <a:latin typeface="Calibri" panose="020F0502020204030204"/>
                  <a:cs typeface="Calibri" panose="020F0502020204030204"/>
                </a:rPr>
                <a:t> </a:t>
              </a:r>
              <a:r>
                <a:rPr sz="750" spc="-5" dirty="0">
                  <a:latin typeface="Calibri" panose="020F0502020204030204"/>
                  <a:cs typeface="Calibri" panose="020F0502020204030204"/>
                </a:rPr>
                <a:t>of</a:t>
              </a:r>
              <a:endParaRPr sz="750">
                <a:latin typeface="Calibri" panose="020F0502020204030204"/>
                <a:cs typeface="Calibri" panose="020F0502020204030204"/>
              </a:endParaRPr>
            </a:p>
            <a:p>
              <a:pPr marL="12700"/>
              <a:r>
                <a:rPr sz="750" spc="-5" dirty="0">
                  <a:latin typeface="Calibri" panose="020F0502020204030204"/>
                  <a:cs typeface="Calibri" panose="020F0502020204030204"/>
                </a:rPr>
                <a:t>ADS transmutation</a:t>
              </a:r>
              <a:r>
                <a:rPr sz="750" spc="-55" dirty="0">
                  <a:latin typeface="Calibri" panose="020F0502020204030204"/>
                  <a:cs typeface="Calibri" panose="020F0502020204030204"/>
                </a:rPr>
                <a:t> </a:t>
              </a:r>
              <a:r>
                <a:rPr sz="750" spc="-5" dirty="0">
                  <a:latin typeface="Calibri" panose="020F0502020204030204"/>
                  <a:cs typeface="Calibri" panose="020F0502020204030204"/>
                </a:rPr>
                <a:t>system</a:t>
              </a:r>
              <a:endParaRPr sz="750">
                <a:latin typeface="Calibri" panose="020F0502020204030204"/>
                <a:cs typeface="Calibri" panose="020F0502020204030204"/>
              </a:endParaRPr>
            </a:p>
          </p:txBody>
        </p:sp>
        <p:sp>
          <p:nvSpPr>
            <p:cNvPr id="155" name="object 21">
              <a:extLst>
                <a:ext uri="{FF2B5EF4-FFF2-40B4-BE49-F238E27FC236}">
                  <a16:creationId xmlns:a16="http://schemas.microsoft.com/office/drawing/2014/main" id="{51C77A4B-1D8C-418C-BBE0-09D0B9DACFFA}"/>
                </a:ext>
              </a:extLst>
            </p:cNvPr>
            <p:cNvSpPr/>
            <p:nvPr/>
          </p:nvSpPr>
          <p:spPr>
            <a:xfrm>
              <a:off x="3810270" y="4958948"/>
              <a:ext cx="1796207" cy="16704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56" name="object 22">
              <a:extLst>
                <a:ext uri="{FF2B5EF4-FFF2-40B4-BE49-F238E27FC236}">
                  <a16:creationId xmlns:a16="http://schemas.microsoft.com/office/drawing/2014/main" id="{380D69C8-58D2-4A99-8D49-5AAE1E1AD369}"/>
                </a:ext>
              </a:extLst>
            </p:cNvPr>
            <p:cNvSpPr/>
            <p:nvPr/>
          </p:nvSpPr>
          <p:spPr>
            <a:xfrm>
              <a:off x="3979058" y="5178142"/>
              <a:ext cx="1457826" cy="12318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57" name="object 23">
              <a:extLst>
                <a:ext uri="{FF2B5EF4-FFF2-40B4-BE49-F238E27FC236}">
                  <a16:creationId xmlns:a16="http://schemas.microsoft.com/office/drawing/2014/main" id="{92E981AD-24CF-4140-8435-4354D9E1B78B}"/>
                </a:ext>
              </a:extLst>
            </p:cNvPr>
            <p:cNvSpPr/>
            <p:nvPr/>
          </p:nvSpPr>
          <p:spPr>
            <a:xfrm>
              <a:off x="6949273" y="4945041"/>
              <a:ext cx="1707672" cy="16704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58" name="object 24">
              <a:extLst>
                <a:ext uri="{FF2B5EF4-FFF2-40B4-BE49-F238E27FC236}">
                  <a16:creationId xmlns:a16="http://schemas.microsoft.com/office/drawing/2014/main" id="{0F5317AA-78DA-4939-97CD-B3EE29FFAF9F}"/>
                </a:ext>
              </a:extLst>
            </p:cNvPr>
            <p:cNvSpPr/>
            <p:nvPr/>
          </p:nvSpPr>
          <p:spPr>
            <a:xfrm>
              <a:off x="7117960" y="5164017"/>
              <a:ext cx="1370184" cy="12318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159" name="object 25">
              <a:extLst>
                <a:ext uri="{FF2B5EF4-FFF2-40B4-BE49-F238E27FC236}">
                  <a16:creationId xmlns:a16="http://schemas.microsoft.com/office/drawing/2014/main" id="{FFA4824B-3834-4634-B7D3-CA769A3BFB96}"/>
                </a:ext>
              </a:extLst>
            </p:cNvPr>
            <p:cNvSpPr txBox="1"/>
            <p:nvPr/>
          </p:nvSpPr>
          <p:spPr>
            <a:xfrm>
              <a:off x="7133388" y="6440752"/>
              <a:ext cx="1175449" cy="364941"/>
            </a:xfrm>
            <a:prstGeom prst="rect">
              <a:avLst/>
            </a:prstGeom>
          </p:spPr>
          <p:txBody>
            <a:bodyPr vert="horz" wrap="square" lIns="0" tIns="9048" rIns="0" bIns="0" rtlCol="0">
              <a:spAutoFit/>
            </a:bodyPr>
            <a:lstStyle/>
            <a:p>
              <a:pPr marL="12700" marR="5080">
                <a:spcBef>
                  <a:spcPts val="95"/>
                </a:spcBef>
              </a:pPr>
              <a:r>
                <a:rPr sz="750" spc="-5" dirty="0">
                  <a:latin typeface="Calibri" panose="020F0502020204030204"/>
                  <a:cs typeface="Calibri" panose="020F0502020204030204"/>
                </a:rPr>
                <a:t>Simulation of the Atlantic  ocean</a:t>
              </a:r>
              <a:r>
                <a:rPr sz="750" spc="5" dirty="0">
                  <a:latin typeface="Calibri" panose="020F0502020204030204"/>
                  <a:cs typeface="Calibri" panose="020F0502020204030204"/>
                </a:rPr>
                <a:t> </a:t>
              </a:r>
              <a:r>
                <a:rPr sz="750" spc="-5" dirty="0">
                  <a:latin typeface="Calibri" panose="020F0502020204030204"/>
                  <a:cs typeface="Calibri" panose="020F0502020204030204"/>
                </a:rPr>
                <a:t>circulation</a:t>
              </a:r>
              <a:endParaRPr sz="750">
                <a:latin typeface="Calibri" panose="020F0502020204030204"/>
                <a:cs typeface="Calibri" panose="020F0502020204030204"/>
              </a:endParaRPr>
            </a:p>
          </p:txBody>
        </p:sp>
        <p:sp>
          <p:nvSpPr>
            <p:cNvPr id="160" name="object 26">
              <a:extLst>
                <a:ext uri="{FF2B5EF4-FFF2-40B4-BE49-F238E27FC236}">
                  <a16:creationId xmlns:a16="http://schemas.microsoft.com/office/drawing/2014/main" id="{1FCED1B6-8125-4B82-8F18-C29B8D9A183C}"/>
                </a:ext>
              </a:extLst>
            </p:cNvPr>
            <p:cNvSpPr/>
            <p:nvPr/>
          </p:nvSpPr>
          <p:spPr>
            <a:xfrm>
              <a:off x="3849475" y="5038078"/>
              <a:ext cx="4700746" cy="1775297"/>
            </a:xfrm>
            <a:custGeom>
              <a:avLst/>
              <a:gdLst/>
              <a:ahLst/>
              <a:cxnLst/>
              <a:rect l="l" t="t" r="r" b="b"/>
              <a:pathLst>
                <a:path w="8785225" h="1651000">
                  <a:moveTo>
                    <a:pt x="0" y="38226"/>
                  </a:moveTo>
                  <a:lnTo>
                    <a:pt x="3007" y="23360"/>
                  </a:lnTo>
                  <a:lnTo>
                    <a:pt x="11209" y="11207"/>
                  </a:lnTo>
                  <a:lnTo>
                    <a:pt x="23376" y="3008"/>
                  </a:lnTo>
                  <a:lnTo>
                    <a:pt x="38277" y="0"/>
                  </a:lnTo>
                  <a:lnTo>
                    <a:pt x="8746655" y="0"/>
                  </a:lnTo>
                  <a:lnTo>
                    <a:pt x="8761595" y="3008"/>
                  </a:lnTo>
                  <a:lnTo>
                    <a:pt x="8773785" y="11207"/>
                  </a:lnTo>
                  <a:lnTo>
                    <a:pt x="8781998" y="23360"/>
                  </a:lnTo>
                  <a:lnTo>
                    <a:pt x="8785009" y="38226"/>
                  </a:lnTo>
                  <a:lnTo>
                    <a:pt x="8785009" y="1612558"/>
                  </a:lnTo>
                  <a:lnTo>
                    <a:pt x="8781998" y="1627453"/>
                  </a:lnTo>
                  <a:lnTo>
                    <a:pt x="8773785" y="1639617"/>
                  </a:lnTo>
                  <a:lnTo>
                    <a:pt x="8761595" y="1647818"/>
                  </a:lnTo>
                  <a:lnTo>
                    <a:pt x="8746655" y="1650826"/>
                  </a:lnTo>
                  <a:lnTo>
                    <a:pt x="38277" y="1650826"/>
                  </a:lnTo>
                  <a:lnTo>
                    <a:pt x="23376" y="1647818"/>
                  </a:lnTo>
                  <a:lnTo>
                    <a:pt x="11209" y="1639617"/>
                  </a:lnTo>
                  <a:lnTo>
                    <a:pt x="3007" y="1627453"/>
                  </a:lnTo>
                  <a:lnTo>
                    <a:pt x="0" y="1612558"/>
                  </a:lnTo>
                  <a:lnTo>
                    <a:pt x="0" y="382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</p:spTree>
    <p:extLst>
      <p:ext uri="{BB962C8B-B14F-4D97-AF65-F5344CB8AC3E}">
        <p14:creationId xmlns:p14="http://schemas.microsoft.com/office/powerpoint/2010/main" val="396514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B1A513-1F4C-42DC-B13F-56233F06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Mission for National research e-infrastructure</a:t>
            </a:r>
            <a:endParaRPr lang="zh-CN" altLang="en-US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B977652-4D04-4645-AD33-6B8B792F92A2}"/>
              </a:ext>
            </a:extLst>
          </p:cNvPr>
          <p:cNvGrpSpPr/>
          <p:nvPr/>
        </p:nvGrpSpPr>
        <p:grpSpPr>
          <a:xfrm>
            <a:off x="7519032" y="1628800"/>
            <a:ext cx="4374111" cy="4392488"/>
            <a:chOff x="7150144" y="1902578"/>
            <a:chExt cx="3287473" cy="3691840"/>
          </a:xfrm>
        </p:grpSpPr>
        <p:sp>
          <p:nvSpPr>
            <p:cNvPr id="4" name="圆角矩形">
              <a:extLst>
                <a:ext uri="{FF2B5EF4-FFF2-40B4-BE49-F238E27FC236}">
                  <a16:creationId xmlns:a16="http://schemas.microsoft.com/office/drawing/2014/main" id="{C691C50F-8143-4238-9C71-2ADDB68B1429}"/>
                </a:ext>
              </a:extLst>
            </p:cNvPr>
            <p:cNvSpPr/>
            <p:nvPr/>
          </p:nvSpPr>
          <p:spPr>
            <a:xfrm>
              <a:off x="7928820" y="4967787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DA9F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6" name="圆角矩形">
              <a:extLst>
                <a:ext uri="{FF2B5EF4-FFF2-40B4-BE49-F238E27FC236}">
                  <a16:creationId xmlns:a16="http://schemas.microsoft.com/office/drawing/2014/main" id="{3553BC4C-FA86-48FD-BF7A-A04DC71306C1}"/>
                </a:ext>
              </a:extLst>
            </p:cNvPr>
            <p:cNvSpPr/>
            <p:nvPr/>
          </p:nvSpPr>
          <p:spPr>
            <a:xfrm>
              <a:off x="7928820" y="4229676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DA9F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8" name="圆角矩形">
              <a:extLst>
                <a:ext uri="{FF2B5EF4-FFF2-40B4-BE49-F238E27FC236}">
                  <a16:creationId xmlns:a16="http://schemas.microsoft.com/office/drawing/2014/main" id="{28A0DCDC-233C-4364-9A0C-786842EBD17D}"/>
                </a:ext>
              </a:extLst>
            </p:cNvPr>
            <p:cNvSpPr/>
            <p:nvPr/>
          </p:nvSpPr>
          <p:spPr>
            <a:xfrm>
              <a:off x="7928820" y="3472569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DA9F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10" name="圆角矩形">
              <a:extLst>
                <a:ext uri="{FF2B5EF4-FFF2-40B4-BE49-F238E27FC236}">
                  <a16:creationId xmlns:a16="http://schemas.microsoft.com/office/drawing/2014/main" id="{F25400D3-406E-486D-A110-09F9F98A1C4C}"/>
                </a:ext>
              </a:extLst>
            </p:cNvPr>
            <p:cNvSpPr/>
            <p:nvPr/>
          </p:nvSpPr>
          <p:spPr>
            <a:xfrm>
              <a:off x="7928820" y="2715461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EABF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12" name="圆角矩形">
              <a:extLst>
                <a:ext uri="{FF2B5EF4-FFF2-40B4-BE49-F238E27FC236}">
                  <a16:creationId xmlns:a16="http://schemas.microsoft.com/office/drawing/2014/main" id="{7E5490BC-48E9-452D-9361-070992B45DA8}"/>
                </a:ext>
              </a:extLst>
            </p:cNvPr>
            <p:cNvSpPr/>
            <p:nvPr/>
          </p:nvSpPr>
          <p:spPr>
            <a:xfrm>
              <a:off x="7928820" y="1958352"/>
              <a:ext cx="2380978" cy="561335"/>
            </a:xfrm>
            <a:prstGeom prst="roundRect">
              <a:avLst>
                <a:gd name="adj" fmla="val 15628"/>
              </a:avLst>
            </a:prstGeom>
            <a:solidFill>
              <a:srgbClr val="4EACF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14" name="Open architecture,…">
              <a:extLst>
                <a:ext uri="{FF2B5EF4-FFF2-40B4-BE49-F238E27FC236}">
                  <a16:creationId xmlns:a16="http://schemas.microsoft.com/office/drawing/2014/main" id="{3AFC666E-33E4-48EB-B577-D93FA115BDC2}"/>
                </a:ext>
              </a:extLst>
            </p:cNvPr>
            <p:cNvSpPr txBox="1"/>
            <p:nvPr/>
          </p:nvSpPr>
          <p:spPr>
            <a:xfrm>
              <a:off x="7966806" y="2029468"/>
              <a:ext cx="2342992" cy="34922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Open architecture,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dynamic evolution</a:t>
              </a:r>
            </a:p>
          </p:txBody>
        </p:sp>
        <p:sp>
          <p:nvSpPr>
            <p:cNvPr id="16" name="圆角矩形">
              <a:extLst>
                <a:ext uri="{FF2B5EF4-FFF2-40B4-BE49-F238E27FC236}">
                  <a16:creationId xmlns:a16="http://schemas.microsoft.com/office/drawing/2014/main" id="{62135EDE-E075-4EED-90B2-1D0195571D03}"/>
                </a:ext>
              </a:extLst>
            </p:cNvPr>
            <p:cNvSpPr/>
            <p:nvPr/>
          </p:nvSpPr>
          <p:spPr>
            <a:xfrm>
              <a:off x="7150144" y="1902578"/>
              <a:ext cx="3287473" cy="691929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18" name="Serving for researchers…">
              <a:extLst>
                <a:ext uri="{FF2B5EF4-FFF2-40B4-BE49-F238E27FC236}">
                  <a16:creationId xmlns:a16="http://schemas.microsoft.com/office/drawing/2014/main" id="{D61E0DBF-D095-4759-86D2-D0AB539946FF}"/>
                </a:ext>
              </a:extLst>
            </p:cNvPr>
            <p:cNvSpPr txBox="1"/>
            <p:nvPr/>
          </p:nvSpPr>
          <p:spPr>
            <a:xfrm>
              <a:off x="7928820" y="2781583"/>
              <a:ext cx="2273344" cy="34922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  </a:t>
              </a:r>
              <a:r>
                <a:rPr lang="en-US" sz="1350" dirty="0"/>
                <a:t>Fully supports </a:t>
              </a:r>
              <a:r>
                <a:rPr lang="en-US" altLang="zh-CN" sz="1350" dirty="0"/>
                <a:t>for</a:t>
              </a:r>
              <a:endParaRPr lang="en-US" sz="1350" dirty="0"/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sz="1350" dirty="0"/>
                <a:t>disciplinary </a:t>
              </a:r>
              <a:r>
                <a:rPr sz="1350" dirty="0"/>
                <a:t> research activities</a:t>
              </a:r>
            </a:p>
          </p:txBody>
        </p:sp>
        <p:pic>
          <p:nvPicPr>
            <p:cNvPr id="20" name="pasted-image.pdf" descr="pasted-image.pdf">
              <a:extLst>
                <a:ext uri="{FF2B5EF4-FFF2-40B4-BE49-F238E27FC236}">
                  <a16:creationId xmlns:a16="http://schemas.microsoft.com/office/drawing/2014/main" id="{6D6B5D45-616D-4CF3-A000-1C0E407D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1708" y="1982253"/>
              <a:ext cx="513533" cy="513533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22" name="Distributed resources,…">
              <a:extLst>
                <a:ext uri="{FF2B5EF4-FFF2-40B4-BE49-F238E27FC236}">
                  <a16:creationId xmlns:a16="http://schemas.microsoft.com/office/drawing/2014/main" id="{7FFB71D8-11A7-4F0F-B9C6-C717308C0252}"/>
                </a:ext>
              </a:extLst>
            </p:cNvPr>
            <p:cNvSpPr txBox="1"/>
            <p:nvPr/>
          </p:nvSpPr>
          <p:spPr>
            <a:xfrm>
              <a:off x="7966806" y="3543684"/>
              <a:ext cx="2228807" cy="34922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Distributed resources,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integrated services</a:t>
              </a:r>
            </a:p>
          </p:txBody>
        </p:sp>
        <p:sp>
          <p:nvSpPr>
            <p:cNvPr id="24" name="Big data and artificial…">
              <a:extLst>
                <a:ext uri="{FF2B5EF4-FFF2-40B4-BE49-F238E27FC236}">
                  <a16:creationId xmlns:a16="http://schemas.microsoft.com/office/drawing/2014/main" id="{83208226-A515-4B0C-B85E-87158836654D}"/>
                </a:ext>
              </a:extLst>
            </p:cNvPr>
            <p:cNvSpPr txBox="1"/>
            <p:nvPr/>
          </p:nvSpPr>
          <p:spPr>
            <a:xfrm>
              <a:off x="8221148" y="4314023"/>
              <a:ext cx="1596715" cy="34922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    Big data and artificial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 intelligence </a:t>
              </a:r>
              <a:r>
                <a:rPr lang="en-US" sz="1350" dirty="0"/>
                <a:t>driven</a:t>
              </a:r>
              <a:endParaRPr sz="1350" dirty="0"/>
            </a:p>
          </p:txBody>
        </p:sp>
        <p:sp>
          <p:nvSpPr>
            <p:cNvPr id="26" name="Public funding…">
              <a:extLst>
                <a:ext uri="{FF2B5EF4-FFF2-40B4-BE49-F238E27FC236}">
                  <a16:creationId xmlns:a16="http://schemas.microsoft.com/office/drawing/2014/main" id="{7399211D-9E4A-45CD-A7DB-A3324A8944BB}"/>
                </a:ext>
              </a:extLst>
            </p:cNvPr>
            <p:cNvSpPr txBox="1"/>
            <p:nvPr/>
          </p:nvSpPr>
          <p:spPr>
            <a:xfrm>
              <a:off x="7957259" y="5068920"/>
              <a:ext cx="2352539" cy="34922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Public funding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sz="1350" dirty="0"/>
                <a:t>&amp; </a:t>
              </a:r>
              <a:r>
                <a:rPr lang="en-US" sz="1350" dirty="0"/>
                <a:t>Non-profit services</a:t>
              </a:r>
              <a:endParaRPr sz="1350" dirty="0"/>
            </a:p>
          </p:txBody>
        </p:sp>
        <p:sp>
          <p:nvSpPr>
            <p:cNvPr id="28" name="圆角矩形">
              <a:extLst>
                <a:ext uri="{FF2B5EF4-FFF2-40B4-BE49-F238E27FC236}">
                  <a16:creationId xmlns:a16="http://schemas.microsoft.com/office/drawing/2014/main" id="{197F58CB-5FE3-4513-80B8-B59AA9A2BD7E}"/>
                </a:ext>
              </a:extLst>
            </p:cNvPr>
            <p:cNvSpPr/>
            <p:nvPr/>
          </p:nvSpPr>
          <p:spPr>
            <a:xfrm>
              <a:off x="7150144" y="2650162"/>
              <a:ext cx="3287473" cy="691930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30" name="圆角矩形">
              <a:extLst>
                <a:ext uri="{FF2B5EF4-FFF2-40B4-BE49-F238E27FC236}">
                  <a16:creationId xmlns:a16="http://schemas.microsoft.com/office/drawing/2014/main" id="{6EDE8553-9230-47EF-A9FD-FEAABF3F8B13}"/>
                </a:ext>
              </a:extLst>
            </p:cNvPr>
            <p:cNvSpPr/>
            <p:nvPr/>
          </p:nvSpPr>
          <p:spPr>
            <a:xfrm>
              <a:off x="7150144" y="3412781"/>
              <a:ext cx="3287473" cy="691929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32" name="圆角矩形">
              <a:extLst>
                <a:ext uri="{FF2B5EF4-FFF2-40B4-BE49-F238E27FC236}">
                  <a16:creationId xmlns:a16="http://schemas.microsoft.com/office/drawing/2014/main" id="{E216114C-7704-4206-9112-2377C34D9254}"/>
                </a:ext>
              </a:extLst>
            </p:cNvPr>
            <p:cNvSpPr/>
            <p:nvPr/>
          </p:nvSpPr>
          <p:spPr>
            <a:xfrm>
              <a:off x="7150144" y="4155675"/>
              <a:ext cx="3287473" cy="691930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34" name="圆角矩形">
              <a:extLst>
                <a:ext uri="{FF2B5EF4-FFF2-40B4-BE49-F238E27FC236}">
                  <a16:creationId xmlns:a16="http://schemas.microsoft.com/office/drawing/2014/main" id="{A051C729-C3DD-4CC4-8DF7-BA5D2A77C021}"/>
                </a:ext>
              </a:extLst>
            </p:cNvPr>
            <p:cNvSpPr/>
            <p:nvPr/>
          </p:nvSpPr>
          <p:spPr>
            <a:xfrm>
              <a:off x="7150144" y="4902489"/>
              <a:ext cx="3287473" cy="691929"/>
            </a:xfrm>
            <a:prstGeom prst="roundRect">
              <a:avLst>
                <a:gd name="adj" fmla="val 31053"/>
              </a:avLst>
            </a:prstGeom>
            <a:ln w="50800">
              <a:solidFill>
                <a:srgbClr val="5E80C5">
                  <a:alpha val="15899"/>
                </a:srgbClr>
              </a:solidFill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pic>
          <p:nvPicPr>
            <p:cNvPr id="36" name="pasted-image.pdf" descr="pasted-image.pdf">
              <a:extLst>
                <a:ext uri="{FF2B5EF4-FFF2-40B4-BE49-F238E27FC236}">
                  <a16:creationId xmlns:a16="http://schemas.microsoft.com/office/drawing/2014/main" id="{E298D531-D090-49F9-A797-963902A9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708" y="2758215"/>
              <a:ext cx="513533" cy="464512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38" name="pasted-image.pdf" descr="pasted-image.pdf">
              <a:extLst>
                <a:ext uri="{FF2B5EF4-FFF2-40B4-BE49-F238E27FC236}">
                  <a16:creationId xmlns:a16="http://schemas.microsoft.com/office/drawing/2014/main" id="{57C7F157-1650-4400-BE3A-E48FE5532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8708" y="3578393"/>
              <a:ext cx="553713" cy="311465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40" name="pasted-image.pdf" descr="pasted-image.pdf">
              <a:extLst>
                <a:ext uri="{FF2B5EF4-FFF2-40B4-BE49-F238E27FC236}">
                  <a16:creationId xmlns:a16="http://schemas.microsoft.com/office/drawing/2014/main" id="{8261FC63-A56B-4629-BC40-D44E6B9B1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6013" y="4275608"/>
              <a:ext cx="469470" cy="469470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42" name="pasted-image.pdf" descr="pasted-image.pdf">
              <a:extLst>
                <a:ext uri="{FF2B5EF4-FFF2-40B4-BE49-F238E27FC236}">
                  <a16:creationId xmlns:a16="http://schemas.microsoft.com/office/drawing/2014/main" id="{58821DCF-9CF8-442E-8E2F-9CBFF25EA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1857" y="5016004"/>
              <a:ext cx="437780" cy="464900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45FAAC2A-347A-4E9F-9B7E-52F67DA095D6}"/>
              </a:ext>
            </a:extLst>
          </p:cNvPr>
          <p:cNvSpPr txBox="1">
            <a:spLocks/>
          </p:cNvSpPr>
          <p:nvPr/>
        </p:nvSpPr>
        <p:spPr>
          <a:xfrm>
            <a:off x="119336" y="1739090"/>
            <a:ext cx="7570410" cy="42821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6890">
              <a:lnSpc>
                <a:spcPct val="81000"/>
              </a:lnSpc>
              <a:spcBef>
                <a:spcPts val="525"/>
              </a:spcBef>
              <a:defRPr sz="1490"/>
            </a:pPr>
            <a:r>
              <a:rPr lang="en-US" altLang="zh-CN" sz="3000" dirty="0">
                <a:latin typeface="+mj-lt"/>
              </a:rPr>
              <a:t>Define an </a:t>
            </a:r>
            <a:r>
              <a:rPr lang="en-US" altLang="zh-CN" sz="3000" b="1" dirty="0">
                <a:solidFill>
                  <a:srgbClr val="0070C0"/>
                </a:solidFill>
                <a:latin typeface="+mj-lt"/>
              </a:rPr>
              <a:t>open architecture </a:t>
            </a:r>
            <a:r>
              <a:rPr lang="en-US" altLang="zh-CN" sz="3000" dirty="0">
                <a:latin typeface="+mj-lt"/>
              </a:rPr>
              <a:t>to dynamically converge the data &amp; computational Infrastructures and research resources.</a:t>
            </a:r>
          </a:p>
          <a:p>
            <a:pPr defTabSz="516890">
              <a:lnSpc>
                <a:spcPct val="81000"/>
              </a:lnSpc>
              <a:spcBef>
                <a:spcPts val="525"/>
              </a:spcBef>
              <a:defRPr sz="1490"/>
            </a:pPr>
            <a:endParaRPr lang="en-US" altLang="zh-CN" sz="3000" dirty="0">
              <a:latin typeface="+mj-lt"/>
            </a:endParaRPr>
          </a:p>
          <a:p>
            <a:pPr defTabSz="516890">
              <a:lnSpc>
                <a:spcPct val="81000"/>
              </a:lnSpc>
              <a:spcBef>
                <a:spcPts val="525"/>
              </a:spcBef>
              <a:defRPr sz="1490"/>
            </a:pPr>
            <a:r>
              <a:rPr lang="en-US" altLang="zh-CN" sz="3000" dirty="0">
                <a:latin typeface="+mj-lt"/>
              </a:rPr>
              <a:t> Co-design an </a:t>
            </a:r>
            <a:r>
              <a:rPr lang="en-US" altLang="zh-CN" sz="3000" b="1" dirty="0">
                <a:solidFill>
                  <a:srgbClr val="0070C0"/>
                </a:solidFill>
                <a:latin typeface="+mj-lt"/>
              </a:rPr>
              <a:t>integrated service model </a:t>
            </a:r>
            <a:r>
              <a:rPr lang="en-US" altLang="zh-CN" sz="3000" dirty="0">
                <a:latin typeface="+mj-lt"/>
              </a:rPr>
              <a:t>for science discovery. </a:t>
            </a:r>
          </a:p>
          <a:p>
            <a:pPr defTabSz="516890">
              <a:lnSpc>
                <a:spcPct val="81000"/>
              </a:lnSpc>
              <a:spcBef>
                <a:spcPts val="525"/>
              </a:spcBef>
              <a:defRPr sz="1490"/>
            </a:pPr>
            <a:endParaRPr lang="en-US" altLang="zh-CN" sz="3000" dirty="0">
              <a:latin typeface="+mj-lt"/>
            </a:endParaRPr>
          </a:p>
          <a:p>
            <a:pPr defTabSz="516890">
              <a:lnSpc>
                <a:spcPct val="81000"/>
              </a:lnSpc>
              <a:spcBef>
                <a:spcPts val="525"/>
              </a:spcBef>
              <a:defRPr sz="1490"/>
            </a:pPr>
            <a:r>
              <a:rPr lang="en-US" altLang="zh-CN" sz="3000" dirty="0">
                <a:latin typeface="+mj-lt"/>
              </a:rPr>
              <a:t>Explore a </a:t>
            </a:r>
            <a:r>
              <a:rPr lang="en-US" altLang="zh-CN" sz="3000" b="1" dirty="0">
                <a:solidFill>
                  <a:srgbClr val="0070C0"/>
                </a:solidFill>
                <a:latin typeface="+mj-lt"/>
              </a:rPr>
              <a:t>win-win mechanism </a:t>
            </a:r>
            <a:r>
              <a:rPr lang="en-US" altLang="zh-CN" sz="3000" dirty="0">
                <a:latin typeface="+mj-lt"/>
              </a:rPr>
              <a:t>for sustainable operation and services.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3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99A0BFD2-28F2-4E48-B018-79B673A41B74}"/>
              </a:ext>
            </a:extLst>
          </p:cNvPr>
          <p:cNvSpPr/>
          <p:nvPr/>
        </p:nvSpPr>
        <p:spPr>
          <a:xfrm>
            <a:off x="0" y="2911642"/>
            <a:ext cx="12192000" cy="3946358"/>
          </a:xfrm>
          <a:prstGeom prst="rect">
            <a:avLst/>
          </a:prstGeom>
          <a:solidFill>
            <a:srgbClr val="2787E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24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" name="Picture 2" descr="Picture 2">
            <a:extLst>
              <a:ext uri="{FF2B5EF4-FFF2-40B4-BE49-F238E27FC236}">
                <a16:creationId xmlns:a16="http://schemas.microsoft.com/office/drawing/2014/main" id="{40F97119-7C69-5F43-92A7-95AC740306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445" y="4043930"/>
            <a:ext cx="1837911" cy="1172342"/>
          </a:xfrm>
          <a:prstGeom prst="rect">
            <a:avLst/>
          </a:prstGeom>
          <a:ln w="25400">
            <a:solidFill>
              <a:schemeClr val="bg1"/>
            </a:solidFill>
            <a:miter lim="400000"/>
            <a:headEnd/>
            <a:tailEnd/>
          </a:ln>
          <a:effectLst/>
        </p:spPr>
      </p:pic>
      <p:sp>
        <p:nvSpPr>
          <p:cNvPr id="69" name="圆形">
            <a:extLst>
              <a:ext uri="{FF2B5EF4-FFF2-40B4-BE49-F238E27FC236}">
                <a16:creationId xmlns:a16="http://schemas.microsoft.com/office/drawing/2014/main" id="{F3F6205C-919C-1D4B-9301-D1325E538C88}"/>
              </a:ext>
            </a:extLst>
          </p:cNvPr>
          <p:cNvSpPr/>
          <p:nvPr/>
        </p:nvSpPr>
        <p:spPr>
          <a:xfrm>
            <a:off x="5172571" y="3414215"/>
            <a:ext cx="1846860" cy="1802057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rgbClr val="40404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0" name="300…">
            <a:extLst>
              <a:ext uri="{FF2B5EF4-FFF2-40B4-BE49-F238E27FC236}">
                <a16:creationId xmlns:a16="http://schemas.microsoft.com/office/drawing/2014/main" id="{E37E1194-886D-6242-9971-AE3311354F99}"/>
              </a:ext>
            </a:extLst>
          </p:cNvPr>
          <p:cNvSpPr txBox="1"/>
          <p:nvPr/>
        </p:nvSpPr>
        <p:spPr>
          <a:xfrm>
            <a:off x="4810120" y="4111354"/>
            <a:ext cx="2588160" cy="480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spAutoFit/>
          </a:bodyPr>
          <a:lstStyle/>
          <a:p>
            <a:pPr algn="ctr">
              <a:lnSpc>
                <a:spcPct val="90000"/>
              </a:lnSpc>
              <a:defRPr sz="4200" b="1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en-US" altLang="zh-CN" sz="2800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CSTCloud</a:t>
            </a:r>
            <a:endParaRPr sz="28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15F172DE-DBA5-1745-86C0-DE00134DE6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761" y="3036984"/>
            <a:ext cx="1909424" cy="803674"/>
          </a:xfrm>
          <a:prstGeom prst="rect">
            <a:avLst/>
          </a:prstGeom>
          <a:effectLst/>
        </p:spPr>
      </p:pic>
      <p:sp>
        <p:nvSpPr>
          <p:cNvPr id="78" name="文本框 77">
            <a:extLst>
              <a:ext uri="{FF2B5EF4-FFF2-40B4-BE49-F238E27FC236}">
                <a16:creationId xmlns:a16="http://schemas.microsoft.com/office/drawing/2014/main" id="{A433874C-F1FA-064E-A45B-208B9D08C254}"/>
              </a:ext>
            </a:extLst>
          </p:cNvPr>
          <p:cNvSpPr txBox="1"/>
          <p:nvPr/>
        </p:nvSpPr>
        <p:spPr>
          <a:xfrm>
            <a:off x="2345018" y="4487095"/>
            <a:ext cx="251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spc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High-speed network connection</a:t>
            </a:r>
            <a:endParaRPr kumimoji="1" lang="zh-CN" altLang="en-US" sz="1600" b="1" spc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D47949F7-BC7E-F040-95A1-C8F7B1F251DD}"/>
              </a:ext>
            </a:extLst>
          </p:cNvPr>
          <p:cNvSpPr txBox="1"/>
          <p:nvPr/>
        </p:nvSpPr>
        <p:spPr>
          <a:xfrm>
            <a:off x="4709634" y="6188669"/>
            <a:ext cx="159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spc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Computing</a:t>
            </a:r>
          </a:p>
          <a:p>
            <a:r>
              <a:rPr kumimoji="1" lang="en-US" altLang="zh-CN" sz="1600" b="1" spc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resources</a:t>
            </a:r>
            <a:endParaRPr kumimoji="1" lang="zh-CN" altLang="en-US" sz="1600" b="1" spc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5F60B299-71DB-D44A-8744-2B8D7D7581DB}"/>
              </a:ext>
            </a:extLst>
          </p:cNvPr>
          <p:cNvSpPr txBox="1"/>
          <p:nvPr/>
        </p:nvSpPr>
        <p:spPr>
          <a:xfrm>
            <a:off x="8194091" y="6209777"/>
            <a:ext cx="166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b="1" spc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Massive data storage</a:t>
            </a:r>
            <a:endParaRPr kumimoji="1" lang="zh-CN" altLang="en-US" sz="1600" b="1" spc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7C8FFC63-308F-884B-B434-AC86DB273A51}"/>
              </a:ext>
            </a:extLst>
          </p:cNvPr>
          <p:cNvSpPr txBox="1"/>
          <p:nvPr/>
        </p:nvSpPr>
        <p:spPr>
          <a:xfrm>
            <a:off x="2345018" y="3501642"/>
            <a:ext cx="297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spc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Pool of research </a:t>
            </a:r>
            <a:r>
              <a:rPr kumimoji="1" lang="en-US" altLang="zh-CN" sz="1600" b="1" spc="1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softwares</a:t>
            </a:r>
            <a:endParaRPr kumimoji="1" lang="zh-CN" altLang="en-US" sz="1600" b="1" spc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AEAE3C3-ED3D-6943-9A05-52943C6D6EF9}"/>
              </a:ext>
            </a:extLst>
          </p:cNvPr>
          <p:cNvSpPr txBox="1"/>
          <p:nvPr/>
        </p:nvSpPr>
        <p:spPr>
          <a:xfrm>
            <a:off x="8027641" y="4459727"/>
            <a:ext cx="182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b="1" spc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Algorithms &amp; tools</a:t>
            </a:r>
            <a:endParaRPr kumimoji="1" lang="zh-CN" altLang="en-US" sz="1600" b="1" spc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FE5A36DC-8263-5444-9FC8-D84F65DD06D4}"/>
              </a:ext>
            </a:extLst>
          </p:cNvPr>
          <p:cNvSpPr txBox="1"/>
          <p:nvPr/>
        </p:nvSpPr>
        <p:spPr>
          <a:xfrm>
            <a:off x="8200935" y="3502058"/>
            <a:ext cx="165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600" b="1" spc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&amp; Information</a:t>
            </a:r>
            <a:endParaRPr kumimoji="1" lang="zh-CN" altLang="en-US" sz="1600" b="1" spc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9" name="内容占位符 3">
            <a:extLst>
              <a:ext uri="{FF2B5EF4-FFF2-40B4-BE49-F238E27FC236}">
                <a16:creationId xmlns:a16="http://schemas.microsoft.com/office/drawing/2014/main" id="{CF85F86D-73A9-FD46-931C-3265CFA941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24" y="4633289"/>
            <a:ext cx="2514081" cy="1450963"/>
          </a:xfrm>
          <a:prstGeom prst="rect">
            <a:avLst/>
          </a:prstGeom>
          <a:effectLst/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79E2A508-D8B3-0846-AC5A-671F65641583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88" y="3032315"/>
            <a:ext cx="1813326" cy="135254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29D201B2-EB79-FF43-BA0C-0455404B35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351" y="5584291"/>
            <a:ext cx="1594851" cy="1219593"/>
          </a:xfrm>
          <a:prstGeom prst="rect">
            <a:avLst/>
          </a:prstGeom>
          <a:ln w="22225">
            <a:solidFill>
              <a:schemeClr val="bg1"/>
            </a:solidFill>
          </a:ln>
          <a:effectLst/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7E108053-8454-B245-A763-62C0E6BCE019}"/>
              </a:ext>
            </a:extLst>
          </p:cNvPr>
          <p:cNvGrpSpPr/>
          <p:nvPr/>
        </p:nvGrpSpPr>
        <p:grpSpPr>
          <a:xfrm>
            <a:off x="9910089" y="5363096"/>
            <a:ext cx="2029110" cy="1472417"/>
            <a:chOff x="8428105" y="4637098"/>
            <a:chExt cx="2083168" cy="1511644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56099C79-FA4A-1648-81ED-933AFA411866}"/>
                </a:ext>
              </a:extLst>
            </p:cNvPr>
            <p:cNvSpPr/>
            <p:nvPr/>
          </p:nvSpPr>
          <p:spPr>
            <a:xfrm>
              <a:off x="8471003" y="4697871"/>
              <a:ext cx="1964284" cy="13883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kumimoji="1" lang="zh-CN" altLang="en-US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2" name="Picture 45">
              <a:extLst>
                <a:ext uri="{FF2B5EF4-FFF2-40B4-BE49-F238E27FC236}">
                  <a16:creationId xmlns:a16="http://schemas.microsoft.com/office/drawing/2014/main" id="{87664446-4592-7540-87CA-CD0E28DB5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105" y="4637098"/>
              <a:ext cx="2083168" cy="1511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线条">
            <a:extLst>
              <a:ext uri="{FF2B5EF4-FFF2-40B4-BE49-F238E27FC236}">
                <a16:creationId xmlns:a16="http://schemas.microsoft.com/office/drawing/2014/main" id="{70FDC2A5-AF87-5346-926A-99690498D092}"/>
              </a:ext>
            </a:extLst>
          </p:cNvPr>
          <p:cNvSpPr/>
          <p:nvPr/>
        </p:nvSpPr>
        <p:spPr>
          <a:xfrm flipH="1" flipV="1">
            <a:off x="2436412" y="3817005"/>
            <a:ext cx="2655744" cy="0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" name="线条">
            <a:extLst>
              <a:ext uri="{FF2B5EF4-FFF2-40B4-BE49-F238E27FC236}">
                <a16:creationId xmlns:a16="http://schemas.microsoft.com/office/drawing/2014/main" id="{E01DC903-1489-7F4B-8C55-C88928FE4482}"/>
              </a:ext>
            </a:extLst>
          </p:cNvPr>
          <p:cNvSpPr/>
          <p:nvPr/>
        </p:nvSpPr>
        <p:spPr>
          <a:xfrm flipH="1">
            <a:off x="5969883" y="5400694"/>
            <a:ext cx="23113" cy="1125745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" name="线条">
            <a:extLst>
              <a:ext uri="{FF2B5EF4-FFF2-40B4-BE49-F238E27FC236}">
                <a16:creationId xmlns:a16="http://schemas.microsoft.com/office/drawing/2014/main" id="{7F0D4254-DACF-8440-A0D2-BA529A254514}"/>
              </a:ext>
            </a:extLst>
          </p:cNvPr>
          <p:cNvSpPr/>
          <p:nvPr/>
        </p:nvSpPr>
        <p:spPr>
          <a:xfrm flipH="1">
            <a:off x="4799315" y="6504124"/>
            <a:ext cx="1125273" cy="27319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non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3" name="线条">
            <a:extLst>
              <a:ext uri="{FF2B5EF4-FFF2-40B4-BE49-F238E27FC236}">
                <a16:creationId xmlns:a16="http://schemas.microsoft.com/office/drawing/2014/main" id="{59BE5F56-3DBE-DE4F-9C87-B6764C35D88E}"/>
              </a:ext>
            </a:extLst>
          </p:cNvPr>
          <p:cNvSpPr/>
          <p:nvPr/>
        </p:nvSpPr>
        <p:spPr>
          <a:xfrm flipH="1">
            <a:off x="6184109" y="5404321"/>
            <a:ext cx="23113" cy="1125745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线条">
            <a:extLst>
              <a:ext uri="{FF2B5EF4-FFF2-40B4-BE49-F238E27FC236}">
                <a16:creationId xmlns:a16="http://schemas.microsoft.com/office/drawing/2014/main" id="{0FF657DF-E701-4249-833D-1DB7CAC69FA5}"/>
              </a:ext>
            </a:extLst>
          </p:cNvPr>
          <p:cNvSpPr/>
          <p:nvPr/>
        </p:nvSpPr>
        <p:spPr>
          <a:xfrm flipH="1">
            <a:off x="6218531" y="6504125"/>
            <a:ext cx="3469472" cy="12770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non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8" name="线条">
            <a:extLst>
              <a:ext uri="{FF2B5EF4-FFF2-40B4-BE49-F238E27FC236}">
                <a16:creationId xmlns:a16="http://schemas.microsoft.com/office/drawing/2014/main" id="{D130784B-3406-AD4A-8142-C8988C2AF5CB}"/>
              </a:ext>
            </a:extLst>
          </p:cNvPr>
          <p:cNvSpPr/>
          <p:nvPr/>
        </p:nvSpPr>
        <p:spPr>
          <a:xfrm flipV="1">
            <a:off x="7099846" y="3806079"/>
            <a:ext cx="2588159" cy="25189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" name="线条">
            <a:extLst>
              <a:ext uri="{FF2B5EF4-FFF2-40B4-BE49-F238E27FC236}">
                <a16:creationId xmlns:a16="http://schemas.microsoft.com/office/drawing/2014/main" id="{A076A9DE-D635-B14F-93CB-3B1E7CB191B6}"/>
              </a:ext>
            </a:extLst>
          </p:cNvPr>
          <p:cNvSpPr/>
          <p:nvPr/>
        </p:nvSpPr>
        <p:spPr>
          <a:xfrm>
            <a:off x="7099844" y="4755182"/>
            <a:ext cx="2588159" cy="2016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" name="线条">
            <a:extLst>
              <a:ext uri="{FF2B5EF4-FFF2-40B4-BE49-F238E27FC236}">
                <a16:creationId xmlns:a16="http://schemas.microsoft.com/office/drawing/2014/main" id="{0BDED421-B409-B84F-AE8F-A529F888AAD7}"/>
              </a:ext>
            </a:extLst>
          </p:cNvPr>
          <p:cNvSpPr/>
          <p:nvPr/>
        </p:nvSpPr>
        <p:spPr>
          <a:xfrm flipH="1" flipV="1">
            <a:off x="2436407" y="4789403"/>
            <a:ext cx="2655745" cy="6010"/>
          </a:xfrm>
          <a:prstGeom prst="line">
            <a:avLst/>
          </a:prstGeom>
          <a:ln w="31750">
            <a:solidFill>
              <a:schemeClr val="bg1"/>
            </a:solidFill>
            <a:prstDash val="sysDot"/>
            <a:miter lim="400000"/>
            <a:headEnd type="oval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BB628D9-B20C-4154-BD70-62297A48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中国科技云</a:t>
            </a:r>
            <a:r>
              <a:rPr lang="en-US" altLang="zh-CN" dirty="0" err="1"/>
              <a:t>CSTCloud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9FA26A0-9BAB-6042-B6D4-3C437630C402}"/>
              </a:ext>
            </a:extLst>
          </p:cNvPr>
          <p:cNvSpPr txBox="1"/>
          <p:nvPr/>
        </p:nvSpPr>
        <p:spPr>
          <a:xfrm>
            <a:off x="53164" y="1248389"/>
            <a:ext cx="1216919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 one of the  key national e-infrastructures, </a:t>
            </a:r>
            <a:r>
              <a:rPr lang="en-US" altLang="zh-CN" sz="21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CSTCloud</a:t>
            </a:r>
            <a:r>
              <a:rPr lang="en-US" altLang="zh-CN" sz="2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is included in the 13th Five-year National </a:t>
            </a:r>
            <a:r>
              <a:rPr lang="en-US" altLang="zh-CN" sz="21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informationization</a:t>
            </a:r>
            <a:r>
              <a:rPr lang="en-US" altLang="zh-CN" sz="2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plan.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1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CSTCloud</a:t>
            </a:r>
            <a:r>
              <a:rPr lang="en-US" altLang="zh-CN" sz="2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fully support multidisciplinary open scientific research with integrated cloud services for the discovery, usage and delivery of S&amp;T resources.</a:t>
            </a:r>
            <a:endParaRPr kumimoji="1" lang="zh-CN" altLang="en-US" sz="2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53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1CEE8E5-B6EF-445F-8DDA-7BC08090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6A42E9D-A164-42E1-9662-8110DA6D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CSTCloud</a:t>
            </a:r>
            <a:endParaRPr lang="zh-CN" altLang="en-US" dirty="0"/>
          </a:p>
        </p:txBody>
      </p:sp>
      <p:sp>
        <p:nvSpPr>
          <p:cNvPr id="46" name="圆角矩形">
            <a:extLst>
              <a:ext uri="{FF2B5EF4-FFF2-40B4-BE49-F238E27FC236}">
                <a16:creationId xmlns:a16="http://schemas.microsoft.com/office/drawing/2014/main" id="{92C5C722-CA34-4F10-BBE0-4DACBEFDC28F}"/>
              </a:ext>
            </a:extLst>
          </p:cNvPr>
          <p:cNvSpPr/>
          <p:nvPr/>
        </p:nvSpPr>
        <p:spPr>
          <a:xfrm>
            <a:off x="1641462" y="1296878"/>
            <a:ext cx="8787651" cy="691758"/>
          </a:xfrm>
          <a:prstGeom prst="roundRect">
            <a:avLst>
              <a:gd name="adj" fmla="val 32144"/>
            </a:avLst>
          </a:prstGeom>
          <a:solidFill>
            <a:srgbClr val="04A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47" name="矩形 16">
            <a:extLst>
              <a:ext uri="{FF2B5EF4-FFF2-40B4-BE49-F238E27FC236}">
                <a16:creationId xmlns:a16="http://schemas.microsoft.com/office/drawing/2014/main" id="{6C37F6B7-FB5B-4795-B4C4-1E4586FF2424}"/>
              </a:ext>
            </a:extLst>
          </p:cNvPr>
          <p:cNvSpPr txBox="1"/>
          <p:nvPr/>
        </p:nvSpPr>
        <p:spPr>
          <a:xfrm>
            <a:off x="1564085" y="1453905"/>
            <a:ext cx="8633135" cy="377024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>
            <a:spAutoFit/>
          </a:bodyPr>
          <a:lstStyle/>
          <a:p>
            <a:pPr lvl="1" algn="ctr">
              <a:defRPr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sz="2000" dirty="0"/>
              <a:t>A converged infrastructure of network, computing and data</a:t>
            </a:r>
            <a:endParaRPr sz="2000" dirty="0"/>
          </a:p>
        </p:txBody>
      </p:sp>
      <p:sp>
        <p:nvSpPr>
          <p:cNvPr id="48" name="圆角矩形">
            <a:extLst>
              <a:ext uri="{FF2B5EF4-FFF2-40B4-BE49-F238E27FC236}">
                <a16:creationId xmlns:a16="http://schemas.microsoft.com/office/drawing/2014/main" id="{971E328A-496B-4C07-95AC-F7338CBDF91D}"/>
              </a:ext>
            </a:extLst>
          </p:cNvPr>
          <p:cNvSpPr/>
          <p:nvPr/>
        </p:nvSpPr>
        <p:spPr>
          <a:xfrm>
            <a:off x="1602774" y="1253309"/>
            <a:ext cx="8826339" cy="796133"/>
          </a:xfrm>
          <a:prstGeom prst="roundRect">
            <a:avLst>
              <a:gd name="adj" fmla="val 24966"/>
            </a:avLst>
          </a:prstGeom>
          <a:ln w="12700">
            <a:solidFill>
              <a:srgbClr val="1AAF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14D78A5-D2DE-4864-A0E8-6FD0D67F02CF}"/>
              </a:ext>
            </a:extLst>
          </p:cNvPr>
          <p:cNvSpPr txBox="1"/>
          <p:nvPr/>
        </p:nvSpPr>
        <p:spPr>
          <a:xfrm>
            <a:off x="6781801" y="6152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0" name="图片 4" descr="图片 4">
            <a:extLst>
              <a:ext uri="{FF2B5EF4-FFF2-40B4-BE49-F238E27FC236}">
                <a16:creationId xmlns:a16="http://schemas.microsoft.com/office/drawing/2014/main" id="{CD5D0C15-B5EF-4D27-8227-98EC7EA409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0968" y="2570833"/>
            <a:ext cx="8776451" cy="349126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1" name="圆角矩形">
            <a:extLst>
              <a:ext uri="{FF2B5EF4-FFF2-40B4-BE49-F238E27FC236}">
                <a16:creationId xmlns:a16="http://schemas.microsoft.com/office/drawing/2014/main" id="{5855C906-9692-4469-8F00-D8A784445597}"/>
              </a:ext>
            </a:extLst>
          </p:cNvPr>
          <p:cNvSpPr/>
          <p:nvPr/>
        </p:nvSpPr>
        <p:spPr>
          <a:xfrm>
            <a:off x="4614264" y="3886470"/>
            <a:ext cx="2844152" cy="786876"/>
          </a:xfrm>
          <a:prstGeom prst="roundRect">
            <a:avLst>
              <a:gd name="adj" fmla="val 19924"/>
            </a:avLst>
          </a:prstGeom>
          <a:solidFill>
            <a:srgbClr val="FFFFFF">
              <a:alpha val="7866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52" name="线条">
            <a:extLst>
              <a:ext uri="{FF2B5EF4-FFF2-40B4-BE49-F238E27FC236}">
                <a16:creationId xmlns:a16="http://schemas.microsoft.com/office/drawing/2014/main" id="{62EE4D51-AFB3-4FAD-B966-DDB371D83AC4}"/>
              </a:ext>
            </a:extLst>
          </p:cNvPr>
          <p:cNvSpPr/>
          <p:nvPr/>
        </p:nvSpPr>
        <p:spPr>
          <a:xfrm flipH="1">
            <a:off x="2320394" y="3654168"/>
            <a:ext cx="2127025" cy="240190"/>
          </a:xfrm>
          <a:prstGeom prst="line">
            <a:avLst/>
          </a:prstGeom>
          <a:ln w="38100">
            <a:solidFill>
              <a:srgbClr val="04AFFF"/>
            </a:solidFill>
            <a:prstDash val="sysDot"/>
            <a:miter lim="400000"/>
          </a:ln>
        </p:spPr>
        <p:txBody>
          <a:bodyPr lIns="34289" tIns="34289" rIns="34289" bIns="34289"/>
          <a:lstStyle/>
          <a:p>
            <a:endParaRPr sz="1350"/>
          </a:p>
        </p:txBody>
      </p:sp>
      <p:sp>
        <p:nvSpPr>
          <p:cNvPr id="53" name="圆角矩形">
            <a:extLst>
              <a:ext uri="{FF2B5EF4-FFF2-40B4-BE49-F238E27FC236}">
                <a16:creationId xmlns:a16="http://schemas.microsoft.com/office/drawing/2014/main" id="{D3F43DAA-0713-4AEB-A486-8D4CED003CB0}"/>
              </a:ext>
            </a:extLst>
          </p:cNvPr>
          <p:cNvSpPr/>
          <p:nvPr/>
        </p:nvSpPr>
        <p:spPr>
          <a:xfrm>
            <a:off x="4665519" y="3939326"/>
            <a:ext cx="2741643" cy="631553"/>
          </a:xfrm>
          <a:prstGeom prst="roundRect">
            <a:avLst>
              <a:gd name="adj" fmla="val 30275"/>
            </a:avLst>
          </a:prstGeom>
          <a:solidFill>
            <a:srgbClr val="04A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54" name="圆角矩形">
            <a:extLst>
              <a:ext uri="{FF2B5EF4-FFF2-40B4-BE49-F238E27FC236}">
                <a16:creationId xmlns:a16="http://schemas.microsoft.com/office/drawing/2014/main" id="{A500CC52-2BDB-467D-BB20-7906AF7B1F75}"/>
              </a:ext>
            </a:extLst>
          </p:cNvPr>
          <p:cNvSpPr/>
          <p:nvPr/>
        </p:nvSpPr>
        <p:spPr>
          <a:xfrm>
            <a:off x="1731538" y="4662023"/>
            <a:ext cx="8329178" cy="1791812"/>
          </a:xfrm>
          <a:prstGeom prst="roundRect">
            <a:avLst>
              <a:gd name="adj" fmla="val 11628"/>
            </a:avLst>
          </a:prstGeom>
          <a:solidFill>
            <a:srgbClr val="0DECFF">
              <a:alpha val="158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55" name="圆角矩形">
            <a:extLst>
              <a:ext uri="{FF2B5EF4-FFF2-40B4-BE49-F238E27FC236}">
                <a16:creationId xmlns:a16="http://schemas.microsoft.com/office/drawing/2014/main" id="{A5E9F9D8-4F3B-49A3-A0FD-CF0395FC4300}"/>
              </a:ext>
            </a:extLst>
          </p:cNvPr>
          <p:cNvSpPr/>
          <p:nvPr/>
        </p:nvSpPr>
        <p:spPr>
          <a:xfrm>
            <a:off x="1913635" y="4774239"/>
            <a:ext cx="1527335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56" name="圆角矩形">
            <a:extLst>
              <a:ext uri="{FF2B5EF4-FFF2-40B4-BE49-F238E27FC236}">
                <a16:creationId xmlns:a16="http://schemas.microsoft.com/office/drawing/2014/main" id="{288656EC-8F94-441D-90EE-4678A714FDAF}"/>
              </a:ext>
            </a:extLst>
          </p:cNvPr>
          <p:cNvSpPr/>
          <p:nvPr/>
        </p:nvSpPr>
        <p:spPr>
          <a:xfrm>
            <a:off x="3657309" y="4774239"/>
            <a:ext cx="2335215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57" name="圆角矩形">
            <a:extLst>
              <a:ext uri="{FF2B5EF4-FFF2-40B4-BE49-F238E27FC236}">
                <a16:creationId xmlns:a16="http://schemas.microsoft.com/office/drawing/2014/main" id="{5D838AF6-7763-441A-9465-287E9CDFF305}"/>
              </a:ext>
            </a:extLst>
          </p:cNvPr>
          <p:cNvSpPr/>
          <p:nvPr/>
        </p:nvSpPr>
        <p:spPr>
          <a:xfrm>
            <a:off x="6115178" y="4774239"/>
            <a:ext cx="1814057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58" name="圆角矩形">
            <a:extLst>
              <a:ext uri="{FF2B5EF4-FFF2-40B4-BE49-F238E27FC236}">
                <a16:creationId xmlns:a16="http://schemas.microsoft.com/office/drawing/2014/main" id="{418165AC-781C-4E2A-B6F1-97D2749EE56B}"/>
              </a:ext>
            </a:extLst>
          </p:cNvPr>
          <p:cNvSpPr/>
          <p:nvPr/>
        </p:nvSpPr>
        <p:spPr>
          <a:xfrm>
            <a:off x="8114252" y="4774239"/>
            <a:ext cx="1823928" cy="994713"/>
          </a:xfrm>
          <a:prstGeom prst="roundRect">
            <a:avLst>
              <a:gd name="adj" fmla="val 14363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sp>
        <p:nvSpPr>
          <p:cNvPr id="59" name="圆角矩形">
            <a:extLst>
              <a:ext uri="{FF2B5EF4-FFF2-40B4-BE49-F238E27FC236}">
                <a16:creationId xmlns:a16="http://schemas.microsoft.com/office/drawing/2014/main" id="{115F287E-BDB4-436C-A44F-C77B5D197D99}"/>
              </a:ext>
            </a:extLst>
          </p:cNvPr>
          <p:cNvSpPr/>
          <p:nvPr/>
        </p:nvSpPr>
        <p:spPr>
          <a:xfrm>
            <a:off x="1958284" y="5898852"/>
            <a:ext cx="7991923" cy="471929"/>
          </a:xfrm>
          <a:prstGeom prst="roundRect">
            <a:avLst>
              <a:gd name="adj" fmla="val 30275"/>
            </a:avLst>
          </a:prstGeom>
          <a:solidFill>
            <a:srgbClr val="FFFFFF"/>
          </a:solidFill>
          <a:ln w="12700">
            <a:solidFill>
              <a:schemeClr val="accent5"/>
            </a:solidFill>
            <a:miter/>
          </a:ln>
        </p:spPr>
        <p:txBody>
          <a:bodyPr lIns="0" tIns="0" rIns="0" bIns="0" anchor="ctr"/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350"/>
          </a:p>
        </p:txBody>
      </p:sp>
      <p:grpSp>
        <p:nvGrpSpPr>
          <p:cNvPr id="60" name="成组">
            <a:extLst>
              <a:ext uri="{FF2B5EF4-FFF2-40B4-BE49-F238E27FC236}">
                <a16:creationId xmlns:a16="http://schemas.microsoft.com/office/drawing/2014/main" id="{890143CA-9C1D-429C-A9EF-BD10AB16887F}"/>
              </a:ext>
            </a:extLst>
          </p:cNvPr>
          <p:cNvGrpSpPr/>
          <p:nvPr/>
        </p:nvGrpSpPr>
        <p:grpSpPr>
          <a:xfrm>
            <a:off x="2090976" y="3244611"/>
            <a:ext cx="1267652" cy="1253380"/>
            <a:chOff x="-1" y="-1"/>
            <a:chExt cx="1690201" cy="1671172"/>
          </a:xfrm>
        </p:grpSpPr>
        <p:sp>
          <p:nvSpPr>
            <p:cNvPr id="61" name="圆形">
              <a:extLst>
                <a:ext uri="{FF2B5EF4-FFF2-40B4-BE49-F238E27FC236}">
                  <a16:creationId xmlns:a16="http://schemas.microsoft.com/office/drawing/2014/main" id="{E089E07B-48AD-41EB-A108-FB64628F5A66}"/>
                </a:ext>
              </a:extLst>
            </p:cNvPr>
            <p:cNvSpPr/>
            <p:nvPr/>
          </p:nvSpPr>
          <p:spPr>
            <a:xfrm>
              <a:off x="19026" y="-1"/>
              <a:ext cx="1671174" cy="1671172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/>
            </a:p>
          </p:txBody>
        </p:sp>
        <p:sp>
          <p:nvSpPr>
            <p:cNvPr id="62" name="300…">
              <a:extLst>
                <a:ext uri="{FF2B5EF4-FFF2-40B4-BE49-F238E27FC236}">
                  <a16:creationId xmlns:a16="http://schemas.microsoft.com/office/drawing/2014/main" id="{2525779B-42ED-43CF-9D94-8215CD91B1AB}"/>
                </a:ext>
              </a:extLst>
            </p:cNvPr>
            <p:cNvSpPr txBox="1"/>
            <p:nvPr/>
          </p:nvSpPr>
          <p:spPr>
            <a:xfrm>
              <a:off x="-1" y="332371"/>
              <a:ext cx="1652074" cy="1006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700"/>
                <a:t>300</a:t>
              </a:r>
            </a:p>
            <a:p>
              <a:pPr algn="ctr">
                <a:lnSpc>
                  <a:spcPct val="90000"/>
                </a:lnSpc>
                <a:defRPr sz="30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250"/>
                <a:t>PF</a:t>
              </a:r>
            </a:p>
          </p:txBody>
        </p:sp>
      </p:grpSp>
      <p:sp>
        <p:nvSpPr>
          <p:cNvPr id="63" name="文本框 11">
            <a:extLst>
              <a:ext uri="{FF2B5EF4-FFF2-40B4-BE49-F238E27FC236}">
                <a16:creationId xmlns:a16="http://schemas.microsoft.com/office/drawing/2014/main" id="{346B8FEE-1B31-44A8-8E3A-C880079CF192}"/>
              </a:ext>
            </a:extLst>
          </p:cNvPr>
          <p:cNvSpPr txBox="1"/>
          <p:nvPr/>
        </p:nvSpPr>
        <p:spPr>
          <a:xfrm>
            <a:off x="2062386" y="2741060"/>
            <a:ext cx="1296239" cy="368497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/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Computing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capacity</a:t>
            </a:r>
          </a:p>
        </p:txBody>
      </p:sp>
      <p:grpSp>
        <p:nvGrpSpPr>
          <p:cNvPr id="64" name="成组">
            <a:extLst>
              <a:ext uri="{FF2B5EF4-FFF2-40B4-BE49-F238E27FC236}">
                <a16:creationId xmlns:a16="http://schemas.microsoft.com/office/drawing/2014/main" id="{083706C2-F9FD-49A6-AB9D-4BE13C214765}"/>
              </a:ext>
            </a:extLst>
          </p:cNvPr>
          <p:cNvGrpSpPr/>
          <p:nvPr/>
        </p:nvGrpSpPr>
        <p:grpSpPr>
          <a:xfrm>
            <a:off x="3808204" y="2970669"/>
            <a:ext cx="1001603" cy="1001603"/>
            <a:chOff x="-1" y="-1"/>
            <a:chExt cx="1335468" cy="1335468"/>
          </a:xfrm>
        </p:grpSpPr>
        <p:sp>
          <p:nvSpPr>
            <p:cNvPr id="65" name="圆形">
              <a:extLst>
                <a:ext uri="{FF2B5EF4-FFF2-40B4-BE49-F238E27FC236}">
                  <a16:creationId xmlns:a16="http://schemas.microsoft.com/office/drawing/2014/main" id="{EE38EFFB-8F38-41CE-9BA0-3A8CD732D7D5}"/>
                </a:ext>
              </a:extLst>
            </p:cNvPr>
            <p:cNvSpPr/>
            <p:nvPr/>
          </p:nvSpPr>
          <p:spPr>
            <a:xfrm>
              <a:off x="-1" y="-1"/>
              <a:ext cx="1335468" cy="1335468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/>
            </a:p>
          </p:txBody>
        </p:sp>
        <p:sp>
          <p:nvSpPr>
            <p:cNvPr id="66" name="300…">
              <a:extLst>
                <a:ext uri="{FF2B5EF4-FFF2-40B4-BE49-F238E27FC236}">
                  <a16:creationId xmlns:a16="http://schemas.microsoft.com/office/drawing/2014/main" id="{4852A805-BF72-4FB3-9E08-7C7E67592D01}"/>
                </a:ext>
              </a:extLst>
            </p:cNvPr>
            <p:cNvSpPr txBox="1"/>
            <p:nvPr/>
          </p:nvSpPr>
          <p:spPr>
            <a:xfrm>
              <a:off x="70296" y="164519"/>
              <a:ext cx="1194874" cy="1006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700"/>
                <a:t>100</a:t>
              </a:r>
            </a:p>
            <a:p>
              <a:pPr algn="ctr">
                <a:lnSpc>
                  <a:spcPct val="90000"/>
                </a:lnSpc>
                <a:defRPr sz="30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250"/>
                <a:t>PB</a:t>
              </a:r>
            </a:p>
          </p:txBody>
        </p:sp>
      </p:grpSp>
      <p:sp>
        <p:nvSpPr>
          <p:cNvPr id="67" name="文本框 11">
            <a:extLst>
              <a:ext uri="{FF2B5EF4-FFF2-40B4-BE49-F238E27FC236}">
                <a16:creationId xmlns:a16="http://schemas.microsoft.com/office/drawing/2014/main" id="{C77F4FC7-1348-4051-AE35-64D945D3CE71}"/>
              </a:ext>
            </a:extLst>
          </p:cNvPr>
          <p:cNvSpPr txBox="1"/>
          <p:nvPr/>
        </p:nvSpPr>
        <p:spPr>
          <a:xfrm>
            <a:off x="3660885" y="2467992"/>
            <a:ext cx="1296239" cy="368497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/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Storage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capacity</a:t>
            </a:r>
          </a:p>
        </p:txBody>
      </p:sp>
      <p:grpSp>
        <p:nvGrpSpPr>
          <p:cNvPr id="68" name="成组">
            <a:extLst>
              <a:ext uri="{FF2B5EF4-FFF2-40B4-BE49-F238E27FC236}">
                <a16:creationId xmlns:a16="http://schemas.microsoft.com/office/drawing/2014/main" id="{44C59D0C-0122-4603-9D8B-AA9DEFEDE73A}"/>
              </a:ext>
            </a:extLst>
          </p:cNvPr>
          <p:cNvGrpSpPr/>
          <p:nvPr/>
        </p:nvGrpSpPr>
        <p:grpSpPr>
          <a:xfrm>
            <a:off x="5431080" y="2686308"/>
            <a:ext cx="1029544" cy="1029545"/>
            <a:chOff x="-1" y="-1"/>
            <a:chExt cx="1372724" cy="1372725"/>
          </a:xfrm>
        </p:grpSpPr>
        <p:sp>
          <p:nvSpPr>
            <p:cNvPr id="69" name="圆形">
              <a:extLst>
                <a:ext uri="{FF2B5EF4-FFF2-40B4-BE49-F238E27FC236}">
                  <a16:creationId xmlns:a16="http://schemas.microsoft.com/office/drawing/2014/main" id="{73764E6E-B2C5-4A7D-AD8B-6BDF76162518}"/>
                </a:ext>
              </a:extLst>
            </p:cNvPr>
            <p:cNvSpPr/>
            <p:nvPr/>
          </p:nvSpPr>
          <p:spPr>
            <a:xfrm>
              <a:off x="-1" y="-1"/>
              <a:ext cx="1372724" cy="1372725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/>
            </a:p>
          </p:txBody>
        </p:sp>
        <p:sp>
          <p:nvSpPr>
            <p:cNvPr id="70" name="300…">
              <a:extLst>
                <a:ext uri="{FF2B5EF4-FFF2-40B4-BE49-F238E27FC236}">
                  <a16:creationId xmlns:a16="http://schemas.microsoft.com/office/drawing/2014/main" id="{CC32D03D-8A60-49B2-B58C-57C5B705BE8F}"/>
                </a:ext>
              </a:extLst>
            </p:cNvPr>
            <p:cNvSpPr txBox="1"/>
            <p:nvPr/>
          </p:nvSpPr>
          <p:spPr>
            <a:xfrm>
              <a:off x="82524" y="183148"/>
              <a:ext cx="1207672" cy="1006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/>
            <a:p>
              <a: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700"/>
                <a:t>100</a:t>
              </a:r>
            </a:p>
            <a:p>
              <a:pPr algn="ctr">
                <a:lnSpc>
                  <a:spcPct val="90000"/>
                </a:lnSpc>
                <a:defRPr sz="30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r>
                <a:rPr sz="2250"/>
                <a:t>G</a:t>
              </a:r>
            </a:p>
          </p:txBody>
        </p:sp>
      </p:grpSp>
      <p:sp>
        <p:nvSpPr>
          <p:cNvPr id="71" name="文本框 11">
            <a:extLst>
              <a:ext uri="{FF2B5EF4-FFF2-40B4-BE49-F238E27FC236}">
                <a16:creationId xmlns:a16="http://schemas.microsoft.com/office/drawing/2014/main" id="{B6E48285-0B94-469D-AF75-4D80A67DD709}"/>
              </a:ext>
            </a:extLst>
          </p:cNvPr>
          <p:cNvSpPr txBox="1"/>
          <p:nvPr/>
        </p:nvSpPr>
        <p:spPr>
          <a:xfrm>
            <a:off x="5259227" y="2224149"/>
            <a:ext cx="1296239" cy="368497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/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Switching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Capacity</a:t>
            </a:r>
          </a:p>
        </p:txBody>
      </p:sp>
      <p:grpSp>
        <p:nvGrpSpPr>
          <p:cNvPr id="72" name="成组">
            <a:extLst>
              <a:ext uri="{FF2B5EF4-FFF2-40B4-BE49-F238E27FC236}">
                <a16:creationId xmlns:a16="http://schemas.microsoft.com/office/drawing/2014/main" id="{F2188AE2-6E72-4423-8A44-8861AD2AF1E0}"/>
              </a:ext>
            </a:extLst>
          </p:cNvPr>
          <p:cNvGrpSpPr/>
          <p:nvPr/>
        </p:nvGrpSpPr>
        <p:grpSpPr>
          <a:xfrm>
            <a:off x="7159824" y="2817478"/>
            <a:ext cx="953343" cy="953345"/>
            <a:chOff x="0" y="-1"/>
            <a:chExt cx="1271123" cy="1271126"/>
          </a:xfrm>
        </p:grpSpPr>
        <p:sp>
          <p:nvSpPr>
            <p:cNvPr id="73" name="圆形">
              <a:extLst>
                <a:ext uri="{FF2B5EF4-FFF2-40B4-BE49-F238E27FC236}">
                  <a16:creationId xmlns:a16="http://schemas.microsoft.com/office/drawing/2014/main" id="{9B3D1B2D-A321-4A62-9EB1-8C7E02868371}"/>
                </a:ext>
              </a:extLst>
            </p:cNvPr>
            <p:cNvSpPr/>
            <p:nvPr/>
          </p:nvSpPr>
          <p:spPr>
            <a:xfrm>
              <a:off x="0" y="-1"/>
              <a:ext cx="1271123" cy="1271126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/>
            </a:p>
          </p:txBody>
        </p:sp>
        <p:sp>
          <p:nvSpPr>
            <p:cNvPr id="74" name="300…">
              <a:extLst>
                <a:ext uri="{FF2B5EF4-FFF2-40B4-BE49-F238E27FC236}">
                  <a16:creationId xmlns:a16="http://schemas.microsoft.com/office/drawing/2014/main" id="{2D395850-EC1E-4964-A3B2-49EF88C565DF}"/>
                </a:ext>
              </a:extLst>
            </p:cNvPr>
            <p:cNvSpPr txBox="1"/>
            <p:nvPr/>
          </p:nvSpPr>
          <p:spPr>
            <a:xfrm>
              <a:off x="38124" y="340095"/>
              <a:ext cx="1194872" cy="590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90000"/>
                </a:lnSpc>
                <a:defRPr sz="36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2700"/>
                <a:t>PB</a:t>
              </a:r>
            </a:p>
          </p:txBody>
        </p:sp>
      </p:grpSp>
      <p:sp>
        <p:nvSpPr>
          <p:cNvPr id="75" name="文本框 11">
            <a:extLst>
              <a:ext uri="{FF2B5EF4-FFF2-40B4-BE49-F238E27FC236}">
                <a16:creationId xmlns:a16="http://schemas.microsoft.com/office/drawing/2014/main" id="{B5206054-0F3E-4620-BB7C-47A83D238E1C}"/>
              </a:ext>
            </a:extLst>
          </p:cNvPr>
          <p:cNvSpPr txBox="1"/>
          <p:nvPr/>
        </p:nvSpPr>
        <p:spPr>
          <a:xfrm>
            <a:off x="7194892" y="2347820"/>
            <a:ext cx="883207" cy="368497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/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Sharing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Data</a:t>
            </a:r>
          </a:p>
        </p:txBody>
      </p:sp>
      <p:grpSp>
        <p:nvGrpSpPr>
          <p:cNvPr id="76" name="成组">
            <a:extLst>
              <a:ext uri="{FF2B5EF4-FFF2-40B4-BE49-F238E27FC236}">
                <a16:creationId xmlns:a16="http://schemas.microsoft.com/office/drawing/2014/main" id="{30257AA0-D1BF-4843-9F36-A7E65A7C82C3}"/>
              </a:ext>
            </a:extLst>
          </p:cNvPr>
          <p:cNvGrpSpPr/>
          <p:nvPr/>
        </p:nvGrpSpPr>
        <p:grpSpPr>
          <a:xfrm>
            <a:off x="8412769" y="3179628"/>
            <a:ext cx="1536862" cy="1490706"/>
            <a:chOff x="-1" y="0"/>
            <a:chExt cx="2049148" cy="1987607"/>
          </a:xfrm>
        </p:grpSpPr>
        <p:sp>
          <p:nvSpPr>
            <p:cNvPr id="77" name="圆形">
              <a:extLst>
                <a:ext uri="{FF2B5EF4-FFF2-40B4-BE49-F238E27FC236}">
                  <a16:creationId xmlns:a16="http://schemas.microsoft.com/office/drawing/2014/main" id="{42C5C141-45DC-4D98-8429-0C7836A79E62}"/>
                </a:ext>
              </a:extLst>
            </p:cNvPr>
            <p:cNvSpPr/>
            <p:nvPr/>
          </p:nvSpPr>
          <p:spPr>
            <a:xfrm>
              <a:off x="30770" y="0"/>
              <a:ext cx="1987607" cy="1987607"/>
            </a:xfrm>
            <a:prstGeom prst="ellipse">
              <a:avLst/>
            </a:prstGeom>
            <a:solidFill>
              <a:srgbClr val="03AFFF"/>
            </a:solidFill>
            <a:ln w="57150" cap="flat">
              <a:solidFill>
                <a:srgbClr val="0088EE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404040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1350"/>
            </a:p>
          </p:txBody>
        </p:sp>
        <p:sp>
          <p:nvSpPr>
            <p:cNvPr id="78" name="300…">
              <a:extLst>
                <a:ext uri="{FF2B5EF4-FFF2-40B4-BE49-F238E27FC236}">
                  <a16:creationId xmlns:a16="http://schemas.microsoft.com/office/drawing/2014/main" id="{D7D6EA90-B75F-4BD0-BB01-1B033188D24C}"/>
                </a:ext>
              </a:extLst>
            </p:cNvPr>
            <p:cNvSpPr txBox="1"/>
            <p:nvPr/>
          </p:nvSpPr>
          <p:spPr>
            <a:xfrm>
              <a:off x="-1" y="656788"/>
              <a:ext cx="2049148" cy="674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90000"/>
                </a:lnSpc>
                <a:defRPr sz="4200" b="1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3150"/>
                <a:t>1000+</a:t>
              </a:r>
            </a:p>
          </p:txBody>
        </p:sp>
      </p:grpSp>
      <p:sp>
        <p:nvSpPr>
          <p:cNvPr id="79" name="文本框 11">
            <a:extLst>
              <a:ext uri="{FF2B5EF4-FFF2-40B4-BE49-F238E27FC236}">
                <a16:creationId xmlns:a16="http://schemas.microsoft.com/office/drawing/2014/main" id="{F86113EE-D9C0-45F2-A6CE-A155022A06E6}"/>
              </a:ext>
            </a:extLst>
          </p:cNvPr>
          <p:cNvSpPr txBox="1"/>
          <p:nvPr/>
        </p:nvSpPr>
        <p:spPr>
          <a:xfrm>
            <a:off x="8533082" y="2683376"/>
            <a:ext cx="1296239" cy="368497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>
            <a:spAutoFit/>
          </a:bodyPr>
          <a:lstStyle/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Research</a:t>
            </a:r>
          </a:p>
          <a:p>
            <a:pPr algn="ctr">
              <a:lnSpc>
                <a:spcPct val="50000"/>
              </a:lnSpc>
              <a:spcBef>
                <a:spcPts val="750"/>
              </a:spcBef>
              <a:defRPr sz="1600" b="1">
                <a:solidFill>
                  <a:srgbClr val="53535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200"/>
              <a:t>software</a:t>
            </a:r>
          </a:p>
        </p:txBody>
      </p:sp>
      <p:sp>
        <p:nvSpPr>
          <p:cNvPr id="80" name="矩形 22">
            <a:extLst>
              <a:ext uri="{FF2B5EF4-FFF2-40B4-BE49-F238E27FC236}">
                <a16:creationId xmlns:a16="http://schemas.microsoft.com/office/drawing/2014/main" id="{DA503E4C-C036-4493-ADD0-FE92CC4A0B58}"/>
              </a:ext>
            </a:extLst>
          </p:cNvPr>
          <p:cNvSpPr txBox="1"/>
          <p:nvPr/>
        </p:nvSpPr>
        <p:spPr>
          <a:xfrm>
            <a:off x="5174058" y="6019260"/>
            <a:ext cx="1963484" cy="276997"/>
          </a:xfrm>
          <a:prstGeom prst="rect">
            <a:avLst/>
          </a:prstGeom>
          <a:ln w="12700">
            <a:miter lim="400000"/>
          </a:ln>
        </p:spPr>
        <p:txBody>
          <a:bodyPr wrap="none" lIns="34289" tIns="34289" rIns="34289" bIns="34289">
            <a:spAutoFit/>
          </a:bodyPr>
          <a:lstStyle>
            <a:lvl1pPr>
              <a:defRPr b="1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r>
              <a:rPr sz="1350" dirty="0"/>
              <a:t>Network </a:t>
            </a:r>
            <a:r>
              <a:rPr lang="en-US" altLang="zh-CN" sz="1350" dirty="0"/>
              <a:t>of </a:t>
            </a:r>
            <a:r>
              <a:rPr sz="1350" dirty="0"/>
              <a:t>resource pool</a:t>
            </a:r>
            <a:r>
              <a:rPr lang="en-US" sz="1350" dirty="0"/>
              <a:t>s</a:t>
            </a:r>
            <a:endParaRPr sz="1350" dirty="0"/>
          </a:p>
        </p:txBody>
      </p:sp>
      <p:sp>
        <p:nvSpPr>
          <p:cNvPr id="81" name="CSTCloud Overview">
            <a:extLst>
              <a:ext uri="{FF2B5EF4-FFF2-40B4-BE49-F238E27FC236}">
                <a16:creationId xmlns:a16="http://schemas.microsoft.com/office/drawing/2014/main" id="{77BE6AEE-F1B0-4FCF-AC42-AA7453163A71}"/>
              </a:ext>
            </a:extLst>
          </p:cNvPr>
          <p:cNvSpPr txBox="1"/>
          <p:nvPr/>
        </p:nvSpPr>
        <p:spPr>
          <a:xfrm>
            <a:off x="4893276" y="3924137"/>
            <a:ext cx="2121939" cy="692495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/>
          <a:p>
            <a:pPr algn="ctr">
              <a:defRPr sz="27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000" dirty="0" err="1"/>
              <a:t>CSTCloud</a:t>
            </a:r>
            <a:endParaRPr sz="2000" dirty="0"/>
          </a:p>
          <a:p>
            <a:pPr algn="ctr">
              <a:defRPr sz="27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000" dirty="0"/>
              <a:t>Portal</a:t>
            </a:r>
          </a:p>
        </p:txBody>
      </p:sp>
      <p:sp>
        <p:nvSpPr>
          <p:cNvPr id="82" name="Five resource pools">
            <a:extLst>
              <a:ext uri="{FF2B5EF4-FFF2-40B4-BE49-F238E27FC236}">
                <a16:creationId xmlns:a16="http://schemas.microsoft.com/office/drawing/2014/main" id="{33B4256B-9E4C-40B6-8B4B-1774B09BA5C0}"/>
              </a:ext>
            </a:extLst>
          </p:cNvPr>
          <p:cNvSpPr txBox="1"/>
          <p:nvPr/>
        </p:nvSpPr>
        <p:spPr>
          <a:xfrm>
            <a:off x="2029182" y="4959776"/>
            <a:ext cx="1296239" cy="692495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/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HPC</a:t>
            </a:r>
          </a:p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Resource</a:t>
            </a:r>
          </a:p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Pool</a:t>
            </a:r>
          </a:p>
        </p:txBody>
      </p:sp>
      <p:sp>
        <p:nvSpPr>
          <p:cNvPr id="83" name="Information infrastructure and public resource in CAS">
            <a:extLst>
              <a:ext uri="{FF2B5EF4-FFF2-40B4-BE49-F238E27FC236}">
                <a16:creationId xmlns:a16="http://schemas.microsoft.com/office/drawing/2014/main" id="{A551E10A-7C44-4562-BB94-D31C1768285C}"/>
              </a:ext>
            </a:extLst>
          </p:cNvPr>
          <p:cNvSpPr txBox="1"/>
          <p:nvPr/>
        </p:nvSpPr>
        <p:spPr>
          <a:xfrm>
            <a:off x="3900497" y="4925348"/>
            <a:ext cx="1848839" cy="692495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/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Cloud computing</a:t>
            </a:r>
          </a:p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storage resource pool</a:t>
            </a:r>
          </a:p>
        </p:txBody>
      </p:sp>
      <p:sp>
        <p:nvSpPr>
          <p:cNvPr id="84" name="Domestic research field…">
            <a:extLst>
              <a:ext uri="{FF2B5EF4-FFF2-40B4-BE49-F238E27FC236}">
                <a16:creationId xmlns:a16="http://schemas.microsoft.com/office/drawing/2014/main" id="{229537FB-D575-4741-B37A-E6AAD61EBA4E}"/>
              </a:ext>
            </a:extLst>
          </p:cNvPr>
          <p:cNvSpPr txBox="1"/>
          <p:nvPr/>
        </p:nvSpPr>
        <p:spPr>
          <a:xfrm>
            <a:off x="6141596" y="4960355"/>
            <a:ext cx="1823582" cy="692495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/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sz="1350" dirty="0"/>
              <a:t>Data &amp; </a:t>
            </a:r>
            <a:r>
              <a:rPr sz="1350" dirty="0"/>
              <a:t>Information</a:t>
            </a:r>
          </a:p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 dirty="0"/>
              <a:t> resource</a:t>
            </a:r>
          </a:p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 dirty="0"/>
              <a:t>pool</a:t>
            </a:r>
          </a:p>
        </p:txBody>
      </p:sp>
      <p:sp>
        <p:nvSpPr>
          <p:cNvPr id="85" name="International research field（EOSC, etc.）">
            <a:extLst>
              <a:ext uri="{FF2B5EF4-FFF2-40B4-BE49-F238E27FC236}">
                <a16:creationId xmlns:a16="http://schemas.microsoft.com/office/drawing/2014/main" id="{6CB7E46A-E2F2-4541-B30E-5C7F1B8F6992}"/>
              </a:ext>
            </a:extLst>
          </p:cNvPr>
          <p:cNvSpPr txBox="1"/>
          <p:nvPr/>
        </p:nvSpPr>
        <p:spPr>
          <a:xfrm>
            <a:off x="8177828" y="4959776"/>
            <a:ext cx="1696775" cy="692495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/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Software </a:t>
            </a:r>
          </a:p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resource</a:t>
            </a:r>
          </a:p>
          <a:p>
            <a:pPr algn="ctr"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350"/>
              <a:t>pool</a:t>
            </a:r>
          </a:p>
        </p:txBody>
      </p:sp>
      <p:sp>
        <p:nvSpPr>
          <p:cNvPr id="86" name="线条">
            <a:extLst>
              <a:ext uri="{FF2B5EF4-FFF2-40B4-BE49-F238E27FC236}">
                <a16:creationId xmlns:a16="http://schemas.microsoft.com/office/drawing/2014/main" id="{24F26531-87AE-42FB-87C2-6A7A0A5CACE9}"/>
              </a:ext>
            </a:extLst>
          </p:cNvPr>
          <p:cNvSpPr/>
          <p:nvPr/>
        </p:nvSpPr>
        <p:spPr>
          <a:xfrm flipH="1" flipV="1">
            <a:off x="1996543" y="5837999"/>
            <a:ext cx="7875368" cy="1"/>
          </a:xfrm>
          <a:prstGeom prst="line">
            <a:avLst/>
          </a:prstGeom>
          <a:ln w="38100">
            <a:solidFill>
              <a:srgbClr val="04AFFF"/>
            </a:solidFill>
            <a:prstDash val="sysDot"/>
            <a:miter lim="400000"/>
          </a:ln>
        </p:spPr>
        <p:txBody>
          <a:bodyPr lIns="34289" tIns="34289" rIns="34289" b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3290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0"/>
    </mc:Choice>
    <mc:Fallback xmlns="">
      <p:transition spd="slow" advTm="427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CE0EFE2-715F-4D6E-8F24-3F86502437F3}"/>
              </a:ext>
            </a:extLst>
          </p:cNvPr>
          <p:cNvGrpSpPr/>
          <p:nvPr/>
        </p:nvGrpSpPr>
        <p:grpSpPr>
          <a:xfrm>
            <a:off x="1078798" y="1526134"/>
            <a:ext cx="10536900" cy="5156995"/>
            <a:chOff x="-445202" y="1526133"/>
            <a:chExt cx="10536900" cy="5156995"/>
          </a:xfrm>
        </p:grpSpPr>
        <p:pic>
          <p:nvPicPr>
            <p:cNvPr id="261" name="图片 4" descr="图片 4"/>
            <p:cNvPicPr>
              <a:picLocks noChangeAspect="1"/>
            </p:cNvPicPr>
            <p:nvPr/>
          </p:nvPicPr>
          <p:blipFill>
            <a:blip r:embed="rId3"/>
            <a:srcRect l="23316" t="20946" r="21639" b="40126"/>
            <a:stretch>
              <a:fillRect/>
            </a:stretch>
          </p:blipFill>
          <p:spPr>
            <a:xfrm>
              <a:off x="-445202" y="2491563"/>
              <a:ext cx="10536900" cy="4191565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sp>
          <p:nvSpPr>
            <p:cNvPr id="262" name="圆角矩形"/>
            <p:cNvSpPr/>
            <p:nvPr/>
          </p:nvSpPr>
          <p:spPr>
            <a:xfrm>
              <a:off x="5854375" y="1526133"/>
              <a:ext cx="3052437" cy="1661378"/>
            </a:xfrm>
            <a:prstGeom prst="roundRect">
              <a:avLst>
                <a:gd name="adj" fmla="val 12541"/>
              </a:avLst>
            </a:prstGeom>
            <a:solidFill>
              <a:srgbClr val="84B4DF">
                <a:alpha val="15899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263" name="圆角矩形"/>
            <p:cNvSpPr/>
            <p:nvPr/>
          </p:nvSpPr>
          <p:spPr>
            <a:xfrm>
              <a:off x="5557323" y="4326199"/>
              <a:ext cx="3270156" cy="1661379"/>
            </a:xfrm>
            <a:prstGeom prst="roundRect">
              <a:avLst>
                <a:gd name="adj" fmla="val 12541"/>
              </a:avLst>
            </a:prstGeom>
            <a:solidFill>
              <a:srgbClr val="84B4DF">
                <a:alpha val="15899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264" name="圆角矩形"/>
            <p:cNvSpPr/>
            <p:nvPr/>
          </p:nvSpPr>
          <p:spPr>
            <a:xfrm>
              <a:off x="500670" y="1526133"/>
              <a:ext cx="2913513" cy="1661378"/>
            </a:xfrm>
            <a:prstGeom prst="roundRect">
              <a:avLst>
                <a:gd name="adj" fmla="val 12541"/>
              </a:avLst>
            </a:prstGeom>
            <a:solidFill>
              <a:srgbClr val="84B4DF">
                <a:alpha val="15899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265" name="圆角矩形"/>
            <p:cNvSpPr/>
            <p:nvPr/>
          </p:nvSpPr>
          <p:spPr>
            <a:xfrm>
              <a:off x="5643259" y="4455598"/>
              <a:ext cx="3052436" cy="471929"/>
            </a:xfrm>
            <a:prstGeom prst="roundRect">
              <a:avLst>
                <a:gd name="adj" fmla="val 30275"/>
              </a:avLst>
            </a:prstGeom>
            <a:solidFill>
              <a:srgbClr val="04A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266" name="圆角矩形"/>
            <p:cNvSpPr/>
            <p:nvPr/>
          </p:nvSpPr>
          <p:spPr>
            <a:xfrm>
              <a:off x="586604" y="1622816"/>
              <a:ext cx="2741643" cy="471929"/>
            </a:xfrm>
            <a:prstGeom prst="roundRect">
              <a:avLst>
                <a:gd name="adj" fmla="val 30275"/>
              </a:avLst>
            </a:prstGeom>
            <a:solidFill>
              <a:srgbClr val="04A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267" name="圆角矩形"/>
            <p:cNvSpPr/>
            <p:nvPr/>
          </p:nvSpPr>
          <p:spPr>
            <a:xfrm>
              <a:off x="5940311" y="1618888"/>
              <a:ext cx="2741643" cy="471929"/>
            </a:xfrm>
            <a:prstGeom prst="roundRect">
              <a:avLst>
                <a:gd name="adj" fmla="val 30275"/>
              </a:avLst>
            </a:prstGeom>
            <a:solidFill>
              <a:srgbClr val="04A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1350"/>
            </a:p>
          </p:txBody>
        </p:sp>
        <p:sp>
          <p:nvSpPr>
            <p:cNvPr id="268" name="内容占位符 2"/>
            <p:cNvSpPr txBox="1"/>
            <p:nvPr/>
          </p:nvSpPr>
          <p:spPr>
            <a:xfrm>
              <a:off x="980455" y="2005810"/>
              <a:ext cx="2004677" cy="1268731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normAutofit/>
            </a:bodyPr>
            <a:lstStyle/>
            <a:p>
              <a:pPr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sz="1350" dirty="0"/>
            </a:p>
            <a:p>
              <a:pPr marL="214313"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Service discovery</a:t>
              </a:r>
            </a:p>
            <a:p>
              <a:pPr marL="214313"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One-stop access</a:t>
              </a:r>
            </a:p>
            <a:p>
              <a:pPr marL="214313"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Open and Use</a:t>
              </a:r>
            </a:p>
          </p:txBody>
        </p:sp>
        <p:sp>
          <p:nvSpPr>
            <p:cNvPr id="269" name="内容占位符 2"/>
            <p:cNvSpPr txBox="1"/>
            <p:nvPr/>
          </p:nvSpPr>
          <p:spPr>
            <a:xfrm>
              <a:off x="5706060" y="4959052"/>
              <a:ext cx="2976628" cy="1114220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normAutofit/>
            </a:bodyPr>
            <a:lstStyle/>
            <a:p>
              <a:pPr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Service monitor</a:t>
              </a:r>
            </a:p>
            <a:p>
              <a:pPr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Quality statistics</a:t>
              </a:r>
            </a:p>
            <a:p>
              <a:pPr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Comprehensive Evaluation</a:t>
              </a:r>
            </a:p>
          </p:txBody>
        </p:sp>
        <p:sp>
          <p:nvSpPr>
            <p:cNvPr id="270" name="矩形 16"/>
            <p:cNvSpPr txBox="1"/>
            <p:nvPr/>
          </p:nvSpPr>
          <p:spPr>
            <a:xfrm>
              <a:off x="846513" y="1686377"/>
              <a:ext cx="2221825" cy="43858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4289" tIns="34289" rIns="34289" bIns="34289">
              <a:spAutoFit/>
            </a:bodyPr>
            <a:lstStyle/>
            <a:p>
              <a:pPr lvl="1" algn="ctr">
                <a:defRPr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2400" dirty="0"/>
                <a:t>Researcher</a:t>
              </a:r>
            </a:p>
          </p:txBody>
        </p:sp>
        <p:sp>
          <p:nvSpPr>
            <p:cNvPr id="271" name="矩形 33"/>
            <p:cNvSpPr txBox="1"/>
            <p:nvPr/>
          </p:nvSpPr>
          <p:spPr>
            <a:xfrm>
              <a:off x="5602516" y="1682450"/>
              <a:ext cx="3159682" cy="43858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89" tIns="34289" rIns="34289" bIns="34289">
              <a:spAutoFit/>
            </a:bodyPr>
            <a:lstStyle/>
            <a:p>
              <a:pPr lvl="1" algn="ctr">
                <a:defRPr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2400" dirty="0"/>
                <a:t>Service Provider</a:t>
              </a:r>
            </a:p>
          </p:txBody>
        </p:sp>
        <p:sp>
          <p:nvSpPr>
            <p:cNvPr id="272" name="矩形 34"/>
            <p:cNvSpPr txBox="1"/>
            <p:nvPr/>
          </p:nvSpPr>
          <p:spPr>
            <a:xfrm>
              <a:off x="5277131" y="4510152"/>
              <a:ext cx="3473898" cy="438580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4289" tIns="34289" rIns="34289" bIns="34289">
              <a:spAutoFit/>
            </a:bodyPr>
            <a:lstStyle/>
            <a:p>
              <a:pPr lvl="1" algn="ctr">
                <a:defRPr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2400" dirty="0"/>
                <a:t>Resource </a:t>
              </a:r>
              <a:r>
                <a:rPr lang="en-US" sz="2400" dirty="0"/>
                <a:t>Provider</a:t>
              </a:r>
              <a:endParaRPr sz="2400" dirty="0"/>
            </a:p>
          </p:txBody>
        </p:sp>
        <p:sp>
          <p:nvSpPr>
            <p:cNvPr id="273" name="文本框 13"/>
            <p:cNvSpPr txBox="1"/>
            <p:nvPr/>
          </p:nvSpPr>
          <p:spPr>
            <a:xfrm>
              <a:off x="5940311" y="2161877"/>
              <a:ext cx="2992310" cy="872994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>
              <a:spAutoFit/>
            </a:bodyPr>
            <a:lstStyle/>
            <a:p>
              <a:pPr marL="342900"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Service Registration</a:t>
              </a:r>
            </a:p>
            <a:p>
              <a:pPr marL="342900"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Demonstration &amp; Promotion</a:t>
              </a:r>
            </a:p>
            <a:p>
              <a:pPr marL="342900" lvl="1" indent="-214313">
                <a:lnSpc>
                  <a:spcPct val="120000"/>
                </a:lnSpc>
                <a:spcBef>
                  <a:spcPts val="300"/>
                </a:spcBef>
                <a:buSzPct val="100000"/>
                <a:buFont typeface="Arial" panose="020B0604020202020204"/>
                <a:buChar char="•"/>
                <a:defRPr b="1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sz="1350" dirty="0"/>
                <a:t>Management &amp; Transaction</a:t>
              </a:r>
            </a:p>
          </p:txBody>
        </p:sp>
        <p:sp>
          <p:nvSpPr>
            <p:cNvPr id="274" name="线条"/>
            <p:cNvSpPr/>
            <p:nvPr/>
          </p:nvSpPr>
          <p:spPr>
            <a:xfrm flipH="1" flipV="1">
              <a:off x="2820571" y="2145322"/>
              <a:ext cx="1370696" cy="1009421"/>
            </a:xfrm>
            <a:prstGeom prst="line">
              <a:avLst/>
            </a:prstGeom>
            <a:ln w="38100">
              <a:solidFill>
                <a:srgbClr val="04AFFF"/>
              </a:solidFill>
              <a:prstDash val="sysDot"/>
              <a:miter lim="400000"/>
            </a:ln>
          </p:spPr>
          <p:txBody>
            <a:bodyPr lIns="34289" tIns="34289" rIns="34289" bIns="34289"/>
            <a:lstStyle/>
            <a:p>
              <a:endParaRPr sz="1350"/>
            </a:p>
          </p:txBody>
        </p:sp>
        <p:sp>
          <p:nvSpPr>
            <p:cNvPr id="275" name="线条"/>
            <p:cNvSpPr/>
            <p:nvPr/>
          </p:nvSpPr>
          <p:spPr>
            <a:xfrm flipV="1">
              <a:off x="4764152" y="2276666"/>
              <a:ext cx="1306755" cy="971072"/>
            </a:xfrm>
            <a:prstGeom prst="line">
              <a:avLst/>
            </a:prstGeom>
            <a:ln w="38100">
              <a:solidFill>
                <a:srgbClr val="04AFFF"/>
              </a:solidFill>
              <a:prstDash val="sysDot"/>
              <a:miter lim="400000"/>
            </a:ln>
          </p:spPr>
          <p:txBody>
            <a:bodyPr lIns="34289" tIns="34289" rIns="34289" bIns="34289"/>
            <a:lstStyle/>
            <a:p>
              <a:endParaRPr sz="1350"/>
            </a:p>
          </p:txBody>
        </p:sp>
        <p:grpSp>
          <p:nvGrpSpPr>
            <p:cNvPr id="278" name="成组"/>
            <p:cNvGrpSpPr/>
            <p:nvPr/>
          </p:nvGrpSpPr>
          <p:grpSpPr>
            <a:xfrm>
              <a:off x="3370165" y="2452503"/>
              <a:ext cx="2295659" cy="1638137"/>
              <a:chOff x="-1" y="0"/>
              <a:chExt cx="3060877" cy="2184180"/>
            </a:xfrm>
          </p:grpSpPr>
          <p:sp>
            <p:nvSpPr>
              <p:cNvPr id="276" name="圆形"/>
              <p:cNvSpPr/>
              <p:nvPr/>
            </p:nvSpPr>
            <p:spPr>
              <a:xfrm>
                <a:off x="438347" y="0"/>
                <a:ext cx="2184181" cy="2184180"/>
              </a:xfrm>
              <a:prstGeom prst="ellipse">
                <a:avLst/>
              </a:prstGeom>
              <a:solidFill>
                <a:srgbClr val="03AFFF"/>
              </a:solidFill>
              <a:ln w="57150" cap="flat">
                <a:solidFill>
                  <a:srgbClr val="0088EE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40404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1350"/>
              </a:p>
            </p:txBody>
          </p:sp>
          <p:sp>
            <p:nvSpPr>
              <p:cNvPr id="277" name="300…"/>
              <p:cNvSpPr txBox="1"/>
              <p:nvPr/>
            </p:nvSpPr>
            <p:spPr>
              <a:xfrm>
                <a:off x="-1" y="464226"/>
                <a:ext cx="3060877" cy="12557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spAutoFit/>
              </a:bodyPr>
              <a:lstStyle/>
              <a:p>
                <a:pPr algn="ctr">
                  <a:lnSpc>
                    <a:spcPct val="90000"/>
                  </a:lnSpc>
                  <a:defRPr sz="4200" b="1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r>
                  <a:rPr sz="3150"/>
                  <a:t>CST</a:t>
                </a:r>
              </a:p>
              <a:p>
                <a:pPr algn="ctr">
                  <a:lnSpc>
                    <a:spcPct val="90000"/>
                  </a:lnSpc>
                  <a:defRPr sz="4200" b="1">
                    <a:solidFill>
                      <a:srgbClr val="FFFFFF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r>
                  <a:rPr sz="3150"/>
                  <a:t>Cloud</a:t>
                </a:r>
              </a:p>
            </p:txBody>
          </p:sp>
        </p:grpSp>
        <p:sp>
          <p:nvSpPr>
            <p:cNvPr id="279" name="线条"/>
            <p:cNvSpPr/>
            <p:nvPr/>
          </p:nvSpPr>
          <p:spPr>
            <a:xfrm flipH="1" flipV="1">
              <a:off x="5025443" y="3723262"/>
              <a:ext cx="932842" cy="696948"/>
            </a:xfrm>
            <a:prstGeom prst="line">
              <a:avLst/>
            </a:prstGeom>
            <a:ln w="38100">
              <a:solidFill>
                <a:srgbClr val="04AFFF"/>
              </a:solidFill>
              <a:prstDash val="sysDot"/>
              <a:miter lim="400000"/>
            </a:ln>
          </p:spPr>
          <p:txBody>
            <a:bodyPr lIns="34289" tIns="34289" rIns="34289" bIns="34289"/>
            <a:lstStyle/>
            <a:p>
              <a:endParaRPr sz="1350"/>
            </a:p>
          </p:txBody>
        </p:sp>
        <p:sp>
          <p:nvSpPr>
            <p:cNvPr id="280" name="文本框 25"/>
            <p:cNvSpPr txBox="1"/>
            <p:nvPr/>
          </p:nvSpPr>
          <p:spPr>
            <a:xfrm>
              <a:off x="582595" y="4845357"/>
              <a:ext cx="3166208" cy="147732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>
              <a:spAutoFit/>
            </a:bodyPr>
            <a:lstStyle/>
            <a:p>
              <a:pPr>
                <a:defRPr sz="1600">
                  <a:latin typeface="+mj-lt"/>
                  <a:ea typeface="+mj-ea"/>
                  <a:cs typeface="+mj-cs"/>
                  <a:sym typeface="等线" panose="02010600030101010101" charset="-122"/>
                </a:defRPr>
              </a:pPr>
              <a:r>
                <a:rPr lang="en-US" sz="1600" dirty="0"/>
                <a:t>For </a:t>
              </a:r>
              <a:r>
                <a:rPr sz="1600" dirty="0"/>
                <a:t>the </a:t>
              </a:r>
              <a:r>
                <a:rPr sz="1600" b="1" dirty="0"/>
                <a:t>100,000</a:t>
              </a:r>
              <a:r>
                <a:rPr sz="1600" dirty="0"/>
                <a:t> scientific researchers in CAS, providing a cloud service environment that supports innovation in multidisciplinary fields, supporting the scientific discovery of big data and big computing</a:t>
              </a:r>
            </a:p>
          </p:txBody>
        </p:sp>
        <p:sp>
          <p:nvSpPr>
            <p:cNvPr id="281" name="线条"/>
            <p:cNvSpPr/>
            <p:nvPr/>
          </p:nvSpPr>
          <p:spPr>
            <a:xfrm flipH="1" flipV="1">
              <a:off x="585267" y="4725024"/>
              <a:ext cx="3122762" cy="1"/>
            </a:xfrm>
            <a:prstGeom prst="line">
              <a:avLst/>
            </a:prstGeom>
            <a:ln w="38100">
              <a:solidFill>
                <a:srgbClr val="04AFFF"/>
              </a:solidFill>
              <a:prstDash val="sysDot"/>
              <a:miter lim="400000"/>
            </a:ln>
          </p:spPr>
          <p:txBody>
            <a:bodyPr lIns="34289" tIns="34289" rIns="34289" bIns="34289"/>
            <a:lstStyle/>
            <a:p>
              <a:endParaRPr sz="1350"/>
            </a:p>
          </p:txBody>
        </p:sp>
        <p:sp>
          <p:nvSpPr>
            <p:cNvPr id="282" name="线条"/>
            <p:cNvSpPr/>
            <p:nvPr/>
          </p:nvSpPr>
          <p:spPr>
            <a:xfrm flipH="1" flipV="1">
              <a:off x="585267" y="6520249"/>
              <a:ext cx="3122762" cy="1"/>
            </a:xfrm>
            <a:prstGeom prst="line">
              <a:avLst/>
            </a:prstGeom>
            <a:ln w="38100">
              <a:solidFill>
                <a:srgbClr val="04AFFF"/>
              </a:solidFill>
              <a:prstDash val="sysDot"/>
              <a:miter lim="400000"/>
            </a:ln>
          </p:spPr>
          <p:txBody>
            <a:bodyPr lIns="34289" tIns="34289" rIns="34289" bIns="34289"/>
            <a:lstStyle/>
            <a:p>
              <a:endParaRPr sz="1350"/>
            </a:p>
          </p:txBody>
        </p:sp>
      </p:grpSp>
      <p:pic>
        <p:nvPicPr>
          <p:cNvPr id="28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823" y="457750"/>
            <a:ext cx="1652387" cy="3114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6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822" y="408678"/>
            <a:ext cx="1652387" cy="31146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3C6DA155-4801-4553-B07E-927B0C84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" name="标题 3">
            <a:extLst>
              <a:ext uri="{FF2B5EF4-FFF2-40B4-BE49-F238E27FC236}">
                <a16:creationId xmlns:a16="http://schemas.microsoft.com/office/drawing/2014/main" id="{FFFD6C14-D2A6-4060-91ED-FC5346AF5804}"/>
              </a:ext>
            </a:extLst>
          </p:cNvPr>
          <p:cNvSpPr txBox="1">
            <a:spLocks/>
          </p:cNvSpPr>
          <p:nvPr/>
        </p:nvSpPr>
        <p:spPr>
          <a:xfrm>
            <a:off x="623392" y="44624"/>
            <a:ext cx="109728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/>
              <a:t>CSTCloud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97"/>
    </mc:Choice>
    <mc:Fallback xmlns="">
      <p:transition spd="slow" advTm="413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763EA6-DE46-475D-83C8-91322320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Typical users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203AE9-081B-4E91-9340-7BA60D533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23080D-1919-4790-AB4E-EF324D6C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09" y="4377870"/>
            <a:ext cx="2064765" cy="175431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9177BAA-C54C-494A-B1DB-EB76676F3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41" y="1356777"/>
            <a:ext cx="3038082" cy="223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timgsa.baidu.com/timg?image&amp;quality=80&amp;size=b9999_10000&amp;sec=1510206181246&amp;di=bbf9ea3ff0f8e2b5828848ee7ec6d29e&amp;imgtype=0&amp;src=http%3A%2F%2Fwww.qh.chinanews.com%2Fgn%2Fnews%2F2016%2F0823%2FU378P924T5D28883F19DT20160823093122.jpg">
            <a:extLst>
              <a:ext uri="{FF2B5EF4-FFF2-40B4-BE49-F238E27FC236}">
                <a16:creationId xmlns:a16="http://schemas.microsoft.com/office/drawing/2014/main" id="{13FDD42B-FDAD-4996-ADCE-72771C9B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21" y="1355249"/>
            <a:ext cx="2858770" cy="22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8FC763B-676D-4DB1-9C28-3FB7E31FE803}"/>
              </a:ext>
            </a:extLst>
          </p:cNvPr>
          <p:cNvSpPr/>
          <p:nvPr/>
        </p:nvSpPr>
        <p:spPr>
          <a:xfrm>
            <a:off x="4904892" y="1046199"/>
            <a:ext cx="150015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微软雅黑" panose="020B0503020204020204" pitchFamily="34" charset="-122"/>
              </a:rPr>
              <a:t>Wukong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7F5765-47E0-416F-B11B-C52507506760}"/>
              </a:ext>
            </a:extLst>
          </p:cNvPr>
          <p:cNvSpPr/>
          <p:nvPr/>
        </p:nvSpPr>
        <p:spPr>
          <a:xfrm>
            <a:off x="8215610" y="1047369"/>
            <a:ext cx="9709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微软雅黑" panose="020B0503020204020204" pitchFamily="34" charset="-122"/>
              </a:rPr>
              <a:t>Mozi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162D903-E038-4634-863B-AC0C690DE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228" y="4377871"/>
            <a:ext cx="3545840" cy="17659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063E241-378E-4C3D-B766-2CDE574421E7}"/>
              </a:ext>
            </a:extLst>
          </p:cNvPr>
          <p:cNvSpPr txBox="1"/>
          <p:nvPr/>
        </p:nvSpPr>
        <p:spPr>
          <a:xfrm>
            <a:off x="2144220" y="4005064"/>
            <a:ext cx="1967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CASEarth</a:t>
            </a:r>
            <a:endParaRPr lang="en-US" altLang="zh-CN" sz="3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8477B7C-60A4-4239-AD37-DF119FA37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753" y="4366245"/>
            <a:ext cx="2858770" cy="1765935"/>
          </a:xfrm>
          <a:prstGeom prst="rect">
            <a:avLst/>
          </a:prstGeom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id="{7A21CFB7-9797-4FDE-B7CF-55E512E6D74A}"/>
              </a:ext>
            </a:extLst>
          </p:cNvPr>
          <p:cNvSpPr/>
          <p:nvPr/>
        </p:nvSpPr>
        <p:spPr>
          <a:xfrm>
            <a:off x="1545227" y="1356777"/>
            <a:ext cx="2634515" cy="2236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 dirty="0">
              <a:latin typeface="+mj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A5DD89-23D7-49EF-8A19-FBBDCB1F487F}"/>
              </a:ext>
            </a:extLst>
          </p:cNvPr>
          <p:cNvSpPr txBox="1"/>
          <p:nvPr/>
        </p:nvSpPr>
        <p:spPr>
          <a:xfrm>
            <a:off x="2307228" y="1034822"/>
            <a:ext cx="101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FAST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A41CB22-C50E-4543-827A-67634F8E7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754" y="3816682"/>
            <a:ext cx="2170430" cy="62043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0304EB7F-D4CF-4032-AAC0-A459C1B64D00}"/>
              </a:ext>
            </a:extLst>
          </p:cNvPr>
          <p:cNvSpPr txBox="1"/>
          <p:nvPr/>
        </p:nvSpPr>
        <p:spPr>
          <a:xfrm>
            <a:off x="8832304" y="4047455"/>
            <a:ext cx="1075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JUNO</a:t>
            </a:r>
            <a:endParaRPr kumimoji="1" lang="zh-CN" altLang="en-US" sz="3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12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600AFA1-1FB8-439C-984C-A9FE251D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2800" dirty="0"/>
              <a:t>Towards the Global Open Science Cloud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0EACC3F-232D-458F-9E3D-8E66810A5C9A}"/>
              </a:ext>
            </a:extLst>
          </p:cNvPr>
          <p:cNvGrpSpPr/>
          <p:nvPr/>
        </p:nvGrpSpPr>
        <p:grpSpPr>
          <a:xfrm>
            <a:off x="1775520" y="1500502"/>
            <a:ext cx="1101539" cy="700453"/>
            <a:chOff x="175361" y="1940455"/>
            <a:chExt cx="925168" cy="918396"/>
          </a:xfrm>
        </p:grpSpPr>
        <p:sp>
          <p:nvSpPr>
            <p:cNvPr id="49" name="300…">
              <a:extLst>
                <a:ext uri="{FF2B5EF4-FFF2-40B4-BE49-F238E27FC236}">
                  <a16:creationId xmlns:a16="http://schemas.microsoft.com/office/drawing/2014/main" id="{618E8995-25B4-4024-B224-013806F1EFB9}"/>
                </a:ext>
              </a:extLst>
            </p:cNvPr>
            <p:cNvSpPr txBox="1"/>
            <p:nvPr/>
          </p:nvSpPr>
          <p:spPr>
            <a:xfrm>
              <a:off x="175361" y="1940455"/>
              <a:ext cx="925168" cy="204285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 anchor="ctr">
              <a:spAutoFit/>
            </a:bodyPr>
            <a:lstStyle>
              <a:lvl1pPr algn="ctr">
                <a:lnSpc>
                  <a:spcPct val="90000"/>
                </a:lnSpc>
                <a:defRPr sz="1300" i="1">
                  <a:solidFill>
                    <a:schemeClr val="accent1">
                      <a:satOff val="-3545"/>
                      <a:lumOff val="-1035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75" dirty="0"/>
                <a:t>Researchers</a:t>
              </a:r>
            </a:p>
          </p:txBody>
        </p:sp>
        <p:grpSp>
          <p:nvGrpSpPr>
            <p:cNvPr id="50" name="成组">
              <a:extLst>
                <a:ext uri="{FF2B5EF4-FFF2-40B4-BE49-F238E27FC236}">
                  <a16:creationId xmlns:a16="http://schemas.microsoft.com/office/drawing/2014/main" id="{F3B0D6B0-E0FA-4762-A319-4D6344431817}"/>
                </a:ext>
              </a:extLst>
            </p:cNvPr>
            <p:cNvGrpSpPr/>
            <p:nvPr/>
          </p:nvGrpSpPr>
          <p:grpSpPr>
            <a:xfrm>
              <a:off x="295063" y="2130417"/>
              <a:ext cx="685763" cy="311011"/>
              <a:chOff x="-3" y="-20665"/>
              <a:chExt cx="914349" cy="414680"/>
            </a:xfrm>
          </p:grpSpPr>
          <p:sp>
            <p:nvSpPr>
              <p:cNvPr id="54" name="男">
                <a:extLst>
                  <a:ext uri="{FF2B5EF4-FFF2-40B4-BE49-F238E27FC236}">
                    <a16:creationId xmlns:a16="http://schemas.microsoft.com/office/drawing/2014/main" id="{50A0451E-9E15-43FB-ABA6-37E984F12B6A}"/>
                  </a:ext>
                </a:extLst>
              </p:cNvPr>
              <p:cNvSpPr/>
              <p:nvPr/>
            </p:nvSpPr>
            <p:spPr>
              <a:xfrm>
                <a:off x="-3" y="-5909"/>
                <a:ext cx="147889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55" name="男">
                <a:extLst>
                  <a:ext uri="{FF2B5EF4-FFF2-40B4-BE49-F238E27FC236}">
                    <a16:creationId xmlns:a16="http://schemas.microsoft.com/office/drawing/2014/main" id="{DAD88318-DD1C-46C7-A5CB-C2C743D45F04}"/>
                  </a:ext>
                </a:extLst>
              </p:cNvPr>
              <p:cNvSpPr/>
              <p:nvPr/>
            </p:nvSpPr>
            <p:spPr>
              <a:xfrm>
                <a:off x="196797" y="-14494"/>
                <a:ext cx="147886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56" name="男">
                <a:extLst>
                  <a:ext uri="{FF2B5EF4-FFF2-40B4-BE49-F238E27FC236}">
                    <a16:creationId xmlns:a16="http://schemas.microsoft.com/office/drawing/2014/main" id="{68398569-D1E4-4752-91AD-5081847D3852}"/>
                  </a:ext>
                </a:extLst>
              </p:cNvPr>
              <p:cNvSpPr/>
              <p:nvPr/>
            </p:nvSpPr>
            <p:spPr>
              <a:xfrm>
                <a:off x="580024" y="-20665"/>
                <a:ext cx="147888" cy="39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57" name="女">
                <a:extLst>
                  <a:ext uri="{FF2B5EF4-FFF2-40B4-BE49-F238E27FC236}">
                    <a16:creationId xmlns:a16="http://schemas.microsoft.com/office/drawing/2014/main" id="{4936B0DE-2F4A-434B-954F-51189A051628}"/>
                  </a:ext>
                </a:extLst>
              </p:cNvPr>
              <p:cNvSpPr/>
              <p:nvPr/>
            </p:nvSpPr>
            <p:spPr>
              <a:xfrm>
                <a:off x="393596" y="-15366"/>
                <a:ext cx="181206" cy="40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58" name="女">
                <a:extLst>
                  <a:ext uri="{FF2B5EF4-FFF2-40B4-BE49-F238E27FC236}">
                    <a16:creationId xmlns:a16="http://schemas.microsoft.com/office/drawing/2014/main" id="{26ED6EFA-38BC-47B6-9A32-02CBBE542960}"/>
                  </a:ext>
                </a:extLst>
              </p:cNvPr>
              <p:cNvSpPr/>
              <p:nvPr/>
            </p:nvSpPr>
            <p:spPr>
              <a:xfrm>
                <a:off x="733140" y="-6781"/>
                <a:ext cx="181206" cy="40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  <p:grpSp>
          <p:nvGrpSpPr>
            <p:cNvPr id="51" name="成组">
              <a:extLst>
                <a:ext uri="{FF2B5EF4-FFF2-40B4-BE49-F238E27FC236}">
                  <a16:creationId xmlns:a16="http://schemas.microsoft.com/office/drawing/2014/main" id="{FAB05277-FDDD-4F8D-9195-18098F0128F1}"/>
                </a:ext>
              </a:extLst>
            </p:cNvPr>
            <p:cNvGrpSpPr/>
            <p:nvPr/>
          </p:nvGrpSpPr>
          <p:grpSpPr>
            <a:xfrm>
              <a:off x="541487" y="2486990"/>
              <a:ext cx="308561" cy="371861"/>
              <a:chOff x="76965" y="84894"/>
              <a:chExt cx="411414" cy="495813"/>
            </a:xfrm>
          </p:grpSpPr>
          <p:sp>
            <p:nvSpPr>
              <p:cNvPr id="52" name="三角形">
                <a:extLst>
                  <a:ext uri="{FF2B5EF4-FFF2-40B4-BE49-F238E27FC236}">
                    <a16:creationId xmlns:a16="http://schemas.microsoft.com/office/drawing/2014/main" id="{264D7AC5-ECD6-4447-8295-E341D12C610A}"/>
                  </a:ext>
                </a:extLst>
              </p:cNvPr>
              <p:cNvSpPr/>
              <p:nvPr/>
            </p:nvSpPr>
            <p:spPr>
              <a:xfrm>
                <a:off x="79437" y="84894"/>
                <a:ext cx="408942" cy="39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53" name="三角形">
                <a:extLst>
                  <a:ext uri="{FF2B5EF4-FFF2-40B4-BE49-F238E27FC236}">
                    <a16:creationId xmlns:a16="http://schemas.microsoft.com/office/drawing/2014/main" id="{C4DAC11E-D4D9-4672-9DBE-4DF0EE705D40}"/>
                  </a:ext>
                </a:extLst>
              </p:cNvPr>
              <p:cNvSpPr/>
              <p:nvPr/>
            </p:nvSpPr>
            <p:spPr>
              <a:xfrm>
                <a:off x="76965" y="181280"/>
                <a:ext cx="408942" cy="39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9994CD8-2F7C-4702-A15C-71623E5D2427}"/>
              </a:ext>
            </a:extLst>
          </p:cNvPr>
          <p:cNvGrpSpPr/>
          <p:nvPr/>
        </p:nvGrpSpPr>
        <p:grpSpPr>
          <a:xfrm>
            <a:off x="2987820" y="1451368"/>
            <a:ext cx="1101539" cy="700453"/>
            <a:chOff x="175361" y="1940455"/>
            <a:chExt cx="925168" cy="918396"/>
          </a:xfrm>
        </p:grpSpPr>
        <p:sp>
          <p:nvSpPr>
            <p:cNvPr id="60" name="300…">
              <a:extLst>
                <a:ext uri="{FF2B5EF4-FFF2-40B4-BE49-F238E27FC236}">
                  <a16:creationId xmlns:a16="http://schemas.microsoft.com/office/drawing/2014/main" id="{5111E335-FCB5-406D-990A-A2CED74CF47F}"/>
                </a:ext>
              </a:extLst>
            </p:cNvPr>
            <p:cNvSpPr txBox="1"/>
            <p:nvPr/>
          </p:nvSpPr>
          <p:spPr>
            <a:xfrm>
              <a:off x="175361" y="1940455"/>
              <a:ext cx="925168" cy="204285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 anchor="ctr">
              <a:spAutoFit/>
            </a:bodyPr>
            <a:lstStyle>
              <a:lvl1pPr algn="ctr">
                <a:lnSpc>
                  <a:spcPct val="90000"/>
                </a:lnSpc>
                <a:defRPr sz="1300" i="1">
                  <a:solidFill>
                    <a:schemeClr val="accent1">
                      <a:satOff val="-3545"/>
                      <a:lumOff val="-1035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75" dirty="0"/>
                <a:t>Researchers</a:t>
              </a:r>
            </a:p>
          </p:txBody>
        </p:sp>
        <p:grpSp>
          <p:nvGrpSpPr>
            <p:cNvPr id="61" name="成组">
              <a:extLst>
                <a:ext uri="{FF2B5EF4-FFF2-40B4-BE49-F238E27FC236}">
                  <a16:creationId xmlns:a16="http://schemas.microsoft.com/office/drawing/2014/main" id="{D3C2407F-10D8-4A8A-AD74-5E8C448F232E}"/>
                </a:ext>
              </a:extLst>
            </p:cNvPr>
            <p:cNvGrpSpPr/>
            <p:nvPr/>
          </p:nvGrpSpPr>
          <p:grpSpPr>
            <a:xfrm>
              <a:off x="295063" y="2130417"/>
              <a:ext cx="685763" cy="311011"/>
              <a:chOff x="-3" y="-20665"/>
              <a:chExt cx="914349" cy="414680"/>
            </a:xfrm>
          </p:grpSpPr>
          <p:sp>
            <p:nvSpPr>
              <p:cNvPr id="65" name="男">
                <a:extLst>
                  <a:ext uri="{FF2B5EF4-FFF2-40B4-BE49-F238E27FC236}">
                    <a16:creationId xmlns:a16="http://schemas.microsoft.com/office/drawing/2014/main" id="{113704E3-C5A9-41FA-863D-2751E4231FF2}"/>
                  </a:ext>
                </a:extLst>
              </p:cNvPr>
              <p:cNvSpPr/>
              <p:nvPr/>
            </p:nvSpPr>
            <p:spPr>
              <a:xfrm>
                <a:off x="-3" y="-5909"/>
                <a:ext cx="147889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66" name="男">
                <a:extLst>
                  <a:ext uri="{FF2B5EF4-FFF2-40B4-BE49-F238E27FC236}">
                    <a16:creationId xmlns:a16="http://schemas.microsoft.com/office/drawing/2014/main" id="{53C9425F-CDD6-4B9C-ABB3-169374069676}"/>
                  </a:ext>
                </a:extLst>
              </p:cNvPr>
              <p:cNvSpPr/>
              <p:nvPr/>
            </p:nvSpPr>
            <p:spPr>
              <a:xfrm>
                <a:off x="196797" y="-14494"/>
                <a:ext cx="147886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67" name="男">
                <a:extLst>
                  <a:ext uri="{FF2B5EF4-FFF2-40B4-BE49-F238E27FC236}">
                    <a16:creationId xmlns:a16="http://schemas.microsoft.com/office/drawing/2014/main" id="{AFA4D90A-79B5-43AF-97BF-AB3C58471878}"/>
                  </a:ext>
                </a:extLst>
              </p:cNvPr>
              <p:cNvSpPr/>
              <p:nvPr/>
            </p:nvSpPr>
            <p:spPr>
              <a:xfrm>
                <a:off x="580024" y="-20665"/>
                <a:ext cx="147888" cy="39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68" name="女">
                <a:extLst>
                  <a:ext uri="{FF2B5EF4-FFF2-40B4-BE49-F238E27FC236}">
                    <a16:creationId xmlns:a16="http://schemas.microsoft.com/office/drawing/2014/main" id="{56FFC1D5-533A-4695-A8D9-4E8CB5649916}"/>
                  </a:ext>
                </a:extLst>
              </p:cNvPr>
              <p:cNvSpPr/>
              <p:nvPr/>
            </p:nvSpPr>
            <p:spPr>
              <a:xfrm>
                <a:off x="393596" y="-15366"/>
                <a:ext cx="181206" cy="40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69" name="女">
                <a:extLst>
                  <a:ext uri="{FF2B5EF4-FFF2-40B4-BE49-F238E27FC236}">
                    <a16:creationId xmlns:a16="http://schemas.microsoft.com/office/drawing/2014/main" id="{6E3E05E6-E17D-40B7-B10C-83D4C43B3DBE}"/>
                  </a:ext>
                </a:extLst>
              </p:cNvPr>
              <p:cNvSpPr/>
              <p:nvPr/>
            </p:nvSpPr>
            <p:spPr>
              <a:xfrm>
                <a:off x="733140" y="-6781"/>
                <a:ext cx="181206" cy="40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  <p:grpSp>
          <p:nvGrpSpPr>
            <p:cNvPr id="62" name="成组">
              <a:extLst>
                <a:ext uri="{FF2B5EF4-FFF2-40B4-BE49-F238E27FC236}">
                  <a16:creationId xmlns:a16="http://schemas.microsoft.com/office/drawing/2014/main" id="{D6E4617C-53BD-4832-8B17-8ACA8FBC3B59}"/>
                </a:ext>
              </a:extLst>
            </p:cNvPr>
            <p:cNvGrpSpPr/>
            <p:nvPr/>
          </p:nvGrpSpPr>
          <p:grpSpPr>
            <a:xfrm>
              <a:off x="541487" y="2486990"/>
              <a:ext cx="308561" cy="371861"/>
              <a:chOff x="76965" y="84894"/>
              <a:chExt cx="411414" cy="495813"/>
            </a:xfrm>
          </p:grpSpPr>
          <p:sp>
            <p:nvSpPr>
              <p:cNvPr id="63" name="三角形">
                <a:extLst>
                  <a:ext uri="{FF2B5EF4-FFF2-40B4-BE49-F238E27FC236}">
                    <a16:creationId xmlns:a16="http://schemas.microsoft.com/office/drawing/2014/main" id="{1C08FBE8-B24C-476D-951E-303748CF0DA8}"/>
                  </a:ext>
                </a:extLst>
              </p:cNvPr>
              <p:cNvSpPr/>
              <p:nvPr/>
            </p:nvSpPr>
            <p:spPr>
              <a:xfrm>
                <a:off x="79437" y="84894"/>
                <a:ext cx="408942" cy="39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64" name="三角形">
                <a:extLst>
                  <a:ext uri="{FF2B5EF4-FFF2-40B4-BE49-F238E27FC236}">
                    <a16:creationId xmlns:a16="http://schemas.microsoft.com/office/drawing/2014/main" id="{6BD0ECE9-5040-4471-ADE0-D572A1793587}"/>
                  </a:ext>
                </a:extLst>
              </p:cNvPr>
              <p:cNvSpPr/>
              <p:nvPr/>
            </p:nvSpPr>
            <p:spPr>
              <a:xfrm>
                <a:off x="76965" y="181280"/>
                <a:ext cx="408942" cy="39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</p:grpSp>
      <p:grpSp>
        <p:nvGrpSpPr>
          <p:cNvPr id="438" name="组合 437">
            <a:extLst>
              <a:ext uri="{FF2B5EF4-FFF2-40B4-BE49-F238E27FC236}">
                <a16:creationId xmlns:a16="http://schemas.microsoft.com/office/drawing/2014/main" id="{56A9BC81-D169-3B45-B80E-B344C571F950}"/>
              </a:ext>
            </a:extLst>
          </p:cNvPr>
          <p:cNvGrpSpPr/>
          <p:nvPr/>
        </p:nvGrpSpPr>
        <p:grpSpPr>
          <a:xfrm>
            <a:off x="3470516" y="5632204"/>
            <a:ext cx="1046900" cy="245068"/>
            <a:chOff x="2724427" y="4818141"/>
            <a:chExt cx="1071939" cy="427185"/>
          </a:xfrm>
        </p:grpSpPr>
        <p:grpSp>
          <p:nvGrpSpPr>
            <p:cNvPr id="439" name="成组">
              <a:extLst>
                <a:ext uri="{FF2B5EF4-FFF2-40B4-BE49-F238E27FC236}">
                  <a16:creationId xmlns:a16="http://schemas.microsoft.com/office/drawing/2014/main" id="{15FCD83A-EC12-E54A-B23A-F78DD4DEF2B7}"/>
                </a:ext>
              </a:extLst>
            </p:cNvPr>
            <p:cNvGrpSpPr/>
            <p:nvPr/>
          </p:nvGrpSpPr>
          <p:grpSpPr>
            <a:xfrm>
              <a:off x="3488647" y="4818141"/>
              <a:ext cx="307719" cy="394816"/>
              <a:chOff x="105428" y="2158"/>
              <a:chExt cx="410290" cy="526419"/>
            </a:xfrm>
          </p:grpSpPr>
          <p:sp>
            <p:nvSpPr>
              <p:cNvPr id="446" name="三角形">
                <a:extLst>
                  <a:ext uri="{FF2B5EF4-FFF2-40B4-BE49-F238E27FC236}">
                    <a16:creationId xmlns:a16="http://schemas.microsoft.com/office/drawing/2014/main" id="{05B523AD-257D-EA40-9747-69DE39458D6A}"/>
                  </a:ext>
                </a:extLst>
              </p:cNvPr>
              <p:cNvSpPr/>
              <p:nvPr/>
            </p:nvSpPr>
            <p:spPr>
              <a:xfrm rot="10800000">
                <a:off x="106776" y="2158"/>
                <a:ext cx="408942" cy="399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447" name="三角形">
                <a:extLst>
                  <a:ext uri="{FF2B5EF4-FFF2-40B4-BE49-F238E27FC236}">
                    <a16:creationId xmlns:a16="http://schemas.microsoft.com/office/drawing/2014/main" id="{61BCAC28-2BE6-E64D-9398-3E9A3A12E3DC}"/>
                  </a:ext>
                </a:extLst>
              </p:cNvPr>
              <p:cNvSpPr/>
              <p:nvPr/>
            </p:nvSpPr>
            <p:spPr>
              <a:xfrm rot="10800000">
                <a:off x="105428" y="129151"/>
                <a:ext cx="408942" cy="39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  <p:grpSp>
          <p:nvGrpSpPr>
            <p:cNvPr id="440" name="成组">
              <a:extLst>
                <a:ext uri="{FF2B5EF4-FFF2-40B4-BE49-F238E27FC236}">
                  <a16:creationId xmlns:a16="http://schemas.microsoft.com/office/drawing/2014/main" id="{6A599104-8875-E24F-B47E-AE049FE26BF7}"/>
                </a:ext>
              </a:extLst>
            </p:cNvPr>
            <p:cNvGrpSpPr/>
            <p:nvPr/>
          </p:nvGrpSpPr>
          <p:grpSpPr>
            <a:xfrm>
              <a:off x="2724427" y="4934315"/>
              <a:ext cx="685761" cy="311011"/>
              <a:chOff x="-2" y="0"/>
              <a:chExt cx="914346" cy="414679"/>
            </a:xfrm>
          </p:grpSpPr>
          <p:sp>
            <p:nvSpPr>
              <p:cNvPr id="441" name="男">
                <a:extLst>
                  <a:ext uri="{FF2B5EF4-FFF2-40B4-BE49-F238E27FC236}">
                    <a16:creationId xmlns:a16="http://schemas.microsoft.com/office/drawing/2014/main" id="{8E50229B-D3BE-FD4B-AEEC-91CBF62D7611}"/>
                  </a:ext>
                </a:extLst>
              </p:cNvPr>
              <p:cNvSpPr/>
              <p:nvPr/>
            </p:nvSpPr>
            <p:spPr>
              <a:xfrm>
                <a:off x="-3" y="14755"/>
                <a:ext cx="147889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442" name="男">
                <a:extLst>
                  <a:ext uri="{FF2B5EF4-FFF2-40B4-BE49-F238E27FC236}">
                    <a16:creationId xmlns:a16="http://schemas.microsoft.com/office/drawing/2014/main" id="{F039EAAD-BAFA-3840-A829-E29E576E68A1}"/>
                  </a:ext>
                </a:extLst>
              </p:cNvPr>
              <p:cNvSpPr/>
              <p:nvPr/>
            </p:nvSpPr>
            <p:spPr>
              <a:xfrm>
                <a:off x="196797" y="6169"/>
                <a:ext cx="147887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443" name="男">
                <a:extLst>
                  <a:ext uri="{FF2B5EF4-FFF2-40B4-BE49-F238E27FC236}">
                    <a16:creationId xmlns:a16="http://schemas.microsoft.com/office/drawing/2014/main" id="{2C824CBD-EBCE-A948-A352-ED8B6C8C3128}"/>
                  </a:ext>
                </a:extLst>
              </p:cNvPr>
              <p:cNvSpPr/>
              <p:nvPr/>
            </p:nvSpPr>
            <p:spPr>
              <a:xfrm>
                <a:off x="580023" y="0"/>
                <a:ext cx="147888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444" name="女">
                <a:extLst>
                  <a:ext uri="{FF2B5EF4-FFF2-40B4-BE49-F238E27FC236}">
                    <a16:creationId xmlns:a16="http://schemas.microsoft.com/office/drawing/2014/main" id="{DED75532-9A1F-F84D-B2D6-BA08098D211B}"/>
                  </a:ext>
                </a:extLst>
              </p:cNvPr>
              <p:cNvSpPr/>
              <p:nvPr/>
            </p:nvSpPr>
            <p:spPr>
              <a:xfrm>
                <a:off x="393596" y="5299"/>
                <a:ext cx="181207" cy="40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445" name="女">
                <a:extLst>
                  <a:ext uri="{FF2B5EF4-FFF2-40B4-BE49-F238E27FC236}">
                    <a16:creationId xmlns:a16="http://schemas.microsoft.com/office/drawing/2014/main" id="{DE100DBC-8B24-9247-87E8-646D65ED2B26}"/>
                  </a:ext>
                </a:extLst>
              </p:cNvPr>
              <p:cNvSpPr/>
              <p:nvPr/>
            </p:nvSpPr>
            <p:spPr>
              <a:xfrm>
                <a:off x="733138" y="13884"/>
                <a:ext cx="181207" cy="40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</p:grp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EAD391B0-9D45-43E4-9AF8-BA60C162C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5085748"/>
              </p:ext>
            </p:extLst>
          </p:nvPr>
        </p:nvGraphicFramePr>
        <p:xfrm>
          <a:off x="767408" y="2060849"/>
          <a:ext cx="11233248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4" name="组合 83">
            <a:extLst>
              <a:ext uri="{FF2B5EF4-FFF2-40B4-BE49-F238E27FC236}">
                <a16:creationId xmlns:a16="http://schemas.microsoft.com/office/drawing/2014/main" id="{D7150208-F537-48C7-ABB9-2B3B4B094F9B}"/>
              </a:ext>
            </a:extLst>
          </p:cNvPr>
          <p:cNvGrpSpPr/>
          <p:nvPr/>
        </p:nvGrpSpPr>
        <p:grpSpPr>
          <a:xfrm>
            <a:off x="4226206" y="1477261"/>
            <a:ext cx="1101539" cy="700453"/>
            <a:chOff x="175361" y="1940455"/>
            <a:chExt cx="925168" cy="918396"/>
          </a:xfrm>
        </p:grpSpPr>
        <p:sp>
          <p:nvSpPr>
            <p:cNvPr id="85" name="300…">
              <a:extLst>
                <a:ext uri="{FF2B5EF4-FFF2-40B4-BE49-F238E27FC236}">
                  <a16:creationId xmlns:a16="http://schemas.microsoft.com/office/drawing/2014/main" id="{37B281A1-585C-415D-859D-5A86E68C5F82}"/>
                </a:ext>
              </a:extLst>
            </p:cNvPr>
            <p:cNvSpPr txBox="1"/>
            <p:nvPr/>
          </p:nvSpPr>
          <p:spPr>
            <a:xfrm>
              <a:off x="175361" y="1940455"/>
              <a:ext cx="925168" cy="204285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 anchor="ctr">
              <a:spAutoFit/>
            </a:bodyPr>
            <a:lstStyle>
              <a:lvl1pPr algn="ctr">
                <a:lnSpc>
                  <a:spcPct val="90000"/>
                </a:lnSpc>
                <a:defRPr sz="1300" i="1">
                  <a:solidFill>
                    <a:schemeClr val="accent1">
                      <a:satOff val="-3545"/>
                      <a:lumOff val="-1035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75" dirty="0"/>
                <a:t>Researchers</a:t>
              </a:r>
            </a:p>
          </p:txBody>
        </p:sp>
        <p:grpSp>
          <p:nvGrpSpPr>
            <p:cNvPr id="86" name="成组">
              <a:extLst>
                <a:ext uri="{FF2B5EF4-FFF2-40B4-BE49-F238E27FC236}">
                  <a16:creationId xmlns:a16="http://schemas.microsoft.com/office/drawing/2014/main" id="{8E71C3F2-252A-428C-8E8D-8DB814423379}"/>
                </a:ext>
              </a:extLst>
            </p:cNvPr>
            <p:cNvGrpSpPr/>
            <p:nvPr/>
          </p:nvGrpSpPr>
          <p:grpSpPr>
            <a:xfrm>
              <a:off x="295063" y="2130417"/>
              <a:ext cx="685763" cy="311011"/>
              <a:chOff x="-3" y="-20665"/>
              <a:chExt cx="914349" cy="414680"/>
            </a:xfrm>
          </p:grpSpPr>
          <p:sp>
            <p:nvSpPr>
              <p:cNvPr id="90" name="男">
                <a:extLst>
                  <a:ext uri="{FF2B5EF4-FFF2-40B4-BE49-F238E27FC236}">
                    <a16:creationId xmlns:a16="http://schemas.microsoft.com/office/drawing/2014/main" id="{6FF8AA21-826C-4589-A3EA-0E443DC93C94}"/>
                  </a:ext>
                </a:extLst>
              </p:cNvPr>
              <p:cNvSpPr/>
              <p:nvPr/>
            </p:nvSpPr>
            <p:spPr>
              <a:xfrm>
                <a:off x="-3" y="-5909"/>
                <a:ext cx="147889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91" name="男">
                <a:extLst>
                  <a:ext uri="{FF2B5EF4-FFF2-40B4-BE49-F238E27FC236}">
                    <a16:creationId xmlns:a16="http://schemas.microsoft.com/office/drawing/2014/main" id="{1C5CA238-5127-4897-8149-00F45577F756}"/>
                  </a:ext>
                </a:extLst>
              </p:cNvPr>
              <p:cNvSpPr/>
              <p:nvPr/>
            </p:nvSpPr>
            <p:spPr>
              <a:xfrm>
                <a:off x="196797" y="-14494"/>
                <a:ext cx="147886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92" name="男">
                <a:extLst>
                  <a:ext uri="{FF2B5EF4-FFF2-40B4-BE49-F238E27FC236}">
                    <a16:creationId xmlns:a16="http://schemas.microsoft.com/office/drawing/2014/main" id="{A35DD3BD-0158-4603-9C75-0FD1E88B6800}"/>
                  </a:ext>
                </a:extLst>
              </p:cNvPr>
              <p:cNvSpPr/>
              <p:nvPr/>
            </p:nvSpPr>
            <p:spPr>
              <a:xfrm>
                <a:off x="580024" y="-20665"/>
                <a:ext cx="147888" cy="39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93" name="女">
                <a:extLst>
                  <a:ext uri="{FF2B5EF4-FFF2-40B4-BE49-F238E27FC236}">
                    <a16:creationId xmlns:a16="http://schemas.microsoft.com/office/drawing/2014/main" id="{C5BE9B44-F051-464E-AB6C-FBF87179120D}"/>
                  </a:ext>
                </a:extLst>
              </p:cNvPr>
              <p:cNvSpPr/>
              <p:nvPr/>
            </p:nvSpPr>
            <p:spPr>
              <a:xfrm>
                <a:off x="393596" y="-15366"/>
                <a:ext cx="181206" cy="40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94" name="女">
                <a:extLst>
                  <a:ext uri="{FF2B5EF4-FFF2-40B4-BE49-F238E27FC236}">
                    <a16:creationId xmlns:a16="http://schemas.microsoft.com/office/drawing/2014/main" id="{9C1B7373-9F00-4817-8018-C7209423DA79}"/>
                  </a:ext>
                </a:extLst>
              </p:cNvPr>
              <p:cNvSpPr/>
              <p:nvPr/>
            </p:nvSpPr>
            <p:spPr>
              <a:xfrm>
                <a:off x="733140" y="-6781"/>
                <a:ext cx="181206" cy="40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  <p:grpSp>
          <p:nvGrpSpPr>
            <p:cNvPr id="87" name="成组">
              <a:extLst>
                <a:ext uri="{FF2B5EF4-FFF2-40B4-BE49-F238E27FC236}">
                  <a16:creationId xmlns:a16="http://schemas.microsoft.com/office/drawing/2014/main" id="{B70A0EFB-5463-42BD-B6A2-40DD7C45A7C8}"/>
                </a:ext>
              </a:extLst>
            </p:cNvPr>
            <p:cNvGrpSpPr/>
            <p:nvPr/>
          </p:nvGrpSpPr>
          <p:grpSpPr>
            <a:xfrm>
              <a:off x="541487" y="2486990"/>
              <a:ext cx="308561" cy="371861"/>
              <a:chOff x="76965" y="84894"/>
              <a:chExt cx="411414" cy="495813"/>
            </a:xfrm>
          </p:grpSpPr>
          <p:sp>
            <p:nvSpPr>
              <p:cNvPr id="88" name="三角形">
                <a:extLst>
                  <a:ext uri="{FF2B5EF4-FFF2-40B4-BE49-F238E27FC236}">
                    <a16:creationId xmlns:a16="http://schemas.microsoft.com/office/drawing/2014/main" id="{BE02EFAC-60CB-4A2C-B75D-C00A8CE7BC2C}"/>
                  </a:ext>
                </a:extLst>
              </p:cNvPr>
              <p:cNvSpPr/>
              <p:nvPr/>
            </p:nvSpPr>
            <p:spPr>
              <a:xfrm>
                <a:off x="79437" y="84894"/>
                <a:ext cx="408942" cy="39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89" name="三角形">
                <a:extLst>
                  <a:ext uri="{FF2B5EF4-FFF2-40B4-BE49-F238E27FC236}">
                    <a16:creationId xmlns:a16="http://schemas.microsoft.com/office/drawing/2014/main" id="{AF535404-C372-49FA-8C63-DD0F8B3DA716}"/>
                  </a:ext>
                </a:extLst>
              </p:cNvPr>
              <p:cNvSpPr/>
              <p:nvPr/>
            </p:nvSpPr>
            <p:spPr>
              <a:xfrm>
                <a:off x="76965" y="181280"/>
                <a:ext cx="408942" cy="39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2CA9549-5187-4C18-BF60-557FE6E2F73D}"/>
              </a:ext>
            </a:extLst>
          </p:cNvPr>
          <p:cNvGrpSpPr/>
          <p:nvPr/>
        </p:nvGrpSpPr>
        <p:grpSpPr>
          <a:xfrm>
            <a:off x="8666869" y="1586194"/>
            <a:ext cx="1101539" cy="700453"/>
            <a:chOff x="175361" y="1940455"/>
            <a:chExt cx="925168" cy="918396"/>
          </a:xfrm>
        </p:grpSpPr>
        <p:sp>
          <p:nvSpPr>
            <p:cNvPr id="96" name="300…">
              <a:extLst>
                <a:ext uri="{FF2B5EF4-FFF2-40B4-BE49-F238E27FC236}">
                  <a16:creationId xmlns:a16="http://schemas.microsoft.com/office/drawing/2014/main" id="{1D490C76-2B48-4948-8B3A-08658398016C}"/>
                </a:ext>
              </a:extLst>
            </p:cNvPr>
            <p:cNvSpPr txBox="1"/>
            <p:nvPr/>
          </p:nvSpPr>
          <p:spPr>
            <a:xfrm>
              <a:off x="175361" y="1940455"/>
              <a:ext cx="925168" cy="204285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 anchor="ctr">
              <a:spAutoFit/>
            </a:bodyPr>
            <a:lstStyle>
              <a:lvl1pPr algn="ctr">
                <a:lnSpc>
                  <a:spcPct val="90000"/>
                </a:lnSpc>
                <a:defRPr sz="1300" i="1">
                  <a:solidFill>
                    <a:schemeClr val="accent1">
                      <a:satOff val="-3545"/>
                      <a:lumOff val="-1035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75" dirty="0"/>
                <a:t>Researchers</a:t>
              </a:r>
            </a:p>
          </p:txBody>
        </p:sp>
        <p:grpSp>
          <p:nvGrpSpPr>
            <p:cNvPr id="97" name="成组">
              <a:extLst>
                <a:ext uri="{FF2B5EF4-FFF2-40B4-BE49-F238E27FC236}">
                  <a16:creationId xmlns:a16="http://schemas.microsoft.com/office/drawing/2014/main" id="{78A0D061-65B8-4FC1-824D-1F576E286902}"/>
                </a:ext>
              </a:extLst>
            </p:cNvPr>
            <p:cNvGrpSpPr/>
            <p:nvPr/>
          </p:nvGrpSpPr>
          <p:grpSpPr>
            <a:xfrm>
              <a:off x="295063" y="2130417"/>
              <a:ext cx="685763" cy="311011"/>
              <a:chOff x="-3" y="-20665"/>
              <a:chExt cx="914349" cy="414680"/>
            </a:xfrm>
          </p:grpSpPr>
          <p:sp>
            <p:nvSpPr>
              <p:cNvPr id="101" name="男">
                <a:extLst>
                  <a:ext uri="{FF2B5EF4-FFF2-40B4-BE49-F238E27FC236}">
                    <a16:creationId xmlns:a16="http://schemas.microsoft.com/office/drawing/2014/main" id="{78F4922F-1A42-4D82-A798-2004B25276D9}"/>
                  </a:ext>
                </a:extLst>
              </p:cNvPr>
              <p:cNvSpPr/>
              <p:nvPr/>
            </p:nvSpPr>
            <p:spPr>
              <a:xfrm>
                <a:off x="-3" y="-5909"/>
                <a:ext cx="147889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02" name="男">
                <a:extLst>
                  <a:ext uri="{FF2B5EF4-FFF2-40B4-BE49-F238E27FC236}">
                    <a16:creationId xmlns:a16="http://schemas.microsoft.com/office/drawing/2014/main" id="{A7FEFF3D-A588-45C8-BF7E-8ED7446F8F77}"/>
                  </a:ext>
                </a:extLst>
              </p:cNvPr>
              <p:cNvSpPr/>
              <p:nvPr/>
            </p:nvSpPr>
            <p:spPr>
              <a:xfrm>
                <a:off x="196797" y="-14494"/>
                <a:ext cx="147886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03" name="男">
                <a:extLst>
                  <a:ext uri="{FF2B5EF4-FFF2-40B4-BE49-F238E27FC236}">
                    <a16:creationId xmlns:a16="http://schemas.microsoft.com/office/drawing/2014/main" id="{5AE90F09-1AE1-4B29-8F7A-2C4AC3C9A1C2}"/>
                  </a:ext>
                </a:extLst>
              </p:cNvPr>
              <p:cNvSpPr/>
              <p:nvPr/>
            </p:nvSpPr>
            <p:spPr>
              <a:xfrm>
                <a:off x="580024" y="-20665"/>
                <a:ext cx="147888" cy="39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04" name="女">
                <a:extLst>
                  <a:ext uri="{FF2B5EF4-FFF2-40B4-BE49-F238E27FC236}">
                    <a16:creationId xmlns:a16="http://schemas.microsoft.com/office/drawing/2014/main" id="{CB5E3730-FCC2-4344-A6B9-E2C51C246CFC}"/>
                  </a:ext>
                </a:extLst>
              </p:cNvPr>
              <p:cNvSpPr/>
              <p:nvPr/>
            </p:nvSpPr>
            <p:spPr>
              <a:xfrm>
                <a:off x="393596" y="-15366"/>
                <a:ext cx="181206" cy="40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05" name="女">
                <a:extLst>
                  <a:ext uri="{FF2B5EF4-FFF2-40B4-BE49-F238E27FC236}">
                    <a16:creationId xmlns:a16="http://schemas.microsoft.com/office/drawing/2014/main" id="{AED30C66-6D2E-4917-8405-2FC56740E084}"/>
                  </a:ext>
                </a:extLst>
              </p:cNvPr>
              <p:cNvSpPr/>
              <p:nvPr/>
            </p:nvSpPr>
            <p:spPr>
              <a:xfrm>
                <a:off x="733140" y="-6781"/>
                <a:ext cx="181206" cy="40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  <p:grpSp>
          <p:nvGrpSpPr>
            <p:cNvPr id="98" name="成组">
              <a:extLst>
                <a:ext uri="{FF2B5EF4-FFF2-40B4-BE49-F238E27FC236}">
                  <a16:creationId xmlns:a16="http://schemas.microsoft.com/office/drawing/2014/main" id="{E26E656E-E5C0-4799-842B-B5F22C90D398}"/>
                </a:ext>
              </a:extLst>
            </p:cNvPr>
            <p:cNvGrpSpPr/>
            <p:nvPr/>
          </p:nvGrpSpPr>
          <p:grpSpPr>
            <a:xfrm>
              <a:off x="541487" y="2486990"/>
              <a:ext cx="308561" cy="371861"/>
              <a:chOff x="76965" y="84894"/>
              <a:chExt cx="411414" cy="495813"/>
            </a:xfrm>
          </p:grpSpPr>
          <p:sp>
            <p:nvSpPr>
              <p:cNvPr id="99" name="三角形">
                <a:extLst>
                  <a:ext uri="{FF2B5EF4-FFF2-40B4-BE49-F238E27FC236}">
                    <a16:creationId xmlns:a16="http://schemas.microsoft.com/office/drawing/2014/main" id="{0A3F66B5-B56F-4325-AE84-8FE09895CB4D}"/>
                  </a:ext>
                </a:extLst>
              </p:cNvPr>
              <p:cNvSpPr/>
              <p:nvPr/>
            </p:nvSpPr>
            <p:spPr>
              <a:xfrm>
                <a:off x="79437" y="84894"/>
                <a:ext cx="408942" cy="39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00" name="三角形">
                <a:extLst>
                  <a:ext uri="{FF2B5EF4-FFF2-40B4-BE49-F238E27FC236}">
                    <a16:creationId xmlns:a16="http://schemas.microsoft.com/office/drawing/2014/main" id="{B7822ABF-4BEE-42E1-AFC3-1FB8C3C01B13}"/>
                  </a:ext>
                </a:extLst>
              </p:cNvPr>
              <p:cNvSpPr/>
              <p:nvPr/>
            </p:nvSpPr>
            <p:spPr>
              <a:xfrm>
                <a:off x="76965" y="181280"/>
                <a:ext cx="408942" cy="399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</p:grpSp>
      <p:sp>
        <p:nvSpPr>
          <p:cNvPr id="3" name="300…">
            <a:extLst>
              <a:ext uri="{FF2B5EF4-FFF2-40B4-BE49-F238E27FC236}">
                <a16:creationId xmlns:a16="http://schemas.microsoft.com/office/drawing/2014/main" id="{408E5F59-A286-4C92-A7A3-89B5FEC117CC}"/>
              </a:ext>
            </a:extLst>
          </p:cNvPr>
          <p:cNvSpPr txBox="1"/>
          <p:nvPr/>
        </p:nvSpPr>
        <p:spPr>
          <a:xfrm>
            <a:off x="3285439" y="5434717"/>
            <a:ext cx="1101539" cy="155806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>
            <a:lvl1pPr algn="ctr">
              <a:lnSpc>
                <a:spcPct val="90000"/>
              </a:lnSpc>
              <a:defRPr sz="1300" i="1">
                <a:solidFill>
                  <a:schemeClr val="accent1">
                    <a:satOff val="-3545"/>
                    <a:lumOff val="-1035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sz="975" dirty="0"/>
              <a:t>Researchers</a:t>
            </a: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034839C7-29F2-443C-9BFD-21EC2DC15E6D}"/>
              </a:ext>
            </a:extLst>
          </p:cNvPr>
          <p:cNvGrpSpPr/>
          <p:nvPr/>
        </p:nvGrpSpPr>
        <p:grpSpPr>
          <a:xfrm>
            <a:off x="8937532" y="5632204"/>
            <a:ext cx="1046900" cy="245068"/>
            <a:chOff x="2724427" y="4818141"/>
            <a:chExt cx="1071939" cy="427185"/>
          </a:xfrm>
        </p:grpSpPr>
        <p:grpSp>
          <p:nvGrpSpPr>
            <p:cNvPr id="174" name="成组">
              <a:extLst>
                <a:ext uri="{FF2B5EF4-FFF2-40B4-BE49-F238E27FC236}">
                  <a16:creationId xmlns:a16="http://schemas.microsoft.com/office/drawing/2014/main" id="{79BA63F5-951E-4144-8ED7-12E366A99008}"/>
                </a:ext>
              </a:extLst>
            </p:cNvPr>
            <p:cNvGrpSpPr/>
            <p:nvPr/>
          </p:nvGrpSpPr>
          <p:grpSpPr>
            <a:xfrm>
              <a:off x="3488647" y="4818141"/>
              <a:ext cx="307719" cy="394816"/>
              <a:chOff x="105428" y="2158"/>
              <a:chExt cx="410290" cy="526419"/>
            </a:xfrm>
          </p:grpSpPr>
          <p:sp>
            <p:nvSpPr>
              <p:cNvPr id="181" name="三角形">
                <a:extLst>
                  <a:ext uri="{FF2B5EF4-FFF2-40B4-BE49-F238E27FC236}">
                    <a16:creationId xmlns:a16="http://schemas.microsoft.com/office/drawing/2014/main" id="{7235CC26-74C8-4E3C-86E6-280E8E80AEDD}"/>
                  </a:ext>
                </a:extLst>
              </p:cNvPr>
              <p:cNvSpPr/>
              <p:nvPr/>
            </p:nvSpPr>
            <p:spPr>
              <a:xfrm rot="10800000">
                <a:off x="106776" y="2158"/>
                <a:ext cx="408942" cy="399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82" name="三角形">
                <a:extLst>
                  <a:ext uri="{FF2B5EF4-FFF2-40B4-BE49-F238E27FC236}">
                    <a16:creationId xmlns:a16="http://schemas.microsoft.com/office/drawing/2014/main" id="{5F1CFCB0-E975-4234-82DA-5B3B5A0700AE}"/>
                  </a:ext>
                </a:extLst>
              </p:cNvPr>
              <p:cNvSpPr/>
              <p:nvPr/>
            </p:nvSpPr>
            <p:spPr>
              <a:xfrm rot="10800000">
                <a:off x="105428" y="129151"/>
                <a:ext cx="408942" cy="399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96FF">
                  <a:alpha val="5662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  <p:grpSp>
          <p:nvGrpSpPr>
            <p:cNvPr id="175" name="成组">
              <a:extLst>
                <a:ext uri="{FF2B5EF4-FFF2-40B4-BE49-F238E27FC236}">
                  <a16:creationId xmlns:a16="http://schemas.microsoft.com/office/drawing/2014/main" id="{7D3C1BBB-8E44-4551-A0AD-63CA7AA8414B}"/>
                </a:ext>
              </a:extLst>
            </p:cNvPr>
            <p:cNvGrpSpPr/>
            <p:nvPr/>
          </p:nvGrpSpPr>
          <p:grpSpPr>
            <a:xfrm>
              <a:off x="2724427" y="4934315"/>
              <a:ext cx="685761" cy="311011"/>
              <a:chOff x="-2" y="0"/>
              <a:chExt cx="914346" cy="414679"/>
            </a:xfrm>
          </p:grpSpPr>
          <p:sp>
            <p:nvSpPr>
              <p:cNvPr id="176" name="男">
                <a:extLst>
                  <a:ext uri="{FF2B5EF4-FFF2-40B4-BE49-F238E27FC236}">
                    <a16:creationId xmlns:a16="http://schemas.microsoft.com/office/drawing/2014/main" id="{A234143A-F459-49CB-815A-C5729C08576C}"/>
                  </a:ext>
                </a:extLst>
              </p:cNvPr>
              <p:cNvSpPr/>
              <p:nvPr/>
            </p:nvSpPr>
            <p:spPr>
              <a:xfrm>
                <a:off x="-3" y="14755"/>
                <a:ext cx="147889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77" name="男">
                <a:extLst>
                  <a:ext uri="{FF2B5EF4-FFF2-40B4-BE49-F238E27FC236}">
                    <a16:creationId xmlns:a16="http://schemas.microsoft.com/office/drawing/2014/main" id="{5B7AC73F-4A97-417D-AA48-623F0AA93481}"/>
                  </a:ext>
                </a:extLst>
              </p:cNvPr>
              <p:cNvSpPr/>
              <p:nvPr/>
            </p:nvSpPr>
            <p:spPr>
              <a:xfrm>
                <a:off x="196797" y="6169"/>
                <a:ext cx="147887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78" name="男">
                <a:extLst>
                  <a:ext uri="{FF2B5EF4-FFF2-40B4-BE49-F238E27FC236}">
                    <a16:creationId xmlns:a16="http://schemas.microsoft.com/office/drawing/2014/main" id="{D5E10BBE-8D30-4E00-A7ED-758DC3ABA0E0}"/>
                  </a:ext>
                </a:extLst>
              </p:cNvPr>
              <p:cNvSpPr/>
              <p:nvPr/>
            </p:nvSpPr>
            <p:spPr>
              <a:xfrm>
                <a:off x="580023" y="0"/>
                <a:ext cx="147888" cy="39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600" extrusionOk="0">
                    <a:moveTo>
                      <a:pt x="10777" y="0"/>
                    </a:moveTo>
                    <a:cubicBezTo>
                      <a:pt x="9509" y="0"/>
                      <a:pt x="8239" y="180"/>
                      <a:pt x="7271" y="540"/>
                    </a:cubicBezTo>
                    <a:cubicBezTo>
                      <a:pt x="5335" y="1259"/>
                      <a:pt x="5335" y="2425"/>
                      <a:pt x="7271" y="3144"/>
                    </a:cubicBezTo>
                    <a:cubicBezTo>
                      <a:pt x="9206" y="3863"/>
                      <a:pt x="12348" y="3863"/>
                      <a:pt x="14284" y="3144"/>
                    </a:cubicBezTo>
                    <a:cubicBezTo>
                      <a:pt x="16220" y="2425"/>
                      <a:pt x="16220" y="1259"/>
                      <a:pt x="14284" y="540"/>
                    </a:cubicBezTo>
                    <a:cubicBezTo>
                      <a:pt x="13316" y="180"/>
                      <a:pt x="12046" y="0"/>
                      <a:pt x="10777" y="0"/>
                    </a:cubicBezTo>
                    <a:close/>
                    <a:moveTo>
                      <a:pt x="4845" y="4060"/>
                    </a:moveTo>
                    <a:cubicBezTo>
                      <a:pt x="2970" y="4060"/>
                      <a:pt x="1445" y="4331"/>
                      <a:pt x="907" y="4563"/>
                    </a:cubicBezTo>
                    <a:cubicBezTo>
                      <a:pt x="-23" y="4963"/>
                      <a:pt x="-21" y="5438"/>
                      <a:pt x="8" y="5606"/>
                    </a:cubicBezTo>
                    <a:lnTo>
                      <a:pt x="8" y="12393"/>
                    </a:lnTo>
                    <a:cubicBezTo>
                      <a:pt x="8" y="12733"/>
                      <a:pt x="732" y="13004"/>
                      <a:pt x="1648" y="13004"/>
                    </a:cubicBezTo>
                    <a:cubicBezTo>
                      <a:pt x="2563" y="13004"/>
                      <a:pt x="3292" y="12728"/>
                      <a:pt x="3292" y="12393"/>
                    </a:cubicBezTo>
                    <a:lnTo>
                      <a:pt x="3292" y="6777"/>
                    </a:lnTo>
                    <a:lnTo>
                      <a:pt x="4791" y="6777"/>
                    </a:lnTo>
                    <a:lnTo>
                      <a:pt x="4791" y="12641"/>
                    </a:lnTo>
                    <a:lnTo>
                      <a:pt x="4804" y="12641"/>
                    </a:lnTo>
                    <a:lnTo>
                      <a:pt x="4804" y="20628"/>
                    </a:lnTo>
                    <a:cubicBezTo>
                      <a:pt x="4804" y="21163"/>
                      <a:pt x="5982" y="21600"/>
                      <a:pt x="7421" y="21600"/>
                    </a:cubicBezTo>
                    <a:cubicBezTo>
                      <a:pt x="8860" y="21600"/>
                      <a:pt x="10037" y="21163"/>
                      <a:pt x="10037" y="20628"/>
                    </a:cubicBezTo>
                    <a:lnTo>
                      <a:pt x="10037" y="12641"/>
                    </a:lnTo>
                    <a:lnTo>
                      <a:pt x="11504" y="12641"/>
                    </a:lnTo>
                    <a:lnTo>
                      <a:pt x="11504" y="20628"/>
                    </a:lnTo>
                    <a:cubicBezTo>
                      <a:pt x="11504" y="21163"/>
                      <a:pt x="12682" y="21600"/>
                      <a:pt x="14121" y="21600"/>
                    </a:cubicBezTo>
                    <a:cubicBezTo>
                      <a:pt x="15559" y="21600"/>
                      <a:pt x="16737" y="21163"/>
                      <a:pt x="16737" y="20628"/>
                    </a:cubicBezTo>
                    <a:lnTo>
                      <a:pt x="16737" y="12636"/>
                    </a:lnTo>
                    <a:lnTo>
                      <a:pt x="16750" y="12636"/>
                    </a:lnTo>
                    <a:lnTo>
                      <a:pt x="16750" y="6772"/>
                    </a:lnTo>
                    <a:lnTo>
                      <a:pt x="18249" y="6772"/>
                    </a:lnTo>
                    <a:lnTo>
                      <a:pt x="18249" y="12388"/>
                    </a:lnTo>
                    <a:cubicBezTo>
                      <a:pt x="18249" y="12728"/>
                      <a:pt x="18973" y="12997"/>
                      <a:pt x="19889" y="12997"/>
                    </a:cubicBezTo>
                    <a:cubicBezTo>
                      <a:pt x="20805" y="12997"/>
                      <a:pt x="21533" y="12723"/>
                      <a:pt x="21533" y="12388"/>
                    </a:cubicBezTo>
                    <a:lnTo>
                      <a:pt x="21533" y="5606"/>
                    </a:lnTo>
                    <a:cubicBezTo>
                      <a:pt x="21577" y="5438"/>
                      <a:pt x="21564" y="4957"/>
                      <a:pt x="20634" y="4563"/>
                    </a:cubicBezTo>
                    <a:cubicBezTo>
                      <a:pt x="20096" y="4336"/>
                      <a:pt x="18566" y="4060"/>
                      <a:pt x="16691" y="4060"/>
                    </a:cubicBezTo>
                    <a:lnTo>
                      <a:pt x="4845" y="4060"/>
                    </a:lnTo>
                    <a:close/>
                  </a:path>
                </a:pathLst>
              </a:custGeom>
              <a:solidFill>
                <a:srgbClr val="C0C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79" name="女">
                <a:extLst>
                  <a:ext uri="{FF2B5EF4-FFF2-40B4-BE49-F238E27FC236}">
                    <a16:creationId xmlns:a16="http://schemas.microsoft.com/office/drawing/2014/main" id="{66FE9258-16A6-4A24-8B92-DC4DD9E036DB}"/>
                  </a:ext>
                </a:extLst>
              </p:cNvPr>
              <p:cNvSpPr/>
              <p:nvPr/>
            </p:nvSpPr>
            <p:spPr>
              <a:xfrm>
                <a:off x="393596" y="5299"/>
                <a:ext cx="181207" cy="40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  <p:sp>
            <p:nvSpPr>
              <p:cNvPr id="180" name="女">
                <a:extLst>
                  <a:ext uri="{FF2B5EF4-FFF2-40B4-BE49-F238E27FC236}">
                    <a16:creationId xmlns:a16="http://schemas.microsoft.com/office/drawing/2014/main" id="{63BD75D3-F9BC-4AF5-B49D-D63425CFE6EB}"/>
                  </a:ext>
                </a:extLst>
              </p:cNvPr>
              <p:cNvSpPr/>
              <p:nvPr/>
            </p:nvSpPr>
            <p:spPr>
              <a:xfrm>
                <a:off x="733138" y="13884"/>
                <a:ext cx="181207" cy="400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7" h="21600" extrusionOk="0">
                    <a:moveTo>
                      <a:pt x="10652" y="0"/>
                    </a:moveTo>
                    <a:cubicBezTo>
                      <a:pt x="9610" y="0"/>
                      <a:pt x="8570" y="182"/>
                      <a:pt x="7774" y="547"/>
                    </a:cubicBezTo>
                    <a:cubicBezTo>
                      <a:pt x="6184" y="1276"/>
                      <a:pt x="6184" y="2458"/>
                      <a:pt x="7774" y="3188"/>
                    </a:cubicBezTo>
                    <a:cubicBezTo>
                      <a:pt x="9365" y="3917"/>
                      <a:pt x="11943" y="3917"/>
                      <a:pt x="13534" y="3188"/>
                    </a:cubicBezTo>
                    <a:cubicBezTo>
                      <a:pt x="15124" y="2458"/>
                      <a:pt x="15124" y="1276"/>
                      <a:pt x="13534" y="547"/>
                    </a:cubicBezTo>
                    <a:cubicBezTo>
                      <a:pt x="12738" y="182"/>
                      <a:pt x="11695" y="0"/>
                      <a:pt x="10652" y="0"/>
                    </a:cubicBezTo>
                    <a:close/>
                    <a:moveTo>
                      <a:pt x="7859" y="4109"/>
                    </a:moveTo>
                    <a:cubicBezTo>
                      <a:pt x="5671" y="4109"/>
                      <a:pt x="4499" y="4934"/>
                      <a:pt x="4153" y="5420"/>
                    </a:cubicBezTo>
                    <a:lnTo>
                      <a:pt x="50" y="11877"/>
                    </a:lnTo>
                    <a:cubicBezTo>
                      <a:pt x="-150" y="12205"/>
                      <a:pt x="268" y="12546"/>
                      <a:pt x="985" y="12638"/>
                    </a:cubicBezTo>
                    <a:cubicBezTo>
                      <a:pt x="1106" y="12653"/>
                      <a:pt x="1229" y="12661"/>
                      <a:pt x="1349" y="12661"/>
                    </a:cubicBezTo>
                    <a:cubicBezTo>
                      <a:pt x="1938" y="12661"/>
                      <a:pt x="2478" y="12482"/>
                      <a:pt x="2644" y="12209"/>
                    </a:cubicBezTo>
                    <a:lnTo>
                      <a:pt x="6269" y="6537"/>
                    </a:lnTo>
                    <a:lnTo>
                      <a:pt x="6994" y="6537"/>
                    </a:lnTo>
                    <a:cubicBezTo>
                      <a:pt x="6989" y="6544"/>
                      <a:pt x="6983" y="6551"/>
                      <a:pt x="6979" y="6558"/>
                    </a:cubicBezTo>
                    <a:lnTo>
                      <a:pt x="2405" y="14438"/>
                    </a:lnTo>
                    <a:cubicBezTo>
                      <a:pt x="2329" y="14570"/>
                      <a:pt x="2506" y="14676"/>
                      <a:pt x="2803" y="14676"/>
                    </a:cubicBezTo>
                    <a:lnTo>
                      <a:pt x="6067" y="14676"/>
                    </a:lnTo>
                    <a:lnTo>
                      <a:pt x="6067" y="20674"/>
                    </a:lnTo>
                    <a:cubicBezTo>
                      <a:pt x="6067" y="21185"/>
                      <a:pt x="6972" y="21600"/>
                      <a:pt x="8087" y="21600"/>
                    </a:cubicBezTo>
                    <a:cubicBezTo>
                      <a:pt x="9203" y="21600"/>
                      <a:pt x="10104" y="21185"/>
                      <a:pt x="10104" y="20674"/>
                    </a:cubicBezTo>
                    <a:lnTo>
                      <a:pt x="10104" y="14676"/>
                    </a:lnTo>
                    <a:cubicBezTo>
                      <a:pt x="10326" y="14676"/>
                      <a:pt x="10531" y="14676"/>
                      <a:pt x="10608" y="14676"/>
                    </a:cubicBezTo>
                    <a:cubicBezTo>
                      <a:pt x="10695" y="14676"/>
                      <a:pt x="10945" y="14676"/>
                      <a:pt x="11201" y="14676"/>
                    </a:cubicBezTo>
                    <a:lnTo>
                      <a:pt x="11201" y="20674"/>
                    </a:lnTo>
                    <a:cubicBezTo>
                      <a:pt x="11201" y="21185"/>
                      <a:pt x="12105" y="21600"/>
                      <a:pt x="13221" y="21600"/>
                    </a:cubicBezTo>
                    <a:cubicBezTo>
                      <a:pt x="14337" y="21600"/>
                      <a:pt x="15238" y="21185"/>
                      <a:pt x="15238" y="20674"/>
                    </a:cubicBezTo>
                    <a:lnTo>
                      <a:pt x="15238" y="14676"/>
                    </a:lnTo>
                    <a:lnTo>
                      <a:pt x="18410" y="14676"/>
                    </a:lnTo>
                    <a:cubicBezTo>
                      <a:pt x="18706" y="14676"/>
                      <a:pt x="18887" y="14570"/>
                      <a:pt x="18811" y="14438"/>
                    </a:cubicBezTo>
                    <a:lnTo>
                      <a:pt x="14237" y="6558"/>
                    </a:lnTo>
                    <a:cubicBezTo>
                      <a:pt x="14233" y="6551"/>
                      <a:pt x="14227" y="6544"/>
                      <a:pt x="14222" y="6537"/>
                    </a:cubicBezTo>
                    <a:lnTo>
                      <a:pt x="14932" y="6537"/>
                    </a:lnTo>
                    <a:lnTo>
                      <a:pt x="18656" y="12192"/>
                    </a:lnTo>
                    <a:cubicBezTo>
                      <a:pt x="18827" y="12463"/>
                      <a:pt x="19364" y="12638"/>
                      <a:pt x="19948" y="12638"/>
                    </a:cubicBezTo>
                    <a:cubicBezTo>
                      <a:pt x="20072" y="12638"/>
                      <a:pt x="20199" y="12631"/>
                      <a:pt x="20324" y="12614"/>
                    </a:cubicBezTo>
                    <a:cubicBezTo>
                      <a:pt x="21038" y="12519"/>
                      <a:pt x="21450" y="12177"/>
                      <a:pt x="21244" y="11850"/>
                    </a:cubicBezTo>
                    <a:lnTo>
                      <a:pt x="17037" y="5432"/>
                    </a:lnTo>
                    <a:lnTo>
                      <a:pt x="17022" y="5407"/>
                    </a:lnTo>
                    <a:cubicBezTo>
                      <a:pt x="16669" y="4924"/>
                      <a:pt x="15494" y="4112"/>
                      <a:pt x="13328" y="4112"/>
                    </a:cubicBezTo>
                    <a:cubicBezTo>
                      <a:pt x="13316" y="4112"/>
                      <a:pt x="13303" y="4112"/>
                      <a:pt x="13291" y="4112"/>
                    </a:cubicBezTo>
                    <a:lnTo>
                      <a:pt x="12768" y="4114"/>
                    </a:lnTo>
                    <a:cubicBezTo>
                      <a:pt x="12732" y="4113"/>
                      <a:pt x="12698" y="4109"/>
                      <a:pt x="12662" y="4109"/>
                    </a:cubicBezTo>
                    <a:lnTo>
                      <a:pt x="7859" y="4109"/>
                    </a:lnTo>
                    <a:close/>
                  </a:path>
                </a:pathLst>
              </a:custGeom>
              <a:solidFill>
                <a:srgbClr val="D6D6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等线" panose="02010600030101010101" charset="-122"/>
                  </a:defRPr>
                </a:pPr>
                <a:endParaRPr sz="1350"/>
              </a:p>
            </p:txBody>
          </p:sp>
        </p:grpSp>
      </p:grpSp>
      <p:sp>
        <p:nvSpPr>
          <p:cNvPr id="5" name="300…">
            <a:extLst>
              <a:ext uri="{FF2B5EF4-FFF2-40B4-BE49-F238E27FC236}">
                <a16:creationId xmlns:a16="http://schemas.microsoft.com/office/drawing/2014/main" id="{DFD79922-A2E1-4BA7-AA55-D8F4672F4EA2}"/>
              </a:ext>
            </a:extLst>
          </p:cNvPr>
          <p:cNvSpPr txBox="1"/>
          <p:nvPr/>
        </p:nvSpPr>
        <p:spPr>
          <a:xfrm>
            <a:off x="8720384" y="5455947"/>
            <a:ext cx="1101539" cy="155806"/>
          </a:xfrm>
          <a:prstGeom prst="rect">
            <a:avLst/>
          </a:prstGeom>
          <a:ln w="12700">
            <a:miter lim="400000"/>
          </a:ln>
        </p:spPr>
        <p:txBody>
          <a:bodyPr lIns="34289" tIns="34289" rIns="34289" bIns="34289" anchor="ctr">
            <a:spAutoFit/>
          </a:bodyPr>
          <a:lstStyle>
            <a:lvl1pPr algn="ctr">
              <a:lnSpc>
                <a:spcPct val="90000"/>
              </a:lnSpc>
              <a:defRPr sz="1300" i="1">
                <a:solidFill>
                  <a:schemeClr val="accent1">
                    <a:satOff val="-3545"/>
                    <a:lumOff val="-1035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sz="975" dirty="0"/>
              <a:t>Researchers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AE49AA-904E-46CE-8D0E-66665614828F}"/>
              </a:ext>
            </a:extLst>
          </p:cNvPr>
          <p:cNvGrpSpPr/>
          <p:nvPr/>
        </p:nvGrpSpPr>
        <p:grpSpPr>
          <a:xfrm>
            <a:off x="1775520" y="5445224"/>
            <a:ext cx="1231977" cy="442555"/>
            <a:chOff x="1775520" y="5445224"/>
            <a:chExt cx="1231977" cy="442555"/>
          </a:xfrm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BAE492BC-88EF-4F6C-8578-6C2D014E7C6A}"/>
                </a:ext>
              </a:extLst>
            </p:cNvPr>
            <p:cNvGrpSpPr/>
            <p:nvPr/>
          </p:nvGrpSpPr>
          <p:grpSpPr>
            <a:xfrm>
              <a:off x="1960597" y="5642711"/>
              <a:ext cx="1046900" cy="245068"/>
              <a:chOff x="2724427" y="4818141"/>
              <a:chExt cx="1071939" cy="427185"/>
            </a:xfrm>
          </p:grpSpPr>
          <p:grpSp>
            <p:nvGrpSpPr>
              <p:cNvPr id="111" name="成组">
                <a:extLst>
                  <a:ext uri="{FF2B5EF4-FFF2-40B4-BE49-F238E27FC236}">
                    <a16:creationId xmlns:a16="http://schemas.microsoft.com/office/drawing/2014/main" id="{9070D241-32E1-44F4-B1B1-B38A7A11A361}"/>
                  </a:ext>
                </a:extLst>
              </p:cNvPr>
              <p:cNvGrpSpPr/>
              <p:nvPr/>
            </p:nvGrpSpPr>
            <p:grpSpPr>
              <a:xfrm>
                <a:off x="3488647" y="4818141"/>
                <a:ext cx="307719" cy="394816"/>
                <a:chOff x="105428" y="2158"/>
                <a:chExt cx="410290" cy="526419"/>
              </a:xfrm>
            </p:grpSpPr>
            <p:sp>
              <p:nvSpPr>
                <p:cNvPr id="118" name="三角形">
                  <a:extLst>
                    <a:ext uri="{FF2B5EF4-FFF2-40B4-BE49-F238E27FC236}">
                      <a16:creationId xmlns:a16="http://schemas.microsoft.com/office/drawing/2014/main" id="{FB0716C9-CABA-4323-8A5E-5B751C6F4F89}"/>
                    </a:ext>
                  </a:extLst>
                </p:cNvPr>
                <p:cNvSpPr/>
                <p:nvPr/>
              </p:nvSpPr>
              <p:spPr>
                <a:xfrm rot="10800000">
                  <a:off x="106776" y="2158"/>
                  <a:ext cx="408942" cy="399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196FF">
                    <a:alpha val="5662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等线" panose="02010600030101010101" charset="-122"/>
                    </a:defRPr>
                  </a:pPr>
                  <a:endParaRPr sz="1350"/>
                </a:p>
              </p:txBody>
            </p:sp>
            <p:sp>
              <p:nvSpPr>
                <p:cNvPr id="119" name="三角形">
                  <a:extLst>
                    <a:ext uri="{FF2B5EF4-FFF2-40B4-BE49-F238E27FC236}">
                      <a16:creationId xmlns:a16="http://schemas.microsoft.com/office/drawing/2014/main" id="{3581904F-E6E3-44E5-81B3-606EFD65906E}"/>
                    </a:ext>
                  </a:extLst>
                </p:cNvPr>
                <p:cNvSpPr/>
                <p:nvPr/>
              </p:nvSpPr>
              <p:spPr>
                <a:xfrm rot="10800000">
                  <a:off x="105428" y="129151"/>
                  <a:ext cx="408942" cy="399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196FF">
                    <a:alpha val="56624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等线" panose="02010600030101010101" charset="-122"/>
                    </a:defRPr>
                  </a:pPr>
                  <a:endParaRPr sz="1350"/>
                </a:p>
              </p:txBody>
            </p:sp>
          </p:grpSp>
          <p:grpSp>
            <p:nvGrpSpPr>
              <p:cNvPr id="112" name="成组">
                <a:extLst>
                  <a:ext uri="{FF2B5EF4-FFF2-40B4-BE49-F238E27FC236}">
                    <a16:creationId xmlns:a16="http://schemas.microsoft.com/office/drawing/2014/main" id="{E071F1F1-9468-4A7B-BE49-ABD42A9C6845}"/>
                  </a:ext>
                </a:extLst>
              </p:cNvPr>
              <p:cNvGrpSpPr/>
              <p:nvPr/>
            </p:nvGrpSpPr>
            <p:grpSpPr>
              <a:xfrm>
                <a:off x="2724427" y="4934315"/>
                <a:ext cx="685761" cy="311011"/>
                <a:chOff x="-2" y="0"/>
                <a:chExt cx="914346" cy="414679"/>
              </a:xfrm>
            </p:grpSpPr>
            <p:sp>
              <p:nvSpPr>
                <p:cNvPr id="113" name="男">
                  <a:extLst>
                    <a:ext uri="{FF2B5EF4-FFF2-40B4-BE49-F238E27FC236}">
                      <a16:creationId xmlns:a16="http://schemas.microsoft.com/office/drawing/2014/main" id="{CA7FA9CD-7EAC-497F-838E-2566B095983D}"/>
                    </a:ext>
                  </a:extLst>
                </p:cNvPr>
                <p:cNvSpPr/>
                <p:nvPr/>
              </p:nvSpPr>
              <p:spPr>
                <a:xfrm>
                  <a:off x="-3" y="14755"/>
                  <a:ext cx="147889" cy="399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6" h="21600" extrusionOk="0">
                      <a:moveTo>
                        <a:pt x="10777" y="0"/>
                      </a:moveTo>
                      <a:cubicBezTo>
                        <a:pt x="9509" y="0"/>
                        <a:pt x="8239" y="180"/>
                        <a:pt x="7271" y="540"/>
                      </a:cubicBezTo>
                      <a:cubicBezTo>
                        <a:pt x="5335" y="1259"/>
                        <a:pt x="5335" y="2425"/>
                        <a:pt x="7271" y="3144"/>
                      </a:cubicBezTo>
                      <a:cubicBezTo>
                        <a:pt x="9206" y="3863"/>
                        <a:pt x="12348" y="3863"/>
                        <a:pt x="14284" y="3144"/>
                      </a:cubicBezTo>
                      <a:cubicBezTo>
                        <a:pt x="16220" y="2425"/>
                        <a:pt x="16220" y="1259"/>
                        <a:pt x="14284" y="540"/>
                      </a:cubicBezTo>
                      <a:cubicBezTo>
                        <a:pt x="13316" y="180"/>
                        <a:pt x="12046" y="0"/>
                        <a:pt x="10777" y="0"/>
                      </a:cubicBezTo>
                      <a:close/>
                      <a:moveTo>
                        <a:pt x="4845" y="4060"/>
                      </a:moveTo>
                      <a:cubicBezTo>
                        <a:pt x="2970" y="4060"/>
                        <a:pt x="1445" y="4331"/>
                        <a:pt x="907" y="4563"/>
                      </a:cubicBezTo>
                      <a:cubicBezTo>
                        <a:pt x="-23" y="4963"/>
                        <a:pt x="-21" y="5438"/>
                        <a:pt x="8" y="5606"/>
                      </a:cubicBezTo>
                      <a:lnTo>
                        <a:pt x="8" y="12393"/>
                      </a:lnTo>
                      <a:cubicBezTo>
                        <a:pt x="8" y="12733"/>
                        <a:pt x="732" y="13004"/>
                        <a:pt x="1648" y="13004"/>
                      </a:cubicBezTo>
                      <a:cubicBezTo>
                        <a:pt x="2563" y="13004"/>
                        <a:pt x="3292" y="12728"/>
                        <a:pt x="3292" y="12393"/>
                      </a:cubicBezTo>
                      <a:lnTo>
                        <a:pt x="3292" y="6777"/>
                      </a:lnTo>
                      <a:lnTo>
                        <a:pt x="4791" y="6777"/>
                      </a:lnTo>
                      <a:lnTo>
                        <a:pt x="4791" y="12641"/>
                      </a:lnTo>
                      <a:lnTo>
                        <a:pt x="4804" y="12641"/>
                      </a:lnTo>
                      <a:lnTo>
                        <a:pt x="4804" y="20628"/>
                      </a:lnTo>
                      <a:cubicBezTo>
                        <a:pt x="4804" y="21163"/>
                        <a:pt x="5982" y="21600"/>
                        <a:pt x="7421" y="21600"/>
                      </a:cubicBezTo>
                      <a:cubicBezTo>
                        <a:pt x="8860" y="21600"/>
                        <a:pt x="10037" y="21163"/>
                        <a:pt x="10037" y="20628"/>
                      </a:cubicBezTo>
                      <a:lnTo>
                        <a:pt x="10037" y="12641"/>
                      </a:lnTo>
                      <a:lnTo>
                        <a:pt x="11504" y="12641"/>
                      </a:lnTo>
                      <a:lnTo>
                        <a:pt x="11504" y="20628"/>
                      </a:lnTo>
                      <a:cubicBezTo>
                        <a:pt x="11504" y="21163"/>
                        <a:pt x="12682" y="21600"/>
                        <a:pt x="14121" y="21600"/>
                      </a:cubicBezTo>
                      <a:cubicBezTo>
                        <a:pt x="15559" y="21600"/>
                        <a:pt x="16737" y="21163"/>
                        <a:pt x="16737" y="20628"/>
                      </a:cubicBezTo>
                      <a:lnTo>
                        <a:pt x="16737" y="12636"/>
                      </a:lnTo>
                      <a:lnTo>
                        <a:pt x="16750" y="12636"/>
                      </a:lnTo>
                      <a:lnTo>
                        <a:pt x="16750" y="6772"/>
                      </a:lnTo>
                      <a:lnTo>
                        <a:pt x="18249" y="6772"/>
                      </a:lnTo>
                      <a:lnTo>
                        <a:pt x="18249" y="12388"/>
                      </a:lnTo>
                      <a:cubicBezTo>
                        <a:pt x="18249" y="12728"/>
                        <a:pt x="18973" y="12997"/>
                        <a:pt x="19889" y="12997"/>
                      </a:cubicBezTo>
                      <a:cubicBezTo>
                        <a:pt x="20805" y="12997"/>
                        <a:pt x="21533" y="12723"/>
                        <a:pt x="21533" y="12388"/>
                      </a:cubicBezTo>
                      <a:lnTo>
                        <a:pt x="21533" y="5606"/>
                      </a:lnTo>
                      <a:cubicBezTo>
                        <a:pt x="21577" y="5438"/>
                        <a:pt x="21564" y="4957"/>
                        <a:pt x="20634" y="4563"/>
                      </a:cubicBezTo>
                      <a:cubicBezTo>
                        <a:pt x="20096" y="4336"/>
                        <a:pt x="18566" y="4060"/>
                        <a:pt x="16691" y="4060"/>
                      </a:cubicBezTo>
                      <a:lnTo>
                        <a:pt x="4845" y="406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等线" panose="02010600030101010101" charset="-122"/>
                    </a:defRPr>
                  </a:pPr>
                  <a:endParaRPr sz="1350"/>
                </a:p>
              </p:txBody>
            </p:sp>
            <p:sp>
              <p:nvSpPr>
                <p:cNvPr id="114" name="男">
                  <a:extLst>
                    <a:ext uri="{FF2B5EF4-FFF2-40B4-BE49-F238E27FC236}">
                      <a16:creationId xmlns:a16="http://schemas.microsoft.com/office/drawing/2014/main" id="{27464EA3-D8FD-46C9-9DDB-8F5CA482103D}"/>
                    </a:ext>
                  </a:extLst>
                </p:cNvPr>
                <p:cNvSpPr/>
                <p:nvPr/>
              </p:nvSpPr>
              <p:spPr>
                <a:xfrm>
                  <a:off x="196797" y="6169"/>
                  <a:ext cx="147887" cy="399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6" h="21600" extrusionOk="0">
                      <a:moveTo>
                        <a:pt x="10777" y="0"/>
                      </a:moveTo>
                      <a:cubicBezTo>
                        <a:pt x="9509" y="0"/>
                        <a:pt x="8239" y="180"/>
                        <a:pt x="7271" y="540"/>
                      </a:cubicBezTo>
                      <a:cubicBezTo>
                        <a:pt x="5335" y="1259"/>
                        <a:pt x="5335" y="2425"/>
                        <a:pt x="7271" y="3144"/>
                      </a:cubicBezTo>
                      <a:cubicBezTo>
                        <a:pt x="9206" y="3863"/>
                        <a:pt x="12348" y="3863"/>
                        <a:pt x="14284" y="3144"/>
                      </a:cubicBezTo>
                      <a:cubicBezTo>
                        <a:pt x="16220" y="2425"/>
                        <a:pt x="16220" y="1259"/>
                        <a:pt x="14284" y="540"/>
                      </a:cubicBezTo>
                      <a:cubicBezTo>
                        <a:pt x="13316" y="180"/>
                        <a:pt x="12046" y="0"/>
                        <a:pt x="10777" y="0"/>
                      </a:cubicBezTo>
                      <a:close/>
                      <a:moveTo>
                        <a:pt x="4845" y="4060"/>
                      </a:moveTo>
                      <a:cubicBezTo>
                        <a:pt x="2970" y="4060"/>
                        <a:pt x="1445" y="4331"/>
                        <a:pt x="907" y="4563"/>
                      </a:cubicBezTo>
                      <a:cubicBezTo>
                        <a:pt x="-23" y="4963"/>
                        <a:pt x="-21" y="5438"/>
                        <a:pt x="8" y="5606"/>
                      </a:cubicBezTo>
                      <a:lnTo>
                        <a:pt x="8" y="12393"/>
                      </a:lnTo>
                      <a:cubicBezTo>
                        <a:pt x="8" y="12733"/>
                        <a:pt x="732" y="13004"/>
                        <a:pt x="1648" y="13004"/>
                      </a:cubicBezTo>
                      <a:cubicBezTo>
                        <a:pt x="2563" y="13004"/>
                        <a:pt x="3292" y="12728"/>
                        <a:pt x="3292" y="12393"/>
                      </a:cubicBezTo>
                      <a:lnTo>
                        <a:pt x="3292" y="6777"/>
                      </a:lnTo>
                      <a:lnTo>
                        <a:pt x="4791" y="6777"/>
                      </a:lnTo>
                      <a:lnTo>
                        <a:pt x="4791" y="12641"/>
                      </a:lnTo>
                      <a:lnTo>
                        <a:pt x="4804" y="12641"/>
                      </a:lnTo>
                      <a:lnTo>
                        <a:pt x="4804" y="20628"/>
                      </a:lnTo>
                      <a:cubicBezTo>
                        <a:pt x="4804" y="21163"/>
                        <a:pt x="5982" y="21600"/>
                        <a:pt x="7421" y="21600"/>
                      </a:cubicBezTo>
                      <a:cubicBezTo>
                        <a:pt x="8860" y="21600"/>
                        <a:pt x="10037" y="21163"/>
                        <a:pt x="10037" y="20628"/>
                      </a:cubicBezTo>
                      <a:lnTo>
                        <a:pt x="10037" y="12641"/>
                      </a:lnTo>
                      <a:lnTo>
                        <a:pt x="11504" y="12641"/>
                      </a:lnTo>
                      <a:lnTo>
                        <a:pt x="11504" y="20628"/>
                      </a:lnTo>
                      <a:cubicBezTo>
                        <a:pt x="11504" y="21163"/>
                        <a:pt x="12682" y="21600"/>
                        <a:pt x="14121" y="21600"/>
                      </a:cubicBezTo>
                      <a:cubicBezTo>
                        <a:pt x="15559" y="21600"/>
                        <a:pt x="16737" y="21163"/>
                        <a:pt x="16737" y="20628"/>
                      </a:cubicBezTo>
                      <a:lnTo>
                        <a:pt x="16737" y="12636"/>
                      </a:lnTo>
                      <a:lnTo>
                        <a:pt x="16750" y="12636"/>
                      </a:lnTo>
                      <a:lnTo>
                        <a:pt x="16750" y="6772"/>
                      </a:lnTo>
                      <a:lnTo>
                        <a:pt x="18249" y="6772"/>
                      </a:lnTo>
                      <a:lnTo>
                        <a:pt x="18249" y="12388"/>
                      </a:lnTo>
                      <a:cubicBezTo>
                        <a:pt x="18249" y="12728"/>
                        <a:pt x="18973" y="12997"/>
                        <a:pt x="19889" y="12997"/>
                      </a:cubicBezTo>
                      <a:cubicBezTo>
                        <a:pt x="20805" y="12997"/>
                        <a:pt x="21533" y="12723"/>
                        <a:pt x="21533" y="12388"/>
                      </a:cubicBezTo>
                      <a:lnTo>
                        <a:pt x="21533" y="5606"/>
                      </a:lnTo>
                      <a:cubicBezTo>
                        <a:pt x="21577" y="5438"/>
                        <a:pt x="21564" y="4957"/>
                        <a:pt x="20634" y="4563"/>
                      </a:cubicBezTo>
                      <a:cubicBezTo>
                        <a:pt x="20096" y="4336"/>
                        <a:pt x="18566" y="4060"/>
                        <a:pt x="16691" y="4060"/>
                      </a:cubicBezTo>
                      <a:lnTo>
                        <a:pt x="4845" y="406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等线" panose="02010600030101010101" charset="-122"/>
                    </a:defRPr>
                  </a:pPr>
                  <a:endParaRPr sz="1350"/>
                </a:p>
              </p:txBody>
            </p:sp>
            <p:sp>
              <p:nvSpPr>
                <p:cNvPr id="115" name="男">
                  <a:extLst>
                    <a:ext uri="{FF2B5EF4-FFF2-40B4-BE49-F238E27FC236}">
                      <a16:creationId xmlns:a16="http://schemas.microsoft.com/office/drawing/2014/main" id="{0CA1EA9D-24B0-46C7-9B26-25D0E75FEB04}"/>
                    </a:ext>
                  </a:extLst>
                </p:cNvPr>
                <p:cNvSpPr/>
                <p:nvPr/>
              </p:nvSpPr>
              <p:spPr>
                <a:xfrm>
                  <a:off x="580023" y="0"/>
                  <a:ext cx="147888" cy="399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6" h="21600" extrusionOk="0">
                      <a:moveTo>
                        <a:pt x="10777" y="0"/>
                      </a:moveTo>
                      <a:cubicBezTo>
                        <a:pt x="9509" y="0"/>
                        <a:pt x="8239" y="180"/>
                        <a:pt x="7271" y="540"/>
                      </a:cubicBezTo>
                      <a:cubicBezTo>
                        <a:pt x="5335" y="1259"/>
                        <a:pt x="5335" y="2425"/>
                        <a:pt x="7271" y="3144"/>
                      </a:cubicBezTo>
                      <a:cubicBezTo>
                        <a:pt x="9206" y="3863"/>
                        <a:pt x="12348" y="3863"/>
                        <a:pt x="14284" y="3144"/>
                      </a:cubicBezTo>
                      <a:cubicBezTo>
                        <a:pt x="16220" y="2425"/>
                        <a:pt x="16220" y="1259"/>
                        <a:pt x="14284" y="540"/>
                      </a:cubicBezTo>
                      <a:cubicBezTo>
                        <a:pt x="13316" y="180"/>
                        <a:pt x="12046" y="0"/>
                        <a:pt x="10777" y="0"/>
                      </a:cubicBezTo>
                      <a:close/>
                      <a:moveTo>
                        <a:pt x="4845" y="4060"/>
                      </a:moveTo>
                      <a:cubicBezTo>
                        <a:pt x="2970" y="4060"/>
                        <a:pt x="1445" y="4331"/>
                        <a:pt x="907" y="4563"/>
                      </a:cubicBezTo>
                      <a:cubicBezTo>
                        <a:pt x="-23" y="4963"/>
                        <a:pt x="-21" y="5438"/>
                        <a:pt x="8" y="5606"/>
                      </a:cubicBezTo>
                      <a:lnTo>
                        <a:pt x="8" y="12393"/>
                      </a:lnTo>
                      <a:cubicBezTo>
                        <a:pt x="8" y="12733"/>
                        <a:pt x="732" y="13004"/>
                        <a:pt x="1648" y="13004"/>
                      </a:cubicBezTo>
                      <a:cubicBezTo>
                        <a:pt x="2563" y="13004"/>
                        <a:pt x="3292" y="12728"/>
                        <a:pt x="3292" y="12393"/>
                      </a:cubicBezTo>
                      <a:lnTo>
                        <a:pt x="3292" y="6777"/>
                      </a:lnTo>
                      <a:lnTo>
                        <a:pt x="4791" y="6777"/>
                      </a:lnTo>
                      <a:lnTo>
                        <a:pt x="4791" y="12641"/>
                      </a:lnTo>
                      <a:lnTo>
                        <a:pt x="4804" y="12641"/>
                      </a:lnTo>
                      <a:lnTo>
                        <a:pt x="4804" y="20628"/>
                      </a:lnTo>
                      <a:cubicBezTo>
                        <a:pt x="4804" y="21163"/>
                        <a:pt x="5982" y="21600"/>
                        <a:pt x="7421" y="21600"/>
                      </a:cubicBezTo>
                      <a:cubicBezTo>
                        <a:pt x="8860" y="21600"/>
                        <a:pt x="10037" y="21163"/>
                        <a:pt x="10037" y="20628"/>
                      </a:cubicBezTo>
                      <a:lnTo>
                        <a:pt x="10037" y="12641"/>
                      </a:lnTo>
                      <a:lnTo>
                        <a:pt x="11504" y="12641"/>
                      </a:lnTo>
                      <a:lnTo>
                        <a:pt x="11504" y="20628"/>
                      </a:lnTo>
                      <a:cubicBezTo>
                        <a:pt x="11504" y="21163"/>
                        <a:pt x="12682" y="21600"/>
                        <a:pt x="14121" y="21600"/>
                      </a:cubicBezTo>
                      <a:cubicBezTo>
                        <a:pt x="15559" y="21600"/>
                        <a:pt x="16737" y="21163"/>
                        <a:pt x="16737" y="20628"/>
                      </a:cubicBezTo>
                      <a:lnTo>
                        <a:pt x="16737" y="12636"/>
                      </a:lnTo>
                      <a:lnTo>
                        <a:pt x="16750" y="12636"/>
                      </a:lnTo>
                      <a:lnTo>
                        <a:pt x="16750" y="6772"/>
                      </a:lnTo>
                      <a:lnTo>
                        <a:pt x="18249" y="6772"/>
                      </a:lnTo>
                      <a:lnTo>
                        <a:pt x="18249" y="12388"/>
                      </a:lnTo>
                      <a:cubicBezTo>
                        <a:pt x="18249" y="12728"/>
                        <a:pt x="18973" y="12997"/>
                        <a:pt x="19889" y="12997"/>
                      </a:cubicBezTo>
                      <a:cubicBezTo>
                        <a:pt x="20805" y="12997"/>
                        <a:pt x="21533" y="12723"/>
                        <a:pt x="21533" y="12388"/>
                      </a:cubicBezTo>
                      <a:lnTo>
                        <a:pt x="21533" y="5606"/>
                      </a:lnTo>
                      <a:cubicBezTo>
                        <a:pt x="21577" y="5438"/>
                        <a:pt x="21564" y="4957"/>
                        <a:pt x="20634" y="4563"/>
                      </a:cubicBezTo>
                      <a:cubicBezTo>
                        <a:pt x="20096" y="4336"/>
                        <a:pt x="18566" y="4060"/>
                        <a:pt x="16691" y="4060"/>
                      </a:cubicBezTo>
                      <a:lnTo>
                        <a:pt x="4845" y="406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等线" panose="02010600030101010101" charset="-122"/>
                    </a:defRPr>
                  </a:pPr>
                  <a:endParaRPr sz="1350"/>
                </a:p>
              </p:txBody>
            </p:sp>
            <p:sp>
              <p:nvSpPr>
                <p:cNvPr id="116" name="女">
                  <a:extLst>
                    <a:ext uri="{FF2B5EF4-FFF2-40B4-BE49-F238E27FC236}">
                      <a16:creationId xmlns:a16="http://schemas.microsoft.com/office/drawing/2014/main" id="{3DEC7A83-3125-475F-853B-BDCD6BFE5ECD}"/>
                    </a:ext>
                  </a:extLst>
                </p:cNvPr>
                <p:cNvSpPr/>
                <p:nvPr/>
              </p:nvSpPr>
              <p:spPr>
                <a:xfrm>
                  <a:off x="393596" y="5299"/>
                  <a:ext cx="181207" cy="4007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extrusionOk="0">
                      <a:moveTo>
                        <a:pt x="10652" y="0"/>
                      </a:moveTo>
                      <a:cubicBezTo>
                        <a:pt x="9610" y="0"/>
                        <a:pt x="8570" y="182"/>
                        <a:pt x="7774" y="547"/>
                      </a:cubicBezTo>
                      <a:cubicBezTo>
                        <a:pt x="6184" y="1276"/>
                        <a:pt x="6184" y="2458"/>
                        <a:pt x="7774" y="3188"/>
                      </a:cubicBezTo>
                      <a:cubicBezTo>
                        <a:pt x="9365" y="3917"/>
                        <a:pt x="11943" y="3917"/>
                        <a:pt x="13534" y="3188"/>
                      </a:cubicBezTo>
                      <a:cubicBezTo>
                        <a:pt x="15124" y="2458"/>
                        <a:pt x="15124" y="1276"/>
                        <a:pt x="13534" y="547"/>
                      </a:cubicBezTo>
                      <a:cubicBezTo>
                        <a:pt x="12738" y="182"/>
                        <a:pt x="11695" y="0"/>
                        <a:pt x="10652" y="0"/>
                      </a:cubicBezTo>
                      <a:close/>
                      <a:moveTo>
                        <a:pt x="7859" y="4109"/>
                      </a:moveTo>
                      <a:cubicBezTo>
                        <a:pt x="5671" y="4109"/>
                        <a:pt x="4499" y="4934"/>
                        <a:pt x="4153" y="5420"/>
                      </a:cubicBezTo>
                      <a:lnTo>
                        <a:pt x="50" y="11877"/>
                      </a:lnTo>
                      <a:cubicBezTo>
                        <a:pt x="-150" y="12205"/>
                        <a:pt x="268" y="12546"/>
                        <a:pt x="985" y="12638"/>
                      </a:cubicBezTo>
                      <a:cubicBezTo>
                        <a:pt x="1106" y="12653"/>
                        <a:pt x="1229" y="12661"/>
                        <a:pt x="1349" y="12661"/>
                      </a:cubicBezTo>
                      <a:cubicBezTo>
                        <a:pt x="1938" y="12661"/>
                        <a:pt x="2478" y="12482"/>
                        <a:pt x="2644" y="12209"/>
                      </a:cubicBezTo>
                      <a:lnTo>
                        <a:pt x="6269" y="6537"/>
                      </a:lnTo>
                      <a:lnTo>
                        <a:pt x="6994" y="6537"/>
                      </a:lnTo>
                      <a:cubicBezTo>
                        <a:pt x="6989" y="6544"/>
                        <a:pt x="6983" y="6551"/>
                        <a:pt x="6979" y="6558"/>
                      </a:cubicBezTo>
                      <a:lnTo>
                        <a:pt x="2405" y="14438"/>
                      </a:lnTo>
                      <a:cubicBezTo>
                        <a:pt x="2329" y="14570"/>
                        <a:pt x="2506" y="14676"/>
                        <a:pt x="2803" y="14676"/>
                      </a:cubicBezTo>
                      <a:lnTo>
                        <a:pt x="6067" y="14676"/>
                      </a:lnTo>
                      <a:lnTo>
                        <a:pt x="6067" y="20674"/>
                      </a:lnTo>
                      <a:cubicBezTo>
                        <a:pt x="6067" y="21185"/>
                        <a:pt x="6972" y="21600"/>
                        <a:pt x="8087" y="21600"/>
                      </a:cubicBezTo>
                      <a:cubicBezTo>
                        <a:pt x="9203" y="21600"/>
                        <a:pt x="10104" y="21185"/>
                        <a:pt x="10104" y="20674"/>
                      </a:cubicBezTo>
                      <a:lnTo>
                        <a:pt x="10104" y="14676"/>
                      </a:lnTo>
                      <a:cubicBezTo>
                        <a:pt x="10326" y="14676"/>
                        <a:pt x="10531" y="14676"/>
                        <a:pt x="10608" y="14676"/>
                      </a:cubicBezTo>
                      <a:cubicBezTo>
                        <a:pt x="10695" y="14676"/>
                        <a:pt x="10945" y="14676"/>
                        <a:pt x="11201" y="14676"/>
                      </a:cubicBezTo>
                      <a:lnTo>
                        <a:pt x="11201" y="20674"/>
                      </a:lnTo>
                      <a:cubicBezTo>
                        <a:pt x="11201" y="21185"/>
                        <a:pt x="12105" y="21600"/>
                        <a:pt x="13221" y="21600"/>
                      </a:cubicBezTo>
                      <a:cubicBezTo>
                        <a:pt x="14337" y="21600"/>
                        <a:pt x="15238" y="21185"/>
                        <a:pt x="15238" y="20674"/>
                      </a:cubicBezTo>
                      <a:lnTo>
                        <a:pt x="15238" y="14676"/>
                      </a:lnTo>
                      <a:lnTo>
                        <a:pt x="18410" y="14676"/>
                      </a:lnTo>
                      <a:cubicBezTo>
                        <a:pt x="18706" y="14676"/>
                        <a:pt x="18887" y="14570"/>
                        <a:pt x="18811" y="14438"/>
                      </a:cubicBezTo>
                      <a:lnTo>
                        <a:pt x="14237" y="6558"/>
                      </a:lnTo>
                      <a:cubicBezTo>
                        <a:pt x="14233" y="6551"/>
                        <a:pt x="14227" y="6544"/>
                        <a:pt x="14222" y="6537"/>
                      </a:cubicBezTo>
                      <a:lnTo>
                        <a:pt x="14932" y="6537"/>
                      </a:lnTo>
                      <a:lnTo>
                        <a:pt x="18656" y="12192"/>
                      </a:lnTo>
                      <a:cubicBezTo>
                        <a:pt x="18827" y="12463"/>
                        <a:pt x="19364" y="12638"/>
                        <a:pt x="19948" y="12638"/>
                      </a:cubicBezTo>
                      <a:cubicBezTo>
                        <a:pt x="20072" y="12638"/>
                        <a:pt x="20199" y="12631"/>
                        <a:pt x="20324" y="12614"/>
                      </a:cubicBezTo>
                      <a:cubicBezTo>
                        <a:pt x="21038" y="12519"/>
                        <a:pt x="21450" y="12177"/>
                        <a:pt x="21244" y="11850"/>
                      </a:cubicBezTo>
                      <a:lnTo>
                        <a:pt x="17037" y="5432"/>
                      </a:lnTo>
                      <a:lnTo>
                        <a:pt x="17022" y="5407"/>
                      </a:lnTo>
                      <a:cubicBezTo>
                        <a:pt x="16669" y="4924"/>
                        <a:pt x="15494" y="4112"/>
                        <a:pt x="13328" y="4112"/>
                      </a:cubicBezTo>
                      <a:cubicBezTo>
                        <a:pt x="13316" y="4112"/>
                        <a:pt x="13303" y="4112"/>
                        <a:pt x="13291" y="4112"/>
                      </a:cubicBezTo>
                      <a:lnTo>
                        <a:pt x="12768" y="4114"/>
                      </a:lnTo>
                      <a:cubicBezTo>
                        <a:pt x="12732" y="4113"/>
                        <a:pt x="12698" y="4109"/>
                        <a:pt x="12662" y="4109"/>
                      </a:cubicBezTo>
                      <a:lnTo>
                        <a:pt x="7859" y="4109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等线" panose="02010600030101010101" charset="-122"/>
                    </a:defRPr>
                  </a:pPr>
                  <a:endParaRPr sz="1350"/>
                </a:p>
              </p:txBody>
            </p:sp>
            <p:sp>
              <p:nvSpPr>
                <p:cNvPr id="117" name="女">
                  <a:extLst>
                    <a:ext uri="{FF2B5EF4-FFF2-40B4-BE49-F238E27FC236}">
                      <a16:creationId xmlns:a16="http://schemas.microsoft.com/office/drawing/2014/main" id="{4EAC45A0-DF70-43E5-82DE-C8824F37017E}"/>
                    </a:ext>
                  </a:extLst>
                </p:cNvPr>
                <p:cNvSpPr/>
                <p:nvPr/>
              </p:nvSpPr>
              <p:spPr>
                <a:xfrm>
                  <a:off x="733138" y="13884"/>
                  <a:ext cx="181207" cy="400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7" h="21600" extrusionOk="0">
                      <a:moveTo>
                        <a:pt x="10652" y="0"/>
                      </a:moveTo>
                      <a:cubicBezTo>
                        <a:pt x="9610" y="0"/>
                        <a:pt x="8570" y="182"/>
                        <a:pt x="7774" y="547"/>
                      </a:cubicBezTo>
                      <a:cubicBezTo>
                        <a:pt x="6184" y="1276"/>
                        <a:pt x="6184" y="2458"/>
                        <a:pt x="7774" y="3188"/>
                      </a:cubicBezTo>
                      <a:cubicBezTo>
                        <a:pt x="9365" y="3917"/>
                        <a:pt x="11943" y="3917"/>
                        <a:pt x="13534" y="3188"/>
                      </a:cubicBezTo>
                      <a:cubicBezTo>
                        <a:pt x="15124" y="2458"/>
                        <a:pt x="15124" y="1276"/>
                        <a:pt x="13534" y="547"/>
                      </a:cubicBezTo>
                      <a:cubicBezTo>
                        <a:pt x="12738" y="182"/>
                        <a:pt x="11695" y="0"/>
                        <a:pt x="10652" y="0"/>
                      </a:cubicBezTo>
                      <a:close/>
                      <a:moveTo>
                        <a:pt x="7859" y="4109"/>
                      </a:moveTo>
                      <a:cubicBezTo>
                        <a:pt x="5671" y="4109"/>
                        <a:pt x="4499" y="4934"/>
                        <a:pt x="4153" y="5420"/>
                      </a:cubicBezTo>
                      <a:lnTo>
                        <a:pt x="50" y="11877"/>
                      </a:lnTo>
                      <a:cubicBezTo>
                        <a:pt x="-150" y="12205"/>
                        <a:pt x="268" y="12546"/>
                        <a:pt x="985" y="12638"/>
                      </a:cubicBezTo>
                      <a:cubicBezTo>
                        <a:pt x="1106" y="12653"/>
                        <a:pt x="1229" y="12661"/>
                        <a:pt x="1349" y="12661"/>
                      </a:cubicBezTo>
                      <a:cubicBezTo>
                        <a:pt x="1938" y="12661"/>
                        <a:pt x="2478" y="12482"/>
                        <a:pt x="2644" y="12209"/>
                      </a:cubicBezTo>
                      <a:lnTo>
                        <a:pt x="6269" y="6537"/>
                      </a:lnTo>
                      <a:lnTo>
                        <a:pt x="6994" y="6537"/>
                      </a:lnTo>
                      <a:cubicBezTo>
                        <a:pt x="6989" y="6544"/>
                        <a:pt x="6983" y="6551"/>
                        <a:pt x="6979" y="6558"/>
                      </a:cubicBezTo>
                      <a:lnTo>
                        <a:pt x="2405" y="14438"/>
                      </a:lnTo>
                      <a:cubicBezTo>
                        <a:pt x="2329" y="14570"/>
                        <a:pt x="2506" y="14676"/>
                        <a:pt x="2803" y="14676"/>
                      </a:cubicBezTo>
                      <a:lnTo>
                        <a:pt x="6067" y="14676"/>
                      </a:lnTo>
                      <a:lnTo>
                        <a:pt x="6067" y="20674"/>
                      </a:lnTo>
                      <a:cubicBezTo>
                        <a:pt x="6067" y="21185"/>
                        <a:pt x="6972" y="21600"/>
                        <a:pt x="8087" y="21600"/>
                      </a:cubicBezTo>
                      <a:cubicBezTo>
                        <a:pt x="9203" y="21600"/>
                        <a:pt x="10104" y="21185"/>
                        <a:pt x="10104" y="20674"/>
                      </a:cubicBezTo>
                      <a:lnTo>
                        <a:pt x="10104" y="14676"/>
                      </a:lnTo>
                      <a:cubicBezTo>
                        <a:pt x="10326" y="14676"/>
                        <a:pt x="10531" y="14676"/>
                        <a:pt x="10608" y="14676"/>
                      </a:cubicBezTo>
                      <a:cubicBezTo>
                        <a:pt x="10695" y="14676"/>
                        <a:pt x="10945" y="14676"/>
                        <a:pt x="11201" y="14676"/>
                      </a:cubicBezTo>
                      <a:lnTo>
                        <a:pt x="11201" y="20674"/>
                      </a:lnTo>
                      <a:cubicBezTo>
                        <a:pt x="11201" y="21185"/>
                        <a:pt x="12105" y="21600"/>
                        <a:pt x="13221" y="21600"/>
                      </a:cubicBezTo>
                      <a:cubicBezTo>
                        <a:pt x="14337" y="21600"/>
                        <a:pt x="15238" y="21185"/>
                        <a:pt x="15238" y="20674"/>
                      </a:cubicBezTo>
                      <a:lnTo>
                        <a:pt x="15238" y="14676"/>
                      </a:lnTo>
                      <a:lnTo>
                        <a:pt x="18410" y="14676"/>
                      </a:lnTo>
                      <a:cubicBezTo>
                        <a:pt x="18706" y="14676"/>
                        <a:pt x="18887" y="14570"/>
                        <a:pt x="18811" y="14438"/>
                      </a:cubicBezTo>
                      <a:lnTo>
                        <a:pt x="14237" y="6558"/>
                      </a:lnTo>
                      <a:cubicBezTo>
                        <a:pt x="14233" y="6551"/>
                        <a:pt x="14227" y="6544"/>
                        <a:pt x="14222" y="6537"/>
                      </a:cubicBezTo>
                      <a:lnTo>
                        <a:pt x="14932" y="6537"/>
                      </a:lnTo>
                      <a:lnTo>
                        <a:pt x="18656" y="12192"/>
                      </a:lnTo>
                      <a:cubicBezTo>
                        <a:pt x="18827" y="12463"/>
                        <a:pt x="19364" y="12638"/>
                        <a:pt x="19948" y="12638"/>
                      </a:cubicBezTo>
                      <a:cubicBezTo>
                        <a:pt x="20072" y="12638"/>
                        <a:pt x="20199" y="12631"/>
                        <a:pt x="20324" y="12614"/>
                      </a:cubicBezTo>
                      <a:cubicBezTo>
                        <a:pt x="21038" y="12519"/>
                        <a:pt x="21450" y="12177"/>
                        <a:pt x="21244" y="11850"/>
                      </a:cubicBezTo>
                      <a:lnTo>
                        <a:pt x="17037" y="5432"/>
                      </a:lnTo>
                      <a:lnTo>
                        <a:pt x="17022" y="5407"/>
                      </a:lnTo>
                      <a:cubicBezTo>
                        <a:pt x="16669" y="4924"/>
                        <a:pt x="15494" y="4112"/>
                        <a:pt x="13328" y="4112"/>
                      </a:cubicBezTo>
                      <a:cubicBezTo>
                        <a:pt x="13316" y="4112"/>
                        <a:pt x="13303" y="4112"/>
                        <a:pt x="13291" y="4112"/>
                      </a:cubicBezTo>
                      <a:lnTo>
                        <a:pt x="12768" y="4114"/>
                      </a:lnTo>
                      <a:cubicBezTo>
                        <a:pt x="12732" y="4113"/>
                        <a:pt x="12698" y="4109"/>
                        <a:pt x="12662" y="4109"/>
                      </a:cubicBezTo>
                      <a:lnTo>
                        <a:pt x="7859" y="4109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等线" panose="02010600030101010101" charset="-122"/>
                    </a:defRPr>
                  </a:pPr>
                  <a:endParaRPr sz="1350"/>
                </a:p>
              </p:txBody>
            </p:sp>
          </p:grpSp>
        </p:grpSp>
        <p:sp>
          <p:nvSpPr>
            <p:cNvPr id="120" name="300…">
              <a:extLst>
                <a:ext uri="{FF2B5EF4-FFF2-40B4-BE49-F238E27FC236}">
                  <a16:creationId xmlns:a16="http://schemas.microsoft.com/office/drawing/2014/main" id="{75550F85-1ECE-4364-AD82-FF85ABC1C7CD}"/>
                </a:ext>
              </a:extLst>
            </p:cNvPr>
            <p:cNvSpPr txBox="1"/>
            <p:nvPr/>
          </p:nvSpPr>
          <p:spPr>
            <a:xfrm>
              <a:off x="1775520" y="5445224"/>
              <a:ext cx="1101539" cy="155806"/>
            </a:xfrm>
            <a:prstGeom prst="rect">
              <a:avLst/>
            </a:prstGeom>
            <a:ln w="12700">
              <a:miter lim="400000"/>
            </a:ln>
          </p:spPr>
          <p:txBody>
            <a:bodyPr lIns="34289" tIns="34289" rIns="34289" bIns="34289" anchor="ctr">
              <a:spAutoFit/>
            </a:bodyPr>
            <a:lstStyle>
              <a:lvl1pPr algn="ctr">
                <a:lnSpc>
                  <a:spcPct val="90000"/>
                </a:lnSpc>
                <a:defRPr sz="1300" i="1">
                  <a:solidFill>
                    <a:schemeClr val="accent1">
                      <a:satOff val="-3545"/>
                      <a:lumOff val="-1035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sz="975" dirty="0"/>
                <a:t>Researchers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35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99"/>
    </mc:Choice>
    <mc:Fallback xmlns="">
      <p:transition spd="slow" advTm="44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内容占位符 83">
            <a:extLst>
              <a:ext uri="{FF2B5EF4-FFF2-40B4-BE49-F238E27FC236}">
                <a16:creationId xmlns:a16="http://schemas.microsoft.com/office/drawing/2014/main" id="{80A48300-BE78-4EC0-B169-AD110D5B0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56" y="3842890"/>
            <a:ext cx="2069396" cy="598734"/>
          </a:xfr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15BB726A-986A-4AAE-BECA-704B75E9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Cloud federation with partners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0969B76-EF43-4388-87E4-E5C22A439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0" y="3792424"/>
            <a:ext cx="2071970" cy="932720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3531661-73D2-46B8-843C-A32BF3EF8DB9}"/>
              </a:ext>
            </a:extLst>
          </p:cNvPr>
          <p:cNvCxnSpPr>
            <a:cxnSpLocks/>
          </p:cNvCxnSpPr>
          <p:nvPr/>
        </p:nvCxnSpPr>
        <p:spPr>
          <a:xfrm flipH="1">
            <a:off x="-99391" y="3602324"/>
            <a:ext cx="12291391" cy="348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228693E-EB0A-4728-B3C2-A9DA089B9CAC}"/>
              </a:ext>
            </a:extLst>
          </p:cNvPr>
          <p:cNvCxnSpPr>
            <a:cxnSpLocks/>
          </p:cNvCxnSpPr>
          <p:nvPr/>
        </p:nvCxnSpPr>
        <p:spPr>
          <a:xfrm flipV="1">
            <a:off x="6059488" y="1155125"/>
            <a:ext cx="23257" cy="55713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FCBB1681-1464-49EB-9999-45343AA1A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3979" r="65779" b="46120"/>
          <a:stretch/>
        </p:blipFill>
        <p:spPr>
          <a:xfrm>
            <a:off x="39478" y="4667705"/>
            <a:ext cx="4172304" cy="84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3663D56-C62D-486F-8DF6-43FFB85216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8" t="22827" r="39324" b="59871"/>
          <a:stretch/>
        </p:blipFill>
        <p:spPr>
          <a:xfrm>
            <a:off x="0" y="5553192"/>
            <a:ext cx="6082745" cy="104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98250EA-56FC-4FC1-A7E1-5F2E831E8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4648" y="4427770"/>
            <a:ext cx="4068907" cy="249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95AF53-0A7A-472F-A02D-B81E068B8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3653" y="3574286"/>
            <a:ext cx="1236779" cy="863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C43B0-62BF-42D4-B32A-8BD0362C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46814" y="2709186"/>
            <a:ext cx="1287626" cy="6720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图片 6" descr="图 3 29 环球高速科研网络GLORIAD 网络示意图">
            <a:extLst>
              <a:ext uri="{FF2B5EF4-FFF2-40B4-BE49-F238E27FC236}">
                <a16:creationId xmlns:a16="http://schemas.microsoft.com/office/drawing/2014/main" id="{A2892686-4D64-4A34-9DAD-77A8566B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54707" y="1961122"/>
            <a:ext cx="1416022" cy="79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90C4B34-7E41-4AFD-912F-EED2BE7D4E57}"/>
              </a:ext>
            </a:extLst>
          </p:cNvPr>
          <p:cNvSpPr/>
          <p:nvPr/>
        </p:nvSpPr>
        <p:spPr>
          <a:xfrm rot="5400000">
            <a:off x="4996688" y="2404420"/>
            <a:ext cx="1560348" cy="488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CONNECTIVITY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6D360AC-A707-473C-981E-E448C29BCBFF}"/>
              </a:ext>
            </a:extLst>
          </p:cNvPr>
          <p:cNvSpPr/>
          <p:nvPr/>
        </p:nvSpPr>
        <p:spPr>
          <a:xfrm rot="16200000">
            <a:off x="5588621" y="2394064"/>
            <a:ext cx="1581060" cy="488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SECURITY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388807-E810-4A61-B65D-6C2ECBC7FB1E}"/>
              </a:ext>
            </a:extLst>
          </p:cNvPr>
          <p:cNvSpPr/>
          <p:nvPr/>
        </p:nvSpPr>
        <p:spPr>
          <a:xfrm rot="5400000">
            <a:off x="4971976" y="4389237"/>
            <a:ext cx="1580231" cy="488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POLICY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AD68FC-46BD-4984-9527-CBAFA3F78C34}"/>
              </a:ext>
            </a:extLst>
          </p:cNvPr>
          <p:cNvSpPr/>
          <p:nvPr/>
        </p:nvSpPr>
        <p:spPr>
          <a:xfrm rot="16200000">
            <a:off x="5588366" y="4388917"/>
            <a:ext cx="1580865" cy="488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TESTBED</a:t>
            </a:r>
            <a:endParaRPr lang="zh-CN" altLang="en-US" dirty="0"/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8F3CF201-B5D1-4AEF-9435-E62087EAAFE7}"/>
              </a:ext>
            </a:extLst>
          </p:cNvPr>
          <p:cNvGrpSpPr/>
          <p:nvPr/>
        </p:nvGrpSpPr>
        <p:grpSpPr>
          <a:xfrm>
            <a:off x="93048" y="1117343"/>
            <a:ext cx="3405069" cy="2491766"/>
            <a:chOff x="-3251859" y="3655843"/>
            <a:chExt cx="3854424" cy="2783067"/>
          </a:xfrm>
        </p:grpSpPr>
        <p:pic>
          <p:nvPicPr>
            <p:cNvPr id="86" name="Picture 2" descr="C:\Users\eyp\Desktop\图形3.png">
              <a:extLst>
                <a:ext uri="{FF2B5EF4-FFF2-40B4-BE49-F238E27FC236}">
                  <a16:creationId xmlns:a16="http://schemas.microsoft.com/office/drawing/2014/main" id="{5223378C-7C55-4EAB-B848-B4B3C807C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3251859" y="3655843"/>
              <a:ext cx="3854424" cy="241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AutoShape 168">
              <a:extLst>
                <a:ext uri="{FF2B5EF4-FFF2-40B4-BE49-F238E27FC236}">
                  <a16:creationId xmlns:a16="http://schemas.microsoft.com/office/drawing/2014/main" id="{BB84AB8B-2418-4270-AFD6-4E495F4D8A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879115" y="3961009"/>
              <a:ext cx="3237752" cy="18048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170">
              <a:extLst>
                <a:ext uri="{FF2B5EF4-FFF2-40B4-BE49-F238E27FC236}">
                  <a16:creationId xmlns:a16="http://schemas.microsoft.com/office/drawing/2014/main" id="{8D8792A7-F73F-4235-84CD-6B79A0A82257}"/>
                </a:ext>
              </a:extLst>
            </p:cNvPr>
            <p:cNvSpPr/>
            <p:nvPr/>
          </p:nvSpPr>
          <p:spPr bwMode="auto">
            <a:xfrm>
              <a:off x="-638086" y="4515977"/>
              <a:ext cx="174495" cy="156583"/>
            </a:xfrm>
            <a:custGeom>
              <a:avLst/>
              <a:gdLst>
                <a:gd name="T0" fmla="*/ 0 w 1119"/>
                <a:gd name="T1" fmla="*/ 2147483647 h 1318"/>
                <a:gd name="T2" fmla="*/ 0 w 1119"/>
                <a:gd name="T3" fmla="*/ 2147483647 h 1318"/>
                <a:gd name="T4" fmla="*/ 2147483647 w 1119"/>
                <a:gd name="T5" fmla="*/ 0 h 1318"/>
                <a:gd name="T6" fmla="*/ 2147483647 w 1119"/>
                <a:gd name="T7" fmla="*/ 0 h 1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9"/>
                <a:gd name="T13" fmla="*/ 0 h 1318"/>
                <a:gd name="T14" fmla="*/ 1119 w 1119"/>
                <a:gd name="T15" fmla="*/ 1318 h 1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9" h="1318">
                  <a:moveTo>
                    <a:pt x="0" y="1318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1119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Line 171">
              <a:extLst>
                <a:ext uri="{FF2B5EF4-FFF2-40B4-BE49-F238E27FC236}">
                  <a16:creationId xmlns:a16="http://schemas.microsoft.com/office/drawing/2014/main" id="{E00FAB89-3E87-4A60-B8E7-4DFAC03A8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459023" y="4515977"/>
              <a:ext cx="913" cy="83141"/>
            </a:xfrm>
            <a:prstGeom prst="line">
              <a:avLst/>
            </a:pr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172">
              <a:extLst>
                <a:ext uri="{FF2B5EF4-FFF2-40B4-BE49-F238E27FC236}">
                  <a16:creationId xmlns:a16="http://schemas.microsoft.com/office/drawing/2014/main" id="{4C7AC17F-9281-4A13-8C6E-214EC8F068E1}"/>
                </a:ext>
              </a:extLst>
            </p:cNvPr>
            <p:cNvSpPr/>
            <p:nvPr/>
          </p:nvSpPr>
          <p:spPr bwMode="auto">
            <a:xfrm>
              <a:off x="-2193011" y="5130529"/>
              <a:ext cx="79482" cy="46421"/>
            </a:xfrm>
            <a:custGeom>
              <a:avLst/>
              <a:gdLst>
                <a:gd name="T0" fmla="*/ 0 w 506"/>
                <a:gd name="T1" fmla="*/ 0 h 389"/>
                <a:gd name="T2" fmla="*/ 0 w 506"/>
                <a:gd name="T3" fmla="*/ 2147483647 h 389"/>
                <a:gd name="T4" fmla="*/ 2147483647 w 506"/>
                <a:gd name="T5" fmla="*/ 2147483647 h 389"/>
                <a:gd name="T6" fmla="*/ 2147483647 w 506"/>
                <a:gd name="T7" fmla="*/ 2147483647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6"/>
                <a:gd name="T13" fmla="*/ 0 h 389"/>
                <a:gd name="T14" fmla="*/ 506 w 506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6" h="389">
                  <a:moveTo>
                    <a:pt x="0" y="0"/>
                  </a:moveTo>
                  <a:lnTo>
                    <a:pt x="0" y="189"/>
                  </a:lnTo>
                  <a:cubicBezTo>
                    <a:pt x="0" y="299"/>
                    <a:pt x="90" y="389"/>
                    <a:pt x="200" y="389"/>
                  </a:cubicBezTo>
                  <a:lnTo>
                    <a:pt x="506" y="389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173">
              <a:extLst>
                <a:ext uri="{FF2B5EF4-FFF2-40B4-BE49-F238E27FC236}">
                  <a16:creationId xmlns:a16="http://schemas.microsoft.com/office/drawing/2014/main" id="{3EC5EF06-25F8-4438-8C1C-3D6526F3983E}"/>
                </a:ext>
              </a:extLst>
            </p:cNvPr>
            <p:cNvSpPr/>
            <p:nvPr/>
          </p:nvSpPr>
          <p:spPr bwMode="auto">
            <a:xfrm>
              <a:off x="-715741" y="4515977"/>
              <a:ext cx="289607" cy="830027"/>
            </a:xfrm>
            <a:custGeom>
              <a:avLst/>
              <a:gdLst>
                <a:gd name="T0" fmla="*/ 2147483647 w 1848"/>
                <a:gd name="T1" fmla="*/ 2147483647 h 6991"/>
                <a:gd name="T2" fmla="*/ 2147483647 w 1848"/>
                <a:gd name="T3" fmla="*/ 2147483647 h 6991"/>
                <a:gd name="T4" fmla="*/ 0 w 1848"/>
                <a:gd name="T5" fmla="*/ 2147483647 h 6991"/>
                <a:gd name="T6" fmla="*/ 0 w 1848"/>
                <a:gd name="T7" fmla="*/ 2147483647 h 6991"/>
                <a:gd name="T8" fmla="*/ 2147483647 w 1848"/>
                <a:gd name="T9" fmla="*/ 0 h 6991"/>
                <a:gd name="T10" fmla="*/ 2147483647 w 1848"/>
                <a:gd name="T11" fmla="*/ 0 h 69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8"/>
                <a:gd name="T19" fmla="*/ 0 h 6991"/>
                <a:gd name="T20" fmla="*/ 1848 w 1848"/>
                <a:gd name="T21" fmla="*/ 6991 h 69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8" h="6991">
                  <a:moveTo>
                    <a:pt x="440" y="6991"/>
                  </a:moveTo>
                  <a:lnTo>
                    <a:pt x="200" y="6991"/>
                  </a:lnTo>
                  <a:cubicBezTo>
                    <a:pt x="90" y="6991"/>
                    <a:pt x="0" y="6902"/>
                    <a:pt x="0" y="6791"/>
                  </a:cubicBez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1848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174">
              <a:extLst>
                <a:ext uri="{FF2B5EF4-FFF2-40B4-BE49-F238E27FC236}">
                  <a16:creationId xmlns:a16="http://schemas.microsoft.com/office/drawing/2014/main" id="{40BE305A-D908-4CE2-8AA9-2CDA18BAC8AC}"/>
                </a:ext>
              </a:extLst>
            </p:cNvPr>
            <p:cNvSpPr/>
            <p:nvPr/>
          </p:nvSpPr>
          <p:spPr bwMode="auto">
            <a:xfrm>
              <a:off x="-931348" y="4515977"/>
              <a:ext cx="480547" cy="841805"/>
            </a:xfrm>
            <a:custGeom>
              <a:avLst/>
              <a:gdLst>
                <a:gd name="T0" fmla="*/ 0 w 3070"/>
                <a:gd name="T1" fmla="*/ 2147483647 h 7085"/>
                <a:gd name="T2" fmla="*/ 0 w 3070"/>
                <a:gd name="T3" fmla="*/ 2147483647 h 7085"/>
                <a:gd name="T4" fmla="*/ 2147483647 w 3070"/>
                <a:gd name="T5" fmla="*/ 0 h 7085"/>
                <a:gd name="T6" fmla="*/ 2147483647 w 3070"/>
                <a:gd name="T7" fmla="*/ 0 h 70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0"/>
                <a:gd name="T13" fmla="*/ 0 h 7085"/>
                <a:gd name="T14" fmla="*/ 3070 w 3070"/>
                <a:gd name="T15" fmla="*/ 7085 h 70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0" h="7085">
                  <a:moveTo>
                    <a:pt x="0" y="7085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3070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175">
              <a:extLst>
                <a:ext uri="{FF2B5EF4-FFF2-40B4-BE49-F238E27FC236}">
                  <a16:creationId xmlns:a16="http://schemas.microsoft.com/office/drawing/2014/main" id="{3CF3B9B1-902B-4644-AF18-EA6EF7A3A55E}"/>
                </a:ext>
              </a:extLst>
            </p:cNvPr>
            <p:cNvSpPr/>
            <p:nvPr/>
          </p:nvSpPr>
          <p:spPr bwMode="auto">
            <a:xfrm>
              <a:off x="-332948" y="4547155"/>
              <a:ext cx="223829" cy="930490"/>
            </a:xfrm>
            <a:custGeom>
              <a:avLst/>
              <a:gdLst>
                <a:gd name="T0" fmla="*/ 2147483647 w 1430"/>
                <a:gd name="T1" fmla="*/ 2147483647 h 7837"/>
                <a:gd name="T2" fmla="*/ 2147483647 w 1430"/>
                <a:gd name="T3" fmla="*/ 2147483647 h 7837"/>
                <a:gd name="T4" fmla="*/ 2147483647 w 1430"/>
                <a:gd name="T5" fmla="*/ 2147483647 h 7837"/>
                <a:gd name="T6" fmla="*/ 2147483647 w 1430"/>
                <a:gd name="T7" fmla="*/ 2147483647 h 7837"/>
                <a:gd name="T8" fmla="*/ 2147483647 w 1430"/>
                <a:gd name="T9" fmla="*/ 0 h 7837"/>
                <a:gd name="T10" fmla="*/ 0 w 1430"/>
                <a:gd name="T11" fmla="*/ 0 h 78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0"/>
                <a:gd name="T19" fmla="*/ 0 h 7837"/>
                <a:gd name="T20" fmla="*/ 1430 w 1430"/>
                <a:gd name="T21" fmla="*/ 7837 h 78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0" h="7837">
                  <a:moveTo>
                    <a:pt x="1430" y="7837"/>
                  </a:moveTo>
                  <a:lnTo>
                    <a:pt x="1409" y="7837"/>
                  </a:lnTo>
                  <a:cubicBezTo>
                    <a:pt x="1299" y="7837"/>
                    <a:pt x="1209" y="7747"/>
                    <a:pt x="1209" y="7637"/>
                  </a:cubicBezTo>
                  <a:lnTo>
                    <a:pt x="1209" y="200"/>
                  </a:lnTo>
                  <a:cubicBezTo>
                    <a:pt x="1209" y="89"/>
                    <a:pt x="1119" y="0"/>
                    <a:pt x="1009" y="0"/>
                  </a:cubicBez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176">
              <a:extLst>
                <a:ext uri="{FF2B5EF4-FFF2-40B4-BE49-F238E27FC236}">
                  <a16:creationId xmlns:a16="http://schemas.microsoft.com/office/drawing/2014/main" id="{B525DED7-7EF7-44BD-B929-A3B6CC4C9042}"/>
                </a:ext>
              </a:extLst>
            </p:cNvPr>
            <p:cNvSpPr/>
            <p:nvPr/>
          </p:nvSpPr>
          <p:spPr bwMode="auto">
            <a:xfrm>
              <a:off x="-241589" y="4547155"/>
              <a:ext cx="309706" cy="608317"/>
            </a:xfrm>
            <a:custGeom>
              <a:avLst/>
              <a:gdLst>
                <a:gd name="T0" fmla="*/ 2147483647 w 1979"/>
                <a:gd name="T1" fmla="*/ 2147483647 h 5125"/>
                <a:gd name="T2" fmla="*/ 2147483647 w 1979"/>
                <a:gd name="T3" fmla="*/ 2147483647 h 5125"/>
                <a:gd name="T4" fmla="*/ 2147483647 w 1979"/>
                <a:gd name="T5" fmla="*/ 2147483647 h 5125"/>
                <a:gd name="T6" fmla="*/ 2147483647 w 1979"/>
                <a:gd name="T7" fmla="*/ 2147483647 h 5125"/>
                <a:gd name="T8" fmla="*/ 2147483647 w 1979"/>
                <a:gd name="T9" fmla="*/ 0 h 5125"/>
                <a:gd name="T10" fmla="*/ 0 w 1979"/>
                <a:gd name="T11" fmla="*/ 0 h 5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79"/>
                <a:gd name="T19" fmla="*/ 0 h 5125"/>
                <a:gd name="T20" fmla="*/ 1979 w 1979"/>
                <a:gd name="T21" fmla="*/ 5125 h 5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79" h="5125">
                  <a:moveTo>
                    <a:pt x="1979" y="5125"/>
                  </a:moveTo>
                  <a:lnTo>
                    <a:pt x="827" y="5125"/>
                  </a:lnTo>
                  <a:cubicBezTo>
                    <a:pt x="717" y="5125"/>
                    <a:pt x="627" y="5035"/>
                    <a:pt x="627" y="4925"/>
                  </a:cubicBezTo>
                  <a:lnTo>
                    <a:pt x="627" y="200"/>
                  </a:lnTo>
                  <a:cubicBezTo>
                    <a:pt x="627" y="90"/>
                    <a:pt x="537" y="0"/>
                    <a:pt x="427" y="0"/>
                  </a:cubicBez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177">
              <a:extLst>
                <a:ext uri="{FF2B5EF4-FFF2-40B4-BE49-F238E27FC236}">
                  <a16:creationId xmlns:a16="http://schemas.microsoft.com/office/drawing/2014/main" id="{6CC5E021-1F01-49EC-8062-3016717573F9}"/>
                </a:ext>
              </a:extLst>
            </p:cNvPr>
            <p:cNvSpPr/>
            <p:nvPr/>
          </p:nvSpPr>
          <p:spPr bwMode="auto">
            <a:xfrm>
              <a:off x="-1385400" y="4443921"/>
              <a:ext cx="980279" cy="279909"/>
            </a:xfrm>
            <a:custGeom>
              <a:avLst/>
              <a:gdLst>
                <a:gd name="T0" fmla="*/ 0 w 6258"/>
                <a:gd name="T1" fmla="*/ 2147483647 h 2354"/>
                <a:gd name="T2" fmla="*/ 0 w 6258"/>
                <a:gd name="T3" fmla="*/ 2147483647 h 2354"/>
                <a:gd name="T4" fmla="*/ 2147483647 w 6258"/>
                <a:gd name="T5" fmla="*/ 0 h 2354"/>
                <a:gd name="T6" fmla="*/ 2147483647 w 6258"/>
                <a:gd name="T7" fmla="*/ 0 h 2354"/>
                <a:gd name="T8" fmla="*/ 2147483647 w 6258"/>
                <a:gd name="T9" fmla="*/ 2147483647 h 2354"/>
                <a:gd name="T10" fmla="*/ 2147483647 w 6258"/>
                <a:gd name="T11" fmla="*/ 2147483647 h 2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58"/>
                <a:gd name="T19" fmla="*/ 0 h 2354"/>
                <a:gd name="T20" fmla="*/ 6258 w 6258"/>
                <a:gd name="T21" fmla="*/ 2354 h 2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58" h="2354">
                  <a:moveTo>
                    <a:pt x="0" y="2354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6058" y="0"/>
                  </a:lnTo>
                  <a:cubicBezTo>
                    <a:pt x="6169" y="0"/>
                    <a:pt x="6258" y="90"/>
                    <a:pt x="6258" y="200"/>
                  </a:cubicBezTo>
                  <a:lnTo>
                    <a:pt x="6258" y="347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178">
              <a:extLst>
                <a:ext uri="{FF2B5EF4-FFF2-40B4-BE49-F238E27FC236}">
                  <a16:creationId xmlns:a16="http://schemas.microsoft.com/office/drawing/2014/main" id="{CBBA973E-6839-4045-925A-7946EF1A34B5}"/>
                </a:ext>
              </a:extLst>
            </p:cNvPr>
            <p:cNvSpPr/>
            <p:nvPr/>
          </p:nvSpPr>
          <p:spPr bwMode="auto">
            <a:xfrm>
              <a:off x="-312849" y="4040686"/>
              <a:ext cx="638597" cy="464206"/>
            </a:xfrm>
            <a:custGeom>
              <a:avLst/>
              <a:gdLst>
                <a:gd name="T0" fmla="*/ 2147483647 w 4078"/>
                <a:gd name="T1" fmla="*/ 0 h 3906"/>
                <a:gd name="T2" fmla="*/ 2147483647 w 4078"/>
                <a:gd name="T3" fmla="*/ 0 h 3906"/>
                <a:gd name="T4" fmla="*/ 2147483647 w 4078"/>
                <a:gd name="T5" fmla="*/ 2147483647 h 3906"/>
                <a:gd name="T6" fmla="*/ 2147483647 w 4078"/>
                <a:gd name="T7" fmla="*/ 2147483647 h 3906"/>
                <a:gd name="T8" fmla="*/ 2147483647 w 4078"/>
                <a:gd name="T9" fmla="*/ 2147483647 h 3906"/>
                <a:gd name="T10" fmla="*/ 0 w 4078"/>
                <a:gd name="T11" fmla="*/ 2147483647 h 3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78"/>
                <a:gd name="T19" fmla="*/ 0 h 3906"/>
                <a:gd name="T20" fmla="*/ 4078 w 4078"/>
                <a:gd name="T21" fmla="*/ 3906 h 39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78" h="3906">
                  <a:moveTo>
                    <a:pt x="3380" y="0"/>
                  </a:moveTo>
                  <a:lnTo>
                    <a:pt x="3878" y="0"/>
                  </a:lnTo>
                  <a:cubicBezTo>
                    <a:pt x="3988" y="0"/>
                    <a:pt x="4078" y="89"/>
                    <a:pt x="4078" y="200"/>
                  </a:cubicBezTo>
                  <a:lnTo>
                    <a:pt x="4078" y="3706"/>
                  </a:lnTo>
                  <a:cubicBezTo>
                    <a:pt x="4078" y="3817"/>
                    <a:pt x="3988" y="3906"/>
                    <a:pt x="3878" y="3906"/>
                  </a:cubicBezTo>
                  <a:lnTo>
                    <a:pt x="0" y="3906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Freeform 179">
              <a:extLst>
                <a:ext uri="{FF2B5EF4-FFF2-40B4-BE49-F238E27FC236}">
                  <a16:creationId xmlns:a16="http://schemas.microsoft.com/office/drawing/2014/main" id="{8D0A81DE-FB08-47C3-B74A-E0180EFD549C}"/>
                </a:ext>
              </a:extLst>
            </p:cNvPr>
            <p:cNvSpPr/>
            <p:nvPr/>
          </p:nvSpPr>
          <p:spPr bwMode="auto">
            <a:xfrm>
              <a:off x="-262602" y="4505584"/>
              <a:ext cx="222915" cy="115012"/>
            </a:xfrm>
            <a:custGeom>
              <a:avLst/>
              <a:gdLst>
                <a:gd name="T0" fmla="*/ 0 w 1423"/>
                <a:gd name="T1" fmla="*/ 0 h 967"/>
                <a:gd name="T2" fmla="*/ 2147483647 w 1423"/>
                <a:gd name="T3" fmla="*/ 0 h 967"/>
                <a:gd name="T4" fmla="*/ 2147483647 w 1423"/>
                <a:gd name="T5" fmla="*/ 2147483647 h 967"/>
                <a:gd name="T6" fmla="*/ 2147483647 w 1423"/>
                <a:gd name="T7" fmla="*/ 2147483647 h 9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3"/>
                <a:gd name="T13" fmla="*/ 0 h 967"/>
                <a:gd name="T14" fmla="*/ 1423 w 1423"/>
                <a:gd name="T15" fmla="*/ 967 h 9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3" h="967">
                  <a:moveTo>
                    <a:pt x="0" y="0"/>
                  </a:moveTo>
                  <a:lnTo>
                    <a:pt x="1223" y="0"/>
                  </a:lnTo>
                  <a:cubicBezTo>
                    <a:pt x="1333" y="0"/>
                    <a:pt x="1423" y="90"/>
                    <a:pt x="1423" y="200"/>
                  </a:cubicBezTo>
                  <a:lnTo>
                    <a:pt x="1423" y="967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180">
              <a:extLst>
                <a:ext uri="{FF2B5EF4-FFF2-40B4-BE49-F238E27FC236}">
                  <a16:creationId xmlns:a16="http://schemas.microsoft.com/office/drawing/2014/main" id="{71486094-F08D-4DB7-B694-AF446A9D31E3}"/>
                </a:ext>
              </a:extLst>
            </p:cNvPr>
            <p:cNvSpPr/>
            <p:nvPr/>
          </p:nvSpPr>
          <p:spPr bwMode="auto">
            <a:xfrm>
              <a:off x="-1507821" y="5515751"/>
              <a:ext cx="196421" cy="84527"/>
            </a:xfrm>
            <a:custGeom>
              <a:avLst/>
              <a:gdLst>
                <a:gd name="T0" fmla="*/ 2147483647 w 1256"/>
                <a:gd name="T1" fmla="*/ 0 h 710"/>
                <a:gd name="T2" fmla="*/ 2147483647 w 1256"/>
                <a:gd name="T3" fmla="*/ 0 h 710"/>
                <a:gd name="T4" fmla="*/ 0 w 1256"/>
                <a:gd name="T5" fmla="*/ 2147483647 h 710"/>
                <a:gd name="T6" fmla="*/ 0 w 1256"/>
                <a:gd name="T7" fmla="*/ 2147483647 h 7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6"/>
                <a:gd name="T13" fmla="*/ 0 h 710"/>
                <a:gd name="T14" fmla="*/ 1256 w 1256"/>
                <a:gd name="T15" fmla="*/ 710 h 7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6" h="710">
                  <a:moveTo>
                    <a:pt x="1256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710"/>
                  </a:lnTo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181">
              <a:extLst>
                <a:ext uri="{FF2B5EF4-FFF2-40B4-BE49-F238E27FC236}">
                  <a16:creationId xmlns:a16="http://schemas.microsoft.com/office/drawing/2014/main" id="{9138DD82-70B0-42A4-8102-7384EC2C3E6A}"/>
                </a:ext>
              </a:extLst>
            </p:cNvPr>
            <p:cNvSpPr/>
            <p:nvPr/>
          </p:nvSpPr>
          <p:spPr bwMode="auto">
            <a:xfrm>
              <a:off x="170438" y="4028215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182">
              <a:extLst>
                <a:ext uri="{FF2B5EF4-FFF2-40B4-BE49-F238E27FC236}">
                  <a16:creationId xmlns:a16="http://schemas.microsoft.com/office/drawing/2014/main" id="{3AB89243-CD46-43FD-8DAE-890405D43977}"/>
                </a:ext>
              </a:extLst>
            </p:cNvPr>
            <p:cNvSpPr/>
            <p:nvPr/>
          </p:nvSpPr>
          <p:spPr bwMode="auto">
            <a:xfrm>
              <a:off x="-1521525" y="560997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183">
              <a:extLst>
                <a:ext uri="{FF2B5EF4-FFF2-40B4-BE49-F238E27FC236}">
                  <a16:creationId xmlns:a16="http://schemas.microsoft.com/office/drawing/2014/main" id="{CC288068-EC6D-4E12-BE07-50FF4259F2F4}"/>
                </a:ext>
              </a:extLst>
            </p:cNvPr>
            <p:cNvSpPr/>
            <p:nvPr/>
          </p:nvSpPr>
          <p:spPr bwMode="auto">
            <a:xfrm>
              <a:off x="-54304" y="4632375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184">
              <a:extLst>
                <a:ext uri="{FF2B5EF4-FFF2-40B4-BE49-F238E27FC236}">
                  <a16:creationId xmlns:a16="http://schemas.microsoft.com/office/drawing/2014/main" id="{ED04E43B-1995-434F-99BC-AC3EF975161C}"/>
                </a:ext>
              </a:extLst>
            </p:cNvPr>
            <p:cNvSpPr/>
            <p:nvPr/>
          </p:nvSpPr>
          <p:spPr bwMode="auto">
            <a:xfrm>
              <a:off x="-474554" y="460881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185">
              <a:extLst>
                <a:ext uri="{FF2B5EF4-FFF2-40B4-BE49-F238E27FC236}">
                  <a16:creationId xmlns:a16="http://schemas.microsoft.com/office/drawing/2014/main" id="{7B71B722-54CC-4254-AE42-7FD2BC4B62D7}"/>
                </a:ext>
              </a:extLst>
            </p:cNvPr>
            <p:cNvSpPr/>
            <p:nvPr/>
          </p:nvSpPr>
          <p:spPr bwMode="auto">
            <a:xfrm>
              <a:off x="-652704" y="4685031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Freeform 186">
              <a:extLst>
                <a:ext uri="{FF2B5EF4-FFF2-40B4-BE49-F238E27FC236}">
                  <a16:creationId xmlns:a16="http://schemas.microsoft.com/office/drawing/2014/main" id="{F97339FB-A0B5-4162-A4D6-DDD33756F1BF}"/>
                </a:ext>
              </a:extLst>
            </p:cNvPr>
            <p:cNvSpPr/>
            <p:nvPr/>
          </p:nvSpPr>
          <p:spPr bwMode="auto">
            <a:xfrm>
              <a:off x="-628950" y="5334919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Freeform 187">
              <a:extLst>
                <a:ext uri="{FF2B5EF4-FFF2-40B4-BE49-F238E27FC236}">
                  <a16:creationId xmlns:a16="http://schemas.microsoft.com/office/drawing/2014/main" id="{270BFEC3-3259-44C0-B8B0-04306F9B56DC}"/>
                </a:ext>
              </a:extLst>
            </p:cNvPr>
            <p:cNvSpPr/>
            <p:nvPr/>
          </p:nvSpPr>
          <p:spPr bwMode="auto">
            <a:xfrm>
              <a:off x="-945965" y="5370254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Freeform 188">
              <a:extLst>
                <a:ext uri="{FF2B5EF4-FFF2-40B4-BE49-F238E27FC236}">
                  <a16:creationId xmlns:a16="http://schemas.microsoft.com/office/drawing/2014/main" id="{32F30E12-4DB5-49D5-860C-853139CD5126}"/>
                </a:ext>
              </a:extLst>
            </p:cNvPr>
            <p:cNvSpPr/>
            <p:nvPr/>
          </p:nvSpPr>
          <p:spPr bwMode="auto">
            <a:xfrm>
              <a:off x="-1399104" y="4736301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189">
              <a:extLst>
                <a:ext uri="{FF2B5EF4-FFF2-40B4-BE49-F238E27FC236}">
                  <a16:creationId xmlns:a16="http://schemas.microsoft.com/office/drawing/2014/main" id="{1A761C30-76BC-4583-8C6B-B37D5B9F2E3E}"/>
                </a:ext>
              </a:extLst>
            </p:cNvPr>
            <p:cNvSpPr/>
            <p:nvPr/>
          </p:nvSpPr>
          <p:spPr bwMode="auto">
            <a:xfrm>
              <a:off x="-94502" y="546378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Freeform 190">
              <a:extLst>
                <a:ext uri="{FF2B5EF4-FFF2-40B4-BE49-F238E27FC236}">
                  <a16:creationId xmlns:a16="http://schemas.microsoft.com/office/drawing/2014/main" id="{3908309A-A549-40B7-9B4F-E5208F43BFBD}"/>
                </a:ext>
              </a:extLst>
            </p:cNvPr>
            <p:cNvSpPr/>
            <p:nvPr/>
          </p:nvSpPr>
          <p:spPr bwMode="auto">
            <a:xfrm>
              <a:off x="85475" y="5145079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 191">
              <a:extLst>
                <a:ext uri="{FF2B5EF4-FFF2-40B4-BE49-F238E27FC236}">
                  <a16:creationId xmlns:a16="http://schemas.microsoft.com/office/drawing/2014/main" id="{A7E01E58-4799-489E-A7EC-C0056E9A94A2}"/>
                </a:ext>
              </a:extLst>
            </p:cNvPr>
            <p:cNvSpPr/>
            <p:nvPr/>
          </p:nvSpPr>
          <p:spPr bwMode="auto">
            <a:xfrm>
              <a:off x="-2099825" y="5165172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6"/>
                  </a:lnTo>
                  <a:cubicBezTo>
                    <a:pt x="179" y="197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7"/>
                    <a:pt x="0" y="196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 192">
              <a:extLst>
                <a:ext uri="{FF2B5EF4-FFF2-40B4-BE49-F238E27FC236}">
                  <a16:creationId xmlns:a16="http://schemas.microsoft.com/office/drawing/2014/main" id="{BFD8539D-45F1-4C3C-B68B-C998D4259A30}"/>
                </a:ext>
              </a:extLst>
            </p:cNvPr>
            <p:cNvSpPr/>
            <p:nvPr/>
          </p:nvSpPr>
          <p:spPr bwMode="auto">
            <a:xfrm>
              <a:off x="-1255671" y="4501427"/>
              <a:ext cx="810351" cy="1013631"/>
            </a:xfrm>
            <a:custGeom>
              <a:avLst/>
              <a:gdLst>
                <a:gd name="T0" fmla="*/ 0 w 5176"/>
                <a:gd name="T1" fmla="*/ 2147483647 h 8534"/>
                <a:gd name="T2" fmla="*/ 2147483647 w 5176"/>
                <a:gd name="T3" fmla="*/ 2147483647 h 8534"/>
                <a:gd name="T4" fmla="*/ 2147483647 w 5176"/>
                <a:gd name="T5" fmla="*/ 2147483647 h 8534"/>
                <a:gd name="T6" fmla="*/ 2147483647 w 5176"/>
                <a:gd name="T7" fmla="*/ 2147483647 h 8534"/>
                <a:gd name="T8" fmla="*/ 2147483647 w 5176"/>
                <a:gd name="T9" fmla="*/ 0 h 8534"/>
                <a:gd name="T10" fmla="*/ 2147483647 w 5176"/>
                <a:gd name="T11" fmla="*/ 0 h 8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6"/>
                <a:gd name="T19" fmla="*/ 0 h 8534"/>
                <a:gd name="T20" fmla="*/ 5176 w 5176"/>
                <a:gd name="T21" fmla="*/ 8534 h 8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6" h="8534">
                  <a:moveTo>
                    <a:pt x="0" y="8534"/>
                  </a:moveTo>
                  <a:lnTo>
                    <a:pt x="1100" y="8534"/>
                  </a:lnTo>
                  <a:cubicBezTo>
                    <a:pt x="1210" y="8534"/>
                    <a:pt x="1300" y="8445"/>
                    <a:pt x="1300" y="8334"/>
                  </a:cubicBezTo>
                  <a:lnTo>
                    <a:pt x="1300" y="200"/>
                  </a:lnTo>
                  <a:cubicBezTo>
                    <a:pt x="1300" y="90"/>
                    <a:pt x="1390" y="0"/>
                    <a:pt x="1500" y="0"/>
                  </a:cubicBezTo>
                  <a:lnTo>
                    <a:pt x="5176" y="0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Freeform 193">
              <a:extLst>
                <a:ext uri="{FF2B5EF4-FFF2-40B4-BE49-F238E27FC236}">
                  <a16:creationId xmlns:a16="http://schemas.microsoft.com/office/drawing/2014/main" id="{A227BF27-81B8-4FDD-8198-75776BC4F830}"/>
                </a:ext>
              </a:extLst>
            </p:cNvPr>
            <p:cNvSpPr/>
            <p:nvPr/>
          </p:nvSpPr>
          <p:spPr bwMode="auto">
            <a:xfrm>
              <a:off x="-2246913" y="4248539"/>
              <a:ext cx="61211" cy="31178"/>
            </a:xfrm>
            <a:custGeom>
              <a:avLst/>
              <a:gdLst>
                <a:gd name="T0" fmla="*/ 2147483647 w 390"/>
                <a:gd name="T1" fmla="*/ 0 h 264"/>
                <a:gd name="T2" fmla="*/ 2147483647 w 390"/>
                <a:gd name="T3" fmla="*/ 0 h 264"/>
                <a:gd name="T4" fmla="*/ 0 w 390"/>
                <a:gd name="T5" fmla="*/ 2147483647 h 264"/>
                <a:gd name="T6" fmla="*/ 0 w 390"/>
                <a:gd name="T7" fmla="*/ 2147483647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0"/>
                <a:gd name="T13" fmla="*/ 0 h 264"/>
                <a:gd name="T14" fmla="*/ 390 w 390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0" h="264">
                  <a:moveTo>
                    <a:pt x="390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264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Freeform 194">
              <a:extLst>
                <a:ext uri="{FF2B5EF4-FFF2-40B4-BE49-F238E27FC236}">
                  <a16:creationId xmlns:a16="http://schemas.microsoft.com/office/drawing/2014/main" id="{A3496234-C43C-43D7-9EF0-115DB1582BB3}"/>
                </a:ext>
              </a:extLst>
            </p:cNvPr>
            <p:cNvSpPr/>
            <p:nvPr/>
          </p:nvSpPr>
          <p:spPr bwMode="auto">
            <a:xfrm>
              <a:off x="-355788" y="4185490"/>
              <a:ext cx="444003" cy="291688"/>
            </a:xfrm>
            <a:custGeom>
              <a:avLst/>
              <a:gdLst>
                <a:gd name="T0" fmla="*/ 0 w 2834"/>
                <a:gd name="T1" fmla="*/ 2147483647 h 2459"/>
                <a:gd name="T2" fmla="*/ 0 w 2834"/>
                <a:gd name="T3" fmla="*/ 2147483647 h 2459"/>
                <a:gd name="T4" fmla="*/ 2147483647 w 2834"/>
                <a:gd name="T5" fmla="*/ 0 h 2459"/>
                <a:gd name="T6" fmla="*/ 2147483647 w 2834"/>
                <a:gd name="T7" fmla="*/ 0 h 24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4"/>
                <a:gd name="T13" fmla="*/ 0 h 2459"/>
                <a:gd name="T14" fmla="*/ 2834 w 2834"/>
                <a:gd name="T15" fmla="*/ 2459 h 24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4" h="2459">
                  <a:moveTo>
                    <a:pt x="0" y="2459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2834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Freeform 195">
              <a:extLst>
                <a:ext uri="{FF2B5EF4-FFF2-40B4-BE49-F238E27FC236}">
                  <a16:creationId xmlns:a16="http://schemas.microsoft.com/office/drawing/2014/main" id="{6EAE5356-26C5-4018-8D86-204A8D187AEC}"/>
                </a:ext>
              </a:extLst>
            </p:cNvPr>
            <p:cNvSpPr/>
            <p:nvPr/>
          </p:nvSpPr>
          <p:spPr bwMode="auto">
            <a:xfrm>
              <a:off x="37054" y="4361472"/>
              <a:ext cx="178150" cy="193996"/>
            </a:xfrm>
            <a:custGeom>
              <a:avLst/>
              <a:gdLst>
                <a:gd name="T0" fmla="*/ 0 w 1137"/>
                <a:gd name="T1" fmla="*/ 2147483647 h 1634"/>
                <a:gd name="T2" fmla="*/ 2147483647 w 1137"/>
                <a:gd name="T3" fmla="*/ 2147483647 h 1634"/>
                <a:gd name="T4" fmla="*/ 2147483647 w 1137"/>
                <a:gd name="T5" fmla="*/ 2147483647 h 1634"/>
                <a:gd name="T6" fmla="*/ 2147483647 w 1137"/>
                <a:gd name="T7" fmla="*/ 2147483647 h 1634"/>
                <a:gd name="T8" fmla="*/ 2147483647 w 1137"/>
                <a:gd name="T9" fmla="*/ 0 h 1634"/>
                <a:gd name="T10" fmla="*/ 2147483647 w 1137"/>
                <a:gd name="T11" fmla="*/ 0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7"/>
                <a:gd name="T19" fmla="*/ 0 h 1634"/>
                <a:gd name="T20" fmla="*/ 1137 w 1137"/>
                <a:gd name="T21" fmla="*/ 1634 h 16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7" h="1634">
                  <a:moveTo>
                    <a:pt x="0" y="1634"/>
                  </a:moveTo>
                  <a:lnTo>
                    <a:pt x="937" y="1634"/>
                  </a:lnTo>
                  <a:cubicBezTo>
                    <a:pt x="1047" y="1634"/>
                    <a:pt x="1137" y="1544"/>
                    <a:pt x="1137" y="1434"/>
                  </a:cubicBezTo>
                  <a:lnTo>
                    <a:pt x="1137" y="200"/>
                  </a:lnTo>
                  <a:cubicBezTo>
                    <a:pt x="1137" y="89"/>
                    <a:pt x="1047" y="0"/>
                    <a:pt x="937" y="0"/>
                  </a:cubicBezTo>
                  <a:lnTo>
                    <a:pt x="171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Freeform 196">
              <a:extLst>
                <a:ext uri="{FF2B5EF4-FFF2-40B4-BE49-F238E27FC236}">
                  <a16:creationId xmlns:a16="http://schemas.microsoft.com/office/drawing/2014/main" id="{2D7BFB15-207F-4123-8F5E-8A771190EA15}"/>
                </a:ext>
              </a:extLst>
            </p:cNvPr>
            <p:cNvSpPr/>
            <p:nvPr/>
          </p:nvSpPr>
          <p:spPr bwMode="auto">
            <a:xfrm>
              <a:off x="-337516" y="4629603"/>
              <a:ext cx="305138" cy="69284"/>
            </a:xfrm>
            <a:custGeom>
              <a:avLst/>
              <a:gdLst>
                <a:gd name="T0" fmla="*/ 2147483647 w 1943"/>
                <a:gd name="T1" fmla="*/ 2147483647 h 587"/>
                <a:gd name="T2" fmla="*/ 2147483647 w 1943"/>
                <a:gd name="T3" fmla="*/ 2147483647 h 587"/>
                <a:gd name="T4" fmla="*/ 0 w 1943"/>
                <a:gd name="T5" fmla="*/ 2147483647 h 587"/>
                <a:gd name="T6" fmla="*/ 0 w 1943"/>
                <a:gd name="T7" fmla="*/ 0 h 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3"/>
                <a:gd name="T13" fmla="*/ 0 h 587"/>
                <a:gd name="T14" fmla="*/ 1943 w 1943"/>
                <a:gd name="T15" fmla="*/ 587 h 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3" h="587">
                  <a:moveTo>
                    <a:pt x="1943" y="587"/>
                  </a:moveTo>
                  <a:lnTo>
                    <a:pt x="200" y="587"/>
                  </a:lnTo>
                  <a:cubicBezTo>
                    <a:pt x="90" y="587"/>
                    <a:pt x="0" y="497"/>
                    <a:pt x="0" y="387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Freeform 197">
              <a:extLst>
                <a:ext uri="{FF2B5EF4-FFF2-40B4-BE49-F238E27FC236}">
                  <a16:creationId xmlns:a16="http://schemas.microsoft.com/office/drawing/2014/main" id="{A79CC604-B9FE-4B2E-9F3F-365856D06B77}"/>
                </a:ext>
              </a:extLst>
            </p:cNvPr>
            <p:cNvSpPr/>
            <p:nvPr/>
          </p:nvSpPr>
          <p:spPr bwMode="auto">
            <a:xfrm>
              <a:off x="-337516" y="4562397"/>
              <a:ext cx="304225" cy="800928"/>
            </a:xfrm>
            <a:custGeom>
              <a:avLst/>
              <a:gdLst>
                <a:gd name="T0" fmla="*/ 2147483647 w 1940"/>
                <a:gd name="T1" fmla="*/ 2147483647 h 6748"/>
                <a:gd name="T2" fmla="*/ 2147483647 w 1940"/>
                <a:gd name="T3" fmla="*/ 2147483647 h 6748"/>
                <a:gd name="T4" fmla="*/ 0 w 1940"/>
                <a:gd name="T5" fmla="*/ 2147483647 h 6748"/>
                <a:gd name="T6" fmla="*/ 0 w 1940"/>
                <a:gd name="T7" fmla="*/ 0 h 67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0"/>
                <a:gd name="T13" fmla="*/ 0 h 6748"/>
                <a:gd name="T14" fmla="*/ 1940 w 1940"/>
                <a:gd name="T15" fmla="*/ 6748 h 67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0" h="6748">
                  <a:moveTo>
                    <a:pt x="1940" y="6748"/>
                  </a:moveTo>
                  <a:lnTo>
                    <a:pt x="200" y="6748"/>
                  </a:lnTo>
                  <a:cubicBezTo>
                    <a:pt x="90" y="6748"/>
                    <a:pt x="0" y="6658"/>
                    <a:pt x="0" y="6548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Freeform 198">
              <a:extLst>
                <a:ext uri="{FF2B5EF4-FFF2-40B4-BE49-F238E27FC236}">
                  <a16:creationId xmlns:a16="http://schemas.microsoft.com/office/drawing/2014/main" id="{9ABA3F4D-856A-4603-9D3C-9B9608C951DA}"/>
                </a:ext>
              </a:extLst>
            </p:cNvPr>
            <p:cNvSpPr/>
            <p:nvPr/>
          </p:nvSpPr>
          <p:spPr bwMode="auto">
            <a:xfrm>
              <a:off x="-337516" y="4584568"/>
              <a:ext cx="95927" cy="480141"/>
            </a:xfrm>
            <a:custGeom>
              <a:avLst/>
              <a:gdLst>
                <a:gd name="T0" fmla="*/ 2147483647 w 612"/>
                <a:gd name="T1" fmla="*/ 2147483647 h 4041"/>
                <a:gd name="T2" fmla="*/ 2147483647 w 612"/>
                <a:gd name="T3" fmla="*/ 2147483647 h 4041"/>
                <a:gd name="T4" fmla="*/ 0 w 612"/>
                <a:gd name="T5" fmla="*/ 2147483647 h 4041"/>
                <a:gd name="T6" fmla="*/ 0 w 612"/>
                <a:gd name="T7" fmla="*/ 0 h 4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4041"/>
                <a:gd name="T14" fmla="*/ 612 w 612"/>
                <a:gd name="T15" fmla="*/ 4041 h 4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4041">
                  <a:moveTo>
                    <a:pt x="612" y="4041"/>
                  </a:moveTo>
                  <a:lnTo>
                    <a:pt x="200" y="4041"/>
                  </a:lnTo>
                  <a:cubicBezTo>
                    <a:pt x="90" y="4041"/>
                    <a:pt x="0" y="3951"/>
                    <a:pt x="0" y="3841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Freeform 199">
              <a:extLst>
                <a:ext uri="{FF2B5EF4-FFF2-40B4-BE49-F238E27FC236}">
                  <a16:creationId xmlns:a16="http://schemas.microsoft.com/office/drawing/2014/main" id="{B3682EE4-480F-48A4-A575-49C8EE5E5335}"/>
                </a:ext>
              </a:extLst>
            </p:cNvPr>
            <p:cNvSpPr/>
            <p:nvPr/>
          </p:nvSpPr>
          <p:spPr bwMode="auto">
            <a:xfrm>
              <a:off x="-354874" y="4362166"/>
              <a:ext cx="359953" cy="103234"/>
            </a:xfrm>
            <a:custGeom>
              <a:avLst/>
              <a:gdLst>
                <a:gd name="T0" fmla="*/ 2147483647 w 2297"/>
                <a:gd name="T1" fmla="*/ 0 h 871"/>
                <a:gd name="T2" fmla="*/ 2147483647 w 2297"/>
                <a:gd name="T3" fmla="*/ 0 h 871"/>
                <a:gd name="T4" fmla="*/ 0 w 2297"/>
                <a:gd name="T5" fmla="*/ 2147483647 h 871"/>
                <a:gd name="T6" fmla="*/ 0 w 2297"/>
                <a:gd name="T7" fmla="*/ 2147483647 h 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7"/>
                <a:gd name="T13" fmla="*/ 0 h 871"/>
                <a:gd name="T14" fmla="*/ 2297 w 2297"/>
                <a:gd name="T15" fmla="*/ 871 h 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7" h="871">
                  <a:moveTo>
                    <a:pt x="2297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871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Freeform 200">
              <a:extLst>
                <a:ext uri="{FF2B5EF4-FFF2-40B4-BE49-F238E27FC236}">
                  <a16:creationId xmlns:a16="http://schemas.microsoft.com/office/drawing/2014/main" id="{F66486FC-49D1-4597-BD92-3E1BA3AE6C5F}"/>
                </a:ext>
              </a:extLst>
            </p:cNvPr>
            <p:cNvSpPr/>
            <p:nvPr/>
          </p:nvSpPr>
          <p:spPr bwMode="auto">
            <a:xfrm>
              <a:off x="-835421" y="4533298"/>
              <a:ext cx="417509" cy="363743"/>
            </a:xfrm>
            <a:custGeom>
              <a:avLst/>
              <a:gdLst>
                <a:gd name="T0" fmla="*/ 0 w 2670"/>
                <a:gd name="T1" fmla="*/ 2147483647 h 3066"/>
                <a:gd name="T2" fmla="*/ 0 w 2670"/>
                <a:gd name="T3" fmla="*/ 2147483647 h 3066"/>
                <a:gd name="T4" fmla="*/ 2147483647 w 2670"/>
                <a:gd name="T5" fmla="*/ 0 h 3066"/>
                <a:gd name="T6" fmla="*/ 2147483647 w 2670"/>
                <a:gd name="T7" fmla="*/ 0 h 30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0"/>
                <a:gd name="T13" fmla="*/ 0 h 3066"/>
                <a:gd name="T14" fmla="*/ 2670 w 2670"/>
                <a:gd name="T15" fmla="*/ 3066 h 30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0" h="3066">
                  <a:moveTo>
                    <a:pt x="0" y="3066"/>
                  </a:moveTo>
                  <a:lnTo>
                    <a:pt x="0" y="200"/>
                  </a:lnTo>
                  <a:cubicBezTo>
                    <a:pt x="0" y="90"/>
                    <a:pt x="90" y="0"/>
                    <a:pt x="200" y="0"/>
                  </a:cubicBezTo>
                  <a:lnTo>
                    <a:pt x="267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Freeform 201">
              <a:extLst>
                <a:ext uri="{FF2B5EF4-FFF2-40B4-BE49-F238E27FC236}">
                  <a16:creationId xmlns:a16="http://schemas.microsoft.com/office/drawing/2014/main" id="{80E8E8C3-D9DF-4E69-A36C-3C45008D8862}"/>
                </a:ext>
              </a:extLst>
            </p:cNvPr>
            <p:cNvSpPr/>
            <p:nvPr/>
          </p:nvSpPr>
          <p:spPr bwMode="auto">
            <a:xfrm>
              <a:off x="-2099825" y="4398193"/>
              <a:ext cx="1715716" cy="766978"/>
            </a:xfrm>
            <a:custGeom>
              <a:avLst/>
              <a:gdLst>
                <a:gd name="T0" fmla="*/ 2147483647 w 11538"/>
                <a:gd name="T1" fmla="*/ 2147483647 h 5819"/>
                <a:gd name="T2" fmla="*/ 2147483647 w 11538"/>
                <a:gd name="T3" fmla="*/ 2147483647 h 5819"/>
                <a:gd name="T4" fmla="*/ 2147483647 w 11538"/>
                <a:gd name="T5" fmla="*/ 0 h 5819"/>
                <a:gd name="T6" fmla="*/ 2147483647 w 11538"/>
                <a:gd name="T7" fmla="*/ 0 h 5819"/>
                <a:gd name="T8" fmla="*/ 0 w 11538"/>
                <a:gd name="T9" fmla="*/ 2147483647 h 5819"/>
                <a:gd name="T10" fmla="*/ 0 w 11538"/>
                <a:gd name="T11" fmla="*/ 2147483647 h 58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38"/>
                <a:gd name="T19" fmla="*/ 0 h 5819"/>
                <a:gd name="T20" fmla="*/ 11538 w 11538"/>
                <a:gd name="T21" fmla="*/ 5819 h 58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38" h="5819">
                  <a:moveTo>
                    <a:pt x="11538" y="305"/>
                  </a:moveTo>
                  <a:lnTo>
                    <a:pt x="11538" y="200"/>
                  </a:lnTo>
                  <a:cubicBezTo>
                    <a:pt x="11538" y="90"/>
                    <a:pt x="11448" y="0"/>
                    <a:pt x="11338" y="0"/>
                  </a:cubicBez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5819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Freeform 202">
              <a:extLst>
                <a:ext uri="{FF2B5EF4-FFF2-40B4-BE49-F238E27FC236}">
                  <a16:creationId xmlns:a16="http://schemas.microsoft.com/office/drawing/2014/main" id="{6F1E501E-FAE6-4C67-AA66-92E21D0C2AA2}"/>
                </a:ext>
              </a:extLst>
            </p:cNvPr>
            <p:cNvSpPr/>
            <p:nvPr/>
          </p:nvSpPr>
          <p:spPr bwMode="auto">
            <a:xfrm>
              <a:off x="-2153727" y="4113434"/>
              <a:ext cx="1769618" cy="345036"/>
            </a:xfrm>
            <a:custGeom>
              <a:avLst/>
              <a:gdLst>
                <a:gd name="T0" fmla="*/ 2147483647 w 11300"/>
                <a:gd name="T1" fmla="*/ 2147483647 h 2907"/>
                <a:gd name="T2" fmla="*/ 2147483647 w 11300"/>
                <a:gd name="T3" fmla="*/ 2147483647 h 2907"/>
                <a:gd name="T4" fmla="*/ 2147483647 w 11300"/>
                <a:gd name="T5" fmla="*/ 0 h 2907"/>
                <a:gd name="T6" fmla="*/ 2147483647 w 11300"/>
                <a:gd name="T7" fmla="*/ 0 h 2907"/>
                <a:gd name="T8" fmla="*/ 0 w 11300"/>
                <a:gd name="T9" fmla="*/ 2147483647 h 2907"/>
                <a:gd name="T10" fmla="*/ 0 w 11300"/>
                <a:gd name="T11" fmla="*/ 2147483647 h 2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00"/>
                <a:gd name="T19" fmla="*/ 0 h 2907"/>
                <a:gd name="T20" fmla="*/ 11300 w 11300"/>
                <a:gd name="T21" fmla="*/ 2907 h 29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00" h="2907">
                  <a:moveTo>
                    <a:pt x="11300" y="2907"/>
                  </a:moveTo>
                  <a:lnTo>
                    <a:pt x="11300" y="200"/>
                  </a:lnTo>
                  <a:cubicBezTo>
                    <a:pt x="11300" y="89"/>
                    <a:pt x="11210" y="0"/>
                    <a:pt x="11100" y="0"/>
                  </a:cubicBezTo>
                  <a:lnTo>
                    <a:pt x="200" y="0"/>
                  </a:lnTo>
                  <a:cubicBezTo>
                    <a:pt x="90" y="0"/>
                    <a:pt x="0" y="89"/>
                    <a:pt x="0" y="200"/>
                  </a:cubicBezTo>
                  <a:lnTo>
                    <a:pt x="0" y="966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203">
              <a:extLst>
                <a:ext uri="{FF2B5EF4-FFF2-40B4-BE49-F238E27FC236}">
                  <a16:creationId xmlns:a16="http://schemas.microsoft.com/office/drawing/2014/main" id="{074B2019-38B1-4FD5-A4B7-BA7D7373FF6D}"/>
                </a:ext>
              </a:extLst>
            </p:cNvPr>
            <p:cNvSpPr/>
            <p:nvPr/>
          </p:nvSpPr>
          <p:spPr bwMode="auto">
            <a:xfrm>
              <a:off x="97351" y="4174405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Freeform 204">
              <a:extLst>
                <a:ext uri="{FF2B5EF4-FFF2-40B4-BE49-F238E27FC236}">
                  <a16:creationId xmlns:a16="http://schemas.microsoft.com/office/drawing/2014/main" id="{EA0659F2-70C7-4127-89B0-0638CB89D3F4}"/>
                </a:ext>
              </a:extLst>
            </p:cNvPr>
            <p:cNvSpPr/>
            <p:nvPr/>
          </p:nvSpPr>
          <p:spPr bwMode="auto">
            <a:xfrm>
              <a:off x="21524" y="4348309"/>
              <a:ext cx="28321" cy="23557"/>
            </a:xfrm>
            <a:custGeom>
              <a:avLst/>
              <a:gdLst>
                <a:gd name="T0" fmla="*/ 2147483647 w 179"/>
                <a:gd name="T1" fmla="*/ 0 h 196"/>
                <a:gd name="T2" fmla="*/ 2147483647 w 179"/>
                <a:gd name="T3" fmla="*/ 0 h 196"/>
                <a:gd name="T4" fmla="*/ 2147483647 w 179"/>
                <a:gd name="T5" fmla="*/ 2147483647 h 196"/>
                <a:gd name="T6" fmla="*/ 2147483647 w 179"/>
                <a:gd name="T7" fmla="*/ 2147483647 h 196"/>
                <a:gd name="T8" fmla="*/ 2147483647 w 179"/>
                <a:gd name="T9" fmla="*/ 2147483647 h 196"/>
                <a:gd name="T10" fmla="*/ 2147483647 w 179"/>
                <a:gd name="T11" fmla="*/ 2147483647 h 196"/>
                <a:gd name="T12" fmla="*/ 0 w 179"/>
                <a:gd name="T13" fmla="*/ 2147483647 h 196"/>
                <a:gd name="T14" fmla="*/ 0 w 179"/>
                <a:gd name="T15" fmla="*/ 2147483647 h 196"/>
                <a:gd name="T16" fmla="*/ 2147483647 w 179"/>
                <a:gd name="T17" fmla="*/ 0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6"/>
                <a:gd name="T29" fmla="*/ 179 w 179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6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6"/>
                    <a:pt x="177" y="196"/>
                  </a:cubicBezTo>
                  <a:lnTo>
                    <a:pt x="2" y="196"/>
                  </a:lnTo>
                  <a:cubicBezTo>
                    <a:pt x="1" y="196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205">
              <a:extLst>
                <a:ext uri="{FF2B5EF4-FFF2-40B4-BE49-F238E27FC236}">
                  <a16:creationId xmlns:a16="http://schemas.microsoft.com/office/drawing/2014/main" id="{F066DCBB-C38A-4F03-BBF3-EAC8F14418B1}"/>
                </a:ext>
              </a:extLst>
            </p:cNvPr>
            <p:cNvSpPr/>
            <p:nvPr/>
          </p:nvSpPr>
          <p:spPr bwMode="auto">
            <a:xfrm>
              <a:off x="-10452" y="4544383"/>
              <a:ext cx="27408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206">
              <a:extLst>
                <a:ext uri="{FF2B5EF4-FFF2-40B4-BE49-F238E27FC236}">
                  <a16:creationId xmlns:a16="http://schemas.microsoft.com/office/drawing/2014/main" id="{008BFDD6-D81F-49DE-98F4-6AB6E715A32D}"/>
                </a:ext>
              </a:extLst>
            </p:cNvPr>
            <p:cNvSpPr/>
            <p:nvPr/>
          </p:nvSpPr>
          <p:spPr bwMode="auto">
            <a:xfrm>
              <a:off x="-17761" y="4687802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207">
              <a:extLst>
                <a:ext uri="{FF2B5EF4-FFF2-40B4-BE49-F238E27FC236}">
                  <a16:creationId xmlns:a16="http://schemas.microsoft.com/office/drawing/2014/main" id="{FBE44633-F930-4A01-9230-98AE6C00572D}"/>
                </a:ext>
              </a:extLst>
            </p:cNvPr>
            <p:cNvSpPr/>
            <p:nvPr/>
          </p:nvSpPr>
          <p:spPr bwMode="auto">
            <a:xfrm>
              <a:off x="-225145" y="5052238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6"/>
                  </a:lnTo>
                  <a:cubicBezTo>
                    <a:pt x="179" y="197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7"/>
                    <a:pt x="0" y="196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Freeform 208">
              <a:extLst>
                <a:ext uri="{FF2B5EF4-FFF2-40B4-BE49-F238E27FC236}">
                  <a16:creationId xmlns:a16="http://schemas.microsoft.com/office/drawing/2014/main" id="{5A9387E3-B65F-4E3E-9BCC-F13D682671C0}"/>
                </a:ext>
              </a:extLst>
            </p:cNvPr>
            <p:cNvSpPr/>
            <p:nvPr/>
          </p:nvSpPr>
          <p:spPr bwMode="auto">
            <a:xfrm>
              <a:off x="-17761" y="5350854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Freeform 209">
              <a:extLst>
                <a:ext uri="{FF2B5EF4-FFF2-40B4-BE49-F238E27FC236}">
                  <a16:creationId xmlns:a16="http://schemas.microsoft.com/office/drawing/2014/main" id="{4A23DD4F-16AD-4EA0-AF31-B840857F9D2D}"/>
                </a:ext>
              </a:extLst>
            </p:cNvPr>
            <p:cNvSpPr/>
            <p:nvPr/>
          </p:nvSpPr>
          <p:spPr bwMode="auto">
            <a:xfrm>
              <a:off x="-850038" y="4907434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210">
              <a:extLst>
                <a:ext uri="{FF2B5EF4-FFF2-40B4-BE49-F238E27FC236}">
                  <a16:creationId xmlns:a16="http://schemas.microsoft.com/office/drawing/2014/main" id="{E35C9705-763B-479A-87F8-7E93256DC988}"/>
                </a:ext>
              </a:extLst>
            </p:cNvPr>
            <p:cNvSpPr/>
            <p:nvPr/>
          </p:nvSpPr>
          <p:spPr bwMode="auto">
            <a:xfrm>
              <a:off x="-2169258" y="4238146"/>
              <a:ext cx="28321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211">
              <a:extLst>
                <a:ext uri="{FF2B5EF4-FFF2-40B4-BE49-F238E27FC236}">
                  <a16:creationId xmlns:a16="http://schemas.microsoft.com/office/drawing/2014/main" id="{FC8F5EEE-75F6-478E-AFB6-C0C9BFD74131}"/>
                </a:ext>
              </a:extLst>
            </p:cNvPr>
            <p:cNvSpPr/>
            <p:nvPr/>
          </p:nvSpPr>
          <p:spPr bwMode="auto">
            <a:xfrm>
              <a:off x="-2259703" y="4291495"/>
              <a:ext cx="27408" cy="22864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Freeform 212">
              <a:extLst>
                <a:ext uri="{FF2B5EF4-FFF2-40B4-BE49-F238E27FC236}">
                  <a16:creationId xmlns:a16="http://schemas.microsoft.com/office/drawing/2014/main" id="{114F6113-26BD-413F-998F-F4370D7CE118}"/>
                </a:ext>
              </a:extLst>
            </p:cNvPr>
            <p:cNvSpPr/>
            <p:nvPr/>
          </p:nvSpPr>
          <p:spPr bwMode="auto">
            <a:xfrm>
              <a:off x="-2205802" y="5099352"/>
              <a:ext cx="27408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1" name="Freeform 213">
              <a:extLst>
                <a:ext uri="{FF2B5EF4-FFF2-40B4-BE49-F238E27FC236}">
                  <a16:creationId xmlns:a16="http://schemas.microsoft.com/office/drawing/2014/main" id="{9D8DD14B-1A29-4253-9245-F607D010416E}"/>
                </a:ext>
              </a:extLst>
            </p:cNvPr>
            <p:cNvSpPr/>
            <p:nvPr/>
          </p:nvSpPr>
          <p:spPr bwMode="auto">
            <a:xfrm>
              <a:off x="-1298610" y="5503973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2" name="Freeform 214">
              <a:extLst>
                <a:ext uri="{FF2B5EF4-FFF2-40B4-BE49-F238E27FC236}">
                  <a16:creationId xmlns:a16="http://schemas.microsoft.com/office/drawing/2014/main" id="{A837E5CC-6C79-4C00-8012-0D701F4A690D}"/>
                </a:ext>
              </a:extLst>
            </p:cNvPr>
            <p:cNvSpPr/>
            <p:nvPr/>
          </p:nvSpPr>
          <p:spPr bwMode="auto">
            <a:xfrm>
              <a:off x="-1305919" y="4340687"/>
              <a:ext cx="877957" cy="783607"/>
            </a:xfrm>
            <a:custGeom>
              <a:avLst/>
              <a:gdLst>
                <a:gd name="T0" fmla="*/ 2147483647 w 5603"/>
                <a:gd name="T1" fmla="*/ 2147483647 h 6596"/>
                <a:gd name="T2" fmla="*/ 2147483647 w 5603"/>
                <a:gd name="T3" fmla="*/ 2147483647 h 6596"/>
                <a:gd name="T4" fmla="*/ 2147483647 w 5603"/>
                <a:gd name="T5" fmla="*/ 0 h 6596"/>
                <a:gd name="T6" fmla="*/ 2147483647 w 5603"/>
                <a:gd name="T7" fmla="*/ 0 h 6596"/>
                <a:gd name="T8" fmla="*/ 0 w 5603"/>
                <a:gd name="T9" fmla="*/ 2147483647 h 6596"/>
                <a:gd name="T10" fmla="*/ 0 w 5603"/>
                <a:gd name="T11" fmla="*/ 2147483647 h 6596"/>
                <a:gd name="T12" fmla="*/ 2147483647 w 5603"/>
                <a:gd name="T13" fmla="*/ 2147483647 h 6596"/>
                <a:gd name="T14" fmla="*/ 2147483647 w 5603"/>
                <a:gd name="T15" fmla="*/ 2147483647 h 6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03"/>
                <a:gd name="T25" fmla="*/ 0 h 6596"/>
                <a:gd name="T26" fmla="*/ 5603 w 5603"/>
                <a:gd name="T27" fmla="*/ 6596 h 6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03" h="6596">
                  <a:moveTo>
                    <a:pt x="5603" y="1065"/>
                  </a:moveTo>
                  <a:lnTo>
                    <a:pt x="5603" y="200"/>
                  </a:lnTo>
                  <a:cubicBezTo>
                    <a:pt x="5603" y="90"/>
                    <a:pt x="5513" y="0"/>
                    <a:pt x="5403" y="0"/>
                  </a:cubicBez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6396"/>
                  </a:lnTo>
                  <a:cubicBezTo>
                    <a:pt x="0" y="6506"/>
                    <a:pt x="90" y="6596"/>
                    <a:pt x="200" y="6596"/>
                  </a:cubicBezTo>
                  <a:lnTo>
                    <a:pt x="895" y="6596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Freeform 215">
              <a:extLst>
                <a:ext uri="{FF2B5EF4-FFF2-40B4-BE49-F238E27FC236}">
                  <a16:creationId xmlns:a16="http://schemas.microsoft.com/office/drawing/2014/main" id="{74F989E9-5295-4B9F-BB40-CFE05AB48106}"/>
                </a:ext>
              </a:extLst>
            </p:cNvPr>
            <p:cNvSpPr/>
            <p:nvPr/>
          </p:nvSpPr>
          <p:spPr bwMode="auto">
            <a:xfrm>
              <a:off x="-1230091" y="4421750"/>
              <a:ext cx="802129" cy="429563"/>
            </a:xfrm>
            <a:custGeom>
              <a:avLst/>
              <a:gdLst>
                <a:gd name="T0" fmla="*/ 2147483647 w 5119"/>
                <a:gd name="T1" fmla="*/ 2147483647 h 3619"/>
                <a:gd name="T2" fmla="*/ 2147483647 w 5119"/>
                <a:gd name="T3" fmla="*/ 2147483647 h 3619"/>
                <a:gd name="T4" fmla="*/ 2147483647 w 5119"/>
                <a:gd name="T5" fmla="*/ 0 h 3619"/>
                <a:gd name="T6" fmla="*/ 2147483647 w 5119"/>
                <a:gd name="T7" fmla="*/ 0 h 3619"/>
                <a:gd name="T8" fmla="*/ 0 w 5119"/>
                <a:gd name="T9" fmla="*/ 2147483647 h 3619"/>
                <a:gd name="T10" fmla="*/ 0 w 5119"/>
                <a:gd name="T11" fmla="*/ 2147483647 h 3619"/>
                <a:gd name="T12" fmla="*/ 2147483647 w 5119"/>
                <a:gd name="T13" fmla="*/ 2147483647 h 3619"/>
                <a:gd name="T14" fmla="*/ 2147483647 w 5119"/>
                <a:gd name="T15" fmla="*/ 2147483647 h 36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19"/>
                <a:gd name="T25" fmla="*/ 0 h 3619"/>
                <a:gd name="T26" fmla="*/ 5119 w 5119"/>
                <a:gd name="T27" fmla="*/ 3619 h 36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19" h="3619">
                  <a:moveTo>
                    <a:pt x="5119" y="573"/>
                  </a:moveTo>
                  <a:lnTo>
                    <a:pt x="5119" y="200"/>
                  </a:lnTo>
                  <a:cubicBezTo>
                    <a:pt x="5119" y="90"/>
                    <a:pt x="5029" y="0"/>
                    <a:pt x="4919" y="0"/>
                  </a:cubicBezTo>
                  <a:lnTo>
                    <a:pt x="200" y="0"/>
                  </a:lnTo>
                  <a:cubicBezTo>
                    <a:pt x="89" y="0"/>
                    <a:pt x="0" y="90"/>
                    <a:pt x="0" y="200"/>
                  </a:cubicBezTo>
                  <a:lnTo>
                    <a:pt x="0" y="3419"/>
                  </a:lnTo>
                  <a:cubicBezTo>
                    <a:pt x="0" y="3529"/>
                    <a:pt x="89" y="3619"/>
                    <a:pt x="200" y="3619"/>
                  </a:cubicBezTo>
                  <a:lnTo>
                    <a:pt x="546" y="3619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4" name="Freeform 216">
              <a:extLst>
                <a:ext uri="{FF2B5EF4-FFF2-40B4-BE49-F238E27FC236}">
                  <a16:creationId xmlns:a16="http://schemas.microsoft.com/office/drawing/2014/main" id="{4E7D6E75-BBE9-4865-8730-360B09D7B4F9}"/>
                </a:ext>
              </a:extLst>
            </p:cNvPr>
            <p:cNvSpPr/>
            <p:nvPr/>
          </p:nvSpPr>
          <p:spPr bwMode="auto">
            <a:xfrm>
              <a:off x="-1148782" y="5113209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Freeform 217">
              <a:extLst>
                <a:ext uri="{FF2B5EF4-FFF2-40B4-BE49-F238E27FC236}">
                  <a16:creationId xmlns:a16="http://schemas.microsoft.com/office/drawing/2014/main" id="{C166AC22-19CE-48CA-84F3-1A51BC39CB34}"/>
                </a:ext>
              </a:extLst>
            </p:cNvPr>
            <p:cNvSpPr/>
            <p:nvPr/>
          </p:nvSpPr>
          <p:spPr bwMode="auto">
            <a:xfrm>
              <a:off x="-1133250" y="4840228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6"/>
                  </a:lnTo>
                  <a:cubicBezTo>
                    <a:pt x="179" y="197"/>
                    <a:pt x="178" y="197"/>
                    <a:pt x="177" y="197"/>
                  </a:cubicBezTo>
                  <a:lnTo>
                    <a:pt x="2" y="197"/>
                  </a:lnTo>
                  <a:cubicBezTo>
                    <a:pt x="1" y="197"/>
                    <a:pt x="0" y="197"/>
                    <a:pt x="0" y="196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Freeform 218">
              <a:extLst>
                <a:ext uri="{FF2B5EF4-FFF2-40B4-BE49-F238E27FC236}">
                  <a16:creationId xmlns:a16="http://schemas.microsoft.com/office/drawing/2014/main" id="{FB394B02-9BB7-436D-9571-3334FDE33B3B}"/>
                </a:ext>
              </a:extLst>
            </p:cNvPr>
            <p:cNvSpPr/>
            <p:nvPr/>
          </p:nvSpPr>
          <p:spPr bwMode="auto">
            <a:xfrm>
              <a:off x="-341171" y="4484106"/>
              <a:ext cx="710771" cy="563975"/>
            </a:xfrm>
            <a:custGeom>
              <a:avLst/>
              <a:gdLst>
                <a:gd name="T0" fmla="*/ 0 w 4538"/>
                <a:gd name="T1" fmla="*/ 0 h 4744"/>
                <a:gd name="T2" fmla="*/ 2147483647 w 4538"/>
                <a:gd name="T3" fmla="*/ 0 h 4744"/>
                <a:gd name="T4" fmla="*/ 2147483647 w 4538"/>
                <a:gd name="T5" fmla="*/ 2147483647 h 4744"/>
                <a:gd name="T6" fmla="*/ 2147483647 w 4538"/>
                <a:gd name="T7" fmla="*/ 2147483647 h 4744"/>
                <a:gd name="T8" fmla="*/ 2147483647 w 4538"/>
                <a:gd name="T9" fmla="*/ 2147483647 h 4744"/>
                <a:gd name="T10" fmla="*/ 2147483647 w 4538"/>
                <a:gd name="T11" fmla="*/ 2147483647 h 4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8"/>
                <a:gd name="T19" fmla="*/ 0 h 4744"/>
                <a:gd name="T20" fmla="*/ 4538 w 4538"/>
                <a:gd name="T21" fmla="*/ 4744 h 47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8" h="4744">
                  <a:moveTo>
                    <a:pt x="0" y="0"/>
                  </a:moveTo>
                  <a:lnTo>
                    <a:pt x="4337" y="0"/>
                  </a:lnTo>
                  <a:cubicBezTo>
                    <a:pt x="4448" y="0"/>
                    <a:pt x="4537" y="90"/>
                    <a:pt x="4537" y="200"/>
                  </a:cubicBezTo>
                  <a:lnTo>
                    <a:pt x="4537" y="4544"/>
                  </a:lnTo>
                  <a:cubicBezTo>
                    <a:pt x="4538" y="4654"/>
                    <a:pt x="4448" y="4744"/>
                    <a:pt x="4337" y="4744"/>
                  </a:cubicBezTo>
                  <a:lnTo>
                    <a:pt x="2944" y="4744"/>
                  </a:lnTo>
                </a:path>
              </a:pathLst>
            </a:cu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7" name="Freeform 219">
              <a:extLst>
                <a:ext uri="{FF2B5EF4-FFF2-40B4-BE49-F238E27FC236}">
                  <a16:creationId xmlns:a16="http://schemas.microsoft.com/office/drawing/2014/main" id="{A7DC1647-D36D-465B-9FE2-2947F77EC888}"/>
                </a:ext>
              </a:extLst>
            </p:cNvPr>
            <p:cNvSpPr/>
            <p:nvPr/>
          </p:nvSpPr>
          <p:spPr bwMode="auto">
            <a:xfrm>
              <a:off x="-763248" y="4551312"/>
              <a:ext cx="343509" cy="1075987"/>
            </a:xfrm>
            <a:custGeom>
              <a:avLst/>
              <a:gdLst>
                <a:gd name="T0" fmla="*/ 2147483647 w 2193"/>
                <a:gd name="T1" fmla="*/ 0 h 9057"/>
                <a:gd name="T2" fmla="*/ 2147483647 w 2193"/>
                <a:gd name="T3" fmla="*/ 0 h 9057"/>
                <a:gd name="T4" fmla="*/ 0 w 2193"/>
                <a:gd name="T5" fmla="*/ 2147483647 h 9057"/>
                <a:gd name="T6" fmla="*/ 0 w 2193"/>
                <a:gd name="T7" fmla="*/ 2147483647 h 9057"/>
                <a:gd name="T8" fmla="*/ 2147483647 w 2193"/>
                <a:gd name="T9" fmla="*/ 2147483647 h 9057"/>
                <a:gd name="T10" fmla="*/ 2147483647 w 2193"/>
                <a:gd name="T11" fmla="*/ 2147483647 h 90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3"/>
                <a:gd name="T19" fmla="*/ 0 h 9057"/>
                <a:gd name="T20" fmla="*/ 2193 w 2193"/>
                <a:gd name="T21" fmla="*/ 9057 h 90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3" h="9057">
                  <a:moveTo>
                    <a:pt x="2193" y="0"/>
                  </a:moveTo>
                  <a:lnTo>
                    <a:pt x="200" y="0"/>
                  </a:lnTo>
                  <a:cubicBezTo>
                    <a:pt x="90" y="0"/>
                    <a:pt x="0" y="90"/>
                    <a:pt x="0" y="200"/>
                  </a:cubicBezTo>
                  <a:lnTo>
                    <a:pt x="0" y="8857"/>
                  </a:lnTo>
                  <a:cubicBezTo>
                    <a:pt x="0" y="8968"/>
                    <a:pt x="90" y="9057"/>
                    <a:pt x="200" y="9057"/>
                  </a:cubicBezTo>
                  <a:lnTo>
                    <a:pt x="1933" y="9057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8" name="Freeform 220">
              <a:extLst>
                <a:ext uri="{FF2B5EF4-FFF2-40B4-BE49-F238E27FC236}">
                  <a16:creationId xmlns:a16="http://schemas.microsoft.com/office/drawing/2014/main" id="{A0E23CD4-C92E-4B26-8FF3-48D3EC3C70FA}"/>
                </a:ext>
              </a:extLst>
            </p:cNvPr>
            <p:cNvSpPr/>
            <p:nvPr/>
          </p:nvSpPr>
          <p:spPr bwMode="auto">
            <a:xfrm>
              <a:off x="-334775" y="4527062"/>
              <a:ext cx="245755" cy="485684"/>
            </a:xfrm>
            <a:custGeom>
              <a:avLst/>
              <a:gdLst>
                <a:gd name="T0" fmla="*/ 0 w 1567"/>
                <a:gd name="T1" fmla="*/ 0 h 4092"/>
                <a:gd name="T2" fmla="*/ 2147483647 w 1567"/>
                <a:gd name="T3" fmla="*/ 0 h 4092"/>
                <a:gd name="T4" fmla="*/ 2147483647 w 1567"/>
                <a:gd name="T5" fmla="*/ 2147483647 h 4092"/>
                <a:gd name="T6" fmla="*/ 2147483647 w 1567"/>
                <a:gd name="T7" fmla="*/ 2147483647 h 40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7"/>
                <a:gd name="T13" fmla="*/ 0 h 4092"/>
                <a:gd name="T14" fmla="*/ 1567 w 1567"/>
                <a:gd name="T15" fmla="*/ 4092 h 40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7" h="4092">
                  <a:moveTo>
                    <a:pt x="0" y="0"/>
                  </a:moveTo>
                  <a:lnTo>
                    <a:pt x="1367" y="0"/>
                  </a:lnTo>
                  <a:cubicBezTo>
                    <a:pt x="1477" y="0"/>
                    <a:pt x="1567" y="90"/>
                    <a:pt x="1567" y="200"/>
                  </a:cubicBezTo>
                  <a:lnTo>
                    <a:pt x="1567" y="4092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Freeform 221">
              <a:extLst>
                <a:ext uri="{FF2B5EF4-FFF2-40B4-BE49-F238E27FC236}">
                  <a16:creationId xmlns:a16="http://schemas.microsoft.com/office/drawing/2014/main" id="{7FF2E1C5-4E08-4AB6-A07B-829976272053}"/>
                </a:ext>
              </a:extLst>
            </p:cNvPr>
            <p:cNvSpPr/>
            <p:nvPr/>
          </p:nvSpPr>
          <p:spPr bwMode="auto">
            <a:xfrm>
              <a:off x="-357615" y="4558933"/>
              <a:ext cx="186372" cy="1086380"/>
            </a:xfrm>
            <a:custGeom>
              <a:avLst/>
              <a:gdLst>
                <a:gd name="T0" fmla="*/ 0 w 1185"/>
                <a:gd name="T1" fmla="*/ 0 h 9145"/>
                <a:gd name="T2" fmla="*/ 0 w 1185"/>
                <a:gd name="T3" fmla="*/ 2147483647 h 9145"/>
                <a:gd name="T4" fmla="*/ 2147483647 w 1185"/>
                <a:gd name="T5" fmla="*/ 2147483647 h 9145"/>
                <a:gd name="T6" fmla="*/ 2147483647 w 1185"/>
                <a:gd name="T7" fmla="*/ 2147483647 h 9145"/>
                <a:gd name="T8" fmla="*/ 2147483647 w 1185"/>
                <a:gd name="T9" fmla="*/ 2147483647 h 9145"/>
                <a:gd name="T10" fmla="*/ 2147483647 w 1185"/>
                <a:gd name="T11" fmla="*/ 2147483647 h 9145"/>
                <a:gd name="T12" fmla="*/ 2147483647 w 1185"/>
                <a:gd name="T13" fmla="*/ 2147483647 h 9145"/>
                <a:gd name="T14" fmla="*/ 2147483647 w 1185"/>
                <a:gd name="T15" fmla="*/ 2147483647 h 9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5"/>
                <a:gd name="T25" fmla="*/ 0 h 9145"/>
                <a:gd name="T26" fmla="*/ 1185 w 1185"/>
                <a:gd name="T27" fmla="*/ 9145 h 9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5" h="9145">
                  <a:moveTo>
                    <a:pt x="0" y="0"/>
                  </a:moveTo>
                  <a:lnTo>
                    <a:pt x="0" y="1257"/>
                  </a:lnTo>
                  <a:cubicBezTo>
                    <a:pt x="0" y="1367"/>
                    <a:pt x="89" y="1457"/>
                    <a:pt x="200" y="1457"/>
                  </a:cubicBezTo>
                  <a:lnTo>
                    <a:pt x="985" y="1457"/>
                  </a:lnTo>
                  <a:cubicBezTo>
                    <a:pt x="1095" y="1457"/>
                    <a:pt x="1185" y="1546"/>
                    <a:pt x="1185" y="1657"/>
                  </a:cubicBezTo>
                  <a:lnTo>
                    <a:pt x="1185" y="8945"/>
                  </a:lnTo>
                  <a:cubicBezTo>
                    <a:pt x="1185" y="9055"/>
                    <a:pt x="1095" y="9145"/>
                    <a:pt x="985" y="9145"/>
                  </a:cubicBezTo>
                  <a:lnTo>
                    <a:pt x="791" y="9145"/>
                  </a:lnTo>
                </a:path>
              </a:pathLst>
            </a:cu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0" name="Freeform 222">
              <a:extLst>
                <a:ext uri="{FF2B5EF4-FFF2-40B4-BE49-F238E27FC236}">
                  <a16:creationId xmlns:a16="http://schemas.microsoft.com/office/drawing/2014/main" id="{743959BE-2FFE-4B31-BA0E-DC5A99F8ACC1}"/>
                </a:ext>
              </a:extLst>
            </p:cNvPr>
            <p:cNvSpPr/>
            <p:nvPr/>
          </p:nvSpPr>
          <p:spPr bwMode="auto">
            <a:xfrm>
              <a:off x="-469986" y="4557548"/>
              <a:ext cx="65778" cy="567439"/>
            </a:xfrm>
            <a:custGeom>
              <a:avLst/>
              <a:gdLst>
                <a:gd name="T0" fmla="*/ 2147483647 w 420"/>
                <a:gd name="T1" fmla="*/ 0 h 4779"/>
                <a:gd name="T2" fmla="*/ 2147483647 w 420"/>
                <a:gd name="T3" fmla="*/ 2147483647 h 4779"/>
                <a:gd name="T4" fmla="*/ 2147483647 w 420"/>
                <a:gd name="T5" fmla="*/ 2147483647 h 4779"/>
                <a:gd name="T6" fmla="*/ 0 w 420"/>
                <a:gd name="T7" fmla="*/ 2147483647 h 47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4779"/>
                <a:gd name="T14" fmla="*/ 420 w 420"/>
                <a:gd name="T15" fmla="*/ 4779 h 47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4779">
                  <a:moveTo>
                    <a:pt x="420" y="0"/>
                  </a:moveTo>
                  <a:lnTo>
                    <a:pt x="420" y="4579"/>
                  </a:lnTo>
                  <a:cubicBezTo>
                    <a:pt x="420" y="4690"/>
                    <a:pt x="330" y="4779"/>
                    <a:pt x="220" y="4779"/>
                  </a:cubicBezTo>
                  <a:lnTo>
                    <a:pt x="0" y="4779"/>
                  </a:lnTo>
                </a:path>
              </a:pathLst>
            </a:custGeom>
            <a:noFill/>
            <a:ln w="53975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1" name="Freeform 223">
              <a:extLst>
                <a:ext uri="{FF2B5EF4-FFF2-40B4-BE49-F238E27FC236}">
                  <a16:creationId xmlns:a16="http://schemas.microsoft.com/office/drawing/2014/main" id="{9952A011-EA92-4BAA-933B-99B07A7DB583}"/>
                </a:ext>
              </a:extLst>
            </p:cNvPr>
            <p:cNvSpPr/>
            <p:nvPr/>
          </p:nvSpPr>
          <p:spPr bwMode="auto">
            <a:xfrm>
              <a:off x="-442579" y="5615520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2" y="0"/>
                  </a:moveTo>
                  <a:lnTo>
                    <a:pt x="178" y="0"/>
                  </a:lnTo>
                  <a:cubicBezTo>
                    <a:pt x="179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9" y="197"/>
                    <a:pt x="178" y="197"/>
                  </a:cubicBezTo>
                  <a:lnTo>
                    <a:pt x="2" y="197"/>
                  </a:lnTo>
                  <a:cubicBezTo>
                    <a:pt x="1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Freeform 224">
              <a:extLst>
                <a:ext uri="{FF2B5EF4-FFF2-40B4-BE49-F238E27FC236}">
                  <a16:creationId xmlns:a16="http://schemas.microsoft.com/office/drawing/2014/main" id="{A65DD708-103C-4FDD-9141-B42908A4AB11}"/>
                </a:ext>
              </a:extLst>
            </p:cNvPr>
            <p:cNvSpPr/>
            <p:nvPr/>
          </p:nvSpPr>
          <p:spPr bwMode="auto">
            <a:xfrm>
              <a:off x="-278133" y="5633534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3" name="Freeform 225">
              <a:extLst>
                <a:ext uri="{FF2B5EF4-FFF2-40B4-BE49-F238E27FC236}">
                  <a16:creationId xmlns:a16="http://schemas.microsoft.com/office/drawing/2014/main" id="{BF3DF31D-DE6A-4BDB-92D4-DB352114B686}"/>
                </a:ext>
              </a:extLst>
            </p:cNvPr>
            <p:cNvSpPr/>
            <p:nvPr/>
          </p:nvSpPr>
          <p:spPr bwMode="auto">
            <a:xfrm>
              <a:off x="-513838" y="5113901"/>
              <a:ext cx="28321" cy="22864"/>
            </a:xfrm>
            <a:custGeom>
              <a:avLst/>
              <a:gdLst>
                <a:gd name="T0" fmla="*/ 2147483647 w 179"/>
                <a:gd name="T1" fmla="*/ 0 h 196"/>
                <a:gd name="T2" fmla="*/ 2147483647 w 179"/>
                <a:gd name="T3" fmla="*/ 0 h 196"/>
                <a:gd name="T4" fmla="*/ 2147483647 w 179"/>
                <a:gd name="T5" fmla="*/ 2147483647 h 196"/>
                <a:gd name="T6" fmla="*/ 2147483647 w 179"/>
                <a:gd name="T7" fmla="*/ 2147483647 h 196"/>
                <a:gd name="T8" fmla="*/ 2147483647 w 179"/>
                <a:gd name="T9" fmla="*/ 2147483647 h 196"/>
                <a:gd name="T10" fmla="*/ 2147483647 w 179"/>
                <a:gd name="T11" fmla="*/ 2147483647 h 196"/>
                <a:gd name="T12" fmla="*/ 0 w 179"/>
                <a:gd name="T13" fmla="*/ 2147483647 h 196"/>
                <a:gd name="T14" fmla="*/ 0 w 179"/>
                <a:gd name="T15" fmla="*/ 2147483647 h 196"/>
                <a:gd name="T16" fmla="*/ 2147483647 w 179"/>
                <a:gd name="T17" fmla="*/ 0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6"/>
                <a:gd name="T29" fmla="*/ 179 w 179"/>
                <a:gd name="T30" fmla="*/ 196 h 1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6">
                  <a:moveTo>
                    <a:pt x="2" y="0"/>
                  </a:moveTo>
                  <a:lnTo>
                    <a:pt x="177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6"/>
                    <a:pt x="177" y="196"/>
                  </a:cubicBezTo>
                  <a:lnTo>
                    <a:pt x="2" y="196"/>
                  </a:lnTo>
                  <a:cubicBezTo>
                    <a:pt x="1" y="196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4" name="Freeform 226">
              <a:extLst>
                <a:ext uri="{FF2B5EF4-FFF2-40B4-BE49-F238E27FC236}">
                  <a16:creationId xmlns:a16="http://schemas.microsoft.com/office/drawing/2014/main" id="{F05E6E73-0F33-414E-B493-5F4C3A9772D9}"/>
                </a:ext>
              </a:extLst>
            </p:cNvPr>
            <p:cNvSpPr/>
            <p:nvPr/>
          </p:nvSpPr>
          <p:spPr bwMode="auto">
            <a:xfrm>
              <a:off x="-102724" y="5021060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F0921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Freeform 227">
              <a:extLst>
                <a:ext uri="{FF2B5EF4-FFF2-40B4-BE49-F238E27FC236}">
                  <a16:creationId xmlns:a16="http://schemas.microsoft.com/office/drawing/2014/main" id="{AD640E0B-3927-4F7C-B250-64B404759C67}"/>
                </a:ext>
              </a:extLst>
            </p:cNvPr>
            <p:cNvSpPr/>
            <p:nvPr/>
          </p:nvSpPr>
          <p:spPr bwMode="auto">
            <a:xfrm>
              <a:off x="76339" y="5034917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0"/>
                    <a:pt x="179" y="1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6" name="Freeform 230">
              <a:extLst>
                <a:ext uri="{FF2B5EF4-FFF2-40B4-BE49-F238E27FC236}">
                  <a16:creationId xmlns:a16="http://schemas.microsoft.com/office/drawing/2014/main" id="{4B5F246D-5596-4CF4-B3C8-A3BF9B04AC56}"/>
                </a:ext>
              </a:extLst>
            </p:cNvPr>
            <p:cNvSpPr/>
            <p:nvPr/>
          </p:nvSpPr>
          <p:spPr bwMode="auto">
            <a:xfrm>
              <a:off x="-439838" y="4465399"/>
              <a:ext cx="118766" cy="89377"/>
            </a:xfrm>
            <a:custGeom>
              <a:avLst/>
              <a:gdLst>
                <a:gd name="T0" fmla="*/ 2147483647 w 762"/>
                <a:gd name="T1" fmla="*/ 0 h 753"/>
                <a:gd name="T2" fmla="*/ 2147483647 w 762"/>
                <a:gd name="T3" fmla="*/ 2147483647 h 753"/>
                <a:gd name="T4" fmla="*/ 2147483647 w 762"/>
                <a:gd name="T5" fmla="*/ 2147483647 h 753"/>
                <a:gd name="T6" fmla="*/ 2147483647 w 762"/>
                <a:gd name="T7" fmla="*/ 2147483647 h 753"/>
                <a:gd name="T8" fmla="*/ 2147483647 w 762"/>
                <a:gd name="T9" fmla="*/ 2147483647 h 753"/>
                <a:gd name="T10" fmla="*/ 2147483647 w 762"/>
                <a:gd name="T11" fmla="*/ 2147483647 h 753"/>
                <a:gd name="T12" fmla="*/ 2147483647 w 762"/>
                <a:gd name="T13" fmla="*/ 2147483647 h 753"/>
                <a:gd name="T14" fmla="*/ 2147483647 w 762"/>
                <a:gd name="T15" fmla="*/ 2147483647 h 753"/>
                <a:gd name="T16" fmla="*/ 0 w 762"/>
                <a:gd name="T17" fmla="*/ 2147483647 h 753"/>
                <a:gd name="T18" fmla="*/ 2147483647 w 762"/>
                <a:gd name="T19" fmla="*/ 2147483647 h 753"/>
                <a:gd name="T20" fmla="*/ 2147483647 w 762"/>
                <a:gd name="T21" fmla="*/ 0 h 7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2"/>
                <a:gd name="T34" fmla="*/ 0 h 753"/>
                <a:gd name="T35" fmla="*/ 762 w 762"/>
                <a:gd name="T36" fmla="*/ 753 h 7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2" h="753">
                  <a:moveTo>
                    <a:pt x="381" y="0"/>
                  </a:moveTo>
                  <a:lnTo>
                    <a:pt x="471" y="289"/>
                  </a:lnTo>
                  <a:lnTo>
                    <a:pt x="762" y="288"/>
                  </a:lnTo>
                  <a:lnTo>
                    <a:pt x="526" y="465"/>
                  </a:lnTo>
                  <a:lnTo>
                    <a:pt x="617" y="753"/>
                  </a:lnTo>
                  <a:lnTo>
                    <a:pt x="381" y="575"/>
                  </a:lnTo>
                  <a:lnTo>
                    <a:pt x="146" y="753"/>
                  </a:lnTo>
                  <a:lnTo>
                    <a:pt x="237" y="465"/>
                  </a:lnTo>
                  <a:lnTo>
                    <a:pt x="0" y="288"/>
                  </a:lnTo>
                  <a:lnTo>
                    <a:pt x="292" y="28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54200"/>
            </a:solidFill>
            <a:ln w="1588">
              <a:solidFill>
                <a:srgbClr val="FFFFFF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7" name="Line 231">
              <a:extLst>
                <a:ext uri="{FF2B5EF4-FFF2-40B4-BE49-F238E27FC236}">
                  <a16:creationId xmlns:a16="http://schemas.microsoft.com/office/drawing/2014/main" id="{5F760312-3767-463F-9B57-5DBC4BACC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665405"/>
              <a:ext cx="212866" cy="693"/>
            </a:xfrm>
            <a:prstGeom prst="line">
              <a:avLst/>
            </a:prstGeom>
            <a:noFill/>
            <a:ln w="26988">
              <a:solidFill>
                <a:srgbClr val="009049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Line 232">
              <a:extLst>
                <a:ext uri="{FF2B5EF4-FFF2-40B4-BE49-F238E27FC236}">
                  <a16:creationId xmlns:a16="http://schemas.microsoft.com/office/drawing/2014/main" id="{7CC840CC-24C1-45DA-9674-FFBF1CBFC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577414"/>
              <a:ext cx="212866" cy="693"/>
            </a:xfrm>
            <a:prstGeom prst="line">
              <a:avLst/>
            </a:pr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9" name="Line 233">
              <a:extLst>
                <a:ext uri="{FF2B5EF4-FFF2-40B4-BE49-F238E27FC236}">
                  <a16:creationId xmlns:a16="http://schemas.microsoft.com/office/drawing/2014/main" id="{8B335F9B-9CD8-4B95-9C82-2CAFF3798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402124"/>
              <a:ext cx="212866" cy="693"/>
            </a:xfrm>
            <a:prstGeom prst="line">
              <a:avLst/>
            </a:prstGeom>
            <a:noFill/>
            <a:ln w="53975">
              <a:solidFill>
                <a:srgbClr val="F48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0" name="Line 234">
              <a:extLst>
                <a:ext uri="{FF2B5EF4-FFF2-40B4-BE49-F238E27FC236}">
                  <a16:creationId xmlns:a16="http://schemas.microsoft.com/office/drawing/2014/main" id="{CE098685-B33E-4D6A-B0DC-97B473418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79115" y="5490116"/>
              <a:ext cx="212866" cy="693"/>
            </a:xfrm>
            <a:prstGeom prst="line">
              <a:avLst/>
            </a:prstGeom>
            <a:noFill/>
            <a:ln w="53975">
              <a:solidFill>
                <a:srgbClr val="495577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Rectangle 235">
              <a:extLst>
                <a:ext uri="{FF2B5EF4-FFF2-40B4-BE49-F238E27FC236}">
                  <a16:creationId xmlns:a16="http://schemas.microsoft.com/office/drawing/2014/main" id="{9D019756-FE70-4A4D-8362-D6AC915FE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6967" y="5357783"/>
              <a:ext cx="455216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.</a:t>
              </a:r>
              <a:r>
                <a:rPr kumimoji="0" lang="zh-CN" altLang="zh-CN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5G</a:t>
              </a:r>
              <a:endParaRPr kumimoji="0" lang="zh-CN" altLang="zh-CN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2" name="Rectangle 237">
              <a:extLst>
                <a:ext uri="{FF2B5EF4-FFF2-40B4-BE49-F238E27FC236}">
                  <a16:creationId xmlns:a16="http://schemas.microsoft.com/office/drawing/2014/main" id="{E61E067B-8893-42CD-9406-C890EEAE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6967" y="5445080"/>
              <a:ext cx="364854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1G</a:t>
              </a:r>
              <a:endPara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3" name="Rectangle 239">
              <a:extLst>
                <a:ext uri="{FF2B5EF4-FFF2-40B4-BE49-F238E27FC236}">
                  <a16:creationId xmlns:a16="http://schemas.microsoft.com/office/drawing/2014/main" id="{AA3DD661-4769-422B-A55E-8A00DEFE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6967" y="5536536"/>
              <a:ext cx="492724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155</a:t>
              </a: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M</a:t>
              </a:r>
              <a:endPara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Rectangle 242">
              <a:extLst>
                <a:ext uri="{FF2B5EF4-FFF2-40B4-BE49-F238E27FC236}">
                  <a16:creationId xmlns:a16="http://schemas.microsoft.com/office/drawing/2014/main" id="{0F506DDB-36A3-44FB-9DFE-84DB4F200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1483" y="5623833"/>
              <a:ext cx="699765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lower than 155M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5" name="Rectangle 244">
              <a:extLst>
                <a:ext uri="{FF2B5EF4-FFF2-40B4-BE49-F238E27FC236}">
                  <a16:creationId xmlns:a16="http://schemas.microsoft.com/office/drawing/2014/main" id="{7D0C50FA-534B-441E-9CE7-573728865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5689" y="4393345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北京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6" name="Rectangle 245">
              <a:extLst>
                <a:ext uri="{FF2B5EF4-FFF2-40B4-BE49-F238E27FC236}">
                  <a16:creationId xmlns:a16="http://schemas.microsoft.com/office/drawing/2014/main" id="{3B65DC9D-D53F-4F50-8DA3-B85A12BBA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95258" y="4206274"/>
              <a:ext cx="436461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乌鲁木齐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Rectangle 246">
              <a:extLst>
                <a:ext uri="{FF2B5EF4-FFF2-40B4-BE49-F238E27FC236}">
                  <a16:creationId xmlns:a16="http://schemas.microsoft.com/office/drawing/2014/main" id="{DF80FF4E-CEB1-42DB-BC8C-2765F4743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8" y="4563785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大连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8" name="Rectangle 247">
              <a:extLst>
                <a:ext uri="{FF2B5EF4-FFF2-40B4-BE49-F238E27FC236}">
                  <a16:creationId xmlns:a16="http://schemas.microsoft.com/office/drawing/2014/main" id="{8CBBAF81-3B0D-4526-AA6E-083895733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132" y="472175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青岛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9" name="Rectangle 248">
              <a:extLst>
                <a:ext uri="{FF2B5EF4-FFF2-40B4-BE49-F238E27FC236}">
                  <a16:creationId xmlns:a16="http://schemas.microsoft.com/office/drawing/2014/main" id="{C507CE1E-D9B1-457D-8B42-5C4AC3681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5096" y="460535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烟台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Rectangle 249">
              <a:extLst>
                <a:ext uri="{FF2B5EF4-FFF2-40B4-BE49-F238E27FC236}">
                  <a16:creationId xmlns:a16="http://schemas.microsoft.com/office/drawing/2014/main" id="{7EB5304D-DD0D-4EE4-A188-F4AC455EB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760" y="4276947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沈阳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1" name="Rectangle 250">
              <a:extLst>
                <a:ext uri="{FF2B5EF4-FFF2-40B4-BE49-F238E27FC236}">
                  <a16:creationId xmlns:a16="http://schemas.microsoft.com/office/drawing/2014/main" id="{DF10DFB3-020B-494E-A63B-A69ED8EA0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66" y="417302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长春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2" name="Rectangle 251">
              <a:extLst>
                <a:ext uri="{FF2B5EF4-FFF2-40B4-BE49-F238E27FC236}">
                  <a16:creationId xmlns:a16="http://schemas.microsoft.com/office/drawing/2014/main" id="{61078048-F68B-447A-9732-57D5CA912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" y="3948538"/>
              <a:ext cx="327346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哈尔滨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Rectangle 252">
              <a:extLst>
                <a:ext uri="{FF2B5EF4-FFF2-40B4-BE49-F238E27FC236}">
                  <a16:creationId xmlns:a16="http://schemas.microsoft.com/office/drawing/2014/main" id="{2A33BED9-5CDD-4215-A108-991F1D934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23" y="496702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上海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4" name="Rectangle 253">
              <a:extLst>
                <a:ext uri="{FF2B5EF4-FFF2-40B4-BE49-F238E27FC236}">
                  <a16:creationId xmlns:a16="http://schemas.microsoft.com/office/drawing/2014/main" id="{BC341CAD-82E8-4B1B-91C6-1451BF4CF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132" y="4942078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南京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5" name="Rectangle 254">
              <a:extLst>
                <a:ext uri="{FF2B5EF4-FFF2-40B4-BE49-F238E27FC236}">
                  <a16:creationId xmlns:a16="http://schemas.microsoft.com/office/drawing/2014/main" id="{94237165-8A67-4FD3-BF75-30E2AF5CA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3" y="5124986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宁波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6" name="Rectangle 255">
              <a:extLst>
                <a:ext uri="{FF2B5EF4-FFF2-40B4-BE49-F238E27FC236}">
                  <a16:creationId xmlns:a16="http://schemas.microsoft.com/office/drawing/2014/main" id="{E6B965D2-BF05-4E3A-95CD-36ED3CB79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8" y="5366097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台北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Rectangle 256">
              <a:extLst>
                <a:ext uri="{FF2B5EF4-FFF2-40B4-BE49-F238E27FC236}">
                  <a16:creationId xmlns:a16="http://schemas.microsoft.com/office/drawing/2014/main" id="{941389C0-150D-4C8F-98F1-DDA489847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0578" y="565293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香港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8" name="Rectangle 257">
              <a:extLst>
                <a:ext uri="{FF2B5EF4-FFF2-40B4-BE49-F238E27FC236}">
                  <a16:creationId xmlns:a16="http://schemas.microsoft.com/office/drawing/2014/main" id="{CE4C4719-8B33-4CCF-B6B0-B4E52ED16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3988" y="5536536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广州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9" name="Rectangle 258">
              <a:extLst>
                <a:ext uri="{FF2B5EF4-FFF2-40B4-BE49-F238E27FC236}">
                  <a16:creationId xmlns:a16="http://schemas.microsoft.com/office/drawing/2014/main" id="{3EC9D3EE-1F71-4FCE-B11B-08DF5ACA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7614" y="5515751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深圳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Rectangle 259">
              <a:extLst>
                <a:ext uri="{FF2B5EF4-FFF2-40B4-BE49-F238E27FC236}">
                  <a16:creationId xmlns:a16="http://schemas.microsoft.com/office/drawing/2014/main" id="{9E05072D-5D33-46D5-9513-050E213DB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8354" y="5499121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厦门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1" name="Rectangle 260">
              <a:extLst>
                <a:ext uri="{FF2B5EF4-FFF2-40B4-BE49-F238E27FC236}">
                  <a16:creationId xmlns:a16="http://schemas.microsoft.com/office/drawing/2014/main" id="{D7D79D82-2D27-467C-8416-09A643BA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66" y="527464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福州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2" name="Rectangle 261">
              <a:extLst>
                <a:ext uri="{FF2B5EF4-FFF2-40B4-BE49-F238E27FC236}">
                  <a16:creationId xmlns:a16="http://schemas.microsoft.com/office/drawing/2014/main" id="{A7FCCC88-F166-4822-88F3-7B6B7A6DC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3617" y="5262170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长沙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Rectangle 262">
              <a:extLst>
                <a:ext uri="{FF2B5EF4-FFF2-40B4-BE49-F238E27FC236}">
                  <a16:creationId xmlns:a16="http://schemas.microsoft.com/office/drawing/2014/main" id="{18A3623C-AB40-4A0D-A6BC-714C5195F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9098" y="508757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武汉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Rectangle 263">
              <a:extLst>
                <a:ext uri="{FF2B5EF4-FFF2-40B4-BE49-F238E27FC236}">
                  <a16:creationId xmlns:a16="http://schemas.microsoft.com/office/drawing/2014/main" id="{AB75CB6C-51A6-4BE0-A7A5-D47889DEF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6509" y="472175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山西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5" name="Rectangle 264">
              <a:extLst>
                <a:ext uri="{FF2B5EF4-FFF2-40B4-BE49-F238E27FC236}">
                  <a16:creationId xmlns:a16="http://schemas.microsoft.com/office/drawing/2014/main" id="{6D56463B-F437-4D30-A42C-39D885A0D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7840" y="4634453"/>
              <a:ext cx="327346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石家庄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Rectangle 265">
              <a:extLst>
                <a:ext uri="{FF2B5EF4-FFF2-40B4-BE49-F238E27FC236}">
                  <a16:creationId xmlns:a16="http://schemas.microsoft.com/office/drawing/2014/main" id="{2BECA1AE-2CA1-4E35-847E-303C40934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19244" y="498780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合肥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Rectangle 266">
              <a:extLst>
                <a:ext uri="{FF2B5EF4-FFF2-40B4-BE49-F238E27FC236}">
                  <a16:creationId xmlns:a16="http://schemas.microsoft.com/office/drawing/2014/main" id="{BB46BE95-F500-4106-A237-323663CC3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7991" y="5399352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贵阳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8" name="Rectangle 267">
              <a:extLst>
                <a:ext uri="{FF2B5EF4-FFF2-40B4-BE49-F238E27FC236}">
                  <a16:creationId xmlns:a16="http://schemas.microsoft.com/office/drawing/2014/main" id="{25DD149E-BF19-460A-855D-FCBB88CD5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53920" y="5432611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昆明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Rectangle 268">
              <a:extLst>
                <a:ext uri="{FF2B5EF4-FFF2-40B4-BE49-F238E27FC236}">
                  <a16:creationId xmlns:a16="http://schemas.microsoft.com/office/drawing/2014/main" id="{62E0B4D0-D324-479A-ABDD-788314D33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59402" y="5590577"/>
              <a:ext cx="436461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西双版纳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Rectangle 269">
              <a:extLst>
                <a:ext uri="{FF2B5EF4-FFF2-40B4-BE49-F238E27FC236}">
                  <a16:creationId xmlns:a16="http://schemas.microsoft.com/office/drawing/2014/main" id="{F5E7403A-69C7-4150-A528-903646C2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0138" y="5141615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成都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1" name="Rectangle 270">
              <a:extLst>
                <a:ext uri="{FF2B5EF4-FFF2-40B4-BE49-F238E27FC236}">
                  <a16:creationId xmlns:a16="http://schemas.microsoft.com/office/drawing/2014/main" id="{711421C8-3AB2-4DA3-86FC-5D296F925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7251" y="4871404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兰州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2" name="Rectangle 271">
              <a:extLst>
                <a:ext uri="{FF2B5EF4-FFF2-40B4-BE49-F238E27FC236}">
                  <a16:creationId xmlns:a16="http://schemas.microsoft.com/office/drawing/2014/main" id="{58A2010D-3060-4280-8BB0-28C89A3D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64883" y="4763322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西宁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Rectangle 272">
              <a:extLst>
                <a:ext uri="{FF2B5EF4-FFF2-40B4-BE49-F238E27FC236}">
                  <a16:creationId xmlns:a16="http://schemas.microsoft.com/office/drawing/2014/main" id="{61191AE0-77E6-49C0-9FD8-C31E6D17A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16731" y="4937917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西安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4" name="Rectangle 273">
              <a:extLst>
                <a:ext uri="{FF2B5EF4-FFF2-40B4-BE49-F238E27FC236}">
                  <a16:creationId xmlns:a16="http://schemas.microsoft.com/office/drawing/2014/main" id="{CB5E9EAE-0EDC-4DD1-8431-16D112D7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444" y="5145772"/>
              <a:ext cx="218230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拉萨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5" name="Rectangle 274">
              <a:extLst>
                <a:ext uri="{FF2B5EF4-FFF2-40B4-BE49-F238E27FC236}">
                  <a16:creationId xmlns:a16="http://schemas.microsoft.com/office/drawing/2014/main" id="{A801FD07-D2AF-4E17-87EE-FB16D65C7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50072" y="5050160"/>
              <a:ext cx="327346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羊八井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6" name="Rectangle 275">
              <a:extLst>
                <a:ext uri="{FF2B5EF4-FFF2-40B4-BE49-F238E27FC236}">
                  <a16:creationId xmlns:a16="http://schemas.microsoft.com/office/drawing/2014/main" id="{6EC55103-A0A2-4436-9F51-509E90662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51557" y="4322674"/>
              <a:ext cx="654694" cy="215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乌鲁木齐南山</a:t>
              </a: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7" name="Freeform 276">
              <a:extLst>
                <a:ext uri="{FF2B5EF4-FFF2-40B4-BE49-F238E27FC236}">
                  <a16:creationId xmlns:a16="http://schemas.microsoft.com/office/drawing/2014/main" id="{777E81CE-BD3E-4BAE-864B-44F9D0C72F5B}"/>
                </a:ext>
              </a:extLst>
            </p:cNvPr>
            <p:cNvSpPr/>
            <p:nvPr/>
          </p:nvSpPr>
          <p:spPr bwMode="auto">
            <a:xfrm>
              <a:off x="-306454" y="5591964"/>
              <a:ext cx="28321" cy="23557"/>
            </a:xfrm>
            <a:custGeom>
              <a:avLst/>
              <a:gdLst>
                <a:gd name="T0" fmla="*/ 2147483647 w 179"/>
                <a:gd name="T1" fmla="*/ 0 h 197"/>
                <a:gd name="T2" fmla="*/ 2147483647 w 179"/>
                <a:gd name="T3" fmla="*/ 0 h 197"/>
                <a:gd name="T4" fmla="*/ 2147483647 w 179"/>
                <a:gd name="T5" fmla="*/ 2147483647 h 197"/>
                <a:gd name="T6" fmla="*/ 2147483647 w 179"/>
                <a:gd name="T7" fmla="*/ 2147483647 h 197"/>
                <a:gd name="T8" fmla="*/ 2147483647 w 179"/>
                <a:gd name="T9" fmla="*/ 2147483647 h 197"/>
                <a:gd name="T10" fmla="*/ 2147483647 w 179"/>
                <a:gd name="T11" fmla="*/ 2147483647 h 197"/>
                <a:gd name="T12" fmla="*/ 0 w 179"/>
                <a:gd name="T13" fmla="*/ 2147483647 h 197"/>
                <a:gd name="T14" fmla="*/ 0 w 179"/>
                <a:gd name="T15" fmla="*/ 2147483647 h 197"/>
                <a:gd name="T16" fmla="*/ 2147483647 w 179"/>
                <a:gd name="T17" fmla="*/ 0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97"/>
                <a:gd name="T29" fmla="*/ 179 w 179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97">
                  <a:moveTo>
                    <a:pt x="1" y="0"/>
                  </a:moveTo>
                  <a:lnTo>
                    <a:pt x="177" y="0"/>
                  </a:lnTo>
                  <a:cubicBezTo>
                    <a:pt x="178" y="0"/>
                    <a:pt x="179" y="1"/>
                    <a:pt x="179" y="2"/>
                  </a:cubicBezTo>
                  <a:lnTo>
                    <a:pt x="179" y="195"/>
                  </a:lnTo>
                  <a:cubicBezTo>
                    <a:pt x="179" y="196"/>
                    <a:pt x="178" y="197"/>
                    <a:pt x="177" y="197"/>
                  </a:cubicBezTo>
                  <a:lnTo>
                    <a:pt x="1" y="197"/>
                  </a:lnTo>
                  <a:cubicBezTo>
                    <a:pt x="0" y="197"/>
                    <a:pt x="0" y="196"/>
                    <a:pt x="0" y="195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noFill/>
            <a:ln w="26988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8" name="Freeform 277">
              <a:extLst>
                <a:ext uri="{FF2B5EF4-FFF2-40B4-BE49-F238E27FC236}">
                  <a16:creationId xmlns:a16="http://schemas.microsoft.com/office/drawing/2014/main" id="{F3531739-D003-4234-A362-CD9AC80DC7C1}"/>
                </a:ext>
              </a:extLst>
            </p:cNvPr>
            <p:cNvSpPr/>
            <p:nvPr/>
          </p:nvSpPr>
          <p:spPr bwMode="auto">
            <a:xfrm>
              <a:off x="-379541" y="4545769"/>
              <a:ext cx="59383" cy="1058666"/>
            </a:xfrm>
            <a:custGeom>
              <a:avLst/>
              <a:gdLst>
                <a:gd name="T0" fmla="*/ 2147483647 w 376"/>
                <a:gd name="T1" fmla="*/ 2147483647 h 8916"/>
                <a:gd name="T2" fmla="*/ 2147483647 w 376"/>
                <a:gd name="T3" fmla="*/ 2147483647 h 8916"/>
                <a:gd name="T4" fmla="*/ 0 w 376"/>
                <a:gd name="T5" fmla="*/ 2147483647 h 8916"/>
                <a:gd name="T6" fmla="*/ 0 w 376"/>
                <a:gd name="T7" fmla="*/ 0 h 89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6"/>
                <a:gd name="T13" fmla="*/ 0 h 8916"/>
                <a:gd name="T14" fmla="*/ 376 w 376"/>
                <a:gd name="T15" fmla="*/ 8916 h 89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6" h="8916">
                  <a:moveTo>
                    <a:pt x="376" y="8916"/>
                  </a:moveTo>
                  <a:lnTo>
                    <a:pt x="200" y="8916"/>
                  </a:lnTo>
                  <a:cubicBezTo>
                    <a:pt x="90" y="8916"/>
                    <a:pt x="0" y="8827"/>
                    <a:pt x="0" y="8716"/>
                  </a:cubicBez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0074C5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9" name="Freeform 202">
              <a:extLst>
                <a:ext uri="{FF2B5EF4-FFF2-40B4-BE49-F238E27FC236}">
                  <a16:creationId xmlns:a16="http://schemas.microsoft.com/office/drawing/2014/main" id="{346D469B-EB63-4411-824A-2622CB0CEB10}"/>
                </a:ext>
              </a:extLst>
            </p:cNvPr>
            <p:cNvSpPr/>
            <p:nvPr/>
          </p:nvSpPr>
          <p:spPr bwMode="auto">
            <a:xfrm flipH="1" flipV="1">
              <a:off x="-2157382" y="4271403"/>
              <a:ext cx="2253820" cy="1194463"/>
            </a:xfrm>
            <a:custGeom>
              <a:avLst/>
              <a:gdLst>
                <a:gd name="T0" fmla="*/ 11300 w 11300"/>
                <a:gd name="T1" fmla="*/ 2907 h 2907"/>
                <a:gd name="T2" fmla="*/ 11300 w 11300"/>
                <a:gd name="T3" fmla="*/ 200 h 2907"/>
                <a:gd name="T4" fmla="*/ 11100 w 11300"/>
                <a:gd name="T5" fmla="*/ 0 h 2907"/>
                <a:gd name="T6" fmla="*/ 200 w 11300"/>
                <a:gd name="T7" fmla="*/ 0 h 2907"/>
                <a:gd name="T8" fmla="*/ 0 w 11300"/>
                <a:gd name="T9" fmla="*/ 200 h 2907"/>
                <a:gd name="T10" fmla="*/ 0 w 11300"/>
                <a:gd name="T11" fmla="*/ 966 h 2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00"/>
                <a:gd name="T19" fmla="*/ 0 h 2907"/>
                <a:gd name="T20" fmla="*/ 11300 w 11300"/>
                <a:gd name="T21" fmla="*/ 2907 h 29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00" h="2907">
                  <a:moveTo>
                    <a:pt x="11300" y="2907"/>
                  </a:moveTo>
                  <a:lnTo>
                    <a:pt x="11300" y="200"/>
                  </a:lnTo>
                  <a:cubicBezTo>
                    <a:pt x="11300" y="89"/>
                    <a:pt x="11210" y="0"/>
                    <a:pt x="11100" y="0"/>
                  </a:cubicBezTo>
                  <a:lnTo>
                    <a:pt x="200" y="0"/>
                  </a:lnTo>
                  <a:cubicBezTo>
                    <a:pt x="90" y="0"/>
                    <a:pt x="0" y="89"/>
                    <a:pt x="0" y="200"/>
                  </a:cubicBezTo>
                  <a:lnTo>
                    <a:pt x="0" y="966"/>
                  </a:ln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0" name="Line 234">
              <a:extLst>
                <a:ext uri="{FF2B5EF4-FFF2-40B4-BE49-F238E27FC236}">
                  <a16:creationId xmlns:a16="http://schemas.microsoft.com/office/drawing/2014/main" id="{DA1FA50B-FAB8-4829-A9B6-7DBC2C82A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1318" y="5032440"/>
              <a:ext cx="126190" cy="2598"/>
            </a:xfrm>
            <a:prstGeom prst="line">
              <a:avLst/>
            </a:prstGeom>
            <a:noFill/>
            <a:ln w="53975">
              <a:solidFill>
                <a:srgbClr val="495577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1" name="Line 233">
              <a:extLst>
                <a:ext uri="{FF2B5EF4-FFF2-40B4-BE49-F238E27FC236}">
                  <a16:creationId xmlns:a16="http://schemas.microsoft.com/office/drawing/2014/main" id="{2570D256-D9F5-4CDA-ADC3-29A840F7D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93385" y="5297449"/>
              <a:ext cx="212866" cy="69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Rectangle 235">
              <a:extLst>
                <a:ext uri="{FF2B5EF4-FFF2-40B4-BE49-F238E27FC236}">
                  <a16:creationId xmlns:a16="http://schemas.microsoft.com/office/drawing/2014/main" id="{01C87B91-DC89-49C9-AE83-A4FE813E2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41234" y="5253108"/>
              <a:ext cx="455216" cy="107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10</a:t>
              </a: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4211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G</a:t>
              </a:r>
              <a:endParaRPr kumimoji="0" lang="zh-CN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95" name="图片 194">
              <a:extLst>
                <a:ext uri="{FF2B5EF4-FFF2-40B4-BE49-F238E27FC236}">
                  <a16:creationId xmlns:a16="http://schemas.microsoft.com/office/drawing/2014/main" id="{84E6B62A-7BF1-425D-9BF1-B0B82598B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4749" y="5790731"/>
              <a:ext cx="423646" cy="648179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836B992-E50B-4AD9-9774-F2F553AA44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5600" y="901637"/>
            <a:ext cx="4192579" cy="26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95"/>
    </mc:Choice>
    <mc:Fallback xmlns="">
      <p:transition spd="slow" advTm="12589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7.1|16.7|44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9236</TotalTime>
  <Words>708</Words>
  <Application>Microsoft Office PowerPoint</Application>
  <PresentationFormat>宽屏</PresentationFormat>
  <Paragraphs>225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Roboto</vt:lpstr>
      <vt:lpstr>等线</vt:lpstr>
      <vt:lpstr>微软雅黑</vt:lpstr>
      <vt:lpstr>微软雅黑</vt:lpstr>
      <vt:lpstr>Arial</vt:lpstr>
      <vt:lpstr>Calibri</vt:lpstr>
      <vt:lpstr>Office 主题​​</vt:lpstr>
      <vt:lpstr>Towards the GOSC: Practice in the CSTCloud Federation  </vt:lpstr>
      <vt:lpstr>A Look at Research e-infrastructures in China/CAS</vt:lpstr>
      <vt:lpstr>Mission for National research e-infrastructure</vt:lpstr>
      <vt:lpstr>中国科技云CSTCloud</vt:lpstr>
      <vt:lpstr>CSTCloud</vt:lpstr>
      <vt:lpstr>PowerPoint 演示文稿</vt:lpstr>
      <vt:lpstr>Typical users</vt:lpstr>
      <vt:lpstr>Towards the Global Open Science Cloud</vt:lpstr>
      <vt:lpstr>Cloud federation with partners</vt:lpstr>
      <vt:lpstr>PowerPoint 演示文稿</vt:lpstr>
      <vt:lpstr>Open Science Cloud in the future</vt:lpstr>
      <vt:lpstr>Upcoming events for GOSC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revision>837</cp:revision>
  <dcterms:created xsi:type="dcterms:W3CDTF">2017-01-17T07:19:57Z</dcterms:created>
  <dcterms:modified xsi:type="dcterms:W3CDTF">2020-11-02T01:03:21Z</dcterms:modified>
</cp:coreProperties>
</file>