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2" r:id="rId2"/>
    <p:sldId id="256" r:id="rId3"/>
    <p:sldId id="264" r:id="rId4"/>
    <p:sldId id="691" r:id="rId5"/>
    <p:sldId id="694" r:id="rId6"/>
    <p:sldId id="537" r:id="rId7"/>
    <p:sldId id="591" r:id="rId8"/>
    <p:sldId id="695" r:id="rId9"/>
    <p:sldId id="681" r:id="rId10"/>
    <p:sldId id="679" r:id="rId11"/>
    <p:sldId id="693" r:id="rId12"/>
    <p:sldId id="692" r:id="rId13"/>
    <p:sldId id="696" r:id="rId1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lliroi Mavrantoni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900"/>
    <a:srgbClr val="10069F"/>
    <a:srgbClr val="110FC8"/>
    <a:srgbClr val="0089ED"/>
    <a:srgbClr val="0070F2"/>
    <a:srgbClr val="1613DD"/>
    <a:srgbClr val="007ED9"/>
    <a:srgbClr val="FFA500"/>
    <a:srgbClr val="003CC2"/>
    <a:srgbClr val="007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54"/>
    <p:restoredTop sz="93760"/>
  </p:normalViewPr>
  <p:slideViewPr>
    <p:cSldViewPr snapToGrid="0" snapToObjects="1">
      <p:cViewPr varScale="1">
        <p:scale>
          <a:sx n="42" d="100"/>
          <a:sy n="42" d="100"/>
        </p:scale>
        <p:origin x="216" y="1136"/>
      </p:cViewPr>
      <p:guideLst/>
    </p:cSldViewPr>
  </p:slideViewPr>
  <p:outlineViewPr>
    <p:cViewPr>
      <p:scale>
        <a:sx n="33" d="100"/>
        <a:sy n="33" d="100"/>
      </p:scale>
      <p:origin x="0" y="-109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640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332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png"/><Relationship Id="rId7" Type="http://schemas.openxmlformats.org/officeDocument/2006/relationships/image" Target="../media/image1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png"/><Relationship Id="rId7" Type="http://schemas.openxmlformats.org/officeDocument/2006/relationships/image" Target="../media/image1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png"/><Relationship Id="rId7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png"/><Relationship Id="rId7" Type="http://schemas.openxmlformats.org/officeDocument/2006/relationships/image" Target="../media/image1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9" name="Picture 18" descr="A close up of an animal&#13;&#10;&#13;&#10;Description automatically generated">
            <a:extLst>
              <a:ext uri="{FF2B5EF4-FFF2-40B4-BE49-F238E27FC236}">
                <a16:creationId xmlns:a16="http://schemas.microsoft.com/office/drawing/2014/main" id="{6BCC4B55-AF17-3647-869A-8FB985115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" r="-1"/>
          <a:stretch/>
        </p:blipFill>
        <p:spPr>
          <a:xfrm>
            <a:off x="-117" y="0"/>
            <a:ext cx="16271999" cy="8070972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B14D21-2C35-0A48-8292-3B21291A4E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720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9" name="Picture 18" descr="A close up of an animal&#13;&#10;&#13;&#10;Description automatically generated">
            <a:extLst>
              <a:ext uri="{FF2B5EF4-FFF2-40B4-BE49-F238E27FC236}">
                <a16:creationId xmlns:a16="http://schemas.microsoft.com/office/drawing/2014/main" id="{6BCC4B55-AF17-3647-869A-8FB985115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" r="-1"/>
          <a:stretch/>
        </p:blipFill>
        <p:spPr>
          <a:xfrm>
            <a:off x="-117" y="0"/>
            <a:ext cx="16271999" cy="80709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4F4B4F-63DC-2440-9078-C3838A667D13}"/>
              </a:ext>
            </a:extLst>
          </p:cNvPr>
          <p:cNvSpPr/>
          <p:nvPr userDrawn="1"/>
        </p:nvSpPr>
        <p:spPr>
          <a:xfrm>
            <a:off x="-20899" y="0"/>
            <a:ext cx="16302583" cy="8064000"/>
          </a:xfrm>
          <a:prstGeom prst="rect">
            <a:avLst/>
          </a:prstGeom>
          <a:gradFill flip="none" rotWithShape="1">
            <a:gsLst>
              <a:gs pos="0">
                <a:srgbClr val="003CC2"/>
              </a:gs>
              <a:gs pos="100000">
                <a:srgbClr val="003CC2">
                  <a:alpha val="16000"/>
                </a:srgb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B14D21-2C35-0A48-8292-3B21291A4E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922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7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6B0FD-4C41-5E40-910F-8FBA9A0499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930EB-CF95-3649-A208-E92547CB6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E212BB-5EEE-F444-9933-8AB1E2356D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A683CD-E1EB-6347-A46B-E9CB6C13C2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0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3200" b="0" i="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000" b="0" i="0" spc="-100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CE046-6DB6-C241-9D7A-8D843C42A4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9EDBFB-FD91-174E-AA7B-2AFFD493A9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0252468" y="4415439"/>
            <a:ext cx="10269600" cy="201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11397343" y="4492300"/>
            <a:ext cx="4681960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BB15EA-F1B8-A24E-9C19-F9C0EAB9F3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0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DB11D5-0C5D-A14C-BCA7-11A61709D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buClr>
                <a:srgbClr val="4687E6"/>
              </a:buClr>
              <a:buSzPct val="85000"/>
              <a:defRPr sz="36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0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02846E-F3E0-9F4F-B110-81CA3B4A1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8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AFA294-7BA7-C14B-9B3D-B332EB2C9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2CD012-37E5-E440-A67D-4AE03EE93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7F867-FB45-0D42-9242-6345E9506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031" y="8460163"/>
            <a:ext cx="593306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E0FC0E-DA01-4044-AC94-D8FD0AF35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3" y="8550163"/>
            <a:ext cx="12096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9474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B1F1F-D550-5C49-8189-C08AE675CD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388" y="8478163"/>
            <a:ext cx="593306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4D1844-F538-3240-BC84-CD7D2A6574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" y="8568163"/>
            <a:ext cx="12096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53984-CADB-9F47-871F-31DC61835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1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1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1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1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1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CE2A31-1F3A-1D42-8157-EF30B14CD6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957A2E-AF65-824B-9307-023A6FEC3F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520AAB-6C49-8549-9526-470FEFE880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E77062-90AD-804E-A465-DD02B77FB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E77062-90AD-804E-A465-DD02B77FB2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69DBBE5-2246-834E-8751-6C7851BD7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029702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8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687E6"/>
              </a:buClr>
              <a:buSzPct val="85000"/>
              <a:defRPr sz="3600" b="0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ct val="85000"/>
              <a:defRPr sz="2800" b="0" i="0" spc="-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B85FAA0-3655-C242-B2E0-A2305F595E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030972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</p:spTree>
    <p:extLst>
      <p:ext uri="{BB962C8B-B14F-4D97-AF65-F5344CB8AC3E}">
        <p14:creationId xmlns:p14="http://schemas.microsoft.com/office/powerpoint/2010/main" val="291051393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632795" y="8446512"/>
            <a:ext cx="7127486" cy="332298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A2B85-DC19-194A-B5C1-A59B061CA7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6" y="0"/>
            <a:ext cx="4628417" cy="915511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299" y="1111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6" y="6709973"/>
            <a:ext cx="1933731" cy="2934324"/>
          </a:xfrm>
          <a:prstGeom prst="rect">
            <a:avLst/>
          </a:prstGeom>
        </p:spPr>
      </p:pic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26340" y="8602292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69DBBE5-2246-834E-8751-6C7851BD7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8404" y="1900097"/>
            <a:ext cx="1029702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8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36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687E6"/>
              </a:buClr>
              <a:buSzPct val="85000"/>
              <a:defRPr sz="3200" b="0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ct val="85000"/>
              <a:defRPr sz="2400" b="0" i="0" spc="-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B85FAA0-3655-C242-B2E0-A2305F595E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5705" y="754740"/>
            <a:ext cx="1030972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0C3DE6-FFF2-804A-9D2D-0B0744C22A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22" y="8602292"/>
            <a:ext cx="593306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D27360-D0BA-6341-B4DD-C5B222CA99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434" y="8692292"/>
            <a:ext cx="12096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271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50B7E0-DA2B-5A4F-8748-0C5C1B79B2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1D149B-558F-134F-92A6-D58CA8F6D3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B684C3B-CA79-4B46-B3C6-5BF43C42DB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E1B946-DF19-2748-8F2F-958A246460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ECF7B3-B3D7-ED4E-8062-1E3A63B2D5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616283-B305-4842-AD54-6E37F1FE33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D7A30D-BABE-2B46-8BAF-ACF94D1699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B00DBC-3811-D241-B53E-75FB3F48E4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531AC0-9DFD-5A47-BE56-D97899DE32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513929-E707-5E4A-A1E6-256401AF78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181AB-A0D5-5240-B81A-818837BA9D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000" y="8365231"/>
            <a:ext cx="702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12810" lvl="0" indent="-60960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625620" lvl="1" indent="-564452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2pPr>
            <a:lvl3pPr marL="2438430" lvl="2" indent="-564452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241" lvl="3" indent="-564452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4051" lvl="4" indent="-564452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861" lvl="5" indent="-564452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671" lvl="6" indent="-564452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481" lvl="7" indent="-564452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5291" lvl="8" indent="-564452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374793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Global Open Science Cloud Workshop | EGI Virtual | Nov 4,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BCEA-731F-4776-A863-893432F90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2817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B0B7-CA3D-414D-81D4-E0AF3BC7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1898-7360-D147-9723-5CF6E9177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ED267-7E40-9649-BF3D-4499643E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9A33-5ACC-864B-9F3F-444480CC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Global Open Science Cloud Workshop | EGI Virtual | Nov 4, 2020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8C557-D2DF-F542-AC12-2AEBAADC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7EAD-C54A-9E48-98D2-89D0A2B561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231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6DCF-0755-7F44-9F4C-C0CF71CD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E939-932C-3A4E-BA74-B3908153C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0DEC8-8FF0-1D40-9862-04C90AC0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E3CA8-A679-3C49-B034-78997D03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Global Open Science Cloud Workshop | EGI Virtual | Nov 4, 2020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BE340-9952-8444-AF5B-D4EAE4F4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7EAD-C54A-9E48-98D2-89D0A2B561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899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0572E6-AE4B-5C4C-AFD6-33F589EB73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56FA36-8249-8643-A477-0D58E6196E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C4848-585A-724A-BED6-175899A6EF7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19" name="Picture 18" descr="A close up of an animal&#13;&#10;&#13;&#10;Description automatically generated">
            <a:extLst>
              <a:ext uri="{FF2B5EF4-FFF2-40B4-BE49-F238E27FC236}">
                <a16:creationId xmlns:a16="http://schemas.microsoft.com/office/drawing/2014/main" id="{6BCC4B55-AF17-3647-869A-8FB985115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" r="-1"/>
          <a:stretch/>
        </p:blipFill>
        <p:spPr>
          <a:xfrm>
            <a:off x="-117" y="0"/>
            <a:ext cx="16271999" cy="807097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279" y="0"/>
            <a:ext cx="16272000" cy="8100000"/>
          </a:xfrm>
          <a:prstGeom prst="rect">
            <a:avLst/>
          </a:prstGeom>
          <a:gradFill flip="none" rotWithShape="1">
            <a:gsLst>
              <a:gs pos="0">
                <a:srgbClr val="2523AA"/>
              </a:gs>
              <a:gs pos="100000">
                <a:srgbClr val="003CC2">
                  <a:alpha val="16000"/>
                </a:srgb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B14D21-2C35-0A48-8292-3B21291A4E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29" y="8456671"/>
            <a:ext cx="594000" cy="39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740" r:id="rId10"/>
    <p:sldLayoutId id="2147483741" r:id="rId11"/>
    <p:sldLayoutId id="2147483695" r:id="rId12"/>
    <p:sldLayoutId id="2147483669" r:id="rId13"/>
    <p:sldLayoutId id="2147483696" r:id="rId14"/>
    <p:sldLayoutId id="2147483671" r:id="rId15"/>
    <p:sldLayoutId id="2147483711" r:id="rId16"/>
    <p:sldLayoutId id="2147483699" r:id="rId17"/>
    <p:sldLayoutId id="2147483697" r:id="rId18"/>
    <p:sldLayoutId id="2147483736" r:id="rId19"/>
    <p:sldLayoutId id="2147483700" r:id="rId20"/>
    <p:sldLayoutId id="2147483663" r:id="rId21"/>
    <p:sldLayoutId id="2147483710" r:id="rId22"/>
    <p:sldLayoutId id="2147483712" r:id="rId23"/>
    <p:sldLayoutId id="2147483713" r:id="rId24"/>
    <p:sldLayoutId id="2147483673" r:id="rId25"/>
    <p:sldLayoutId id="2147483708" r:id="rId26"/>
    <p:sldLayoutId id="2147483698" r:id="rId27"/>
    <p:sldLayoutId id="2147483666" r:id="rId28"/>
    <p:sldLayoutId id="2147483714" r:id="rId29"/>
    <p:sldLayoutId id="2147483719" r:id="rId30"/>
    <p:sldLayoutId id="2147483716" r:id="rId31"/>
    <p:sldLayoutId id="2147483717" r:id="rId32"/>
    <p:sldLayoutId id="2147483718" r:id="rId33"/>
    <p:sldLayoutId id="2147483715" r:id="rId34"/>
    <p:sldLayoutId id="2147483677" r:id="rId35"/>
    <p:sldLayoutId id="2147483702" r:id="rId36"/>
    <p:sldLayoutId id="2147483703" r:id="rId37"/>
    <p:sldLayoutId id="2147483701" r:id="rId38"/>
    <p:sldLayoutId id="2147483738" r:id="rId39"/>
    <p:sldLayoutId id="2147483739" r:id="rId40"/>
    <p:sldLayoutId id="2147483704" r:id="rId41"/>
    <p:sldLayoutId id="2147483733" r:id="rId42"/>
    <p:sldLayoutId id="2147483705" r:id="rId43"/>
    <p:sldLayoutId id="2147483679" r:id="rId44"/>
    <p:sldLayoutId id="2147483732" r:id="rId45"/>
    <p:sldLayoutId id="2147483706" r:id="rId46"/>
    <p:sldLayoutId id="2147483707" r:id="rId47"/>
    <p:sldLayoutId id="2147483664" r:id="rId48"/>
    <p:sldLayoutId id="2147483709" r:id="rId49"/>
    <p:sldLayoutId id="2147483667" r:id="rId50"/>
    <p:sldLayoutId id="2147483737" r:id="rId51"/>
    <p:sldLayoutId id="2147483742" r:id="rId52"/>
    <p:sldLayoutId id="2147483743" r:id="rId53"/>
    <p:sldLayoutId id="2147483744" r:id="rId54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8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2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aire.eu/open-science-for-un2030-agenda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tiff"/><Relationship Id="rId11" Type="http://schemas.openxmlformats.org/officeDocument/2006/relationships/image" Target="../media/image53.png"/><Relationship Id="rId5" Type="http://schemas.openxmlformats.org/officeDocument/2006/relationships/image" Target="../media/image47.tiff"/><Relationship Id="rId10" Type="http://schemas.openxmlformats.org/officeDocument/2006/relationships/image" Target="../media/image52.tif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tiff"/><Relationship Id="rId18" Type="http://schemas.openxmlformats.org/officeDocument/2006/relationships/image" Target="../media/image7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tiff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tiff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sv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tiff"/><Relationship Id="rId4" Type="http://schemas.openxmlformats.org/officeDocument/2006/relationships/image" Target="../media/image58.svg"/><Relationship Id="rId9" Type="http://schemas.openxmlformats.org/officeDocument/2006/relationships/image" Target="../media/image63.tiff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CCF5978-A2F3-2249-AFE6-057F595072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7200" spc="0" dirty="0"/>
              <a:t>Open Science in a global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A3A88-676A-6C44-87D8-A45923F55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Natalia </a:t>
            </a:r>
            <a:r>
              <a:rPr lang="en-US" dirty="0" err="1"/>
              <a:t>Manola</a:t>
            </a:r>
            <a:endParaRPr lang="en-US" dirty="0"/>
          </a:p>
          <a:p>
            <a:r>
              <a:rPr lang="en-US" sz="2400" dirty="0" err="1"/>
              <a:t>OpenAIRE</a:t>
            </a:r>
            <a:r>
              <a:rPr lang="en-US" sz="2400" dirty="0"/>
              <a:t> Managing Director</a:t>
            </a:r>
          </a:p>
          <a:p>
            <a:r>
              <a:rPr lang="en-US" sz="2400" dirty="0"/>
              <a:t>European Open Science Cloud Executive Board Member</a:t>
            </a:r>
          </a:p>
          <a:p>
            <a:r>
              <a:rPr lang="en-US" sz="2400" dirty="0"/>
              <a:t>Athena Research &amp; Innovation Center</a:t>
            </a:r>
            <a:endParaRPr lang="el-GR" sz="2400" dirty="0"/>
          </a:p>
          <a:p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0F092-53F3-C246-B54F-58D6D50DF7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8394B3-BBC3-F24E-875E-20AF8735B7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9B8BA1-5EFF-164B-8AEF-8144893962E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657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4A35399B-951A-3846-B1CE-BC5EF90B10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6612" y="36831"/>
            <a:ext cx="4638789" cy="9144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7F8C8B-0A70-184E-A4D3-A58D46381A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037" y="593941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4F665-DABA-614B-A10F-D1C6B396D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339" y="593941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96A84C-009B-0E46-8BD4-6607412B52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31" y="3462676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E8C78A-6C7E-2D46-BB23-95E3501AF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734" y="593941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17411-8937-B745-A6EF-D9D8EE4BEF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734" y="3462676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4AEA48-89DF-D242-9483-6551C62B9F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275" y="3462676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57BF91-9D60-F34D-95D9-0344F621B3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93" y="3463687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D7550B-9593-744B-819C-2DB3F2BB15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31" y="6265297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27D999-EC4E-484F-B0BE-27EC346A6F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31" y="593941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7F0F24-140F-4B4D-B12E-BF612E5369B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528" y="6265297"/>
            <a:ext cx="2376000" cy="237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5DB6E3-0431-BE46-BFE1-2A4DE690AC1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49" y="6263677"/>
            <a:ext cx="2376000" cy="237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A0F0A29F-FF42-9643-82C5-1496137AA678}"/>
              </a:ext>
            </a:extLst>
          </p:cNvPr>
          <p:cNvSpPr txBox="1">
            <a:spLocks/>
          </p:cNvSpPr>
          <p:nvPr/>
        </p:nvSpPr>
        <p:spPr>
          <a:xfrm>
            <a:off x="9232120" y="6241313"/>
            <a:ext cx="3265951" cy="2572487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1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16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17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0069F"/>
                </a:solidFill>
              </a:rPr>
              <a:t>Services for </a:t>
            </a:r>
            <a:r>
              <a:rPr lang="en-GB" b="1" u="sng" dirty="0">
                <a:solidFill>
                  <a:srgbClr val="10069F"/>
                </a:solidFill>
              </a:rPr>
              <a:t>all</a:t>
            </a:r>
            <a:endParaRPr lang="en-GB" b="1" dirty="0">
              <a:solidFill>
                <a:srgbClr val="10069F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10069F"/>
                </a:solidFill>
              </a:rPr>
              <a:t>providers / users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8B8933-4334-124B-8D54-02131CB2E425}"/>
              </a:ext>
            </a:extLst>
          </p:cNvPr>
          <p:cNvGrpSpPr/>
          <p:nvPr/>
        </p:nvGrpSpPr>
        <p:grpSpPr>
          <a:xfrm>
            <a:off x="11511339" y="241009"/>
            <a:ext cx="6754237" cy="1625753"/>
            <a:chOff x="10204108" y="4331598"/>
            <a:chExt cx="10269599" cy="162575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E78C373-FECA-964B-B17E-BD346CE82149}"/>
                </a:ext>
              </a:extLst>
            </p:cNvPr>
            <p:cNvSpPr/>
            <p:nvPr/>
          </p:nvSpPr>
          <p:spPr>
            <a:xfrm>
              <a:off x="10204108" y="4331598"/>
              <a:ext cx="10269599" cy="1152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D8945E-B028-174D-AE92-6911F54F5635}"/>
                </a:ext>
              </a:extLst>
            </p:cNvPr>
            <p:cNvSpPr txBox="1"/>
            <p:nvPr/>
          </p:nvSpPr>
          <p:spPr>
            <a:xfrm>
              <a:off x="11392322" y="4383843"/>
              <a:ext cx="5368771" cy="15735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Services for the global community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718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D46C8A-14A3-F844-B0B6-02F9B189C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l-GR" dirty="0"/>
          </a:p>
          <a:p>
            <a:r>
              <a:rPr lang="en-GB" dirty="0"/>
              <a:t>Co-producing global assets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7484583-C811-8A4E-BF29-E0AD7F7DD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5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40422F6-F73C-E146-B115-BDAF6A9CD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2400" y="1649730"/>
            <a:ext cx="47752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048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">
            <a:extLst>
              <a:ext uri="{FF2B5EF4-FFF2-40B4-BE49-F238E27FC236}">
                <a16:creationId xmlns:a16="http://schemas.microsoft.com/office/drawing/2014/main" id="{170D2210-528B-E34B-AB7A-3D1B4856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584" y="504947"/>
            <a:ext cx="30353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1DA43-897C-0143-91A6-DC86F67296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err="1"/>
              <a:t>OpenAIRE</a:t>
            </a:r>
            <a:r>
              <a:rPr lang="en-GB" dirty="0"/>
              <a:t> Research Graph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F994BEE-32EC-444E-BA3F-7B74606B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84" y="1650305"/>
            <a:ext cx="10330504" cy="6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4BED1-3855-AA4B-A3C7-3497DB125016}"/>
              </a:ext>
            </a:extLst>
          </p:cNvPr>
          <p:cNvSpPr/>
          <p:nvPr/>
        </p:nvSpPr>
        <p:spPr>
          <a:xfrm>
            <a:off x="7518263" y="7740158"/>
            <a:ext cx="8128000" cy="1077218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From Open And Authoritative Sources Around The Globe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9BD3-E0E0-DB43-9640-06A1E0F9B8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162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4DEBE-3607-E945-BE50-102A026A58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Natalia </a:t>
            </a:r>
            <a:r>
              <a:rPr lang="en-GB" dirty="0" err="1"/>
              <a:t>Manola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5A7CD-46A1-1D42-889A-96DF15EECC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err="1"/>
              <a:t>nataliam@openaire.eu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67E6D-B0C2-F243-95AD-EE840361389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66075" y="8551863"/>
            <a:ext cx="8289925" cy="376237"/>
          </a:xfrm>
        </p:spPr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9276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FB440C-09B7-104B-B1E1-A49012085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Access, reproducibility and accountability (fact checking), collaboration, innovation </a:t>
            </a:r>
            <a:r>
              <a:rPr lang="en-US" sz="3600" dirty="0">
                <a:sym typeface="Wingdings" pitchFamily="2" charset="2"/>
              </a:rPr>
              <a:t>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8900"/>
                </a:solidFill>
              </a:rPr>
              <a:t>better research</a:t>
            </a:r>
          </a:p>
          <a:p>
            <a:endParaRPr lang="en-US" sz="3600" dirty="0"/>
          </a:p>
          <a:p>
            <a:r>
              <a:rPr lang="en-US" sz="3600" dirty="0"/>
              <a:t>From Open Access to Open Science </a:t>
            </a:r>
          </a:p>
          <a:p>
            <a:pPr lvl="1"/>
            <a:r>
              <a:rPr lang="en-US" dirty="0"/>
              <a:t>It is not about knowledge, but about </a:t>
            </a:r>
            <a:r>
              <a:rPr lang="en-US" dirty="0">
                <a:solidFill>
                  <a:srgbClr val="FF8900"/>
                </a:solidFill>
              </a:rPr>
              <a:t>actionable</a:t>
            </a:r>
            <a:r>
              <a:rPr lang="en-US" dirty="0"/>
              <a:t> and </a:t>
            </a:r>
            <a:r>
              <a:rPr lang="en-US" dirty="0">
                <a:solidFill>
                  <a:srgbClr val="FF8900"/>
                </a:solidFill>
              </a:rPr>
              <a:t>sustainable knowledge</a:t>
            </a:r>
          </a:p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>
                <a:solidFill>
                  <a:srgbClr val="C00000"/>
                </a:solidFill>
              </a:rPr>
              <a:t>Open Science is here to stay</a:t>
            </a:r>
            <a:r>
              <a:rPr lang="en-US" sz="3600" dirty="0"/>
              <a:t>! It is becoming the new norm.</a:t>
            </a:r>
          </a:p>
          <a:p>
            <a:r>
              <a:rPr lang="en-US" sz="3600" dirty="0"/>
              <a:t>Question is how to make it work for us. For </a:t>
            </a:r>
            <a:r>
              <a:rPr lang="en-US" sz="3600" dirty="0">
                <a:solidFill>
                  <a:srgbClr val="FF8900"/>
                </a:solidFill>
              </a:rPr>
              <a:t>all</a:t>
            </a:r>
            <a:r>
              <a:rPr lang="en-US" sz="3600" dirty="0"/>
              <a:t> in an </a:t>
            </a:r>
            <a:r>
              <a:rPr lang="en-US" sz="3600" dirty="0">
                <a:solidFill>
                  <a:srgbClr val="FF8900"/>
                </a:solidFill>
              </a:rPr>
              <a:t>equitable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8900"/>
                </a:solidFill>
              </a:rPr>
              <a:t>transparent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8900"/>
                </a:solidFill>
              </a:rPr>
              <a:t>trusted</a:t>
            </a:r>
            <a:r>
              <a:rPr lang="en-US" sz="3600" dirty="0"/>
              <a:t> way</a:t>
            </a:r>
          </a:p>
          <a:p>
            <a:endParaRPr lang="en-US" sz="3600" dirty="0">
              <a:solidFill>
                <a:srgbClr val="FF8900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endParaRPr lang="en-US" sz="3600" u="sng" dirty="0"/>
          </a:p>
          <a:p>
            <a:endParaRPr lang="el-GR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AD1EC6-B2A5-8345-9303-98E23B7DD7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Open Science: why?</a:t>
            </a:r>
            <a:endParaRPr lang="el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35470-FD6B-4C41-A3A3-D074AF7428B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7753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E6B79-BDB2-0346-BE9D-19EA2DF923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Time to act at different levels: local-national-regional-global</a:t>
            </a:r>
          </a:p>
          <a:p>
            <a:pPr lvl="1"/>
            <a:r>
              <a:rPr lang="en-US" dirty="0"/>
              <a:t>Interlinking policies, platforms, technologies and social infrastructures</a:t>
            </a:r>
          </a:p>
          <a:p>
            <a:pPr lvl="1"/>
            <a:r>
              <a:rPr lang="en-US" dirty="0"/>
              <a:t>Decentralized, common values, no-lock in, shared benefits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A Global Science Commons is the only way to accelerate the implementation of SDGs. </a:t>
            </a:r>
          </a:p>
          <a:p>
            <a:pPr lvl="1"/>
            <a:r>
              <a:rPr lang="en-US" b="1" dirty="0"/>
              <a:t>A Global Science Commons cannot exist without open science </a:t>
            </a:r>
          </a:p>
          <a:p>
            <a:pPr marL="444489" lvl="1" indent="0" algn="ctr">
              <a:buNone/>
            </a:pPr>
            <a:r>
              <a:rPr lang="en-GB" sz="2400" dirty="0">
                <a:solidFill>
                  <a:srgbClr val="FF89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https://www.openaire.eu/open-science-for-un2030-agenda</a:t>
            </a:r>
            <a:endParaRPr lang="en-GB" sz="2400" dirty="0">
              <a:solidFill>
                <a:srgbClr val="FF8900"/>
              </a:solidFill>
            </a:endParaRPr>
          </a:p>
          <a:p>
            <a:pPr marL="444489" lvl="1" indent="0" algn="ctr">
              <a:buNone/>
            </a:pPr>
            <a:r>
              <a:rPr lang="en-US" sz="2400" dirty="0">
                <a:solidFill>
                  <a:srgbClr val="FF8900"/>
                </a:solidFill>
              </a:rPr>
              <a:t>https://</a:t>
            </a:r>
            <a:r>
              <a:rPr lang="en-US" sz="2400" dirty="0" err="1">
                <a:solidFill>
                  <a:srgbClr val="FF8900"/>
                </a:solidFill>
              </a:rPr>
              <a:t>research.un.org</a:t>
            </a:r>
            <a:r>
              <a:rPr lang="en-US" sz="2400" dirty="0">
                <a:solidFill>
                  <a:srgbClr val="FF8900"/>
                </a:solidFill>
              </a:rPr>
              <a:t>/</a:t>
            </a:r>
            <a:r>
              <a:rPr lang="en-US" sz="2400" dirty="0" err="1">
                <a:solidFill>
                  <a:srgbClr val="FF8900"/>
                </a:solidFill>
              </a:rPr>
              <a:t>ld.php?content_id</a:t>
            </a:r>
            <a:r>
              <a:rPr lang="en-US" sz="2400" dirty="0">
                <a:solidFill>
                  <a:srgbClr val="FF8900"/>
                </a:solidFill>
              </a:rPr>
              <a:t>=51390330</a:t>
            </a:r>
          </a:p>
          <a:p>
            <a:pPr lvl="1"/>
            <a:endParaRPr lang="el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DB716-5659-524C-87EB-AE3DCFB55B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Towards a Global Science Common </a:t>
            </a:r>
            <a:endParaRPr lang="el-GR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098662-5376-CD44-AF0D-DC35C3E21E3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94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E3D94-808B-1F46-97C4-27363AA2D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OpenAIRE</a:t>
            </a:r>
            <a:r>
              <a:rPr lang="en-US" dirty="0"/>
              <a:t> </a:t>
            </a:r>
          </a:p>
          <a:p>
            <a:r>
              <a:rPr lang="en-US" sz="8000" dirty="0"/>
              <a:t>approach for Global Open Research Commons</a:t>
            </a:r>
          </a:p>
          <a:p>
            <a:r>
              <a:rPr lang="en-US" sz="6600" dirty="0">
                <a:solidFill>
                  <a:srgbClr val="FFC000"/>
                </a:solidFill>
              </a:rPr>
              <a:t>through scholarly communication</a:t>
            </a:r>
            <a:endParaRPr lang="el-GR" sz="6600" dirty="0">
              <a:solidFill>
                <a:srgbClr val="FFC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7C3A3-E929-A843-8F62-ACDC5AB0E9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66075" y="8551863"/>
            <a:ext cx="8289925" cy="376237"/>
          </a:xfrm>
        </p:spPr>
        <p:txBody>
          <a:bodyPr>
            <a:normAutofit/>
          </a:bodyPr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34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923A9-F41E-7B45-BE1F-A05C95F51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Building synergies via regional networks</a:t>
            </a:r>
          </a:p>
          <a:p>
            <a:pPr lvl="1"/>
            <a:r>
              <a:rPr lang="en-GB" sz="3600" dirty="0"/>
              <a:t>Metadata exchange</a:t>
            </a:r>
          </a:p>
          <a:p>
            <a:pPr lvl="1"/>
            <a:r>
              <a:rPr lang="en-GB" sz="3600" dirty="0"/>
              <a:t>Best practices</a:t>
            </a:r>
          </a:p>
          <a:p>
            <a:r>
              <a:rPr lang="en-GB" dirty="0"/>
              <a:t>Producing tools for the global community</a:t>
            </a:r>
          </a:p>
          <a:p>
            <a:r>
              <a:rPr lang="en-GB" dirty="0"/>
              <a:t>Co-producing global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39243-7C74-C246-ACB7-3738C9D5F2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3 main pillars of action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93465-E636-8A44-8320-6B4B2B8B44C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686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EE1F1BE-4BE0-7441-8CAC-81DE09E6E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89" y="1409126"/>
            <a:ext cx="13937654" cy="698778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863EA-7FEA-0B4A-9408-7818F787D2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Building synergies via regional networks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4C7DC-0ABD-5642-BE00-E9B90F733B3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rmAutofit/>
          </a:bodyPr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EA086-0A37-2F43-8CDD-4973F78885E4}"/>
              </a:ext>
            </a:extLst>
          </p:cNvPr>
          <p:cNvGrpSpPr/>
          <p:nvPr/>
        </p:nvGrpSpPr>
        <p:grpSpPr>
          <a:xfrm>
            <a:off x="11633346" y="1717844"/>
            <a:ext cx="6754237" cy="1625753"/>
            <a:chOff x="10204108" y="4331598"/>
            <a:chExt cx="10269599" cy="162575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DEBB65-B180-A442-BC98-9332626A2375}"/>
                </a:ext>
              </a:extLst>
            </p:cNvPr>
            <p:cNvSpPr/>
            <p:nvPr/>
          </p:nvSpPr>
          <p:spPr>
            <a:xfrm>
              <a:off x="10204108" y="4331598"/>
              <a:ext cx="10269599" cy="11520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7CFCE-625A-EF47-9995-FD2D771087A3}"/>
                </a:ext>
              </a:extLst>
            </p:cNvPr>
            <p:cNvSpPr txBox="1"/>
            <p:nvPr/>
          </p:nvSpPr>
          <p:spPr>
            <a:xfrm>
              <a:off x="11392322" y="4383843"/>
              <a:ext cx="5368771" cy="15735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rmAutofit/>
            </a:bodyPr>
            <a:lstStyle/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Linked to </a:t>
              </a:r>
              <a:r>
                <a:rPr kumimoji="0" lang="en-GB" sz="28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infras</a:t>
              </a:r>
              <a:r>
                <a:rPr kumimoji="0" lang="en-GB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rPr>
                <a:t> around the world</a:t>
              </a:r>
            </a:p>
            <a:p>
              <a:pPr marL="0" marR="0" indent="0" algn="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 Ligh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49BFA6-2F30-B04A-A972-FFB30865C545}"/>
              </a:ext>
            </a:extLst>
          </p:cNvPr>
          <p:cNvGrpSpPr/>
          <p:nvPr/>
        </p:nvGrpSpPr>
        <p:grpSpPr>
          <a:xfrm>
            <a:off x="9166252" y="2669413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864F592F-EAA3-524F-B960-0D49200BB7CF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CA7EBF2C-7655-2848-BE2C-13BC9071B01A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614BF6-925D-6D42-9A70-17867557846C}"/>
              </a:ext>
            </a:extLst>
          </p:cNvPr>
          <p:cNvGrpSpPr/>
          <p:nvPr/>
        </p:nvGrpSpPr>
        <p:grpSpPr>
          <a:xfrm rot="3487514">
            <a:off x="8385123" y="4353194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13" name="Moon 12">
              <a:extLst>
                <a:ext uri="{FF2B5EF4-FFF2-40B4-BE49-F238E27FC236}">
                  <a16:creationId xmlns:a16="http://schemas.microsoft.com/office/drawing/2014/main" id="{338E94D8-2E38-5B4A-935D-DFE913A2739C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4868444D-B95F-464D-ADD6-3AF461247FE4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01802-992F-3142-82C5-D54D2B65BA88}"/>
              </a:ext>
            </a:extLst>
          </p:cNvPr>
          <p:cNvGrpSpPr/>
          <p:nvPr/>
        </p:nvGrpSpPr>
        <p:grpSpPr>
          <a:xfrm flipH="1">
            <a:off x="3749644" y="2674841"/>
            <a:ext cx="2082783" cy="861245"/>
            <a:chOff x="5955925" y="4292384"/>
            <a:chExt cx="2082783" cy="861245"/>
          </a:xfrm>
          <a:solidFill>
            <a:srgbClr val="C00000"/>
          </a:solidFill>
        </p:grpSpPr>
        <p:sp>
          <p:nvSpPr>
            <p:cNvPr id="16" name="Moon 15">
              <a:extLst>
                <a:ext uri="{FF2B5EF4-FFF2-40B4-BE49-F238E27FC236}">
                  <a16:creationId xmlns:a16="http://schemas.microsoft.com/office/drawing/2014/main" id="{470175BB-07F4-044E-A27D-2A4B3995042C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EA84549B-5A10-2445-9938-58941D7D5727}"/>
                </a:ext>
              </a:extLst>
            </p:cNvPr>
            <p:cNvSpPr/>
            <p:nvPr/>
          </p:nvSpPr>
          <p:spPr>
            <a:xfrm>
              <a:off x="6990686" y="4292384"/>
              <a:ext cx="1048022" cy="848071"/>
            </a:xfrm>
            <a:prstGeom prst="triangle">
              <a:avLst>
                <a:gd name="adj" fmla="val 50000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03BB0D-B5B3-B347-AF92-C2BB4E9943C5}"/>
              </a:ext>
            </a:extLst>
          </p:cNvPr>
          <p:cNvGrpSpPr/>
          <p:nvPr/>
        </p:nvGrpSpPr>
        <p:grpSpPr>
          <a:xfrm rot="18558536" flipH="1">
            <a:off x="4678940" y="4567617"/>
            <a:ext cx="2930017" cy="1134184"/>
            <a:chOff x="5955925" y="4556470"/>
            <a:chExt cx="2082783" cy="597159"/>
          </a:xfrm>
          <a:solidFill>
            <a:srgbClr val="C00000"/>
          </a:solidFill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77A12E41-76F4-F64D-8C6B-2148BAED1A5A}"/>
                </a:ext>
              </a:extLst>
            </p:cNvPr>
            <p:cNvSpPr/>
            <p:nvPr/>
          </p:nvSpPr>
          <p:spPr>
            <a:xfrm rot="4089301">
              <a:off x="6458592" y="4122136"/>
              <a:ext cx="528826" cy="1534160"/>
            </a:xfrm>
            <a:prstGeom prst="moon">
              <a:avLst/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B39E04AB-5BDC-7A46-8C3A-D8739C13B91F}"/>
                </a:ext>
              </a:extLst>
            </p:cNvPr>
            <p:cNvSpPr/>
            <p:nvPr/>
          </p:nvSpPr>
          <p:spPr>
            <a:xfrm>
              <a:off x="7160431" y="4556470"/>
              <a:ext cx="878277" cy="583984"/>
            </a:xfrm>
            <a:prstGeom prst="triangle">
              <a:avLst>
                <a:gd name="adj" fmla="val 55381"/>
              </a:avLst>
            </a:prstGeom>
            <a:grp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D091EF4-87F5-984E-B5D8-FDB4FAC51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072" y="7603222"/>
            <a:ext cx="1526881" cy="9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73AE56-4120-F744-A847-14C4272F29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39" y="6127978"/>
            <a:ext cx="3185561" cy="102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1A7B8E4-2E0D-B34D-8509-B43EBA08D4DD}"/>
              </a:ext>
            </a:extLst>
          </p:cNvPr>
          <p:cNvGrpSpPr/>
          <p:nvPr/>
        </p:nvGrpSpPr>
        <p:grpSpPr>
          <a:xfrm>
            <a:off x="10636825" y="3768049"/>
            <a:ext cx="1827523" cy="819893"/>
            <a:chOff x="10537371" y="1894114"/>
            <a:chExt cx="2481943" cy="1069099"/>
          </a:xfrm>
          <a:effectLst>
            <a:outerShdw blurRad="317500" dist="12700" dir="3360000" sx="105000" sy="105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4E2395-6DDF-B547-A9FA-644AD24105F9}"/>
                </a:ext>
              </a:extLst>
            </p:cNvPr>
            <p:cNvSpPr/>
            <p:nvPr/>
          </p:nvSpPr>
          <p:spPr>
            <a:xfrm>
              <a:off x="10537371" y="1894114"/>
              <a:ext cx="2481943" cy="1069099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1D7569-48ED-1742-8EFE-0296D4856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7157" y="2251810"/>
              <a:ext cx="1993900" cy="46990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5EAE14D-F60F-B34C-AFFF-7CC6F324BF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644" y="2316290"/>
            <a:ext cx="19050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AD2AF1-78E0-B643-95C2-7A6825D497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482" y="4953002"/>
            <a:ext cx="1323162" cy="55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BC72E6-3B30-6D49-AA20-6DAC5AFA30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822" y="5460282"/>
            <a:ext cx="914400" cy="69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0A016-C6B5-1A41-9E16-700FFD5F57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331" y="5554078"/>
            <a:ext cx="2095421" cy="55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B55577-6363-2E4D-813B-BD22A131E4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299" y="7072629"/>
            <a:ext cx="1484093" cy="86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BEA4CB7-0868-2B41-96EC-3FF89D98CA3C}"/>
              </a:ext>
            </a:extLst>
          </p:cNvPr>
          <p:cNvGrpSpPr/>
          <p:nvPr/>
        </p:nvGrpSpPr>
        <p:grpSpPr>
          <a:xfrm>
            <a:off x="11359135" y="4489399"/>
            <a:ext cx="2210417" cy="1189826"/>
            <a:chOff x="11160707" y="3173501"/>
            <a:chExt cx="1588255" cy="715068"/>
          </a:xfr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FAFE95-35E6-3440-B570-940571D2670A}"/>
                </a:ext>
              </a:extLst>
            </p:cNvPr>
            <p:cNvSpPr/>
            <p:nvPr/>
          </p:nvSpPr>
          <p:spPr>
            <a:xfrm>
              <a:off x="11160707" y="3173501"/>
              <a:ext cx="1588255" cy="715068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0417DC5-E2C1-0342-974D-9C76C6128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1180134" y="3370180"/>
              <a:ext cx="1549400" cy="2921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" name="AutoShape 2" descr="COAR Logo">
            <a:extLst>
              <a:ext uri="{FF2B5EF4-FFF2-40B4-BE49-F238E27FC236}">
                <a16:creationId xmlns:a16="http://schemas.microsoft.com/office/drawing/2014/main" id="{B3721BDB-A82D-5542-B594-7CE05EB9BC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5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0320CA2-3926-0C43-850B-5DE46C119F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0677" y="1185614"/>
            <a:ext cx="1554754" cy="411671"/>
          </a:xfrm>
          <a:prstGeom prst="rect">
            <a:avLst/>
          </a:prstGeom>
        </p:spPr>
      </p:pic>
      <p:pic>
        <p:nvPicPr>
          <p:cNvPr id="1032" name="Picture 8" descr="RDA">
            <a:extLst>
              <a:ext uri="{FF2B5EF4-FFF2-40B4-BE49-F238E27FC236}">
                <a16:creationId xmlns:a16="http://schemas.microsoft.com/office/drawing/2014/main" id="{88018FC1-E565-5145-A40E-F4E9C436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5816" y="1035523"/>
            <a:ext cx="971489" cy="5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8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FAAD0-D289-A64E-AEF5-AEED1D1541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311" y="338668"/>
            <a:ext cx="15215434" cy="1145358"/>
          </a:xfrm>
        </p:spPr>
        <p:txBody>
          <a:bodyPr>
            <a:normAutofit fontScale="92500"/>
          </a:bodyPr>
          <a:lstStyle/>
          <a:p>
            <a:r>
              <a:rPr lang="en-US" dirty="0"/>
              <a:t>Starting from the basics: How to exchange metadata</a:t>
            </a: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C69B8-9089-7A40-A73C-E6A6D2EBC8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rmAutofit/>
          </a:bodyPr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9CAB4E-1AAC-A245-AAEF-F5366A40FB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11" y="1760254"/>
            <a:ext cx="3746853" cy="45809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E3EB42B-09CE-DE41-9D0C-5C5DF74042B5}"/>
              </a:ext>
            </a:extLst>
          </p:cNvPr>
          <p:cNvGrpSpPr/>
          <p:nvPr/>
        </p:nvGrpSpPr>
        <p:grpSpPr>
          <a:xfrm>
            <a:off x="8839209" y="1754342"/>
            <a:ext cx="3020206" cy="3277845"/>
            <a:chOff x="12869519" y="4358311"/>
            <a:chExt cx="3020206" cy="327784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71F0F1-168A-5F41-9C80-2DE42FEF1952}"/>
                </a:ext>
              </a:extLst>
            </p:cNvPr>
            <p:cNvSpPr txBox="1"/>
            <p:nvPr/>
          </p:nvSpPr>
          <p:spPr>
            <a:xfrm>
              <a:off x="12869519" y="4358311"/>
              <a:ext cx="3020206" cy="32778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b" anchorCtr="0">
              <a:norm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OpenAIRE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 Guidelines 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for DATA Repositories</a:t>
              </a:r>
              <a:endParaRPr kumimoji="0" lang="el-G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pic>
          <p:nvPicPr>
            <p:cNvPr id="25" name="Graphic 24" descr="Syncing cloud">
              <a:extLst>
                <a:ext uri="{FF2B5EF4-FFF2-40B4-BE49-F238E27FC236}">
                  <a16:creationId xmlns:a16="http://schemas.microsoft.com/office/drawing/2014/main" id="{F69D5717-4012-914F-A49E-1B81A4D9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60149" y="4738590"/>
              <a:ext cx="1224000" cy="1224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3FDB9-C4BF-BC49-AEF5-D9F61CAC4D81}"/>
              </a:ext>
            </a:extLst>
          </p:cNvPr>
          <p:cNvGrpSpPr/>
          <p:nvPr/>
        </p:nvGrpSpPr>
        <p:grpSpPr>
          <a:xfrm>
            <a:off x="5281827" y="5314325"/>
            <a:ext cx="3020206" cy="3277845"/>
            <a:chOff x="5281827" y="5314325"/>
            <a:chExt cx="3020206" cy="32778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E928DF-8D03-A744-9EF3-14F19FF10B82}"/>
                </a:ext>
              </a:extLst>
            </p:cNvPr>
            <p:cNvSpPr txBox="1"/>
            <p:nvPr/>
          </p:nvSpPr>
          <p:spPr>
            <a:xfrm>
              <a:off x="5281827" y="5314325"/>
              <a:ext cx="3020206" cy="327784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b" anchorCtr="0">
              <a:norm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OpenAIRE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 Guidelines </a:t>
              </a: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rPr>
                <a:t>for OTHER research products</a:t>
              </a:r>
              <a:endParaRPr kumimoji="0" lang="el-G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endParaRPr>
            </a:p>
          </p:txBody>
        </p:sp>
        <p:pic>
          <p:nvPicPr>
            <p:cNvPr id="29" name="Graphic 28" descr="Flask">
              <a:extLst>
                <a:ext uri="{FF2B5EF4-FFF2-40B4-BE49-F238E27FC236}">
                  <a16:creationId xmlns:a16="http://schemas.microsoft.com/office/drawing/2014/main" id="{FC5441C7-125B-384C-B448-789FE47D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0060" y="5649422"/>
              <a:ext cx="1224000" cy="1224000"/>
            </a:xfrm>
            <a:prstGeom prst="rect">
              <a:avLst/>
            </a:prstGeom>
          </p:spPr>
        </p:pic>
      </p:grp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8D4C120-CDB2-1947-B260-86B7F1D2A631}"/>
              </a:ext>
            </a:extLst>
          </p:cNvPr>
          <p:cNvSpPr txBox="1">
            <a:spLocks/>
          </p:cNvSpPr>
          <p:nvPr/>
        </p:nvSpPr>
        <p:spPr>
          <a:xfrm>
            <a:off x="567401" y="6426230"/>
            <a:ext cx="3217333" cy="56392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85000" lnSpcReduction="10000"/>
          </a:bodyPr>
          <a:lstStyle>
            <a:lvl1pPr marL="0" marR="0" indent="0" algn="ctr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400" b="1" i="0" u="none" strike="noStrike" cap="none" spc="-151" baseline="0">
                <a:ln>
                  <a:noFill/>
                </a:ln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3200" b="0" dirty="0" err="1">
                <a:solidFill>
                  <a:schemeClr val="accent3">
                    <a:lumMod val="75000"/>
                  </a:schemeClr>
                </a:solidFill>
              </a:rPr>
              <a:t>guidelines.openaire.eu</a:t>
            </a:r>
            <a:endParaRPr lang="el-GR" sz="3200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8C4F6E-E7BB-D649-AC4D-68EFB5307A68}"/>
              </a:ext>
            </a:extLst>
          </p:cNvPr>
          <p:cNvGrpSpPr/>
          <p:nvPr/>
        </p:nvGrpSpPr>
        <p:grpSpPr>
          <a:xfrm>
            <a:off x="5282837" y="1737905"/>
            <a:ext cx="4257332" cy="3300193"/>
            <a:chOff x="5282837" y="1737905"/>
            <a:chExt cx="4257332" cy="330019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F47719-3912-1A46-AA94-259EF01743CD}"/>
                </a:ext>
              </a:extLst>
            </p:cNvPr>
            <p:cNvGrpSpPr/>
            <p:nvPr/>
          </p:nvGrpSpPr>
          <p:grpSpPr>
            <a:xfrm>
              <a:off x="5282837" y="1760253"/>
              <a:ext cx="3020206" cy="3277845"/>
              <a:chOff x="5487690" y="2385391"/>
              <a:chExt cx="3020206" cy="327784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BC7BA-A01C-6C41-B122-94096C4FF386}"/>
                  </a:ext>
                </a:extLst>
              </p:cNvPr>
              <p:cNvSpPr txBox="1"/>
              <p:nvPr/>
            </p:nvSpPr>
            <p:spPr>
              <a:xfrm>
                <a:off x="5487690" y="2385391"/>
                <a:ext cx="3020206" cy="3277845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7625" tIns="47625" rIns="47625" bIns="47625" numCol="1" spcCol="38100" rtlCol="0" anchor="b" anchorCtr="0">
                <a:norm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OpenAIRE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 Guidelines </a:t>
                </a:r>
              </a:p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for LITERATURE Repositories </a:t>
                </a:r>
                <a:r>
                  <a:rPr lang="en-US" sz="2400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v4.0</a:t>
                </a:r>
                <a:endParaRPr kumimoji="0" lang="el-GR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endParaRPr>
              </a:p>
            </p:txBody>
          </p:sp>
          <p:pic>
            <p:nvPicPr>
              <p:cNvPr id="21" name="Graphic 20" descr="Document">
                <a:extLst>
                  <a:ext uri="{FF2B5EF4-FFF2-40B4-BE49-F238E27FC236}">
                    <a16:creationId xmlns:a16="http://schemas.microsoft.com/office/drawing/2014/main" id="{232877B1-9D05-9E45-84D2-CB578D905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79174" y="2747926"/>
                <a:ext cx="1237237" cy="1237237"/>
              </a:xfrm>
              <a:prstGeom prst="rect">
                <a:avLst/>
              </a:prstGeom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A14E3B0-9077-BA43-86A2-3020D587B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9607" y="1737905"/>
              <a:ext cx="710562" cy="710562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C33B15C-C101-F54C-9DFD-A12A323E5B2A}"/>
              </a:ext>
            </a:extLst>
          </p:cNvPr>
          <p:cNvGrpSpPr/>
          <p:nvPr/>
        </p:nvGrpSpPr>
        <p:grpSpPr>
          <a:xfrm>
            <a:off x="12517231" y="1678850"/>
            <a:ext cx="3042050" cy="3318573"/>
            <a:chOff x="12517231" y="1678850"/>
            <a:chExt cx="3042050" cy="331857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BE45A28-4EAB-3842-B3E6-DACA17422734}"/>
                </a:ext>
              </a:extLst>
            </p:cNvPr>
            <p:cNvGrpSpPr/>
            <p:nvPr/>
          </p:nvGrpSpPr>
          <p:grpSpPr>
            <a:xfrm>
              <a:off x="12517231" y="1719578"/>
              <a:ext cx="3020206" cy="3277845"/>
              <a:chOff x="12517231" y="1719578"/>
              <a:chExt cx="3020206" cy="327784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E253408-1B5F-2B43-8A6C-1332240B3A42}"/>
                  </a:ext>
                </a:extLst>
              </p:cNvPr>
              <p:cNvSpPr txBox="1"/>
              <p:nvPr/>
            </p:nvSpPr>
            <p:spPr>
              <a:xfrm>
                <a:off x="12517231" y="1719578"/>
                <a:ext cx="3020206" cy="327784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7625" tIns="47625" rIns="47625" bIns="47625" numCol="1" spcCol="38100" rtlCol="0" anchor="b" anchorCtr="0">
                <a:norm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OpenAIRE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 Guidelines </a:t>
                </a:r>
              </a:p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for SOFTWARE Repositories</a:t>
                </a:r>
                <a:endParaRPr kumimoji="0" lang="el-GR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endParaRPr>
              </a:p>
            </p:txBody>
          </p:sp>
          <p:pic>
            <p:nvPicPr>
              <p:cNvPr id="11" name="Graphic 10" descr="Web design">
                <a:extLst>
                  <a:ext uri="{FF2B5EF4-FFF2-40B4-BE49-F238E27FC236}">
                    <a16:creationId xmlns:a16="http://schemas.microsoft.com/office/drawing/2014/main" id="{4E2BC046-0E23-C249-A3B9-7F352D27E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399076" y="2134941"/>
                <a:ext cx="1224000" cy="1224000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C1F6343-1C6A-8D40-903D-08E14376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7231" y="1717803"/>
              <a:ext cx="1923774" cy="41681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15A5AB-8663-B347-A226-057AEF24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54988" y="1678850"/>
              <a:ext cx="904293" cy="634355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CB0502-475B-704A-A9FE-BBF489842ACA}"/>
              </a:ext>
            </a:extLst>
          </p:cNvPr>
          <p:cNvGrpSpPr/>
          <p:nvPr/>
        </p:nvGrpSpPr>
        <p:grpSpPr>
          <a:xfrm>
            <a:off x="8910815" y="5323556"/>
            <a:ext cx="3020206" cy="3281662"/>
            <a:chOff x="8910815" y="5323556"/>
            <a:chExt cx="3020206" cy="32816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DB7339A-485F-C546-9C62-9D39D65E1F9C}"/>
                </a:ext>
              </a:extLst>
            </p:cNvPr>
            <p:cNvGrpSpPr/>
            <p:nvPr/>
          </p:nvGrpSpPr>
          <p:grpSpPr>
            <a:xfrm>
              <a:off x="8910815" y="5327373"/>
              <a:ext cx="3020206" cy="3277845"/>
              <a:chOff x="8910815" y="5267739"/>
              <a:chExt cx="3020206" cy="327784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E1DC765-F33C-9147-A3CE-781F347F45C3}"/>
                  </a:ext>
                </a:extLst>
              </p:cNvPr>
              <p:cNvSpPr txBox="1"/>
              <p:nvPr/>
            </p:nvSpPr>
            <p:spPr>
              <a:xfrm>
                <a:off x="8910815" y="5267739"/>
                <a:ext cx="3020206" cy="32778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7625" tIns="47625" rIns="47625" bIns="47625" numCol="1" spcCol="38100" rtlCol="0" anchor="b" anchorCtr="0">
                <a:norm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OpenAIRE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 Guidelines </a:t>
                </a:r>
              </a:p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for CRIS</a:t>
                </a:r>
                <a:endParaRPr kumimoji="0" lang="el-GR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endParaRPr>
              </a:p>
            </p:txBody>
          </p:sp>
          <p:pic>
            <p:nvPicPr>
              <p:cNvPr id="23" name="Graphic 22" descr="Network">
                <a:extLst>
                  <a:ext uri="{FF2B5EF4-FFF2-40B4-BE49-F238E27FC236}">
                    <a16:creationId xmlns:a16="http://schemas.microsoft.com/office/drawing/2014/main" id="{87C66A39-41F8-2E42-91CD-EF69E6A1F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884639" y="5681391"/>
                <a:ext cx="1224000" cy="1224000"/>
              </a:xfrm>
              <a:prstGeom prst="rect">
                <a:avLst/>
              </a:prstGeom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651973E-301F-D140-B43A-825FA45A6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26911" y="5323556"/>
              <a:ext cx="1270000" cy="42128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48FC23-66AF-DF41-95B7-44AA33044C11}"/>
              </a:ext>
            </a:extLst>
          </p:cNvPr>
          <p:cNvGrpSpPr/>
          <p:nvPr/>
        </p:nvGrpSpPr>
        <p:grpSpPr>
          <a:xfrm>
            <a:off x="12517231" y="5305972"/>
            <a:ext cx="3051514" cy="3286198"/>
            <a:chOff x="12517231" y="5305972"/>
            <a:chExt cx="3051514" cy="328619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4AF37A-D08E-8343-98B1-2085B5833AE7}"/>
                </a:ext>
              </a:extLst>
            </p:cNvPr>
            <p:cNvGrpSpPr/>
            <p:nvPr/>
          </p:nvGrpSpPr>
          <p:grpSpPr>
            <a:xfrm>
              <a:off x="12517231" y="5314325"/>
              <a:ext cx="3020206" cy="3277845"/>
              <a:chOff x="12517231" y="5314325"/>
              <a:chExt cx="3020206" cy="327784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C08744-2499-F243-9F1E-6585AEED9812}"/>
                  </a:ext>
                </a:extLst>
              </p:cNvPr>
              <p:cNvSpPr txBox="1"/>
              <p:nvPr/>
            </p:nvSpPr>
            <p:spPr>
              <a:xfrm>
                <a:off x="12517231" y="5314325"/>
                <a:ext cx="3020206" cy="327784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7625" tIns="47625" rIns="47625" bIns="47625" numCol="1" spcCol="38100" rtlCol="0" anchor="b" anchorCtr="0">
                <a:norm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OpenAIRE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 Guidelines </a:t>
                </a:r>
              </a:p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Light"/>
                  </a:rPr>
                  <a:t>for USAGE statistics</a:t>
                </a:r>
                <a:endParaRPr kumimoji="0" lang="el-GR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Light"/>
                </a:endParaRPr>
              </a:p>
            </p:txBody>
          </p:sp>
          <p:pic>
            <p:nvPicPr>
              <p:cNvPr id="19" name="Graphic 18" descr="Bar chart">
                <a:extLst>
                  <a:ext uri="{FF2B5EF4-FFF2-40B4-BE49-F238E27FC236}">
                    <a16:creationId xmlns:a16="http://schemas.microsoft.com/office/drawing/2014/main" id="{42A8A2E5-7552-9B44-9EB5-6F0C4200B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3430988" y="5856299"/>
                <a:ext cx="1224000" cy="1224000"/>
              </a:xfrm>
              <a:prstGeom prst="rect">
                <a:avLst/>
              </a:prstGeom>
            </p:spPr>
          </p:pic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7B4432-ADA0-1044-843D-7346AAF64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64452" y="5309700"/>
              <a:ext cx="904293" cy="63435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8D75610-E9AB-D24E-9D0F-8AFE683B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9803" y="5305972"/>
              <a:ext cx="1251445" cy="55868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C765267-8E85-1C48-9269-B4533436F9A7}"/>
              </a:ext>
            </a:extLst>
          </p:cNvPr>
          <p:cNvSpPr/>
          <p:nvPr/>
        </p:nvSpPr>
        <p:spPr>
          <a:xfrm>
            <a:off x="5281828" y="1756221"/>
            <a:ext cx="1237238" cy="3600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05D525-F052-6342-B92C-77E2B0C5627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9595" y="1802980"/>
            <a:ext cx="1099181" cy="291600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7B6705E-5BEF-D44C-AC3E-36D34BE2762A}"/>
              </a:ext>
            </a:extLst>
          </p:cNvPr>
          <p:cNvSpPr txBox="1">
            <a:spLocks/>
          </p:cNvSpPr>
          <p:nvPr/>
        </p:nvSpPr>
        <p:spPr>
          <a:xfrm>
            <a:off x="598802" y="6929393"/>
            <a:ext cx="2847511" cy="114535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marR="0" indent="0" algn="ctr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400" b="1" i="0" u="none" strike="noStrike" cap="none" spc="-151" baseline="0">
                <a:ln>
                  <a:noFill/>
                </a:ln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FAIR principles</a:t>
            </a:r>
            <a:endParaRPr lang="el-G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05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41738-6D30-0D49-9284-B6D865F1E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Producing tools for the global community</a:t>
            </a:r>
            <a:endParaRPr lang="el-GR" dirty="0"/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D1622-BE87-AD4A-BBC4-AD6E480C90A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66075" y="8551863"/>
            <a:ext cx="8289925" cy="376237"/>
          </a:xfrm>
        </p:spPr>
        <p:txBody>
          <a:bodyPr/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33771DE-6B37-344A-9619-161A4D6E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" y="4809066"/>
            <a:ext cx="300376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9732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EC25-3E70-F34B-9E20-C87274CE4BB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66075" y="8551863"/>
            <a:ext cx="8289925" cy="376237"/>
          </a:xfrm>
        </p:spPr>
        <p:txBody>
          <a:bodyPr>
            <a:normAutofit/>
          </a:bodyPr>
          <a:lstStyle/>
          <a:p>
            <a:r>
              <a:rPr lang="en-US"/>
              <a:t>The Global Open Science Cloud Workshop | EGI Virtual | Nov 4, 2020</a:t>
            </a:r>
            <a:endParaRPr lang="en-US" dirty="0"/>
          </a:p>
        </p:txBody>
      </p:sp>
      <p:pic>
        <p:nvPicPr>
          <p:cNvPr id="6" name="Picture 5" descr="A picture containing large, group, front, side&#10;&#10;Description automatically generated">
            <a:extLst>
              <a:ext uri="{FF2B5EF4-FFF2-40B4-BE49-F238E27FC236}">
                <a16:creationId xmlns:a16="http://schemas.microsoft.com/office/drawing/2014/main" id="{CBADA5B5-9A75-8E4B-9DA6-0F9BD3DB4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6437429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E331D0-FB0F-164E-A13C-69C8A57F90A5}"/>
              </a:ext>
            </a:extLst>
          </p:cNvPr>
          <p:cNvSpPr/>
          <p:nvPr/>
        </p:nvSpPr>
        <p:spPr>
          <a:xfrm>
            <a:off x="0" y="-41564"/>
            <a:ext cx="16567358" cy="9185564"/>
          </a:xfrm>
          <a:prstGeom prst="rect">
            <a:avLst/>
          </a:prstGeom>
          <a:gradFill flip="none" rotWithShape="1">
            <a:gsLst>
              <a:gs pos="0">
                <a:srgbClr val="003CC2">
                  <a:alpha val="87000"/>
                </a:srgbClr>
              </a:gs>
              <a:gs pos="77000">
                <a:schemeClr val="accent2">
                  <a:alpha val="74000"/>
                </a:schemeClr>
              </a:gs>
              <a:gs pos="31000">
                <a:schemeClr val="accent1">
                  <a:alpha val="79000"/>
                </a:schemeClr>
              </a:gs>
            </a:gsLst>
            <a:lin ang="27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08E851-AAD8-A345-AD45-2BB321B0BD43}"/>
              </a:ext>
            </a:extLst>
          </p:cNvPr>
          <p:cNvSpPr txBox="1">
            <a:spLocks/>
          </p:cNvSpPr>
          <p:nvPr/>
        </p:nvSpPr>
        <p:spPr>
          <a:xfrm>
            <a:off x="1349829" y="1906212"/>
            <a:ext cx="13302342" cy="64297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sz="4400" spc="-100" dirty="0">
                <a:solidFill>
                  <a:schemeClr val="bg1"/>
                </a:solidFill>
              </a:rPr>
              <a:t>Research is an interconnected endeavor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spc="-100" dirty="0">
                <a:solidFill>
                  <a:schemeClr val="bg1"/>
                </a:solidFill>
              </a:rPr>
              <a:t>Services for </a:t>
            </a:r>
            <a:r>
              <a:rPr lang="en-US" sz="3600" spc="-100" dirty="0">
                <a:solidFill>
                  <a:srgbClr val="FFC000"/>
                </a:solidFill>
              </a:rPr>
              <a:t>ALL</a:t>
            </a:r>
            <a:r>
              <a:rPr lang="en-US" sz="3600" spc="-100" dirty="0">
                <a:solidFill>
                  <a:schemeClr val="bg1"/>
                </a:solidFill>
              </a:rPr>
              <a:t> stakeholders involved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spc="-100" dirty="0">
                <a:solidFill>
                  <a:schemeClr val="bg1"/>
                </a:solidFill>
              </a:rPr>
              <a:t>Closing the loop from </a:t>
            </a:r>
            <a:r>
              <a:rPr lang="en-US" sz="3600" spc="-100" dirty="0">
                <a:solidFill>
                  <a:srgbClr val="FFC000"/>
                </a:solidFill>
              </a:rPr>
              <a:t>discovery – publishing - monitoring</a:t>
            </a:r>
            <a:endParaRPr lang="en-US" sz="4400" spc="-1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4400" spc="-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spc="-100" dirty="0">
                <a:solidFill>
                  <a:schemeClr val="bg1"/>
                </a:solidFill>
              </a:rPr>
              <a:t>Different levels (providers / users)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spc="-100" dirty="0">
                <a:solidFill>
                  <a:schemeClr val="bg1"/>
                </a:solidFill>
              </a:rPr>
              <a:t>Providers: </a:t>
            </a:r>
            <a:r>
              <a:rPr lang="en-US" sz="3600" spc="-100" dirty="0">
                <a:solidFill>
                  <a:srgbClr val="FFC000"/>
                </a:solidFill>
              </a:rPr>
              <a:t>connecting</a:t>
            </a:r>
            <a:r>
              <a:rPr lang="en-US" sz="3600" spc="-100" dirty="0">
                <a:solidFill>
                  <a:schemeClr val="bg1"/>
                </a:solidFill>
              </a:rPr>
              <a:t> via standards, APIs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spc="-100" dirty="0">
                <a:solidFill>
                  <a:schemeClr val="bg1"/>
                </a:solidFill>
              </a:rPr>
              <a:t>End users: researchers, content &amp; service providers, policy makers</a:t>
            </a:r>
            <a:endParaRPr lang="en-US" sz="4400" spc="-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sz="2400" spc="-1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AF24AD5-4C02-094D-8A40-A1C09F5E2387}"/>
              </a:ext>
            </a:extLst>
          </p:cNvPr>
          <p:cNvSpPr txBox="1">
            <a:spLocks/>
          </p:cNvSpPr>
          <p:nvPr/>
        </p:nvSpPr>
        <p:spPr>
          <a:xfrm>
            <a:off x="1349829" y="525497"/>
            <a:ext cx="13493318" cy="1145358"/>
          </a:xfrm>
          <a:prstGeom prst="rect">
            <a:avLst/>
          </a:prstGeom>
        </p:spPr>
        <p:txBody>
          <a:bodyPr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Not just for researchers…</a:t>
            </a:r>
            <a:endParaRPr lang="el-G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77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OpenSans_2017_v1" id="{D9A866A4-9639-464A-BAF6-472C2B4E4D10}" vid="{6AE3E86A-DA0F-1449-AA19-57DD6D897A57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OpenAIRE_OpenSans_2017_v1</Template>
  <TotalTime>38922</TotalTime>
  <Words>510</Words>
  <Application>Microsoft Macintosh PowerPoint</Application>
  <PresentationFormat>Custom</PresentationFormat>
  <Paragraphs>79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Helvetica</vt:lpstr>
      <vt:lpstr>Helvetica Light</vt:lpstr>
      <vt:lpstr>Helvetica Neue</vt:lpstr>
      <vt:lpstr>Open Sans</vt:lpstr>
      <vt:lpstr>Open Sans Light</vt:lpstr>
      <vt:lpstr>Open Sans Semibold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Manola</dc:creator>
  <cp:lastModifiedBy>Natalia Manola</cp:lastModifiedBy>
  <cp:revision>1401</cp:revision>
  <cp:lastPrinted>2017-12-15T09:41:39Z</cp:lastPrinted>
  <dcterms:created xsi:type="dcterms:W3CDTF">2017-08-30T15:59:35Z</dcterms:created>
  <dcterms:modified xsi:type="dcterms:W3CDTF">2020-11-04T09:37:37Z</dcterms:modified>
</cp:coreProperties>
</file>