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7" r:id="rId3"/>
    <p:sldId id="259" r:id="rId4"/>
    <p:sldId id="327" r:id="rId5"/>
    <p:sldId id="348" r:id="rId6"/>
    <p:sldId id="349" r:id="rId7"/>
    <p:sldId id="263" r:id="rId8"/>
    <p:sldId id="347" r:id="rId9"/>
    <p:sldId id="351" r:id="rId10"/>
    <p:sldId id="352" r:id="rId11"/>
    <p:sldId id="30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ZzbtlbSnV4hJGII4KyBHQy27C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>
        <p:scale>
          <a:sx n="154" d="100"/>
          <a:sy n="154" d="100"/>
        </p:scale>
        <p:origin x="9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6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62E4D-BAB1-7143-A476-2CF595B586B2}" type="doc">
      <dgm:prSet loTypeId="urn:microsoft.com/office/officeart/2005/8/layout/hChevron3" loCatId="" qsTypeId="urn:microsoft.com/office/officeart/2005/8/quickstyle/3d3" qsCatId="3D" csTypeId="urn:microsoft.com/office/officeart/2005/8/colors/accent1_2" csCatId="accent1" phldr="1"/>
      <dgm:spPr/>
    </dgm:pt>
    <dgm:pt modelId="{E0D4C582-D4E3-1246-B052-CD2947FCDB3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&gt; 71,000 users</a:t>
          </a:r>
        </a:p>
      </dgm:t>
    </dgm:pt>
    <dgm:pt modelId="{79E0F472-2335-9048-83D7-DE2778A4587C}" type="parTrans" cxnId="{8DC2A35E-E40F-D347-AA66-64E5F3412016}">
      <dgm:prSet/>
      <dgm:spPr/>
      <dgm:t>
        <a:bodyPr/>
        <a:lstStyle/>
        <a:p>
          <a:endParaRPr lang="en-GB"/>
        </a:p>
      </dgm:t>
    </dgm:pt>
    <dgm:pt modelId="{BD95DB22-110A-BB42-9EF3-737496A53B91}" type="sibTrans" cxnId="{8DC2A35E-E40F-D347-AA66-64E5F3412016}">
      <dgm:prSet/>
      <dgm:spPr/>
      <dgm:t>
        <a:bodyPr/>
        <a:lstStyle/>
        <a:p>
          <a:endParaRPr lang="en-GB"/>
        </a:p>
      </dgm:t>
    </dgm:pt>
    <dgm:pt modelId="{82D95F5C-8410-9D41-B082-927E448113A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45.5% Medical and Health Sciences</a:t>
          </a:r>
        </a:p>
      </dgm:t>
    </dgm:pt>
    <dgm:pt modelId="{522F214D-3852-1848-AB3C-A54FEF849E25}" type="parTrans" cxnId="{2C47E66F-384D-074D-BCB6-511B94FFB64E}">
      <dgm:prSet/>
      <dgm:spPr/>
      <dgm:t>
        <a:bodyPr/>
        <a:lstStyle/>
        <a:p>
          <a:endParaRPr lang="en-GB"/>
        </a:p>
      </dgm:t>
    </dgm:pt>
    <dgm:pt modelId="{93CAD768-165D-4343-BF4B-1B5B5F146373}" type="sibTrans" cxnId="{2C47E66F-384D-074D-BCB6-511B94FFB64E}">
      <dgm:prSet/>
      <dgm:spPr/>
      <dgm:t>
        <a:bodyPr/>
        <a:lstStyle/>
        <a:p>
          <a:endParaRPr lang="en-GB"/>
        </a:p>
      </dgm:t>
    </dgm:pt>
    <dgm:pt modelId="{56DF48E5-4993-D94F-8233-5804893F11B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17% Higher Energy Physics</a:t>
          </a:r>
        </a:p>
      </dgm:t>
    </dgm:pt>
    <dgm:pt modelId="{331A0393-1BD3-7542-BE8C-CF3CB8C2FC2A}" type="parTrans" cxnId="{62789CB6-5E47-3C45-8FC4-BC52A297EA3C}">
      <dgm:prSet/>
      <dgm:spPr/>
      <dgm:t>
        <a:bodyPr/>
        <a:lstStyle/>
        <a:p>
          <a:endParaRPr lang="en-GB"/>
        </a:p>
      </dgm:t>
    </dgm:pt>
    <dgm:pt modelId="{D6677D04-A094-B54B-8EC4-20CC44AD02F5}" type="sibTrans" cxnId="{62789CB6-5E47-3C45-8FC4-BC52A297EA3C}">
      <dgm:prSet/>
      <dgm:spPr/>
      <dgm:t>
        <a:bodyPr/>
        <a:lstStyle/>
        <a:p>
          <a:endParaRPr lang="en-GB"/>
        </a:p>
      </dgm:t>
    </dgm:pt>
    <dgm:pt modelId="{F13D0F10-2055-6B41-810A-129B02E5581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10.4% Environmental Sciences</a:t>
          </a:r>
        </a:p>
      </dgm:t>
    </dgm:pt>
    <dgm:pt modelId="{A6F5A33E-F9BB-3B45-942F-E64AA764B811}" type="parTrans" cxnId="{820C86A4-6B76-9147-B92D-1A7941624039}">
      <dgm:prSet/>
      <dgm:spPr/>
      <dgm:t>
        <a:bodyPr/>
        <a:lstStyle/>
        <a:p>
          <a:endParaRPr lang="en-GB"/>
        </a:p>
      </dgm:t>
    </dgm:pt>
    <dgm:pt modelId="{2F9B1BB2-FF23-894A-95C2-F71D9C040837}" type="sibTrans" cxnId="{820C86A4-6B76-9147-B92D-1A7941624039}">
      <dgm:prSet/>
      <dgm:spPr/>
      <dgm:t>
        <a:bodyPr/>
        <a:lstStyle/>
        <a:p>
          <a:endParaRPr lang="en-GB"/>
        </a:p>
      </dgm:t>
    </dgm:pt>
    <dgm:pt modelId="{03956934-70A3-6E4F-8D04-FE7CC49EDE2F}" type="pres">
      <dgm:prSet presAssocID="{A8462E4D-BAB1-7143-A476-2CF595B586B2}" presName="Name0" presStyleCnt="0">
        <dgm:presLayoutVars>
          <dgm:dir/>
          <dgm:resizeHandles val="exact"/>
        </dgm:presLayoutVars>
      </dgm:prSet>
      <dgm:spPr/>
    </dgm:pt>
    <dgm:pt modelId="{BD987EAA-3FA8-E34F-9B7C-7E2038EF8854}" type="pres">
      <dgm:prSet presAssocID="{E0D4C582-D4E3-1246-B052-CD2947FCDB39}" presName="parTxOnly" presStyleLbl="node1" presStyleIdx="0" presStyleCnt="4" custLinFactX="263189" custLinFactY="-200000" custLinFactNeighborX="300000" custLinFactNeighborY="-225249">
        <dgm:presLayoutVars>
          <dgm:bulletEnabled val="1"/>
        </dgm:presLayoutVars>
      </dgm:prSet>
      <dgm:spPr/>
    </dgm:pt>
    <dgm:pt modelId="{65EF2561-8661-D940-975D-C4913E81E755}" type="pres">
      <dgm:prSet presAssocID="{BD95DB22-110A-BB42-9EF3-737496A53B91}" presName="parSpace" presStyleCnt="0"/>
      <dgm:spPr/>
    </dgm:pt>
    <dgm:pt modelId="{D4391C2E-68F6-9441-B145-B0269D6663DC}" type="pres">
      <dgm:prSet presAssocID="{82D95F5C-8410-9D41-B082-927E448113AF}" presName="parTxOnly" presStyleLbl="node1" presStyleIdx="1" presStyleCnt="4" custLinFactX="119232" custLinFactY="-25212" custLinFactNeighborX="200000" custLinFactNeighborY="-100000">
        <dgm:presLayoutVars>
          <dgm:bulletEnabled val="1"/>
        </dgm:presLayoutVars>
      </dgm:prSet>
      <dgm:spPr/>
    </dgm:pt>
    <dgm:pt modelId="{01B5DE8B-E778-2848-B5BB-260051790AED}" type="pres">
      <dgm:prSet presAssocID="{93CAD768-165D-4343-BF4B-1B5B5F146373}" presName="parSpace" presStyleCnt="0"/>
      <dgm:spPr/>
    </dgm:pt>
    <dgm:pt modelId="{DB00F92A-9A9B-044C-95BF-F62B6683D455}" type="pres">
      <dgm:prSet presAssocID="{56DF48E5-4993-D94F-8233-5804893F11B5}" presName="parTxOnly" presStyleLbl="node1" presStyleIdx="2" presStyleCnt="4" custLinFactX="59380" custLinFactNeighborX="100000" custLinFactNeighborY="-16537">
        <dgm:presLayoutVars>
          <dgm:bulletEnabled val="1"/>
        </dgm:presLayoutVars>
      </dgm:prSet>
      <dgm:spPr/>
    </dgm:pt>
    <dgm:pt modelId="{46BBD549-1473-6E4D-8DFB-47EB4C2056E1}" type="pres">
      <dgm:prSet presAssocID="{D6677D04-A094-B54B-8EC4-20CC44AD02F5}" presName="parSpace" presStyleCnt="0"/>
      <dgm:spPr/>
    </dgm:pt>
    <dgm:pt modelId="{39F48C7B-756B-0D47-B390-794E20D97170}" type="pres">
      <dgm:prSet presAssocID="{F13D0F10-2055-6B41-810A-129B02E55810}" presName="parTxOnly" presStyleLbl="node1" presStyleIdx="3" presStyleCnt="4" custLinFactNeighborX="-6589" custLinFactNeighborY="93318">
        <dgm:presLayoutVars>
          <dgm:bulletEnabled val="1"/>
        </dgm:presLayoutVars>
      </dgm:prSet>
      <dgm:spPr/>
    </dgm:pt>
  </dgm:ptLst>
  <dgm:cxnLst>
    <dgm:cxn modelId="{08D8B11D-5235-254B-9074-66F95F5F9E0C}" type="presOf" srcId="{56DF48E5-4993-D94F-8233-5804893F11B5}" destId="{DB00F92A-9A9B-044C-95BF-F62B6683D455}" srcOrd="0" destOrd="0" presId="urn:microsoft.com/office/officeart/2005/8/layout/hChevron3"/>
    <dgm:cxn modelId="{6ACB8440-7AEA-3B49-A67F-D07C6AF3E383}" type="presOf" srcId="{82D95F5C-8410-9D41-B082-927E448113AF}" destId="{D4391C2E-68F6-9441-B145-B0269D6663DC}" srcOrd="0" destOrd="0" presId="urn:microsoft.com/office/officeart/2005/8/layout/hChevron3"/>
    <dgm:cxn modelId="{8DC2A35E-E40F-D347-AA66-64E5F3412016}" srcId="{A8462E4D-BAB1-7143-A476-2CF595B586B2}" destId="{E0D4C582-D4E3-1246-B052-CD2947FCDB39}" srcOrd="0" destOrd="0" parTransId="{79E0F472-2335-9048-83D7-DE2778A4587C}" sibTransId="{BD95DB22-110A-BB42-9EF3-737496A53B91}"/>
    <dgm:cxn modelId="{2C47E66F-384D-074D-BCB6-511B94FFB64E}" srcId="{A8462E4D-BAB1-7143-A476-2CF595B586B2}" destId="{82D95F5C-8410-9D41-B082-927E448113AF}" srcOrd="1" destOrd="0" parTransId="{522F214D-3852-1848-AB3C-A54FEF849E25}" sibTransId="{93CAD768-165D-4343-BF4B-1B5B5F146373}"/>
    <dgm:cxn modelId="{6E83677C-3E3A-DD46-9EDF-74AD550359DA}" type="presOf" srcId="{F13D0F10-2055-6B41-810A-129B02E55810}" destId="{39F48C7B-756B-0D47-B390-794E20D97170}" srcOrd="0" destOrd="0" presId="urn:microsoft.com/office/officeart/2005/8/layout/hChevron3"/>
    <dgm:cxn modelId="{820C86A4-6B76-9147-B92D-1A7941624039}" srcId="{A8462E4D-BAB1-7143-A476-2CF595B586B2}" destId="{F13D0F10-2055-6B41-810A-129B02E55810}" srcOrd="3" destOrd="0" parTransId="{A6F5A33E-F9BB-3B45-942F-E64AA764B811}" sibTransId="{2F9B1BB2-FF23-894A-95C2-F71D9C040837}"/>
    <dgm:cxn modelId="{62789CB6-5E47-3C45-8FC4-BC52A297EA3C}" srcId="{A8462E4D-BAB1-7143-A476-2CF595B586B2}" destId="{56DF48E5-4993-D94F-8233-5804893F11B5}" srcOrd="2" destOrd="0" parTransId="{331A0393-1BD3-7542-BE8C-CF3CB8C2FC2A}" sibTransId="{D6677D04-A094-B54B-8EC4-20CC44AD02F5}"/>
    <dgm:cxn modelId="{1A30ECC9-AF38-9446-A4D1-7D7F68C9AEFA}" type="presOf" srcId="{E0D4C582-D4E3-1246-B052-CD2947FCDB39}" destId="{BD987EAA-3FA8-E34F-9B7C-7E2038EF8854}" srcOrd="0" destOrd="0" presId="urn:microsoft.com/office/officeart/2005/8/layout/hChevron3"/>
    <dgm:cxn modelId="{E2F1A5DA-30CC-694A-8C4A-24A8A89380D5}" type="presOf" srcId="{A8462E4D-BAB1-7143-A476-2CF595B586B2}" destId="{03956934-70A3-6E4F-8D04-FE7CC49EDE2F}" srcOrd="0" destOrd="0" presId="urn:microsoft.com/office/officeart/2005/8/layout/hChevron3"/>
    <dgm:cxn modelId="{F558AE4F-ACC6-D34B-8F20-B86A057473F8}" type="presParOf" srcId="{03956934-70A3-6E4F-8D04-FE7CC49EDE2F}" destId="{BD987EAA-3FA8-E34F-9B7C-7E2038EF8854}" srcOrd="0" destOrd="0" presId="urn:microsoft.com/office/officeart/2005/8/layout/hChevron3"/>
    <dgm:cxn modelId="{E394386F-45A7-774C-AD1B-D96A18EC228D}" type="presParOf" srcId="{03956934-70A3-6E4F-8D04-FE7CC49EDE2F}" destId="{65EF2561-8661-D940-975D-C4913E81E755}" srcOrd="1" destOrd="0" presId="urn:microsoft.com/office/officeart/2005/8/layout/hChevron3"/>
    <dgm:cxn modelId="{ABDF8050-3E79-264A-94C7-7E252036A7D6}" type="presParOf" srcId="{03956934-70A3-6E4F-8D04-FE7CC49EDE2F}" destId="{D4391C2E-68F6-9441-B145-B0269D6663DC}" srcOrd="2" destOrd="0" presId="urn:microsoft.com/office/officeart/2005/8/layout/hChevron3"/>
    <dgm:cxn modelId="{1031D971-3393-C148-8496-3A048C02C223}" type="presParOf" srcId="{03956934-70A3-6E4F-8D04-FE7CC49EDE2F}" destId="{01B5DE8B-E778-2848-B5BB-260051790AED}" srcOrd="3" destOrd="0" presId="urn:microsoft.com/office/officeart/2005/8/layout/hChevron3"/>
    <dgm:cxn modelId="{82B29B8C-191A-DB4B-82E1-84079D0E5808}" type="presParOf" srcId="{03956934-70A3-6E4F-8D04-FE7CC49EDE2F}" destId="{DB00F92A-9A9B-044C-95BF-F62B6683D455}" srcOrd="4" destOrd="0" presId="urn:microsoft.com/office/officeart/2005/8/layout/hChevron3"/>
    <dgm:cxn modelId="{AA8CD849-E386-B24F-9A63-9815CB6062D5}" type="presParOf" srcId="{03956934-70A3-6E4F-8D04-FE7CC49EDE2F}" destId="{46BBD549-1473-6E4D-8DFB-47EB4C2056E1}" srcOrd="5" destOrd="0" presId="urn:microsoft.com/office/officeart/2005/8/layout/hChevron3"/>
    <dgm:cxn modelId="{D0421995-87DF-404A-986D-1B10FA1FBCE9}" type="presParOf" srcId="{03956934-70A3-6E4F-8D04-FE7CC49EDE2F}" destId="{39F48C7B-756B-0D47-B390-794E20D97170}" srcOrd="6" destOrd="0" presId="urn:microsoft.com/office/officeart/2005/8/layout/hChevron3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64712-5921-624A-976A-A977A02D1735}" type="doc">
      <dgm:prSet loTypeId="urn:microsoft.com/office/officeart/2005/8/layout/venn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D46BA47-B889-3D45-8810-D9185A7B1EFD}">
      <dgm:prSet phldrT="[Text]"/>
      <dgm:spPr/>
      <dgm:t>
        <a:bodyPr/>
        <a:lstStyle/>
        <a:p>
          <a:r>
            <a:rPr lang="en-GB" dirty="0"/>
            <a:t>Hundreds of Institutes</a:t>
          </a:r>
        </a:p>
      </dgm:t>
    </dgm:pt>
    <dgm:pt modelId="{D61F155B-2E79-5647-AC4E-24A6B72A161B}" type="parTrans" cxnId="{041B0733-801D-1847-96AE-CD383AF93BCC}">
      <dgm:prSet/>
      <dgm:spPr/>
      <dgm:t>
        <a:bodyPr/>
        <a:lstStyle/>
        <a:p>
          <a:endParaRPr lang="en-GB"/>
        </a:p>
      </dgm:t>
    </dgm:pt>
    <dgm:pt modelId="{290AB399-6DED-2748-A1EA-E2865EDDC6DB}" type="sibTrans" cxnId="{041B0733-801D-1847-96AE-CD383AF93BCC}">
      <dgm:prSet/>
      <dgm:spPr/>
      <dgm:t>
        <a:bodyPr/>
        <a:lstStyle/>
        <a:p>
          <a:endParaRPr lang="en-GB"/>
        </a:p>
      </dgm:t>
    </dgm:pt>
    <dgm:pt modelId="{CB78C537-7801-174C-8673-D7E39A5B9D5F}">
      <dgm:prSet phldrT="[Text]"/>
      <dgm:spPr/>
      <dgm:t>
        <a:bodyPr/>
        <a:lstStyle/>
        <a:p>
          <a:r>
            <a:rPr lang="en-GB" dirty="0"/>
            <a:t>Tens of countries across all continents</a:t>
          </a:r>
        </a:p>
      </dgm:t>
    </dgm:pt>
    <dgm:pt modelId="{8704901C-BB72-F641-9387-631CEB459792}" type="parTrans" cxnId="{1645920B-FD6A-EF4F-9F12-DFD9B021B9AC}">
      <dgm:prSet/>
      <dgm:spPr/>
      <dgm:t>
        <a:bodyPr/>
        <a:lstStyle/>
        <a:p>
          <a:endParaRPr lang="en-GB"/>
        </a:p>
      </dgm:t>
    </dgm:pt>
    <dgm:pt modelId="{48A89DB7-C853-0B48-92BA-E3AB8FF88FE2}" type="sibTrans" cxnId="{1645920B-FD6A-EF4F-9F12-DFD9B021B9AC}">
      <dgm:prSet/>
      <dgm:spPr/>
      <dgm:t>
        <a:bodyPr/>
        <a:lstStyle/>
        <a:p>
          <a:endParaRPr lang="en-GB"/>
        </a:p>
      </dgm:t>
    </dgm:pt>
    <dgm:pt modelId="{F8C41DAE-D681-DD4B-BFA8-4D6C148EDA38}">
      <dgm:prSet phldrT="[Text]"/>
      <dgm:spPr/>
      <dgm:t>
        <a:bodyPr/>
        <a:lstStyle/>
        <a:p>
          <a:r>
            <a:rPr lang="en-GB" dirty="0"/>
            <a:t>Thousands of researchers</a:t>
          </a:r>
        </a:p>
      </dgm:t>
    </dgm:pt>
    <dgm:pt modelId="{AB54DF81-336D-F643-9319-05A36D06288B}" type="parTrans" cxnId="{8AD1499D-63BE-8948-A1B7-C24F21F02509}">
      <dgm:prSet/>
      <dgm:spPr/>
      <dgm:t>
        <a:bodyPr/>
        <a:lstStyle/>
        <a:p>
          <a:endParaRPr lang="en-GB"/>
        </a:p>
      </dgm:t>
    </dgm:pt>
    <dgm:pt modelId="{9F37DC79-B49A-634B-8F9B-B418C8B227CC}" type="sibTrans" cxnId="{8AD1499D-63BE-8948-A1B7-C24F21F02509}">
      <dgm:prSet/>
      <dgm:spPr/>
      <dgm:t>
        <a:bodyPr/>
        <a:lstStyle/>
        <a:p>
          <a:endParaRPr lang="en-GB"/>
        </a:p>
      </dgm:t>
    </dgm:pt>
    <dgm:pt modelId="{9DB2D536-146A-CB4B-8E55-1905AB6E45CE}" type="pres">
      <dgm:prSet presAssocID="{F9364712-5921-624A-976A-A977A02D1735}" presName="Name0" presStyleCnt="0">
        <dgm:presLayoutVars>
          <dgm:dir/>
          <dgm:resizeHandles val="exact"/>
        </dgm:presLayoutVars>
      </dgm:prSet>
      <dgm:spPr/>
    </dgm:pt>
    <dgm:pt modelId="{21BC07A8-DB3F-B846-9EFE-F16504EFE122}" type="pres">
      <dgm:prSet presAssocID="{8D46BA47-B889-3D45-8810-D9185A7B1EFD}" presName="Name5" presStyleLbl="vennNode1" presStyleIdx="0" presStyleCnt="3">
        <dgm:presLayoutVars>
          <dgm:bulletEnabled val="1"/>
        </dgm:presLayoutVars>
      </dgm:prSet>
      <dgm:spPr/>
    </dgm:pt>
    <dgm:pt modelId="{45E0F9C8-358B-9544-9F50-9147E06C76AD}" type="pres">
      <dgm:prSet presAssocID="{290AB399-6DED-2748-A1EA-E2865EDDC6DB}" presName="space" presStyleCnt="0"/>
      <dgm:spPr/>
    </dgm:pt>
    <dgm:pt modelId="{9A17D0D6-F1D5-324A-819C-54713D54CDAC}" type="pres">
      <dgm:prSet presAssocID="{CB78C537-7801-174C-8673-D7E39A5B9D5F}" presName="Name5" presStyleLbl="vennNode1" presStyleIdx="1" presStyleCnt="3">
        <dgm:presLayoutVars>
          <dgm:bulletEnabled val="1"/>
        </dgm:presLayoutVars>
      </dgm:prSet>
      <dgm:spPr/>
    </dgm:pt>
    <dgm:pt modelId="{676241EB-3C77-4140-9F58-AD3BD3A31100}" type="pres">
      <dgm:prSet presAssocID="{48A89DB7-C853-0B48-92BA-E3AB8FF88FE2}" presName="space" presStyleCnt="0"/>
      <dgm:spPr/>
    </dgm:pt>
    <dgm:pt modelId="{26567012-BD9C-1347-AB73-861F3548E949}" type="pres">
      <dgm:prSet presAssocID="{F8C41DAE-D681-DD4B-BFA8-4D6C148EDA38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1645920B-FD6A-EF4F-9F12-DFD9B021B9AC}" srcId="{F9364712-5921-624A-976A-A977A02D1735}" destId="{CB78C537-7801-174C-8673-D7E39A5B9D5F}" srcOrd="1" destOrd="0" parTransId="{8704901C-BB72-F641-9387-631CEB459792}" sibTransId="{48A89DB7-C853-0B48-92BA-E3AB8FF88FE2}"/>
    <dgm:cxn modelId="{041B0733-801D-1847-96AE-CD383AF93BCC}" srcId="{F9364712-5921-624A-976A-A977A02D1735}" destId="{8D46BA47-B889-3D45-8810-D9185A7B1EFD}" srcOrd="0" destOrd="0" parTransId="{D61F155B-2E79-5647-AC4E-24A6B72A161B}" sibTransId="{290AB399-6DED-2748-A1EA-E2865EDDC6DB}"/>
    <dgm:cxn modelId="{C30CE244-E8B7-6948-9A7C-634B98040A8C}" type="presOf" srcId="{CB78C537-7801-174C-8673-D7E39A5B9D5F}" destId="{9A17D0D6-F1D5-324A-819C-54713D54CDAC}" srcOrd="0" destOrd="0" presId="urn:microsoft.com/office/officeart/2005/8/layout/venn3"/>
    <dgm:cxn modelId="{491F5450-25E4-034A-BD6E-6C8FF33980EA}" type="presOf" srcId="{F9364712-5921-624A-976A-A977A02D1735}" destId="{9DB2D536-146A-CB4B-8E55-1905AB6E45CE}" srcOrd="0" destOrd="0" presId="urn:microsoft.com/office/officeart/2005/8/layout/venn3"/>
    <dgm:cxn modelId="{FBDBC16F-E36A-914A-AF02-90AF20F9D1CB}" type="presOf" srcId="{F8C41DAE-D681-DD4B-BFA8-4D6C148EDA38}" destId="{26567012-BD9C-1347-AB73-861F3548E949}" srcOrd="0" destOrd="0" presId="urn:microsoft.com/office/officeart/2005/8/layout/venn3"/>
    <dgm:cxn modelId="{8D1B4D7C-424A-2F48-9F8C-B1AB5D991C9B}" type="presOf" srcId="{8D46BA47-B889-3D45-8810-D9185A7B1EFD}" destId="{21BC07A8-DB3F-B846-9EFE-F16504EFE122}" srcOrd="0" destOrd="0" presId="urn:microsoft.com/office/officeart/2005/8/layout/venn3"/>
    <dgm:cxn modelId="{8AD1499D-63BE-8948-A1B7-C24F21F02509}" srcId="{F9364712-5921-624A-976A-A977A02D1735}" destId="{F8C41DAE-D681-DD4B-BFA8-4D6C148EDA38}" srcOrd="2" destOrd="0" parTransId="{AB54DF81-336D-F643-9319-05A36D06288B}" sibTransId="{9F37DC79-B49A-634B-8F9B-B418C8B227CC}"/>
    <dgm:cxn modelId="{70CDA657-B501-9549-A0A7-9B0AF801C963}" type="presParOf" srcId="{9DB2D536-146A-CB4B-8E55-1905AB6E45CE}" destId="{21BC07A8-DB3F-B846-9EFE-F16504EFE122}" srcOrd="0" destOrd="0" presId="urn:microsoft.com/office/officeart/2005/8/layout/venn3"/>
    <dgm:cxn modelId="{2AB850B5-CA0A-1048-B7F1-D900F25DD483}" type="presParOf" srcId="{9DB2D536-146A-CB4B-8E55-1905AB6E45CE}" destId="{45E0F9C8-358B-9544-9F50-9147E06C76AD}" srcOrd="1" destOrd="0" presId="urn:microsoft.com/office/officeart/2005/8/layout/venn3"/>
    <dgm:cxn modelId="{32C9299B-A1D9-4246-AC04-5B844188C036}" type="presParOf" srcId="{9DB2D536-146A-CB4B-8E55-1905AB6E45CE}" destId="{9A17D0D6-F1D5-324A-819C-54713D54CDAC}" srcOrd="2" destOrd="0" presId="urn:microsoft.com/office/officeart/2005/8/layout/venn3"/>
    <dgm:cxn modelId="{97E54564-F9AD-C84A-BD35-4F4BECDB4DBC}" type="presParOf" srcId="{9DB2D536-146A-CB4B-8E55-1905AB6E45CE}" destId="{676241EB-3C77-4140-9F58-AD3BD3A31100}" srcOrd="3" destOrd="0" presId="urn:microsoft.com/office/officeart/2005/8/layout/venn3"/>
    <dgm:cxn modelId="{524B5FDB-B1FD-7043-9C35-39597CB277EA}" type="presParOf" srcId="{9DB2D536-146A-CB4B-8E55-1905AB6E45CE}" destId="{26567012-BD9C-1347-AB73-861F3548E94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64712-5921-624A-976A-A977A02D1735}" type="doc">
      <dgm:prSet loTypeId="urn:microsoft.com/office/officeart/2005/8/layout/venn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D46BA47-B889-3D45-8810-D9185A7B1EFD}">
      <dgm:prSet phldrT="[Text]"/>
      <dgm:spPr/>
      <dgm:t>
        <a:bodyPr/>
        <a:lstStyle/>
        <a:p>
          <a:r>
            <a:rPr lang="en-GB" dirty="0"/>
            <a:t>122 Countries</a:t>
          </a:r>
        </a:p>
      </dgm:t>
    </dgm:pt>
    <dgm:pt modelId="{D61F155B-2E79-5647-AC4E-24A6B72A161B}" type="parTrans" cxnId="{041B0733-801D-1847-96AE-CD383AF93BCC}">
      <dgm:prSet/>
      <dgm:spPr/>
      <dgm:t>
        <a:bodyPr/>
        <a:lstStyle/>
        <a:p>
          <a:endParaRPr lang="en-GB"/>
        </a:p>
      </dgm:t>
    </dgm:pt>
    <dgm:pt modelId="{290AB399-6DED-2748-A1EA-E2865EDDC6DB}" type="sibTrans" cxnId="{041B0733-801D-1847-96AE-CD383AF93BCC}">
      <dgm:prSet/>
      <dgm:spPr/>
      <dgm:t>
        <a:bodyPr/>
        <a:lstStyle/>
        <a:p>
          <a:endParaRPr lang="en-GB"/>
        </a:p>
      </dgm:t>
    </dgm:pt>
    <dgm:pt modelId="{CB78C537-7801-174C-8673-D7E39A5B9D5F}">
      <dgm:prSet phldrT="[Text]"/>
      <dgm:spPr/>
      <dgm:t>
        <a:bodyPr/>
        <a:lstStyle/>
        <a:p>
          <a:r>
            <a:rPr lang="en-GB" dirty="0"/>
            <a:t>20,000 users</a:t>
          </a:r>
        </a:p>
      </dgm:t>
    </dgm:pt>
    <dgm:pt modelId="{8704901C-BB72-F641-9387-631CEB459792}" type="parTrans" cxnId="{1645920B-FD6A-EF4F-9F12-DFD9B021B9AC}">
      <dgm:prSet/>
      <dgm:spPr/>
      <dgm:t>
        <a:bodyPr/>
        <a:lstStyle/>
        <a:p>
          <a:endParaRPr lang="en-GB"/>
        </a:p>
      </dgm:t>
    </dgm:pt>
    <dgm:pt modelId="{48A89DB7-C853-0B48-92BA-E3AB8FF88FE2}" type="sibTrans" cxnId="{1645920B-FD6A-EF4F-9F12-DFD9B021B9AC}">
      <dgm:prSet/>
      <dgm:spPr/>
      <dgm:t>
        <a:bodyPr/>
        <a:lstStyle/>
        <a:p>
          <a:endParaRPr lang="en-GB"/>
        </a:p>
      </dgm:t>
    </dgm:pt>
    <dgm:pt modelId="{F8C41DAE-D681-DD4B-BFA8-4D6C148EDA38}">
      <dgm:prSet phldrT="[Text]"/>
      <dgm:spPr/>
      <dgm:t>
        <a:bodyPr/>
        <a:lstStyle/>
        <a:p>
          <a:r>
            <a:rPr lang="en-GB" dirty="0"/>
            <a:t>EU users:</a:t>
          </a:r>
        </a:p>
        <a:p>
          <a:r>
            <a:rPr lang="en-GB" dirty="0"/>
            <a:t>25%</a:t>
          </a:r>
        </a:p>
      </dgm:t>
    </dgm:pt>
    <dgm:pt modelId="{AB54DF81-336D-F643-9319-05A36D06288B}" type="parTrans" cxnId="{8AD1499D-63BE-8948-A1B7-C24F21F02509}">
      <dgm:prSet/>
      <dgm:spPr/>
      <dgm:t>
        <a:bodyPr/>
        <a:lstStyle/>
        <a:p>
          <a:endParaRPr lang="en-GB"/>
        </a:p>
      </dgm:t>
    </dgm:pt>
    <dgm:pt modelId="{9F37DC79-B49A-634B-8F9B-B418C8B227CC}" type="sibTrans" cxnId="{8AD1499D-63BE-8948-A1B7-C24F21F02509}">
      <dgm:prSet/>
      <dgm:spPr/>
      <dgm:t>
        <a:bodyPr/>
        <a:lstStyle/>
        <a:p>
          <a:endParaRPr lang="en-GB"/>
        </a:p>
      </dgm:t>
    </dgm:pt>
    <dgm:pt modelId="{28E2045A-8D30-AC4D-AA74-A45556CAC811}">
      <dgm:prSet phldrT="[Text]"/>
      <dgm:spPr/>
      <dgm:t>
        <a:bodyPr/>
        <a:lstStyle/>
        <a:p>
          <a:r>
            <a:rPr lang="en-GB" dirty="0"/>
            <a:t>Bilateral agreements between Europe, Asia Pacific and USA </a:t>
          </a:r>
        </a:p>
      </dgm:t>
    </dgm:pt>
    <dgm:pt modelId="{389A4F49-38F8-0645-BF5D-FE88BBB014FD}" type="parTrans" cxnId="{5958BB64-0BF7-D144-839E-817DAC5C69CB}">
      <dgm:prSet/>
      <dgm:spPr/>
      <dgm:t>
        <a:bodyPr/>
        <a:lstStyle/>
        <a:p>
          <a:endParaRPr lang="en-GB"/>
        </a:p>
      </dgm:t>
    </dgm:pt>
    <dgm:pt modelId="{7F537634-3804-B14E-BF46-93A1799E525A}" type="sibTrans" cxnId="{5958BB64-0BF7-D144-839E-817DAC5C69CB}">
      <dgm:prSet/>
      <dgm:spPr/>
      <dgm:t>
        <a:bodyPr/>
        <a:lstStyle/>
        <a:p>
          <a:endParaRPr lang="en-GB"/>
        </a:p>
      </dgm:t>
    </dgm:pt>
    <dgm:pt modelId="{9DB2D536-146A-CB4B-8E55-1905AB6E45CE}" type="pres">
      <dgm:prSet presAssocID="{F9364712-5921-624A-976A-A977A02D1735}" presName="Name0" presStyleCnt="0">
        <dgm:presLayoutVars>
          <dgm:dir/>
          <dgm:resizeHandles val="exact"/>
        </dgm:presLayoutVars>
      </dgm:prSet>
      <dgm:spPr/>
    </dgm:pt>
    <dgm:pt modelId="{E23FE184-D0A6-3B4F-871F-A31DE5DB3D64}" type="pres">
      <dgm:prSet presAssocID="{28E2045A-8D30-AC4D-AA74-A45556CAC811}" presName="Name5" presStyleLbl="vennNode1" presStyleIdx="0" presStyleCnt="4">
        <dgm:presLayoutVars>
          <dgm:bulletEnabled val="1"/>
        </dgm:presLayoutVars>
      </dgm:prSet>
      <dgm:spPr/>
    </dgm:pt>
    <dgm:pt modelId="{F996F3FD-6677-A54C-80A4-5A856BD0FC49}" type="pres">
      <dgm:prSet presAssocID="{7F537634-3804-B14E-BF46-93A1799E525A}" presName="space" presStyleCnt="0"/>
      <dgm:spPr/>
    </dgm:pt>
    <dgm:pt modelId="{21BC07A8-DB3F-B846-9EFE-F16504EFE122}" type="pres">
      <dgm:prSet presAssocID="{8D46BA47-B889-3D45-8810-D9185A7B1EFD}" presName="Name5" presStyleLbl="vennNode1" presStyleIdx="1" presStyleCnt="4">
        <dgm:presLayoutVars>
          <dgm:bulletEnabled val="1"/>
        </dgm:presLayoutVars>
      </dgm:prSet>
      <dgm:spPr/>
    </dgm:pt>
    <dgm:pt modelId="{45E0F9C8-358B-9544-9F50-9147E06C76AD}" type="pres">
      <dgm:prSet presAssocID="{290AB399-6DED-2748-A1EA-E2865EDDC6DB}" presName="space" presStyleCnt="0"/>
      <dgm:spPr/>
    </dgm:pt>
    <dgm:pt modelId="{9A17D0D6-F1D5-324A-819C-54713D54CDAC}" type="pres">
      <dgm:prSet presAssocID="{CB78C537-7801-174C-8673-D7E39A5B9D5F}" presName="Name5" presStyleLbl="vennNode1" presStyleIdx="2" presStyleCnt="4">
        <dgm:presLayoutVars>
          <dgm:bulletEnabled val="1"/>
        </dgm:presLayoutVars>
      </dgm:prSet>
      <dgm:spPr/>
    </dgm:pt>
    <dgm:pt modelId="{676241EB-3C77-4140-9F58-AD3BD3A31100}" type="pres">
      <dgm:prSet presAssocID="{48A89DB7-C853-0B48-92BA-E3AB8FF88FE2}" presName="space" presStyleCnt="0"/>
      <dgm:spPr/>
    </dgm:pt>
    <dgm:pt modelId="{26567012-BD9C-1347-AB73-861F3548E949}" type="pres">
      <dgm:prSet presAssocID="{F8C41DAE-D681-DD4B-BFA8-4D6C148EDA38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1645920B-FD6A-EF4F-9F12-DFD9B021B9AC}" srcId="{F9364712-5921-624A-976A-A977A02D1735}" destId="{CB78C537-7801-174C-8673-D7E39A5B9D5F}" srcOrd="2" destOrd="0" parTransId="{8704901C-BB72-F641-9387-631CEB459792}" sibTransId="{48A89DB7-C853-0B48-92BA-E3AB8FF88FE2}"/>
    <dgm:cxn modelId="{041B0733-801D-1847-96AE-CD383AF93BCC}" srcId="{F9364712-5921-624A-976A-A977A02D1735}" destId="{8D46BA47-B889-3D45-8810-D9185A7B1EFD}" srcOrd="1" destOrd="0" parTransId="{D61F155B-2E79-5647-AC4E-24A6B72A161B}" sibTransId="{290AB399-6DED-2748-A1EA-E2865EDDC6DB}"/>
    <dgm:cxn modelId="{C30CE244-E8B7-6948-9A7C-634B98040A8C}" type="presOf" srcId="{CB78C537-7801-174C-8673-D7E39A5B9D5F}" destId="{9A17D0D6-F1D5-324A-819C-54713D54CDAC}" srcOrd="0" destOrd="0" presId="urn:microsoft.com/office/officeart/2005/8/layout/venn3"/>
    <dgm:cxn modelId="{491F5450-25E4-034A-BD6E-6C8FF33980EA}" type="presOf" srcId="{F9364712-5921-624A-976A-A977A02D1735}" destId="{9DB2D536-146A-CB4B-8E55-1905AB6E45CE}" srcOrd="0" destOrd="0" presId="urn:microsoft.com/office/officeart/2005/8/layout/venn3"/>
    <dgm:cxn modelId="{5958BB64-0BF7-D144-839E-817DAC5C69CB}" srcId="{F9364712-5921-624A-976A-A977A02D1735}" destId="{28E2045A-8D30-AC4D-AA74-A45556CAC811}" srcOrd="0" destOrd="0" parTransId="{389A4F49-38F8-0645-BF5D-FE88BBB014FD}" sibTransId="{7F537634-3804-B14E-BF46-93A1799E525A}"/>
    <dgm:cxn modelId="{FBDBC16F-E36A-914A-AF02-90AF20F9D1CB}" type="presOf" srcId="{F8C41DAE-D681-DD4B-BFA8-4D6C148EDA38}" destId="{26567012-BD9C-1347-AB73-861F3548E949}" srcOrd="0" destOrd="0" presId="urn:microsoft.com/office/officeart/2005/8/layout/venn3"/>
    <dgm:cxn modelId="{8D1B4D7C-424A-2F48-9F8C-B1AB5D991C9B}" type="presOf" srcId="{8D46BA47-B889-3D45-8810-D9185A7B1EFD}" destId="{21BC07A8-DB3F-B846-9EFE-F16504EFE122}" srcOrd="0" destOrd="0" presId="urn:microsoft.com/office/officeart/2005/8/layout/venn3"/>
    <dgm:cxn modelId="{8AD1499D-63BE-8948-A1B7-C24F21F02509}" srcId="{F9364712-5921-624A-976A-A977A02D1735}" destId="{F8C41DAE-D681-DD4B-BFA8-4D6C148EDA38}" srcOrd="3" destOrd="0" parTransId="{AB54DF81-336D-F643-9319-05A36D06288B}" sibTransId="{9F37DC79-B49A-634B-8F9B-B418C8B227CC}"/>
    <dgm:cxn modelId="{8EF8EEA3-DC13-DC44-86B1-1CB801B08B7D}" type="presOf" srcId="{28E2045A-8D30-AC4D-AA74-A45556CAC811}" destId="{E23FE184-D0A6-3B4F-871F-A31DE5DB3D64}" srcOrd="0" destOrd="0" presId="urn:microsoft.com/office/officeart/2005/8/layout/venn3"/>
    <dgm:cxn modelId="{B67E97A6-D43B-3641-A863-B0BA23015DB6}" type="presParOf" srcId="{9DB2D536-146A-CB4B-8E55-1905AB6E45CE}" destId="{E23FE184-D0A6-3B4F-871F-A31DE5DB3D64}" srcOrd="0" destOrd="0" presId="urn:microsoft.com/office/officeart/2005/8/layout/venn3"/>
    <dgm:cxn modelId="{48471182-F47C-7443-A2C6-901031201858}" type="presParOf" srcId="{9DB2D536-146A-CB4B-8E55-1905AB6E45CE}" destId="{F996F3FD-6677-A54C-80A4-5A856BD0FC49}" srcOrd="1" destOrd="0" presId="urn:microsoft.com/office/officeart/2005/8/layout/venn3"/>
    <dgm:cxn modelId="{70CDA657-B501-9549-A0A7-9B0AF801C963}" type="presParOf" srcId="{9DB2D536-146A-CB4B-8E55-1905AB6E45CE}" destId="{21BC07A8-DB3F-B846-9EFE-F16504EFE122}" srcOrd="2" destOrd="0" presId="urn:microsoft.com/office/officeart/2005/8/layout/venn3"/>
    <dgm:cxn modelId="{2AB850B5-CA0A-1048-B7F1-D900F25DD483}" type="presParOf" srcId="{9DB2D536-146A-CB4B-8E55-1905AB6E45CE}" destId="{45E0F9C8-358B-9544-9F50-9147E06C76AD}" srcOrd="3" destOrd="0" presId="urn:microsoft.com/office/officeart/2005/8/layout/venn3"/>
    <dgm:cxn modelId="{32C9299B-A1D9-4246-AC04-5B844188C036}" type="presParOf" srcId="{9DB2D536-146A-CB4B-8E55-1905AB6E45CE}" destId="{9A17D0D6-F1D5-324A-819C-54713D54CDAC}" srcOrd="4" destOrd="0" presId="urn:microsoft.com/office/officeart/2005/8/layout/venn3"/>
    <dgm:cxn modelId="{97E54564-F9AD-C84A-BD35-4F4BECDB4DBC}" type="presParOf" srcId="{9DB2D536-146A-CB4B-8E55-1905AB6E45CE}" destId="{676241EB-3C77-4140-9F58-AD3BD3A31100}" srcOrd="5" destOrd="0" presId="urn:microsoft.com/office/officeart/2005/8/layout/venn3"/>
    <dgm:cxn modelId="{524B5FDB-B1FD-7043-9C35-39597CB277EA}" type="presParOf" srcId="{9DB2D536-146A-CB4B-8E55-1905AB6E45CE}" destId="{26567012-BD9C-1347-AB73-861F3548E94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87EAA-3FA8-E34F-9B7C-7E2038EF8854}">
      <dsp:nvSpPr>
        <dsp:cNvPr id="0" name=""/>
        <dsp:cNvSpPr/>
      </dsp:nvSpPr>
      <dsp:spPr>
        <a:xfrm>
          <a:off x="4304109" y="0"/>
          <a:ext cx="1791890" cy="716756"/>
        </a:xfrm>
        <a:prstGeom prst="homePlat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&gt; 71,000 users</a:t>
          </a:r>
        </a:p>
      </dsp:txBody>
      <dsp:txXfrm>
        <a:off x="4304109" y="0"/>
        <a:ext cx="1612701" cy="716756"/>
      </dsp:txXfrm>
    </dsp:sp>
    <dsp:sp modelId="{D4391C2E-68F6-9441-B145-B0269D6663DC}">
      <dsp:nvSpPr>
        <dsp:cNvPr id="0" name=""/>
        <dsp:cNvSpPr/>
      </dsp:nvSpPr>
      <dsp:spPr>
        <a:xfrm>
          <a:off x="4288561" y="776157"/>
          <a:ext cx="1791890" cy="716756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45.5% Medical and Health Sciences</a:t>
          </a:r>
        </a:p>
      </dsp:txBody>
      <dsp:txXfrm>
        <a:off x="4646939" y="776157"/>
        <a:ext cx="1075134" cy="716756"/>
      </dsp:txXfrm>
    </dsp:sp>
    <dsp:sp modelId="{DB00F92A-9A9B-044C-95BF-F62B6683D455}">
      <dsp:nvSpPr>
        <dsp:cNvPr id="0" name=""/>
        <dsp:cNvSpPr/>
      </dsp:nvSpPr>
      <dsp:spPr>
        <a:xfrm>
          <a:off x="4291213" y="1555091"/>
          <a:ext cx="1791890" cy="716756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17% Higher Energy Physics</a:t>
          </a:r>
        </a:p>
      </dsp:txBody>
      <dsp:txXfrm>
        <a:off x="4649591" y="1555091"/>
        <a:ext cx="1075134" cy="716756"/>
      </dsp:txXfrm>
    </dsp:sp>
    <dsp:sp modelId="{39F48C7B-756B-0D47-B390-794E20D97170}">
      <dsp:nvSpPr>
        <dsp:cNvPr id="0" name=""/>
        <dsp:cNvSpPr/>
      </dsp:nvSpPr>
      <dsp:spPr>
        <a:xfrm>
          <a:off x="4278709" y="2342484"/>
          <a:ext cx="1791890" cy="716756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10.4% Environmental Sciences</a:t>
          </a:r>
        </a:p>
      </dsp:txBody>
      <dsp:txXfrm>
        <a:off x="4637087" y="2342484"/>
        <a:ext cx="1075134" cy="716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C07A8-DB3F-B846-9EFE-F16504EFE122}">
      <dsp:nvSpPr>
        <dsp:cNvPr id="0" name=""/>
        <dsp:cNvSpPr/>
      </dsp:nvSpPr>
      <dsp:spPr>
        <a:xfrm>
          <a:off x="1726" y="204428"/>
          <a:ext cx="1509882" cy="15098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094" tIns="16510" rIns="83094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Hundreds of Institutes</a:t>
          </a:r>
        </a:p>
      </dsp:txBody>
      <dsp:txXfrm>
        <a:off x="222843" y="425545"/>
        <a:ext cx="1067648" cy="1067648"/>
      </dsp:txXfrm>
    </dsp:sp>
    <dsp:sp modelId="{9A17D0D6-F1D5-324A-819C-54713D54CDAC}">
      <dsp:nvSpPr>
        <dsp:cNvPr id="0" name=""/>
        <dsp:cNvSpPr/>
      </dsp:nvSpPr>
      <dsp:spPr>
        <a:xfrm>
          <a:off x="1209633" y="204428"/>
          <a:ext cx="1509882" cy="1509882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094" tIns="16510" rIns="83094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Tens of countries across all continents</a:t>
          </a:r>
        </a:p>
      </dsp:txBody>
      <dsp:txXfrm>
        <a:off x="1430750" y="425545"/>
        <a:ext cx="1067648" cy="1067648"/>
      </dsp:txXfrm>
    </dsp:sp>
    <dsp:sp modelId="{26567012-BD9C-1347-AB73-861F3548E949}">
      <dsp:nvSpPr>
        <dsp:cNvPr id="0" name=""/>
        <dsp:cNvSpPr/>
      </dsp:nvSpPr>
      <dsp:spPr>
        <a:xfrm>
          <a:off x="2417539" y="204428"/>
          <a:ext cx="1509882" cy="150988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094" tIns="16510" rIns="83094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Thousands of researchers</a:t>
          </a:r>
        </a:p>
      </dsp:txBody>
      <dsp:txXfrm>
        <a:off x="2638656" y="425545"/>
        <a:ext cx="1067648" cy="1067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FE184-D0A6-3B4F-871F-A31DE5DB3D64}">
      <dsp:nvSpPr>
        <dsp:cNvPr id="0" name=""/>
        <dsp:cNvSpPr/>
      </dsp:nvSpPr>
      <dsp:spPr>
        <a:xfrm>
          <a:off x="1365" y="449046"/>
          <a:ext cx="1370303" cy="13703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412" tIns="13970" rIns="7541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Bilateral agreements between Europe, Asia Pacific and USA </a:t>
          </a:r>
        </a:p>
      </dsp:txBody>
      <dsp:txXfrm>
        <a:off x="202041" y="649722"/>
        <a:ext cx="968951" cy="968951"/>
      </dsp:txXfrm>
    </dsp:sp>
    <dsp:sp modelId="{21BC07A8-DB3F-B846-9EFE-F16504EFE122}">
      <dsp:nvSpPr>
        <dsp:cNvPr id="0" name=""/>
        <dsp:cNvSpPr/>
      </dsp:nvSpPr>
      <dsp:spPr>
        <a:xfrm>
          <a:off x="1097608" y="449046"/>
          <a:ext cx="1370303" cy="1370303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412" tIns="13970" rIns="7541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122 Countries</a:t>
          </a:r>
        </a:p>
      </dsp:txBody>
      <dsp:txXfrm>
        <a:off x="1298284" y="649722"/>
        <a:ext cx="968951" cy="968951"/>
      </dsp:txXfrm>
    </dsp:sp>
    <dsp:sp modelId="{9A17D0D6-F1D5-324A-819C-54713D54CDAC}">
      <dsp:nvSpPr>
        <dsp:cNvPr id="0" name=""/>
        <dsp:cNvSpPr/>
      </dsp:nvSpPr>
      <dsp:spPr>
        <a:xfrm>
          <a:off x="2193851" y="449046"/>
          <a:ext cx="1370303" cy="1370303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412" tIns="13970" rIns="7541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20,000 users</a:t>
          </a:r>
        </a:p>
      </dsp:txBody>
      <dsp:txXfrm>
        <a:off x="2394527" y="649722"/>
        <a:ext cx="968951" cy="968951"/>
      </dsp:txXfrm>
    </dsp:sp>
    <dsp:sp modelId="{26567012-BD9C-1347-AB73-861F3548E949}">
      <dsp:nvSpPr>
        <dsp:cNvPr id="0" name=""/>
        <dsp:cNvSpPr/>
      </dsp:nvSpPr>
      <dsp:spPr>
        <a:xfrm>
          <a:off x="3290093" y="449046"/>
          <a:ext cx="1370303" cy="1370303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412" tIns="13970" rIns="7541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EU users: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25%</a:t>
          </a:r>
        </a:p>
      </dsp:txBody>
      <dsp:txXfrm>
        <a:off x="3490769" y="649722"/>
        <a:ext cx="968951" cy="96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.web.cern.ch/Atlas/Management/Institution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67b35ca97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67b35ca97_0_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a67b35ca97_0_4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ATLAS comprises about 3000 scientific authors from 181 </a:t>
            </a:r>
            <a:r>
              <a:rPr lang="en-GB" u="sng" dirty="0">
                <a:hlinkClick r:id="rId3"/>
              </a:rPr>
              <a:t>institutions</a:t>
            </a:r>
            <a:r>
              <a:rPr lang="en-GB" dirty="0"/>
              <a:t> around the world, representing 38 countries from all the world’s populated continents.</a:t>
            </a:r>
          </a:p>
          <a:p>
            <a:r>
              <a:rPr lang="en-GB" dirty="0"/>
              <a:t>CMS: 229 institutes, 51 countries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05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67b35ca97_0_7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a67b35ca97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74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a67b35c5e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a67b35c5e8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a67b35c5e8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566943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4663415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4826966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6351909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63519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636086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63608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6346714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6346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9;p5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02/11/2020</a:t>
            </a:r>
            <a:endParaRPr sz="9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557160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dirty="0"/>
              <a:t>EGI Support to International</a:t>
            </a:r>
            <a:br>
              <a:rPr lang="en-GB" dirty="0"/>
            </a:br>
            <a:r>
              <a:rPr lang="en-GB" dirty="0"/>
              <a:t>Scientific Collaborations</a:t>
            </a:r>
          </a:p>
        </p:txBody>
      </p:sp>
      <p:sp>
        <p:nvSpPr>
          <p:cNvPr id="186" name="Google Shape;186;p1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4826966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dirty="0"/>
              <a:t>Tiziana Ferrari, EGI Foundation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dirty="0"/>
              <a:t>GOSC Workshop, 04/11/2020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BA91DBD2-15E5-FC49-906A-8A325390F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919" y="2801298"/>
            <a:ext cx="4543746" cy="471884"/>
          </a:xfrm>
        </p:spPr>
        <p:txBody>
          <a:bodyPr/>
          <a:lstStyle/>
          <a:p>
            <a:r>
              <a:rPr lang="en-GB" dirty="0"/>
              <a:t>Success stories and challenges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a67b35c5e8_1_7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8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a67b35c5e8_1_7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5669400" cy="5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ga67b35c5e8_1_7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4663500" cy="2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ga67b35c5e8_1_7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4827000" cy="2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67b35ca97_0_479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6351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Vision and Mission</a:t>
            </a:r>
            <a:endParaRPr/>
          </a:p>
        </p:txBody>
      </p:sp>
      <p:pic>
        <p:nvPicPr>
          <p:cNvPr id="201" name="Google Shape;201;ga67b35ca97_0_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949" y="118353"/>
            <a:ext cx="3241326" cy="46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a67b35ca97_0_479"/>
          <p:cNvSpPr/>
          <p:nvPr/>
        </p:nvSpPr>
        <p:spPr>
          <a:xfrm>
            <a:off x="142875" y="1646700"/>
            <a:ext cx="5048100" cy="13251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FFFF"/>
                </a:solidFill>
              </a:rPr>
              <a:t>All researchers have seamless access to </a:t>
            </a:r>
            <a:br>
              <a:rPr lang="en-GB" sz="1600" b="1" dirty="0">
                <a:solidFill>
                  <a:srgbClr val="FFFFFF"/>
                </a:solidFill>
              </a:rPr>
            </a:br>
            <a:r>
              <a:rPr lang="en-GB" sz="1600" b="1" dirty="0">
                <a:solidFill>
                  <a:srgbClr val="FFFFFF"/>
                </a:solidFill>
              </a:rPr>
              <a:t>services, resources and expertise </a:t>
            </a:r>
            <a:br>
              <a:rPr lang="en-GB" sz="1600" b="1" dirty="0">
                <a:solidFill>
                  <a:srgbClr val="FFFFFF"/>
                </a:solidFill>
              </a:rPr>
            </a:br>
            <a:r>
              <a:rPr lang="en-GB" sz="1600" b="1" dirty="0">
                <a:solidFill>
                  <a:srgbClr val="FFFFFF"/>
                </a:solidFill>
              </a:rPr>
              <a:t>to collaborate and conduct </a:t>
            </a:r>
            <a:br>
              <a:rPr lang="en-GB" sz="1600" b="1" dirty="0">
                <a:solidFill>
                  <a:srgbClr val="FFFFFF"/>
                </a:solidFill>
              </a:rPr>
            </a:br>
            <a:r>
              <a:rPr lang="en-GB" sz="1600" b="1" dirty="0">
                <a:solidFill>
                  <a:srgbClr val="FFFFFF"/>
                </a:solidFill>
              </a:rPr>
              <a:t>world-class research and innovation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FFFFFF"/>
              </a:solidFill>
            </a:endParaRPr>
          </a:p>
        </p:txBody>
      </p:sp>
      <p:sp>
        <p:nvSpPr>
          <p:cNvPr id="203" name="Google Shape;203;ga67b35ca97_0_479"/>
          <p:cNvSpPr/>
          <p:nvPr/>
        </p:nvSpPr>
        <p:spPr>
          <a:xfrm>
            <a:off x="306775" y="1457725"/>
            <a:ext cx="1988700" cy="304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rgbClr val="1C4587"/>
                </a:solidFill>
              </a:rPr>
              <a:t>Vision</a:t>
            </a:r>
            <a:endParaRPr sz="1500" b="1">
              <a:solidFill>
                <a:srgbClr val="1C4587"/>
              </a:solidFill>
            </a:endParaRPr>
          </a:p>
        </p:txBody>
      </p:sp>
      <p:sp>
        <p:nvSpPr>
          <p:cNvPr id="204" name="Google Shape;204;ga67b35ca97_0_479"/>
          <p:cNvSpPr/>
          <p:nvPr/>
        </p:nvSpPr>
        <p:spPr>
          <a:xfrm>
            <a:off x="142875" y="3294525"/>
            <a:ext cx="5048100" cy="10203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FFFF"/>
                </a:solidFill>
              </a:rPr>
              <a:t>Deliver open solutions </a:t>
            </a:r>
            <a:br>
              <a:rPr lang="en-GB" sz="1600" b="1" dirty="0">
                <a:solidFill>
                  <a:srgbClr val="FFFFFF"/>
                </a:solidFill>
              </a:rPr>
            </a:br>
            <a:r>
              <a:rPr lang="en-GB" sz="1600" b="1" dirty="0">
                <a:solidFill>
                  <a:srgbClr val="FFFFFF"/>
                </a:solidFill>
              </a:rPr>
              <a:t>for advanced computing and data analytics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FFFFFF"/>
              </a:solidFill>
            </a:endParaRPr>
          </a:p>
        </p:txBody>
      </p:sp>
      <p:sp>
        <p:nvSpPr>
          <p:cNvPr id="205" name="Google Shape;205;ga67b35ca97_0_479"/>
          <p:cNvSpPr/>
          <p:nvPr/>
        </p:nvSpPr>
        <p:spPr>
          <a:xfrm>
            <a:off x="306775" y="3105550"/>
            <a:ext cx="3055500" cy="304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rgbClr val="1C4587"/>
                </a:solidFill>
              </a:rPr>
              <a:t>Mission of the EGI Federation</a:t>
            </a:r>
            <a:endParaRPr sz="1500" b="1">
              <a:solidFill>
                <a:srgbClr val="1C458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23DF31-4F75-7440-B259-64EF230E2226}"/>
              </a:ext>
            </a:extLst>
          </p:cNvPr>
          <p:cNvSpPr/>
          <p:nvPr/>
        </p:nvSpPr>
        <p:spPr>
          <a:xfrm>
            <a:off x="5281045" y="169145"/>
            <a:ext cx="3369733" cy="1414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F39C-F556-4949-BB9E-BCB71C16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6192390" cy="341632"/>
          </a:xfrm>
        </p:spPr>
        <p:txBody>
          <a:bodyPr/>
          <a:lstStyle/>
          <a:p>
            <a:r>
              <a:rPr lang="en-GB" dirty="0"/>
              <a:t>User communities of the EGI Federation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72EEAEF-4C17-7749-AD9D-44F8DA90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2" y="786689"/>
            <a:ext cx="5404943" cy="393347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8A93445-C705-9845-822C-26C6FFEAD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231485"/>
              </p:ext>
            </p:extLst>
          </p:nvPr>
        </p:nvGraphicFramePr>
        <p:xfrm>
          <a:off x="2717799" y="13082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899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221C-582C-7240-802E-6679954C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725338" cy="341632"/>
          </a:xfrm>
        </p:spPr>
        <p:txBody>
          <a:bodyPr/>
          <a:lstStyle/>
          <a:p>
            <a:r>
              <a:rPr lang="en-GB" dirty="0"/>
              <a:t>Support to structured international scientific collaborations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1672EA7-82F6-ED47-9279-6B7801A0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38" y="926967"/>
            <a:ext cx="7055830" cy="230033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2FFE3D-C548-BB45-BDC8-6D14BEA60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238433"/>
              </p:ext>
            </p:extLst>
          </p:nvPr>
        </p:nvGraphicFramePr>
        <p:xfrm>
          <a:off x="4415853" y="2942704"/>
          <a:ext cx="3929149" cy="191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B1E710-F459-CB42-925A-427C61993B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98" y="4530435"/>
            <a:ext cx="1096741" cy="443919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AD40FE7-9EA9-F747-B7CB-ACE6E8FF0F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8597" y="4365486"/>
            <a:ext cx="632258" cy="606968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8B8C92F-4B91-C04F-919F-2D1A1227A4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4911" y="4163064"/>
            <a:ext cx="1207885" cy="808122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F35CE9A-095E-BB44-942B-F2951D202E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2112" y="4163064"/>
            <a:ext cx="783193" cy="80812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B0F40F-A635-3B4F-8F49-8CF959B9BE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5929" y="3701457"/>
            <a:ext cx="724805" cy="40123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7DED7FB-8C8C-414F-83ED-AB469A9C68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0355" y="3236181"/>
            <a:ext cx="1341654" cy="308334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ABE171-F086-7B40-B52A-E60E29650D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81" y="3223342"/>
            <a:ext cx="1457940" cy="304201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5B1F43D1-387D-874D-AC24-46C0D7D1D1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24166" y="3589283"/>
            <a:ext cx="1030901" cy="544627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5791BC3-B049-9D44-910C-A40B5B5CEC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0363" y="3627369"/>
            <a:ext cx="815232" cy="69294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A8C8821-DC06-C040-9AD2-F2E7065E12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781" y="3647127"/>
            <a:ext cx="975983" cy="692948"/>
          </a:xfrm>
          <a:prstGeom prst="rect">
            <a:avLst/>
          </a:prstGeom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E7273A54-03EA-C149-ACDA-9E5F4D8C9E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9363" y="3211871"/>
            <a:ext cx="939868" cy="4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3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6EB3-C0FA-864E-AD90-81229B99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69145"/>
            <a:ext cx="5741963" cy="341632"/>
          </a:xfrm>
        </p:spPr>
        <p:txBody>
          <a:bodyPr/>
          <a:lstStyle/>
          <a:p>
            <a:r>
              <a:rPr lang="en-GB" dirty="0"/>
              <a:t>Support to international </a:t>
            </a:r>
            <a:r>
              <a:rPr lang="en-GB" i="1" dirty="0"/>
              <a:t>communities of practice</a:t>
            </a:r>
            <a:r>
              <a:rPr lang="en-GB" dirty="0"/>
              <a:t>:  HADDOCK and </a:t>
            </a:r>
            <a:r>
              <a:rPr lang="en-GB" dirty="0" err="1"/>
              <a:t>WeNMR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77F18-B980-2D4A-B01E-E3E175FE4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9076" y="628358"/>
            <a:ext cx="4728795" cy="47188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3F9E8A-5F09-C741-824A-6B2D8F4F6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901628"/>
              </p:ext>
            </p:extLst>
          </p:nvPr>
        </p:nvGraphicFramePr>
        <p:xfrm>
          <a:off x="4116993" y="1778924"/>
          <a:ext cx="4661763" cy="226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9254B52-1479-2B47-8E90-A95FE88D3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53" y="983719"/>
            <a:ext cx="3282553" cy="1973687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B750038-2045-E148-B63A-2E4C6AB9B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701" y="3020646"/>
            <a:ext cx="3593292" cy="19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9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a67b35ca97_0_7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" y="0"/>
            <a:ext cx="7238999" cy="48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a67b35ca97_0_718"/>
          <p:cNvSpPr/>
          <p:nvPr/>
        </p:nvSpPr>
        <p:spPr>
          <a:xfrm>
            <a:off x="1371326" y="2901433"/>
            <a:ext cx="595842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a67b35ca97_0_718"/>
          <p:cNvSpPr txBox="1"/>
          <p:nvPr/>
        </p:nvSpPr>
        <p:spPr>
          <a:xfrm>
            <a:off x="7698825" y="936675"/>
            <a:ext cx="4732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a67b35ca97_0_718"/>
          <p:cNvSpPr txBox="1"/>
          <p:nvPr/>
        </p:nvSpPr>
        <p:spPr>
          <a:xfrm>
            <a:off x="628650" y="2814649"/>
            <a:ext cx="1039284" cy="8937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rgbClr val="3D85C6"/>
                </a:solidFill>
              </a:rPr>
              <a:t>26 from 2021 </a:t>
            </a:r>
            <a:r>
              <a:rPr lang="en-GB" b="1" dirty="0">
                <a:solidFill>
                  <a:srgbClr val="3D85C6"/>
                </a:solidFill>
              </a:rPr>
              <a:t> </a:t>
            </a:r>
          </a:p>
        </p:txBody>
      </p:sp>
      <p:sp>
        <p:nvSpPr>
          <p:cNvPr id="8" name="Google Shape;249;ga67b35ca97_0_718">
            <a:extLst>
              <a:ext uri="{FF2B5EF4-FFF2-40B4-BE49-F238E27FC236}">
                <a16:creationId xmlns:a16="http://schemas.microsoft.com/office/drawing/2014/main" id="{2C41CEC2-0C30-5145-B9D5-296F32ADE81D}"/>
              </a:ext>
            </a:extLst>
          </p:cNvPr>
          <p:cNvSpPr/>
          <p:nvPr/>
        </p:nvSpPr>
        <p:spPr>
          <a:xfrm>
            <a:off x="1523726" y="3053833"/>
            <a:ext cx="595842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49;ga67b35ca97_0_718">
            <a:extLst>
              <a:ext uri="{FF2B5EF4-FFF2-40B4-BE49-F238E27FC236}">
                <a16:creationId xmlns:a16="http://schemas.microsoft.com/office/drawing/2014/main" id="{9E0CB8BC-5777-1A40-9BB2-B6B3021763A1}"/>
              </a:ext>
            </a:extLst>
          </p:cNvPr>
          <p:cNvSpPr/>
          <p:nvPr/>
        </p:nvSpPr>
        <p:spPr>
          <a:xfrm>
            <a:off x="1523726" y="3367100"/>
            <a:ext cx="494240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49;ga67b35ca97_0_718">
            <a:extLst>
              <a:ext uri="{FF2B5EF4-FFF2-40B4-BE49-F238E27FC236}">
                <a16:creationId xmlns:a16="http://schemas.microsoft.com/office/drawing/2014/main" id="{34C97AB3-25B7-3B42-B766-1ACA8DCAA812}"/>
              </a:ext>
            </a:extLst>
          </p:cNvPr>
          <p:cNvSpPr/>
          <p:nvPr/>
        </p:nvSpPr>
        <p:spPr>
          <a:xfrm>
            <a:off x="1676126" y="3519500"/>
            <a:ext cx="291042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49;ga67b35ca97_0_718">
            <a:extLst>
              <a:ext uri="{FF2B5EF4-FFF2-40B4-BE49-F238E27FC236}">
                <a16:creationId xmlns:a16="http://schemas.microsoft.com/office/drawing/2014/main" id="{6DCFD750-09D3-2045-914C-A57D01A4F37C}"/>
              </a:ext>
            </a:extLst>
          </p:cNvPr>
          <p:cNvSpPr/>
          <p:nvPr/>
        </p:nvSpPr>
        <p:spPr>
          <a:xfrm>
            <a:off x="187990" y="3362200"/>
            <a:ext cx="440659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90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1067-031F-EE41-9EEC-907B20DF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866654" cy="341632"/>
          </a:xfrm>
        </p:spPr>
        <p:txBody>
          <a:bodyPr/>
          <a:lstStyle/>
          <a:p>
            <a:r>
              <a:rPr lang="en-GB" dirty="0"/>
              <a:t>e-Infrastructure International Cooperation Agreements</a:t>
            </a:r>
          </a:p>
        </p:txBody>
      </p:sp>
      <p:pic>
        <p:nvPicPr>
          <p:cNvPr id="8" name="Picture 7" descr="A picture containing looking, table&#10;&#10;Description automatically generated">
            <a:extLst>
              <a:ext uri="{FF2B5EF4-FFF2-40B4-BE49-F238E27FC236}">
                <a16:creationId xmlns:a16="http://schemas.microsoft.com/office/drawing/2014/main" id="{EAF9BBEB-3F03-2D48-8B87-B1A676CA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48" y="1798074"/>
            <a:ext cx="4206240" cy="19368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4DB921E-1F92-A843-8539-6B3383A9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12" y="1379912"/>
            <a:ext cx="4478690" cy="2773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681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C44D9-FB8E-D745-843C-6BF627184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4" y="884111"/>
            <a:ext cx="8754341" cy="3197370"/>
          </a:xfrm>
        </p:spPr>
        <p:txBody>
          <a:bodyPr/>
          <a:lstStyle/>
          <a:p>
            <a:r>
              <a:rPr lang="en-GB" sz="1600" dirty="0">
                <a:solidFill>
                  <a:schemeClr val="accent1"/>
                </a:solidFill>
              </a:rPr>
              <a:t>Need for a community-level governance</a:t>
            </a:r>
            <a:r>
              <a:rPr lang="en-GB" sz="1600" dirty="0"/>
              <a:t>: agreed access policy to data and services and related business model (e.g. sponsored access, opportunistic access, pay for use etc.)</a:t>
            </a:r>
          </a:p>
          <a:p>
            <a:pPr lvl="1"/>
            <a:r>
              <a:rPr lang="en-GB" sz="1400" dirty="0"/>
              <a:t>National infrastructures are not open by default as they are generally funded to support national research only</a:t>
            </a:r>
          </a:p>
          <a:p>
            <a:pPr lvl="1"/>
            <a:r>
              <a:rPr lang="en-GB" sz="1400" dirty="0"/>
              <a:t>National infrastructure have different incompatible access processes </a:t>
            </a:r>
            <a:r>
              <a:rPr lang="en-GB" sz="1400" dirty="0">
                <a:sym typeface="Wingdings" pitchFamily="2" charset="2"/>
              </a:rPr>
              <a:t> Silos</a:t>
            </a:r>
            <a:endParaRPr lang="en-GB" sz="1400" dirty="0"/>
          </a:p>
          <a:p>
            <a:r>
              <a:rPr lang="en-GB" sz="1600" dirty="0">
                <a:solidFill>
                  <a:schemeClr val="accent1"/>
                </a:solidFill>
              </a:rPr>
              <a:t>The same access policy needs to be supported by all federation members:</a:t>
            </a:r>
            <a:r>
              <a:rPr lang="en-GB" sz="1600" dirty="0"/>
              <a:t> </a:t>
            </a:r>
          </a:p>
          <a:p>
            <a:pPr lvl="1"/>
            <a:r>
              <a:rPr lang="en-GB" sz="1400" dirty="0"/>
              <a:t>Community agreements on share of pledged capacity</a:t>
            </a:r>
          </a:p>
          <a:p>
            <a:pPr lvl="1"/>
            <a:r>
              <a:rPr lang="en-GB" sz="1400" dirty="0"/>
              <a:t>Service Level Agreements between the community and the service providers…</a:t>
            </a:r>
          </a:p>
          <a:p>
            <a:r>
              <a:rPr lang="en-GB" sz="1600" dirty="0"/>
              <a:t>Technical “</a:t>
            </a:r>
            <a:r>
              <a:rPr lang="en-GB" sz="1600" dirty="0">
                <a:solidFill>
                  <a:schemeClr val="accent1"/>
                </a:solidFill>
              </a:rPr>
              <a:t>interoperation</a:t>
            </a:r>
            <a:r>
              <a:rPr lang="en-GB" sz="1600" dirty="0"/>
              <a:t>” (as opposed to interoperability</a:t>
            </a:r>
            <a:r>
              <a:rPr lang="en-GB" sz="1600" dirty="0">
                <a:solidFill>
                  <a:schemeClr val="accent1"/>
                </a:solidFill>
              </a:rPr>
              <a:t>) is mandatory </a:t>
            </a:r>
            <a:r>
              <a:rPr lang="en-GB" sz="1600" dirty="0"/>
              <a:t>(e.g. AAI, compute and storage facilities, platforms and scientific applications)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Coordinated service management </a:t>
            </a:r>
            <a:r>
              <a:rPr lang="en-GB" sz="1600" dirty="0"/>
              <a:t>across the federation is necessary (e.g. accounting, security incident response, user support) </a:t>
            </a:r>
            <a:r>
              <a:rPr lang="en-GB" sz="1600" dirty="0">
                <a:sym typeface="Wingdings" pitchFamily="2" charset="2"/>
              </a:rPr>
              <a:t> </a:t>
            </a:r>
            <a:r>
              <a:rPr lang="en-GB" sz="1600" dirty="0" err="1">
                <a:sym typeface="Wingdings" pitchFamily="2" charset="2"/>
              </a:rPr>
              <a:t>MoUs</a:t>
            </a:r>
            <a:endParaRPr lang="en-GB" sz="1600" dirty="0"/>
          </a:p>
          <a:p>
            <a:r>
              <a:rPr lang="en-GB" sz="1600" dirty="0">
                <a:solidFill>
                  <a:schemeClr val="accent1"/>
                </a:solidFill>
              </a:rPr>
              <a:t>Interoperable trust and identity framework </a:t>
            </a:r>
            <a:r>
              <a:rPr lang="en-GB" sz="1600" dirty="0"/>
              <a:t>to enable authentication and authorization across different domains, security operations coordination across federation members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B51C7E-C3EE-E844-A254-F2B98FBA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 for international e-Infrastructures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68855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CF071-AB1A-9946-8003-E1071BE9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5" y="1188720"/>
            <a:ext cx="8754341" cy="3377869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Governance</a:t>
            </a:r>
            <a:r>
              <a:rPr lang="en-GB" dirty="0"/>
              <a:t>. Lightweight international-level federated e-Infrastructures (both at European level and worldwide level)</a:t>
            </a:r>
          </a:p>
          <a:p>
            <a:pPr lvl="1"/>
            <a:r>
              <a:rPr lang="en-GB" dirty="0"/>
              <a:t>Success stories are currently based on ad-hoc agreements and bilateral agreements</a:t>
            </a:r>
          </a:p>
          <a:p>
            <a:pPr lvl="1"/>
            <a:r>
              <a:rPr lang="en-GB" dirty="0"/>
              <a:t>Long lead time from requirement to production</a:t>
            </a:r>
          </a:p>
          <a:p>
            <a:pPr lvl="1"/>
            <a:r>
              <a:rPr lang="en-GB" dirty="0"/>
              <a:t>The current approach is not scalable and is only proven to work for well organized research collaborations</a:t>
            </a:r>
          </a:p>
          <a:p>
            <a:r>
              <a:rPr lang="en-GB" dirty="0">
                <a:solidFill>
                  <a:schemeClr val="accent1"/>
                </a:solidFill>
              </a:rPr>
              <a:t>Organization</a:t>
            </a:r>
            <a:r>
              <a:rPr lang="en-GB" dirty="0"/>
              <a:t>. Coordinated human networks for user support at international level  (end user and expert user)</a:t>
            </a:r>
          </a:p>
          <a:p>
            <a:r>
              <a:rPr lang="en-GB" dirty="0">
                <a:solidFill>
                  <a:schemeClr val="accent1"/>
                </a:solidFill>
              </a:rPr>
              <a:t>Access policies. </a:t>
            </a:r>
            <a:r>
              <a:rPr lang="en-GB" dirty="0"/>
              <a:t>Open infrastructure policies</a:t>
            </a:r>
          </a:p>
          <a:p>
            <a:pPr lvl="1"/>
            <a:r>
              <a:rPr lang="en-GB" dirty="0"/>
              <a:t>For coordinated cross-border capacity allocation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8BDD9E-7FDE-1C4B-8973-C93E64DD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major gaps to be addressed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C695B4-D483-A942-B699-B9B49AF2615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234526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424</Words>
  <Application>Microsoft Macintosh PowerPoint</Application>
  <PresentationFormat>On-screen Show (16:9)</PresentationFormat>
  <Paragraphs>52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Noto Sans Symbols</vt:lpstr>
      <vt:lpstr>Courier New</vt:lpstr>
      <vt:lpstr>HOME</vt:lpstr>
      <vt:lpstr>CONTENT</vt:lpstr>
      <vt:lpstr>EGI Support to International Scientific Collaborations</vt:lpstr>
      <vt:lpstr>Vision and Mission</vt:lpstr>
      <vt:lpstr>User communities of the EGI Federation</vt:lpstr>
      <vt:lpstr>Support to structured international scientific collaborations</vt:lpstr>
      <vt:lpstr>Support to international communities of practice:  HADDOCK and WeNMR</vt:lpstr>
      <vt:lpstr>PowerPoint Presentation</vt:lpstr>
      <vt:lpstr>e-Infrastructure International Cooperation Agreements</vt:lpstr>
      <vt:lpstr>Requirements for international e-Infrastructures</vt:lpstr>
      <vt:lpstr>Three major gaps to be addressed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 Popescu</dc:creator>
  <cp:lastModifiedBy>Anonymous</cp:lastModifiedBy>
  <cp:revision>57</cp:revision>
  <dcterms:created xsi:type="dcterms:W3CDTF">2019-08-08T08:07:39Z</dcterms:created>
  <dcterms:modified xsi:type="dcterms:W3CDTF">2020-11-04T00:04:45Z</dcterms:modified>
</cp:coreProperties>
</file>