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7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3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212" autoAdjust="0"/>
  </p:normalViewPr>
  <p:slideViewPr>
    <p:cSldViewPr>
      <p:cViewPr varScale="1">
        <p:scale>
          <a:sx n="121" d="100"/>
          <a:sy n="121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</a:t>
            </a:r>
            <a:r>
              <a:rPr lang="en-US" altLang="de-DE" sz="800" dirty="0" smtClean="0"/>
              <a:t>The Research University  in the </a:t>
            </a:r>
            <a:r>
              <a:rPr lang="en-US" altLang="de-DE" sz="800" dirty="0"/>
              <a:t>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048"/>
            <a:ext cx="9144000" cy="6089904"/>
          </a:xfrm>
          <a:prstGeom prst="rect">
            <a:avLst/>
          </a:prstGeom>
        </p:spPr>
      </p:pic>
      <p:pic>
        <p:nvPicPr>
          <p:cNvPr id="26635" name="Picture 9" descr="II_rahmen_neu_tite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598800"/>
            <a:ext cx="36703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</a:t>
            </a:r>
            <a:r>
              <a:rPr lang="en-US" altLang="de-DE" sz="800" dirty="0" smtClean="0"/>
              <a:t> The Research University in the </a:t>
            </a:r>
            <a:r>
              <a:rPr lang="en-US" altLang="de-DE" sz="800" dirty="0"/>
              <a:t>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6344"/>
            <a:ext cx="50503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1000" dirty="0" smtClean="0">
                <a:solidFill>
                  <a:schemeClr val="bg1"/>
                </a:solidFill>
              </a:rPr>
              <a:t>D3A,</a:t>
            </a:r>
            <a:r>
              <a:rPr lang="de-DE" altLang="de-DE" sz="1000" baseline="0" dirty="0" smtClean="0">
                <a:solidFill>
                  <a:schemeClr val="bg1"/>
                </a:solidFill>
              </a:rPr>
              <a:t> SCC, KIT</a:t>
            </a:r>
            <a:endParaRPr lang="de-DE" altLang="de-DE" sz="10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72000"/>
            <a:ext cx="468000" cy="4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1321-24A7-4C86-9B2D-07409676CE90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 smtClean="0"/>
              <a:t>G. </a:t>
            </a:r>
            <a:r>
              <a:rPr lang="en-US" altLang="de-DE" dirty="0" err="1" smtClean="0"/>
              <a:t>Zachmann</a:t>
            </a:r>
            <a:r>
              <a:rPr lang="en-US" altLang="de-DE" dirty="0" smtClean="0"/>
              <a:t>, M. </a:t>
            </a:r>
            <a:r>
              <a:rPr lang="en-US" altLang="de-DE" dirty="0" err="1" smtClean="0"/>
              <a:t>Hardt</a:t>
            </a:r>
            <a:r>
              <a:rPr lang="en-US" altLang="de-DE" dirty="0" smtClean="0"/>
              <a:t>, U. </a:t>
            </a:r>
            <a:r>
              <a:rPr lang="en-US" altLang="de-DE" dirty="0" err="1" smtClean="0"/>
              <a:t>Stevanovic</a:t>
            </a:r>
            <a:r>
              <a:rPr lang="en-US" altLang="de-DE" dirty="0" smtClean="0"/>
              <a:t> - Orpheus</a:t>
            </a:r>
            <a:endParaRPr lang="en-US" alt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C0C9-FF0A-496C-A493-0CBBCA7B95F1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 smtClean="0"/>
              <a:t>G. </a:t>
            </a:r>
            <a:r>
              <a:rPr lang="en-US" altLang="de-DE" dirty="0" err="1" smtClean="0"/>
              <a:t>Zachmann</a:t>
            </a:r>
            <a:r>
              <a:rPr lang="en-US" altLang="de-DE" dirty="0" smtClean="0"/>
              <a:t>, M. </a:t>
            </a:r>
            <a:r>
              <a:rPr lang="en-US" altLang="de-DE" dirty="0" err="1" smtClean="0"/>
              <a:t>Hardt</a:t>
            </a:r>
            <a:r>
              <a:rPr lang="en-US" altLang="de-DE" dirty="0" smtClean="0"/>
              <a:t>, U. </a:t>
            </a:r>
            <a:r>
              <a:rPr lang="en-US" altLang="de-DE" dirty="0" err="1" smtClean="0"/>
              <a:t>Stevanovic</a:t>
            </a:r>
            <a:r>
              <a:rPr lang="en-US" altLang="de-DE" dirty="0" smtClean="0"/>
              <a:t> - Orpheus</a:t>
            </a:r>
            <a:endParaRPr lang="en-US" alt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073C-0E08-449C-A19B-5CA9470AE454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59D3-E13F-4716-8DCE-AE2F8587B726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5892-6737-42F1-A80B-E53B7AE92043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0441-755C-4787-AFFB-F34894DC5D84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D1D6-C209-4937-9344-D453C1DB59A4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16C4-79B5-4CCD-9BE7-D0FC42B32989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5827-6224-4570-B3E0-C448CE9AB11A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text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 smtClean="0"/>
              <a:t>SCC, KIT, D3A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e-DE" sz="900" b="1"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de-DE" dirty="0" smtClean="0"/>
              <a:t>G. </a:t>
            </a:r>
            <a:r>
              <a:rPr lang="en-US" altLang="de-DE" dirty="0" err="1" smtClean="0"/>
              <a:t>Zachmann</a:t>
            </a:r>
            <a:r>
              <a:rPr lang="en-US" altLang="de-DE" dirty="0" smtClean="0"/>
              <a:t>, M. </a:t>
            </a:r>
            <a:r>
              <a:rPr lang="en-US" altLang="de-DE" dirty="0" err="1" smtClean="0"/>
              <a:t>Hardt</a:t>
            </a:r>
            <a:r>
              <a:rPr lang="en-US" altLang="de-DE" dirty="0" smtClean="0"/>
              <a:t>, U. </a:t>
            </a:r>
            <a:r>
              <a:rPr lang="en-US" altLang="de-DE" dirty="0" err="1" smtClean="0"/>
              <a:t>Stevanovic</a:t>
            </a:r>
            <a:r>
              <a:rPr lang="en-US" altLang="de-DE" dirty="0" smtClean="0"/>
              <a:t> - Orpheus</a:t>
            </a:r>
            <a:endParaRPr lang="en-US" altLang="de-DE" dirty="0"/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B90C-F1F4-41D2-8EEE-A2460906CE98}" type="datetime1">
              <a:rPr lang="de-DE" smtClean="0"/>
              <a:t>02.11.2020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rpheus.data.kit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scc.kit.edu/oidc/orpheus" TargetMode="External"/><Relationship Id="rId2" Type="http://schemas.openxmlformats.org/officeDocument/2006/relationships/hyperlink" Target="https://orpheus.data.kit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rpheus.data.kit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1pPr>
            <a:lvl2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eaLnBrk="0" hangingPunct="0"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de-DE" sz="2600" dirty="0" smtClean="0"/>
              <a:t>ORPHEUS</a:t>
            </a:r>
            <a:endParaRPr lang="en-US" altLang="de-DE" sz="2200" dirty="0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l" defTabSz="686189" eaLnBrk="1" fontAlgn="auto" hangingPunct="1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ct val="88000"/>
            </a:pPr>
            <a:r>
              <a:rPr lang="en-US" sz="1801" b="1" dirty="0" smtClean="0">
                <a:solidFill>
                  <a:prstClr val="black"/>
                </a:solidFill>
                <a:latin typeface="Arial" panose="020B0604020202020204"/>
              </a:rPr>
              <a:t>Comparing differences in OIDC </a:t>
            </a:r>
            <a:r>
              <a:rPr lang="en-US" sz="1801" b="1" dirty="0" smtClean="0">
                <a:solidFill>
                  <a:prstClr val="black"/>
                </a:solidFill>
                <a:latin typeface="Arial" panose="020B0604020202020204"/>
              </a:rPr>
              <a:t>Providers</a:t>
            </a:r>
          </a:p>
          <a:p>
            <a:pPr lvl="0" algn="l" defTabSz="686189" eaLnBrk="1" fontAlgn="auto" hangingPunct="1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ct val="88000"/>
            </a:pPr>
            <a:endParaRPr lang="en-US" sz="1801" b="1" dirty="0">
              <a:solidFill>
                <a:prstClr val="black"/>
              </a:solidFill>
              <a:latin typeface="Arial" panose="020B0604020202020204"/>
            </a:endParaRPr>
          </a:p>
          <a:p>
            <a:pPr lvl="0" algn="l" defTabSz="686189" eaLnBrk="1" fontAlgn="auto" hangingPunct="1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ct val="88000"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/>
              </a:rPr>
              <a:t>Uros </a:t>
            </a:r>
            <a:r>
              <a:rPr lang="en-US" sz="1600" b="1" dirty="0" err="1" smtClean="0">
                <a:solidFill>
                  <a:prstClr val="black"/>
                </a:solidFill>
                <a:latin typeface="Arial" panose="020B0604020202020204"/>
              </a:rPr>
              <a:t>Stevanovic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/>
              </a:rPr>
              <a:t>, Gabriel </a:t>
            </a:r>
            <a:r>
              <a:rPr lang="en-US" sz="1600" b="1" dirty="0" err="1" smtClean="0">
                <a:solidFill>
                  <a:prstClr val="black"/>
                </a:solidFill>
                <a:latin typeface="Arial" panose="020B0604020202020204"/>
              </a:rPr>
              <a:t>Zachmann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/>
              </a:rPr>
              <a:t>, Marcus </a:t>
            </a:r>
            <a:r>
              <a:rPr lang="en-US" sz="1600" b="1" dirty="0" err="1" smtClean="0">
                <a:solidFill>
                  <a:prstClr val="black"/>
                </a:solidFill>
                <a:latin typeface="Arial" panose="020B0604020202020204"/>
              </a:rPr>
              <a:t>Hardt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/>
              </a:rPr>
              <a:t> – uros.stevanovic@kit.edu</a:t>
            </a:r>
            <a:endParaRPr lang="en-US" sz="1600" b="1" dirty="0">
              <a:solidFill>
                <a:prstClr val="black"/>
              </a:solidFill>
              <a:latin typeface="Arial" panose="020B060402020202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2F7A1A-C1ED-4881-AC3B-260A6B4D5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421149" y="335217"/>
            <a:ext cx="3360456" cy="123774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Manual</a:t>
            </a:r>
          </a:p>
          <a:p>
            <a:pPr lvl="1"/>
            <a:r>
              <a:rPr lang="en-US" dirty="0"/>
              <a:t>Cannot be checked by Orpheus</a:t>
            </a:r>
          </a:p>
          <a:p>
            <a:pPr lvl="1"/>
            <a:r>
              <a:rPr lang="en-US" dirty="0"/>
              <a:t>Have to be manually provided</a:t>
            </a:r>
          </a:p>
          <a:p>
            <a:pPr lvl="1"/>
            <a:r>
              <a:rPr lang="en-US" dirty="0"/>
              <a:t>Usually these do not change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 smtClean="0"/>
              <a:t>Web interface </a:t>
            </a:r>
            <a:r>
              <a:rPr lang="en-US" dirty="0"/>
              <a:t>for client registration</a:t>
            </a:r>
          </a:p>
          <a:p>
            <a:pPr lvl="2"/>
            <a:r>
              <a:rPr lang="en-US" dirty="0"/>
              <a:t>Used underlying OIDC implementation</a:t>
            </a:r>
          </a:p>
          <a:p>
            <a:pPr lvl="2"/>
            <a:r>
              <a:rPr lang="en-US" dirty="0"/>
              <a:t>Client Registration requires manual approval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8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124200"/>
            <a:ext cx="4621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2"/>
              </a:rPr>
              <a:t>https://orpheus.data.kit.edu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504145"/>
            <a:ext cx="378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DEMO time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2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and extendable functionalities</a:t>
            </a:r>
            <a:endParaRPr lang="en-US" dirty="0"/>
          </a:p>
          <a:p>
            <a:r>
              <a:rPr lang="en-US" dirty="0"/>
              <a:t>Highly configurable</a:t>
            </a:r>
          </a:p>
          <a:p>
            <a:r>
              <a:rPr lang="en-US" dirty="0"/>
              <a:t>Public instance running at: </a:t>
            </a:r>
            <a:r>
              <a:rPr lang="en-US" dirty="0">
                <a:hlinkClick r:id="rId2"/>
              </a:rPr>
              <a:t>https://orpheus.data.kit.edu</a:t>
            </a:r>
            <a:r>
              <a:rPr lang="en-US" dirty="0"/>
              <a:t> </a:t>
            </a:r>
          </a:p>
          <a:p>
            <a:r>
              <a:rPr lang="en-US" dirty="0"/>
              <a:t>Run your own instance (MIT License): </a:t>
            </a:r>
            <a:r>
              <a:rPr lang="en-US" dirty="0">
                <a:hlinkClick r:id="rId3"/>
              </a:rPr>
              <a:t>https://git.scc.kit.edu/oidc/orpheus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09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2882562" y="2944938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Thank you for your time!!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85393" y="3472332"/>
            <a:ext cx="398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https://orpheus.data.kit.edu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48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  <p:pic>
        <p:nvPicPr>
          <p:cNvPr id="6" name="Inhaltsplatzhalter 8">
            <a:extLst>
              <a:ext uri="{FF2B5EF4-FFF2-40B4-BE49-F238E27FC236}">
                <a16:creationId xmlns:a16="http://schemas.microsoft.com/office/drawing/2014/main" id="{E18A56A9-99C2-4517-B951-5D382B1D9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04800" y="1066800"/>
            <a:ext cx="8738100" cy="514139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16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new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42" y="2728807"/>
            <a:ext cx="1335829" cy="1335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729" y="1989453"/>
            <a:ext cx="1084619" cy="10846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63" y="3215272"/>
            <a:ext cx="1142185" cy="11421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409" y="4561261"/>
            <a:ext cx="1382339" cy="1382339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6730459" y="1868676"/>
            <a:ext cx="1371768" cy="4038783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30059" y="1036776"/>
            <a:ext cx="943032" cy="9144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0427" y="990600"/>
            <a:ext cx="236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Credential translation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126496" y="1247340"/>
            <a:ext cx="236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CLI, batch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129124" y="1475534"/>
            <a:ext cx="236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Delegation</a:t>
            </a:r>
            <a:endParaRPr lang="en-US" sz="1600" dirty="0"/>
          </a:p>
        </p:txBody>
      </p:sp>
      <p:sp>
        <p:nvSpPr>
          <p:cNvPr id="29" name="Left-Right Arrow 28"/>
          <p:cNvSpPr/>
          <p:nvPr/>
        </p:nvSpPr>
        <p:spPr>
          <a:xfrm rot="1653551">
            <a:off x="4680279" y="2271928"/>
            <a:ext cx="1899007" cy="20073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 rot="19955740">
            <a:off x="1404046" y="2321676"/>
            <a:ext cx="2027463" cy="20073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>
            <a:off x="1865471" y="3438367"/>
            <a:ext cx="4652515" cy="20073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Up Arrow 32"/>
          <p:cNvSpPr/>
          <p:nvPr/>
        </p:nvSpPr>
        <p:spPr>
          <a:xfrm>
            <a:off x="3038527" y="2805812"/>
            <a:ext cx="1926096" cy="45296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 rot="10800000">
            <a:off x="2971800" y="2173256"/>
            <a:ext cx="1926096" cy="45296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215" y="2601942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Protocol</a:t>
            </a:r>
            <a:endParaRPr lang="en-US" sz="1400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19623" y="4277014"/>
            <a:ext cx="6033578" cy="1895185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Protocol == OIDC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 services (OPs, RPs, clients, proxies…) must follow protocol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Evaluation of OIDC features is a regular activity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62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3" grpId="0" animBg="1"/>
      <p:bldP spid="34" grpId="0" animBg="1"/>
      <p:bldP spid="35" grpId="0"/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altLang="de-DE" dirty="0"/>
              <a:t>G. </a:t>
            </a:r>
            <a:r>
              <a:rPr lang="en-US" altLang="de-DE" dirty="0" err="1"/>
              <a:t>Zachmann</a:t>
            </a:r>
            <a:r>
              <a:rPr lang="en-US" altLang="de-DE" dirty="0"/>
              <a:t>, M. </a:t>
            </a:r>
            <a:r>
              <a:rPr lang="en-US" altLang="de-DE" dirty="0" err="1"/>
              <a:t>Hardt</a:t>
            </a:r>
            <a:r>
              <a:rPr lang="en-US" altLang="de-DE" dirty="0"/>
              <a:t>, U. </a:t>
            </a:r>
            <a:r>
              <a:rPr lang="en-US" altLang="de-DE" dirty="0" err="1"/>
              <a:t>Stevanovic</a:t>
            </a:r>
            <a:r>
              <a:rPr lang="en-US" altLang="de-DE" dirty="0"/>
              <a:t> - Orpheus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Motivation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OpenID Connect (OIDC) is an authentication layer on top of OAuth2</a:t>
            </a:r>
          </a:p>
          <a:p>
            <a:pPr lvl="1"/>
            <a:r>
              <a:rPr lang="de-DE" altLang="de-DE" dirty="0" smtClean="0"/>
              <a:t>RESTful+JSON (simpler+lightweight flow comparing to SAML</a:t>
            </a:r>
            <a:r>
              <a:rPr lang="de-DE" altLang="de-DE" dirty="0" smtClean="0"/>
              <a:t>)</a:t>
            </a:r>
          </a:p>
          <a:p>
            <a:pPr lvl="1"/>
            <a:r>
              <a:rPr lang="de-DE" altLang="de-DE" dirty="0" smtClean="0"/>
              <a:t>Strives to provide simple API</a:t>
            </a:r>
            <a:endParaRPr lang="de-DE" altLang="de-DE" dirty="0" smtClean="0"/>
          </a:p>
          <a:p>
            <a:pPr lvl="1"/>
            <a:r>
              <a:rPr lang="de-DE" altLang="de-DE" dirty="0" smtClean="0"/>
              <a:t>„makes simple things simple and complicated things possible</a:t>
            </a:r>
            <a:r>
              <a:rPr lang="de-DE" altLang="de-DE" dirty="0" smtClean="0"/>
              <a:t>“</a:t>
            </a:r>
          </a:p>
          <a:p>
            <a:pPr lvl="1"/>
            <a:r>
              <a:rPr lang="de-DE" altLang="de-DE" dirty="0" smtClean="0"/>
              <a:t>Many features (native and mobile apps, delegation, </a:t>
            </a:r>
            <a:endParaRPr lang="de-DE" altLang="de-DE" dirty="0" smtClean="0"/>
          </a:p>
          <a:p>
            <a:r>
              <a:rPr lang="de-DE" altLang="de-DE" dirty="0" smtClean="0"/>
              <a:t>Many new IdPs/Proxies are OIDC capable</a:t>
            </a:r>
          </a:p>
          <a:p>
            <a:pPr lvl="1"/>
            <a:r>
              <a:rPr lang="de-DE" altLang="de-DE" dirty="0" smtClean="0"/>
              <a:t>Google, Microsoft, PayPal, but also EGI, eduTEAMS, B2ACCESS, IAM (among others)</a:t>
            </a:r>
          </a:p>
          <a:p>
            <a:pPr lvl="1"/>
            <a:r>
              <a:rPr lang="de-DE" altLang="de-DE" dirty="0" smtClean="0"/>
              <a:t>Most new OPs are OIDC capable (or OIDC only)</a:t>
            </a:r>
          </a:p>
          <a:p>
            <a:pPr lvl="1"/>
            <a:r>
              <a:rPr lang="de-DE" altLang="de-DE" dirty="0" smtClean="0"/>
              <a:t>Most new services are OIDC </a:t>
            </a:r>
            <a:r>
              <a:rPr lang="de-DE" altLang="de-DE" dirty="0" smtClean="0"/>
              <a:t>only</a:t>
            </a:r>
          </a:p>
          <a:p>
            <a:pPr lvl="1"/>
            <a:r>
              <a:rPr lang="de-DE" altLang="de-DE" dirty="0" smtClean="0"/>
              <a:t>OIDC Federations</a:t>
            </a:r>
            <a:endParaRPr lang="de-DE" altLang="de-DE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71342AB-2D21-4183-8B98-98B52FD7365F}" type="datetime1">
              <a:rPr lang="de-DE" smtClean="0"/>
              <a:t>02.11.2020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973138"/>
            <a:ext cx="8356600" cy="4894262"/>
          </a:xfrm>
        </p:spPr>
        <p:txBody>
          <a:bodyPr/>
          <a:lstStyle/>
          <a:p>
            <a:r>
              <a:rPr lang="de-DE" altLang="de-DE" dirty="0"/>
              <a:t>OIDC is complex</a:t>
            </a:r>
          </a:p>
          <a:p>
            <a:pPr lvl="1"/>
            <a:r>
              <a:rPr lang="de-DE" altLang="de-DE" dirty="0"/>
              <a:t>Variety of flows (authorization, device..)</a:t>
            </a:r>
          </a:p>
          <a:p>
            <a:pPr lvl="1"/>
            <a:r>
              <a:rPr lang="de-DE" altLang="de-DE" dirty="0"/>
              <a:t>Variety of capabilities (token exchange, ID token vs User Info</a:t>
            </a:r>
            <a:r>
              <a:rPr lang="de-DE" altLang="de-DE" dirty="0" smtClean="0"/>
              <a:t>...)</a:t>
            </a:r>
            <a:endParaRPr lang="en-US" dirty="0" smtClean="0"/>
          </a:p>
          <a:p>
            <a:r>
              <a:rPr lang="en-US" dirty="0" smtClean="0"/>
              <a:t>OIDC </a:t>
            </a:r>
            <a:r>
              <a:rPr lang="en-US" dirty="0" smtClean="0"/>
              <a:t>standard leaves many things open</a:t>
            </a:r>
          </a:p>
          <a:p>
            <a:pPr lvl="1"/>
            <a:r>
              <a:rPr lang="en-US" dirty="0" smtClean="0"/>
              <a:t>Providers do differ among themselves (flows, capabilities)</a:t>
            </a:r>
          </a:p>
          <a:p>
            <a:pPr lvl="1"/>
            <a:r>
              <a:rPr lang="en-US" dirty="0" smtClean="0"/>
              <a:t>Sometimes not even following standards</a:t>
            </a:r>
          </a:p>
          <a:p>
            <a:pPr lvl="1"/>
            <a:r>
              <a:rPr lang="en-US" dirty="0" smtClean="0"/>
              <a:t>New feature implemented, typically not advertised</a:t>
            </a:r>
          </a:p>
          <a:p>
            <a:r>
              <a:rPr lang="en-US" dirty="0" smtClean="0"/>
              <a:t>Developers </a:t>
            </a:r>
            <a:r>
              <a:rPr lang="en-US" dirty="0" smtClean="0"/>
              <a:t>point of view </a:t>
            </a:r>
            <a:r>
              <a:rPr lang="en-US" dirty="0" smtClean="0">
                <a:sym typeface="Wingdings" panose="05000000000000000000" pitchFamily="2" charset="2"/>
              </a:rPr>
              <a:t> what now?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(Some) Questions to consider: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SPs: Which </a:t>
            </a:r>
            <a:r>
              <a:rPr lang="en-US" dirty="0" smtClean="0">
                <a:sym typeface="Wingdings" panose="05000000000000000000" pitchFamily="2" charset="2"/>
              </a:rPr>
              <a:t>OP to select? </a:t>
            </a:r>
            <a:r>
              <a:rPr lang="en-US" dirty="0" smtClean="0">
                <a:sym typeface="Wingdings" panose="05000000000000000000" pitchFamily="2" charset="2"/>
              </a:rPr>
              <a:t>For OPs: How to debug?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Capabilities, flows?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Some) Capabilities to consider: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JWT vs opaque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Features (</a:t>
            </a:r>
            <a:r>
              <a:rPr lang="en-US" dirty="0" err="1" smtClean="0">
                <a:sym typeface="Wingdings" panose="05000000000000000000" pitchFamily="2" charset="2"/>
              </a:rPr>
              <a:t>openid</a:t>
            </a:r>
            <a:r>
              <a:rPr lang="en-US" dirty="0" smtClean="0">
                <a:sym typeface="Wingdings" panose="05000000000000000000" pitchFamily="2" charset="2"/>
              </a:rPr>
              <a:t>-configuration, user interaction)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dirty="0"/>
              <a:t>G. </a:t>
            </a:r>
            <a:r>
              <a:rPr lang="en-US" altLang="de-DE" dirty="0" err="1"/>
              <a:t>Zachmann</a:t>
            </a:r>
            <a:r>
              <a:rPr lang="en-US" altLang="de-DE" dirty="0"/>
              <a:t>, M. </a:t>
            </a:r>
            <a:r>
              <a:rPr lang="en-US" altLang="de-DE" dirty="0" err="1"/>
              <a:t>Hardt</a:t>
            </a:r>
            <a:r>
              <a:rPr lang="en-US" altLang="de-DE" dirty="0"/>
              <a:t>, U. </a:t>
            </a:r>
            <a:r>
              <a:rPr lang="en-US" altLang="de-DE" dirty="0" err="1"/>
              <a:t>Stevanovic</a:t>
            </a:r>
            <a:r>
              <a:rPr lang="en-US" altLang="de-DE" dirty="0"/>
              <a:t> - Orpheus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3810109" y="5683578"/>
            <a:ext cx="2015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 panose="05000000000000000000" pitchFamily="2" charset="2"/>
              </a:rPr>
              <a:t> Orpheus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78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Orpheus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Oidc</a:t>
            </a:r>
            <a:r>
              <a:rPr lang="en-US" dirty="0" smtClean="0"/>
              <a:t> </a:t>
            </a:r>
            <a:r>
              <a:rPr lang="en-US" dirty="0" err="1"/>
              <a:t>ProvidEr</a:t>
            </a:r>
            <a:r>
              <a:rPr lang="en-US" dirty="0"/>
              <a:t> </a:t>
            </a:r>
            <a:r>
              <a:rPr lang="en-US" dirty="0" err="1"/>
              <a:t>featUre</a:t>
            </a:r>
            <a:r>
              <a:rPr lang="en-US" dirty="0"/>
              <a:t>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OIDC Client</a:t>
            </a:r>
          </a:p>
          <a:p>
            <a:r>
              <a:rPr lang="en-US" dirty="0" smtClean="0"/>
              <a:t>Written in Go</a:t>
            </a:r>
          </a:p>
          <a:p>
            <a:pPr lvl="1"/>
            <a:r>
              <a:rPr lang="en-US" dirty="0" smtClean="0"/>
              <a:t>Cross-platform</a:t>
            </a:r>
          </a:p>
          <a:p>
            <a:pPr lvl="1"/>
            <a:r>
              <a:rPr lang="en-US" dirty="0" smtClean="0"/>
              <a:t>Local or deployed on a server</a:t>
            </a:r>
          </a:p>
          <a:p>
            <a:r>
              <a:rPr lang="en-US" dirty="0" smtClean="0"/>
              <a:t>Comparison of different OPs</a:t>
            </a:r>
          </a:p>
          <a:p>
            <a:r>
              <a:rPr lang="en-US" dirty="0" smtClean="0"/>
              <a:t>Check which features are supported</a:t>
            </a:r>
          </a:p>
          <a:p>
            <a:r>
              <a:rPr lang="en-US" dirty="0" smtClean="0"/>
              <a:t>OIDC flows (authorization, implicit, device)</a:t>
            </a:r>
          </a:p>
          <a:p>
            <a:r>
              <a:rPr lang="en-US" dirty="0" smtClean="0"/>
              <a:t>Debug OIDC flows, capabilities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dirty="0"/>
              <a:t>G. </a:t>
            </a:r>
            <a:r>
              <a:rPr lang="en-US" altLang="de-DE" dirty="0" err="1"/>
              <a:t>Zachmann</a:t>
            </a:r>
            <a:r>
              <a:rPr lang="en-US" altLang="de-DE" dirty="0"/>
              <a:t>, M. </a:t>
            </a:r>
            <a:r>
              <a:rPr lang="en-US" altLang="de-DE" dirty="0" err="1"/>
              <a:t>Hardt</a:t>
            </a:r>
            <a:r>
              <a:rPr lang="en-US" altLang="de-DE" dirty="0"/>
              <a:t>, U. </a:t>
            </a:r>
            <a:r>
              <a:rPr lang="en-US" altLang="de-DE" dirty="0" err="1"/>
              <a:t>Stevanovic</a:t>
            </a:r>
            <a:r>
              <a:rPr lang="en-US" altLang="de-DE" dirty="0"/>
              <a:t> - Orpheus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21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– for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to support development, e.g.</a:t>
            </a:r>
          </a:p>
          <a:p>
            <a:pPr lvl="1"/>
            <a:r>
              <a:rPr lang="en-US" dirty="0"/>
              <a:t>Feature analysis for providers</a:t>
            </a:r>
          </a:p>
          <a:p>
            <a:pPr lvl="1"/>
            <a:r>
              <a:rPr lang="en-US" dirty="0"/>
              <a:t>Token inspection</a:t>
            </a:r>
          </a:p>
          <a:p>
            <a:pPr lvl="1"/>
            <a:r>
              <a:rPr lang="en-US" dirty="0"/>
              <a:t>Debug support</a:t>
            </a:r>
          </a:p>
          <a:p>
            <a:r>
              <a:rPr lang="en-US" dirty="0"/>
              <a:t>Analysis of OIDC flows:</a:t>
            </a:r>
          </a:p>
          <a:p>
            <a:pPr lvl="1"/>
            <a:r>
              <a:rPr lang="en-US" dirty="0"/>
              <a:t>Where to get which information</a:t>
            </a:r>
          </a:p>
          <a:p>
            <a:pPr lvl="1"/>
            <a:r>
              <a:rPr lang="en-US" dirty="0"/>
              <a:t>Principal concept of an OIDC flow</a:t>
            </a:r>
          </a:p>
          <a:p>
            <a:pPr lvl="1"/>
            <a:r>
              <a:rPr lang="en-US" dirty="0"/>
              <a:t>Exchanged information</a:t>
            </a:r>
            <a:endParaRPr lang="de-D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dirty="0"/>
              <a:t>G. </a:t>
            </a:r>
            <a:r>
              <a:rPr lang="en-US" altLang="de-DE" dirty="0" err="1"/>
              <a:t>Zachmann</a:t>
            </a:r>
            <a:r>
              <a:rPr lang="en-US" altLang="de-DE" dirty="0"/>
              <a:t>, M. </a:t>
            </a:r>
            <a:r>
              <a:rPr lang="en-US" altLang="de-DE" dirty="0" err="1"/>
              <a:t>Hardt</a:t>
            </a:r>
            <a:r>
              <a:rPr lang="en-US" altLang="de-DE" dirty="0"/>
              <a:t>, U. </a:t>
            </a:r>
            <a:r>
              <a:rPr lang="en-US" altLang="de-DE" dirty="0" err="1"/>
              <a:t>Stevanovic</a:t>
            </a:r>
            <a:r>
              <a:rPr lang="en-US" altLang="de-DE" dirty="0"/>
              <a:t> - Orpheus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26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– for Developers /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debugging OIDC related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/>
              <a:t>Authorization decision </a:t>
            </a:r>
            <a:r>
              <a:rPr lang="en-US" dirty="0" smtClean="0"/>
              <a:t>is (partially) based </a:t>
            </a:r>
            <a:r>
              <a:rPr lang="en-US" dirty="0"/>
              <a:t>on attributes released by the user’s home </a:t>
            </a:r>
            <a:r>
              <a:rPr lang="en-US" dirty="0" err="1" smtClean="0"/>
              <a:t>IdP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Problems </a:t>
            </a:r>
            <a:r>
              <a:rPr lang="en-US" dirty="0"/>
              <a:t>related to the released attributes </a:t>
            </a:r>
            <a:r>
              <a:rPr lang="en-US" dirty="0" smtClean="0"/>
              <a:t>can </a:t>
            </a:r>
            <a:r>
              <a:rPr lang="en-US" dirty="0"/>
              <a:t>be hard to debug</a:t>
            </a:r>
          </a:p>
          <a:p>
            <a:pPr lvl="1"/>
            <a:r>
              <a:rPr lang="en-US" dirty="0"/>
              <a:t>Error might not occur for the developer’s accounts</a:t>
            </a:r>
          </a:p>
          <a:p>
            <a:pPr lvl="1"/>
            <a:r>
              <a:rPr lang="en-US" dirty="0"/>
              <a:t>Developer might have different home </a:t>
            </a:r>
            <a:r>
              <a:rPr lang="en-US" dirty="0" err="1"/>
              <a:t>IdP</a:t>
            </a:r>
            <a:endParaRPr lang="en-US" dirty="0"/>
          </a:p>
          <a:p>
            <a:pPr lvl="1"/>
            <a:r>
              <a:rPr lang="en-US" dirty="0"/>
              <a:t>Accounts linked to real identities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Different problems possible:</a:t>
            </a:r>
          </a:p>
          <a:p>
            <a:pPr lvl="1"/>
            <a:r>
              <a:rPr lang="en-US" dirty="0"/>
              <a:t>Misconfigured client, home </a:t>
            </a:r>
            <a:r>
              <a:rPr lang="en-US" dirty="0" err="1"/>
              <a:t>IdP</a:t>
            </a:r>
            <a:r>
              <a:rPr lang="en-US" dirty="0"/>
              <a:t>, user account, …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User can perform OIDC flow on Orpheus</a:t>
            </a:r>
          </a:p>
          <a:p>
            <a:pPr lvl="1"/>
            <a:r>
              <a:rPr lang="en-US" dirty="0"/>
              <a:t>User shares the results in a privacy compliant (GDPR conforming) way</a:t>
            </a:r>
          </a:p>
          <a:p>
            <a:pPr lvl="1"/>
            <a:r>
              <a:rPr lang="en-US" dirty="0"/>
              <a:t>Developer can check </a:t>
            </a:r>
            <a:r>
              <a:rPr lang="en-US" dirty="0" smtClean="0"/>
              <a:t>the </a:t>
            </a:r>
            <a:r>
              <a:rPr lang="en-US" dirty="0"/>
              <a:t>released attributes</a:t>
            </a:r>
            <a:endParaRPr lang="de-D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4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</a:t>
            </a:r>
            <a:endParaRPr lang="en-US" dirty="0"/>
          </a:p>
          <a:p>
            <a:pPr lvl="1"/>
            <a:r>
              <a:rPr lang="en-US" dirty="0"/>
              <a:t>Can be checked automatically by Orpheus</a:t>
            </a:r>
          </a:p>
          <a:p>
            <a:pPr lvl="1"/>
            <a:r>
              <a:rPr lang="en-US" dirty="0"/>
              <a:t>Does not require any user interaction</a:t>
            </a:r>
          </a:p>
          <a:p>
            <a:pPr lvl="1"/>
            <a:r>
              <a:rPr lang="en-US" dirty="0"/>
              <a:t>Orpheus periodically checks these (e.g. every 5min)</a:t>
            </a:r>
          </a:p>
          <a:p>
            <a:pPr lvl="1"/>
            <a:r>
              <a:rPr lang="en-US" dirty="0"/>
              <a:t>Based on the information available from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/.well-known/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openid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-configuration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/>
              <a:t>Introspection Endpoint Advertised</a:t>
            </a:r>
          </a:p>
          <a:p>
            <a:pPr lvl="2"/>
            <a:r>
              <a:rPr lang="en-US" dirty="0"/>
              <a:t>Supported Scopes Advertised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Manual</a:t>
            </a:r>
            <a:endParaRPr lang="de-D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55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</a:t>
            </a:r>
          </a:p>
          <a:p>
            <a:r>
              <a:rPr lang="en-US" dirty="0"/>
              <a:t>Community</a:t>
            </a:r>
          </a:p>
          <a:p>
            <a:pPr lvl="1"/>
            <a:r>
              <a:rPr lang="en-US" dirty="0"/>
              <a:t>Cannot be checked fully automatically by Orpheus</a:t>
            </a:r>
          </a:p>
          <a:p>
            <a:pPr lvl="1"/>
            <a:r>
              <a:rPr lang="en-US" dirty="0"/>
              <a:t>Does require some sort of user interaction, i.e. performing an OIDC flow</a:t>
            </a:r>
          </a:p>
          <a:p>
            <a:pPr lvl="1"/>
            <a:r>
              <a:rPr lang="en-US" dirty="0"/>
              <a:t>When user performs a flow, Orpheus checks all linked features</a:t>
            </a:r>
          </a:p>
          <a:p>
            <a:pPr lvl="1"/>
            <a:r>
              <a:rPr lang="en-US" dirty="0"/>
              <a:t>Based on the flow or information available from it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/>
              <a:t>Device Flow Supported (it does work)</a:t>
            </a:r>
          </a:p>
          <a:p>
            <a:pPr lvl="2"/>
            <a:r>
              <a:rPr lang="en-US" dirty="0"/>
              <a:t>Access Token is JWT</a:t>
            </a:r>
          </a:p>
          <a:p>
            <a:pPr lvl="2"/>
            <a:r>
              <a:rPr lang="en-US" dirty="0"/>
              <a:t>Token Revocation</a:t>
            </a:r>
          </a:p>
          <a:p>
            <a:r>
              <a:rPr lang="en-US" dirty="0"/>
              <a:t>Manual</a:t>
            </a:r>
            <a:endParaRPr lang="de-D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G. Zachmann, M. Hardt, U. Stevanovic - Orpheus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02.11.2020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8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-PPT_Master_en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KIT-PPT_Master_en_2016_for_SCC</Template>
  <TotalTime>1120</TotalTime>
  <Words>791</Words>
  <Application>Microsoft Office PowerPoint</Application>
  <PresentationFormat>On-screen Show (4:3)</PresentationFormat>
  <Paragraphs>143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Wingdings</vt:lpstr>
      <vt:lpstr>KIT-PPT_Master_en_2016</vt:lpstr>
      <vt:lpstr>PowerPoint Presentation</vt:lpstr>
      <vt:lpstr>Developing new services</vt:lpstr>
      <vt:lpstr>Motivation</vt:lpstr>
      <vt:lpstr>However…</vt:lpstr>
      <vt:lpstr>Orpheus</vt:lpstr>
      <vt:lpstr>Use Cases – for Developers</vt:lpstr>
      <vt:lpstr>Use Cases – for Developers / Users</vt:lpstr>
      <vt:lpstr>On Features</vt:lpstr>
      <vt:lpstr>On Features</vt:lpstr>
      <vt:lpstr>On Features</vt:lpstr>
      <vt:lpstr>PowerPoint Presentation</vt:lpstr>
      <vt:lpstr>Summary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Uros Uros</dc:creator>
  <cp:lastModifiedBy>Uros Uros</cp:lastModifiedBy>
  <cp:revision>26</cp:revision>
  <dcterms:created xsi:type="dcterms:W3CDTF">2020-10-30T07:19:41Z</dcterms:created>
  <dcterms:modified xsi:type="dcterms:W3CDTF">2020-11-02T20:12:36Z</dcterms:modified>
</cp:coreProperties>
</file>