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Open Sans Light" panose="020B06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97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WwyVrG2e7gY3bt23/DnxMe9U/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17C2DE-143C-4D54-B1E9-D09B2CE9E88C}">
  <a:tblStyle styleId="{D517C2DE-143C-4D54-B1E9-D09B2CE9E88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592" y="168"/>
      </p:cViewPr>
      <p:guideLst>
        <p:guide orient="horz" pos="2160"/>
        <p:guide pos="3840"/>
        <p:guide pos="29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62c28bffb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a62c28bffb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a62c28bffb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62c28bffb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a62c28bffb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a62c28bffb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62c28bffb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a62c28bffb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a62c28bffb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a62c28bffb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a62c28bffb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a62c28bffb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62c28bffb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a62c28bffb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a62c28bffb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project</a:t>
            </a:r>
            <a:endParaRPr/>
          </a:p>
          <a:p>
            <a:pPr marL="457200" lvl="0" indent="-317500" algn="l" rtl="0">
              <a:lnSpc>
                <a:spcPct val="100000"/>
              </a:lnSpc>
              <a:spcBef>
                <a:spcPts val="0"/>
              </a:spcBef>
              <a:spcAft>
                <a:spcPts val="0"/>
              </a:spcAft>
              <a:buSzPts val="1400"/>
              <a:buChar char="●"/>
            </a:pPr>
            <a:r>
              <a:rPr lang="en-US"/>
              <a:t>launched on 1 October 2019</a:t>
            </a:r>
            <a:endParaRPr/>
          </a:p>
          <a:p>
            <a:pPr marL="457200" lvl="0" indent="-317500" algn="l" rtl="0">
              <a:lnSpc>
                <a:spcPct val="100000"/>
              </a:lnSpc>
              <a:spcBef>
                <a:spcPts val="0"/>
              </a:spcBef>
              <a:spcAft>
                <a:spcPts val="0"/>
              </a:spcAft>
              <a:buSzPts val="1400"/>
              <a:buChar char="●"/>
            </a:pPr>
            <a:r>
              <a:rPr lang="en-US"/>
              <a:t>duration of 42 months (2019–2023)</a:t>
            </a:r>
            <a:endParaRPr/>
          </a:p>
          <a:p>
            <a:pPr marL="457200" lvl="0" indent="-317500" algn="l" rtl="0">
              <a:lnSpc>
                <a:spcPct val="100000"/>
              </a:lnSpc>
              <a:spcBef>
                <a:spcPts val="0"/>
              </a:spcBef>
              <a:spcAft>
                <a:spcPts val="0"/>
              </a:spcAft>
              <a:buSzPts val="1400"/>
              <a:buChar char="●"/>
            </a:pPr>
            <a:r>
              <a:rPr lang="en-US"/>
              <a:t>financed under the Horizon 2020 framework with approx. 5.6 million Euros</a:t>
            </a:r>
            <a:endParaRPr/>
          </a:p>
          <a:p>
            <a:pPr marL="457200" lvl="0" indent="-317500" algn="l" rtl="0">
              <a:lnSpc>
                <a:spcPct val="100000"/>
              </a:lnSpc>
              <a:spcBef>
                <a:spcPts val="0"/>
              </a:spcBef>
              <a:spcAft>
                <a:spcPts val="0"/>
              </a:spcAft>
              <a:buSzPts val="1400"/>
              <a:buChar char="●"/>
            </a:pPr>
            <a:r>
              <a:rPr lang="en-US"/>
              <a:t>consortium of 19 partners from 13 European countries</a:t>
            </a:r>
            <a:endParaRPr/>
          </a:p>
          <a:p>
            <a:pPr marL="457200" lvl="0" indent="-317500" algn="l" rtl="0">
              <a:lnSpc>
                <a:spcPct val="100000"/>
              </a:lnSpc>
              <a:spcBef>
                <a:spcPts val="0"/>
              </a:spcBef>
              <a:spcAft>
                <a:spcPts val="0"/>
              </a:spcAft>
              <a:buSzPts val="1400"/>
              <a:buChar char="●"/>
            </a:pPr>
            <a:r>
              <a:rPr lang="en-US"/>
              <a:t>Coordinated from France by Huma-Num, a unit of the French National Centre for Scientific Research (CNRS)</a:t>
            </a:r>
            <a:endParaRPr/>
          </a:p>
          <a:p>
            <a:pPr marL="457200" lvl="0" indent="-317500" algn="l" rtl="0">
              <a:lnSpc>
                <a:spcPct val="100000"/>
              </a:lnSpc>
              <a:spcBef>
                <a:spcPts val="0"/>
              </a:spcBef>
              <a:spcAft>
                <a:spcPts val="0"/>
              </a:spcAft>
              <a:buSzPts val="1400"/>
              <a:buChar char="●"/>
            </a:pPr>
            <a:r>
              <a:rPr lang="en-US"/>
              <a:t>currently 87 staff members working for one or more of the 8 work packages</a:t>
            </a:r>
            <a:endParaRPr/>
          </a:p>
          <a:p>
            <a:pPr marL="457200" lvl="0" indent="-317500" algn="l" rtl="0">
              <a:lnSpc>
                <a:spcPct val="100000"/>
              </a:lnSpc>
              <a:spcBef>
                <a:spcPts val="0"/>
              </a:spcBef>
              <a:spcAft>
                <a:spcPts val="0"/>
              </a:spcAft>
              <a:buSzPts val="1400"/>
              <a:buChar char="●"/>
            </a:pPr>
            <a:r>
              <a:rPr lang="en-US"/>
              <a:t>operation planned for 2023</a:t>
            </a:r>
            <a:endParaRPr/>
          </a:p>
          <a:p>
            <a:pPr marL="457200" lvl="0" indent="-317500" algn="l" rtl="0">
              <a:lnSpc>
                <a:spcPct val="100000"/>
              </a:lnSpc>
              <a:spcBef>
                <a:spcPts val="0"/>
              </a:spcBef>
              <a:spcAft>
                <a:spcPts val="0"/>
              </a:spcAft>
              <a:buSzPts val="1400"/>
              <a:buChar char="●"/>
            </a:pPr>
            <a:r>
              <a:rPr lang="en-US"/>
              <a:t>final goal is to integrate the discovery solution into the EOSC marketplace</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The platform</a:t>
            </a:r>
            <a:endParaRPr/>
          </a:p>
          <a:p>
            <a:pPr marL="457200" lvl="0" indent="-317500" algn="l" rtl="0">
              <a:lnSpc>
                <a:spcPct val="100000"/>
              </a:lnSpc>
              <a:spcBef>
                <a:spcPts val="0"/>
              </a:spcBef>
              <a:spcAft>
                <a:spcPts val="0"/>
              </a:spcAft>
              <a:buSzPts val="1400"/>
              <a:buChar char="●"/>
            </a:pPr>
            <a:r>
              <a:rPr lang="en-US"/>
              <a:t>first version to be released as a prototype in autumn 2021;</a:t>
            </a:r>
            <a:endParaRPr/>
          </a:p>
          <a:p>
            <a:pPr marL="457200" lvl="0" indent="-317500" algn="l" rtl="0">
              <a:lnSpc>
                <a:spcPct val="100000"/>
              </a:lnSpc>
              <a:spcBef>
                <a:spcPts val="0"/>
              </a:spcBef>
              <a:spcAft>
                <a:spcPts val="0"/>
              </a:spcAft>
              <a:buSzPts val="1400"/>
              <a:buChar char="●"/>
            </a:pPr>
            <a:r>
              <a:rPr lang="en-US"/>
              <a:t>is an innovative multilingual and multicultural discovery solution for the social sciences and humanities (SSH);</a:t>
            </a:r>
            <a:endParaRPr/>
          </a:p>
          <a:p>
            <a:pPr marL="457200" lvl="0" indent="-317500" algn="l" rtl="0">
              <a:lnSpc>
                <a:spcPct val="100000"/>
              </a:lnSpc>
              <a:spcBef>
                <a:spcPts val="0"/>
              </a:spcBef>
              <a:spcAft>
                <a:spcPts val="0"/>
              </a:spcAft>
              <a:buSzPts val="1400"/>
              <a:buChar char="●"/>
            </a:pPr>
            <a:r>
              <a:rPr lang="en-US"/>
              <a:t>will provide a single access point that allows you to explore, find, access and reuse materials such as literature, data, projects and researcher profiles at European scale;</a:t>
            </a:r>
            <a:endParaRPr/>
          </a:p>
          <a:p>
            <a:pPr marL="457200" lvl="0" indent="-317500" algn="l" rtl="0">
              <a:lnSpc>
                <a:spcPct val="100000"/>
              </a:lnSpc>
              <a:spcBef>
                <a:spcPts val="0"/>
              </a:spcBef>
              <a:spcAft>
                <a:spcPts val="0"/>
              </a:spcAft>
              <a:buSzPts val="1400"/>
              <a:buChar char="●"/>
            </a:pPr>
            <a:r>
              <a:rPr lang="en-US"/>
              <a:t>is based on the Isidore search engine developed by Huma-Num (unit of CNRS)</a:t>
            </a:r>
            <a:endParaRPr/>
          </a:p>
          <a:p>
            <a:pPr marL="457200" lvl="0" indent="-317500" algn="l" rtl="0">
              <a:lnSpc>
                <a:spcPct val="100000"/>
              </a:lnSpc>
              <a:spcBef>
                <a:spcPts val="0"/>
              </a:spcBef>
              <a:spcAft>
                <a:spcPts val="0"/>
              </a:spcAft>
              <a:buSzPts val="1400"/>
              <a:buChar char="●"/>
            </a:pPr>
            <a:r>
              <a:rPr lang="en-US"/>
              <a:t>will be one of the dedicated services of OPERAS, the research infrastructure supporting open scholarly communication in the social sciences and humanities in the European Research Area.</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solidFill>
                  <a:schemeClr val="dk1"/>
                </a:solidFill>
              </a:rPr>
              <a:t>The platform will focus on 3 main kinds of resources: publications and data, profiles of researchers and research projects of. </a:t>
            </a:r>
            <a:endParaRPr/>
          </a:p>
          <a:p>
            <a:pPr marL="171450" lvl="0" indent="-171450" algn="l" rtl="0">
              <a:lnSpc>
                <a:spcPct val="100000"/>
              </a:lnSpc>
              <a:spcBef>
                <a:spcPts val="0"/>
              </a:spcBef>
              <a:spcAft>
                <a:spcPts val="0"/>
              </a:spcAft>
              <a:buClr>
                <a:schemeClr val="dk1"/>
              </a:buClr>
              <a:buSzPts val="1200"/>
              <a:buFont typeface="Arial"/>
              <a:buChar char="•"/>
            </a:pPr>
            <a:r>
              <a:rPr lang="en-US">
                <a:solidFill>
                  <a:schemeClr val="dk1"/>
                </a:solidFill>
              </a:rPr>
              <a:t>TRIPLE focuses on subject-specific and multilingual diversity on the one hand, and on the other hand enables researchers to identify not only data, but also other scientists and projects in the European research area across subject and language boundaries, and to reuse the data generated in these project contexts.</a:t>
            </a:r>
            <a:endParaRPr/>
          </a:p>
          <a:p>
            <a:pPr marL="171450" lvl="0" indent="-171450" algn="l" rtl="0">
              <a:lnSpc>
                <a:spcPct val="100000"/>
              </a:lnSpc>
              <a:spcBef>
                <a:spcPts val="0"/>
              </a:spcBef>
              <a:spcAft>
                <a:spcPts val="0"/>
              </a:spcAft>
              <a:buClr>
                <a:schemeClr val="dk1"/>
              </a:buClr>
              <a:buSzPts val="1200"/>
              <a:buFont typeface="Arial"/>
              <a:buChar char="•"/>
            </a:pPr>
            <a:r>
              <a:rPr lang="en-US"/>
              <a:t>It will organize data from different providers, findable through a search engine and workable through annotations and visualizations tools. It also offers </a:t>
            </a:r>
            <a:r>
              <a:rPr lang="en-US" sz="1200">
                <a:solidFill>
                  <a:schemeClr val="dk1"/>
                </a:solidFill>
                <a:latin typeface="Calibri"/>
                <a:ea typeface="Calibri"/>
                <a:cs typeface="Calibri"/>
                <a:sym typeface="Calibri"/>
              </a:rPr>
              <a:t>ways</a:t>
            </a:r>
            <a:r>
              <a:rPr lang="en-US"/>
              <a:t> to connect with other scientists through services of recommendation and based on trust. </a:t>
            </a:r>
            <a:endParaRPr/>
          </a:p>
          <a:p>
            <a:pPr marL="0" lvl="0" indent="0" algn="l" rtl="0">
              <a:lnSpc>
                <a:spcPct val="100000"/>
              </a:lnSpc>
              <a:spcBef>
                <a:spcPts val="0"/>
              </a:spcBef>
              <a:spcAft>
                <a:spcPts val="0"/>
              </a:spcAft>
              <a:buSzPts val="1400"/>
              <a:buNone/>
            </a:pPr>
            <a:endParaRPr/>
          </a:p>
        </p:txBody>
      </p:sp>
      <p:sp>
        <p:nvSpPr>
          <p:cNvPr id="82" name="Google Shape;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62c28bffb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TRIPLE will feature in the SSHOC Marketplace and in EOSC Catalogue of Services</a:t>
            </a:r>
            <a:endParaRPr/>
          </a:p>
        </p:txBody>
      </p:sp>
      <p:sp>
        <p:nvSpPr>
          <p:cNvPr id="94" name="Google Shape;94;ga62c28bffb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to coordinate and federate resources (services, practices, technology) across main actors in the SSH scholarly communication in Europe</a:t>
            </a:r>
            <a:endParaRPr/>
          </a:p>
          <a:p>
            <a:pPr marL="0" lvl="0" indent="0" algn="l" rtl="0">
              <a:lnSpc>
                <a:spcPct val="100000"/>
              </a:lnSpc>
              <a:spcBef>
                <a:spcPts val="0"/>
              </a:spcBef>
              <a:spcAft>
                <a:spcPts val="0"/>
              </a:spcAft>
              <a:buClr>
                <a:schemeClr val="dk1"/>
              </a:buClr>
              <a:buSzPts val="1100"/>
              <a:buFont typeface="Arial"/>
              <a:buNone/>
            </a:pPr>
            <a:r>
              <a:rPr lang="en-US"/>
              <a:t>to efficiently address the scholarly communication needs of European researchers in the field of SSH.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62c28bff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a62c28bff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a62c28bffb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62c28bffb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a62c28bffb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a62c28bffb_0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62c28bff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a62c28bffb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Technical reasons</a:t>
            </a:r>
            <a:endParaRPr/>
          </a:p>
          <a:p>
            <a:pPr marL="457200" lvl="0" indent="-317500" algn="l" rtl="0">
              <a:lnSpc>
                <a:spcPct val="100000"/>
              </a:lnSpc>
              <a:spcBef>
                <a:spcPts val="0"/>
              </a:spcBef>
              <a:spcAft>
                <a:spcPts val="0"/>
              </a:spcAft>
              <a:buSzPts val="1400"/>
              <a:buChar char="●"/>
            </a:pPr>
            <a:r>
              <a:rPr lang="en-US"/>
              <a:t>Providing the widest and easiest way to access services to potential users</a:t>
            </a:r>
            <a:endParaRPr/>
          </a:p>
          <a:p>
            <a:pPr marL="457200" lvl="0" indent="-317500" algn="l" rtl="0">
              <a:lnSpc>
                <a:spcPct val="100000"/>
              </a:lnSpc>
              <a:spcBef>
                <a:spcPts val="0"/>
              </a:spcBef>
              <a:spcAft>
                <a:spcPts val="0"/>
              </a:spcAft>
              <a:buSzPts val="1400"/>
              <a:buChar char="●"/>
            </a:pPr>
            <a:r>
              <a:rPr lang="en-US"/>
              <a:t>Researchers (Institutional credentials) and Common Citizens &amp; Professionals alike (Social Network credentials)</a:t>
            </a:r>
            <a:endParaRPr/>
          </a:p>
          <a:p>
            <a:pPr marL="0" lvl="0" indent="0" algn="l" rtl="0">
              <a:lnSpc>
                <a:spcPct val="100000"/>
              </a:lnSpc>
              <a:spcBef>
                <a:spcPts val="0"/>
              </a:spcBef>
              <a:spcAft>
                <a:spcPts val="0"/>
              </a:spcAft>
              <a:buClr>
                <a:schemeClr val="dk1"/>
              </a:buClr>
              <a:buSzPts val="1100"/>
              <a:buFont typeface="Arial"/>
              <a:buNone/>
            </a:pPr>
            <a:r>
              <a:rPr lang="en-US"/>
              <a:t>Strategic reasons</a:t>
            </a:r>
            <a:endParaRPr/>
          </a:p>
          <a:p>
            <a:pPr marL="457200" lvl="0" indent="-317500" algn="l" rtl="0">
              <a:lnSpc>
                <a:spcPct val="100000"/>
              </a:lnSpc>
              <a:spcBef>
                <a:spcPts val="0"/>
              </a:spcBef>
              <a:spcAft>
                <a:spcPts val="0"/>
              </a:spcAft>
              <a:buSzPts val="1400"/>
              <a:buChar char="●"/>
            </a:pPr>
            <a:r>
              <a:rPr lang="en-US"/>
              <a:t>EGI has a central role in EOSC</a:t>
            </a:r>
            <a:endParaRPr/>
          </a:p>
          <a:p>
            <a:pPr marL="914400" lvl="1" indent="-317500" algn="l" rtl="0">
              <a:lnSpc>
                <a:spcPct val="100000"/>
              </a:lnSpc>
              <a:spcBef>
                <a:spcPts val="0"/>
              </a:spcBef>
              <a:spcAft>
                <a:spcPts val="0"/>
              </a:spcAft>
              <a:buSzPts val="1400"/>
              <a:buChar char="○"/>
            </a:pPr>
            <a:r>
              <a:rPr lang="en-US"/>
              <a:t>EGI coordinates the EOSC-Hub project</a:t>
            </a:r>
            <a:endParaRPr/>
          </a:p>
          <a:p>
            <a:pPr marL="457200" lvl="0" indent="-317500" algn="l" rtl="0">
              <a:lnSpc>
                <a:spcPct val="100000"/>
              </a:lnSpc>
              <a:spcBef>
                <a:spcPts val="0"/>
              </a:spcBef>
              <a:spcAft>
                <a:spcPts val="0"/>
              </a:spcAft>
              <a:buSzPts val="1400"/>
              <a:buChar char="●"/>
            </a:pPr>
            <a:r>
              <a:rPr lang="en-US"/>
              <a:t>EGI is part of the TRIPLE and OPERAS partnerships</a:t>
            </a:r>
            <a:endParaRPr/>
          </a:p>
          <a:p>
            <a:pPr marL="457200" lvl="0" indent="-317500" algn="l" rtl="0">
              <a:lnSpc>
                <a:spcPct val="100000"/>
              </a:lnSpc>
              <a:spcBef>
                <a:spcPts val="0"/>
              </a:spcBef>
              <a:spcAft>
                <a:spcPts val="0"/>
              </a:spcAft>
              <a:buSzPts val="1400"/>
              <a:buChar char="●"/>
            </a:pPr>
            <a:r>
              <a:rPr lang="en-US"/>
              <a:t>Tight integration with OPERAS through V.O.</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66" name="Google Shape;166;ga62c28bffb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62c28bffb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a62c28bffb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ga62c28bffb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13"/>
        <p:cNvGrpSpPr/>
        <p:nvPr/>
      </p:nvGrpSpPr>
      <p:grpSpPr>
        <a:xfrm>
          <a:off x="0" y="0"/>
          <a:ext cx="0" cy="0"/>
          <a:chOff x="0" y="0"/>
          <a:chExt cx="0" cy="0"/>
        </a:xfrm>
      </p:grpSpPr>
      <p:sp>
        <p:nvSpPr>
          <p:cNvPr id="14" name="Google Shape;14;p60"/>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53"/>
        <p:cNvGrpSpPr/>
        <p:nvPr/>
      </p:nvGrpSpPr>
      <p:grpSpPr>
        <a:xfrm>
          <a:off x="0" y="0"/>
          <a:ext cx="0" cy="0"/>
          <a:chOff x="0" y="0"/>
          <a:chExt cx="0" cy="0"/>
        </a:xfrm>
      </p:grpSpPr>
      <p:sp>
        <p:nvSpPr>
          <p:cNvPr id="54" name="Google Shape;54;p69"/>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25252"/>
              </a:buClr>
              <a:buSzPts val="3200"/>
              <a:buFont typeface="Open Sans Light"/>
              <a:buNone/>
              <a:defRPr sz="3200">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9"/>
          <p:cNvSpPr>
            <a:spLocks noGrp="1"/>
          </p:cNvSpPr>
          <p:nvPr>
            <p:ph type="pic" idx="2"/>
          </p:nvPr>
        </p:nvSpPr>
        <p:spPr>
          <a:xfrm>
            <a:off x="5183188" y="987425"/>
            <a:ext cx="5233987" cy="487362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612267"/>
              </a:buClr>
              <a:buSzPts val="3744"/>
              <a:buFont typeface="Arial"/>
              <a:buNone/>
              <a:defRPr sz="3200" b="0" i="0" u="none" strike="noStrike" cap="none">
                <a:solidFill>
                  <a:srgbClr val="3A3838"/>
                </a:solidFill>
                <a:latin typeface="Open Sans"/>
                <a:ea typeface="Open Sans"/>
                <a:cs typeface="Open Sans"/>
                <a:sym typeface="Open Sans"/>
              </a:defRPr>
            </a:lvl1pPr>
            <a:lvl2pPr marR="0" lvl="1" algn="l" rtl="0">
              <a:lnSpc>
                <a:spcPct val="90000"/>
              </a:lnSpc>
              <a:spcBef>
                <a:spcPts val="500"/>
              </a:spcBef>
              <a:spcAft>
                <a:spcPts val="0"/>
              </a:spcAft>
              <a:buClr>
                <a:srgbClr val="C00000"/>
              </a:buClr>
              <a:buSzPts val="3276"/>
              <a:buFont typeface="Arial"/>
              <a:buNone/>
              <a:defRPr sz="2800" b="0" i="0" u="none" strike="noStrike" cap="none">
                <a:solidFill>
                  <a:srgbClr val="3A3838"/>
                </a:solidFill>
                <a:latin typeface="Open Sans"/>
                <a:ea typeface="Open Sans"/>
                <a:cs typeface="Open Sans"/>
                <a:sym typeface="Open Sans"/>
              </a:defRPr>
            </a:lvl2pPr>
            <a:lvl3pPr marR="0" lvl="2" algn="l" rtl="0">
              <a:lnSpc>
                <a:spcPct val="90000"/>
              </a:lnSpc>
              <a:spcBef>
                <a:spcPts val="500"/>
              </a:spcBef>
              <a:spcAft>
                <a:spcPts val="0"/>
              </a:spcAft>
              <a:buClr>
                <a:srgbClr val="F2B00C"/>
              </a:buClr>
              <a:buSzPts val="2808"/>
              <a:buFont typeface="Arial"/>
              <a:buNone/>
              <a:defRPr sz="2400" b="0" i="0" u="none" strike="noStrike" cap="none">
                <a:solidFill>
                  <a:srgbClr val="3A3838"/>
                </a:solidFill>
                <a:latin typeface="Open Sans"/>
                <a:ea typeface="Open Sans"/>
                <a:cs typeface="Open Sans"/>
                <a:sym typeface="Open Sans"/>
              </a:defRPr>
            </a:lvl3pPr>
            <a:lvl4pPr marR="0" lvl="3" algn="l" rtl="0">
              <a:lnSpc>
                <a:spcPct val="90000"/>
              </a:lnSpc>
              <a:spcBef>
                <a:spcPts val="500"/>
              </a:spcBef>
              <a:spcAft>
                <a:spcPts val="0"/>
              </a:spcAft>
              <a:buClr>
                <a:srgbClr val="612267"/>
              </a:buClr>
              <a:buSzPts val="2340"/>
              <a:buFont typeface="Arial"/>
              <a:buNone/>
              <a:defRPr sz="2000" b="0" i="0" u="none" strike="noStrike" cap="none">
                <a:solidFill>
                  <a:srgbClr val="3A3838"/>
                </a:solidFill>
                <a:latin typeface="Open Sans"/>
                <a:ea typeface="Open Sans"/>
                <a:cs typeface="Open Sans"/>
                <a:sym typeface="Open Sans"/>
              </a:defRPr>
            </a:lvl4pPr>
            <a:lvl5pPr marR="0" lvl="4" algn="l" rtl="0">
              <a:lnSpc>
                <a:spcPct val="90000"/>
              </a:lnSpc>
              <a:spcBef>
                <a:spcPts val="500"/>
              </a:spcBef>
              <a:spcAft>
                <a:spcPts val="0"/>
              </a:spcAft>
              <a:buClr>
                <a:srgbClr val="612267"/>
              </a:buClr>
              <a:buSzPts val="2340"/>
              <a:buFont typeface="Arial"/>
              <a:buNone/>
              <a:defRPr sz="2000" b="0" i="0" u="none" strike="noStrike" cap="none">
                <a:solidFill>
                  <a:srgbClr val="3A3838"/>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6" name="Google Shape;56;p69"/>
          <p:cNvSpPr txBox="1">
            <a:spLocks noGrp="1"/>
          </p:cNvSpPr>
          <p:nvPr>
            <p:ph type="body" idx="1"/>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872"/>
              <a:buNone/>
              <a:defRPr sz="1600"/>
            </a:lvl1pPr>
            <a:lvl2pPr marL="914400" lvl="1" indent="-228600" algn="l">
              <a:lnSpc>
                <a:spcPct val="90000"/>
              </a:lnSpc>
              <a:spcBef>
                <a:spcPts val="500"/>
              </a:spcBef>
              <a:spcAft>
                <a:spcPts val="0"/>
              </a:spcAft>
              <a:buSzPts val="1638"/>
              <a:buNone/>
              <a:defRPr sz="1400"/>
            </a:lvl2pPr>
            <a:lvl3pPr marL="1371600" lvl="2" indent="-228600" algn="l">
              <a:lnSpc>
                <a:spcPct val="90000"/>
              </a:lnSpc>
              <a:spcBef>
                <a:spcPts val="500"/>
              </a:spcBef>
              <a:spcAft>
                <a:spcPts val="0"/>
              </a:spcAft>
              <a:buSzPts val="1404"/>
              <a:buNone/>
              <a:defRPr sz="1200"/>
            </a:lvl3pPr>
            <a:lvl4pPr marL="1828800" lvl="3" indent="-228600" algn="l">
              <a:lnSpc>
                <a:spcPct val="90000"/>
              </a:lnSpc>
              <a:spcBef>
                <a:spcPts val="500"/>
              </a:spcBef>
              <a:spcAft>
                <a:spcPts val="0"/>
              </a:spcAft>
              <a:buSzPts val="1170"/>
              <a:buNone/>
              <a:defRPr sz="1000"/>
            </a:lvl4pPr>
            <a:lvl5pPr marL="2286000" lvl="4" indent="-228600" algn="l">
              <a:lnSpc>
                <a:spcPct val="90000"/>
              </a:lnSpc>
              <a:spcBef>
                <a:spcPts val="500"/>
              </a:spcBef>
              <a:spcAft>
                <a:spcPts val="0"/>
              </a:spcAft>
              <a:buSzPts val="117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69"/>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61"/>
          <p:cNvSpPr txBox="1">
            <a:spLocks noGrp="1"/>
          </p:cNvSpPr>
          <p:nvPr>
            <p:ph type="ctrTitle"/>
          </p:nvPr>
        </p:nvSpPr>
        <p:spPr>
          <a:xfrm>
            <a:off x="1524000" y="1122363"/>
            <a:ext cx="9144000" cy="209497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25252"/>
              </a:buClr>
              <a:buSzPts val="6000"/>
              <a:buFont typeface="Open Sans Light"/>
              <a:buNone/>
              <a:defRPr sz="6000" b="1">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1"/>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808"/>
              <a:buNone/>
              <a:defRPr sz="2400" b="1">
                <a:solidFill>
                  <a:srgbClr val="7F7F7F"/>
                </a:solidFill>
              </a:defRPr>
            </a:lvl1pPr>
            <a:lvl2pPr lvl="1" algn="ctr">
              <a:lnSpc>
                <a:spcPct val="90000"/>
              </a:lnSpc>
              <a:spcBef>
                <a:spcPts val="500"/>
              </a:spcBef>
              <a:spcAft>
                <a:spcPts val="0"/>
              </a:spcAft>
              <a:buSzPts val="2340"/>
              <a:buNone/>
              <a:defRPr sz="2000"/>
            </a:lvl2pPr>
            <a:lvl3pPr lvl="2" algn="ctr">
              <a:lnSpc>
                <a:spcPct val="90000"/>
              </a:lnSpc>
              <a:spcBef>
                <a:spcPts val="500"/>
              </a:spcBef>
              <a:spcAft>
                <a:spcPts val="0"/>
              </a:spcAft>
              <a:buSzPts val="2106"/>
              <a:buNone/>
              <a:defRPr sz="1800"/>
            </a:lvl3pPr>
            <a:lvl4pPr lvl="3" algn="ctr">
              <a:lnSpc>
                <a:spcPct val="90000"/>
              </a:lnSpc>
              <a:spcBef>
                <a:spcPts val="500"/>
              </a:spcBef>
              <a:spcAft>
                <a:spcPts val="0"/>
              </a:spcAft>
              <a:buSzPts val="1872"/>
              <a:buNone/>
              <a:defRPr sz="1600"/>
            </a:lvl4pPr>
            <a:lvl5pPr lvl="4" algn="ctr">
              <a:lnSpc>
                <a:spcPct val="90000"/>
              </a:lnSpc>
              <a:spcBef>
                <a:spcPts val="500"/>
              </a:spcBef>
              <a:spcAft>
                <a:spcPts val="0"/>
              </a:spcAft>
              <a:buSzPts val="1872"/>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1"/>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Τίτλος και περιεχόμενο" type="obj">
  <p:cSld name="OBJECT">
    <p:spTree>
      <p:nvGrpSpPr>
        <p:cNvPr id="1" name="Shape 19"/>
        <p:cNvGrpSpPr/>
        <p:nvPr/>
      </p:nvGrpSpPr>
      <p:grpSpPr>
        <a:xfrm>
          <a:off x="0" y="0"/>
          <a:ext cx="0" cy="0"/>
          <a:chOff x="0" y="0"/>
          <a:chExt cx="0" cy="0"/>
        </a:xfrm>
      </p:grpSpPr>
      <p:sp>
        <p:nvSpPr>
          <p:cNvPr id="20" name="Google Shape;20;p62"/>
          <p:cNvSpPr txBox="1">
            <a:spLocks noGrp="1"/>
          </p:cNvSpPr>
          <p:nvPr>
            <p:ph type="title"/>
          </p:nvPr>
        </p:nvSpPr>
        <p:spPr>
          <a:xfrm>
            <a:off x="1092199" y="550119"/>
            <a:ext cx="9324975" cy="55028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525252"/>
              </a:buClr>
              <a:buSzPts val="4400"/>
              <a:buFont typeface="Open Sans Light"/>
              <a:buNone/>
              <a:defRPr b="0">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2"/>
          <p:cNvSpPr txBox="1">
            <a:spLocks noGrp="1"/>
          </p:cNvSpPr>
          <p:nvPr>
            <p:ph type="body" idx="1"/>
          </p:nvPr>
        </p:nvSpPr>
        <p:spPr>
          <a:xfrm>
            <a:off x="1092200" y="1825625"/>
            <a:ext cx="9324975" cy="4351338"/>
          </a:xfrm>
          <a:prstGeom prst="rect">
            <a:avLst/>
          </a:prstGeom>
          <a:noFill/>
          <a:ln>
            <a:noFill/>
          </a:ln>
        </p:spPr>
        <p:txBody>
          <a:bodyPr spcFirstLastPara="1" wrap="square" lIns="0" tIns="0" rIns="0" bIns="0" anchor="t" anchorCtr="0">
            <a:noAutofit/>
          </a:bodyPr>
          <a:lstStyle>
            <a:lvl1pPr marL="457200" lvl="0" indent="-436625" algn="l">
              <a:lnSpc>
                <a:spcPct val="90000"/>
              </a:lnSpc>
              <a:spcBef>
                <a:spcPts val="1000"/>
              </a:spcBef>
              <a:spcAft>
                <a:spcPts val="0"/>
              </a:spcAft>
              <a:buSzPts val="3276"/>
              <a:buChar char="•"/>
              <a:defRPr sz="2800"/>
            </a:lvl1pPr>
            <a:lvl2pPr marL="914400" lvl="1" indent="-436625" algn="l">
              <a:lnSpc>
                <a:spcPct val="90000"/>
              </a:lnSpc>
              <a:spcBef>
                <a:spcPts val="500"/>
              </a:spcBef>
              <a:spcAft>
                <a:spcPts val="0"/>
              </a:spcAft>
              <a:buSzPts val="3276"/>
              <a:buChar char="•"/>
              <a:defRPr sz="2800"/>
            </a:lvl2pPr>
            <a:lvl3pPr marL="1371600" lvl="2" indent="-406908" algn="l">
              <a:lnSpc>
                <a:spcPct val="90000"/>
              </a:lnSpc>
              <a:spcBef>
                <a:spcPts val="500"/>
              </a:spcBef>
              <a:spcAft>
                <a:spcPts val="0"/>
              </a:spcAft>
              <a:buSzPts val="2808"/>
              <a:buChar char="•"/>
              <a:defRPr sz="2400"/>
            </a:lvl3pPr>
            <a:lvl4pPr marL="1828800" lvl="3" indent="-377189" algn="l">
              <a:lnSpc>
                <a:spcPct val="90000"/>
              </a:lnSpc>
              <a:spcBef>
                <a:spcPts val="500"/>
              </a:spcBef>
              <a:spcAft>
                <a:spcPts val="0"/>
              </a:spcAft>
              <a:buSzPts val="2340"/>
              <a:buChar char="•"/>
              <a:defRPr sz="2000"/>
            </a:lvl4pPr>
            <a:lvl5pPr marL="2286000" lvl="4" indent="-377189" algn="l">
              <a:lnSpc>
                <a:spcPct val="90000"/>
              </a:lnSpc>
              <a:spcBef>
                <a:spcPts val="500"/>
              </a:spcBef>
              <a:spcAft>
                <a:spcPts val="0"/>
              </a:spcAft>
              <a:buSzPts val="234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62"/>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5"/>
        <p:cNvGrpSpPr/>
        <p:nvPr/>
      </p:nvGrpSpPr>
      <p:grpSpPr>
        <a:xfrm>
          <a:off x="0" y="0"/>
          <a:ext cx="0" cy="0"/>
          <a:chOff x="0" y="0"/>
          <a:chExt cx="0" cy="0"/>
        </a:xfrm>
      </p:grpSpPr>
      <p:sp>
        <p:nvSpPr>
          <p:cNvPr id="26" name="Google Shape;26;p63"/>
          <p:cNvSpPr txBox="1">
            <a:spLocks noGrp="1"/>
          </p:cNvSpPr>
          <p:nvPr>
            <p:ph type="title"/>
          </p:nvPr>
        </p:nvSpPr>
        <p:spPr>
          <a:xfrm>
            <a:off x="1066800" y="710672"/>
            <a:ext cx="9350375" cy="24304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25252"/>
              </a:buClr>
              <a:buSzPts val="6000"/>
              <a:buFont typeface="Open Sans Light"/>
              <a:buNone/>
              <a:defRPr sz="6000" b="1">
                <a:solidFill>
                  <a:srgbClr val="525252"/>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3"/>
          <p:cNvSpPr txBox="1">
            <a:spLocks noGrp="1"/>
          </p:cNvSpPr>
          <p:nvPr>
            <p:ph type="body" idx="1"/>
          </p:nvPr>
        </p:nvSpPr>
        <p:spPr>
          <a:xfrm>
            <a:off x="1066800" y="3403600"/>
            <a:ext cx="9350375" cy="168698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612267"/>
              </a:buClr>
              <a:buSzPts val="2808"/>
              <a:buFont typeface="Arial"/>
              <a:buNone/>
              <a:defRPr sz="2400" b="1">
                <a:solidFill>
                  <a:srgbClr val="7F7F7F"/>
                </a:solidFill>
                <a:latin typeface="Open Sans"/>
                <a:ea typeface="Open Sans"/>
                <a:cs typeface="Open Sans"/>
                <a:sym typeface="Open Sans"/>
              </a:defRPr>
            </a:lvl1pPr>
            <a:lvl2pPr marL="914400" lvl="1" indent="-228600" algn="l">
              <a:lnSpc>
                <a:spcPct val="90000"/>
              </a:lnSpc>
              <a:spcBef>
                <a:spcPts val="500"/>
              </a:spcBef>
              <a:spcAft>
                <a:spcPts val="0"/>
              </a:spcAft>
              <a:buSzPts val="2340"/>
              <a:buNone/>
              <a:defRPr sz="2000">
                <a:solidFill>
                  <a:srgbClr val="888888"/>
                </a:solidFill>
              </a:defRPr>
            </a:lvl2pPr>
            <a:lvl3pPr marL="1371600" lvl="2" indent="-228600" algn="l">
              <a:lnSpc>
                <a:spcPct val="90000"/>
              </a:lnSpc>
              <a:spcBef>
                <a:spcPts val="500"/>
              </a:spcBef>
              <a:spcAft>
                <a:spcPts val="0"/>
              </a:spcAft>
              <a:buSzPts val="2106"/>
              <a:buNone/>
              <a:defRPr sz="1800">
                <a:solidFill>
                  <a:srgbClr val="888888"/>
                </a:solidFill>
              </a:defRPr>
            </a:lvl3pPr>
            <a:lvl4pPr marL="1828800" lvl="3" indent="-228600" algn="l">
              <a:lnSpc>
                <a:spcPct val="90000"/>
              </a:lnSpc>
              <a:spcBef>
                <a:spcPts val="500"/>
              </a:spcBef>
              <a:spcAft>
                <a:spcPts val="0"/>
              </a:spcAft>
              <a:buSzPts val="1872"/>
              <a:buNone/>
              <a:defRPr sz="1600">
                <a:solidFill>
                  <a:srgbClr val="888888"/>
                </a:solidFill>
              </a:defRPr>
            </a:lvl4pPr>
            <a:lvl5pPr marL="2286000" lvl="4" indent="-228600" algn="l">
              <a:lnSpc>
                <a:spcPct val="90000"/>
              </a:lnSpc>
              <a:spcBef>
                <a:spcPts val="500"/>
              </a:spcBef>
              <a:spcAft>
                <a:spcPts val="0"/>
              </a:spcAft>
              <a:buSzPts val="1872"/>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63"/>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29"/>
        <p:cNvGrpSpPr/>
        <p:nvPr/>
      </p:nvGrpSpPr>
      <p:grpSpPr>
        <a:xfrm>
          <a:off x="0" y="0"/>
          <a:ext cx="0" cy="0"/>
          <a:chOff x="0" y="0"/>
          <a:chExt cx="0" cy="0"/>
        </a:xfrm>
      </p:grpSpPr>
      <p:sp>
        <p:nvSpPr>
          <p:cNvPr id="30" name="Google Shape;30;p64"/>
          <p:cNvSpPr txBox="1">
            <a:spLocks noGrp="1"/>
          </p:cNvSpPr>
          <p:nvPr>
            <p:ph type="title"/>
          </p:nvPr>
        </p:nvSpPr>
        <p:spPr>
          <a:xfrm>
            <a:off x="839788" y="365125"/>
            <a:ext cx="9577387"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525252"/>
              </a:buClr>
              <a:buSzPts val="4400"/>
              <a:buFont typeface="Open Sans Light"/>
              <a:buNone/>
              <a:defRPr>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4"/>
          <p:cNvSpPr txBox="1">
            <a:spLocks noGrp="1"/>
          </p:cNvSpPr>
          <p:nvPr>
            <p:ph type="body" idx="1"/>
          </p:nvPr>
        </p:nvSpPr>
        <p:spPr>
          <a:xfrm>
            <a:off x="839789" y="1681163"/>
            <a:ext cx="4528078" cy="823912"/>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SzPts val="2808"/>
              <a:buNone/>
              <a:defRPr sz="2400" b="1">
                <a:solidFill>
                  <a:srgbClr val="757070"/>
                </a:solidFill>
                <a:latin typeface="Open Sans"/>
                <a:ea typeface="Open Sans"/>
                <a:cs typeface="Open Sans"/>
                <a:sym typeface="Open Sans"/>
              </a:defRPr>
            </a:lvl1pPr>
            <a:lvl2pPr marL="914400" lvl="1" indent="-228600" algn="l">
              <a:lnSpc>
                <a:spcPct val="90000"/>
              </a:lnSpc>
              <a:spcBef>
                <a:spcPts val="500"/>
              </a:spcBef>
              <a:spcAft>
                <a:spcPts val="0"/>
              </a:spcAft>
              <a:buSzPts val="2340"/>
              <a:buNone/>
              <a:defRPr sz="2000" b="1"/>
            </a:lvl2pPr>
            <a:lvl3pPr marL="1371600" lvl="2" indent="-228600" algn="l">
              <a:lnSpc>
                <a:spcPct val="90000"/>
              </a:lnSpc>
              <a:spcBef>
                <a:spcPts val="500"/>
              </a:spcBef>
              <a:spcAft>
                <a:spcPts val="0"/>
              </a:spcAft>
              <a:buSzPts val="2106"/>
              <a:buNone/>
              <a:defRPr sz="1800" b="1"/>
            </a:lvl3pPr>
            <a:lvl4pPr marL="1828800" lvl="3" indent="-228600" algn="l">
              <a:lnSpc>
                <a:spcPct val="90000"/>
              </a:lnSpc>
              <a:spcBef>
                <a:spcPts val="500"/>
              </a:spcBef>
              <a:spcAft>
                <a:spcPts val="0"/>
              </a:spcAft>
              <a:buSzPts val="1872"/>
              <a:buNone/>
              <a:defRPr sz="1600" b="1"/>
            </a:lvl4pPr>
            <a:lvl5pPr marL="2286000" lvl="4" indent="-228600" algn="l">
              <a:lnSpc>
                <a:spcPct val="90000"/>
              </a:lnSpc>
              <a:spcBef>
                <a:spcPts val="500"/>
              </a:spcBef>
              <a:spcAft>
                <a:spcPts val="0"/>
              </a:spcAft>
              <a:buSzPts val="1872"/>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64"/>
          <p:cNvSpPr txBox="1">
            <a:spLocks noGrp="1"/>
          </p:cNvSpPr>
          <p:nvPr>
            <p:ph type="body" idx="2"/>
          </p:nvPr>
        </p:nvSpPr>
        <p:spPr>
          <a:xfrm>
            <a:off x="839789" y="2700867"/>
            <a:ext cx="4528078" cy="3488796"/>
          </a:xfrm>
          <a:prstGeom prst="rect">
            <a:avLst/>
          </a:prstGeom>
          <a:noFill/>
          <a:ln>
            <a:noFill/>
          </a:ln>
        </p:spPr>
        <p:txBody>
          <a:bodyPr spcFirstLastPara="1" wrap="square" lIns="0" tIns="0" rIns="0" bIns="0" anchor="t" anchorCtr="0">
            <a:noAutofit/>
          </a:bodyPr>
          <a:lstStyle>
            <a:lvl1pPr marL="457200" lvl="0" indent="-436625" algn="l">
              <a:lnSpc>
                <a:spcPct val="90000"/>
              </a:lnSpc>
              <a:spcBef>
                <a:spcPts val="1000"/>
              </a:spcBef>
              <a:spcAft>
                <a:spcPts val="0"/>
              </a:spcAft>
              <a:buSzPts val="3276"/>
              <a:buChar char="•"/>
              <a:defRPr sz="2800">
                <a:latin typeface="Open Sans"/>
                <a:ea typeface="Open Sans"/>
                <a:cs typeface="Open Sans"/>
                <a:sym typeface="Open Sans"/>
              </a:defRPr>
            </a:lvl1pPr>
            <a:lvl2pPr marL="914400" lvl="1" indent="-436625" algn="l">
              <a:lnSpc>
                <a:spcPct val="90000"/>
              </a:lnSpc>
              <a:spcBef>
                <a:spcPts val="500"/>
              </a:spcBef>
              <a:spcAft>
                <a:spcPts val="0"/>
              </a:spcAft>
              <a:buSzPts val="3276"/>
              <a:buChar char="•"/>
              <a:defRPr sz="2800">
                <a:latin typeface="Open Sans"/>
                <a:ea typeface="Open Sans"/>
                <a:cs typeface="Open Sans"/>
                <a:sym typeface="Open Sans"/>
              </a:defRPr>
            </a:lvl2pPr>
            <a:lvl3pPr marL="1371600" lvl="2" indent="-406908" algn="l">
              <a:lnSpc>
                <a:spcPct val="90000"/>
              </a:lnSpc>
              <a:spcBef>
                <a:spcPts val="500"/>
              </a:spcBef>
              <a:spcAft>
                <a:spcPts val="0"/>
              </a:spcAft>
              <a:buSzPts val="2808"/>
              <a:buChar char="•"/>
              <a:defRPr sz="2400">
                <a:latin typeface="Open Sans"/>
                <a:ea typeface="Open Sans"/>
                <a:cs typeface="Open Sans"/>
                <a:sym typeface="Open Sans"/>
              </a:defRPr>
            </a:lvl3pPr>
            <a:lvl4pPr marL="1828800" lvl="3" indent="-377189" algn="l">
              <a:lnSpc>
                <a:spcPct val="90000"/>
              </a:lnSpc>
              <a:spcBef>
                <a:spcPts val="500"/>
              </a:spcBef>
              <a:spcAft>
                <a:spcPts val="0"/>
              </a:spcAft>
              <a:buSzPts val="2340"/>
              <a:buChar char="•"/>
              <a:defRPr sz="2000">
                <a:latin typeface="Open Sans"/>
                <a:ea typeface="Open Sans"/>
                <a:cs typeface="Open Sans"/>
                <a:sym typeface="Open Sans"/>
              </a:defRPr>
            </a:lvl4pPr>
            <a:lvl5pPr marL="2286000" lvl="4" indent="-377189" algn="l">
              <a:lnSpc>
                <a:spcPct val="90000"/>
              </a:lnSpc>
              <a:spcBef>
                <a:spcPts val="500"/>
              </a:spcBef>
              <a:spcAft>
                <a:spcPts val="0"/>
              </a:spcAft>
              <a:buSzPts val="2340"/>
              <a:buChar char="•"/>
              <a:defRPr sz="20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4"/>
          <p:cNvSpPr txBox="1">
            <a:spLocks noGrp="1"/>
          </p:cNvSpPr>
          <p:nvPr>
            <p:ph type="body" idx="3"/>
          </p:nvPr>
        </p:nvSpPr>
        <p:spPr>
          <a:xfrm>
            <a:off x="6172199" y="1681163"/>
            <a:ext cx="4639733" cy="823912"/>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SzPts val="2808"/>
              <a:buNone/>
              <a:defRPr sz="2400" b="1">
                <a:solidFill>
                  <a:srgbClr val="757070"/>
                </a:solidFill>
                <a:latin typeface="Open Sans"/>
                <a:ea typeface="Open Sans"/>
                <a:cs typeface="Open Sans"/>
                <a:sym typeface="Open Sans"/>
              </a:defRPr>
            </a:lvl1pPr>
            <a:lvl2pPr marL="914400" lvl="1" indent="-228600" algn="l">
              <a:lnSpc>
                <a:spcPct val="90000"/>
              </a:lnSpc>
              <a:spcBef>
                <a:spcPts val="500"/>
              </a:spcBef>
              <a:spcAft>
                <a:spcPts val="0"/>
              </a:spcAft>
              <a:buSzPts val="2340"/>
              <a:buNone/>
              <a:defRPr sz="2000" b="1"/>
            </a:lvl2pPr>
            <a:lvl3pPr marL="1371600" lvl="2" indent="-228600" algn="l">
              <a:lnSpc>
                <a:spcPct val="90000"/>
              </a:lnSpc>
              <a:spcBef>
                <a:spcPts val="500"/>
              </a:spcBef>
              <a:spcAft>
                <a:spcPts val="0"/>
              </a:spcAft>
              <a:buSzPts val="2106"/>
              <a:buNone/>
              <a:defRPr sz="1800" b="1"/>
            </a:lvl3pPr>
            <a:lvl4pPr marL="1828800" lvl="3" indent="-228600" algn="l">
              <a:lnSpc>
                <a:spcPct val="90000"/>
              </a:lnSpc>
              <a:spcBef>
                <a:spcPts val="500"/>
              </a:spcBef>
              <a:spcAft>
                <a:spcPts val="0"/>
              </a:spcAft>
              <a:buSzPts val="1872"/>
              <a:buNone/>
              <a:defRPr sz="1600" b="1"/>
            </a:lvl4pPr>
            <a:lvl5pPr marL="2286000" lvl="4" indent="-228600" algn="l">
              <a:lnSpc>
                <a:spcPct val="90000"/>
              </a:lnSpc>
              <a:spcBef>
                <a:spcPts val="500"/>
              </a:spcBef>
              <a:spcAft>
                <a:spcPts val="0"/>
              </a:spcAft>
              <a:buSzPts val="1872"/>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64"/>
          <p:cNvSpPr txBox="1">
            <a:spLocks noGrp="1"/>
          </p:cNvSpPr>
          <p:nvPr>
            <p:ph type="body" idx="4"/>
          </p:nvPr>
        </p:nvSpPr>
        <p:spPr>
          <a:xfrm>
            <a:off x="6172200" y="2700867"/>
            <a:ext cx="4639733" cy="3488796"/>
          </a:xfrm>
          <a:prstGeom prst="rect">
            <a:avLst/>
          </a:prstGeom>
          <a:noFill/>
          <a:ln>
            <a:noFill/>
          </a:ln>
        </p:spPr>
        <p:txBody>
          <a:bodyPr spcFirstLastPara="1" wrap="square" lIns="0" tIns="0" rIns="0" bIns="0" anchor="t" anchorCtr="0">
            <a:noAutofit/>
          </a:bodyPr>
          <a:lstStyle>
            <a:lvl1pPr marL="457200" lvl="0" indent="-436625" algn="l">
              <a:lnSpc>
                <a:spcPct val="90000"/>
              </a:lnSpc>
              <a:spcBef>
                <a:spcPts val="1000"/>
              </a:spcBef>
              <a:spcAft>
                <a:spcPts val="0"/>
              </a:spcAft>
              <a:buSzPts val="3276"/>
              <a:buChar char="•"/>
              <a:defRPr sz="2800">
                <a:latin typeface="Open Sans"/>
                <a:ea typeface="Open Sans"/>
                <a:cs typeface="Open Sans"/>
                <a:sym typeface="Open Sans"/>
              </a:defRPr>
            </a:lvl1pPr>
            <a:lvl2pPr marL="914400" lvl="1" indent="-436625" algn="l">
              <a:lnSpc>
                <a:spcPct val="90000"/>
              </a:lnSpc>
              <a:spcBef>
                <a:spcPts val="500"/>
              </a:spcBef>
              <a:spcAft>
                <a:spcPts val="0"/>
              </a:spcAft>
              <a:buSzPts val="3276"/>
              <a:buChar char="•"/>
              <a:defRPr sz="2800">
                <a:latin typeface="Open Sans"/>
                <a:ea typeface="Open Sans"/>
                <a:cs typeface="Open Sans"/>
                <a:sym typeface="Open Sans"/>
              </a:defRPr>
            </a:lvl2pPr>
            <a:lvl3pPr marL="1371600" lvl="2" indent="-406908" algn="l">
              <a:lnSpc>
                <a:spcPct val="90000"/>
              </a:lnSpc>
              <a:spcBef>
                <a:spcPts val="500"/>
              </a:spcBef>
              <a:spcAft>
                <a:spcPts val="0"/>
              </a:spcAft>
              <a:buSzPts val="2808"/>
              <a:buChar char="•"/>
              <a:defRPr sz="2400">
                <a:latin typeface="Open Sans"/>
                <a:ea typeface="Open Sans"/>
                <a:cs typeface="Open Sans"/>
                <a:sym typeface="Open Sans"/>
              </a:defRPr>
            </a:lvl3pPr>
            <a:lvl4pPr marL="1828800" lvl="3" indent="-377189" algn="l">
              <a:lnSpc>
                <a:spcPct val="90000"/>
              </a:lnSpc>
              <a:spcBef>
                <a:spcPts val="500"/>
              </a:spcBef>
              <a:spcAft>
                <a:spcPts val="0"/>
              </a:spcAft>
              <a:buSzPts val="2340"/>
              <a:buChar char="•"/>
              <a:defRPr sz="2000">
                <a:latin typeface="Open Sans"/>
                <a:ea typeface="Open Sans"/>
                <a:cs typeface="Open Sans"/>
                <a:sym typeface="Open Sans"/>
              </a:defRPr>
            </a:lvl4pPr>
            <a:lvl5pPr marL="2286000" lvl="4" indent="-377189" algn="l">
              <a:lnSpc>
                <a:spcPct val="90000"/>
              </a:lnSpc>
              <a:spcBef>
                <a:spcPts val="500"/>
              </a:spcBef>
              <a:spcAft>
                <a:spcPts val="0"/>
              </a:spcAft>
              <a:buSzPts val="2340"/>
              <a:buChar char="•"/>
              <a:defRPr sz="20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4"/>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6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7F7F7F"/>
              </a:buClr>
              <a:buSzPts val="2800"/>
              <a:buFont typeface="Open Sans Light"/>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6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2133"/>
              </a:spcBef>
              <a:spcAft>
                <a:spcPts val="0"/>
              </a:spcAft>
              <a:buSzPts val="1400"/>
              <a:buChar char="○"/>
              <a:defRPr/>
            </a:lvl2pPr>
            <a:lvl3pPr marL="1371600" lvl="2" indent="-317500" algn="l">
              <a:lnSpc>
                <a:spcPct val="90000"/>
              </a:lnSpc>
              <a:spcBef>
                <a:spcPts val="2133"/>
              </a:spcBef>
              <a:spcAft>
                <a:spcPts val="0"/>
              </a:spcAft>
              <a:buSzPts val="1400"/>
              <a:buChar char="■"/>
              <a:defRPr/>
            </a:lvl3pPr>
            <a:lvl4pPr marL="1828800" lvl="3" indent="-317500" algn="l">
              <a:lnSpc>
                <a:spcPct val="90000"/>
              </a:lnSpc>
              <a:spcBef>
                <a:spcPts val="2133"/>
              </a:spcBef>
              <a:spcAft>
                <a:spcPts val="0"/>
              </a:spcAft>
              <a:buSzPts val="1400"/>
              <a:buChar char="●"/>
              <a:defRPr/>
            </a:lvl4pPr>
            <a:lvl5pPr marL="2286000" lvl="4" indent="-317500" algn="l">
              <a:lnSpc>
                <a:spcPct val="90000"/>
              </a:lnSpc>
              <a:spcBef>
                <a:spcPts val="2133"/>
              </a:spcBef>
              <a:spcAft>
                <a:spcPts val="0"/>
              </a:spcAft>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39" name="Google Shape;39;p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1092200" y="558586"/>
            <a:ext cx="9324975" cy="55028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525252"/>
              </a:buClr>
              <a:buSzPts val="4400"/>
              <a:buFont typeface="Open Sans Light"/>
              <a:buNone/>
              <a:defRPr>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1092200" y="1825625"/>
            <a:ext cx="4388234" cy="4351338"/>
          </a:xfrm>
          <a:prstGeom prst="rect">
            <a:avLst/>
          </a:prstGeom>
          <a:noFill/>
          <a:ln>
            <a:noFill/>
          </a:ln>
        </p:spPr>
        <p:txBody>
          <a:bodyPr spcFirstLastPara="1" wrap="square" lIns="0" tIns="0" rIns="0" bIns="0" anchor="t" anchorCtr="0">
            <a:noAutofit/>
          </a:bodyPr>
          <a:lstStyle>
            <a:lvl1pPr marL="457200" lvl="0" indent="-436625" algn="l">
              <a:lnSpc>
                <a:spcPct val="90000"/>
              </a:lnSpc>
              <a:spcBef>
                <a:spcPts val="1000"/>
              </a:spcBef>
              <a:spcAft>
                <a:spcPts val="0"/>
              </a:spcAft>
              <a:buSzPts val="3276"/>
              <a:buChar char="•"/>
              <a:defRPr sz="2800">
                <a:latin typeface="Open Sans"/>
                <a:ea typeface="Open Sans"/>
                <a:cs typeface="Open Sans"/>
                <a:sym typeface="Open Sans"/>
              </a:defRPr>
            </a:lvl1pPr>
            <a:lvl2pPr marL="914400" lvl="1" indent="-436625" algn="l">
              <a:lnSpc>
                <a:spcPct val="90000"/>
              </a:lnSpc>
              <a:spcBef>
                <a:spcPts val="500"/>
              </a:spcBef>
              <a:spcAft>
                <a:spcPts val="0"/>
              </a:spcAft>
              <a:buSzPts val="3276"/>
              <a:buChar char="•"/>
              <a:defRPr sz="2800">
                <a:latin typeface="Open Sans"/>
                <a:ea typeface="Open Sans"/>
                <a:cs typeface="Open Sans"/>
                <a:sym typeface="Open Sans"/>
              </a:defRPr>
            </a:lvl2pPr>
            <a:lvl3pPr marL="1371600" lvl="2" indent="-406908" algn="l">
              <a:lnSpc>
                <a:spcPct val="90000"/>
              </a:lnSpc>
              <a:spcBef>
                <a:spcPts val="500"/>
              </a:spcBef>
              <a:spcAft>
                <a:spcPts val="0"/>
              </a:spcAft>
              <a:buSzPts val="2808"/>
              <a:buChar char="•"/>
              <a:defRPr sz="2400">
                <a:latin typeface="Open Sans"/>
                <a:ea typeface="Open Sans"/>
                <a:cs typeface="Open Sans"/>
                <a:sym typeface="Open Sans"/>
              </a:defRPr>
            </a:lvl3pPr>
            <a:lvl4pPr marL="1828800" lvl="3" indent="-377189" algn="l">
              <a:lnSpc>
                <a:spcPct val="90000"/>
              </a:lnSpc>
              <a:spcBef>
                <a:spcPts val="500"/>
              </a:spcBef>
              <a:spcAft>
                <a:spcPts val="0"/>
              </a:spcAft>
              <a:buSzPts val="2340"/>
              <a:buChar char="•"/>
              <a:defRPr sz="2000">
                <a:latin typeface="Open Sans"/>
                <a:ea typeface="Open Sans"/>
                <a:cs typeface="Open Sans"/>
                <a:sym typeface="Open Sans"/>
              </a:defRPr>
            </a:lvl4pPr>
            <a:lvl5pPr marL="2286000" lvl="4" indent="-377189" algn="l">
              <a:lnSpc>
                <a:spcPct val="90000"/>
              </a:lnSpc>
              <a:spcBef>
                <a:spcPts val="500"/>
              </a:spcBef>
              <a:spcAft>
                <a:spcPts val="0"/>
              </a:spcAft>
              <a:buSzPts val="2340"/>
              <a:buChar char="•"/>
              <a:defRPr sz="20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6"/>
          <p:cNvSpPr txBox="1">
            <a:spLocks noGrp="1"/>
          </p:cNvSpPr>
          <p:nvPr>
            <p:ph type="body" idx="2"/>
          </p:nvPr>
        </p:nvSpPr>
        <p:spPr>
          <a:xfrm>
            <a:off x="6172200" y="1825625"/>
            <a:ext cx="4244975" cy="4351338"/>
          </a:xfrm>
          <a:prstGeom prst="rect">
            <a:avLst/>
          </a:prstGeom>
          <a:noFill/>
          <a:ln>
            <a:noFill/>
          </a:ln>
        </p:spPr>
        <p:txBody>
          <a:bodyPr spcFirstLastPara="1" wrap="square" lIns="0" tIns="0" rIns="0" bIns="0" anchor="t" anchorCtr="0">
            <a:noAutofit/>
          </a:bodyPr>
          <a:lstStyle>
            <a:lvl1pPr marL="457200" lvl="0" indent="-436625" algn="l">
              <a:lnSpc>
                <a:spcPct val="90000"/>
              </a:lnSpc>
              <a:spcBef>
                <a:spcPts val="1000"/>
              </a:spcBef>
              <a:spcAft>
                <a:spcPts val="0"/>
              </a:spcAft>
              <a:buSzPts val="3276"/>
              <a:buChar char="•"/>
              <a:defRPr sz="2800">
                <a:latin typeface="Open Sans"/>
                <a:ea typeface="Open Sans"/>
                <a:cs typeface="Open Sans"/>
                <a:sym typeface="Open Sans"/>
              </a:defRPr>
            </a:lvl1pPr>
            <a:lvl2pPr marL="914400" lvl="1" indent="-436625" algn="l">
              <a:lnSpc>
                <a:spcPct val="90000"/>
              </a:lnSpc>
              <a:spcBef>
                <a:spcPts val="500"/>
              </a:spcBef>
              <a:spcAft>
                <a:spcPts val="0"/>
              </a:spcAft>
              <a:buSzPts val="3276"/>
              <a:buChar char="•"/>
              <a:defRPr sz="2800">
                <a:latin typeface="Open Sans"/>
                <a:ea typeface="Open Sans"/>
                <a:cs typeface="Open Sans"/>
                <a:sym typeface="Open Sans"/>
              </a:defRPr>
            </a:lvl2pPr>
            <a:lvl3pPr marL="1371600" lvl="2" indent="-406908" algn="l">
              <a:lnSpc>
                <a:spcPct val="90000"/>
              </a:lnSpc>
              <a:spcBef>
                <a:spcPts val="500"/>
              </a:spcBef>
              <a:spcAft>
                <a:spcPts val="0"/>
              </a:spcAft>
              <a:buSzPts val="2808"/>
              <a:buChar char="•"/>
              <a:defRPr sz="2400">
                <a:latin typeface="Open Sans"/>
                <a:ea typeface="Open Sans"/>
                <a:cs typeface="Open Sans"/>
                <a:sym typeface="Open Sans"/>
              </a:defRPr>
            </a:lvl3pPr>
            <a:lvl4pPr marL="1828800" lvl="3" indent="-377189" algn="l">
              <a:lnSpc>
                <a:spcPct val="90000"/>
              </a:lnSpc>
              <a:spcBef>
                <a:spcPts val="500"/>
              </a:spcBef>
              <a:spcAft>
                <a:spcPts val="0"/>
              </a:spcAft>
              <a:buSzPts val="2340"/>
              <a:buChar char="•"/>
              <a:defRPr sz="2000">
                <a:latin typeface="Open Sans"/>
                <a:ea typeface="Open Sans"/>
                <a:cs typeface="Open Sans"/>
                <a:sym typeface="Open Sans"/>
              </a:defRPr>
            </a:lvl4pPr>
            <a:lvl5pPr marL="2286000" lvl="4" indent="-377189" algn="l">
              <a:lnSpc>
                <a:spcPct val="90000"/>
              </a:lnSpc>
              <a:spcBef>
                <a:spcPts val="500"/>
              </a:spcBef>
              <a:spcAft>
                <a:spcPts val="0"/>
              </a:spcAft>
              <a:buSzPts val="2340"/>
              <a:buChar char="•"/>
              <a:defRPr sz="20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6"/>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5"/>
        <p:cNvGrpSpPr/>
        <p:nvPr/>
      </p:nvGrpSpPr>
      <p:grpSpPr>
        <a:xfrm>
          <a:off x="0" y="0"/>
          <a:ext cx="0" cy="0"/>
          <a:chOff x="0" y="0"/>
          <a:chExt cx="0" cy="0"/>
        </a:xfrm>
      </p:grpSpPr>
      <p:sp>
        <p:nvSpPr>
          <p:cNvPr id="46" name="Google Shape;46;p67"/>
          <p:cNvSpPr txBox="1">
            <a:spLocks noGrp="1"/>
          </p:cNvSpPr>
          <p:nvPr>
            <p:ph type="title"/>
          </p:nvPr>
        </p:nvSpPr>
        <p:spPr>
          <a:xfrm>
            <a:off x="1092200" y="558586"/>
            <a:ext cx="9324975" cy="55028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525252"/>
              </a:buClr>
              <a:buSzPts val="4400"/>
              <a:buFont typeface="Open Sans Light"/>
              <a:buNone/>
              <a:defRPr>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7"/>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48"/>
        <p:cNvGrpSpPr/>
        <p:nvPr/>
      </p:nvGrpSpPr>
      <p:grpSpPr>
        <a:xfrm>
          <a:off x="0" y="0"/>
          <a:ext cx="0" cy="0"/>
          <a:chOff x="0" y="0"/>
          <a:chExt cx="0" cy="0"/>
        </a:xfrm>
      </p:grpSpPr>
      <p:sp>
        <p:nvSpPr>
          <p:cNvPr id="49" name="Google Shape;49;p68"/>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525252"/>
              </a:buClr>
              <a:buSzPts val="3200"/>
              <a:buFont typeface="Open Sans Light"/>
              <a:buNone/>
              <a:defRPr sz="3200">
                <a:solidFill>
                  <a:srgbClr val="5252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8"/>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Autofit/>
          </a:bodyPr>
          <a:lstStyle>
            <a:lvl1pPr marL="457200" lvl="0" indent="-466344" algn="l">
              <a:lnSpc>
                <a:spcPct val="90000"/>
              </a:lnSpc>
              <a:spcBef>
                <a:spcPts val="1000"/>
              </a:spcBef>
              <a:spcAft>
                <a:spcPts val="0"/>
              </a:spcAft>
              <a:buSzPts val="3744"/>
              <a:buChar char="•"/>
              <a:defRPr sz="3200">
                <a:latin typeface="Open Sans"/>
                <a:ea typeface="Open Sans"/>
                <a:cs typeface="Open Sans"/>
                <a:sym typeface="Open Sans"/>
              </a:defRPr>
            </a:lvl1pPr>
            <a:lvl2pPr marL="914400" lvl="1" indent="-436625" algn="l">
              <a:lnSpc>
                <a:spcPct val="90000"/>
              </a:lnSpc>
              <a:spcBef>
                <a:spcPts val="500"/>
              </a:spcBef>
              <a:spcAft>
                <a:spcPts val="0"/>
              </a:spcAft>
              <a:buSzPts val="3276"/>
              <a:buChar char="•"/>
              <a:defRPr sz="2800">
                <a:latin typeface="Open Sans"/>
                <a:ea typeface="Open Sans"/>
                <a:cs typeface="Open Sans"/>
                <a:sym typeface="Open Sans"/>
              </a:defRPr>
            </a:lvl2pPr>
            <a:lvl3pPr marL="1371600" lvl="2" indent="-406908" algn="l">
              <a:lnSpc>
                <a:spcPct val="90000"/>
              </a:lnSpc>
              <a:spcBef>
                <a:spcPts val="500"/>
              </a:spcBef>
              <a:spcAft>
                <a:spcPts val="0"/>
              </a:spcAft>
              <a:buSzPts val="2808"/>
              <a:buChar char="•"/>
              <a:defRPr sz="2400">
                <a:latin typeface="Open Sans"/>
                <a:ea typeface="Open Sans"/>
                <a:cs typeface="Open Sans"/>
                <a:sym typeface="Open Sans"/>
              </a:defRPr>
            </a:lvl3pPr>
            <a:lvl4pPr marL="1828800" lvl="3" indent="-377189" algn="l">
              <a:lnSpc>
                <a:spcPct val="90000"/>
              </a:lnSpc>
              <a:spcBef>
                <a:spcPts val="500"/>
              </a:spcBef>
              <a:spcAft>
                <a:spcPts val="0"/>
              </a:spcAft>
              <a:buSzPts val="2340"/>
              <a:buChar char="•"/>
              <a:defRPr sz="2000">
                <a:latin typeface="Open Sans"/>
                <a:ea typeface="Open Sans"/>
                <a:cs typeface="Open Sans"/>
                <a:sym typeface="Open Sans"/>
              </a:defRPr>
            </a:lvl4pPr>
            <a:lvl5pPr marL="2286000" lvl="4" indent="-377189" algn="l">
              <a:lnSpc>
                <a:spcPct val="90000"/>
              </a:lnSpc>
              <a:spcBef>
                <a:spcPts val="500"/>
              </a:spcBef>
              <a:spcAft>
                <a:spcPts val="0"/>
              </a:spcAft>
              <a:buSzPts val="2340"/>
              <a:buChar char="•"/>
              <a:defRPr sz="2000">
                <a:latin typeface="Open Sans"/>
                <a:ea typeface="Open Sans"/>
                <a:cs typeface="Open Sans"/>
                <a:sym typeface="Open Sans"/>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68"/>
          <p:cNvSpPr txBox="1">
            <a:spLocks noGrp="1"/>
          </p:cNvSpPr>
          <p:nvPr>
            <p:ph type="body" idx="2"/>
          </p:nvPr>
        </p:nvSpPr>
        <p:spPr>
          <a:xfrm>
            <a:off x="839788" y="2057400"/>
            <a:ext cx="3932237" cy="38115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872"/>
              <a:buNone/>
              <a:defRPr sz="1600"/>
            </a:lvl1pPr>
            <a:lvl2pPr marL="914400" lvl="1" indent="-228600" algn="l">
              <a:lnSpc>
                <a:spcPct val="90000"/>
              </a:lnSpc>
              <a:spcBef>
                <a:spcPts val="500"/>
              </a:spcBef>
              <a:spcAft>
                <a:spcPts val="0"/>
              </a:spcAft>
              <a:buSzPts val="1638"/>
              <a:buNone/>
              <a:defRPr sz="1400"/>
            </a:lvl2pPr>
            <a:lvl3pPr marL="1371600" lvl="2" indent="-228600" algn="l">
              <a:lnSpc>
                <a:spcPct val="90000"/>
              </a:lnSpc>
              <a:spcBef>
                <a:spcPts val="500"/>
              </a:spcBef>
              <a:spcAft>
                <a:spcPts val="0"/>
              </a:spcAft>
              <a:buSzPts val="1404"/>
              <a:buNone/>
              <a:defRPr sz="1200"/>
            </a:lvl3pPr>
            <a:lvl4pPr marL="1828800" lvl="3" indent="-228600" algn="l">
              <a:lnSpc>
                <a:spcPct val="90000"/>
              </a:lnSpc>
              <a:spcBef>
                <a:spcPts val="500"/>
              </a:spcBef>
              <a:spcAft>
                <a:spcPts val="0"/>
              </a:spcAft>
              <a:buSzPts val="1170"/>
              <a:buNone/>
              <a:defRPr sz="1000"/>
            </a:lvl4pPr>
            <a:lvl5pPr marL="2286000" lvl="4" indent="-228600" algn="l">
              <a:lnSpc>
                <a:spcPct val="90000"/>
              </a:lnSpc>
              <a:spcBef>
                <a:spcPts val="500"/>
              </a:spcBef>
              <a:spcAft>
                <a:spcPts val="0"/>
              </a:spcAft>
              <a:buSzPts val="117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68"/>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cstate="screen">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1092200" y="558586"/>
            <a:ext cx="9324975" cy="550286"/>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7F7F7F"/>
              </a:buClr>
              <a:buSzPts val="4400"/>
              <a:buFont typeface="Open Sans Light"/>
              <a:buNone/>
              <a:defRPr sz="4400" b="0" i="0" u="none" strike="noStrike" cap="none">
                <a:solidFill>
                  <a:srgbClr val="7F7F7F"/>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1092200" y="1825625"/>
            <a:ext cx="9324975" cy="4351338"/>
          </a:xfrm>
          <a:prstGeom prst="rect">
            <a:avLst/>
          </a:prstGeom>
          <a:noFill/>
          <a:ln>
            <a:noFill/>
          </a:ln>
        </p:spPr>
        <p:txBody>
          <a:bodyPr spcFirstLastPara="1" wrap="square" lIns="0" tIns="0" rIns="0" bIns="0" anchor="t" anchorCtr="0">
            <a:noAutofit/>
          </a:bodyPr>
          <a:lstStyle>
            <a:lvl1pPr marL="457200" marR="0" lvl="0" indent="-436625" algn="l" rtl="0">
              <a:lnSpc>
                <a:spcPct val="90000"/>
              </a:lnSpc>
              <a:spcBef>
                <a:spcPts val="1000"/>
              </a:spcBef>
              <a:spcAft>
                <a:spcPts val="0"/>
              </a:spcAft>
              <a:buClr>
                <a:srgbClr val="612267"/>
              </a:buClr>
              <a:buSzPts val="3276"/>
              <a:buFont typeface="Arial"/>
              <a:buChar char="•"/>
              <a:defRPr sz="2800" b="0" i="0" u="none" strike="noStrike" cap="none">
                <a:solidFill>
                  <a:srgbClr val="3A3838"/>
                </a:solidFill>
                <a:latin typeface="Open Sans"/>
                <a:ea typeface="Open Sans"/>
                <a:cs typeface="Open Sans"/>
                <a:sym typeface="Open Sans"/>
              </a:defRPr>
            </a:lvl1pPr>
            <a:lvl2pPr marL="914400" marR="0" lvl="1" indent="-436625" algn="l" rtl="0">
              <a:lnSpc>
                <a:spcPct val="90000"/>
              </a:lnSpc>
              <a:spcBef>
                <a:spcPts val="500"/>
              </a:spcBef>
              <a:spcAft>
                <a:spcPts val="0"/>
              </a:spcAft>
              <a:buClr>
                <a:srgbClr val="C00000"/>
              </a:buClr>
              <a:buSzPts val="3276"/>
              <a:buFont typeface="Arial"/>
              <a:buChar char="•"/>
              <a:defRPr sz="2800" b="0" i="0" u="none" strike="noStrike" cap="none">
                <a:solidFill>
                  <a:srgbClr val="3A3838"/>
                </a:solidFill>
                <a:latin typeface="Open Sans"/>
                <a:ea typeface="Open Sans"/>
                <a:cs typeface="Open Sans"/>
                <a:sym typeface="Open Sans"/>
              </a:defRPr>
            </a:lvl2pPr>
            <a:lvl3pPr marL="1371600" marR="0" lvl="2" indent="-406908" algn="l" rtl="0">
              <a:lnSpc>
                <a:spcPct val="90000"/>
              </a:lnSpc>
              <a:spcBef>
                <a:spcPts val="500"/>
              </a:spcBef>
              <a:spcAft>
                <a:spcPts val="0"/>
              </a:spcAft>
              <a:buClr>
                <a:srgbClr val="F2B00C"/>
              </a:buClr>
              <a:buSzPts val="2808"/>
              <a:buFont typeface="Arial"/>
              <a:buChar char="•"/>
              <a:defRPr sz="2400" b="0" i="0" u="none" strike="noStrike" cap="none">
                <a:solidFill>
                  <a:srgbClr val="3A3838"/>
                </a:solidFill>
                <a:latin typeface="Open Sans"/>
                <a:ea typeface="Open Sans"/>
                <a:cs typeface="Open Sans"/>
                <a:sym typeface="Open Sans"/>
              </a:defRPr>
            </a:lvl3pPr>
            <a:lvl4pPr marL="1828800" marR="0" lvl="3" indent="-377189" algn="l" rtl="0">
              <a:lnSpc>
                <a:spcPct val="90000"/>
              </a:lnSpc>
              <a:spcBef>
                <a:spcPts val="500"/>
              </a:spcBef>
              <a:spcAft>
                <a:spcPts val="0"/>
              </a:spcAft>
              <a:buClr>
                <a:srgbClr val="612267"/>
              </a:buClr>
              <a:buSzPts val="2340"/>
              <a:buFont typeface="Arial"/>
              <a:buChar char="•"/>
              <a:defRPr sz="2000" b="0" i="0" u="none" strike="noStrike" cap="none">
                <a:solidFill>
                  <a:srgbClr val="3A3838"/>
                </a:solidFill>
                <a:latin typeface="Open Sans"/>
                <a:ea typeface="Open Sans"/>
                <a:cs typeface="Open Sans"/>
                <a:sym typeface="Open Sans"/>
              </a:defRPr>
            </a:lvl4pPr>
            <a:lvl5pPr marL="2286000" marR="0" lvl="4" indent="-377189" algn="l" rtl="0">
              <a:lnSpc>
                <a:spcPct val="90000"/>
              </a:lnSpc>
              <a:spcBef>
                <a:spcPts val="500"/>
              </a:spcBef>
              <a:spcAft>
                <a:spcPts val="0"/>
              </a:spcAft>
              <a:buClr>
                <a:srgbClr val="612267"/>
              </a:buClr>
              <a:buSzPts val="2340"/>
              <a:buFont typeface="Arial"/>
              <a:buChar char="•"/>
              <a:defRPr sz="2000" b="0" i="0" u="none" strike="noStrike" cap="none">
                <a:solidFill>
                  <a:srgbClr val="3A3838"/>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sldNum" idx="12"/>
          </p:nvPr>
        </p:nvSpPr>
        <p:spPr>
          <a:xfrm>
            <a:off x="11299534" y="3065967"/>
            <a:ext cx="40481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992">
          <p15:clr>
            <a:srgbClr val="F26B43"/>
          </p15:clr>
        </p15:guide>
        <p15:guide id="4" orient="horz" pos="4042">
          <p15:clr>
            <a:srgbClr val="F26B43"/>
          </p15:clr>
        </p15:guide>
        <p15:guide id="5" pos="65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thepund.it"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
          <p:cNvSpPr txBox="1"/>
          <p:nvPr/>
        </p:nvSpPr>
        <p:spPr>
          <a:xfrm>
            <a:off x="423335" y="5554134"/>
            <a:ext cx="48381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22166"/>
                </a:solidFill>
                <a:latin typeface="Calibri"/>
                <a:ea typeface="Calibri"/>
                <a:cs typeface="Calibri"/>
                <a:sym typeface="Calibri"/>
              </a:rPr>
              <a:t>Name</a:t>
            </a:r>
            <a:r>
              <a:rPr lang="en-US" sz="1800" b="1" i="0" u="none" strike="noStrike" cap="none">
                <a:solidFill>
                  <a:srgbClr val="622166"/>
                </a:solidFill>
                <a:latin typeface="Calibri"/>
                <a:ea typeface="Calibri"/>
                <a:cs typeface="Calibri"/>
                <a:sym typeface="Calibri"/>
              </a:rPr>
              <a:t> | Organisation </a:t>
            </a:r>
            <a:r>
              <a:rPr lang="en-US" sz="1800" b="0" i="0" u="none" strike="noStrike" cap="none">
                <a:solidFill>
                  <a:srgbClr val="FBB040"/>
                </a:solidFill>
                <a:latin typeface="Calibri"/>
                <a:ea typeface="Calibri"/>
                <a:cs typeface="Calibri"/>
                <a:sym typeface="Calibri"/>
              </a:rPr>
              <a:t>| DAY | PLACE</a:t>
            </a:r>
            <a:endParaRPr sz="1800" b="0" i="0" u="none" strike="noStrike" cap="none">
              <a:solidFill>
                <a:srgbClr val="FBB040"/>
              </a:solidFill>
              <a:latin typeface="Calibri"/>
              <a:ea typeface="Calibri"/>
              <a:cs typeface="Calibri"/>
              <a:sym typeface="Calibri"/>
            </a:endParaRPr>
          </a:p>
        </p:txBody>
      </p:sp>
      <p:sp>
        <p:nvSpPr>
          <p:cNvPr id="63" name="Google Shape;63;p1"/>
          <p:cNvSpPr txBox="1"/>
          <p:nvPr/>
        </p:nvSpPr>
        <p:spPr>
          <a:xfrm>
            <a:off x="4727576" y="3750549"/>
            <a:ext cx="5689600" cy="1143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696363"/>
                </a:solidFill>
                <a:latin typeface="Open Sans Light"/>
                <a:ea typeface="Open Sans Light"/>
                <a:cs typeface="Open Sans Light"/>
                <a:sym typeface="Open Sans Light"/>
              </a:rPr>
              <a:t>A European Discovery Platform for the SSH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3A3838"/>
              </a:solidFill>
              <a:latin typeface="Open Sans Light"/>
              <a:ea typeface="Open Sans Light"/>
              <a:cs typeface="Open Sans Light"/>
              <a:sym typeface="Open Sans Light"/>
            </a:endParaRPr>
          </a:p>
        </p:txBody>
      </p:sp>
      <p:pic>
        <p:nvPicPr>
          <p:cNvPr id="64" name="Google Shape;64;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7558" y="0"/>
            <a:ext cx="10778128" cy="6858000"/>
          </a:xfrm>
          <a:prstGeom prst="rect">
            <a:avLst/>
          </a:prstGeom>
          <a:noFill/>
          <a:ln>
            <a:noFill/>
          </a:ln>
        </p:spPr>
      </p:pic>
      <p:sp>
        <p:nvSpPr>
          <p:cNvPr id="65" name="Google Shape;65;p1"/>
          <p:cNvSpPr txBox="1"/>
          <p:nvPr/>
        </p:nvSpPr>
        <p:spPr>
          <a:xfrm>
            <a:off x="337601" y="5953100"/>
            <a:ext cx="8094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622166"/>
                </a:solidFill>
                <a:latin typeface="Calibri"/>
                <a:ea typeface="Calibri"/>
                <a:cs typeface="Calibri"/>
                <a:sym typeface="Calibri"/>
              </a:rPr>
              <a:t>Luca De Santis (et al.)</a:t>
            </a:r>
            <a:r>
              <a:rPr lang="en-US" sz="2000" b="1" i="0" u="none" strike="noStrike" cap="none">
                <a:solidFill>
                  <a:srgbClr val="622166"/>
                </a:solidFill>
                <a:latin typeface="Calibri"/>
                <a:ea typeface="Calibri"/>
                <a:cs typeface="Calibri"/>
                <a:sym typeface="Calibri"/>
              </a:rPr>
              <a:t> </a:t>
            </a:r>
            <a:r>
              <a:rPr lang="en-US" sz="2000" b="0" i="0" u="none" strike="noStrike" cap="none">
                <a:solidFill>
                  <a:srgbClr val="622166"/>
                </a:solidFill>
                <a:latin typeface="Calibri"/>
                <a:ea typeface="Calibri"/>
                <a:cs typeface="Calibri"/>
                <a:sym typeface="Calibri"/>
              </a:rPr>
              <a:t>|</a:t>
            </a:r>
            <a:r>
              <a:rPr lang="en-US" sz="2000" b="1" i="0" u="none" strike="noStrike" cap="none">
                <a:solidFill>
                  <a:srgbClr val="622166"/>
                </a:solidFill>
                <a:latin typeface="Calibri"/>
                <a:ea typeface="Calibri"/>
                <a:cs typeface="Calibri"/>
                <a:sym typeface="Calibri"/>
              </a:rPr>
              <a:t> TRIPLE </a:t>
            </a:r>
            <a:r>
              <a:rPr lang="en-US" sz="2000" b="0" i="0" u="none" strike="noStrike" cap="none">
                <a:solidFill>
                  <a:srgbClr val="FBB040"/>
                </a:solidFill>
                <a:latin typeface="Calibri"/>
                <a:ea typeface="Calibri"/>
                <a:cs typeface="Calibri"/>
                <a:sym typeface="Calibri"/>
              </a:rPr>
              <a:t>| Nov. 4th 2020 | EGI Conference 2020</a:t>
            </a:r>
            <a:endParaRPr sz="2000" b="0" i="0" u="none" strike="noStrike" cap="none">
              <a:solidFill>
                <a:srgbClr val="FBB040"/>
              </a:solidFill>
              <a:latin typeface="Calibri"/>
              <a:ea typeface="Calibri"/>
              <a:cs typeface="Calibri"/>
              <a:sym typeface="Calibri"/>
            </a:endParaRPr>
          </a:p>
        </p:txBody>
      </p:sp>
      <p:sp>
        <p:nvSpPr>
          <p:cNvPr id="66" name="Google Shape;66;p1"/>
          <p:cNvSpPr txBox="1"/>
          <p:nvPr/>
        </p:nvSpPr>
        <p:spPr>
          <a:xfrm>
            <a:off x="2624665" y="3846248"/>
            <a:ext cx="8243360" cy="16306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25252"/>
              </a:buClr>
              <a:buSzPts val="4400"/>
              <a:buFont typeface="Open Sans Light"/>
              <a:buNone/>
            </a:pPr>
            <a:r>
              <a:rPr lang="en-US" sz="4400" b="1" i="0" u="none" strike="noStrike" cap="none">
                <a:solidFill>
                  <a:srgbClr val="525252"/>
                </a:solidFill>
                <a:latin typeface="Open Sans Light"/>
                <a:ea typeface="Open Sans Light"/>
                <a:cs typeface="Open Sans Light"/>
                <a:sym typeface="Open Sans Light"/>
              </a:rPr>
              <a:t>EGI Check-in for TRIPLE and its innovative services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a62c28bffb_0_13"/>
          <p:cNvSpPr txBox="1">
            <a:spLocks noGrp="1"/>
          </p:cNvSpPr>
          <p:nvPr>
            <p:ph type="title"/>
          </p:nvPr>
        </p:nvSpPr>
        <p:spPr>
          <a:xfrm>
            <a:off x="1092200" y="550125"/>
            <a:ext cx="97938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Need and challenges of the integration</a:t>
            </a:r>
            <a:endParaRPr/>
          </a:p>
        </p:txBody>
      </p:sp>
      <p:sp>
        <p:nvSpPr>
          <p:cNvPr id="208" name="Google Shape;208;ga62c28bffb_0_13"/>
          <p:cNvSpPr txBox="1">
            <a:spLocks noGrp="1"/>
          </p:cNvSpPr>
          <p:nvPr>
            <p:ph type="body" idx="1"/>
          </p:nvPr>
        </p:nvSpPr>
        <p:spPr>
          <a:xfrm>
            <a:off x="1092200" y="1825625"/>
            <a:ext cx="9324900" cy="4351200"/>
          </a:xfrm>
          <a:prstGeom prst="rect">
            <a:avLst/>
          </a:prstGeom>
          <a:noFill/>
          <a:ln>
            <a:noFill/>
          </a:ln>
        </p:spPr>
        <p:txBody>
          <a:bodyPr spcFirstLastPara="1" wrap="square" lIns="0" tIns="0" rIns="0" bIns="0" anchor="t" anchorCtr="0">
            <a:noAutofit/>
          </a:bodyPr>
          <a:lstStyle/>
          <a:p>
            <a:pPr marL="457200" lvl="0" indent="-436625" algn="l" rtl="0">
              <a:lnSpc>
                <a:spcPct val="90000"/>
              </a:lnSpc>
              <a:spcBef>
                <a:spcPts val="1000"/>
              </a:spcBef>
              <a:spcAft>
                <a:spcPts val="0"/>
              </a:spcAft>
              <a:buSzPts val="3276"/>
              <a:buChar char="•"/>
            </a:pPr>
            <a:r>
              <a:rPr lang="en-US" b="1" dirty="0"/>
              <a:t>TRIPLE need</a:t>
            </a:r>
            <a:r>
              <a:rPr lang="en-US" dirty="0"/>
              <a:t>: </a:t>
            </a:r>
            <a:r>
              <a:rPr lang="en-US" i="1" u="sng" dirty="0"/>
              <a:t>to simplify the user experience</a:t>
            </a:r>
            <a:endParaRPr i="1" u="sng" dirty="0"/>
          </a:p>
          <a:p>
            <a:pPr marL="914400" lvl="1" indent="-423924" algn="l" rtl="0">
              <a:lnSpc>
                <a:spcPct val="100000"/>
              </a:lnSpc>
              <a:spcBef>
                <a:spcPts val="0"/>
              </a:spcBef>
              <a:spcAft>
                <a:spcPts val="0"/>
              </a:spcAft>
              <a:buSzPts val="3076"/>
              <a:buChar char="•"/>
            </a:pPr>
            <a:r>
              <a:rPr lang="en-US" sz="2600" dirty="0"/>
              <a:t>Users have to do a double registration, to EGI Check-In </a:t>
            </a:r>
            <a:r>
              <a:rPr lang="en-US" sz="2600" b="1" dirty="0"/>
              <a:t>and</a:t>
            </a:r>
            <a:r>
              <a:rPr lang="en-US" sz="2600" dirty="0"/>
              <a:t> to the Service Provider</a:t>
            </a:r>
            <a:endParaRPr sz="2600" dirty="0"/>
          </a:p>
          <a:p>
            <a:pPr marL="914400" lvl="1" indent="-423925" algn="l" rtl="0">
              <a:lnSpc>
                <a:spcPct val="100000"/>
              </a:lnSpc>
              <a:spcBef>
                <a:spcPts val="0"/>
              </a:spcBef>
              <a:spcAft>
                <a:spcPts val="0"/>
              </a:spcAft>
              <a:buSzPts val="3076"/>
              <a:buChar char="•"/>
            </a:pPr>
            <a:r>
              <a:rPr lang="en-US" sz="2600" dirty="0"/>
              <a:t>Too much information requested to users in the EGI “standard” registration form</a:t>
            </a:r>
            <a:endParaRPr sz="2600" dirty="0"/>
          </a:p>
          <a:p>
            <a:pPr marL="457200" lvl="0" indent="-436624" algn="l" rtl="0">
              <a:lnSpc>
                <a:spcPct val="90000"/>
              </a:lnSpc>
              <a:spcBef>
                <a:spcPts val="3000"/>
              </a:spcBef>
              <a:spcAft>
                <a:spcPts val="0"/>
              </a:spcAft>
              <a:buSzPts val="3276"/>
              <a:buChar char="•"/>
            </a:pPr>
            <a:r>
              <a:rPr lang="en-US" b="1" dirty="0"/>
              <a:t>EGI Check-In team to the rescue! </a:t>
            </a:r>
            <a:endParaRPr dirty="0"/>
          </a:p>
          <a:p>
            <a:pPr marL="914400" lvl="1" indent="-423924" algn="l" rtl="0">
              <a:lnSpc>
                <a:spcPct val="100000"/>
              </a:lnSpc>
              <a:spcBef>
                <a:spcPts val="0"/>
              </a:spcBef>
              <a:spcAft>
                <a:spcPts val="0"/>
              </a:spcAft>
              <a:buSzPts val="3076"/>
              <a:buChar char="•"/>
            </a:pPr>
            <a:r>
              <a:rPr lang="en-US" sz="2600" dirty="0"/>
              <a:t>… with the </a:t>
            </a:r>
            <a:r>
              <a:rPr lang="en-US" sz="2600" i="1" u="sng" dirty="0"/>
              <a:t>New User’s enrollment module </a:t>
            </a:r>
            <a:endParaRPr sz="2600" i="1" u="sng" dirty="0"/>
          </a:p>
          <a:p>
            <a:pPr marL="914400" lvl="1" indent="-423925" algn="l" rtl="0">
              <a:lnSpc>
                <a:spcPct val="100000"/>
              </a:lnSpc>
              <a:spcBef>
                <a:spcPts val="0"/>
              </a:spcBef>
              <a:spcAft>
                <a:spcPts val="0"/>
              </a:spcAft>
              <a:buSzPts val="3076"/>
              <a:buChar char="•"/>
            </a:pPr>
            <a:r>
              <a:rPr lang="en-US" sz="2600" dirty="0"/>
              <a:t>Leaner and simpler registration process</a:t>
            </a:r>
            <a:endParaRPr sz="2600" dirty="0"/>
          </a:p>
          <a:p>
            <a:pPr marL="914400" lvl="1" indent="-423925" algn="l" rtl="0">
              <a:lnSpc>
                <a:spcPct val="100000"/>
              </a:lnSpc>
              <a:spcBef>
                <a:spcPts val="0"/>
              </a:spcBef>
              <a:spcAft>
                <a:spcPts val="0"/>
              </a:spcAft>
              <a:buSzPts val="3076"/>
              <a:buChar char="•"/>
            </a:pPr>
            <a:r>
              <a:rPr lang="en-US" sz="2600" dirty="0"/>
              <a:t>Friendlier User Interface</a:t>
            </a:r>
            <a:endParaRPr sz="2600" dirty="0"/>
          </a:p>
          <a:p>
            <a:pPr marL="0" lvl="0" indent="0" algn="l" rtl="0">
              <a:lnSpc>
                <a:spcPct val="90000"/>
              </a:lnSpc>
              <a:spcBef>
                <a:spcPts val="1000"/>
              </a:spcBef>
              <a:spcAft>
                <a:spcPts val="0"/>
              </a:spcAft>
              <a:buSzPts val="3276"/>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a62c28bffb_0_34"/>
          <p:cNvSpPr txBox="1">
            <a:spLocks noGrp="1"/>
          </p:cNvSpPr>
          <p:nvPr>
            <p:ph type="title"/>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Integration in TRIPLE: TBS</a:t>
            </a:r>
            <a:endParaRPr/>
          </a:p>
        </p:txBody>
      </p:sp>
      <p:sp>
        <p:nvSpPr>
          <p:cNvPr id="215" name="Google Shape;215;ga62c28bffb_0_34"/>
          <p:cNvSpPr txBox="1">
            <a:spLocks noGrp="1"/>
          </p:cNvSpPr>
          <p:nvPr>
            <p:ph type="body" idx="1"/>
          </p:nvPr>
        </p:nvSpPr>
        <p:spPr>
          <a:xfrm>
            <a:off x="1092200" y="1825625"/>
            <a:ext cx="6705000" cy="4351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dirty="0"/>
              <a:t>The </a:t>
            </a:r>
            <a:r>
              <a:rPr lang="en-US" b="1" dirty="0"/>
              <a:t>Trust Building System (TBS)</a:t>
            </a:r>
            <a:r>
              <a:rPr lang="en-US" dirty="0"/>
              <a:t> is a </a:t>
            </a:r>
            <a:r>
              <a:rPr lang="en-US" i="1" u="sng" dirty="0"/>
              <a:t>collaborative platform</a:t>
            </a:r>
            <a:r>
              <a:rPr lang="en-US" dirty="0"/>
              <a:t> aimed at facilitating </a:t>
            </a:r>
            <a:r>
              <a:rPr lang="en-US" i="1" u="sng" dirty="0"/>
              <a:t>transdisciplinary cooperation</a:t>
            </a:r>
            <a:r>
              <a:rPr lang="en-US" dirty="0"/>
              <a:t> between a </a:t>
            </a:r>
            <a:r>
              <a:rPr lang="en-US" i="1" u="sng" dirty="0"/>
              <a:t>variety of stakeholders</a:t>
            </a:r>
            <a:r>
              <a:rPr lang="en-US" dirty="0"/>
              <a:t> such as scientists, policy makers, public services, business networks, and civil society.</a:t>
            </a:r>
            <a:endParaRPr dirty="0"/>
          </a:p>
          <a:p>
            <a:pPr marL="0" lvl="0" indent="0" algn="l" rtl="0">
              <a:lnSpc>
                <a:spcPct val="100000"/>
              </a:lnSpc>
              <a:spcBef>
                <a:spcPts val="3000"/>
              </a:spcBef>
              <a:spcAft>
                <a:spcPts val="0"/>
              </a:spcAft>
              <a:buClr>
                <a:schemeClr val="dk1"/>
              </a:buClr>
              <a:buSzPts val="1100"/>
              <a:buFont typeface="Arial"/>
              <a:buNone/>
            </a:pPr>
            <a:r>
              <a:rPr lang="en-US" dirty="0"/>
              <a:t>It is </a:t>
            </a:r>
            <a:r>
              <a:rPr lang="en-US" i="1" u="sng" dirty="0"/>
              <a:t>designed by </a:t>
            </a:r>
            <a:r>
              <a:rPr lang="en-US" i="1" u="sng" dirty="0" err="1"/>
              <a:t>Meoh</a:t>
            </a:r>
            <a:r>
              <a:rPr lang="en-US" dirty="0"/>
              <a:t> (BE) and </a:t>
            </a:r>
            <a:r>
              <a:rPr lang="en-US" i="1" u="sng" dirty="0"/>
              <a:t>implemented by </a:t>
            </a:r>
            <a:r>
              <a:rPr lang="en-US" i="1" u="sng" dirty="0" err="1"/>
              <a:t>Nuromedia</a:t>
            </a:r>
            <a:r>
              <a:rPr lang="en-US" dirty="0"/>
              <a:t> (DE) as an </a:t>
            </a:r>
            <a:r>
              <a:rPr lang="en-US" b="1" dirty="0"/>
              <a:t>innovative service</a:t>
            </a:r>
            <a:r>
              <a:rPr lang="en-US" dirty="0"/>
              <a:t> of TRIPLE.</a:t>
            </a:r>
            <a:endParaRPr dirty="0"/>
          </a:p>
          <a:p>
            <a:pPr marL="0" lvl="0" indent="0" algn="l" rtl="0">
              <a:lnSpc>
                <a:spcPct val="90000"/>
              </a:lnSpc>
              <a:spcBef>
                <a:spcPts val="1000"/>
              </a:spcBef>
              <a:spcAft>
                <a:spcPts val="0"/>
              </a:spcAft>
              <a:buClr>
                <a:schemeClr val="dk1"/>
              </a:buClr>
              <a:buSzPts val="1100"/>
              <a:buFont typeface="Arial"/>
              <a:buNone/>
            </a:pPr>
            <a:endParaRPr dirty="0"/>
          </a:p>
          <a:p>
            <a:pPr marL="0" lvl="0" indent="0" algn="l" rtl="0">
              <a:lnSpc>
                <a:spcPct val="90000"/>
              </a:lnSpc>
              <a:spcBef>
                <a:spcPts val="1000"/>
              </a:spcBef>
              <a:spcAft>
                <a:spcPts val="0"/>
              </a:spcAft>
              <a:buSzPts val="3276"/>
              <a:buNone/>
            </a:pPr>
            <a:endParaRPr dirty="0"/>
          </a:p>
        </p:txBody>
      </p:sp>
      <p:pic>
        <p:nvPicPr>
          <p:cNvPr id="216" name="Google Shape;216;ga62c28bffb_0_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122575" y="963794"/>
            <a:ext cx="2294602" cy="5452882"/>
          </a:xfrm>
          <a:prstGeom prst="rect">
            <a:avLst/>
          </a:prstGeom>
          <a:noFill/>
          <a:ln>
            <a:noFill/>
          </a:ln>
          <a:effectLst>
            <a:outerShdw blurRad="57150" dist="19050" dir="5400000" algn="bl" rotWithShape="0">
              <a:srgbClr val="000000">
                <a:alpha val="50000"/>
              </a:srgbClr>
            </a:outerShdw>
          </a:effectLst>
        </p:spPr>
      </p:pic>
      <p:pic>
        <p:nvPicPr>
          <p:cNvPr id="217" name="Google Shape;217;ga62c28bffb_0_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195018" y="3528425"/>
            <a:ext cx="1828575" cy="3250800"/>
          </a:xfrm>
          <a:prstGeom prst="rect">
            <a:avLst/>
          </a:prstGeom>
          <a:noFill/>
          <a:ln>
            <a:noFill/>
          </a:ln>
          <a:effectLst>
            <a:outerShdw blurRad="57150" dist="19050" dir="5400000" algn="bl" rotWithShape="0">
              <a:srgbClr val="000000">
                <a:alpha val="50000"/>
              </a:srgbClr>
            </a:outerShdw>
          </a:effectLst>
        </p:spPr>
      </p:pic>
      <p:pic>
        <p:nvPicPr>
          <p:cNvPr id="218" name="Google Shape;218;ga62c28bffb_0_3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195018" y="102000"/>
            <a:ext cx="1828575" cy="3250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a62c28bffb_0_40"/>
          <p:cNvSpPr txBox="1">
            <a:spLocks noGrp="1"/>
          </p:cNvSpPr>
          <p:nvPr>
            <p:ph type="title"/>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Integration in TRIPLE: TBS</a:t>
            </a:r>
            <a:endParaRPr/>
          </a:p>
        </p:txBody>
      </p:sp>
      <p:sp>
        <p:nvSpPr>
          <p:cNvPr id="225" name="Google Shape;225;ga62c28bffb_0_40"/>
          <p:cNvSpPr txBox="1">
            <a:spLocks noGrp="1"/>
          </p:cNvSpPr>
          <p:nvPr>
            <p:ph type="body" idx="1"/>
          </p:nvPr>
        </p:nvSpPr>
        <p:spPr>
          <a:xfrm>
            <a:off x="1092200" y="1825625"/>
            <a:ext cx="9324900" cy="4351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2600" dirty="0"/>
              <a:t>EGI Check-In will help the TBS to meet two important needs:</a:t>
            </a:r>
            <a:endParaRPr sz="2600" dirty="0"/>
          </a:p>
          <a:p>
            <a:pPr marL="457200" lvl="0" indent="-436625" algn="l" rtl="0">
              <a:lnSpc>
                <a:spcPct val="100000"/>
              </a:lnSpc>
              <a:spcBef>
                <a:spcPts val="1000"/>
              </a:spcBef>
              <a:spcAft>
                <a:spcPts val="0"/>
              </a:spcAft>
              <a:buSzPts val="3276"/>
              <a:buChar char="•"/>
            </a:pPr>
            <a:r>
              <a:rPr lang="en-US" sz="2600" b="1" dirty="0"/>
              <a:t>End-to-end trust</a:t>
            </a:r>
            <a:r>
              <a:rPr lang="en-US" sz="2600" dirty="0"/>
              <a:t> </a:t>
            </a:r>
            <a:endParaRPr sz="2600" dirty="0"/>
          </a:p>
          <a:p>
            <a:pPr marL="914400" lvl="1" indent="-423924" algn="l" rtl="0">
              <a:lnSpc>
                <a:spcPct val="100000"/>
              </a:lnSpc>
              <a:spcBef>
                <a:spcPts val="0"/>
              </a:spcBef>
              <a:spcAft>
                <a:spcPts val="0"/>
              </a:spcAft>
              <a:buSzPts val="3076"/>
              <a:buChar char="•"/>
            </a:pPr>
            <a:r>
              <a:rPr lang="en-US" sz="2400" i="1" u="sng" dirty="0"/>
              <a:t>Social trust</a:t>
            </a:r>
            <a:r>
              <a:rPr lang="en-US" sz="2400" dirty="0"/>
              <a:t>: TBS architecture which is human-sized, human-curated, and invite-only</a:t>
            </a:r>
            <a:endParaRPr sz="2400" dirty="0"/>
          </a:p>
          <a:p>
            <a:pPr marL="914400" lvl="1" indent="-423925" algn="l" rtl="0">
              <a:lnSpc>
                <a:spcPct val="100000"/>
              </a:lnSpc>
              <a:spcBef>
                <a:spcPts val="0"/>
              </a:spcBef>
              <a:spcAft>
                <a:spcPts val="0"/>
              </a:spcAft>
              <a:buSzPts val="3076"/>
              <a:buChar char="•"/>
            </a:pPr>
            <a:r>
              <a:rPr lang="en-US" sz="2400" i="1" u="sng" dirty="0"/>
              <a:t>Technical trust</a:t>
            </a:r>
            <a:r>
              <a:rPr lang="en-US" sz="2400" dirty="0"/>
              <a:t>: EGI “light” check-in which is secure yet user-friendly</a:t>
            </a:r>
            <a:endParaRPr sz="2400" dirty="0"/>
          </a:p>
          <a:p>
            <a:pPr marL="457200" lvl="0" indent="-436625" algn="l" rtl="0">
              <a:lnSpc>
                <a:spcPct val="100000"/>
              </a:lnSpc>
              <a:spcBef>
                <a:spcPts val="1500"/>
              </a:spcBef>
              <a:spcAft>
                <a:spcPts val="0"/>
              </a:spcAft>
              <a:buSzPts val="3276"/>
              <a:buChar char="•"/>
            </a:pPr>
            <a:r>
              <a:rPr lang="en-US" sz="2600" b="1" dirty="0" err="1"/>
              <a:t>Multistakeholder</a:t>
            </a:r>
            <a:r>
              <a:rPr lang="en-US" sz="2600" b="1" dirty="0"/>
              <a:t> cooperation</a:t>
            </a:r>
            <a:endParaRPr sz="2600" b="1" dirty="0"/>
          </a:p>
          <a:p>
            <a:pPr marL="914400" lvl="1" indent="-423925" algn="l" rtl="0">
              <a:lnSpc>
                <a:spcPct val="100000"/>
              </a:lnSpc>
              <a:spcBef>
                <a:spcPts val="0"/>
              </a:spcBef>
              <a:spcAft>
                <a:spcPts val="0"/>
              </a:spcAft>
              <a:buSzPts val="3076"/>
              <a:buChar char="•"/>
            </a:pPr>
            <a:r>
              <a:rPr lang="en-US" sz="2400"/>
              <a:t>EGI can </a:t>
            </a:r>
            <a:r>
              <a:rPr lang="en-US" sz="2400" dirty="0"/>
              <a:t>provide </a:t>
            </a:r>
            <a:r>
              <a:rPr lang="en-US" sz="2400" i="1" u="sng" dirty="0"/>
              <a:t>a single point of integration </a:t>
            </a:r>
            <a:r>
              <a:rPr lang="en-US" sz="2400" dirty="0"/>
              <a:t>as it offers sign-ins both for popular social networks and for big research infrastructures </a:t>
            </a:r>
            <a:endParaRPr sz="2400" dirty="0"/>
          </a:p>
          <a:p>
            <a:pPr marL="0" lvl="0" indent="0" algn="l" rtl="0">
              <a:lnSpc>
                <a:spcPct val="90000"/>
              </a:lnSpc>
              <a:spcBef>
                <a:spcPts val="1000"/>
              </a:spcBef>
              <a:spcAft>
                <a:spcPts val="0"/>
              </a:spcAft>
              <a:buClr>
                <a:schemeClr val="dk1"/>
              </a:buClr>
              <a:buSzPts val="1100"/>
              <a:buFont typeface="Arial"/>
              <a:buNone/>
            </a:pPr>
            <a:endParaRPr dirty="0"/>
          </a:p>
          <a:p>
            <a:pPr marL="0" lvl="0" indent="0" algn="l" rtl="0">
              <a:lnSpc>
                <a:spcPct val="90000"/>
              </a:lnSpc>
              <a:spcBef>
                <a:spcPts val="1000"/>
              </a:spcBef>
              <a:spcAft>
                <a:spcPts val="0"/>
              </a:spcAft>
              <a:buSzPts val="3276"/>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a62c28bffb_0_46"/>
          <p:cNvSpPr txBox="1">
            <a:spLocks noGrp="1"/>
          </p:cNvSpPr>
          <p:nvPr>
            <p:ph type="title"/>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Integration in TRIPLE: Pundit</a:t>
            </a:r>
            <a:endParaRPr/>
          </a:p>
        </p:txBody>
      </p:sp>
      <p:sp>
        <p:nvSpPr>
          <p:cNvPr id="232" name="Google Shape;232;ga62c28bffb_0_46"/>
          <p:cNvSpPr txBox="1"/>
          <p:nvPr/>
        </p:nvSpPr>
        <p:spPr>
          <a:xfrm>
            <a:off x="1574800" y="1825625"/>
            <a:ext cx="9288000" cy="435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1" u="none" strike="noStrike" cap="none">
                <a:latin typeface="Open Sans"/>
                <a:ea typeface="Open Sans"/>
                <a:cs typeface="Open Sans"/>
                <a:sym typeface="Open Sans"/>
              </a:rPr>
              <a:t>Pundit is a web annotation system, powered by Semantic Technologies - </a:t>
            </a:r>
            <a:r>
              <a:rPr lang="en-US" sz="2800" b="0" i="1" u="sng" strike="noStrike" cap="none">
                <a:solidFill>
                  <a:schemeClr val="hlink"/>
                </a:solidFill>
                <a:latin typeface="Open Sans"/>
                <a:ea typeface="Open Sans"/>
                <a:cs typeface="Open Sans"/>
                <a:sym typeface="Open Sans"/>
                <a:hlinkClick r:id="rId3"/>
              </a:rPr>
              <a:t>https://thepund.it</a:t>
            </a:r>
            <a:r>
              <a:rPr lang="en-US" sz="2800" b="0" i="1" u="none" strike="noStrike" cap="none">
                <a:latin typeface="Open Sans"/>
                <a:ea typeface="Open Sans"/>
                <a:cs typeface="Open Sans"/>
                <a:sym typeface="Open Sans"/>
              </a:rPr>
              <a:t> </a:t>
            </a:r>
            <a:endParaRPr sz="2800" b="0" i="1" u="none" strike="noStrike" cap="none">
              <a:latin typeface="Open Sans"/>
              <a:ea typeface="Open Sans"/>
              <a:cs typeface="Open Sans"/>
              <a:sym typeface="Open Sans"/>
            </a:endParaRPr>
          </a:p>
          <a:p>
            <a:pPr marL="0" marR="0" lvl="0" indent="0" algn="l" rtl="0">
              <a:lnSpc>
                <a:spcPct val="90000"/>
              </a:lnSpc>
              <a:spcBef>
                <a:spcPts val="0"/>
              </a:spcBef>
              <a:spcAft>
                <a:spcPts val="0"/>
              </a:spcAft>
              <a:buClr>
                <a:srgbClr val="000000"/>
              </a:buClr>
              <a:buSzPts val="2800"/>
              <a:buFont typeface="Arial"/>
              <a:buNone/>
            </a:pPr>
            <a:endParaRPr sz="2800" b="0" i="0" u="none" strike="noStrike" cap="none">
              <a:solidFill>
                <a:srgbClr val="595959"/>
              </a:solidFill>
              <a:latin typeface="Open Sans"/>
              <a:ea typeface="Open Sans"/>
              <a:cs typeface="Open Sans"/>
              <a:sym typeface="Open Sans"/>
            </a:endParaRPr>
          </a:p>
        </p:txBody>
      </p:sp>
      <p:sp>
        <p:nvSpPr>
          <p:cNvPr id="233" name="Google Shape;233;ga62c28bffb_0_46"/>
          <p:cNvSpPr txBox="1"/>
          <p:nvPr/>
        </p:nvSpPr>
        <p:spPr>
          <a:xfrm>
            <a:off x="5989050" y="2893800"/>
            <a:ext cx="5463300" cy="3964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i="1">
                <a:latin typeface="Open Sans"/>
                <a:ea typeface="Open Sans"/>
                <a:cs typeface="Open Sans"/>
                <a:sym typeface="Open Sans"/>
              </a:rPr>
              <a:t>Semantic</a:t>
            </a:r>
            <a:r>
              <a:rPr lang="en-US" sz="2400" b="0" i="1" u="none" strike="noStrike" cap="none">
                <a:latin typeface="Open Sans"/>
                <a:ea typeface="Open Sans"/>
                <a:cs typeface="Open Sans"/>
                <a:sym typeface="Open Sans"/>
              </a:rPr>
              <a:t> Annotation…</a:t>
            </a:r>
            <a:endParaRPr sz="2400" b="0" i="1" u="none" strike="noStrike" cap="none">
              <a:latin typeface="Open Sans"/>
              <a:ea typeface="Open Sans"/>
              <a:cs typeface="Open Sans"/>
              <a:sym typeface="Open Sans"/>
            </a:endParaRPr>
          </a:p>
          <a:p>
            <a:pPr marL="228600" marR="0" lvl="0" indent="-160274" algn="l" rtl="0">
              <a:lnSpc>
                <a:spcPct val="100000"/>
              </a:lnSpc>
              <a:spcBef>
                <a:spcPts val="1000"/>
              </a:spcBef>
              <a:spcAft>
                <a:spcPts val="0"/>
              </a:spcAft>
              <a:buClr>
                <a:srgbClr val="612267"/>
              </a:buClr>
              <a:buSzPts val="2200"/>
              <a:buChar char="•"/>
            </a:pPr>
            <a:r>
              <a:rPr lang="en-US" sz="2200">
                <a:latin typeface="Open Sans"/>
                <a:ea typeface="Open Sans"/>
                <a:cs typeface="Open Sans"/>
                <a:sym typeface="Open Sans"/>
              </a:rPr>
              <a:t>Annotations not limited to “comments” &amp; “highlighting” but consist of fully expressed and web-linked concepts</a:t>
            </a:r>
            <a:endParaRPr sz="2200">
              <a:latin typeface="Open Sans"/>
              <a:ea typeface="Open Sans"/>
              <a:cs typeface="Open Sans"/>
              <a:sym typeface="Open Sans"/>
            </a:endParaRPr>
          </a:p>
          <a:p>
            <a:pPr marL="228600" marR="0" lvl="0" indent="-160274" algn="l" rtl="0">
              <a:lnSpc>
                <a:spcPct val="100000"/>
              </a:lnSpc>
              <a:spcBef>
                <a:spcPts val="1000"/>
              </a:spcBef>
              <a:spcAft>
                <a:spcPts val="0"/>
              </a:spcAft>
              <a:buClr>
                <a:srgbClr val="612267"/>
              </a:buClr>
              <a:buSzPts val="2200"/>
              <a:buChar char="•"/>
            </a:pPr>
            <a:r>
              <a:rPr lang="en-US" sz="2200">
                <a:latin typeface="Open Sans"/>
                <a:ea typeface="Open Sans"/>
                <a:cs typeface="Open Sans"/>
                <a:sym typeface="Open Sans"/>
              </a:rPr>
              <a:t>More expressive. Better search &amp; reuse</a:t>
            </a:r>
            <a:endParaRPr sz="2200">
              <a:latin typeface="Open Sans"/>
              <a:ea typeface="Open Sans"/>
              <a:cs typeface="Open Sans"/>
              <a:sym typeface="Open Sans"/>
            </a:endParaRPr>
          </a:p>
          <a:p>
            <a:pPr marL="228600" marR="0" lvl="0" indent="-160274" algn="l" rtl="0">
              <a:lnSpc>
                <a:spcPct val="100000"/>
              </a:lnSpc>
              <a:spcBef>
                <a:spcPts val="1000"/>
              </a:spcBef>
              <a:spcAft>
                <a:spcPts val="0"/>
              </a:spcAft>
              <a:buClr>
                <a:srgbClr val="612267"/>
              </a:buClr>
              <a:buSzPts val="2200"/>
              <a:buChar char="•"/>
            </a:pPr>
            <a:r>
              <a:rPr lang="en-US" sz="2200">
                <a:latin typeface="Open Sans"/>
                <a:ea typeface="Open Sans"/>
                <a:cs typeface="Open Sans"/>
                <a:sym typeface="Open Sans"/>
              </a:rPr>
              <a:t>Annotation Data formally defined and compliant to standards (W3C Web Annotation Data Model)</a:t>
            </a:r>
            <a:endParaRPr sz="2200" b="0" i="0" u="none" strike="noStrike" cap="none">
              <a:latin typeface="Open Sans"/>
              <a:ea typeface="Open Sans"/>
              <a:cs typeface="Open Sans"/>
              <a:sym typeface="Open Sans"/>
            </a:endParaRPr>
          </a:p>
          <a:p>
            <a:pPr marL="0" marR="0" lvl="0" indent="0" algn="l" rtl="0">
              <a:lnSpc>
                <a:spcPct val="100000"/>
              </a:lnSpc>
              <a:spcBef>
                <a:spcPts val="1000"/>
              </a:spcBef>
              <a:spcAft>
                <a:spcPts val="600"/>
              </a:spcAft>
              <a:buClr>
                <a:srgbClr val="000000"/>
              </a:buClr>
              <a:buSzPts val="2800"/>
              <a:buFont typeface="Arial"/>
              <a:buNone/>
            </a:pPr>
            <a:endParaRPr sz="2200" b="0" i="0" u="none" strike="noStrike" cap="none">
              <a:solidFill>
                <a:srgbClr val="595959"/>
              </a:solidFill>
              <a:latin typeface="Open Sans"/>
              <a:ea typeface="Open Sans"/>
              <a:cs typeface="Open Sans"/>
              <a:sym typeface="Open Sans"/>
            </a:endParaRPr>
          </a:p>
        </p:txBody>
      </p:sp>
      <p:pic>
        <p:nvPicPr>
          <p:cNvPr id="234" name="Google Shape;234;ga62c28bffb_0_46"/>
          <p:cNvPicPr preferRelativeResize="0"/>
          <p:nvPr/>
        </p:nvPicPr>
        <p:blipFill rotWithShape="1">
          <a:blip r:embed="rId4">
            <a:alphaModFix/>
          </a:blip>
          <a:srcRect/>
          <a:stretch/>
        </p:blipFill>
        <p:spPr>
          <a:xfrm>
            <a:off x="935013" y="4871888"/>
            <a:ext cx="2867025" cy="1685925"/>
          </a:xfrm>
          <a:prstGeom prst="rect">
            <a:avLst/>
          </a:prstGeom>
          <a:noFill/>
          <a:ln>
            <a:noFill/>
          </a:ln>
          <a:effectLst>
            <a:outerShdw blurRad="57150" dist="19050" dir="5400000" algn="bl" rotWithShape="0">
              <a:srgbClr val="000000">
                <a:alpha val="49019"/>
              </a:srgbClr>
            </a:outerShdw>
          </a:effectLst>
        </p:spPr>
      </p:pic>
      <p:sp>
        <p:nvSpPr>
          <p:cNvPr id="235" name="Google Shape;235;ga62c28bffb_0_46"/>
          <p:cNvSpPr txBox="1"/>
          <p:nvPr/>
        </p:nvSpPr>
        <p:spPr>
          <a:xfrm>
            <a:off x="209200" y="2758625"/>
            <a:ext cx="5463300" cy="3093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1" u="none" strike="noStrike" cap="none">
                <a:latin typeface="Open Sans"/>
                <a:ea typeface="Open Sans"/>
                <a:cs typeface="Open Sans"/>
                <a:sym typeface="Open Sans"/>
              </a:rPr>
              <a:t>Annotation…</a:t>
            </a:r>
            <a:endParaRPr sz="2400" b="0" i="1" u="none" strike="noStrike" cap="none">
              <a:latin typeface="Open Sans"/>
              <a:ea typeface="Open Sans"/>
              <a:cs typeface="Open Sans"/>
              <a:sym typeface="Open Sans"/>
            </a:endParaRPr>
          </a:p>
          <a:p>
            <a:pPr marL="228600" marR="0" lvl="0" indent="-160274" algn="l" rtl="0">
              <a:lnSpc>
                <a:spcPct val="100000"/>
              </a:lnSpc>
              <a:spcBef>
                <a:spcPts val="1000"/>
              </a:spcBef>
              <a:spcAft>
                <a:spcPts val="0"/>
              </a:spcAft>
              <a:buClr>
                <a:srgbClr val="612267"/>
              </a:buClr>
              <a:buSzPts val="2200"/>
              <a:buChar char="•"/>
            </a:pPr>
            <a:r>
              <a:rPr lang="en-US" sz="2200" b="0" i="0" u="none" strike="noStrike" cap="none">
                <a:latin typeface="Open Sans"/>
                <a:ea typeface="Open Sans"/>
                <a:cs typeface="Open Sans"/>
                <a:sym typeface="Open Sans"/>
              </a:rPr>
              <a:t>“</a:t>
            </a:r>
            <a:r>
              <a:rPr lang="en-US" sz="2200">
                <a:solidFill>
                  <a:srgbClr val="3A3838"/>
                </a:solidFill>
                <a:latin typeface="Open Sans"/>
                <a:ea typeface="Open Sans"/>
                <a:cs typeface="Open Sans"/>
                <a:sym typeface="Open Sans"/>
              </a:rPr>
              <a:t>Attaching</a:t>
            </a:r>
            <a:r>
              <a:rPr lang="en-US" sz="2200" b="0" i="0" u="none" strike="noStrike" cap="none">
                <a:latin typeface="Open Sans"/>
                <a:ea typeface="Open Sans"/>
                <a:cs typeface="Open Sans"/>
                <a:sym typeface="Open Sans"/>
              </a:rPr>
              <a:t> data to some other piece of data”</a:t>
            </a:r>
            <a:endParaRPr sz="2200">
              <a:latin typeface="Open Sans"/>
              <a:ea typeface="Open Sans"/>
              <a:cs typeface="Open Sans"/>
              <a:sym typeface="Open Sans"/>
            </a:endParaRPr>
          </a:p>
          <a:p>
            <a:pPr marL="228600" marR="0" lvl="0" indent="-160274" algn="l" rtl="0">
              <a:lnSpc>
                <a:spcPct val="100000"/>
              </a:lnSpc>
              <a:spcBef>
                <a:spcPts val="1000"/>
              </a:spcBef>
              <a:spcAft>
                <a:spcPts val="0"/>
              </a:spcAft>
              <a:buClr>
                <a:srgbClr val="612267"/>
              </a:buClr>
              <a:buSzPts val="2200"/>
              <a:buChar char="•"/>
            </a:pPr>
            <a:r>
              <a:rPr lang="en-US" sz="2200" b="0" i="0" u="none" strike="noStrike" cap="none">
                <a:latin typeface="Open Sans"/>
                <a:ea typeface="Open Sans"/>
                <a:cs typeface="Open Sans"/>
                <a:sym typeface="Open Sans"/>
              </a:rPr>
              <a:t>Think of “marginalia” in books</a:t>
            </a:r>
            <a:endParaRPr sz="2200" b="0" i="0" u="none" strike="noStrike" cap="none">
              <a:latin typeface="Open Sans"/>
              <a:ea typeface="Open Sans"/>
              <a:cs typeface="Open Sans"/>
              <a:sym typeface="Open Sans"/>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595959"/>
              </a:solidFill>
              <a:latin typeface="Calibri"/>
              <a:ea typeface="Calibri"/>
              <a:cs typeface="Calibri"/>
              <a:sym typeface="Calibri"/>
            </a:endParaRPr>
          </a:p>
        </p:txBody>
      </p:sp>
      <p:pic>
        <p:nvPicPr>
          <p:cNvPr id="236" name="Google Shape;236;ga62c28bffb_0_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6051" y="5072650"/>
            <a:ext cx="5883000" cy="1290141"/>
          </a:xfrm>
          <a:prstGeom prst="rect">
            <a:avLst/>
          </a:prstGeom>
          <a:noFill/>
          <a:ln>
            <a:noFill/>
          </a:ln>
          <a:effectLst>
            <a:outerShdw blurRad="57150" dist="19050" dir="5400000" algn="bl" rotWithShape="0">
              <a:srgbClr val="000000">
                <a:alpha val="4901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4"/>
                                        </p:tgtEl>
                                        <p:attrNameLst>
                                          <p:attrName>style.visibility</p:attrName>
                                        </p:attrNameLst>
                                      </p:cBhvr>
                                      <p:to>
                                        <p:strVal val="visible"/>
                                      </p:to>
                                    </p:set>
                                    <p:anim calcmode="lin" valueType="num">
                                      <p:cBhvr additive="base">
                                        <p:cTn id="11" dur="500"/>
                                        <p:tgtEl>
                                          <p:spTgt spid="23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3"/>
                                        </p:tgtEl>
                                        <p:attrNameLst>
                                          <p:attrName>style.visibility</p:attrName>
                                        </p:attrNameLst>
                                      </p:cBhvr>
                                      <p:to>
                                        <p:strVal val="visible"/>
                                      </p:to>
                                    </p:set>
                                    <p:animEffect transition="in" filter="fade">
                                      <p:cBhvr>
                                        <p:cTn id="16" dur="500"/>
                                        <p:tgtEl>
                                          <p:spTgt spid="233"/>
                                        </p:tgtEl>
                                      </p:cBhvr>
                                    </p:animEffec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1000"/>
                                          </p:stCondLst>
                                        </p:cTn>
                                        <p:tgtEl>
                                          <p:spTgt spid="234"/>
                                        </p:tgtEl>
                                        <p:attrNameLst>
                                          <p:attrName>style.visibility</p:attrName>
                                        </p:attrNameLst>
                                      </p:cBhvr>
                                      <p:to>
                                        <p:strVal val="hidden"/>
                                      </p:to>
                                    </p:set>
                                  </p:childTnLst>
                                </p:cTn>
                              </p:par>
                            </p:childTnLst>
                          </p:cTn>
                        </p:par>
                        <p:par>
                          <p:cTn id="20" fill="hold">
                            <p:stCondLst>
                              <p:cond delay="1501"/>
                            </p:stCondLst>
                            <p:childTnLst>
                              <p:par>
                                <p:cTn id="21" presetID="10" presetClass="entr" presetSubtype="0" fill="hold" nodeType="afterEffect">
                                  <p:stCondLst>
                                    <p:cond delay="0"/>
                                  </p:stCondLst>
                                  <p:childTnLst>
                                    <p:set>
                                      <p:cBhvr>
                                        <p:cTn id="22" dur="1" fill="hold">
                                          <p:stCondLst>
                                            <p:cond delay="0"/>
                                          </p:stCondLst>
                                        </p:cTn>
                                        <p:tgtEl>
                                          <p:spTgt spid="236"/>
                                        </p:tgtEl>
                                        <p:attrNameLst>
                                          <p:attrName>style.visibility</p:attrName>
                                        </p:attrNameLst>
                                      </p:cBhvr>
                                      <p:to>
                                        <p:strVal val="visible"/>
                                      </p:to>
                                    </p:set>
                                    <p:animEffect transition="in" filter="fade">
                                      <p:cBhvr>
                                        <p:cTn id="23"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ga62c28bffb_0_52"/>
          <p:cNvSpPr txBox="1">
            <a:spLocks noGrp="1"/>
          </p:cNvSpPr>
          <p:nvPr>
            <p:ph type="title"/>
          </p:nvPr>
        </p:nvSpPr>
        <p:spPr>
          <a:xfrm>
            <a:off x="1092198" y="550119"/>
            <a:ext cx="10609945"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dirty="0"/>
              <a:t>Integration in TRIPLE: Pundit &amp; Check-In</a:t>
            </a:r>
            <a:endParaRPr dirty="0"/>
          </a:p>
        </p:txBody>
      </p:sp>
      <p:pic>
        <p:nvPicPr>
          <p:cNvPr id="2" name="Pundit at EGI Conference.mp4" descr="Pundit at EGI Conference.mp4">
            <a:hlinkClick r:id="" action="ppaction://media"/>
            <a:extLst>
              <a:ext uri="{FF2B5EF4-FFF2-40B4-BE49-F238E27FC236}">
                <a16:creationId xmlns:a16="http://schemas.microsoft.com/office/drawing/2014/main" id="{1B47D6CF-9DF0-5F4E-B20B-824DF297D8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9970" y="1154749"/>
            <a:ext cx="9972863" cy="5609736"/>
          </a:xfrm>
          <a:prstGeom prst="rect">
            <a:avLst/>
          </a:prstGeom>
          <a:ln>
            <a:solidFill>
              <a:schemeClr val="bg1">
                <a:lumMod val="65000"/>
              </a:schemeClr>
            </a:solidFill>
          </a:ln>
        </p:spPr>
      </p:pic>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pic>
        <p:nvPicPr>
          <p:cNvPr id="248" name="Google Shape;248;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6200"/>
            <a:ext cx="11843750" cy="6857999"/>
          </a:xfrm>
          <a:prstGeom prst="rect">
            <a:avLst/>
          </a:prstGeom>
          <a:noFill/>
          <a:ln>
            <a:noFill/>
          </a:ln>
        </p:spPr>
      </p:pic>
      <p:sp>
        <p:nvSpPr>
          <p:cNvPr id="249" name="Google Shape;249;p58"/>
          <p:cNvSpPr txBox="1"/>
          <p:nvPr/>
        </p:nvSpPr>
        <p:spPr>
          <a:xfrm>
            <a:off x="6613850" y="639675"/>
            <a:ext cx="522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12267"/>
                </a:solidFill>
                <a:latin typeface="Calibri"/>
                <a:ea typeface="Calibri"/>
                <a:cs typeface="Calibri"/>
                <a:sym typeface="Calibri"/>
              </a:rPr>
              <a:t>Luca De Santis (presenter) - Net7</a:t>
            </a:r>
            <a:endParaRPr sz="1800" b="0" i="0" u="none" strike="noStrike" cap="none">
              <a:solidFill>
                <a:srgbClr val="612267"/>
              </a:solidFill>
              <a:latin typeface="Calibri"/>
              <a:ea typeface="Calibri"/>
              <a:cs typeface="Calibri"/>
              <a:sym typeface="Calibri"/>
            </a:endParaRPr>
          </a:p>
        </p:txBody>
      </p:sp>
      <p:sp>
        <p:nvSpPr>
          <p:cNvPr id="250" name="Google Shape;250;p58"/>
          <p:cNvSpPr txBox="1"/>
          <p:nvPr/>
        </p:nvSpPr>
        <p:spPr>
          <a:xfrm>
            <a:off x="6613850" y="1238725"/>
            <a:ext cx="4909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rgbClr val="612267"/>
                </a:solidFill>
                <a:latin typeface="Calibri"/>
                <a:ea typeface="Calibri"/>
                <a:cs typeface="Calibri"/>
                <a:sym typeface="Calibri"/>
              </a:rPr>
              <a:t>Yin Chen, Valeria Ardizzone - EGI.eu</a:t>
            </a:r>
            <a:endParaRPr sz="1800" b="0" i="0" u="none" strike="noStrike" cap="none">
              <a:solidFill>
                <a:srgbClr val="612267"/>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1100"/>
              <a:buFont typeface="Arial"/>
              <a:buNone/>
            </a:pPr>
            <a:r>
              <a:rPr lang="en-US" sz="1800" b="0" i="0" u="none" strike="noStrike" cap="none">
                <a:solidFill>
                  <a:srgbClr val="612267"/>
                </a:solidFill>
                <a:latin typeface="Calibri"/>
                <a:ea typeface="Calibri"/>
                <a:cs typeface="Calibri"/>
                <a:sym typeface="Calibri"/>
              </a:rPr>
              <a:t>Gael Van Weyenbergh, Maxime Bouillard - MEOH</a:t>
            </a:r>
            <a:endParaRPr sz="1800" b="0" i="0" u="none" strike="noStrike" cap="none">
              <a:solidFill>
                <a:srgbClr val="612267"/>
              </a:solidFill>
              <a:latin typeface="Calibri"/>
              <a:ea typeface="Calibri"/>
              <a:cs typeface="Calibri"/>
              <a:sym typeface="Calibri"/>
            </a:endParaRPr>
          </a:p>
          <a:p>
            <a:pPr marL="0" marR="0" lvl="0" indent="0" algn="l" rtl="0">
              <a:lnSpc>
                <a:spcPct val="100000"/>
              </a:lnSpc>
              <a:spcBef>
                <a:spcPts val="2000"/>
              </a:spcBef>
              <a:spcAft>
                <a:spcPts val="0"/>
              </a:spcAft>
              <a:buClr>
                <a:schemeClr val="dk1"/>
              </a:buClr>
              <a:buSzPts val="1100"/>
              <a:buFont typeface="Arial"/>
              <a:buNone/>
            </a:pPr>
            <a:r>
              <a:rPr lang="en-US" sz="1800" b="0" i="0" u="none" strike="noStrike" cap="none">
                <a:solidFill>
                  <a:srgbClr val="612267"/>
                </a:solidFill>
                <a:latin typeface="Calibri"/>
                <a:ea typeface="Calibri"/>
                <a:cs typeface="Calibri"/>
                <a:sym typeface="Calibri"/>
              </a:rPr>
              <a:t>Yoann Moranville - OPERAS/DARIAH</a:t>
            </a:r>
            <a:endParaRPr sz="1800" b="0" i="0" u="none" strike="noStrike" cap="none">
              <a:solidFill>
                <a:srgbClr val="612267"/>
              </a:solidFill>
              <a:latin typeface="Calibri"/>
              <a:ea typeface="Calibri"/>
              <a:cs typeface="Calibri"/>
              <a:sym typeface="Calibri"/>
            </a:endParaRPr>
          </a:p>
          <a:p>
            <a:pPr marL="0" marR="0" lvl="0" indent="0" algn="l" rtl="0">
              <a:lnSpc>
                <a:spcPct val="100000"/>
              </a:lnSpc>
              <a:spcBef>
                <a:spcPts val="2000"/>
              </a:spcBef>
              <a:spcAft>
                <a:spcPts val="2000"/>
              </a:spcAft>
              <a:buClr>
                <a:srgbClr val="000000"/>
              </a:buClr>
              <a:buSzPts val="1800"/>
              <a:buFont typeface="Arial"/>
              <a:buNone/>
            </a:pPr>
            <a:endParaRPr sz="1800" b="0" i="0" u="none" strike="noStrike" cap="none">
              <a:solidFill>
                <a:srgbClr val="612267"/>
              </a:solidFill>
              <a:latin typeface="Calibri"/>
              <a:ea typeface="Calibri"/>
              <a:cs typeface="Calibri"/>
              <a:sym typeface="Calibri"/>
            </a:endParaRPr>
          </a:p>
        </p:txBody>
      </p:sp>
      <p:cxnSp>
        <p:nvCxnSpPr>
          <p:cNvPr id="251" name="Google Shape;251;p58"/>
          <p:cNvCxnSpPr/>
          <p:nvPr/>
        </p:nvCxnSpPr>
        <p:spPr>
          <a:xfrm>
            <a:off x="6557925" y="4586375"/>
            <a:ext cx="5275800" cy="0"/>
          </a:xfrm>
          <a:prstGeom prst="straightConnector1">
            <a:avLst/>
          </a:prstGeom>
          <a:noFill/>
          <a:ln w="19050" cap="flat" cmpd="sng">
            <a:solidFill>
              <a:srgbClr val="D9D9D9"/>
            </a:solidFill>
            <a:prstDash val="solid"/>
            <a:round/>
            <a:headEnd type="none" w="sm" len="sm"/>
            <a:tailEnd type="none" w="sm" len="sm"/>
          </a:ln>
        </p:spPr>
      </p:cxnSp>
      <p:sp>
        <p:nvSpPr>
          <p:cNvPr id="252" name="Google Shape;252;p58"/>
          <p:cNvSpPr txBox="1"/>
          <p:nvPr/>
        </p:nvSpPr>
        <p:spPr>
          <a:xfrm>
            <a:off x="187525" y="6345525"/>
            <a:ext cx="8177700" cy="10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latin typeface="Open Sans"/>
                <a:ea typeface="Open Sans"/>
                <a:cs typeface="Open Sans"/>
                <a:sym typeface="Open Sans"/>
              </a:rPr>
              <a:t>Image credits: </a:t>
            </a:r>
            <a:endParaRPr sz="1000" dirty="0">
              <a:latin typeface="Open Sans"/>
              <a:ea typeface="Open Sans"/>
              <a:cs typeface="Open Sans"/>
              <a:sym typeface="Open Sans"/>
            </a:endParaRPr>
          </a:p>
          <a:p>
            <a:pPr marL="0" lvl="0" indent="0" algn="l" rtl="0">
              <a:spcBef>
                <a:spcPts val="0"/>
              </a:spcBef>
              <a:spcAft>
                <a:spcPts val="0"/>
              </a:spcAft>
              <a:buNone/>
            </a:pPr>
            <a:r>
              <a:rPr lang="en-US" sz="1000" dirty="0">
                <a:latin typeface="Open Sans"/>
                <a:ea typeface="Open Sans"/>
                <a:cs typeface="Open Sans"/>
                <a:sym typeface="Open Sans"/>
              </a:rPr>
              <a:t>slide 8 “technical by </a:t>
            </a:r>
            <a:r>
              <a:rPr lang="en-US" sz="1000" dirty="0" err="1">
                <a:latin typeface="Open Sans"/>
                <a:ea typeface="Open Sans"/>
                <a:cs typeface="Open Sans"/>
                <a:sym typeface="Open Sans"/>
              </a:rPr>
              <a:t>Nithinan</a:t>
            </a:r>
            <a:r>
              <a:rPr lang="en-US" sz="1000" dirty="0">
                <a:latin typeface="Open Sans"/>
                <a:ea typeface="Open Sans"/>
                <a:cs typeface="Open Sans"/>
                <a:sym typeface="Open Sans"/>
              </a:rPr>
              <a:t> </a:t>
            </a:r>
            <a:r>
              <a:rPr lang="en-US" sz="1000" dirty="0" err="1">
                <a:latin typeface="Open Sans"/>
                <a:ea typeface="Open Sans"/>
                <a:cs typeface="Open Sans"/>
                <a:sym typeface="Open Sans"/>
              </a:rPr>
              <a:t>Tatah</a:t>
            </a:r>
            <a:r>
              <a:rPr lang="en-US" sz="1000" dirty="0">
                <a:latin typeface="Open Sans"/>
                <a:ea typeface="Open Sans"/>
                <a:cs typeface="Open Sans"/>
                <a:sym typeface="Open Sans"/>
              </a:rPr>
              <a:t>” and “strategy by </a:t>
            </a:r>
            <a:r>
              <a:rPr lang="en-US" sz="1000" dirty="0" err="1">
                <a:latin typeface="Open Sans"/>
                <a:ea typeface="Open Sans"/>
                <a:cs typeface="Open Sans"/>
                <a:sym typeface="Open Sans"/>
              </a:rPr>
              <a:t>lastspark</a:t>
            </a:r>
            <a:r>
              <a:rPr lang="en-US" sz="1000">
                <a:latin typeface="Open Sans"/>
                <a:ea typeface="Open Sans"/>
                <a:cs typeface="Open Sans"/>
                <a:sym typeface="Open Sans"/>
              </a:rPr>
              <a:t>” from the Noun Project -  CC BY 3.0</a:t>
            </a:r>
            <a:endParaRPr sz="1000">
              <a:latin typeface="Open Sans"/>
              <a:ea typeface="Open Sans"/>
              <a:cs typeface="Open Sans"/>
              <a:sym typeface="Open Sans"/>
            </a:endParaRPr>
          </a:p>
        </p:txBody>
      </p:sp>
      <p:cxnSp>
        <p:nvCxnSpPr>
          <p:cNvPr id="253" name="Google Shape;253;p58"/>
          <p:cNvCxnSpPr/>
          <p:nvPr/>
        </p:nvCxnSpPr>
        <p:spPr>
          <a:xfrm>
            <a:off x="6618950" y="1172625"/>
            <a:ext cx="5275800" cy="0"/>
          </a:xfrm>
          <a:prstGeom prst="straightConnector1">
            <a:avLst/>
          </a:prstGeom>
          <a:noFill/>
          <a:ln w="19050" cap="flat" cmpd="sng">
            <a:solidFill>
              <a:srgbClr val="D9D9D9"/>
            </a:solidFill>
            <a:prstDash val="solid"/>
            <a:round/>
            <a:headEnd type="none" w="sm" len="sm"/>
            <a:tailEnd type="none" w="sm" len="sm"/>
          </a:ln>
        </p:spPr>
      </p:cxnSp>
      <p:sp>
        <p:nvSpPr>
          <p:cNvPr id="254" name="Google Shape;254;p58"/>
          <p:cNvSpPr txBox="1"/>
          <p:nvPr/>
        </p:nvSpPr>
        <p:spPr>
          <a:xfrm>
            <a:off x="6613850" y="3420000"/>
            <a:ext cx="522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a:solidFill>
                  <a:srgbClr val="612267"/>
                </a:solidFill>
                <a:latin typeface="Calibri"/>
                <a:ea typeface="Calibri"/>
                <a:cs typeface="Calibri"/>
                <a:sym typeface="Calibri"/>
              </a:rPr>
              <a:t>Emilie Blotiere, Suzanne Dumouchel, Laurent Cappelli - Huma-Num</a:t>
            </a:r>
            <a:endParaRPr sz="1800">
              <a:solidFill>
                <a:srgbClr val="612267"/>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a:solidFill>
                  <a:srgbClr val="612267"/>
                </a:solidFill>
                <a:latin typeface="Calibri"/>
                <a:ea typeface="Calibri"/>
                <a:cs typeface="Calibri"/>
                <a:sym typeface="Calibri"/>
              </a:rPr>
              <a:t> </a:t>
            </a:r>
            <a:endParaRPr sz="1800" b="0" i="0" u="none" strike="noStrike" cap="none">
              <a:solidFill>
                <a:srgbClr val="612267"/>
              </a:solidFill>
              <a:latin typeface="Calibri"/>
              <a:ea typeface="Calibri"/>
              <a:cs typeface="Calibri"/>
              <a:sym typeface="Calibri"/>
            </a:endParaRPr>
          </a:p>
        </p:txBody>
      </p:sp>
      <p:sp>
        <p:nvSpPr>
          <p:cNvPr id="255" name="Google Shape;255;p58"/>
          <p:cNvSpPr txBox="1"/>
          <p:nvPr/>
        </p:nvSpPr>
        <p:spPr>
          <a:xfrm>
            <a:off x="6613850" y="4173700"/>
            <a:ext cx="522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612267"/>
                </a:solidFill>
                <a:latin typeface="Calibri"/>
                <a:ea typeface="Calibri"/>
                <a:cs typeface="Calibri"/>
                <a:sym typeface="Calibri"/>
              </a:rPr>
              <a:t>Michael Köberlein - Nuromedia</a:t>
            </a:r>
            <a:endParaRPr sz="1800" b="0" i="0" u="none" strike="noStrike" cap="none">
              <a:solidFill>
                <a:srgbClr val="612267"/>
              </a:solidFill>
              <a:latin typeface="Calibri"/>
              <a:ea typeface="Calibri"/>
              <a:cs typeface="Calibri"/>
              <a:sym typeface="Calibri"/>
            </a:endParaRPr>
          </a:p>
        </p:txBody>
      </p:sp>
      <p:sp>
        <p:nvSpPr>
          <p:cNvPr id="256" name="Google Shape;256;p58"/>
          <p:cNvSpPr txBox="1"/>
          <p:nvPr/>
        </p:nvSpPr>
        <p:spPr>
          <a:xfrm>
            <a:off x="6613850" y="2921675"/>
            <a:ext cx="522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612267"/>
                </a:solidFill>
                <a:latin typeface="Calibri"/>
                <a:ea typeface="Calibri"/>
                <a:cs typeface="Calibri"/>
                <a:sym typeface="Calibri"/>
              </a:rPr>
              <a:t>Stefanie Pohle - Max Weber Stiftung</a:t>
            </a:r>
            <a:endParaRPr sz="1800" b="0" i="0" u="none" strike="noStrike" cap="none">
              <a:solidFill>
                <a:srgbClr val="612267"/>
              </a:solidFill>
              <a:latin typeface="Calibri"/>
              <a:ea typeface="Calibri"/>
              <a:cs typeface="Calibri"/>
              <a:sym typeface="Calibri"/>
            </a:endParaRPr>
          </a:p>
        </p:txBody>
      </p:sp>
      <p:sp>
        <p:nvSpPr>
          <p:cNvPr id="257" name="Google Shape;257;p58"/>
          <p:cNvSpPr txBox="1"/>
          <p:nvPr/>
        </p:nvSpPr>
        <p:spPr>
          <a:xfrm>
            <a:off x="6613850" y="4680825"/>
            <a:ext cx="522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612267"/>
                </a:solidFill>
                <a:latin typeface="Calibri"/>
                <a:ea typeface="Calibri"/>
                <a:cs typeface="Calibri"/>
                <a:sym typeface="Calibri"/>
              </a:rPr>
              <a:t>Giulio Andreini, Massimiliano Pardini</a:t>
            </a:r>
            <a:r>
              <a:rPr lang="en-US" sz="1800" b="0" i="0" u="none" strike="noStrike" cap="none">
                <a:solidFill>
                  <a:srgbClr val="612267"/>
                </a:solidFill>
                <a:latin typeface="Calibri"/>
                <a:ea typeface="Calibri"/>
                <a:cs typeface="Calibri"/>
                <a:sym typeface="Calibri"/>
              </a:rPr>
              <a:t> - Net7</a:t>
            </a:r>
            <a:endParaRPr sz="1800" b="0" i="0" u="none" strike="noStrike" cap="none">
              <a:solidFill>
                <a:srgbClr val="612267"/>
              </a:solidFill>
              <a:latin typeface="Calibri"/>
              <a:ea typeface="Calibri"/>
              <a:cs typeface="Calibri"/>
              <a:sym typeface="Calibri"/>
            </a:endParaRPr>
          </a:p>
        </p:txBody>
      </p:sp>
      <p:cxnSp>
        <p:nvCxnSpPr>
          <p:cNvPr id="258" name="Google Shape;258;p58"/>
          <p:cNvCxnSpPr/>
          <p:nvPr/>
        </p:nvCxnSpPr>
        <p:spPr>
          <a:xfrm>
            <a:off x="6618950" y="1706025"/>
            <a:ext cx="5275800" cy="0"/>
          </a:xfrm>
          <a:prstGeom prst="straightConnector1">
            <a:avLst/>
          </a:prstGeom>
          <a:noFill/>
          <a:ln w="19050" cap="flat" cmpd="sng">
            <a:solidFill>
              <a:srgbClr val="D9D9D9"/>
            </a:solidFill>
            <a:prstDash val="solid"/>
            <a:round/>
            <a:headEnd type="none" w="sm" len="sm"/>
            <a:tailEnd type="none" w="sm" len="sm"/>
          </a:ln>
        </p:spPr>
      </p:cxnSp>
      <p:cxnSp>
        <p:nvCxnSpPr>
          <p:cNvPr id="259" name="Google Shape;259;p58"/>
          <p:cNvCxnSpPr/>
          <p:nvPr/>
        </p:nvCxnSpPr>
        <p:spPr>
          <a:xfrm>
            <a:off x="6634125" y="2223675"/>
            <a:ext cx="5275800" cy="0"/>
          </a:xfrm>
          <a:prstGeom prst="straightConnector1">
            <a:avLst/>
          </a:prstGeom>
          <a:noFill/>
          <a:ln w="19050" cap="flat" cmpd="sng">
            <a:solidFill>
              <a:srgbClr val="D9D9D9"/>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5406" y="2106395"/>
            <a:ext cx="3603314" cy="963677"/>
          </a:xfrm>
          <a:prstGeom prst="rect">
            <a:avLst/>
          </a:prstGeom>
          <a:noFill/>
          <a:ln>
            <a:noFill/>
          </a:ln>
        </p:spPr>
      </p:pic>
      <p:sp>
        <p:nvSpPr>
          <p:cNvPr id="72" name="Google Shape;72;p2"/>
          <p:cNvSpPr txBox="1"/>
          <p:nvPr/>
        </p:nvSpPr>
        <p:spPr>
          <a:xfrm>
            <a:off x="186000" y="3143250"/>
            <a:ext cx="5003700" cy="630900"/>
          </a:xfrm>
          <a:prstGeom prst="rect">
            <a:avLst/>
          </a:prstGeom>
          <a:noFill/>
          <a:ln>
            <a:noFill/>
          </a:ln>
        </p:spPr>
        <p:txBody>
          <a:bodyPr spcFirstLastPara="1" wrap="square" lIns="91425" tIns="45700" rIns="91425" bIns="45700" anchor="t" anchorCtr="0">
            <a:noAutofit/>
          </a:bodyPr>
          <a:lstStyle/>
          <a:p>
            <a:pPr marL="0" marR="0" lvl="0" indent="0" algn="ctr" rtl="0">
              <a:lnSpc>
                <a:spcPct val="116666"/>
              </a:lnSpc>
              <a:spcBef>
                <a:spcPts val="0"/>
              </a:spcBef>
              <a:spcAft>
                <a:spcPts val="0"/>
              </a:spcAft>
              <a:buClr>
                <a:srgbClr val="000000"/>
              </a:buClr>
              <a:buSzPts val="1800"/>
              <a:buFont typeface="Arial"/>
              <a:buNone/>
            </a:pPr>
            <a:r>
              <a:rPr lang="en-US" sz="1600" b="1" i="0" u="none" strike="noStrike" cap="none" dirty="0">
                <a:solidFill>
                  <a:srgbClr val="612267"/>
                </a:solidFill>
                <a:latin typeface="Open Sans Light"/>
                <a:ea typeface="Open Sans Light"/>
                <a:cs typeface="Open Sans Light"/>
                <a:sym typeface="Open Sans Light"/>
              </a:rPr>
              <a:t>Transforming Research Through Innovative</a:t>
            </a:r>
            <a:endParaRPr sz="1600" b="0" i="0" u="none" strike="noStrike" cap="none" dirty="0">
              <a:solidFill>
                <a:srgbClr val="000000"/>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800"/>
              <a:buFont typeface="Arial"/>
              <a:buNone/>
            </a:pPr>
            <a:r>
              <a:rPr lang="en-US" sz="1600" b="1" i="0" u="none" strike="noStrike" cap="none" dirty="0">
                <a:solidFill>
                  <a:srgbClr val="612267"/>
                </a:solidFill>
                <a:latin typeface="Open Sans Light"/>
                <a:ea typeface="Open Sans Light"/>
                <a:cs typeface="Open Sans Light"/>
                <a:sym typeface="Open Sans Light"/>
              </a:rPr>
              <a:t>Practices for Linked Interdisciplinary Exploration</a:t>
            </a:r>
            <a:endParaRPr sz="1600" b="1" i="0" u="none" strike="noStrike" cap="none" dirty="0">
              <a:solidFill>
                <a:srgbClr val="612267"/>
              </a:solidFill>
              <a:latin typeface="Open Sans Light"/>
              <a:ea typeface="Open Sans Light"/>
              <a:cs typeface="Open Sans Light"/>
              <a:sym typeface="Open Sans Light"/>
            </a:endParaRPr>
          </a:p>
        </p:txBody>
      </p:sp>
      <p:sp>
        <p:nvSpPr>
          <p:cNvPr id="73" name="Google Shape;73;p2"/>
          <p:cNvSpPr txBox="1">
            <a:spLocks noGrp="1"/>
          </p:cNvSpPr>
          <p:nvPr>
            <p:ph type="body" idx="4294967295"/>
          </p:nvPr>
        </p:nvSpPr>
        <p:spPr>
          <a:xfrm>
            <a:off x="5563925" y="4121527"/>
            <a:ext cx="5223818" cy="1144800"/>
          </a:xfrm>
          <a:prstGeom prst="rect">
            <a:avLst/>
          </a:prstGeom>
          <a:noFill/>
          <a:ln>
            <a:noFill/>
          </a:ln>
        </p:spPr>
        <p:txBody>
          <a:bodyPr spcFirstLastPara="1" wrap="square" lIns="0" tIns="0" rIns="0" bIns="0" anchor="t" anchorCtr="0">
            <a:noAutofit/>
          </a:bodyPr>
          <a:lstStyle/>
          <a:p>
            <a:pPr marL="228600" marR="0" lvl="0" indent="-164592" algn="l" rtl="0">
              <a:lnSpc>
                <a:spcPct val="100000"/>
              </a:lnSpc>
              <a:spcBef>
                <a:spcPts val="1500"/>
              </a:spcBef>
              <a:spcAft>
                <a:spcPts val="0"/>
              </a:spcAft>
              <a:buSzPts val="1800"/>
              <a:buChar char="•"/>
            </a:pPr>
            <a:r>
              <a:rPr lang="en-US" sz="1800" dirty="0"/>
              <a:t>An innovative multilingual and multicultural discovery solution for the social sciences and humanities (SSH);</a:t>
            </a:r>
            <a:endParaRPr sz="1800" dirty="0"/>
          </a:p>
          <a:p>
            <a:pPr marL="228600" lvl="0" indent="-164592">
              <a:lnSpc>
                <a:spcPct val="100000"/>
              </a:lnSpc>
              <a:spcBef>
                <a:spcPts val="1500"/>
              </a:spcBef>
              <a:buSzPts val="1800"/>
            </a:pPr>
            <a:r>
              <a:rPr lang="en-US" sz="1800" dirty="0"/>
              <a:t>Born from the experience of the Isidore search engine, developed by Huma-Num since 2010</a:t>
            </a:r>
          </a:p>
          <a:p>
            <a:pPr marL="228600" lvl="0" indent="-164592">
              <a:lnSpc>
                <a:spcPct val="100000"/>
              </a:lnSpc>
              <a:spcBef>
                <a:spcPts val="1500"/>
              </a:spcBef>
              <a:buSzPts val="1800"/>
            </a:pPr>
            <a:r>
              <a:rPr lang="en-US" sz="1800" dirty="0"/>
              <a:t>First version to be released as a prototype in autumn 2021</a:t>
            </a:r>
            <a:endParaRPr sz="1800" dirty="0"/>
          </a:p>
        </p:txBody>
      </p:sp>
      <p:sp>
        <p:nvSpPr>
          <p:cNvPr id="74" name="Google Shape;74;p2"/>
          <p:cNvSpPr txBox="1">
            <a:spLocks noGrp="1"/>
          </p:cNvSpPr>
          <p:nvPr>
            <p:ph type="subTitle" idx="1"/>
          </p:nvPr>
        </p:nvSpPr>
        <p:spPr>
          <a:xfrm>
            <a:off x="186000" y="1598500"/>
            <a:ext cx="5003700" cy="431700"/>
          </a:xfrm>
          <a:prstGeom prst="rect">
            <a:avLst/>
          </a:prstGeom>
          <a:noFill/>
          <a:ln>
            <a:noFill/>
          </a:ln>
        </p:spPr>
        <p:txBody>
          <a:bodyPr spcFirstLastPara="1" wrap="square" lIns="0" tIns="0" rIns="0" bIns="0" anchor="t" anchorCtr="0">
            <a:noAutofit/>
          </a:bodyPr>
          <a:lstStyle/>
          <a:p>
            <a:pPr marL="0" lvl="0" indent="0" algn="ctr" rtl="0">
              <a:lnSpc>
                <a:spcPct val="144444"/>
              </a:lnSpc>
              <a:spcBef>
                <a:spcPts val="0"/>
              </a:spcBef>
              <a:spcAft>
                <a:spcPts val="0"/>
              </a:spcAft>
              <a:buSzPts val="2106"/>
              <a:buNone/>
            </a:pPr>
            <a:r>
              <a:rPr lang="en-US" sz="1800" i="1"/>
              <a:t>The Project</a:t>
            </a:r>
            <a:endParaRPr sz="1800" i="1"/>
          </a:p>
        </p:txBody>
      </p:sp>
      <p:sp>
        <p:nvSpPr>
          <p:cNvPr id="75" name="Google Shape;75;p2"/>
          <p:cNvSpPr txBox="1">
            <a:spLocks noGrp="1"/>
          </p:cNvSpPr>
          <p:nvPr>
            <p:ph type="subTitle" idx="1"/>
          </p:nvPr>
        </p:nvSpPr>
        <p:spPr>
          <a:xfrm>
            <a:off x="5563925" y="1598500"/>
            <a:ext cx="5003700" cy="431700"/>
          </a:xfrm>
          <a:prstGeom prst="rect">
            <a:avLst/>
          </a:prstGeom>
          <a:noFill/>
          <a:ln>
            <a:noFill/>
          </a:ln>
        </p:spPr>
        <p:txBody>
          <a:bodyPr spcFirstLastPara="1" wrap="square" lIns="0" tIns="0" rIns="0" bIns="0" anchor="t" anchorCtr="0">
            <a:noAutofit/>
          </a:bodyPr>
          <a:lstStyle/>
          <a:p>
            <a:pPr marL="0" lvl="0" indent="0" algn="ctr" rtl="0">
              <a:lnSpc>
                <a:spcPct val="144444"/>
              </a:lnSpc>
              <a:spcBef>
                <a:spcPts val="0"/>
              </a:spcBef>
              <a:spcAft>
                <a:spcPts val="0"/>
              </a:spcAft>
              <a:buSzPts val="2106"/>
              <a:buNone/>
            </a:pPr>
            <a:r>
              <a:rPr lang="en-US" sz="1800" i="1"/>
              <a:t>The Platform</a:t>
            </a:r>
            <a:endParaRPr sz="1800" i="1"/>
          </a:p>
        </p:txBody>
      </p:sp>
      <p:sp>
        <p:nvSpPr>
          <p:cNvPr id="76" name="Google Shape;76;p2"/>
          <p:cNvSpPr txBox="1">
            <a:spLocks noGrp="1"/>
          </p:cNvSpPr>
          <p:nvPr>
            <p:ph type="body" idx="4294967295"/>
          </p:nvPr>
        </p:nvSpPr>
        <p:spPr>
          <a:xfrm>
            <a:off x="186000" y="4121525"/>
            <a:ext cx="4650900" cy="2595000"/>
          </a:xfrm>
          <a:prstGeom prst="rect">
            <a:avLst/>
          </a:prstGeom>
          <a:noFill/>
          <a:ln>
            <a:noFill/>
          </a:ln>
        </p:spPr>
        <p:txBody>
          <a:bodyPr spcFirstLastPara="1" wrap="square" lIns="0" tIns="0" rIns="0" bIns="0" anchor="t" anchorCtr="0">
            <a:noAutofit/>
          </a:bodyPr>
          <a:lstStyle/>
          <a:p>
            <a:pPr marL="228600" lvl="0" indent="-164592" algn="l" rtl="0">
              <a:lnSpc>
                <a:spcPct val="100000"/>
              </a:lnSpc>
              <a:spcBef>
                <a:spcPts val="1500"/>
              </a:spcBef>
              <a:spcAft>
                <a:spcPts val="0"/>
              </a:spcAft>
              <a:buSzPts val="1800"/>
              <a:buChar char="•"/>
            </a:pPr>
            <a:r>
              <a:rPr lang="en-US" sz="1800" dirty="0"/>
              <a:t>An Horizon 2020 project, started on Oct. 2019 with a duration of 42 months</a:t>
            </a:r>
            <a:endParaRPr sz="1800" dirty="0"/>
          </a:p>
          <a:p>
            <a:pPr marL="228600" lvl="0" indent="-164592" algn="l" rtl="0">
              <a:lnSpc>
                <a:spcPct val="100000"/>
              </a:lnSpc>
              <a:spcBef>
                <a:spcPts val="1500"/>
              </a:spcBef>
              <a:spcAft>
                <a:spcPts val="0"/>
              </a:spcAft>
              <a:buSzPts val="1800"/>
              <a:buChar char="•"/>
            </a:pPr>
            <a:r>
              <a:rPr lang="en-US" sz="1800" dirty="0"/>
              <a:t>19 partners from 13 European countries</a:t>
            </a:r>
            <a:endParaRPr sz="1800" dirty="0"/>
          </a:p>
          <a:p>
            <a:pPr marL="228600" lvl="0" indent="-164592" algn="l" rtl="0">
              <a:lnSpc>
                <a:spcPct val="100000"/>
              </a:lnSpc>
              <a:spcBef>
                <a:spcPts val="1500"/>
              </a:spcBef>
              <a:spcAft>
                <a:spcPts val="1000"/>
              </a:spcAft>
              <a:buSzPts val="1800"/>
              <a:buChar char="•"/>
            </a:pPr>
            <a:r>
              <a:rPr lang="en-US" sz="1800" dirty="0"/>
              <a:t>Coordinated from France by Huma-Num, a unit of the French National Centre for Scientific Research (CNRS)</a:t>
            </a:r>
            <a:endParaRPr sz="1800" dirty="0"/>
          </a:p>
        </p:txBody>
      </p:sp>
      <p:pic>
        <p:nvPicPr>
          <p:cNvPr id="77" name="Google Shape;77;p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63750" y="2036850"/>
            <a:ext cx="3903675" cy="1821725"/>
          </a:xfrm>
          <a:prstGeom prst="rect">
            <a:avLst/>
          </a:prstGeom>
          <a:noFill/>
          <a:ln>
            <a:noFill/>
          </a:ln>
        </p:spPr>
      </p:pic>
      <p:sp>
        <p:nvSpPr>
          <p:cNvPr id="78" name="Google Shape;78;p2"/>
          <p:cNvSpPr txBox="1">
            <a:spLocks noGrp="1"/>
          </p:cNvSpPr>
          <p:nvPr>
            <p:ph type="title" idx="4294967295"/>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525252"/>
              </a:buClr>
              <a:buSzPts val="4400"/>
              <a:buFont typeface="Open Sans Light"/>
              <a:buNone/>
            </a:pPr>
            <a:r>
              <a:rPr lang="en-US"/>
              <a:t>Introducing TRIPLE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1072534" y="1690661"/>
            <a:ext cx="9324975" cy="550286"/>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525252"/>
              </a:buClr>
              <a:buSzPts val="4400"/>
              <a:buFont typeface="Open Sans Light"/>
              <a:buNone/>
            </a:pPr>
            <a:r>
              <a:rPr lang="en-US"/>
              <a:t>GOTRIPLE: </a:t>
            </a:r>
            <a:br>
              <a:rPr lang="en-US"/>
            </a:br>
            <a:r>
              <a:rPr lang="en-US"/>
              <a:t>Platform</a:t>
            </a:r>
            <a:br>
              <a:rPr lang="en-US"/>
            </a:br>
            <a:r>
              <a:rPr lang="en-US"/>
              <a:t>(contents, </a:t>
            </a:r>
            <a:br>
              <a:rPr lang="en-US"/>
            </a:br>
            <a:r>
              <a:rPr lang="en-US"/>
              <a:t>processes, </a:t>
            </a:r>
            <a:br>
              <a:rPr lang="en-US"/>
            </a:br>
            <a:r>
              <a:rPr lang="en-US"/>
              <a:t>services)</a:t>
            </a:r>
            <a:endParaRPr/>
          </a:p>
        </p:txBody>
      </p:sp>
      <p:grpSp>
        <p:nvGrpSpPr>
          <p:cNvPr id="85" name="Google Shape;85;p27"/>
          <p:cNvGrpSpPr/>
          <p:nvPr/>
        </p:nvGrpSpPr>
        <p:grpSpPr>
          <a:xfrm>
            <a:off x="4672202" y="520545"/>
            <a:ext cx="5808984" cy="5988410"/>
            <a:chOff x="4829519" y="520545"/>
            <a:chExt cx="5808984" cy="5988410"/>
          </a:xfrm>
        </p:grpSpPr>
        <p:pic>
          <p:nvPicPr>
            <p:cNvPr id="86" name="Google Shape;86;p27"/>
            <p:cNvPicPr preferRelativeResize="0"/>
            <p:nvPr/>
          </p:nvPicPr>
          <p:blipFill rotWithShape="1">
            <a:blip r:embed="rId3">
              <a:alphaModFix/>
            </a:blip>
            <a:srcRect/>
            <a:stretch/>
          </p:blipFill>
          <p:spPr>
            <a:xfrm>
              <a:off x="4829519" y="520545"/>
              <a:ext cx="5808984" cy="5988410"/>
            </a:xfrm>
            <a:prstGeom prst="rect">
              <a:avLst/>
            </a:prstGeom>
            <a:noFill/>
            <a:ln>
              <a:noFill/>
            </a:ln>
          </p:spPr>
        </p:pic>
        <p:pic>
          <p:nvPicPr>
            <p:cNvPr id="87" name="Google Shape;87;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33731" y="3649055"/>
              <a:ext cx="793959" cy="215023"/>
            </a:xfrm>
            <a:prstGeom prst="rect">
              <a:avLst/>
            </a:prstGeom>
            <a:noFill/>
            <a:ln>
              <a:noFill/>
            </a:ln>
          </p:spPr>
        </p:pic>
      </p:grpSp>
      <p:sp>
        <p:nvSpPr>
          <p:cNvPr id="88" name="Google Shape;88;p27"/>
          <p:cNvSpPr/>
          <p:nvPr/>
        </p:nvSpPr>
        <p:spPr>
          <a:xfrm>
            <a:off x="6322225" y="3210450"/>
            <a:ext cx="1674300" cy="55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27"/>
          <p:cNvGrpSpPr/>
          <p:nvPr/>
        </p:nvGrpSpPr>
        <p:grpSpPr>
          <a:xfrm>
            <a:off x="6656783" y="3320553"/>
            <a:ext cx="1600194" cy="369300"/>
            <a:chOff x="6749783" y="2444672"/>
            <a:chExt cx="1600194" cy="369300"/>
          </a:xfrm>
        </p:grpSpPr>
        <p:pic>
          <p:nvPicPr>
            <p:cNvPr id="90" name="Google Shape;90;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67629" y="2487134"/>
              <a:ext cx="1082348" cy="284398"/>
            </a:xfrm>
            <a:prstGeom prst="rect">
              <a:avLst/>
            </a:prstGeom>
            <a:noFill/>
            <a:ln>
              <a:noFill/>
            </a:ln>
          </p:spPr>
        </p:pic>
        <p:sp>
          <p:nvSpPr>
            <p:cNvPr id="91" name="Google Shape;91;p27"/>
            <p:cNvSpPr txBox="1"/>
            <p:nvPr/>
          </p:nvSpPr>
          <p:spPr>
            <a:xfrm>
              <a:off x="6749783" y="2444672"/>
              <a:ext cx="85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622166"/>
                  </a:solidFill>
                  <a:latin typeface="Arial Rounded"/>
                  <a:ea typeface="Arial Rounded"/>
                  <a:cs typeface="Arial Rounded"/>
                  <a:sym typeface="Arial Rounded"/>
                </a:rPr>
                <a:t>GO</a:t>
              </a:r>
              <a:endParaRPr sz="1400" b="0" i="0" u="none" strike="noStrike" cap="none">
                <a:solidFill>
                  <a:srgbClr val="000000"/>
                </a:solidFill>
                <a:latin typeface="Arial"/>
                <a:ea typeface="Arial"/>
                <a:cs typeface="Arial"/>
                <a:sym typeface="Arial"/>
              </a:endParaRPr>
            </a:p>
          </p:txBody>
        </p:sp>
      </p:grpSp>
      <p:sp>
        <p:nvSpPr>
          <p:cNvPr id="10" name="Google Shape;92;p27">
            <a:extLst>
              <a:ext uri="{FF2B5EF4-FFF2-40B4-BE49-F238E27FC236}">
                <a16:creationId xmlns:a16="http://schemas.microsoft.com/office/drawing/2014/main" id="{B386AACA-93B9-EC43-A69C-9171CDFE1556}"/>
              </a:ext>
            </a:extLst>
          </p:cNvPr>
          <p:cNvSpPr/>
          <p:nvPr/>
        </p:nvSpPr>
        <p:spPr>
          <a:xfrm>
            <a:off x="7926075" y="3692175"/>
            <a:ext cx="772200" cy="176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93;p27">
            <a:extLst>
              <a:ext uri="{FF2B5EF4-FFF2-40B4-BE49-F238E27FC236}">
                <a16:creationId xmlns:a16="http://schemas.microsoft.com/office/drawing/2014/main" id="{D8A96FD5-0FA8-104E-A3CE-ED30D75F1323}"/>
              </a:ext>
            </a:extLst>
          </p:cNvPr>
          <p:cNvPicPr preferRelativeResize="0"/>
          <p:nvPr/>
        </p:nvPicPr>
        <p:blipFill>
          <a:blip r:embed="rId6">
            <a:alphaModFix/>
          </a:blip>
          <a:stretch>
            <a:fillRect/>
          </a:stretch>
        </p:blipFill>
        <p:spPr>
          <a:xfrm>
            <a:off x="6077850" y="3652601"/>
            <a:ext cx="772200" cy="2162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a62c28bffb_0_60"/>
          <p:cNvSpPr txBox="1">
            <a:spLocks noGrp="1"/>
          </p:cNvSpPr>
          <p:nvPr>
            <p:ph type="title"/>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525252"/>
              </a:buClr>
              <a:buSzPts val="4400"/>
              <a:buFont typeface="Open Sans Light"/>
              <a:buNone/>
            </a:pPr>
            <a:r>
              <a:rPr lang="en-US"/>
              <a:t>TRIPLE and related projects</a:t>
            </a:r>
            <a:endParaRPr/>
          </a:p>
        </p:txBody>
      </p:sp>
      <p:grpSp>
        <p:nvGrpSpPr>
          <p:cNvPr id="97" name="Google Shape;97;ga62c28bffb_0_60"/>
          <p:cNvGrpSpPr/>
          <p:nvPr/>
        </p:nvGrpSpPr>
        <p:grpSpPr>
          <a:xfrm>
            <a:off x="298824" y="1463412"/>
            <a:ext cx="1683675" cy="4290466"/>
            <a:chOff x="298824" y="1463412"/>
            <a:chExt cx="1683675" cy="4290466"/>
          </a:xfrm>
        </p:grpSpPr>
        <p:pic>
          <p:nvPicPr>
            <p:cNvPr id="98" name="Google Shape;98;ga62c28bffb_0_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8824" y="3653387"/>
              <a:ext cx="1683675" cy="1260000"/>
            </a:xfrm>
            <a:prstGeom prst="rect">
              <a:avLst/>
            </a:prstGeom>
            <a:noFill/>
            <a:ln>
              <a:noFill/>
            </a:ln>
          </p:spPr>
        </p:pic>
        <p:pic>
          <p:nvPicPr>
            <p:cNvPr id="99" name="Google Shape;99;ga62c28bffb_0_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1298" y="1463412"/>
              <a:ext cx="1678691" cy="1260000"/>
            </a:xfrm>
            <a:prstGeom prst="rect">
              <a:avLst/>
            </a:prstGeom>
            <a:noFill/>
            <a:ln>
              <a:noFill/>
            </a:ln>
          </p:spPr>
        </p:pic>
        <p:pic>
          <p:nvPicPr>
            <p:cNvPr id="100" name="Google Shape;100;ga62c28bffb_0_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0375" y="2614237"/>
              <a:ext cx="1680525" cy="1260000"/>
            </a:xfrm>
            <a:prstGeom prst="rect">
              <a:avLst/>
            </a:prstGeom>
            <a:noFill/>
            <a:ln>
              <a:noFill/>
            </a:ln>
          </p:spPr>
        </p:pic>
        <p:pic>
          <p:nvPicPr>
            <p:cNvPr id="101" name="Google Shape;101;ga62c28bffb_0_6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7990" y="4790203"/>
              <a:ext cx="1285302" cy="963675"/>
            </a:xfrm>
            <a:prstGeom prst="rect">
              <a:avLst/>
            </a:prstGeom>
            <a:noFill/>
            <a:ln>
              <a:noFill/>
            </a:ln>
          </p:spPr>
        </p:pic>
      </p:grpSp>
      <p:pic>
        <p:nvPicPr>
          <p:cNvPr id="102" name="Google Shape;102;ga62c28bffb_0_6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12444" y="3196620"/>
            <a:ext cx="3603314" cy="963677"/>
          </a:xfrm>
          <a:prstGeom prst="rect">
            <a:avLst/>
          </a:prstGeom>
          <a:noFill/>
          <a:ln>
            <a:noFill/>
          </a:ln>
        </p:spPr>
      </p:pic>
      <p:pic>
        <p:nvPicPr>
          <p:cNvPr id="103" name="Google Shape;103;ga62c28bffb_0_6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821399" y="4654372"/>
            <a:ext cx="3109099" cy="1540132"/>
          </a:xfrm>
          <a:prstGeom prst="rect">
            <a:avLst/>
          </a:prstGeom>
          <a:noFill/>
          <a:ln>
            <a:noFill/>
          </a:ln>
        </p:spPr>
      </p:pic>
      <p:pic>
        <p:nvPicPr>
          <p:cNvPr id="104" name="Google Shape;104;ga62c28bffb_0_6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283775" y="3283613"/>
            <a:ext cx="2404850" cy="772525"/>
          </a:xfrm>
          <a:prstGeom prst="rect">
            <a:avLst/>
          </a:prstGeom>
          <a:noFill/>
          <a:ln>
            <a:noFill/>
          </a:ln>
        </p:spPr>
      </p:pic>
      <p:pic>
        <p:nvPicPr>
          <p:cNvPr id="105" name="Google Shape;105;ga62c28bffb_0_6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029977" y="5103352"/>
            <a:ext cx="2276401" cy="642172"/>
          </a:xfrm>
          <a:prstGeom prst="rect">
            <a:avLst/>
          </a:prstGeom>
          <a:noFill/>
          <a:ln>
            <a:noFill/>
          </a:ln>
        </p:spPr>
      </p:pic>
      <p:pic>
        <p:nvPicPr>
          <p:cNvPr id="106" name="Google Shape;106;ga62c28bffb_0_60"/>
          <p:cNvPicPr preferRelativeResize="0"/>
          <p:nvPr/>
        </p:nvPicPr>
        <p:blipFill rotWithShape="1">
          <a:blip r:embed="rId11">
            <a:alphaModFix/>
          </a:blip>
          <a:srcRect/>
          <a:stretch/>
        </p:blipFill>
        <p:spPr>
          <a:xfrm>
            <a:off x="3955100" y="1305623"/>
            <a:ext cx="2484805" cy="1051900"/>
          </a:xfrm>
          <a:prstGeom prst="rect">
            <a:avLst/>
          </a:prstGeom>
          <a:noFill/>
          <a:ln>
            <a:noFill/>
          </a:ln>
        </p:spPr>
      </p:pic>
      <p:sp>
        <p:nvSpPr>
          <p:cNvPr id="107" name="Google Shape;107;ga62c28bffb_0_60"/>
          <p:cNvSpPr/>
          <p:nvPr/>
        </p:nvSpPr>
        <p:spPr>
          <a:xfrm>
            <a:off x="1630900" y="1611825"/>
            <a:ext cx="461100" cy="4065900"/>
          </a:xfrm>
          <a:prstGeom prst="rightBrace">
            <a:avLst>
              <a:gd name="adj1" fmla="val 50000"/>
              <a:gd name="adj2" fmla="val 50364"/>
            </a:avLst>
          </a:prstGeom>
          <a:noFill/>
          <a:ln w="38100" cap="flat" cmpd="sng">
            <a:solidFill>
              <a:srgbClr val="6A246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ga62c28bffb_0_60"/>
          <p:cNvSpPr txBox="1"/>
          <p:nvPr/>
        </p:nvSpPr>
        <p:spPr>
          <a:xfrm>
            <a:off x="2097575" y="3465425"/>
            <a:ext cx="1149900" cy="4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PARTNERS</a:t>
            </a:r>
            <a:endParaRPr sz="1400" b="1" i="0" u="none" strike="noStrike" cap="none">
              <a:solidFill>
                <a:srgbClr val="000000"/>
              </a:solidFill>
              <a:latin typeface="Open Sans"/>
              <a:ea typeface="Open Sans"/>
              <a:cs typeface="Open Sans"/>
              <a:sym typeface="Open Sans"/>
            </a:endParaRPr>
          </a:p>
        </p:txBody>
      </p:sp>
      <p:grpSp>
        <p:nvGrpSpPr>
          <p:cNvPr id="109" name="Google Shape;109;ga62c28bffb_0_60"/>
          <p:cNvGrpSpPr/>
          <p:nvPr/>
        </p:nvGrpSpPr>
        <p:grpSpPr>
          <a:xfrm>
            <a:off x="5211101" y="2357520"/>
            <a:ext cx="1462199" cy="852605"/>
            <a:chOff x="5211101" y="2357520"/>
            <a:chExt cx="1462199" cy="852605"/>
          </a:xfrm>
        </p:grpSpPr>
        <p:cxnSp>
          <p:nvCxnSpPr>
            <p:cNvPr id="110" name="Google Shape;110;ga62c28bffb_0_60"/>
            <p:cNvCxnSpPr/>
            <p:nvPr/>
          </p:nvCxnSpPr>
          <p:spPr>
            <a:xfrm rot="10800000" flipH="1">
              <a:off x="5211101" y="2357520"/>
              <a:ext cx="9000" cy="839100"/>
            </a:xfrm>
            <a:prstGeom prst="straightConnector1">
              <a:avLst/>
            </a:prstGeom>
            <a:noFill/>
            <a:ln w="38100" cap="flat" cmpd="sng">
              <a:solidFill>
                <a:srgbClr val="6A2462"/>
              </a:solidFill>
              <a:prstDash val="solid"/>
              <a:round/>
              <a:headEnd type="none" w="sm" len="sm"/>
              <a:tailEnd type="triangle" w="med" len="med"/>
            </a:ln>
          </p:spPr>
        </p:cxnSp>
        <p:sp>
          <p:nvSpPr>
            <p:cNvPr id="111" name="Google Shape;111;ga62c28bffb_0_60"/>
            <p:cNvSpPr txBox="1"/>
            <p:nvPr/>
          </p:nvSpPr>
          <p:spPr>
            <a:xfrm>
              <a:off x="5287300" y="2801225"/>
              <a:ext cx="1386000" cy="4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A SERVICE OF</a:t>
              </a:r>
              <a:endParaRPr sz="1400" b="1" i="0" u="none" strike="noStrike" cap="none">
                <a:solidFill>
                  <a:srgbClr val="000000"/>
                </a:solidFill>
                <a:latin typeface="Open Sans"/>
                <a:ea typeface="Open Sans"/>
                <a:cs typeface="Open Sans"/>
                <a:sym typeface="Open Sans"/>
              </a:endParaRPr>
            </a:p>
          </p:txBody>
        </p:sp>
      </p:grpSp>
      <p:cxnSp>
        <p:nvCxnSpPr>
          <p:cNvPr id="112" name="Google Shape;112;ga62c28bffb_0_60"/>
          <p:cNvCxnSpPr>
            <a:stCxn id="101" idx="2"/>
            <a:endCxn id="105" idx="2"/>
          </p:cNvCxnSpPr>
          <p:nvPr/>
        </p:nvCxnSpPr>
        <p:spPr>
          <a:xfrm rot="-5400000">
            <a:off x="3150191" y="3735928"/>
            <a:ext cx="8400" cy="4027500"/>
          </a:xfrm>
          <a:prstGeom prst="bentConnector3">
            <a:avLst>
              <a:gd name="adj1" fmla="val -6292817"/>
            </a:avLst>
          </a:prstGeom>
          <a:noFill/>
          <a:ln w="38100" cap="flat" cmpd="sng">
            <a:solidFill>
              <a:srgbClr val="6A2462"/>
            </a:solidFill>
            <a:prstDash val="dash"/>
            <a:round/>
            <a:headEnd type="none" w="sm" len="sm"/>
            <a:tailEnd type="triangle" w="med" len="med"/>
          </a:ln>
        </p:spPr>
      </p:cxnSp>
      <p:sp>
        <p:nvSpPr>
          <p:cNvPr id="113" name="Google Shape;113;ga62c28bffb_0_60"/>
          <p:cNvSpPr txBox="1"/>
          <p:nvPr/>
        </p:nvSpPr>
        <p:spPr>
          <a:xfrm>
            <a:off x="2234750" y="6334375"/>
            <a:ext cx="1839300" cy="40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Open Sans"/>
                <a:ea typeface="Open Sans"/>
                <a:cs typeface="Open Sans"/>
                <a:sym typeface="Open Sans"/>
              </a:rPr>
              <a:t>COORDINATES</a:t>
            </a:r>
            <a:endParaRPr sz="1400" b="1" i="0" u="none" strike="noStrike" cap="none">
              <a:solidFill>
                <a:srgbClr val="000000"/>
              </a:solidFill>
              <a:latin typeface="Open Sans"/>
              <a:ea typeface="Open Sans"/>
              <a:cs typeface="Open Sans"/>
              <a:sym typeface="Open Sans"/>
            </a:endParaRPr>
          </a:p>
        </p:txBody>
      </p:sp>
      <p:sp>
        <p:nvSpPr>
          <p:cNvPr id="114" name="Google Shape;114;ga62c28bffb_0_60"/>
          <p:cNvSpPr txBox="1"/>
          <p:nvPr/>
        </p:nvSpPr>
        <p:spPr>
          <a:xfrm rot="-5400000">
            <a:off x="-756000" y="3224550"/>
            <a:ext cx="2276400" cy="4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INFRASTRUCTURES</a:t>
            </a:r>
            <a:endParaRPr sz="1400" b="1" i="0" u="none" strike="noStrike" cap="none">
              <a:solidFill>
                <a:srgbClr val="000000"/>
              </a:solidFill>
              <a:latin typeface="Open Sans"/>
              <a:ea typeface="Open Sans"/>
              <a:cs typeface="Open Sans"/>
              <a:sym typeface="Open Sans"/>
            </a:endParaRPr>
          </a:p>
        </p:txBody>
      </p:sp>
      <p:grpSp>
        <p:nvGrpSpPr>
          <p:cNvPr id="115" name="Google Shape;115;ga62c28bffb_0_60"/>
          <p:cNvGrpSpPr/>
          <p:nvPr/>
        </p:nvGrpSpPr>
        <p:grpSpPr>
          <a:xfrm>
            <a:off x="6894800" y="3272825"/>
            <a:ext cx="1503900" cy="408900"/>
            <a:chOff x="6894800" y="3272825"/>
            <a:chExt cx="1503900" cy="408900"/>
          </a:xfrm>
        </p:grpSpPr>
        <p:sp>
          <p:nvSpPr>
            <p:cNvPr id="116" name="Google Shape;116;ga62c28bffb_0_60"/>
            <p:cNvSpPr txBox="1"/>
            <p:nvPr/>
          </p:nvSpPr>
          <p:spPr>
            <a:xfrm>
              <a:off x="6894800" y="3272825"/>
              <a:ext cx="1503900" cy="4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WILL FEATURE</a:t>
              </a:r>
              <a:endParaRPr sz="14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IN</a:t>
              </a:r>
              <a:endParaRPr sz="1400" b="1" i="0" u="none" strike="noStrike" cap="none">
                <a:solidFill>
                  <a:srgbClr val="000000"/>
                </a:solidFill>
                <a:latin typeface="Open Sans"/>
                <a:ea typeface="Open Sans"/>
                <a:cs typeface="Open Sans"/>
                <a:sym typeface="Open Sans"/>
              </a:endParaRPr>
            </a:p>
          </p:txBody>
        </p:sp>
        <p:cxnSp>
          <p:nvCxnSpPr>
            <p:cNvPr id="117" name="Google Shape;117;ga62c28bffb_0_60"/>
            <p:cNvCxnSpPr/>
            <p:nvPr/>
          </p:nvCxnSpPr>
          <p:spPr>
            <a:xfrm>
              <a:off x="7002026" y="3678474"/>
              <a:ext cx="1171500" cy="0"/>
            </a:xfrm>
            <a:prstGeom prst="straightConnector1">
              <a:avLst/>
            </a:prstGeom>
            <a:noFill/>
            <a:ln w="38100" cap="flat" cmpd="sng">
              <a:solidFill>
                <a:srgbClr val="6A2462"/>
              </a:solidFill>
              <a:prstDash val="solid"/>
              <a:round/>
              <a:headEnd type="none" w="sm" len="sm"/>
              <a:tailEnd type="triangle" w="med" len="med"/>
            </a:ln>
          </p:spPr>
        </p:cxnSp>
      </p:grpSp>
      <p:grpSp>
        <p:nvGrpSpPr>
          <p:cNvPr id="118" name="Google Shape;118;ga62c28bffb_0_60"/>
          <p:cNvGrpSpPr/>
          <p:nvPr/>
        </p:nvGrpSpPr>
        <p:grpSpPr>
          <a:xfrm>
            <a:off x="8987438" y="4056137"/>
            <a:ext cx="1149900" cy="966300"/>
            <a:chOff x="8987438" y="4056137"/>
            <a:chExt cx="1149900" cy="966300"/>
          </a:xfrm>
        </p:grpSpPr>
        <p:cxnSp>
          <p:nvCxnSpPr>
            <p:cNvPr id="119" name="Google Shape;119;ga62c28bffb_0_60"/>
            <p:cNvCxnSpPr/>
            <p:nvPr/>
          </p:nvCxnSpPr>
          <p:spPr>
            <a:xfrm flipH="1">
              <a:off x="9939800" y="4056137"/>
              <a:ext cx="3600" cy="966300"/>
            </a:xfrm>
            <a:prstGeom prst="straightConnector1">
              <a:avLst/>
            </a:prstGeom>
            <a:noFill/>
            <a:ln w="38100" cap="flat" cmpd="sng">
              <a:solidFill>
                <a:srgbClr val="6A2462"/>
              </a:solidFill>
              <a:prstDash val="dash"/>
              <a:round/>
              <a:headEnd type="none" w="sm" len="sm"/>
              <a:tailEnd type="triangle" w="med" len="med"/>
            </a:ln>
          </p:spPr>
        </p:cxnSp>
        <p:sp>
          <p:nvSpPr>
            <p:cNvPr id="120" name="Google Shape;120;ga62c28bffb_0_60"/>
            <p:cNvSpPr txBox="1"/>
            <p:nvPr/>
          </p:nvSpPr>
          <p:spPr>
            <a:xfrm>
              <a:off x="8987438" y="4245475"/>
              <a:ext cx="1149900" cy="4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PART OF</a:t>
              </a:r>
              <a:endParaRPr sz="1400" b="1" i="0" u="none" strike="noStrike" cap="none">
                <a:solidFill>
                  <a:srgbClr val="000000"/>
                </a:solidFill>
                <a:latin typeface="Open Sans"/>
                <a:ea typeface="Open Sans"/>
                <a:cs typeface="Open Sans"/>
                <a:sym typeface="Open Sans"/>
              </a:endParaRPr>
            </a:p>
          </p:txBody>
        </p:sp>
      </p:grpSp>
      <p:sp>
        <p:nvSpPr>
          <p:cNvPr id="121" name="Google Shape;121;ga62c28bffb_0_60"/>
          <p:cNvSpPr txBox="1"/>
          <p:nvPr/>
        </p:nvSpPr>
        <p:spPr>
          <a:xfrm>
            <a:off x="6894800" y="6334375"/>
            <a:ext cx="1839300" cy="40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CONTRIBUTES TO</a:t>
            </a:r>
            <a:endParaRPr sz="1400" b="1" i="0" u="none" strike="noStrike" cap="none">
              <a:solidFill>
                <a:srgbClr val="000000"/>
              </a:solidFill>
              <a:latin typeface="Open Sans"/>
              <a:ea typeface="Open Sans"/>
              <a:cs typeface="Open Sans"/>
              <a:sym typeface="Open Sans"/>
            </a:endParaRPr>
          </a:p>
        </p:txBody>
      </p:sp>
      <p:grpSp>
        <p:nvGrpSpPr>
          <p:cNvPr id="122" name="Google Shape;122;ga62c28bffb_0_60"/>
          <p:cNvGrpSpPr/>
          <p:nvPr/>
        </p:nvGrpSpPr>
        <p:grpSpPr>
          <a:xfrm>
            <a:off x="4879975" y="3874325"/>
            <a:ext cx="3167125" cy="1570800"/>
            <a:chOff x="4879975" y="3874325"/>
            <a:chExt cx="3167125" cy="1570800"/>
          </a:xfrm>
        </p:grpSpPr>
        <p:cxnSp>
          <p:nvCxnSpPr>
            <p:cNvPr id="123" name="Google Shape;123;ga62c28bffb_0_60"/>
            <p:cNvCxnSpPr/>
            <p:nvPr/>
          </p:nvCxnSpPr>
          <p:spPr>
            <a:xfrm rot="-5400000" flipH="1">
              <a:off x="6723650" y="4121675"/>
              <a:ext cx="1570800" cy="1076100"/>
            </a:xfrm>
            <a:prstGeom prst="bentConnector3">
              <a:avLst>
                <a:gd name="adj1" fmla="val 100925"/>
              </a:avLst>
            </a:prstGeom>
            <a:noFill/>
            <a:ln w="38100" cap="flat" cmpd="sng">
              <a:solidFill>
                <a:srgbClr val="6A2462"/>
              </a:solidFill>
              <a:prstDash val="solid"/>
              <a:round/>
              <a:headEnd type="none" w="sm" len="sm"/>
              <a:tailEnd type="triangle" w="med" len="med"/>
            </a:ln>
          </p:spPr>
        </p:cxnSp>
        <p:sp>
          <p:nvSpPr>
            <p:cNvPr id="124" name="Google Shape;124;ga62c28bffb_0_60"/>
            <p:cNvSpPr txBox="1"/>
            <p:nvPr/>
          </p:nvSpPr>
          <p:spPr>
            <a:xfrm>
              <a:off x="4879975" y="4198775"/>
              <a:ext cx="2040300" cy="408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Open Sans"/>
                  <a:ea typeface="Open Sans"/>
                  <a:cs typeface="Open Sans"/>
                  <a:sym typeface="Open Sans"/>
                </a:rPr>
                <a:t>WILL FEATURE IN</a:t>
              </a:r>
              <a:endParaRPr sz="1400" b="1" i="0" u="none" strike="noStrike" cap="none">
                <a:solidFill>
                  <a:srgbClr val="000000"/>
                </a:solidFill>
                <a:latin typeface="Open Sans"/>
                <a:ea typeface="Open Sans"/>
                <a:cs typeface="Open Sans"/>
                <a:sym typeface="Open Sans"/>
              </a:endParaRPr>
            </a:p>
          </p:txBody>
        </p:sp>
      </p:grpSp>
      <p:cxnSp>
        <p:nvCxnSpPr>
          <p:cNvPr id="125" name="Google Shape;125;ga62c28bffb_0_60"/>
          <p:cNvCxnSpPr/>
          <p:nvPr/>
        </p:nvCxnSpPr>
        <p:spPr>
          <a:xfrm rot="-5400000">
            <a:off x="7820841" y="3768478"/>
            <a:ext cx="8400" cy="4027500"/>
          </a:xfrm>
          <a:prstGeom prst="bentConnector3">
            <a:avLst>
              <a:gd name="adj1" fmla="val -6292817"/>
            </a:avLst>
          </a:prstGeom>
          <a:noFill/>
          <a:ln w="38100" cap="flat" cmpd="sng">
            <a:solidFill>
              <a:srgbClr val="6A2462"/>
            </a:solidFill>
            <a:prstDash val="dash"/>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500"/>
                                        <p:tgtEl>
                                          <p:spTgt spid="9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07"/>
                                        </p:tgtEl>
                                        <p:attrNameLst>
                                          <p:attrName>style.visibility</p:attrName>
                                        </p:attrNameLst>
                                      </p:cBhvr>
                                      <p:to>
                                        <p:strVal val="visible"/>
                                      </p:to>
                                    </p:set>
                                    <p:animEffect transition="in" filter="fade">
                                      <p:cBhvr>
                                        <p:cTn id="28" dur="500"/>
                                        <p:tgtEl>
                                          <p:spTgt spid="107"/>
                                        </p:tgtEl>
                                      </p:cBhvr>
                                    </p:animEffect>
                                  </p:childTnLst>
                                </p:cTn>
                              </p:par>
                              <p:par>
                                <p:cTn id="29" presetID="10"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par>
                                <p:cTn id="37" presetID="10" presetClass="entr" presetSubtype="0" fill="hold" nodeType="with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fade">
                                      <p:cBhvr>
                                        <p:cTn id="39" dur="500"/>
                                        <p:tgtEl>
                                          <p:spTgt spid="10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500"/>
                                        <p:tgtEl>
                                          <p:spTgt spid="1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childTnLst>
                                </p:cTn>
                              </p:par>
                              <p:par>
                                <p:cTn id="49" presetID="10" presetClass="entr" presetSubtype="0" fill="hold" nodeType="with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fade">
                                      <p:cBhvr>
                                        <p:cTn id="60" dur="500"/>
                                        <p:tgtEl>
                                          <p:spTgt spid="115"/>
                                        </p:tgtEl>
                                      </p:cBhvr>
                                    </p:animEffect>
                                  </p:childTnLst>
                                </p:cTn>
                              </p:par>
                              <p:par>
                                <p:cTn id="61" presetID="10" presetClass="entr" presetSubtype="0" fill="hold"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fade">
                                      <p:cBhvr>
                                        <p:cTn id="63" dur="500"/>
                                        <p:tgtEl>
                                          <p:spTgt spid="122"/>
                                        </p:tgtEl>
                                      </p:cBhvr>
                                    </p:animEffect>
                                  </p:childTnLst>
                                </p:cTn>
                              </p:par>
                              <p:par>
                                <p:cTn id="64" presetID="10" presetClass="entr" presetSubtype="0" fill="hold"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fade">
                                      <p:cBhvr>
                                        <p:cTn id="66" dur="500"/>
                                        <p:tgtEl>
                                          <p:spTgt spid="104"/>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18"/>
                                        </p:tgtEl>
                                        <p:attrNameLst>
                                          <p:attrName>style.visibility</p:attrName>
                                        </p:attrNameLst>
                                      </p:cBhvr>
                                      <p:to>
                                        <p:strVal val="visible"/>
                                      </p:to>
                                    </p:set>
                                    <p:animEffect transition="in" filter="fade">
                                      <p:cBhvr>
                                        <p:cTn id="7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1092199" y="550119"/>
            <a:ext cx="9324975" cy="550286"/>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525252"/>
              </a:buClr>
              <a:buSzPts val="4400"/>
              <a:buFont typeface="Open Sans Light"/>
              <a:buNone/>
            </a:pPr>
            <a:r>
              <a:rPr lang="en-US"/>
              <a:t>TRIPLE is a service of OPERAS</a:t>
            </a:r>
            <a:endParaRPr/>
          </a:p>
        </p:txBody>
      </p:sp>
      <p:sp>
        <p:nvSpPr>
          <p:cNvPr id="131" name="Google Shape;131;p5"/>
          <p:cNvSpPr txBox="1">
            <a:spLocks noGrp="1"/>
          </p:cNvSpPr>
          <p:nvPr>
            <p:ph type="body" idx="1"/>
          </p:nvPr>
        </p:nvSpPr>
        <p:spPr>
          <a:xfrm>
            <a:off x="1092200" y="4024975"/>
            <a:ext cx="9837900" cy="2151900"/>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SzPts val="3276"/>
              <a:buChar char="•"/>
            </a:pPr>
            <a:r>
              <a:rPr lang="en-US"/>
              <a:t>A distributed </a:t>
            </a:r>
            <a:r>
              <a:rPr lang="en-US" b="1"/>
              <a:t>Research Infrastructure </a:t>
            </a:r>
            <a:r>
              <a:rPr lang="en-US"/>
              <a:t>supporting </a:t>
            </a:r>
            <a:r>
              <a:rPr lang="en-US" i="1" u="sng"/>
              <a:t>open scholarly communication</a:t>
            </a:r>
            <a:r>
              <a:rPr lang="en-US"/>
              <a:t> of </a:t>
            </a:r>
            <a:r>
              <a:rPr lang="en-US" i="1" u="sng"/>
              <a:t>European SSH researchers</a:t>
            </a:r>
            <a:r>
              <a:rPr lang="en-US"/>
              <a:t>, by:</a:t>
            </a:r>
            <a:endParaRPr/>
          </a:p>
          <a:p>
            <a:pPr marL="685800" lvl="1" indent="-215900" algn="l" rtl="0">
              <a:lnSpc>
                <a:spcPct val="100000"/>
              </a:lnSpc>
              <a:spcBef>
                <a:spcPts val="1500"/>
              </a:spcBef>
              <a:spcAft>
                <a:spcPts val="0"/>
              </a:spcAft>
              <a:buSzPts val="3076"/>
              <a:buChar char="•"/>
            </a:pPr>
            <a:r>
              <a:rPr lang="en-US" sz="2600"/>
              <a:t>coordinating and federating resources (services, practices, technology) across the main SSH actors</a:t>
            </a:r>
            <a:endParaRPr sz="2600"/>
          </a:p>
          <a:p>
            <a:pPr marL="685800" lvl="1" indent="-215900" algn="l" rtl="0">
              <a:lnSpc>
                <a:spcPct val="100000"/>
              </a:lnSpc>
              <a:spcBef>
                <a:spcPts val="1000"/>
              </a:spcBef>
              <a:spcAft>
                <a:spcPts val="1000"/>
              </a:spcAft>
              <a:buSzPts val="3076"/>
              <a:buChar char="•"/>
            </a:pPr>
            <a:r>
              <a:rPr lang="en-US" sz="2600"/>
              <a:t>efficiently addressing the scholarly communication needs.</a:t>
            </a:r>
            <a:endParaRPr sz="2600"/>
          </a:p>
        </p:txBody>
      </p:sp>
      <p:pic>
        <p:nvPicPr>
          <p:cNvPr id="132" name="Google Shape;132;p5"/>
          <p:cNvPicPr preferRelativeResize="0"/>
          <p:nvPr/>
        </p:nvPicPr>
        <p:blipFill>
          <a:blip r:embed="rId3">
            <a:alphaModFix/>
          </a:blip>
          <a:stretch>
            <a:fillRect/>
          </a:stretch>
        </p:blipFill>
        <p:spPr>
          <a:xfrm>
            <a:off x="0" y="1421524"/>
            <a:ext cx="11003899" cy="2232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138" name="Google Shape;138;ga62c28bffb_0_1"/>
          <p:cNvGraphicFramePr/>
          <p:nvPr/>
        </p:nvGraphicFramePr>
        <p:xfrm>
          <a:off x="1727875" y="2031575"/>
          <a:ext cx="8060625" cy="4001125"/>
        </p:xfrm>
        <a:graphic>
          <a:graphicData uri="http://schemas.openxmlformats.org/drawingml/2006/table">
            <a:tbl>
              <a:tblPr>
                <a:noFill/>
                <a:tableStyleId>{D517C2DE-143C-4D54-B1E9-D09B2CE9E88C}</a:tableStyleId>
              </a:tblPr>
              <a:tblGrid>
                <a:gridCol w="1478950">
                  <a:extLst>
                    <a:ext uri="{9D8B030D-6E8A-4147-A177-3AD203B41FA5}">
                      <a16:colId xmlns:a16="http://schemas.microsoft.com/office/drawing/2014/main" val="20000"/>
                    </a:ext>
                  </a:extLst>
                </a:gridCol>
                <a:gridCol w="1761250">
                  <a:extLst>
                    <a:ext uri="{9D8B030D-6E8A-4147-A177-3AD203B41FA5}">
                      <a16:colId xmlns:a16="http://schemas.microsoft.com/office/drawing/2014/main" val="20001"/>
                    </a:ext>
                  </a:extLst>
                </a:gridCol>
                <a:gridCol w="4820425">
                  <a:extLst>
                    <a:ext uri="{9D8B030D-6E8A-4147-A177-3AD203B41FA5}">
                      <a16:colId xmlns:a16="http://schemas.microsoft.com/office/drawing/2014/main" val="20002"/>
                    </a:ext>
                  </a:extLst>
                </a:gridCol>
              </a:tblGrid>
              <a:tr h="1255775">
                <a:tc rowSpan="3">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Integrated (dev)</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1372675">
                <a:tc vMerge="1">
                  <a:txBody>
                    <a:bodyPr/>
                    <a:lstStyle/>
                    <a:p>
                      <a:endParaRPr lang="it-IT"/>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Integration acted but work not finished</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372675">
                <a:tc vMerge="1">
                  <a:txBody>
                    <a:bodyPr/>
                    <a:lstStyle/>
                    <a:p>
                      <a:endParaRPr lang="it-IT"/>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Later stage</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139" name="Google Shape;139;ga62c28bffb_0_1"/>
          <p:cNvSpPr txBox="1">
            <a:spLocks noGrp="1"/>
          </p:cNvSpPr>
          <p:nvPr>
            <p:ph type="title"/>
          </p:nvPr>
        </p:nvSpPr>
        <p:spPr>
          <a:xfrm>
            <a:off x="1092200" y="550125"/>
            <a:ext cx="99315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OPERAS uses extensively EGI Check-In</a:t>
            </a:r>
            <a:endParaRPr/>
          </a:p>
        </p:txBody>
      </p:sp>
      <p:pic>
        <p:nvPicPr>
          <p:cNvPr id="140" name="Google Shape;140;ga62c28bffb_0_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67963" y="3341500"/>
            <a:ext cx="894500" cy="937600"/>
          </a:xfrm>
          <a:prstGeom prst="rect">
            <a:avLst/>
          </a:prstGeom>
          <a:noFill/>
          <a:ln>
            <a:noFill/>
          </a:ln>
        </p:spPr>
      </p:pic>
      <p:sp>
        <p:nvSpPr>
          <p:cNvPr id="141" name="Google Shape;141;ga62c28bffb_0_1"/>
          <p:cNvSpPr txBox="1"/>
          <p:nvPr/>
        </p:nvSpPr>
        <p:spPr>
          <a:xfrm>
            <a:off x="4968075" y="4220650"/>
            <a:ext cx="20943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OPERAS Discovery Service</a:t>
            </a:r>
            <a:endParaRPr sz="1400" b="0" i="0" u="none" strike="noStrike" cap="none">
              <a:solidFill>
                <a:srgbClr val="000000"/>
              </a:solidFill>
              <a:latin typeface="Calibri"/>
              <a:ea typeface="Calibri"/>
              <a:cs typeface="Calibri"/>
              <a:sym typeface="Calibri"/>
            </a:endParaRPr>
          </a:p>
        </p:txBody>
      </p:sp>
      <p:pic>
        <p:nvPicPr>
          <p:cNvPr id="142" name="Google Shape;142;ga62c28bffb_0_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73638" y="3447625"/>
            <a:ext cx="860225" cy="874950"/>
          </a:xfrm>
          <a:prstGeom prst="rect">
            <a:avLst/>
          </a:prstGeom>
          <a:noFill/>
          <a:ln>
            <a:noFill/>
          </a:ln>
        </p:spPr>
      </p:pic>
      <p:sp>
        <p:nvSpPr>
          <p:cNvPr id="143" name="Google Shape;143;ga62c28bffb_0_1"/>
          <p:cNvSpPr txBox="1"/>
          <p:nvPr/>
        </p:nvSpPr>
        <p:spPr>
          <a:xfrm>
            <a:off x="7466025" y="4197725"/>
            <a:ext cx="22755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OPERAS Certification Service</a:t>
            </a:r>
            <a:endParaRPr sz="1400" b="0" i="0" u="none" strike="noStrike" cap="none">
              <a:solidFill>
                <a:srgbClr val="000000"/>
              </a:solidFill>
              <a:latin typeface="Calibri"/>
              <a:ea typeface="Calibri"/>
              <a:cs typeface="Calibri"/>
              <a:sym typeface="Calibri"/>
            </a:endParaRPr>
          </a:p>
        </p:txBody>
      </p:sp>
      <p:pic>
        <p:nvPicPr>
          <p:cNvPr id="144" name="Google Shape;144;ga62c28bffb_0_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15499" y="4933524"/>
            <a:ext cx="799445" cy="809625"/>
          </a:xfrm>
          <a:prstGeom prst="rect">
            <a:avLst/>
          </a:prstGeom>
          <a:noFill/>
          <a:ln>
            <a:noFill/>
          </a:ln>
        </p:spPr>
      </p:pic>
      <p:sp>
        <p:nvSpPr>
          <p:cNvPr id="145" name="Google Shape;145;ga62c28bffb_0_1"/>
          <p:cNvSpPr txBox="1"/>
          <p:nvPr/>
        </p:nvSpPr>
        <p:spPr>
          <a:xfrm>
            <a:off x="5029575" y="5652775"/>
            <a:ext cx="19713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OPERAS Metrics Service</a:t>
            </a:r>
            <a:endParaRPr sz="1400" b="0" i="0" u="none" strike="noStrike" cap="none">
              <a:solidFill>
                <a:srgbClr val="000000"/>
              </a:solidFill>
              <a:latin typeface="Calibri"/>
              <a:ea typeface="Calibri"/>
              <a:cs typeface="Calibri"/>
              <a:sym typeface="Calibri"/>
            </a:endParaRPr>
          </a:p>
        </p:txBody>
      </p:sp>
      <p:pic>
        <p:nvPicPr>
          <p:cNvPr id="146" name="Google Shape;146;ga62c28bffb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753913" y="2139550"/>
            <a:ext cx="829622" cy="809625"/>
          </a:xfrm>
          <a:prstGeom prst="rect">
            <a:avLst/>
          </a:prstGeom>
          <a:noFill/>
          <a:ln>
            <a:noFill/>
          </a:ln>
        </p:spPr>
      </p:pic>
      <p:sp>
        <p:nvSpPr>
          <p:cNvPr id="147" name="Google Shape;147;ga62c28bffb_0_1"/>
          <p:cNvSpPr txBox="1"/>
          <p:nvPr/>
        </p:nvSpPr>
        <p:spPr>
          <a:xfrm>
            <a:off x="5850974" y="2871250"/>
            <a:ext cx="2977339" cy="4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OPERAS Publication Service Portal</a:t>
            </a:r>
            <a:endParaRPr sz="1400" b="0" i="0" u="none" strike="noStrike" cap="none" dirty="0">
              <a:solidFill>
                <a:srgbClr val="000000"/>
              </a:solidFill>
              <a:latin typeface="Calibri"/>
              <a:ea typeface="Calibri"/>
              <a:cs typeface="Calibri"/>
              <a:sym typeface="Calibri"/>
            </a:endParaRPr>
          </a:p>
        </p:txBody>
      </p:sp>
      <p:pic>
        <p:nvPicPr>
          <p:cNvPr id="148" name="Google Shape;148;ga62c28bffb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220600" y="4874649"/>
            <a:ext cx="860225" cy="860225"/>
          </a:xfrm>
          <a:prstGeom prst="rect">
            <a:avLst/>
          </a:prstGeom>
          <a:noFill/>
          <a:ln>
            <a:noFill/>
          </a:ln>
        </p:spPr>
      </p:pic>
      <p:sp>
        <p:nvSpPr>
          <p:cNvPr id="149" name="Google Shape;149;ga62c28bffb_0_1"/>
          <p:cNvSpPr txBox="1"/>
          <p:nvPr/>
        </p:nvSpPr>
        <p:spPr>
          <a:xfrm>
            <a:off x="7512963" y="5652775"/>
            <a:ext cx="22755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OPERAS Research for Society</a:t>
            </a:r>
            <a:endParaRPr sz="1400" b="0" i="0" u="none" strike="noStrike" cap="none">
              <a:solidFill>
                <a:srgbClr val="000000"/>
              </a:solidFill>
              <a:latin typeface="Calibri"/>
              <a:ea typeface="Calibri"/>
              <a:cs typeface="Calibri"/>
              <a:sym typeface="Calibri"/>
            </a:endParaRPr>
          </a:p>
        </p:txBody>
      </p:sp>
      <p:pic>
        <p:nvPicPr>
          <p:cNvPr id="150" name="Google Shape;150;ga62c28bffb_0_1"/>
          <p:cNvPicPr preferRelativeResize="0"/>
          <p:nvPr/>
        </p:nvPicPr>
        <p:blipFill rotWithShape="1">
          <a:blip r:embed="rId8">
            <a:alphaModFix/>
          </a:blip>
          <a:srcRect/>
          <a:stretch/>
        </p:blipFill>
        <p:spPr>
          <a:xfrm>
            <a:off x="1827350" y="3581300"/>
            <a:ext cx="1276350" cy="895350"/>
          </a:xfrm>
          <a:prstGeom prst="rect">
            <a:avLst/>
          </a:prstGeom>
          <a:noFill/>
          <a:ln>
            <a:noFill/>
          </a:ln>
        </p:spPr>
      </p:pic>
      <p:grpSp>
        <p:nvGrpSpPr>
          <p:cNvPr id="151" name="Google Shape;151;ga62c28bffb_0_1"/>
          <p:cNvGrpSpPr/>
          <p:nvPr/>
        </p:nvGrpSpPr>
        <p:grpSpPr>
          <a:xfrm>
            <a:off x="5229933" y="3990703"/>
            <a:ext cx="1600194" cy="369300"/>
            <a:chOff x="5229933" y="3914503"/>
            <a:chExt cx="1600194" cy="369300"/>
          </a:xfrm>
        </p:grpSpPr>
        <p:sp>
          <p:nvSpPr>
            <p:cNvPr id="152" name="Google Shape;152;ga62c28bffb_0_1"/>
            <p:cNvSpPr txBox="1"/>
            <p:nvPr/>
          </p:nvSpPr>
          <p:spPr>
            <a:xfrm>
              <a:off x="5229933" y="3914503"/>
              <a:ext cx="8595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622166"/>
                  </a:solidFill>
                  <a:latin typeface="Arial Rounded"/>
                  <a:ea typeface="Arial Rounded"/>
                  <a:cs typeface="Arial Rounded"/>
                  <a:sym typeface="Arial Rounded"/>
                </a:rPr>
                <a:t>GO</a:t>
              </a:r>
              <a:endParaRPr sz="1400" b="0" i="0" u="none" strike="noStrike" cap="none">
                <a:solidFill>
                  <a:srgbClr val="000000"/>
                </a:solidFill>
                <a:latin typeface="Arial"/>
                <a:ea typeface="Arial"/>
                <a:cs typeface="Arial"/>
                <a:sym typeface="Arial"/>
              </a:endParaRPr>
            </a:p>
          </p:txBody>
        </p:sp>
        <p:pic>
          <p:nvPicPr>
            <p:cNvPr id="153" name="Google Shape;153;ga62c28bffb_0_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747779" y="3956964"/>
              <a:ext cx="1082348" cy="28439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a62c28bffb_0_175"/>
          <p:cNvSpPr txBox="1">
            <a:spLocks noGrp="1"/>
          </p:cNvSpPr>
          <p:nvPr>
            <p:ph type="title"/>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OPERAS Virtual Organisation</a:t>
            </a:r>
            <a:endParaRPr/>
          </a:p>
        </p:txBody>
      </p:sp>
      <p:pic>
        <p:nvPicPr>
          <p:cNvPr id="160" name="Google Shape;160;ga62c28bffb_0_175"/>
          <p:cNvPicPr preferRelativeResize="0"/>
          <p:nvPr/>
        </p:nvPicPr>
        <p:blipFill rotWithShape="1">
          <a:blip r:embed="rId3">
            <a:alphaModFix/>
          </a:blip>
          <a:srcRect/>
          <a:stretch/>
        </p:blipFill>
        <p:spPr>
          <a:xfrm>
            <a:off x="2168075" y="1958750"/>
            <a:ext cx="7063225" cy="3535275"/>
          </a:xfrm>
          <a:prstGeom prst="rect">
            <a:avLst/>
          </a:prstGeom>
          <a:noFill/>
          <a:ln>
            <a:noFill/>
          </a:ln>
        </p:spPr>
      </p:pic>
      <p:sp>
        <p:nvSpPr>
          <p:cNvPr id="161" name="Google Shape;161;ga62c28bffb_0_175"/>
          <p:cNvSpPr txBox="1"/>
          <p:nvPr/>
        </p:nvSpPr>
        <p:spPr>
          <a:xfrm>
            <a:off x="982850" y="1771600"/>
            <a:ext cx="8414400" cy="455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878787"/>
                </a:solidFill>
                <a:latin typeface="Calibri"/>
                <a:ea typeface="Calibri"/>
                <a:cs typeface="Calibri"/>
                <a:sym typeface="Calibri"/>
              </a:rPr>
              <a:t>Check-in</a:t>
            </a: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878787"/>
                </a:solidFill>
                <a:latin typeface="Calibri"/>
                <a:ea typeface="Calibri"/>
                <a:cs typeface="Calibri"/>
                <a:sym typeface="Calibri"/>
              </a:rPr>
              <a:t>Management</a:t>
            </a: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878787"/>
              </a:solidFill>
              <a:latin typeface="Calibri"/>
              <a:ea typeface="Calibri"/>
              <a:cs typeface="Calibri"/>
              <a:sym typeface="Calibri"/>
            </a:endParaRPr>
          </a:p>
        </p:txBody>
      </p:sp>
      <p:sp>
        <p:nvSpPr>
          <p:cNvPr id="162" name="Google Shape;162;ga62c28bffb_0_175"/>
          <p:cNvSpPr/>
          <p:nvPr/>
        </p:nvSpPr>
        <p:spPr>
          <a:xfrm>
            <a:off x="5261150" y="2977125"/>
            <a:ext cx="3402300" cy="882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600"/>
                                        <p:tgtEl>
                                          <p:spTgt spid="162"/>
                                        </p:tgtEl>
                                        <p:attrNameLst>
                                          <p:attrName>ppt_w</p:attrName>
                                        </p:attrNameLst>
                                      </p:cBhvr>
                                      <p:tavLst>
                                        <p:tav tm="0">
                                          <p:val>
                                            <p:strVal val="0"/>
                                          </p:val>
                                        </p:tav>
                                        <p:tav tm="100000">
                                          <p:val>
                                            <p:strVal val="#ppt_w"/>
                                          </p:val>
                                        </p:tav>
                                      </p:tavLst>
                                    </p:anim>
                                    <p:anim calcmode="lin" valueType="num">
                                      <p:cBhvr additive="base">
                                        <p:cTn id="8" dur="600"/>
                                        <p:tgtEl>
                                          <p:spTgt spid="1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a62c28bffb_0_7"/>
          <p:cNvSpPr txBox="1">
            <a:spLocks noGrp="1"/>
          </p:cNvSpPr>
          <p:nvPr>
            <p:ph type="title"/>
          </p:nvPr>
        </p:nvSpPr>
        <p:spPr>
          <a:xfrm>
            <a:off x="1092199" y="550119"/>
            <a:ext cx="9324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Why Check-In in TRIPLE</a:t>
            </a:r>
            <a:endParaRPr/>
          </a:p>
        </p:txBody>
      </p:sp>
      <p:sp>
        <p:nvSpPr>
          <p:cNvPr id="169" name="Google Shape;169;ga62c28bffb_0_7"/>
          <p:cNvSpPr txBox="1">
            <a:spLocks noGrp="1"/>
          </p:cNvSpPr>
          <p:nvPr>
            <p:ph type="body" idx="4294967295"/>
          </p:nvPr>
        </p:nvSpPr>
        <p:spPr>
          <a:xfrm>
            <a:off x="5563925" y="4121523"/>
            <a:ext cx="5003700" cy="1877400"/>
          </a:xfrm>
          <a:prstGeom prst="rect">
            <a:avLst/>
          </a:prstGeom>
          <a:noFill/>
          <a:ln>
            <a:noFill/>
          </a:ln>
        </p:spPr>
        <p:txBody>
          <a:bodyPr spcFirstLastPara="1" wrap="square" lIns="0" tIns="0" rIns="0" bIns="0" anchor="t" anchorCtr="0">
            <a:noAutofit/>
          </a:bodyPr>
          <a:lstStyle/>
          <a:p>
            <a:pPr marL="228600" marR="0" lvl="0" indent="-164592" algn="l" rtl="0">
              <a:lnSpc>
                <a:spcPct val="100000"/>
              </a:lnSpc>
              <a:spcBef>
                <a:spcPts val="1500"/>
              </a:spcBef>
              <a:spcAft>
                <a:spcPts val="0"/>
              </a:spcAft>
              <a:buSzPts val="1800"/>
              <a:buChar char="•"/>
            </a:pPr>
            <a:r>
              <a:rPr lang="en-US" sz="1800"/>
              <a:t>EGI has a </a:t>
            </a:r>
            <a:r>
              <a:rPr lang="en-US" sz="1800" b="1"/>
              <a:t>central role in EOSC</a:t>
            </a:r>
            <a:endParaRPr sz="1800" b="1"/>
          </a:p>
          <a:p>
            <a:pPr marL="228600" marR="0" lvl="0" indent="-164592" algn="l" rtl="0">
              <a:lnSpc>
                <a:spcPct val="100000"/>
              </a:lnSpc>
              <a:spcBef>
                <a:spcPts val="1500"/>
              </a:spcBef>
              <a:spcAft>
                <a:spcPts val="0"/>
              </a:spcAft>
              <a:buSzPts val="1800"/>
              <a:buChar char="•"/>
            </a:pPr>
            <a:r>
              <a:rPr lang="en-US" sz="1800"/>
              <a:t>EGI is part of the TRIPLE and OPERAS </a:t>
            </a:r>
            <a:r>
              <a:rPr lang="en-US" sz="1800" b="1"/>
              <a:t>partnerships</a:t>
            </a:r>
            <a:endParaRPr sz="1800" b="1"/>
          </a:p>
          <a:p>
            <a:pPr marL="228600" marR="0" lvl="0" indent="-164592" algn="l" rtl="0">
              <a:lnSpc>
                <a:spcPct val="100000"/>
              </a:lnSpc>
              <a:spcBef>
                <a:spcPts val="1500"/>
              </a:spcBef>
              <a:spcAft>
                <a:spcPts val="1000"/>
              </a:spcAft>
              <a:buSzPts val="1800"/>
              <a:buChar char="•"/>
            </a:pPr>
            <a:r>
              <a:rPr lang="en-US" sz="1800" b="1"/>
              <a:t>Tight integration with OPERAS </a:t>
            </a:r>
            <a:r>
              <a:rPr lang="en-US" sz="1800"/>
              <a:t>through EGI’s Virtual Organization</a:t>
            </a:r>
            <a:endParaRPr sz="1800"/>
          </a:p>
        </p:txBody>
      </p:sp>
      <p:sp>
        <p:nvSpPr>
          <p:cNvPr id="170" name="Google Shape;170;ga62c28bffb_0_7"/>
          <p:cNvSpPr txBox="1">
            <a:spLocks noGrp="1"/>
          </p:cNvSpPr>
          <p:nvPr>
            <p:ph type="subTitle" idx="4294967295"/>
          </p:nvPr>
        </p:nvSpPr>
        <p:spPr>
          <a:xfrm>
            <a:off x="186000" y="1598500"/>
            <a:ext cx="5003700" cy="431700"/>
          </a:xfrm>
          <a:prstGeom prst="rect">
            <a:avLst/>
          </a:prstGeom>
          <a:noFill/>
          <a:ln>
            <a:noFill/>
          </a:ln>
        </p:spPr>
        <p:txBody>
          <a:bodyPr spcFirstLastPara="1" wrap="square" lIns="0" tIns="0" rIns="0" bIns="0" anchor="t" anchorCtr="0">
            <a:noAutofit/>
          </a:bodyPr>
          <a:lstStyle/>
          <a:p>
            <a:pPr marL="0" lvl="0" indent="0" algn="ctr" rtl="0">
              <a:lnSpc>
                <a:spcPct val="144444"/>
              </a:lnSpc>
              <a:spcBef>
                <a:spcPts val="0"/>
              </a:spcBef>
              <a:spcAft>
                <a:spcPts val="0"/>
              </a:spcAft>
              <a:buSzPts val="2106"/>
              <a:buNone/>
            </a:pPr>
            <a:r>
              <a:rPr lang="en-US" sz="1800" i="1"/>
              <a:t>Technical Reasons</a:t>
            </a:r>
            <a:endParaRPr sz="1800" i="1"/>
          </a:p>
        </p:txBody>
      </p:sp>
      <p:sp>
        <p:nvSpPr>
          <p:cNvPr id="171" name="Google Shape;171;ga62c28bffb_0_7"/>
          <p:cNvSpPr txBox="1">
            <a:spLocks noGrp="1"/>
          </p:cNvSpPr>
          <p:nvPr>
            <p:ph type="subTitle" idx="4294967295"/>
          </p:nvPr>
        </p:nvSpPr>
        <p:spPr>
          <a:xfrm>
            <a:off x="5563925" y="1598500"/>
            <a:ext cx="5003700" cy="431700"/>
          </a:xfrm>
          <a:prstGeom prst="rect">
            <a:avLst/>
          </a:prstGeom>
          <a:noFill/>
          <a:ln>
            <a:noFill/>
          </a:ln>
        </p:spPr>
        <p:txBody>
          <a:bodyPr spcFirstLastPara="1" wrap="square" lIns="0" tIns="0" rIns="0" bIns="0" anchor="t" anchorCtr="0">
            <a:noAutofit/>
          </a:bodyPr>
          <a:lstStyle/>
          <a:p>
            <a:pPr marL="0" lvl="0" indent="0" algn="ctr" rtl="0">
              <a:lnSpc>
                <a:spcPct val="144444"/>
              </a:lnSpc>
              <a:spcBef>
                <a:spcPts val="0"/>
              </a:spcBef>
              <a:spcAft>
                <a:spcPts val="0"/>
              </a:spcAft>
              <a:buSzPts val="2106"/>
              <a:buNone/>
            </a:pPr>
            <a:r>
              <a:rPr lang="en-US" sz="1800" i="1"/>
              <a:t>Strategic reasons</a:t>
            </a:r>
            <a:endParaRPr sz="1800" i="1"/>
          </a:p>
        </p:txBody>
      </p:sp>
      <p:sp>
        <p:nvSpPr>
          <p:cNvPr id="172" name="Google Shape;172;ga62c28bffb_0_7"/>
          <p:cNvSpPr txBox="1">
            <a:spLocks noGrp="1"/>
          </p:cNvSpPr>
          <p:nvPr>
            <p:ph type="body" idx="4294967295"/>
          </p:nvPr>
        </p:nvSpPr>
        <p:spPr>
          <a:xfrm>
            <a:off x="362400" y="4121525"/>
            <a:ext cx="4650900" cy="1999800"/>
          </a:xfrm>
          <a:prstGeom prst="rect">
            <a:avLst/>
          </a:prstGeom>
          <a:noFill/>
          <a:ln>
            <a:noFill/>
          </a:ln>
        </p:spPr>
        <p:txBody>
          <a:bodyPr spcFirstLastPara="1" wrap="square" lIns="0" tIns="0" rIns="0" bIns="0" anchor="t" anchorCtr="0">
            <a:noAutofit/>
          </a:bodyPr>
          <a:lstStyle/>
          <a:p>
            <a:pPr marL="228600" lvl="0" indent="-164592" algn="l" rtl="0">
              <a:lnSpc>
                <a:spcPct val="100000"/>
              </a:lnSpc>
              <a:spcBef>
                <a:spcPts val="1500"/>
              </a:spcBef>
              <a:spcAft>
                <a:spcPts val="0"/>
              </a:spcAft>
              <a:buSzPts val="1800"/>
              <a:buChar char="•"/>
            </a:pPr>
            <a:r>
              <a:rPr lang="en-US" sz="1800"/>
              <a:t>Providing the </a:t>
            </a:r>
            <a:r>
              <a:rPr lang="en-US" sz="1800" b="1"/>
              <a:t>widest and easiest way</a:t>
            </a:r>
            <a:r>
              <a:rPr lang="en-US" sz="1800"/>
              <a:t> to access services to potential users</a:t>
            </a:r>
            <a:endParaRPr sz="1800"/>
          </a:p>
          <a:p>
            <a:pPr marL="228600" lvl="0" indent="-164592" algn="l" rtl="0">
              <a:lnSpc>
                <a:spcPct val="100000"/>
              </a:lnSpc>
              <a:spcBef>
                <a:spcPts val="1500"/>
              </a:spcBef>
              <a:spcAft>
                <a:spcPts val="0"/>
              </a:spcAft>
              <a:buSzPts val="1800"/>
              <a:buChar char="•"/>
            </a:pPr>
            <a:r>
              <a:rPr lang="en-US" sz="1800"/>
              <a:t>Open to </a:t>
            </a:r>
            <a:r>
              <a:rPr lang="en-US" sz="1800" b="1"/>
              <a:t>researchers</a:t>
            </a:r>
            <a:r>
              <a:rPr lang="en-US" sz="1800"/>
              <a:t> (Institutional credentials) and </a:t>
            </a:r>
            <a:r>
              <a:rPr lang="en-US" sz="1800" b="1"/>
              <a:t>common citizens</a:t>
            </a:r>
            <a:r>
              <a:rPr lang="en-US" sz="1800"/>
              <a:t> &amp; </a:t>
            </a:r>
            <a:r>
              <a:rPr lang="en-US" sz="1800" b="1"/>
              <a:t>professionals</a:t>
            </a:r>
            <a:r>
              <a:rPr lang="en-US" sz="1800"/>
              <a:t> alike (Social Network credentials)</a:t>
            </a:r>
            <a:endParaRPr sz="1800"/>
          </a:p>
          <a:p>
            <a:pPr marL="0" lvl="0" indent="0" algn="l" rtl="0">
              <a:lnSpc>
                <a:spcPct val="100000"/>
              </a:lnSpc>
              <a:spcBef>
                <a:spcPts val="1500"/>
              </a:spcBef>
              <a:spcAft>
                <a:spcPts val="1000"/>
              </a:spcAft>
              <a:buNone/>
            </a:pPr>
            <a:endParaRPr sz="1800"/>
          </a:p>
        </p:txBody>
      </p:sp>
      <p:pic>
        <p:nvPicPr>
          <p:cNvPr id="173" name="Google Shape;173;ga62c28bffb_0_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37251" y="2182600"/>
            <a:ext cx="1857048" cy="1786527"/>
          </a:xfrm>
          <a:prstGeom prst="rect">
            <a:avLst/>
          </a:prstGeom>
          <a:noFill/>
          <a:ln>
            <a:noFill/>
          </a:ln>
        </p:spPr>
      </p:pic>
      <p:pic>
        <p:nvPicPr>
          <p:cNvPr id="174" name="Google Shape;174;ga62c28bffb_0_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764099" y="2106400"/>
            <a:ext cx="1847502" cy="17865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a62c28bffb_0_191"/>
          <p:cNvSpPr txBox="1">
            <a:spLocks noGrp="1"/>
          </p:cNvSpPr>
          <p:nvPr>
            <p:ph type="title"/>
          </p:nvPr>
        </p:nvSpPr>
        <p:spPr>
          <a:xfrm>
            <a:off x="1092200" y="550125"/>
            <a:ext cx="10110900" cy="55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4400"/>
              <a:buNone/>
            </a:pPr>
            <a:r>
              <a:rPr lang="en-US"/>
              <a:t>EGI integration in TRIPLE: an overview</a:t>
            </a:r>
            <a:endParaRPr/>
          </a:p>
        </p:txBody>
      </p:sp>
      <p:sp>
        <p:nvSpPr>
          <p:cNvPr id="181" name="Google Shape;181;ga62c28bffb_0_191"/>
          <p:cNvSpPr txBox="1"/>
          <p:nvPr/>
        </p:nvSpPr>
        <p:spPr>
          <a:xfrm>
            <a:off x="7220511" y="5140500"/>
            <a:ext cx="1803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A3838"/>
                </a:solidFill>
                <a:latin typeface="Open Sans"/>
                <a:ea typeface="Open Sans"/>
                <a:cs typeface="Open Sans"/>
                <a:sym typeface="Open Sans"/>
              </a:rPr>
              <a:t>Federated</a:t>
            </a:r>
            <a:r>
              <a:rPr lang="en-US" sz="1400" b="0" i="0" u="none" strike="noStrike" cap="none">
                <a:solidFill>
                  <a:srgbClr val="000000"/>
                </a:solidFill>
                <a:latin typeface="Noto Sans Symbols"/>
                <a:ea typeface="Noto Sans Symbols"/>
                <a:cs typeface="Noto Sans Symbols"/>
                <a:sym typeface="Noto Sans Symbols"/>
              </a:rPr>
              <a:t> </a:t>
            </a:r>
            <a:r>
              <a:rPr lang="en-US" sz="1400" b="0" i="0" u="none" strike="noStrike" cap="none">
                <a:solidFill>
                  <a:srgbClr val="3A3838"/>
                </a:solidFill>
                <a:latin typeface="Open Sans"/>
                <a:ea typeface="Open Sans"/>
                <a:cs typeface="Open Sans"/>
                <a:sym typeface="Open Sans"/>
              </a:rPr>
              <a:t>Services</a:t>
            </a:r>
            <a:endParaRPr sz="1400" b="0" i="0" u="none" strike="noStrike" cap="none">
              <a:solidFill>
                <a:srgbClr val="000000"/>
              </a:solidFill>
              <a:latin typeface="Arial"/>
              <a:ea typeface="Arial"/>
              <a:cs typeface="Arial"/>
              <a:sym typeface="Arial"/>
            </a:endParaRPr>
          </a:p>
        </p:txBody>
      </p:sp>
      <p:pic>
        <p:nvPicPr>
          <p:cNvPr id="182" name="Google Shape;182;ga62c28bffb_0_1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41950" y="1737825"/>
            <a:ext cx="949869" cy="1107125"/>
          </a:xfrm>
          <a:prstGeom prst="rect">
            <a:avLst/>
          </a:prstGeom>
          <a:noFill/>
          <a:ln>
            <a:noFill/>
          </a:ln>
        </p:spPr>
      </p:pic>
      <p:grpSp>
        <p:nvGrpSpPr>
          <p:cNvPr id="183" name="Google Shape;183;ga62c28bffb_0_191"/>
          <p:cNvGrpSpPr/>
          <p:nvPr/>
        </p:nvGrpSpPr>
        <p:grpSpPr>
          <a:xfrm>
            <a:off x="1693550" y="3921925"/>
            <a:ext cx="2898600" cy="1287300"/>
            <a:chOff x="5910625" y="4065700"/>
            <a:chExt cx="2898600" cy="1287300"/>
          </a:xfrm>
        </p:grpSpPr>
        <p:sp>
          <p:nvSpPr>
            <p:cNvPr id="184" name="Google Shape;184;ga62c28bffb_0_191"/>
            <p:cNvSpPr/>
            <p:nvPr/>
          </p:nvSpPr>
          <p:spPr>
            <a:xfrm>
              <a:off x="5910625" y="4065700"/>
              <a:ext cx="2898600" cy="1287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5" name="Google Shape;185;ga62c28bffb_0_191"/>
            <p:cNvGrpSpPr/>
            <p:nvPr/>
          </p:nvGrpSpPr>
          <p:grpSpPr>
            <a:xfrm>
              <a:off x="6551583" y="4528978"/>
              <a:ext cx="1600194" cy="369300"/>
              <a:chOff x="6749783" y="2444672"/>
              <a:chExt cx="1600194" cy="369300"/>
            </a:xfrm>
          </p:grpSpPr>
          <p:pic>
            <p:nvPicPr>
              <p:cNvPr id="186" name="Google Shape;186;ga62c28bffb_0_1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67629" y="2487134"/>
                <a:ext cx="1082348" cy="284398"/>
              </a:xfrm>
              <a:prstGeom prst="rect">
                <a:avLst/>
              </a:prstGeom>
              <a:noFill/>
              <a:ln>
                <a:noFill/>
              </a:ln>
            </p:spPr>
          </p:pic>
          <p:sp>
            <p:nvSpPr>
              <p:cNvPr id="187" name="Google Shape;187;ga62c28bffb_0_191"/>
              <p:cNvSpPr txBox="1"/>
              <p:nvPr/>
            </p:nvSpPr>
            <p:spPr>
              <a:xfrm>
                <a:off x="6749783" y="2444672"/>
                <a:ext cx="85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622166"/>
                    </a:solidFill>
                    <a:latin typeface="Arial Rounded"/>
                    <a:ea typeface="Arial Rounded"/>
                    <a:cs typeface="Arial Rounded"/>
                    <a:sym typeface="Arial Rounded"/>
                  </a:rPr>
                  <a:t>GO</a:t>
                </a:r>
                <a:endParaRPr sz="1400" b="0" i="0" u="none" strike="noStrike" cap="none">
                  <a:solidFill>
                    <a:srgbClr val="000000"/>
                  </a:solidFill>
                  <a:latin typeface="Arial"/>
                  <a:ea typeface="Arial"/>
                  <a:cs typeface="Arial"/>
                  <a:sym typeface="Arial"/>
                </a:endParaRPr>
              </a:p>
            </p:txBody>
          </p:sp>
        </p:grpSp>
      </p:grpSp>
      <p:sp>
        <p:nvSpPr>
          <p:cNvPr id="188" name="Google Shape;188;ga62c28bffb_0_191"/>
          <p:cNvSpPr/>
          <p:nvPr/>
        </p:nvSpPr>
        <p:spPr>
          <a:xfrm>
            <a:off x="4956163" y="3998113"/>
            <a:ext cx="1324500" cy="103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T5.3</a:t>
            </a:r>
            <a:endParaRPr>
              <a:solidFill>
                <a:schemeClr val="dk1"/>
              </a:solidFill>
            </a:endParaRPr>
          </a:p>
          <a:p>
            <a:pPr marL="0" lvl="0" indent="0" algn="ctr" rtl="0">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TBS</a:t>
            </a:r>
            <a:endParaRPr sz="1600">
              <a:solidFill>
                <a:schemeClr val="dk1"/>
              </a:solidFill>
              <a:latin typeface="Calibri"/>
              <a:ea typeface="Calibri"/>
              <a:cs typeface="Calibri"/>
              <a:sym typeface="Calibri"/>
            </a:endParaRPr>
          </a:p>
        </p:txBody>
      </p:sp>
      <p:sp>
        <p:nvSpPr>
          <p:cNvPr id="189" name="Google Shape;189;ga62c28bffb_0_191"/>
          <p:cNvSpPr/>
          <p:nvPr/>
        </p:nvSpPr>
        <p:spPr>
          <a:xfrm>
            <a:off x="6608088" y="3998113"/>
            <a:ext cx="1324500" cy="103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T5.5</a:t>
            </a:r>
            <a:endParaRPr>
              <a:solidFill>
                <a:schemeClr val="dk1"/>
              </a:solidFill>
            </a:endParaRPr>
          </a:p>
          <a:p>
            <a:pPr marL="0" lvl="0" indent="0" algn="ctr" rtl="0">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Open Annotation</a:t>
            </a:r>
            <a:endParaRPr>
              <a:solidFill>
                <a:schemeClr val="dk1"/>
              </a:solidFill>
            </a:endParaRPr>
          </a:p>
          <a:p>
            <a:pPr marL="0" lvl="0" indent="0" algn="ctr" rtl="0">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Tool</a:t>
            </a:r>
            <a:endParaRPr sz="1600">
              <a:solidFill>
                <a:schemeClr val="dk1"/>
              </a:solidFill>
              <a:latin typeface="Calibri"/>
              <a:ea typeface="Calibri"/>
              <a:cs typeface="Calibri"/>
              <a:sym typeface="Calibri"/>
            </a:endParaRPr>
          </a:p>
        </p:txBody>
      </p:sp>
      <p:grpSp>
        <p:nvGrpSpPr>
          <p:cNvPr id="190" name="Google Shape;190;ga62c28bffb_0_191"/>
          <p:cNvGrpSpPr/>
          <p:nvPr/>
        </p:nvGrpSpPr>
        <p:grpSpPr>
          <a:xfrm>
            <a:off x="1674375" y="5554175"/>
            <a:ext cx="6279600" cy="1028075"/>
            <a:chOff x="1674375" y="5554175"/>
            <a:chExt cx="6279600" cy="1028075"/>
          </a:xfrm>
        </p:grpSpPr>
        <p:sp>
          <p:nvSpPr>
            <p:cNvPr id="191" name="Google Shape;191;ga62c28bffb_0_191"/>
            <p:cNvSpPr/>
            <p:nvPr/>
          </p:nvSpPr>
          <p:spPr>
            <a:xfrm rot="5400000">
              <a:off x="4583625" y="2644925"/>
              <a:ext cx="461100" cy="6279600"/>
            </a:xfrm>
            <a:prstGeom prst="rightBrace">
              <a:avLst>
                <a:gd name="adj1" fmla="val 50000"/>
                <a:gd name="adj2" fmla="val 50364"/>
              </a:avLst>
            </a:prstGeom>
            <a:noFill/>
            <a:ln w="38100" cap="flat" cmpd="sng">
              <a:solidFill>
                <a:srgbClr val="6A246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2" name="Google Shape;192;ga62c28bffb_0_191"/>
            <p:cNvGrpSpPr/>
            <p:nvPr/>
          </p:nvGrpSpPr>
          <p:grpSpPr>
            <a:xfrm>
              <a:off x="3256600" y="6121150"/>
              <a:ext cx="3456200" cy="461100"/>
              <a:chOff x="3332800" y="6121150"/>
              <a:chExt cx="3456200" cy="461100"/>
            </a:xfrm>
          </p:grpSpPr>
          <p:pic>
            <p:nvPicPr>
              <p:cNvPr id="193" name="Google Shape;193;ga62c28bffb_0_1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32800" y="6170825"/>
                <a:ext cx="1427999" cy="381905"/>
              </a:xfrm>
              <a:prstGeom prst="rect">
                <a:avLst/>
              </a:prstGeom>
              <a:noFill/>
              <a:ln>
                <a:noFill/>
              </a:ln>
            </p:spPr>
          </p:pic>
          <p:sp>
            <p:nvSpPr>
              <p:cNvPr id="194" name="Google Shape;194;ga62c28bffb_0_191"/>
              <p:cNvSpPr txBox="1"/>
              <p:nvPr/>
            </p:nvSpPr>
            <p:spPr>
              <a:xfrm>
                <a:off x="4799100" y="6121150"/>
                <a:ext cx="1989900" cy="461100"/>
              </a:xfrm>
              <a:prstGeom prst="rect">
                <a:avLst/>
              </a:prstGeom>
              <a:noFill/>
              <a:ln>
                <a:noFill/>
              </a:ln>
            </p:spPr>
            <p:txBody>
              <a:bodyPr spcFirstLastPara="1" wrap="square" lIns="91425" tIns="7315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622166"/>
                    </a:solidFill>
                    <a:latin typeface="Arial Rounded"/>
                    <a:ea typeface="Arial Rounded"/>
                    <a:cs typeface="Arial Rounded"/>
                    <a:sym typeface="Arial Rounded"/>
                  </a:rPr>
                  <a:t>PROJECT</a:t>
                </a:r>
                <a:endParaRPr sz="1800" b="0" i="0" u="none" strike="noStrike" cap="none">
                  <a:solidFill>
                    <a:srgbClr val="000000"/>
                  </a:solidFill>
                  <a:latin typeface="Arial"/>
                  <a:ea typeface="Arial"/>
                  <a:cs typeface="Arial"/>
                  <a:sym typeface="Arial"/>
                </a:endParaRPr>
              </a:p>
            </p:txBody>
          </p:sp>
        </p:grpSp>
      </p:grpSp>
      <p:sp>
        <p:nvSpPr>
          <p:cNvPr id="195" name="Google Shape;195;ga62c28bffb_0_191"/>
          <p:cNvSpPr/>
          <p:nvPr/>
        </p:nvSpPr>
        <p:spPr>
          <a:xfrm>
            <a:off x="8647363" y="4047313"/>
            <a:ext cx="1324500" cy="1036500"/>
          </a:xfrm>
          <a:prstGeom prst="roundRect">
            <a:avLst>
              <a:gd name="adj" fmla="val 16667"/>
            </a:avLst>
          </a:prstGeom>
          <a:solidFill>
            <a:srgbClr val="612267">
              <a:alpha val="254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T5.1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3rd Party Applications</a:t>
            </a:r>
            <a:endParaRPr sz="1600" b="0" i="0" u="none" strike="noStrike" cap="none">
              <a:solidFill>
                <a:schemeClr val="dk1"/>
              </a:solidFill>
              <a:latin typeface="Calibri"/>
              <a:ea typeface="Calibri"/>
              <a:cs typeface="Calibri"/>
              <a:sym typeface="Calibri"/>
            </a:endParaRPr>
          </a:p>
        </p:txBody>
      </p:sp>
      <p:grpSp>
        <p:nvGrpSpPr>
          <p:cNvPr id="196" name="Google Shape;196;ga62c28bffb_0_191"/>
          <p:cNvGrpSpPr/>
          <p:nvPr/>
        </p:nvGrpSpPr>
        <p:grpSpPr>
          <a:xfrm>
            <a:off x="3142784" y="2844950"/>
            <a:ext cx="4127700" cy="1153200"/>
            <a:chOff x="3142784" y="2844950"/>
            <a:chExt cx="4127700" cy="1153200"/>
          </a:xfrm>
        </p:grpSpPr>
        <p:cxnSp>
          <p:nvCxnSpPr>
            <p:cNvPr id="197" name="Google Shape;197;ga62c28bffb_0_191"/>
            <p:cNvCxnSpPr>
              <a:stCxn id="182" idx="2"/>
              <a:endCxn id="184" idx="0"/>
            </p:cNvCxnSpPr>
            <p:nvPr/>
          </p:nvCxnSpPr>
          <p:spPr>
            <a:xfrm rot="5400000">
              <a:off x="3991334" y="1996400"/>
              <a:ext cx="1077000" cy="2774100"/>
            </a:xfrm>
            <a:prstGeom prst="bentConnector3">
              <a:avLst>
                <a:gd name="adj1" fmla="val 49999"/>
              </a:avLst>
            </a:prstGeom>
            <a:noFill/>
            <a:ln w="19050" cap="flat" cmpd="sng">
              <a:solidFill>
                <a:srgbClr val="612267"/>
              </a:solidFill>
              <a:prstDash val="solid"/>
              <a:round/>
              <a:headEnd type="none" w="sm" len="sm"/>
              <a:tailEnd type="none" w="sm" len="sm"/>
            </a:ln>
          </p:spPr>
        </p:cxnSp>
        <p:cxnSp>
          <p:nvCxnSpPr>
            <p:cNvPr id="198" name="Google Shape;198;ga62c28bffb_0_191"/>
            <p:cNvCxnSpPr>
              <a:stCxn id="182" idx="2"/>
              <a:endCxn id="188" idx="0"/>
            </p:cNvCxnSpPr>
            <p:nvPr/>
          </p:nvCxnSpPr>
          <p:spPr>
            <a:xfrm rot="5400000">
              <a:off x="5191034" y="3272300"/>
              <a:ext cx="1153200" cy="298500"/>
            </a:xfrm>
            <a:prstGeom prst="bentConnector3">
              <a:avLst>
                <a:gd name="adj1" fmla="val 46976"/>
              </a:avLst>
            </a:prstGeom>
            <a:noFill/>
            <a:ln w="19050" cap="flat" cmpd="sng">
              <a:solidFill>
                <a:srgbClr val="612267"/>
              </a:solidFill>
              <a:prstDash val="solid"/>
              <a:round/>
              <a:headEnd type="none" w="sm" len="sm"/>
              <a:tailEnd type="none" w="sm" len="sm"/>
            </a:ln>
          </p:spPr>
        </p:cxnSp>
        <p:cxnSp>
          <p:nvCxnSpPr>
            <p:cNvPr id="199" name="Google Shape;199;ga62c28bffb_0_191"/>
            <p:cNvCxnSpPr>
              <a:stCxn id="182" idx="2"/>
              <a:endCxn id="189" idx="0"/>
            </p:cNvCxnSpPr>
            <p:nvPr/>
          </p:nvCxnSpPr>
          <p:spPr>
            <a:xfrm rot="-5400000" flipH="1">
              <a:off x="6017084" y="2744750"/>
              <a:ext cx="1153200" cy="1353600"/>
            </a:xfrm>
            <a:prstGeom prst="bentConnector3">
              <a:avLst>
                <a:gd name="adj1" fmla="val 46976"/>
              </a:avLst>
            </a:prstGeom>
            <a:noFill/>
            <a:ln w="19050" cap="flat" cmpd="sng">
              <a:solidFill>
                <a:srgbClr val="612267"/>
              </a:solidFill>
              <a:prstDash val="solid"/>
              <a:round/>
              <a:headEnd type="none" w="sm" len="sm"/>
              <a:tailEnd type="none" w="sm" len="sm"/>
            </a:ln>
          </p:spPr>
        </p:cxnSp>
      </p:grpSp>
      <p:sp>
        <p:nvSpPr>
          <p:cNvPr id="200" name="Google Shape;200;ga62c28bffb_0_191"/>
          <p:cNvSpPr txBox="1"/>
          <p:nvPr/>
        </p:nvSpPr>
        <p:spPr>
          <a:xfrm>
            <a:off x="4497025" y="3513025"/>
            <a:ext cx="2544000" cy="4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A3838"/>
                </a:solidFill>
                <a:latin typeface="Open Sans"/>
                <a:ea typeface="Open Sans"/>
                <a:cs typeface="Open Sans"/>
                <a:sym typeface="Open Sans"/>
              </a:rPr>
              <a:t>EGI SERVICE    PROVIDERS</a:t>
            </a:r>
            <a:endParaRPr sz="1400" b="0" i="1" u="none" strike="noStrike" cap="none">
              <a:solidFill>
                <a:srgbClr val="3A3838"/>
              </a:solidFill>
              <a:latin typeface="Open Sans"/>
              <a:ea typeface="Open Sans"/>
              <a:cs typeface="Open Sans"/>
              <a:sym typeface="Open Sans"/>
            </a:endParaRPr>
          </a:p>
        </p:txBody>
      </p:sp>
      <p:cxnSp>
        <p:nvCxnSpPr>
          <p:cNvPr id="201" name="Google Shape;201;ga62c28bffb_0_191"/>
          <p:cNvCxnSpPr>
            <a:stCxn id="182" idx="3"/>
            <a:endCxn id="195" idx="0"/>
          </p:cNvCxnSpPr>
          <p:nvPr/>
        </p:nvCxnSpPr>
        <p:spPr>
          <a:xfrm>
            <a:off x="6391819" y="2291388"/>
            <a:ext cx="2917800" cy="1755900"/>
          </a:xfrm>
          <a:prstGeom prst="bentConnector2">
            <a:avLst/>
          </a:prstGeom>
          <a:noFill/>
          <a:ln w="19050" cap="flat" cmpd="sng">
            <a:solidFill>
              <a:srgbClr val="612267"/>
            </a:solidFill>
            <a:prstDash val="dot"/>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fade">
                                      <p:cBhvr>
                                        <p:cTn id="11" dur="500"/>
                                        <p:tgtEl>
                                          <p:spTgt spid="188"/>
                                        </p:tgtEl>
                                      </p:cBhvr>
                                    </p:animEffect>
                                  </p:childTnLst>
                                </p:cTn>
                              </p:par>
                              <p:par>
                                <p:cTn id="12" presetID="10" presetClass="entr" presetSubtype="0"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fade">
                                      <p:cBhvr>
                                        <p:cTn id="14" dur="500"/>
                                        <p:tgtEl>
                                          <p:spTgt spid="189"/>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additive="base">
                                        <p:cTn id="18" dur="500"/>
                                        <p:tgtEl>
                                          <p:spTgt spid="190"/>
                                        </p:tgtEl>
                                        <p:attrNameLst>
                                          <p:attrName>ppt_w</p:attrName>
                                        </p:attrNameLst>
                                      </p:cBhvr>
                                      <p:tavLst>
                                        <p:tav tm="0">
                                          <p:val>
                                            <p:strVal val="0"/>
                                          </p:val>
                                        </p:tav>
                                        <p:tav tm="100000">
                                          <p:val>
                                            <p:strVal val="#ppt_w"/>
                                          </p:val>
                                        </p:tav>
                                      </p:tavLst>
                                    </p:anim>
                                    <p:anim calcmode="lin" valueType="num">
                                      <p:cBhvr additive="base">
                                        <p:cTn id="19" dur="500"/>
                                        <p:tgtEl>
                                          <p:spTgt spid="190"/>
                                        </p:tgtEl>
                                        <p:attrNameLst>
                                          <p:attrName>ppt_h</p:attrName>
                                        </p:attrNameLst>
                                      </p:cBhvr>
                                      <p:tavLst>
                                        <p:tav tm="0">
                                          <p:val>
                                            <p:strVal val="0"/>
                                          </p:val>
                                        </p:tav>
                                        <p:tav tm="100000">
                                          <p:val>
                                            <p:strVal val="#ppt_h"/>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fade">
                                      <p:cBhvr>
                                        <p:cTn id="23" dur="500"/>
                                        <p:tgtEl>
                                          <p:spTgt spid="1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2"/>
                                        </p:tgtEl>
                                        <p:attrNameLst>
                                          <p:attrName>style.visibility</p:attrName>
                                        </p:attrNameLst>
                                      </p:cBhvr>
                                      <p:to>
                                        <p:strVal val="visible"/>
                                      </p:to>
                                    </p:set>
                                    <p:animEffect transition="in" filter="fade">
                                      <p:cBhvr>
                                        <p:cTn id="28" dur="500"/>
                                        <p:tgtEl>
                                          <p:spTgt spid="182"/>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fade">
                                      <p:cBhvr>
                                        <p:cTn id="32" dur="500"/>
                                        <p:tgtEl>
                                          <p:spTgt spid="196"/>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00"/>
                                        </p:tgtEl>
                                        <p:attrNameLst>
                                          <p:attrName>style.visibility</p:attrName>
                                        </p:attrNameLst>
                                      </p:cBhvr>
                                      <p:to>
                                        <p:strVal val="visible"/>
                                      </p:to>
                                    </p:set>
                                    <p:animEffect transition="in" filter="fade">
                                      <p:cBhvr>
                                        <p:cTn id="36" dur="500"/>
                                        <p:tgtEl>
                                          <p:spTgt spid="20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5"/>
                                        </p:tgtEl>
                                        <p:attrNameLst>
                                          <p:attrName>style.visibility</p:attrName>
                                        </p:attrNameLst>
                                      </p:cBhvr>
                                      <p:to>
                                        <p:strVal val="visible"/>
                                      </p:to>
                                    </p:set>
                                    <p:animEffect transition="in" filter="fade">
                                      <p:cBhvr>
                                        <p:cTn id="41" dur="500"/>
                                        <p:tgtEl>
                                          <p:spTgt spid="195"/>
                                        </p:tgtEl>
                                      </p:cBhvr>
                                    </p:animEffect>
                                  </p:childTnLst>
                                </p:cTn>
                              </p:par>
                              <p:par>
                                <p:cTn id="42" presetID="10" presetClass="entr" presetSubtype="0" fill="hold" nodeType="withEffect">
                                  <p:stCondLst>
                                    <p:cond delay="0"/>
                                  </p:stCondLst>
                                  <p:childTnLst>
                                    <p:set>
                                      <p:cBhvr>
                                        <p:cTn id="43" dur="1" fill="hold">
                                          <p:stCondLst>
                                            <p:cond delay="0"/>
                                          </p:stCondLst>
                                        </p:cTn>
                                        <p:tgtEl>
                                          <p:spTgt spid="201"/>
                                        </p:tgtEl>
                                        <p:attrNameLst>
                                          <p:attrName>style.visibility</p:attrName>
                                        </p:attrNameLst>
                                      </p:cBhvr>
                                      <p:to>
                                        <p:strVal val="visible"/>
                                      </p:to>
                                    </p:set>
                                    <p:animEffect transition="in" filter="fade">
                                      <p:cBhvr>
                                        <p:cTn id="44"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1147</Words>
  <Application>Microsoft Macintosh PowerPoint</Application>
  <PresentationFormat>Widescreen</PresentationFormat>
  <Paragraphs>152</Paragraphs>
  <Slides>15</Slides>
  <Notes>15</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Open Sans Light</vt:lpstr>
      <vt:lpstr>Calibri</vt:lpstr>
      <vt:lpstr>Arial</vt:lpstr>
      <vt:lpstr>Noto Sans Symbols</vt:lpstr>
      <vt:lpstr>Open Sans</vt:lpstr>
      <vt:lpstr>Arial Rounded</vt:lpstr>
      <vt:lpstr>Θέμα του Office</vt:lpstr>
      <vt:lpstr>Presentazione standard di PowerPoint</vt:lpstr>
      <vt:lpstr>Introducing TRIPLE</vt:lpstr>
      <vt:lpstr>GOTRIPLE:  Platform (contents,  processes,  services)</vt:lpstr>
      <vt:lpstr>TRIPLE and related projects</vt:lpstr>
      <vt:lpstr>TRIPLE is a service of OPERAS</vt:lpstr>
      <vt:lpstr>OPERAS uses extensively EGI Check-In</vt:lpstr>
      <vt:lpstr>OPERAS Virtual Organisation</vt:lpstr>
      <vt:lpstr>Why Check-In in TRIPLE</vt:lpstr>
      <vt:lpstr>EGI integration in TRIPLE: an overview</vt:lpstr>
      <vt:lpstr>Need and challenges of the integration</vt:lpstr>
      <vt:lpstr>Integration in TRIPLE: TBS</vt:lpstr>
      <vt:lpstr>Integration in TRIPLE: TBS</vt:lpstr>
      <vt:lpstr>Integration in TRIPLE: Pundit</vt:lpstr>
      <vt:lpstr>Integration in TRIPLE: Pundit &amp; Check-In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Δήμητρα Πελεκάνου</dc:creator>
  <cp:lastModifiedBy>Federico Ruberti</cp:lastModifiedBy>
  <cp:revision>9</cp:revision>
  <dcterms:created xsi:type="dcterms:W3CDTF">2020-02-26T14:16:36Z</dcterms:created>
  <dcterms:modified xsi:type="dcterms:W3CDTF">2020-11-04T09:35:21Z</dcterms:modified>
</cp:coreProperties>
</file>