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95" r:id="rId3"/>
    <p:sldId id="296" r:id="rId4"/>
    <p:sldId id="297" r:id="rId5"/>
    <p:sldId id="298" r:id="rId6"/>
    <p:sldId id="301" r:id="rId7"/>
    <p:sldId id="300" r:id="rId8"/>
    <p:sldId id="302" r:id="rId9"/>
    <p:sldId id="304" r:id="rId10"/>
    <p:sldId id="27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Devouassoux" initials="MD" lastIdx="1" clrIdx="0">
    <p:extLst>
      <p:ext uri="{19B8F6BF-5375-455C-9EA6-DF929625EA0E}">
        <p15:presenceInfo xmlns:p15="http://schemas.microsoft.com/office/powerpoint/2012/main" userId="S-1-5-21-1526224874-1540688658-1361462980-5244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698"/>
  </p:normalViewPr>
  <p:slideViewPr>
    <p:cSldViewPr snapToGrid="0" snapToObjects="1">
      <p:cViewPr varScale="1">
        <p:scale>
          <a:sx n="62" d="100"/>
          <a:sy n="62" d="100"/>
        </p:scale>
        <p:origin x="8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13263102280066"/>
          <c:y val="0.29191389581884858"/>
          <c:w val="0.48082314299678575"/>
          <c:h val="0.61570487789817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Repartition of vouchers across Eurodoc and MCAA channels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AB-4416-8591-0D8C0401D5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AB-4416-8591-0D8C0401D567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E25-49AD-953F-5FD001922F5B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25-49AD-953F-5FD001922F5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EB-45CE-A155-A6A5EA6327C6}"/>
              </c:ext>
            </c:extLst>
          </c:dPt>
          <c:dLbls>
            <c:dLbl>
              <c:idx val="0"/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AB-4416-8591-0D8C0401D567}"/>
                </c:ext>
              </c:extLst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AB-4416-8591-0D8C0401D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Compute</c:v>
                </c:pt>
                <c:pt idx="1">
                  <c:v>Storage</c:v>
                </c:pt>
                <c:pt idx="2">
                  <c:v>Accelerator Architectures </c:v>
                </c:pt>
                <c:pt idx="3">
                  <c:v>Big data services </c:v>
                </c:pt>
                <c:pt idx="4">
                  <c:v>AI / Machine Learning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AB-4416-8591-0D8C0401D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2668613430528731E-2"/>
          <c:y val="0.26770333375224681"/>
          <c:w val="0.29980707454531452"/>
          <c:h val="0.58745491483104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69655064790413"/>
          <c:y val="0.28131173261524933"/>
          <c:w val="0.48082314299678575"/>
          <c:h val="0.61570487789817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likely is it that you will continue using commercial cloud services for your research ?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6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53-4499-81F2-B30C24027E62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53-4499-81F2-B30C24027E6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53-4499-81F2-B30C24027E6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53-4499-81F2-B30C24027E62}"/>
                </c:ext>
              </c:extLst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53-4499-81F2-B30C24027E62}"/>
                </c:ext>
              </c:extLst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53-4499-81F2-B30C24027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Very likely</c:v>
                </c:pt>
                <c:pt idx="1">
                  <c:v>Likely</c:v>
                </c:pt>
                <c:pt idx="2">
                  <c:v>I don't know yet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53-4499-81F2-B30C24027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65490516665893"/>
          <c:y val="0.82430932959920133"/>
          <c:w val="0.89184113509320651"/>
          <c:h val="0.16418600975737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tx1"/>
                </a:solidFill>
              </a:rPr>
              <a:t>Did the services provided meet your expectations?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Did the services provided meet your expectations?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0-4682-9216-CDBCB63B6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114456"/>
        <c:axId val="632114128"/>
      </c:barChart>
      <c:catAx>
        <c:axId val="63211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114128"/>
        <c:crosses val="autoZero"/>
        <c:auto val="1"/>
        <c:lblAlgn val="ctr"/>
        <c:lblOffset val="100"/>
        <c:noMultiLvlLbl val="0"/>
      </c:catAx>
      <c:valAx>
        <c:axId val="6321141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1144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7T15:46:57.88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27A17-3078-4DBE-86F4-C98AD3E6951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7BAFA9-628B-44BC-BC32-ADC15E2CB4B8}">
      <dgm:prSet phldrT="[Text]" custT="1"/>
      <dgm:spPr/>
      <dgm:t>
        <a:bodyPr/>
        <a:lstStyle/>
        <a:p>
          <a:r>
            <a:rPr lang="en-US" sz="2800" dirty="0" smtClean="0"/>
            <a:t>Facilitate </a:t>
          </a:r>
          <a:r>
            <a:rPr lang="en-GB" sz="2800" b="0" i="0" u="none" dirty="0" smtClean="0"/>
            <a:t>distribution to end-users </a:t>
          </a:r>
          <a:endParaRPr lang="en-US" sz="2800" dirty="0"/>
        </a:p>
      </dgm:t>
    </dgm:pt>
    <dgm:pt modelId="{65515CBA-95C2-4C11-8F05-DCBAD1D9B69F}" type="parTrans" cxnId="{B3F96E4F-40B1-4D41-A2AB-F77A1C41AD3C}">
      <dgm:prSet/>
      <dgm:spPr/>
      <dgm:t>
        <a:bodyPr/>
        <a:lstStyle/>
        <a:p>
          <a:endParaRPr lang="en-US"/>
        </a:p>
      </dgm:t>
    </dgm:pt>
    <dgm:pt modelId="{75EB2AAA-CF23-40F0-94D0-0443C8AFC080}" type="sibTrans" cxnId="{B3F96E4F-40B1-4D41-A2AB-F77A1C41AD3C}">
      <dgm:prSet/>
      <dgm:spPr/>
      <dgm:t>
        <a:bodyPr/>
        <a:lstStyle/>
        <a:p>
          <a:endParaRPr lang="en-US"/>
        </a:p>
      </dgm:t>
    </dgm:pt>
    <dgm:pt modelId="{E02FDE21-1984-4638-899B-170492394DA4}">
      <dgm:prSet phldrT="[Text]" custT="1"/>
      <dgm:spPr/>
      <dgm:t>
        <a:bodyPr/>
        <a:lstStyle/>
        <a:p>
          <a:r>
            <a:rPr lang="en-GB" sz="2800" b="0" i="0" u="none" dirty="0" smtClean="0"/>
            <a:t>Particularly suitable for small-scale projects</a:t>
          </a:r>
          <a:endParaRPr lang="en-US" sz="2800" dirty="0"/>
        </a:p>
      </dgm:t>
    </dgm:pt>
    <dgm:pt modelId="{AF631033-0ECE-47C9-BD22-C760EB478CAD}" type="parTrans" cxnId="{4320960C-3440-423B-BA9B-775C45C97142}">
      <dgm:prSet/>
      <dgm:spPr/>
      <dgm:t>
        <a:bodyPr/>
        <a:lstStyle/>
        <a:p>
          <a:endParaRPr lang="en-US"/>
        </a:p>
      </dgm:t>
    </dgm:pt>
    <dgm:pt modelId="{E30D76A5-8C3E-418E-BBD4-4C1CCAF3A132}" type="sibTrans" cxnId="{4320960C-3440-423B-BA9B-775C45C97142}">
      <dgm:prSet/>
      <dgm:spPr/>
      <dgm:t>
        <a:bodyPr/>
        <a:lstStyle/>
        <a:p>
          <a:endParaRPr lang="en-US"/>
        </a:p>
      </dgm:t>
    </dgm:pt>
    <dgm:pt modelId="{85F211DA-7EEE-4760-B7F0-4859FAAA42C0}">
      <dgm:prSet phldrT="[Text]" custT="1"/>
      <dgm:spPr/>
      <dgm:t>
        <a:bodyPr/>
        <a:lstStyle/>
        <a:p>
          <a:r>
            <a:rPr lang="en-US" sz="2800" dirty="0" smtClean="0"/>
            <a:t>Allow testing before procuring at scale</a:t>
          </a:r>
          <a:endParaRPr lang="en-US" sz="2800" dirty="0"/>
        </a:p>
      </dgm:t>
    </dgm:pt>
    <dgm:pt modelId="{9513CBA2-9096-4F62-99B4-ABA954F4B476}" type="parTrans" cxnId="{D475A4DF-5C81-44CE-8F3F-26A8F7DF1952}">
      <dgm:prSet/>
      <dgm:spPr/>
      <dgm:t>
        <a:bodyPr/>
        <a:lstStyle/>
        <a:p>
          <a:endParaRPr lang="en-US"/>
        </a:p>
      </dgm:t>
    </dgm:pt>
    <dgm:pt modelId="{127CBE29-EAC3-4DAF-A381-43FA10092D52}" type="sibTrans" cxnId="{D475A4DF-5C81-44CE-8F3F-26A8F7DF1952}">
      <dgm:prSet/>
      <dgm:spPr/>
      <dgm:t>
        <a:bodyPr/>
        <a:lstStyle/>
        <a:p>
          <a:endParaRPr lang="en-US"/>
        </a:p>
      </dgm:t>
    </dgm:pt>
    <dgm:pt modelId="{1E73D569-74C6-402D-9A31-7E7E6691C81B}" type="pres">
      <dgm:prSet presAssocID="{3A727A17-3078-4DBE-86F4-C98AD3E695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ED052AE-22D3-4322-853E-896CF2CFB1D1}" type="pres">
      <dgm:prSet presAssocID="{3A727A17-3078-4DBE-86F4-C98AD3E69513}" presName="Name1" presStyleCnt="0"/>
      <dgm:spPr/>
    </dgm:pt>
    <dgm:pt modelId="{A635550D-31D7-4CBA-9212-E045E25CDF31}" type="pres">
      <dgm:prSet presAssocID="{3A727A17-3078-4DBE-86F4-C98AD3E69513}" presName="cycle" presStyleCnt="0"/>
      <dgm:spPr/>
    </dgm:pt>
    <dgm:pt modelId="{75E0B6BE-98FB-45F8-ADE7-CF3B35E73431}" type="pres">
      <dgm:prSet presAssocID="{3A727A17-3078-4DBE-86F4-C98AD3E69513}" presName="srcNode" presStyleLbl="node1" presStyleIdx="0" presStyleCnt="3"/>
      <dgm:spPr/>
    </dgm:pt>
    <dgm:pt modelId="{84E75E59-68BD-4B82-AE71-996D6B7EEF83}" type="pres">
      <dgm:prSet presAssocID="{3A727A17-3078-4DBE-86F4-C98AD3E69513}" presName="conn" presStyleLbl="parChTrans1D2" presStyleIdx="0" presStyleCnt="1"/>
      <dgm:spPr/>
      <dgm:t>
        <a:bodyPr/>
        <a:lstStyle/>
        <a:p>
          <a:endParaRPr lang="en-US"/>
        </a:p>
      </dgm:t>
    </dgm:pt>
    <dgm:pt modelId="{EE3945C8-044A-49EC-A362-9D28119B4E19}" type="pres">
      <dgm:prSet presAssocID="{3A727A17-3078-4DBE-86F4-C98AD3E69513}" presName="extraNode" presStyleLbl="node1" presStyleIdx="0" presStyleCnt="3"/>
      <dgm:spPr/>
    </dgm:pt>
    <dgm:pt modelId="{95A0E28C-17CA-4E46-BE07-3C2792753684}" type="pres">
      <dgm:prSet presAssocID="{3A727A17-3078-4DBE-86F4-C98AD3E69513}" presName="dstNode" presStyleLbl="node1" presStyleIdx="0" presStyleCnt="3"/>
      <dgm:spPr/>
    </dgm:pt>
    <dgm:pt modelId="{1CB5004A-B5B4-4287-885E-7844695FC3BD}" type="pres">
      <dgm:prSet presAssocID="{0C7BAFA9-628B-44BC-BC32-ADC15E2CB4B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15370-CC9F-4995-8A5A-BCEC188EA2E8}" type="pres">
      <dgm:prSet presAssocID="{0C7BAFA9-628B-44BC-BC32-ADC15E2CB4B8}" presName="accent_1" presStyleCnt="0"/>
      <dgm:spPr/>
    </dgm:pt>
    <dgm:pt modelId="{70D1B8B7-C812-4848-814B-CE4BC9D5213E}" type="pres">
      <dgm:prSet presAssocID="{0C7BAFA9-628B-44BC-BC32-ADC15E2CB4B8}" presName="accentRepeatNode" presStyleLbl="solidFgAcc1" presStyleIdx="0" presStyleCnt="3"/>
      <dgm:spPr/>
    </dgm:pt>
    <dgm:pt modelId="{F7FF36C9-0C44-4B15-AFF0-EA446B615357}" type="pres">
      <dgm:prSet presAssocID="{E02FDE21-1984-4638-899B-170492394DA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459E8-5A49-4FD7-9BED-E27E72FA6FF1}" type="pres">
      <dgm:prSet presAssocID="{E02FDE21-1984-4638-899B-170492394DA4}" presName="accent_2" presStyleCnt="0"/>
      <dgm:spPr/>
    </dgm:pt>
    <dgm:pt modelId="{95011122-D2CE-4812-8FF5-0605F86ED58F}" type="pres">
      <dgm:prSet presAssocID="{E02FDE21-1984-4638-899B-170492394DA4}" presName="accentRepeatNode" presStyleLbl="solidFgAcc1" presStyleIdx="1" presStyleCnt="3"/>
      <dgm:spPr/>
    </dgm:pt>
    <dgm:pt modelId="{0AFA9A6E-0F62-4584-B2A7-7B802FA14576}" type="pres">
      <dgm:prSet presAssocID="{85F211DA-7EEE-4760-B7F0-4859FAAA42C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1D8DE-A11D-409B-B5C1-1E18C1E23510}" type="pres">
      <dgm:prSet presAssocID="{85F211DA-7EEE-4760-B7F0-4859FAAA42C0}" presName="accent_3" presStyleCnt="0"/>
      <dgm:spPr/>
    </dgm:pt>
    <dgm:pt modelId="{4F9EADBB-BE5B-464A-B5E8-10951058CABA}" type="pres">
      <dgm:prSet presAssocID="{85F211DA-7EEE-4760-B7F0-4859FAAA42C0}" presName="accentRepeatNode" presStyleLbl="solidFgAcc1" presStyleIdx="2" presStyleCnt="3"/>
      <dgm:spPr/>
    </dgm:pt>
  </dgm:ptLst>
  <dgm:cxnLst>
    <dgm:cxn modelId="{BE0EC7B9-D974-489E-9F97-26E0522A4527}" type="presOf" srcId="{0C7BAFA9-628B-44BC-BC32-ADC15E2CB4B8}" destId="{1CB5004A-B5B4-4287-885E-7844695FC3BD}" srcOrd="0" destOrd="0" presId="urn:microsoft.com/office/officeart/2008/layout/VerticalCurvedList"/>
    <dgm:cxn modelId="{D475A4DF-5C81-44CE-8F3F-26A8F7DF1952}" srcId="{3A727A17-3078-4DBE-86F4-C98AD3E69513}" destId="{85F211DA-7EEE-4760-B7F0-4859FAAA42C0}" srcOrd="2" destOrd="0" parTransId="{9513CBA2-9096-4F62-99B4-ABA954F4B476}" sibTransId="{127CBE29-EAC3-4DAF-A381-43FA10092D52}"/>
    <dgm:cxn modelId="{8872AC89-EEDC-4ACC-A4D7-B344B7A2EBBE}" type="presOf" srcId="{85F211DA-7EEE-4760-B7F0-4859FAAA42C0}" destId="{0AFA9A6E-0F62-4584-B2A7-7B802FA14576}" srcOrd="0" destOrd="0" presId="urn:microsoft.com/office/officeart/2008/layout/VerticalCurvedList"/>
    <dgm:cxn modelId="{B3F96E4F-40B1-4D41-A2AB-F77A1C41AD3C}" srcId="{3A727A17-3078-4DBE-86F4-C98AD3E69513}" destId="{0C7BAFA9-628B-44BC-BC32-ADC15E2CB4B8}" srcOrd="0" destOrd="0" parTransId="{65515CBA-95C2-4C11-8F05-DCBAD1D9B69F}" sibTransId="{75EB2AAA-CF23-40F0-94D0-0443C8AFC080}"/>
    <dgm:cxn modelId="{1D2EFA90-F188-4082-A331-1EDC9666B416}" type="presOf" srcId="{75EB2AAA-CF23-40F0-94D0-0443C8AFC080}" destId="{84E75E59-68BD-4B82-AE71-996D6B7EEF83}" srcOrd="0" destOrd="0" presId="urn:microsoft.com/office/officeart/2008/layout/VerticalCurvedList"/>
    <dgm:cxn modelId="{4320960C-3440-423B-BA9B-775C45C97142}" srcId="{3A727A17-3078-4DBE-86F4-C98AD3E69513}" destId="{E02FDE21-1984-4638-899B-170492394DA4}" srcOrd="1" destOrd="0" parTransId="{AF631033-0ECE-47C9-BD22-C760EB478CAD}" sibTransId="{E30D76A5-8C3E-418E-BBD4-4C1CCAF3A132}"/>
    <dgm:cxn modelId="{968363DE-9AAF-4E20-AEB7-66EDF10D8523}" type="presOf" srcId="{E02FDE21-1984-4638-899B-170492394DA4}" destId="{F7FF36C9-0C44-4B15-AFF0-EA446B615357}" srcOrd="0" destOrd="0" presId="urn:microsoft.com/office/officeart/2008/layout/VerticalCurvedList"/>
    <dgm:cxn modelId="{E42F01AC-3806-411B-9D5B-681CC99B22E8}" type="presOf" srcId="{3A727A17-3078-4DBE-86F4-C98AD3E69513}" destId="{1E73D569-74C6-402D-9A31-7E7E6691C81B}" srcOrd="0" destOrd="0" presId="urn:microsoft.com/office/officeart/2008/layout/VerticalCurvedList"/>
    <dgm:cxn modelId="{3818AF49-77F3-4B70-9EEE-EF8659E65DFB}" type="presParOf" srcId="{1E73D569-74C6-402D-9A31-7E7E6691C81B}" destId="{7ED052AE-22D3-4322-853E-896CF2CFB1D1}" srcOrd="0" destOrd="0" presId="urn:microsoft.com/office/officeart/2008/layout/VerticalCurvedList"/>
    <dgm:cxn modelId="{8E2D9E52-42C7-454D-ABC1-0D897AAE1143}" type="presParOf" srcId="{7ED052AE-22D3-4322-853E-896CF2CFB1D1}" destId="{A635550D-31D7-4CBA-9212-E045E25CDF31}" srcOrd="0" destOrd="0" presId="urn:microsoft.com/office/officeart/2008/layout/VerticalCurvedList"/>
    <dgm:cxn modelId="{135C7F91-1976-4D7D-A6F3-AA49AA379C08}" type="presParOf" srcId="{A635550D-31D7-4CBA-9212-E045E25CDF31}" destId="{75E0B6BE-98FB-45F8-ADE7-CF3B35E73431}" srcOrd="0" destOrd="0" presId="urn:microsoft.com/office/officeart/2008/layout/VerticalCurvedList"/>
    <dgm:cxn modelId="{3E8CBDF8-D0FA-4733-B7B2-8B500BE83697}" type="presParOf" srcId="{A635550D-31D7-4CBA-9212-E045E25CDF31}" destId="{84E75E59-68BD-4B82-AE71-996D6B7EEF83}" srcOrd="1" destOrd="0" presId="urn:microsoft.com/office/officeart/2008/layout/VerticalCurvedList"/>
    <dgm:cxn modelId="{B341D801-3764-45F7-952B-4A03F8AC1284}" type="presParOf" srcId="{A635550D-31D7-4CBA-9212-E045E25CDF31}" destId="{EE3945C8-044A-49EC-A362-9D28119B4E19}" srcOrd="2" destOrd="0" presId="urn:microsoft.com/office/officeart/2008/layout/VerticalCurvedList"/>
    <dgm:cxn modelId="{4A0B26E1-7648-4B2B-8992-37B7A6897EF8}" type="presParOf" srcId="{A635550D-31D7-4CBA-9212-E045E25CDF31}" destId="{95A0E28C-17CA-4E46-BE07-3C2792753684}" srcOrd="3" destOrd="0" presId="urn:microsoft.com/office/officeart/2008/layout/VerticalCurvedList"/>
    <dgm:cxn modelId="{18046B67-B8F2-45B8-87C7-8A344740D69A}" type="presParOf" srcId="{7ED052AE-22D3-4322-853E-896CF2CFB1D1}" destId="{1CB5004A-B5B4-4287-885E-7844695FC3BD}" srcOrd="1" destOrd="0" presId="urn:microsoft.com/office/officeart/2008/layout/VerticalCurvedList"/>
    <dgm:cxn modelId="{466387C8-5D1E-4414-8D07-3EE9347DCDE5}" type="presParOf" srcId="{7ED052AE-22D3-4322-853E-896CF2CFB1D1}" destId="{24E15370-CC9F-4995-8A5A-BCEC188EA2E8}" srcOrd="2" destOrd="0" presId="urn:microsoft.com/office/officeart/2008/layout/VerticalCurvedList"/>
    <dgm:cxn modelId="{6B683C2D-819E-4F9E-B17E-73C81298E961}" type="presParOf" srcId="{24E15370-CC9F-4995-8A5A-BCEC188EA2E8}" destId="{70D1B8B7-C812-4848-814B-CE4BC9D5213E}" srcOrd="0" destOrd="0" presId="urn:microsoft.com/office/officeart/2008/layout/VerticalCurvedList"/>
    <dgm:cxn modelId="{11AF73C0-0E98-482D-98BA-7BDCA3F0670B}" type="presParOf" srcId="{7ED052AE-22D3-4322-853E-896CF2CFB1D1}" destId="{F7FF36C9-0C44-4B15-AFF0-EA446B615357}" srcOrd="3" destOrd="0" presId="urn:microsoft.com/office/officeart/2008/layout/VerticalCurvedList"/>
    <dgm:cxn modelId="{A0145406-D7D8-4C43-A386-D479595A4495}" type="presParOf" srcId="{7ED052AE-22D3-4322-853E-896CF2CFB1D1}" destId="{D13459E8-5A49-4FD7-9BED-E27E72FA6FF1}" srcOrd="4" destOrd="0" presId="urn:microsoft.com/office/officeart/2008/layout/VerticalCurvedList"/>
    <dgm:cxn modelId="{3AB82DED-937F-4224-A55C-62530F3DCBEB}" type="presParOf" srcId="{D13459E8-5A49-4FD7-9BED-E27E72FA6FF1}" destId="{95011122-D2CE-4812-8FF5-0605F86ED58F}" srcOrd="0" destOrd="0" presId="urn:microsoft.com/office/officeart/2008/layout/VerticalCurvedList"/>
    <dgm:cxn modelId="{FB9D3250-5E74-4D55-9743-AA3009A0B4D9}" type="presParOf" srcId="{7ED052AE-22D3-4322-853E-896CF2CFB1D1}" destId="{0AFA9A6E-0F62-4584-B2A7-7B802FA14576}" srcOrd="5" destOrd="0" presId="urn:microsoft.com/office/officeart/2008/layout/VerticalCurvedList"/>
    <dgm:cxn modelId="{B6FBF543-82BC-4729-838F-4D759142F36C}" type="presParOf" srcId="{7ED052AE-22D3-4322-853E-896CF2CFB1D1}" destId="{59C1D8DE-A11D-409B-B5C1-1E18C1E23510}" srcOrd="6" destOrd="0" presId="urn:microsoft.com/office/officeart/2008/layout/VerticalCurvedList"/>
    <dgm:cxn modelId="{1473A657-65F9-4FD9-8472-7D5A64D939A4}" type="presParOf" srcId="{59C1D8DE-A11D-409B-B5C1-1E18C1E23510}" destId="{4F9EADBB-BE5B-464A-B5E8-10951058CA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FB883-8D7C-45E4-A4D2-A2F32BB8D2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41DE7EB-0C0E-4C2E-9843-B0870CEB194F}">
      <dgm:prSet phldrT="[Text]"/>
      <dgm:spPr/>
      <dgm:t>
        <a:bodyPr/>
        <a:lstStyle/>
        <a:p>
          <a:r>
            <a:rPr lang="en-US" dirty="0" smtClean="0"/>
            <a:t>Applications collection</a:t>
          </a:r>
          <a:br>
            <a:rPr lang="en-US" dirty="0" smtClean="0"/>
          </a:br>
          <a:r>
            <a:rPr lang="en-US" dirty="0" smtClean="0"/>
            <a:t>(Q3 2019)</a:t>
          </a:r>
          <a:endParaRPr lang="en-US" dirty="0"/>
        </a:p>
      </dgm:t>
    </dgm:pt>
    <dgm:pt modelId="{1CDD35F4-5627-4F51-A6DF-25C755BB9C74}" type="parTrans" cxnId="{462DB80F-0741-49AE-8EA1-E7C1D36A5BD1}">
      <dgm:prSet/>
      <dgm:spPr/>
      <dgm:t>
        <a:bodyPr/>
        <a:lstStyle/>
        <a:p>
          <a:endParaRPr lang="en-US"/>
        </a:p>
      </dgm:t>
    </dgm:pt>
    <dgm:pt modelId="{468DA354-5350-4AD4-AE66-C3378DBAFD2D}" type="sibTrans" cxnId="{462DB80F-0741-49AE-8EA1-E7C1D36A5BD1}">
      <dgm:prSet/>
      <dgm:spPr/>
      <dgm:t>
        <a:bodyPr/>
        <a:lstStyle/>
        <a:p>
          <a:endParaRPr lang="en-US"/>
        </a:p>
      </dgm:t>
    </dgm:pt>
    <dgm:pt modelId="{06B6BD9D-9BE6-4A3E-ADE1-25BE473D7C6F}">
      <dgm:prSet/>
      <dgm:spPr/>
      <dgm:t>
        <a:bodyPr/>
        <a:lstStyle/>
        <a:p>
          <a:r>
            <a:rPr lang="en-GB" dirty="0" smtClean="0"/>
            <a:t>Requirements gathering study </a:t>
          </a:r>
          <a:br>
            <a:rPr lang="en-GB" dirty="0" smtClean="0"/>
          </a:br>
          <a:r>
            <a:rPr lang="en-GB" dirty="0" smtClean="0"/>
            <a:t>(Q2 2019)</a:t>
          </a:r>
          <a:endParaRPr lang="en-US" dirty="0"/>
        </a:p>
      </dgm:t>
    </dgm:pt>
    <dgm:pt modelId="{585FF049-A8C4-445F-AD5A-F998181A05C5}" type="parTrans" cxnId="{D6C72D6C-9E45-40F3-B67C-0F98ABEA6575}">
      <dgm:prSet/>
      <dgm:spPr/>
      <dgm:t>
        <a:bodyPr/>
        <a:lstStyle/>
        <a:p>
          <a:endParaRPr lang="en-US"/>
        </a:p>
      </dgm:t>
    </dgm:pt>
    <dgm:pt modelId="{3D132C52-708B-4D19-90E5-F75CB816C581}" type="sibTrans" cxnId="{D6C72D6C-9E45-40F3-B67C-0F98ABEA6575}">
      <dgm:prSet/>
      <dgm:spPr/>
      <dgm:t>
        <a:bodyPr/>
        <a:lstStyle/>
        <a:p>
          <a:endParaRPr lang="en-US"/>
        </a:p>
      </dgm:t>
    </dgm:pt>
    <dgm:pt modelId="{4030A998-F559-48C7-9111-A7D276C048BF}">
      <dgm:prSet phldrT="[Text]"/>
      <dgm:spPr/>
      <dgm:t>
        <a:bodyPr/>
        <a:lstStyle/>
        <a:p>
          <a:r>
            <a:rPr lang="en-US" dirty="0" smtClean="0"/>
            <a:t>Distribution </a:t>
          </a:r>
          <a:br>
            <a:rPr lang="en-US" dirty="0" smtClean="0"/>
          </a:br>
          <a:r>
            <a:rPr lang="en-US" dirty="0" smtClean="0"/>
            <a:t>(Q4 2019 –ongoing) </a:t>
          </a:r>
          <a:endParaRPr lang="en-US" dirty="0"/>
        </a:p>
      </dgm:t>
    </dgm:pt>
    <dgm:pt modelId="{70FBC471-7345-4EF9-9006-B16D3C70C692}" type="parTrans" cxnId="{66E0C37F-F19F-4653-ADEE-7572547AAF59}">
      <dgm:prSet/>
      <dgm:spPr/>
      <dgm:t>
        <a:bodyPr/>
        <a:lstStyle/>
        <a:p>
          <a:endParaRPr lang="en-US"/>
        </a:p>
      </dgm:t>
    </dgm:pt>
    <dgm:pt modelId="{A9A0397B-D0D4-45AA-93E1-C6F0BFC11F30}" type="sibTrans" cxnId="{66E0C37F-F19F-4653-ADEE-7572547AAF59}">
      <dgm:prSet/>
      <dgm:spPr/>
      <dgm:t>
        <a:bodyPr/>
        <a:lstStyle/>
        <a:p>
          <a:endParaRPr lang="en-US"/>
        </a:p>
      </dgm:t>
    </dgm:pt>
    <dgm:pt modelId="{98435937-60E0-438F-95FE-6C8AD12A8A46}">
      <dgm:prSet phldrT="[Text]"/>
      <dgm:spPr/>
      <dgm:t>
        <a:bodyPr/>
        <a:lstStyle/>
        <a:p>
          <a:r>
            <a:rPr lang="en-US" dirty="0" smtClean="0"/>
            <a:t>Feedback gathering </a:t>
          </a:r>
          <a:br>
            <a:rPr lang="en-US" dirty="0" smtClean="0"/>
          </a:br>
          <a:r>
            <a:rPr lang="en-US" dirty="0" smtClean="0"/>
            <a:t>(ongoing)</a:t>
          </a:r>
          <a:endParaRPr lang="en-US" dirty="0"/>
        </a:p>
      </dgm:t>
    </dgm:pt>
    <dgm:pt modelId="{83084B7A-057E-4DBA-9142-0BCFDCFA12D0}" type="parTrans" cxnId="{F9620E11-3659-4C06-B109-D6ACAC883350}">
      <dgm:prSet/>
      <dgm:spPr/>
      <dgm:t>
        <a:bodyPr/>
        <a:lstStyle/>
        <a:p>
          <a:endParaRPr lang="en-US"/>
        </a:p>
      </dgm:t>
    </dgm:pt>
    <dgm:pt modelId="{2645BF56-55FB-478C-AF9F-3FBD9AFB2A0C}" type="sibTrans" cxnId="{F9620E11-3659-4C06-B109-D6ACAC883350}">
      <dgm:prSet/>
      <dgm:spPr/>
      <dgm:t>
        <a:bodyPr/>
        <a:lstStyle/>
        <a:p>
          <a:endParaRPr lang="en-US"/>
        </a:p>
      </dgm:t>
    </dgm:pt>
    <dgm:pt modelId="{71758EAE-D476-4352-A8B4-7127AA17CDA3}" type="pres">
      <dgm:prSet presAssocID="{E88FB883-8D7C-45E4-A4D2-A2F32BB8D248}" presName="Name0" presStyleCnt="0">
        <dgm:presLayoutVars>
          <dgm:dir/>
          <dgm:animLvl val="lvl"/>
          <dgm:resizeHandles val="exact"/>
        </dgm:presLayoutVars>
      </dgm:prSet>
      <dgm:spPr/>
    </dgm:pt>
    <dgm:pt modelId="{F1331306-B07F-4777-B37C-8039A5F1B759}" type="pres">
      <dgm:prSet presAssocID="{06B6BD9D-9BE6-4A3E-ADE1-25BE473D7C6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9EDE0-8CA0-4CE9-AE71-582776228456}" type="pres">
      <dgm:prSet presAssocID="{3D132C52-708B-4D19-90E5-F75CB816C581}" presName="parTxOnlySpace" presStyleCnt="0"/>
      <dgm:spPr/>
    </dgm:pt>
    <dgm:pt modelId="{9CBF9BD8-BB53-48D8-86B9-0A760F139B75}" type="pres">
      <dgm:prSet presAssocID="{941DE7EB-0C0E-4C2E-9843-B0870CEB194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04011-22D6-4AA9-9A2B-4E709BEAD440}" type="pres">
      <dgm:prSet presAssocID="{468DA354-5350-4AD4-AE66-C3378DBAFD2D}" presName="parTxOnlySpace" presStyleCnt="0"/>
      <dgm:spPr/>
    </dgm:pt>
    <dgm:pt modelId="{45BFFD48-7F73-4B00-961F-BFDA5EE0362C}" type="pres">
      <dgm:prSet presAssocID="{4030A998-F559-48C7-9111-A7D276C048B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485CF-2CFC-45BF-966B-F2A6965BCD74}" type="pres">
      <dgm:prSet presAssocID="{A9A0397B-D0D4-45AA-93E1-C6F0BFC11F30}" presName="parTxOnlySpace" presStyleCnt="0"/>
      <dgm:spPr/>
    </dgm:pt>
    <dgm:pt modelId="{A3B66CD9-0576-4505-AC86-A1B5727937AA}" type="pres">
      <dgm:prSet presAssocID="{98435937-60E0-438F-95FE-6C8AD12A8A4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ABEF8-9B66-4D5B-8AB2-F5202B862434}" type="presOf" srcId="{941DE7EB-0C0E-4C2E-9843-B0870CEB194F}" destId="{9CBF9BD8-BB53-48D8-86B9-0A760F139B75}" srcOrd="0" destOrd="0" presId="urn:microsoft.com/office/officeart/2005/8/layout/chevron1"/>
    <dgm:cxn modelId="{D6C72D6C-9E45-40F3-B67C-0F98ABEA6575}" srcId="{E88FB883-8D7C-45E4-A4D2-A2F32BB8D248}" destId="{06B6BD9D-9BE6-4A3E-ADE1-25BE473D7C6F}" srcOrd="0" destOrd="0" parTransId="{585FF049-A8C4-445F-AD5A-F998181A05C5}" sibTransId="{3D132C52-708B-4D19-90E5-F75CB816C581}"/>
    <dgm:cxn modelId="{66E0C37F-F19F-4653-ADEE-7572547AAF59}" srcId="{E88FB883-8D7C-45E4-A4D2-A2F32BB8D248}" destId="{4030A998-F559-48C7-9111-A7D276C048BF}" srcOrd="2" destOrd="0" parTransId="{70FBC471-7345-4EF9-9006-B16D3C70C692}" sibTransId="{A9A0397B-D0D4-45AA-93E1-C6F0BFC11F30}"/>
    <dgm:cxn modelId="{F9620E11-3659-4C06-B109-D6ACAC883350}" srcId="{E88FB883-8D7C-45E4-A4D2-A2F32BB8D248}" destId="{98435937-60E0-438F-95FE-6C8AD12A8A46}" srcOrd="3" destOrd="0" parTransId="{83084B7A-057E-4DBA-9142-0BCFDCFA12D0}" sibTransId="{2645BF56-55FB-478C-AF9F-3FBD9AFB2A0C}"/>
    <dgm:cxn modelId="{2142624F-A576-4C83-8D07-B036E873A3B1}" type="presOf" srcId="{4030A998-F559-48C7-9111-A7D276C048BF}" destId="{45BFFD48-7F73-4B00-961F-BFDA5EE0362C}" srcOrd="0" destOrd="0" presId="urn:microsoft.com/office/officeart/2005/8/layout/chevron1"/>
    <dgm:cxn modelId="{47FC1A1B-ECB9-4171-82A3-C3E1D7625ABE}" type="presOf" srcId="{98435937-60E0-438F-95FE-6C8AD12A8A46}" destId="{A3B66CD9-0576-4505-AC86-A1B5727937AA}" srcOrd="0" destOrd="0" presId="urn:microsoft.com/office/officeart/2005/8/layout/chevron1"/>
    <dgm:cxn modelId="{E0E94CDC-712F-40D9-9EA8-B9B6AF594AF2}" type="presOf" srcId="{06B6BD9D-9BE6-4A3E-ADE1-25BE473D7C6F}" destId="{F1331306-B07F-4777-B37C-8039A5F1B759}" srcOrd="0" destOrd="0" presId="urn:microsoft.com/office/officeart/2005/8/layout/chevron1"/>
    <dgm:cxn modelId="{462DB80F-0741-49AE-8EA1-E7C1D36A5BD1}" srcId="{E88FB883-8D7C-45E4-A4D2-A2F32BB8D248}" destId="{941DE7EB-0C0E-4C2E-9843-B0870CEB194F}" srcOrd="1" destOrd="0" parTransId="{1CDD35F4-5627-4F51-A6DF-25C755BB9C74}" sibTransId="{468DA354-5350-4AD4-AE66-C3378DBAFD2D}"/>
    <dgm:cxn modelId="{06738567-B852-4BEA-891A-FA1256E6059F}" type="presOf" srcId="{E88FB883-8D7C-45E4-A4D2-A2F32BB8D248}" destId="{71758EAE-D476-4352-A8B4-7127AA17CDA3}" srcOrd="0" destOrd="0" presId="urn:microsoft.com/office/officeart/2005/8/layout/chevron1"/>
    <dgm:cxn modelId="{F9DCB347-4B7E-4C38-B2EF-E6A1766D31E3}" type="presParOf" srcId="{71758EAE-D476-4352-A8B4-7127AA17CDA3}" destId="{F1331306-B07F-4777-B37C-8039A5F1B759}" srcOrd="0" destOrd="0" presId="urn:microsoft.com/office/officeart/2005/8/layout/chevron1"/>
    <dgm:cxn modelId="{F921B9B5-43F4-4664-BD18-A5EFC17898FB}" type="presParOf" srcId="{71758EAE-D476-4352-A8B4-7127AA17CDA3}" destId="{8249EDE0-8CA0-4CE9-AE71-582776228456}" srcOrd="1" destOrd="0" presId="urn:microsoft.com/office/officeart/2005/8/layout/chevron1"/>
    <dgm:cxn modelId="{ACC0ABCA-0EC5-4463-B182-E7E305BBAFDE}" type="presParOf" srcId="{71758EAE-D476-4352-A8B4-7127AA17CDA3}" destId="{9CBF9BD8-BB53-48D8-86B9-0A760F139B75}" srcOrd="2" destOrd="0" presId="urn:microsoft.com/office/officeart/2005/8/layout/chevron1"/>
    <dgm:cxn modelId="{7C736F8B-D930-4D03-846C-41F417A78403}" type="presParOf" srcId="{71758EAE-D476-4352-A8B4-7127AA17CDA3}" destId="{78404011-22D6-4AA9-9A2B-4E709BEAD440}" srcOrd="3" destOrd="0" presId="urn:microsoft.com/office/officeart/2005/8/layout/chevron1"/>
    <dgm:cxn modelId="{26FA1942-83E5-475F-9F10-95E9787C014F}" type="presParOf" srcId="{71758EAE-D476-4352-A8B4-7127AA17CDA3}" destId="{45BFFD48-7F73-4B00-961F-BFDA5EE0362C}" srcOrd="4" destOrd="0" presId="urn:microsoft.com/office/officeart/2005/8/layout/chevron1"/>
    <dgm:cxn modelId="{2A1A9821-F1F4-4216-9AB2-FC3CBDB672E1}" type="presParOf" srcId="{71758EAE-D476-4352-A8B4-7127AA17CDA3}" destId="{C11485CF-2CFC-45BF-966B-F2A6965BCD74}" srcOrd="5" destOrd="0" presId="urn:microsoft.com/office/officeart/2005/8/layout/chevron1"/>
    <dgm:cxn modelId="{7E397467-558C-46F7-B4AA-94CD10A852DD}" type="presParOf" srcId="{71758EAE-D476-4352-A8B4-7127AA17CDA3}" destId="{A3B66CD9-0576-4505-AC86-A1B5727937A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5F06DD-C574-40A2-8F3F-76BA34C5B37F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</dgm:pt>
    <dgm:pt modelId="{878CB86F-9B21-4F36-A262-DAB7111347D9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00B050"/>
              </a:solidFill>
            </a:rPr>
            <a:t>CloudSigma</a:t>
          </a:r>
          <a:r>
            <a:rPr lang="en-US" sz="1600" b="1" dirty="0">
              <a:solidFill>
                <a:srgbClr val="00B050"/>
              </a:solidFill>
            </a:rPr>
            <a:t>: </a:t>
          </a:r>
          <a:r>
            <a:rPr lang="en-US" sz="1600" b="1" dirty="0" smtClean="0">
              <a:solidFill>
                <a:srgbClr val="00B050"/>
              </a:solidFill>
            </a:rPr>
            <a:t>35</a:t>
          </a:r>
          <a:endParaRPr lang="en-US" sz="1600" b="1" dirty="0">
            <a:solidFill>
              <a:srgbClr val="00B050"/>
            </a:solidFill>
          </a:endParaRPr>
        </a:p>
      </dgm:t>
    </dgm:pt>
    <dgm:pt modelId="{50E12AA9-C3C3-47AA-9633-A056DE408ADD}" type="parTrans" cxnId="{6B6CFD50-A056-46F9-BEC2-2009D69FDF5F}">
      <dgm:prSet/>
      <dgm:spPr/>
      <dgm:t>
        <a:bodyPr/>
        <a:lstStyle/>
        <a:p>
          <a:endParaRPr lang="en-US"/>
        </a:p>
      </dgm:t>
    </dgm:pt>
    <dgm:pt modelId="{97C0808A-B92B-4219-B812-A4A613F8735F}" type="sibTrans" cxnId="{6B6CFD50-A056-46F9-BEC2-2009D69FDF5F}">
      <dgm:prSet/>
      <dgm:spPr/>
      <dgm:t>
        <a:bodyPr/>
        <a:lstStyle/>
        <a:p>
          <a:endParaRPr lang="en-US"/>
        </a:p>
      </dgm:t>
    </dgm:pt>
    <dgm:pt modelId="{F323B9B6-189B-4618-91FC-70138EF873ED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Exoscale</a:t>
          </a:r>
          <a:r>
            <a:rPr lang="en-US" sz="1600" b="1" dirty="0" smtClean="0">
              <a:solidFill>
                <a:schemeClr val="tx1"/>
              </a:solidFill>
            </a:rPr>
            <a:t>*:24</a:t>
          </a:r>
          <a:endParaRPr lang="en-US" sz="1600" b="1" dirty="0">
            <a:solidFill>
              <a:schemeClr val="tx1"/>
            </a:solidFill>
          </a:endParaRPr>
        </a:p>
      </dgm:t>
    </dgm:pt>
    <dgm:pt modelId="{BA8E1FED-FE53-42DB-A59A-E33A1C741605}" type="parTrans" cxnId="{B3A79CDE-8014-4997-A1DC-44E54712D769}">
      <dgm:prSet/>
      <dgm:spPr/>
      <dgm:t>
        <a:bodyPr/>
        <a:lstStyle/>
        <a:p>
          <a:endParaRPr lang="en-US"/>
        </a:p>
      </dgm:t>
    </dgm:pt>
    <dgm:pt modelId="{359B1641-5649-4F8D-8623-8B7F0DD26389}" type="sibTrans" cxnId="{B3A79CDE-8014-4997-A1DC-44E54712D769}">
      <dgm:prSet/>
      <dgm:spPr/>
      <dgm:t>
        <a:bodyPr/>
        <a:lstStyle/>
        <a:p>
          <a:endParaRPr lang="en-US"/>
        </a:p>
      </dgm:t>
    </dgm:pt>
    <dgm:pt modelId="{1246A81B-0433-4B40-B2E7-C94FE8C2B9CF}">
      <dgm:prSet phldrT="[Text]"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TI-Sparkle: 4</a:t>
          </a:r>
        </a:p>
      </dgm:t>
    </dgm:pt>
    <dgm:pt modelId="{D589A5AD-378A-45E4-B7F6-1B119B9F2B66}" type="parTrans" cxnId="{AD96EEFF-0BDE-4A78-A57A-7B7612654FEF}">
      <dgm:prSet/>
      <dgm:spPr/>
      <dgm:t>
        <a:bodyPr/>
        <a:lstStyle/>
        <a:p>
          <a:endParaRPr lang="en-US"/>
        </a:p>
      </dgm:t>
    </dgm:pt>
    <dgm:pt modelId="{CCA4C2F4-7D67-44FA-BEC6-604890AFB276}" type="sibTrans" cxnId="{AD96EEFF-0BDE-4A78-A57A-7B7612654FEF}">
      <dgm:prSet/>
      <dgm:spPr/>
      <dgm:t>
        <a:bodyPr/>
        <a:lstStyle/>
        <a:p>
          <a:endParaRPr lang="en-US"/>
        </a:p>
      </dgm:t>
    </dgm:pt>
    <dgm:pt modelId="{73F4F53D-B000-42B7-B65F-6403E1ACD497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C00000"/>
              </a:solidFill>
            </a:rPr>
            <a:t>Micromail</a:t>
          </a:r>
          <a:r>
            <a:rPr lang="en-US" sz="1600" b="1" dirty="0">
              <a:solidFill>
                <a:srgbClr val="C00000"/>
              </a:solidFill>
            </a:rPr>
            <a:t>: 2</a:t>
          </a:r>
        </a:p>
      </dgm:t>
    </dgm:pt>
    <dgm:pt modelId="{9BE1D7C8-42CE-461F-B780-CB67E0EED815}" type="parTrans" cxnId="{65D5AD2D-6F7D-449E-B42E-C61FE1816B92}">
      <dgm:prSet/>
      <dgm:spPr/>
      <dgm:t>
        <a:bodyPr/>
        <a:lstStyle/>
        <a:p>
          <a:endParaRPr lang="en-US"/>
        </a:p>
      </dgm:t>
    </dgm:pt>
    <dgm:pt modelId="{01956C5D-BD30-4292-9776-63598B7A763A}" type="sibTrans" cxnId="{65D5AD2D-6F7D-449E-B42E-C61FE1816B92}">
      <dgm:prSet/>
      <dgm:spPr/>
      <dgm:t>
        <a:bodyPr/>
        <a:lstStyle/>
        <a:p>
          <a:endParaRPr lang="en-US"/>
        </a:p>
      </dgm:t>
    </dgm:pt>
    <dgm:pt modelId="{FDBC6C14-9154-4623-9307-8CDD7C835786}" type="pres">
      <dgm:prSet presAssocID="{B75F06DD-C574-40A2-8F3F-76BA34C5B37F}" presName="compositeShape" presStyleCnt="0">
        <dgm:presLayoutVars>
          <dgm:dir/>
          <dgm:resizeHandles/>
        </dgm:presLayoutVars>
      </dgm:prSet>
      <dgm:spPr/>
    </dgm:pt>
    <dgm:pt modelId="{335A973D-D711-444F-BFFD-623CFB55CFE3}" type="pres">
      <dgm:prSet presAssocID="{B75F06DD-C574-40A2-8F3F-76BA34C5B37F}" presName="pyramid" presStyleLbl="node1" presStyleIdx="0" presStyleCnt="1" custLinFactNeighborX="-1346"/>
      <dgm:spPr/>
    </dgm:pt>
    <dgm:pt modelId="{D75455AA-889A-433F-A1EF-FA549AA27C30}" type="pres">
      <dgm:prSet presAssocID="{B75F06DD-C574-40A2-8F3F-76BA34C5B37F}" presName="theList" presStyleCnt="0"/>
      <dgm:spPr/>
    </dgm:pt>
    <dgm:pt modelId="{2894FAB4-2C84-43F2-A942-F1ED4FD3AA3E}" type="pres">
      <dgm:prSet presAssocID="{73F4F53D-B000-42B7-B65F-6403E1ACD497}" presName="aNode" presStyleLbl="fgAcc1" presStyleIdx="0" presStyleCnt="4" custScaleX="159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FA189-7B1C-4004-9D76-00FD6D9CAA31}" type="pres">
      <dgm:prSet presAssocID="{73F4F53D-B000-42B7-B65F-6403E1ACD497}" presName="aSpace" presStyleCnt="0"/>
      <dgm:spPr/>
    </dgm:pt>
    <dgm:pt modelId="{65C6F59C-0C73-4996-A727-79720D26126E}" type="pres">
      <dgm:prSet presAssocID="{1246A81B-0433-4B40-B2E7-C94FE8C2B9CF}" presName="aNode" presStyleLbl="fgAcc1" presStyleIdx="1" presStyleCnt="4" custScaleX="159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2F17F-A9C4-4907-AC5F-307BB5E7A9AF}" type="pres">
      <dgm:prSet presAssocID="{1246A81B-0433-4B40-B2E7-C94FE8C2B9CF}" presName="aSpace" presStyleCnt="0"/>
      <dgm:spPr/>
    </dgm:pt>
    <dgm:pt modelId="{CEE89F1A-4A10-43F2-9DAD-947C5041DEB8}" type="pres">
      <dgm:prSet presAssocID="{878CB86F-9B21-4F36-A262-DAB7111347D9}" presName="aNode" presStyleLbl="fgAcc1" presStyleIdx="2" presStyleCnt="4" custScaleX="159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D354E-5DE4-4DCF-A451-33E389228B6E}" type="pres">
      <dgm:prSet presAssocID="{878CB86F-9B21-4F36-A262-DAB7111347D9}" presName="aSpace" presStyleCnt="0"/>
      <dgm:spPr/>
    </dgm:pt>
    <dgm:pt modelId="{C926990C-2B1B-43BC-B0C1-A5B47735CE4B}" type="pres">
      <dgm:prSet presAssocID="{F323B9B6-189B-4618-91FC-70138EF873ED}" presName="aNode" presStyleLbl="fgAcc1" presStyleIdx="3" presStyleCnt="4" custScaleX="159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6D4E9-0E6E-45EA-93CD-B8A6F52CD20F}" type="pres">
      <dgm:prSet presAssocID="{F323B9B6-189B-4618-91FC-70138EF873ED}" presName="aSpace" presStyleCnt="0"/>
      <dgm:spPr/>
    </dgm:pt>
  </dgm:ptLst>
  <dgm:cxnLst>
    <dgm:cxn modelId="{65D5AD2D-6F7D-449E-B42E-C61FE1816B92}" srcId="{B75F06DD-C574-40A2-8F3F-76BA34C5B37F}" destId="{73F4F53D-B000-42B7-B65F-6403E1ACD497}" srcOrd="0" destOrd="0" parTransId="{9BE1D7C8-42CE-461F-B780-CB67E0EED815}" sibTransId="{01956C5D-BD30-4292-9776-63598B7A763A}"/>
    <dgm:cxn modelId="{B3A79CDE-8014-4997-A1DC-44E54712D769}" srcId="{B75F06DD-C574-40A2-8F3F-76BA34C5B37F}" destId="{F323B9B6-189B-4618-91FC-70138EF873ED}" srcOrd="3" destOrd="0" parTransId="{BA8E1FED-FE53-42DB-A59A-E33A1C741605}" sibTransId="{359B1641-5649-4F8D-8623-8B7F0DD26389}"/>
    <dgm:cxn modelId="{6B6CFD50-A056-46F9-BEC2-2009D69FDF5F}" srcId="{B75F06DD-C574-40A2-8F3F-76BA34C5B37F}" destId="{878CB86F-9B21-4F36-A262-DAB7111347D9}" srcOrd="2" destOrd="0" parTransId="{50E12AA9-C3C3-47AA-9633-A056DE408ADD}" sibTransId="{97C0808A-B92B-4219-B812-A4A613F8735F}"/>
    <dgm:cxn modelId="{58998F60-B8F8-4302-8E6B-DD2E52272488}" type="presOf" srcId="{F323B9B6-189B-4618-91FC-70138EF873ED}" destId="{C926990C-2B1B-43BC-B0C1-A5B47735CE4B}" srcOrd="0" destOrd="0" presId="urn:microsoft.com/office/officeart/2005/8/layout/pyramid2"/>
    <dgm:cxn modelId="{1D2B6876-3280-4D00-9F01-C978B80B42D9}" type="presOf" srcId="{878CB86F-9B21-4F36-A262-DAB7111347D9}" destId="{CEE89F1A-4A10-43F2-9DAD-947C5041DEB8}" srcOrd="0" destOrd="0" presId="urn:microsoft.com/office/officeart/2005/8/layout/pyramid2"/>
    <dgm:cxn modelId="{358F1E43-E707-4DA3-A580-6AC9497E0978}" type="presOf" srcId="{73F4F53D-B000-42B7-B65F-6403E1ACD497}" destId="{2894FAB4-2C84-43F2-A942-F1ED4FD3AA3E}" srcOrd="0" destOrd="0" presId="urn:microsoft.com/office/officeart/2005/8/layout/pyramid2"/>
    <dgm:cxn modelId="{AD96EEFF-0BDE-4A78-A57A-7B7612654FEF}" srcId="{B75F06DD-C574-40A2-8F3F-76BA34C5B37F}" destId="{1246A81B-0433-4B40-B2E7-C94FE8C2B9CF}" srcOrd="1" destOrd="0" parTransId="{D589A5AD-378A-45E4-B7F6-1B119B9F2B66}" sibTransId="{CCA4C2F4-7D67-44FA-BEC6-604890AFB276}"/>
    <dgm:cxn modelId="{3E33029B-9070-4C1C-BC98-8DA3A5323329}" type="presOf" srcId="{B75F06DD-C574-40A2-8F3F-76BA34C5B37F}" destId="{FDBC6C14-9154-4623-9307-8CDD7C835786}" srcOrd="0" destOrd="0" presId="urn:microsoft.com/office/officeart/2005/8/layout/pyramid2"/>
    <dgm:cxn modelId="{8DCA93DF-9248-4963-982B-DA9246F83E13}" type="presOf" srcId="{1246A81B-0433-4B40-B2E7-C94FE8C2B9CF}" destId="{65C6F59C-0C73-4996-A727-79720D26126E}" srcOrd="0" destOrd="0" presId="urn:microsoft.com/office/officeart/2005/8/layout/pyramid2"/>
    <dgm:cxn modelId="{EE1C3437-57FC-4E2B-A9A5-D124462BB05C}" type="presParOf" srcId="{FDBC6C14-9154-4623-9307-8CDD7C835786}" destId="{335A973D-D711-444F-BFFD-623CFB55CFE3}" srcOrd="0" destOrd="0" presId="urn:microsoft.com/office/officeart/2005/8/layout/pyramid2"/>
    <dgm:cxn modelId="{A83DF433-9A46-4751-A08D-6325A5D6A2E7}" type="presParOf" srcId="{FDBC6C14-9154-4623-9307-8CDD7C835786}" destId="{D75455AA-889A-433F-A1EF-FA549AA27C30}" srcOrd="1" destOrd="0" presId="urn:microsoft.com/office/officeart/2005/8/layout/pyramid2"/>
    <dgm:cxn modelId="{E1DF4467-0924-4D3D-8E95-44F6FF97D0FD}" type="presParOf" srcId="{D75455AA-889A-433F-A1EF-FA549AA27C30}" destId="{2894FAB4-2C84-43F2-A942-F1ED4FD3AA3E}" srcOrd="0" destOrd="0" presId="urn:microsoft.com/office/officeart/2005/8/layout/pyramid2"/>
    <dgm:cxn modelId="{E21C3681-67B5-48D1-AA23-7733C6153936}" type="presParOf" srcId="{D75455AA-889A-433F-A1EF-FA549AA27C30}" destId="{118FA189-7B1C-4004-9D76-00FD6D9CAA31}" srcOrd="1" destOrd="0" presId="urn:microsoft.com/office/officeart/2005/8/layout/pyramid2"/>
    <dgm:cxn modelId="{219766C1-FE17-48A2-BDC8-25A13CC4B80D}" type="presParOf" srcId="{D75455AA-889A-433F-A1EF-FA549AA27C30}" destId="{65C6F59C-0C73-4996-A727-79720D26126E}" srcOrd="2" destOrd="0" presId="urn:microsoft.com/office/officeart/2005/8/layout/pyramid2"/>
    <dgm:cxn modelId="{2AD5FC52-9743-4EBA-882B-AC884F5EA54E}" type="presParOf" srcId="{D75455AA-889A-433F-A1EF-FA549AA27C30}" destId="{8D42F17F-A9C4-4907-AC5F-307BB5E7A9AF}" srcOrd="3" destOrd="0" presId="urn:microsoft.com/office/officeart/2005/8/layout/pyramid2"/>
    <dgm:cxn modelId="{A6CFAE20-6EDC-4E7F-B1CD-DB8D005A74E3}" type="presParOf" srcId="{D75455AA-889A-433F-A1EF-FA549AA27C30}" destId="{CEE89F1A-4A10-43F2-9DAD-947C5041DEB8}" srcOrd="4" destOrd="0" presId="urn:microsoft.com/office/officeart/2005/8/layout/pyramid2"/>
    <dgm:cxn modelId="{DF4DA678-B6F1-4663-88CC-63B20BE1D1B9}" type="presParOf" srcId="{D75455AA-889A-433F-A1EF-FA549AA27C30}" destId="{8A3D354E-5DE4-4DCF-A451-33E389228B6E}" srcOrd="5" destOrd="0" presId="urn:microsoft.com/office/officeart/2005/8/layout/pyramid2"/>
    <dgm:cxn modelId="{A5D3E48B-30C9-4021-9E7C-5BA7F3D320B7}" type="presParOf" srcId="{D75455AA-889A-433F-A1EF-FA549AA27C30}" destId="{C926990C-2B1B-43BC-B0C1-A5B47735CE4B}" srcOrd="6" destOrd="0" presId="urn:microsoft.com/office/officeart/2005/8/layout/pyramid2"/>
    <dgm:cxn modelId="{0E8B26D0-BD9A-409E-98CB-C4742149026D}" type="presParOf" srcId="{D75455AA-889A-433F-A1EF-FA549AA27C30}" destId="{B6D6D4E9-0E6E-45EA-93CD-B8A6F52CD20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75E59-68BD-4B82-AE71-996D6B7EEF83}">
      <dsp:nvSpPr>
        <dsp:cNvPr id="0" name=""/>
        <dsp:cNvSpPr/>
      </dsp:nvSpPr>
      <dsp:spPr>
        <a:xfrm>
          <a:off x="-3432585" y="-527791"/>
          <a:ext cx="4092740" cy="4092740"/>
        </a:xfrm>
        <a:prstGeom prst="blockArc">
          <a:avLst>
            <a:gd name="adj1" fmla="val 18900000"/>
            <a:gd name="adj2" fmla="val 2700000"/>
            <a:gd name="adj3" fmla="val 52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5004A-B5B4-4287-885E-7844695FC3BD}">
      <dsp:nvSpPr>
        <dsp:cNvPr id="0" name=""/>
        <dsp:cNvSpPr/>
      </dsp:nvSpPr>
      <dsp:spPr>
        <a:xfrm>
          <a:off x="424501" y="303715"/>
          <a:ext cx="10052129" cy="607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14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Facilitate </a:t>
          </a:r>
          <a:r>
            <a:rPr lang="en-GB" sz="2800" b="0" i="0" u="none" kern="1200" dirty="0" smtClean="0"/>
            <a:t>distribution to end-users </a:t>
          </a:r>
          <a:endParaRPr lang="en-US" sz="2800" kern="1200" dirty="0"/>
        </a:p>
      </dsp:txBody>
      <dsp:txXfrm>
        <a:off x="424501" y="303715"/>
        <a:ext cx="10052129" cy="607431"/>
      </dsp:txXfrm>
    </dsp:sp>
    <dsp:sp modelId="{70D1B8B7-C812-4848-814B-CE4BC9D5213E}">
      <dsp:nvSpPr>
        <dsp:cNvPr id="0" name=""/>
        <dsp:cNvSpPr/>
      </dsp:nvSpPr>
      <dsp:spPr>
        <a:xfrm>
          <a:off x="44856" y="227786"/>
          <a:ext cx="759289" cy="759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F36C9-0C44-4B15-AFF0-EA446B615357}">
      <dsp:nvSpPr>
        <dsp:cNvPr id="0" name=""/>
        <dsp:cNvSpPr/>
      </dsp:nvSpPr>
      <dsp:spPr>
        <a:xfrm>
          <a:off x="645303" y="1214863"/>
          <a:ext cx="9831328" cy="607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14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u="none" kern="1200" dirty="0" smtClean="0"/>
            <a:t>Particularly suitable for small-scale projects</a:t>
          </a:r>
          <a:endParaRPr lang="en-US" sz="2800" kern="1200" dirty="0"/>
        </a:p>
      </dsp:txBody>
      <dsp:txXfrm>
        <a:off x="645303" y="1214863"/>
        <a:ext cx="9831328" cy="607431"/>
      </dsp:txXfrm>
    </dsp:sp>
    <dsp:sp modelId="{95011122-D2CE-4812-8FF5-0605F86ED58F}">
      <dsp:nvSpPr>
        <dsp:cNvPr id="0" name=""/>
        <dsp:cNvSpPr/>
      </dsp:nvSpPr>
      <dsp:spPr>
        <a:xfrm>
          <a:off x="265658" y="1138934"/>
          <a:ext cx="759289" cy="759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9A6E-0F62-4584-B2A7-7B802FA14576}">
      <dsp:nvSpPr>
        <dsp:cNvPr id="0" name=""/>
        <dsp:cNvSpPr/>
      </dsp:nvSpPr>
      <dsp:spPr>
        <a:xfrm>
          <a:off x="424501" y="2126010"/>
          <a:ext cx="10052129" cy="607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14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Allow testing before procuring at scale</a:t>
          </a:r>
          <a:endParaRPr lang="en-US" sz="2800" kern="1200" dirty="0"/>
        </a:p>
      </dsp:txBody>
      <dsp:txXfrm>
        <a:off x="424501" y="2126010"/>
        <a:ext cx="10052129" cy="607431"/>
      </dsp:txXfrm>
    </dsp:sp>
    <dsp:sp modelId="{4F9EADBB-BE5B-464A-B5E8-10951058CABA}">
      <dsp:nvSpPr>
        <dsp:cNvPr id="0" name=""/>
        <dsp:cNvSpPr/>
      </dsp:nvSpPr>
      <dsp:spPr>
        <a:xfrm>
          <a:off x="44856" y="2050081"/>
          <a:ext cx="759289" cy="759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31306-B07F-4777-B37C-8039A5F1B759}">
      <dsp:nvSpPr>
        <dsp:cNvPr id="0" name=""/>
        <dsp:cNvSpPr/>
      </dsp:nvSpPr>
      <dsp:spPr>
        <a:xfrm>
          <a:off x="4877" y="990170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Requirements gathering study </a:t>
          </a:r>
          <a:br>
            <a:rPr lang="en-GB" sz="1900" kern="1200" dirty="0" smtClean="0"/>
          </a:br>
          <a:r>
            <a:rPr lang="en-GB" sz="1900" kern="1200" dirty="0" smtClean="0"/>
            <a:t>(Q2 2019)</a:t>
          </a:r>
          <a:endParaRPr lang="en-US" sz="1900" kern="1200" dirty="0"/>
        </a:p>
      </dsp:txBody>
      <dsp:txXfrm>
        <a:off x="572760" y="990170"/>
        <a:ext cx="1703651" cy="1135766"/>
      </dsp:txXfrm>
    </dsp:sp>
    <dsp:sp modelId="{9CBF9BD8-BB53-48D8-86B9-0A760F139B75}">
      <dsp:nvSpPr>
        <dsp:cNvPr id="0" name=""/>
        <dsp:cNvSpPr/>
      </dsp:nvSpPr>
      <dsp:spPr>
        <a:xfrm>
          <a:off x="2560353" y="990170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Applications collection</a:t>
          </a:r>
          <a:br>
            <a:rPr lang="en-US" sz="1900" kern="1200" dirty="0" smtClean="0"/>
          </a:br>
          <a:r>
            <a:rPr lang="en-US" sz="1900" kern="1200" dirty="0" smtClean="0"/>
            <a:t>(Q3 2019)</a:t>
          </a:r>
          <a:endParaRPr lang="en-US" sz="1900" kern="1200" dirty="0"/>
        </a:p>
      </dsp:txBody>
      <dsp:txXfrm>
        <a:off x="3128236" y="990170"/>
        <a:ext cx="1703651" cy="1135766"/>
      </dsp:txXfrm>
    </dsp:sp>
    <dsp:sp modelId="{45BFFD48-7F73-4B00-961F-BFDA5EE0362C}">
      <dsp:nvSpPr>
        <dsp:cNvPr id="0" name=""/>
        <dsp:cNvSpPr/>
      </dsp:nvSpPr>
      <dsp:spPr>
        <a:xfrm>
          <a:off x="5115829" y="990170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Distribution </a:t>
          </a:r>
          <a:br>
            <a:rPr lang="en-US" sz="1900" kern="1200" dirty="0" smtClean="0"/>
          </a:br>
          <a:r>
            <a:rPr lang="en-US" sz="1900" kern="1200" dirty="0" smtClean="0"/>
            <a:t>(Q4 2019 –ongoing) </a:t>
          </a:r>
          <a:endParaRPr lang="en-US" sz="1900" kern="1200" dirty="0"/>
        </a:p>
      </dsp:txBody>
      <dsp:txXfrm>
        <a:off x="5683712" y="990170"/>
        <a:ext cx="1703651" cy="1135766"/>
      </dsp:txXfrm>
    </dsp:sp>
    <dsp:sp modelId="{A3B66CD9-0576-4505-AC86-A1B5727937AA}">
      <dsp:nvSpPr>
        <dsp:cNvPr id="0" name=""/>
        <dsp:cNvSpPr/>
      </dsp:nvSpPr>
      <dsp:spPr>
        <a:xfrm>
          <a:off x="7671304" y="990170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Feedback gathering </a:t>
          </a:r>
          <a:br>
            <a:rPr lang="en-US" sz="1900" kern="1200" dirty="0" smtClean="0"/>
          </a:br>
          <a:r>
            <a:rPr lang="en-US" sz="1900" kern="1200" dirty="0" smtClean="0"/>
            <a:t>(ongoing)</a:t>
          </a:r>
          <a:endParaRPr lang="en-US" sz="1900" kern="1200" dirty="0"/>
        </a:p>
      </dsp:txBody>
      <dsp:txXfrm>
        <a:off x="8239187" y="990170"/>
        <a:ext cx="1703651" cy="1135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A973D-D711-444F-BFFD-623CFB55CFE3}">
      <dsp:nvSpPr>
        <dsp:cNvPr id="0" name=""/>
        <dsp:cNvSpPr/>
      </dsp:nvSpPr>
      <dsp:spPr>
        <a:xfrm>
          <a:off x="903433" y="0"/>
          <a:ext cx="2224590" cy="2224590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4FAB4-2C84-43F2-A942-F1ED4FD3AA3E}">
      <dsp:nvSpPr>
        <dsp:cNvPr id="0" name=""/>
        <dsp:cNvSpPr/>
      </dsp:nvSpPr>
      <dsp:spPr>
        <a:xfrm>
          <a:off x="1616322" y="222676"/>
          <a:ext cx="2304680" cy="39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rgbClr val="C00000"/>
              </a:solidFill>
            </a:rPr>
            <a:t>Micromail</a:t>
          </a:r>
          <a:r>
            <a:rPr lang="en-US" sz="1600" b="1" kern="1200" dirty="0">
              <a:solidFill>
                <a:srgbClr val="C00000"/>
              </a:solidFill>
            </a:rPr>
            <a:t>: 2</a:t>
          </a:r>
        </a:p>
      </dsp:txBody>
      <dsp:txXfrm>
        <a:off x="1635623" y="241977"/>
        <a:ext cx="2266078" cy="356784"/>
      </dsp:txXfrm>
    </dsp:sp>
    <dsp:sp modelId="{65C6F59C-0C73-4996-A727-79720D26126E}">
      <dsp:nvSpPr>
        <dsp:cNvPr id="0" name=""/>
        <dsp:cNvSpPr/>
      </dsp:nvSpPr>
      <dsp:spPr>
        <a:xfrm>
          <a:off x="1616322" y="667485"/>
          <a:ext cx="2304680" cy="39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C00000"/>
              </a:solidFill>
            </a:rPr>
            <a:t>TI-Sparkle: 4</a:t>
          </a:r>
        </a:p>
      </dsp:txBody>
      <dsp:txXfrm>
        <a:off x="1635623" y="686786"/>
        <a:ext cx="2266078" cy="356784"/>
      </dsp:txXfrm>
    </dsp:sp>
    <dsp:sp modelId="{CEE89F1A-4A10-43F2-9DAD-947C5041DEB8}">
      <dsp:nvSpPr>
        <dsp:cNvPr id="0" name=""/>
        <dsp:cNvSpPr/>
      </dsp:nvSpPr>
      <dsp:spPr>
        <a:xfrm>
          <a:off x="1616322" y="1112295"/>
          <a:ext cx="2304680" cy="39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rgbClr val="00B050"/>
              </a:solidFill>
            </a:rPr>
            <a:t>CloudSigma</a:t>
          </a:r>
          <a:r>
            <a:rPr lang="en-US" sz="1600" b="1" kern="1200" dirty="0">
              <a:solidFill>
                <a:srgbClr val="00B050"/>
              </a:solidFill>
            </a:rPr>
            <a:t>: </a:t>
          </a:r>
          <a:r>
            <a:rPr lang="en-US" sz="1600" b="1" kern="1200" dirty="0" smtClean="0">
              <a:solidFill>
                <a:srgbClr val="00B050"/>
              </a:solidFill>
            </a:rPr>
            <a:t>35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1635623" y="1131596"/>
        <a:ext cx="2266078" cy="356784"/>
      </dsp:txXfrm>
    </dsp:sp>
    <dsp:sp modelId="{C926990C-2B1B-43BC-B0C1-A5B47735CE4B}">
      <dsp:nvSpPr>
        <dsp:cNvPr id="0" name=""/>
        <dsp:cNvSpPr/>
      </dsp:nvSpPr>
      <dsp:spPr>
        <a:xfrm>
          <a:off x="1616322" y="1557104"/>
          <a:ext cx="2304680" cy="39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Exoscale</a:t>
          </a:r>
          <a:r>
            <a:rPr lang="en-US" sz="1600" b="1" kern="1200" dirty="0" smtClean="0">
              <a:solidFill>
                <a:schemeClr val="tx1"/>
              </a:solidFill>
            </a:rPr>
            <a:t>*:24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635623" y="1576405"/>
        <a:ext cx="2266078" cy="35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0.18967</cdr:y>
    </cdr:to>
    <cdr:sp macro="" textlink="">
      <cdr:nvSpPr>
        <cdr:cNvPr id="2" name="Content Placeholder 5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3646527"/>
          <a:ext cx="3921722" cy="578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en-GB" sz="1800" b="1" dirty="0" smtClean="0"/>
            <a:t>Types of services used with the vouchers </a:t>
          </a:r>
          <a:endParaRPr lang="en-GB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0.18967</cdr:y>
    </cdr:to>
    <cdr:sp macro="" textlink="">
      <cdr:nvSpPr>
        <cdr:cNvPr id="2" name="Content Placeholder 5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3053674"/>
          <a:ext cx="3921722" cy="638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b="1" dirty="0"/>
            <a:t>How likely is it that you will continue using commercial cloud services for your research </a:t>
          </a:r>
          <a:r>
            <a:rPr lang="en-GB" b="1" dirty="0" smtClean="0"/>
            <a:t>?</a:t>
          </a:r>
          <a:endParaRPr lang="en-GB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83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3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55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26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92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909" y="2381487"/>
            <a:ext cx="6456403" cy="16191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908" y="4246377"/>
            <a:ext cx="6456403" cy="155088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  <a:latin typeface="Akzidenz-Grotesk BQ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4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D150-D379-4F1A-B2AC-9D682B47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051"/>
            <a:ext cx="10515600" cy="2903061"/>
          </a:xfrm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5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936-D848-472F-AF3F-05E4FFE3E9A2}" type="datetime1">
              <a:rPr lang="en-GB" smtClean="0"/>
              <a:t>04/11/2020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  <a:latin typeface="Akzidenz-Grotesk BQ" pitchFamily="2" charset="77"/>
              </a:rPr>
              <a:t>EGI Conference 2020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kzidenz-Grotesk BQ" pitchFamily="2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9CABDA-3A32-5E4A-93D7-C69D10D7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14" y="1079190"/>
            <a:ext cx="10515600" cy="98032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A984B7-82BF-B549-88F4-D3287858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08861"/>
            <a:ext cx="10510615" cy="323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99F1-14A9-1E4F-8C4D-B291B3E1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914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E0941-C4DC-DA46-9E5C-AEB18ACF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760"/>
            <a:ext cx="10515600" cy="30513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CB61E-00E3-E44B-8DF0-1C4879C6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A6D4-1400-4EEF-A920-A7642C2643A9}" type="datetime1">
              <a:rPr lang="en-GB" smtClean="0"/>
              <a:t>04/11/2020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840A9-7FB7-FB43-844C-04582128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98C13-9EE1-FC49-AB9D-F9F9183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BB0A-07F5-A74F-88C4-2DD363AD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1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15" y="1079190"/>
            <a:ext cx="10515600" cy="98032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558C0565-98CF-4BEA-8355-6D1036A66153}" type="datetime1">
              <a:rPr lang="en-GB" smtClean="0"/>
              <a:t>04/11/2020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 smtClean="0"/>
              <a:t>EGI Conference 2020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5B6858-CC58-6942-8196-19807DFE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1721"/>
            <a:ext cx="5104688" cy="321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F7F928-25B3-CA40-8763-7CAAF6E019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410" y="2331721"/>
            <a:ext cx="5246405" cy="321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1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219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56EB-FAD0-4D91-B5BC-80A1F155698D}" type="datetime1">
              <a:rPr lang="en-GB" smtClean="0"/>
              <a:t>04/11/2020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F5C-89B6-413E-B3EE-76294204DBEF}" type="datetime1">
              <a:rPr lang="en-GB" smtClean="0"/>
              <a:t>04/11/2020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00069"/>
            <a:ext cx="3932237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9A2E-6186-4B6B-8764-442D200DF91E}" type="datetime1">
              <a:rPr lang="en-GB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264" y="1500070"/>
            <a:ext cx="6722693" cy="42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3269050"/>
            <a:ext cx="3932237" cy="245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9924"/>
            <a:ext cx="3932237" cy="106997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69925"/>
            <a:ext cx="6172200" cy="44536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A939-0942-465E-970E-730EF2CC1117}" type="datetime1">
              <a:rPr lang="en-GB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5EE60B7-BB5A-6949-B428-DCD2B27FA3F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9788" y="2608678"/>
            <a:ext cx="3932237" cy="321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400"/>
            </a:lvl1pPr>
            <a:lvl2pPr marL="742950" indent="-285750">
              <a:buFontTx/>
              <a:buBlip>
                <a:blip r:embed="rId4"/>
              </a:buBlip>
              <a:defRPr sz="1400"/>
            </a:lvl2pPr>
            <a:lvl3pPr marL="1200150" indent="-285750">
              <a:buFontTx/>
              <a:buBlip>
                <a:blip r:embed="rId4"/>
              </a:buBlip>
              <a:defRPr sz="1400"/>
            </a:lvl3pPr>
            <a:lvl4pPr marL="1657350" indent="-285750">
              <a:buFontTx/>
              <a:buBlip>
                <a:blip r:embed="rId4"/>
              </a:buBlip>
              <a:defRPr sz="1400"/>
            </a:lvl4pPr>
            <a:lvl5pPr marL="2114550" indent="-28575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376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63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31118"/>
            <a:ext cx="10515600" cy="199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42763" y="6518754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C603C6-6B15-44FC-AFAB-16E0691A484B}" type="datetime1">
              <a:rPr lang="en-GB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chemeClr val="bg1">
                    <a:lumMod val="95000"/>
                  </a:schemeClr>
                </a:solidFill>
                <a:latin typeface="Akzidenz-Grotesk BQ" pitchFamily="2" charset="77"/>
              </a:rPr>
              <a:t>EGI Conference 2020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kzidenz-Grotesk BQ" pitchFamily="2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96" y="6526063"/>
            <a:ext cx="981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1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4470A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tif"/><Relationship Id="rId4" Type="http://schemas.openxmlformats.org/officeDocument/2006/relationships/image" Target="../media/image23.t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11" Type="http://schemas.openxmlformats.org/officeDocument/2006/relationships/image" Target="../media/image2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microsoft.com/office/2007/relationships/diagramDrawing" Target="../diagrams/drawing3.xml"/><Relationship Id="rId5" Type="http://schemas.openxmlformats.org/officeDocument/2006/relationships/image" Target="../media/image37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6.jp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Experience with cloud vouchers in OCRE 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EGI Conference </a:t>
            </a:r>
          </a:p>
          <a:p>
            <a:r>
              <a:rPr lang="it-IT" dirty="0"/>
              <a:t>04 November 2020</a:t>
            </a:r>
          </a:p>
          <a:p>
            <a:endParaRPr lang="it-IT" dirty="0" smtClean="0"/>
          </a:p>
          <a:p>
            <a:r>
              <a:rPr lang="en-GB" b="1" dirty="0">
                <a:solidFill>
                  <a:schemeClr val="accent4"/>
                </a:solidFill>
              </a:rPr>
              <a:t>Marion Devouassoux </a:t>
            </a:r>
            <a:br>
              <a:rPr lang="en-GB" b="1" dirty="0">
                <a:solidFill>
                  <a:schemeClr val="accent4"/>
                </a:solidFill>
              </a:rPr>
            </a:br>
            <a:r>
              <a:rPr lang="en-GB" b="1" dirty="0">
                <a:solidFill>
                  <a:schemeClr val="accent4"/>
                </a:solidFill>
              </a:rPr>
              <a:t>marion.devouassoux@cern.ch</a:t>
            </a:r>
            <a:endParaRPr lang="en-US" b="1" dirty="0">
              <a:solidFill>
                <a:schemeClr val="accent4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B01A3-D53A-4E0A-92C4-B4C287255AB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56913" y="6518275"/>
            <a:ext cx="1335087" cy="365125"/>
          </a:xfrm>
        </p:spPr>
        <p:txBody>
          <a:bodyPr/>
          <a:lstStyle/>
          <a:p>
            <a:fld id="{83AA5094-8852-41D2-8622-2A2C32B1590C}" type="datetime1">
              <a:rPr lang="en-GB" smtClean="0"/>
              <a:t>04/11/2020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49596-05DB-44B9-BFDA-F72F38F0D3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6213"/>
            <a:ext cx="9475788" cy="365125"/>
          </a:xfrm>
        </p:spPr>
        <p:txBody>
          <a:bodyPr/>
          <a:lstStyle/>
          <a:p>
            <a:r>
              <a:rPr lang="en-GB" smtClean="0"/>
              <a:t>EGI Conference 2020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2BF95-F4CF-4726-8E47-2D7C120730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26213"/>
            <a:ext cx="982663" cy="365125"/>
          </a:xfrm>
        </p:spPr>
        <p:txBody>
          <a:bodyPr/>
          <a:lstStyle/>
          <a:p>
            <a:fld id="{345175DA-277F-B548-B500-1BF71FE2309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953BAA4-D7AB-4F73-B102-5C781A424623}"/>
              </a:ext>
            </a:extLst>
          </p:cNvPr>
          <p:cNvSpPr txBox="1">
            <a:spLocks/>
          </p:cNvSpPr>
          <p:nvPr/>
        </p:nvSpPr>
        <p:spPr>
          <a:xfrm>
            <a:off x="868366" y="2456002"/>
            <a:ext cx="6861356" cy="2304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4470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Pre-Commercial Procurement</a:t>
            </a:r>
          </a:p>
          <a:p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Piloted hybrid cloud platforms involving competitively selected 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providers</a:t>
            </a:r>
          </a:p>
          <a:p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Procurement budget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€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8% as Cloud Vouchers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smtClean="0"/>
              <a:t>Past Experience with Cloud Vouchers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2EE0-EBF0-478F-92F2-1FA51AF46D3A}" type="datetime1">
              <a:rPr lang="en-GB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BB0A-07F5-A74F-88C4-2DD363AD13A7}" type="slidenum">
              <a:rPr lang="en-US" smtClean="0"/>
              <a:t>2</a:t>
            </a:fld>
            <a:endParaRPr lang="en-US"/>
          </a:p>
        </p:txBody>
      </p:sp>
      <p:pic>
        <p:nvPicPr>
          <p:cNvPr id="7" name="HelixNebula-LogoRef.jpg" descr="HelixNebula-LogoRef.jpg">
            <a:extLst>
              <a:ext uri="{FF2B5EF4-FFF2-40B4-BE49-F238E27FC236}">
                <a16:creationId xmlns:a16="http://schemas.microsoft.com/office/drawing/2014/main" id="{8E362F39-C35A-2A4E-854B-BCAF5BE12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4806" y="3648099"/>
            <a:ext cx="1859009" cy="9800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53BAA4-D7AB-4F73-B102-5C781A424623}"/>
              </a:ext>
            </a:extLst>
          </p:cNvPr>
          <p:cNvSpPr txBox="1">
            <a:spLocks/>
          </p:cNvSpPr>
          <p:nvPr/>
        </p:nvSpPr>
        <p:spPr>
          <a:xfrm>
            <a:off x="802990" y="4606722"/>
            <a:ext cx="7384663" cy="1613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4470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voucher: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computing resources in the form of credit (free at the point of the user) 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95983" y="1634028"/>
            <a:ext cx="3681004" cy="4473238"/>
            <a:chOff x="5080284" y="1619959"/>
            <a:chExt cx="2977925" cy="3618840"/>
          </a:xfrm>
        </p:grpSpPr>
        <p:pic>
          <p:nvPicPr>
            <p:cNvPr id="14" name="Content Placeholder 11"/>
            <p:cNvPicPr>
              <a:picLocks noChangeAspect="1"/>
            </p:cNvPicPr>
            <p:nvPr/>
          </p:nvPicPr>
          <p:blipFill rotWithShape="1">
            <a:blip r:embed="rId4"/>
            <a:srcRect r="13737" b="13535"/>
            <a:stretch/>
          </p:blipFill>
          <p:spPr>
            <a:xfrm>
              <a:off x="5080284" y="1619959"/>
              <a:ext cx="2977925" cy="361884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691733" y="2878765"/>
              <a:ext cx="2093119" cy="1867310"/>
              <a:chOff x="5176877" y="2659136"/>
              <a:chExt cx="2790825" cy="248974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94522" y="2659136"/>
                <a:ext cx="709454" cy="192443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5176877" y="2928907"/>
                <a:ext cx="2790825" cy="2219976"/>
                <a:chOff x="3157834" y="2906683"/>
                <a:chExt cx="2790825" cy="2219976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912" y="2906683"/>
                  <a:ext cx="743599" cy="234285"/>
                </a:xfrm>
                <a:prstGeom prst="rect">
                  <a:avLst/>
                </a:prstGeom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3157834" y="2924944"/>
                  <a:ext cx="2790825" cy="2201715"/>
                  <a:chOff x="3157834" y="2924944"/>
                  <a:chExt cx="2790825" cy="2201715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4105512" y="2924944"/>
                    <a:ext cx="1843147" cy="2201715"/>
                    <a:chOff x="4105512" y="2924944"/>
                    <a:chExt cx="1843147" cy="2201715"/>
                  </a:xfrm>
                </p:grpSpPr>
                <p:pic>
                  <p:nvPicPr>
                    <p:cNvPr id="23" name="Picture 22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05512" y="3957851"/>
                      <a:ext cx="673818" cy="549694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4856665" y="2924944"/>
                      <a:ext cx="1091994" cy="2201715"/>
                      <a:chOff x="4856665" y="2924944"/>
                      <a:chExt cx="1091994" cy="2201715"/>
                    </a:xfrm>
                  </p:grpSpPr>
                  <p:pic>
                    <p:nvPicPr>
                      <p:cNvPr id="25" name="Picture 24" descr="C:\Users\RAMSAGHR\AppData\Local\Microsoft\Windows\Temporary Internet Files\Content.IE5\QGV9AXE3\LogoCERN.gif"/>
                      <p:cNvPicPr/>
                      <p:nvPr/>
                    </p:nvPicPr>
                    <p:blipFill>
                      <a:blip r:embed="rId8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985022"/>
                        <a:ext cx="360040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26" name="Picture 25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83071" y="4678564"/>
                        <a:ext cx="451143" cy="44809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27" name="Group 26"/>
                      <p:cNvGrpSpPr/>
                      <p:nvPr/>
                    </p:nvGrpSpPr>
                    <p:grpSpPr>
                      <a:xfrm>
                        <a:off x="4856665" y="2924944"/>
                        <a:ext cx="1091994" cy="1008112"/>
                        <a:chOff x="4856665" y="2924944"/>
                        <a:chExt cx="1091994" cy="1008112"/>
                      </a:xfrm>
                    </p:grpSpPr>
                    <p:pic>
                      <p:nvPicPr>
                        <p:cNvPr id="28" name="Picture 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412911" y="2924944"/>
                          <a:ext cx="535748" cy="523929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9" name="Picture 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281812" y="3585545"/>
                          <a:ext cx="658340" cy="34751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0" name="Picture 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856665" y="2977662"/>
                          <a:ext cx="556246" cy="209246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</p:grpSp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57834" y="4879926"/>
                    <a:ext cx="896456" cy="196239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90373" y="4149080"/>
              <a:ext cx="201907" cy="226211"/>
            </a:xfrm>
            <a:prstGeom prst="rect">
              <a:avLst/>
            </a:prstGeom>
          </p:spPr>
        </p:pic>
      </p:grpSp>
      <p:pic>
        <p:nvPicPr>
          <p:cNvPr id="31" name="Picture 19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2188" y="3070852"/>
            <a:ext cx="1246850" cy="1501281"/>
          </a:xfrm>
          <a:prstGeom prst="rect">
            <a:avLst/>
          </a:prstGeom>
          <a:noFill/>
          <a:extLst/>
        </p:spPr>
      </p:pic>
      <p:pic>
        <p:nvPicPr>
          <p:cNvPr id="32" name="Picture 309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542" y="3588862"/>
            <a:ext cx="1371341" cy="46526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829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13" y="1147830"/>
            <a:ext cx="10515600" cy="1325563"/>
          </a:xfrm>
        </p:spPr>
        <p:txBody>
          <a:bodyPr/>
          <a:lstStyle/>
          <a:p>
            <a:r>
              <a:rPr lang="en-US" dirty="0"/>
              <a:t>1. Past Experience with Cloud Vouchers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087775"/>
              </p:ext>
            </p:extLst>
          </p:nvPr>
        </p:nvGraphicFramePr>
        <p:xfrm>
          <a:off x="838200" y="2920781"/>
          <a:ext cx="10515600" cy="303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94BA-6E90-49B5-8C6B-B6AA3D70A7C8}" type="datetime1">
              <a:rPr lang="en-GB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BB0A-07F5-A74F-88C4-2DD363AD13A7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53BAA4-D7AB-4F73-B102-5C781A424623}"/>
              </a:ext>
            </a:extLst>
          </p:cNvPr>
          <p:cNvSpPr txBox="1">
            <a:spLocks/>
          </p:cNvSpPr>
          <p:nvPr/>
        </p:nvSpPr>
        <p:spPr>
          <a:xfrm>
            <a:off x="1238311" y="2040172"/>
            <a:ext cx="6480012" cy="880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4470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Advantages of Cloud Vouchers: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0164"/>
            <a:ext cx="10515600" cy="3252922"/>
          </a:xfrm>
        </p:spPr>
        <p:txBody>
          <a:bodyPr>
            <a:normAutofit/>
          </a:bodyPr>
          <a:lstStyle/>
          <a:p>
            <a:r>
              <a:rPr lang="en-US" dirty="0" smtClean="0"/>
              <a:t>OCRE: Open Clouds for Research Environments </a:t>
            </a:r>
          </a:p>
          <a:p>
            <a:pPr lvl="1"/>
            <a:r>
              <a:rPr lang="en-GB" dirty="0"/>
              <a:t>Procurement of commodity cloud based services for the EOSC (2019 – 2021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Led by GÉANT</a:t>
            </a:r>
          </a:p>
          <a:p>
            <a:pPr lvl="1"/>
            <a:r>
              <a:rPr lang="en-GB" dirty="0"/>
              <a:t>Procurement Budget: €9.5 </a:t>
            </a:r>
            <a:r>
              <a:rPr lang="en-GB" dirty="0" smtClean="0"/>
              <a:t>million</a:t>
            </a:r>
          </a:p>
          <a:p>
            <a:pPr lvl="1"/>
            <a:r>
              <a:rPr lang="en-GB" b="1" dirty="0" smtClean="0"/>
              <a:t>Aim: </a:t>
            </a:r>
            <a:r>
              <a:rPr lang="en-GB" dirty="0" smtClean="0"/>
              <a:t>accelerate </a:t>
            </a:r>
            <a:r>
              <a:rPr lang="en-GB" dirty="0"/>
              <a:t>cloud adoption in the European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research community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Cloud vouchers for the Long-Tail-of-Science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0863-5A16-441A-91F8-C5DE4E02A347}" type="datetime1">
              <a:rPr lang="en-GB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BB0A-07F5-A74F-88C4-2DD363AD13A7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223E7C5B-A6A4-BF49-8C33-2031BFDD4CE1}"/>
              </a:ext>
            </a:extLst>
          </p:cNvPr>
          <p:cNvGrpSpPr/>
          <p:nvPr/>
        </p:nvGrpSpPr>
        <p:grpSpPr>
          <a:xfrm>
            <a:off x="7986889" y="3600343"/>
            <a:ext cx="2910506" cy="2276416"/>
            <a:chOff x="-1" y="569097"/>
            <a:chExt cx="4568263" cy="3573007"/>
          </a:xfrm>
        </p:grpSpPr>
        <p:pic>
          <p:nvPicPr>
            <p:cNvPr id="8" name="Picture 7" descr="Picture 7">
              <a:extLst>
                <a:ext uri="{FF2B5EF4-FFF2-40B4-BE49-F238E27FC236}">
                  <a16:creationId xmlns:a16="http://schemas.microsoft.com/office/drawing/2014/main" id="{D88C62E2-6B89-AB47-9E85-A8C1DAE6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81082" y="605560"/>
              <a:ext cx="2387180" cy="1033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9" descr="Picture 9">
              <a:extLst>
                <a:ext uri="{FF2B5EF4-FFF2-40B4-BE49-F238E27FC236}">
                  <a16:creationId xmlns:a16="http://schemas.microsoft.com/office/drawing/2014/main" id="{28675B19-B328-3A4C-9CD4-B83BBE48B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572847"/>
              <a:ext cx="1557139" cy="1557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icture 10" descr="Picture 10">
              <a:extLst>
                <a:ext uri="{FF2B5EF4-FFF2-40B4-BE49-F238E27FC236}">
                  <a16:creationId xmlns:a16="http://schemas.microsoft.com/office/drawing/2014/main" id="{9BB2F28A-E3CC-1249-8784-FCF6A44B6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511" y="2445630"/>
              <a:ext cx="2134562" cy="1524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icture 2" descr="Picture 2">
              <a:extLst>
                <a:ext uri="{FF2B5EF4-FFF2-40B4-BE49-F238E27FC236}">
                  <a16:creationId xmlns:a16="http://schemas.microsoft.com/office/drawing/2014/main" id="{7BDA254B-8B34-F04B-9C55-552CEAB2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rcRect r="82064"/>
            <a:stretch>
              <a:fillRect/>
            </a:stretch>
          </p:blipFill>
          <p:spPr>
            <a:xfrm>
              <a:off x="2907724" y="2019296"/>
              <a:ext cx="1353444" cy="2122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cern.jpg" descr="cern.jpg">
              <a:extLst>
                <a:ext uri="{FF2B5EF4-FFF2-40B4-BE49-F238E27FC236}">
                  <a16:creationId xmlns:a16="http://schemas.microsoft.com/office/drawing/2014/main" id="{7C902A4A-B7AE-DF47-BBCA-185124288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97" y="569097"/>
              <a:ext cx="1588242" cy="1553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838200" y="11246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4470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 Cloud Vouchers in OCRE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917168" y="4986033"/>
            <a:ext cx="222956" cy="21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6871"/>
            <a:ext cx="10515600" cy="1555577"/>
          </a:xfrm>
        </p:spPr>
        <p:txBody>
          <a:bodyPr>
            <a:normAutofit/>
          </a:bodyPr>
          <a:lstStyle/>
          <a:p>
            <a:r>
              <a:rPr lang="en-US" dirty="0"/>
              <a:t>Call off ran in </a:t>
            </a:r>
            <a:r>
              <a:rPr lang="en-US" dirty="0" smtClean="0"/>
              <a:t>Q2 </a:t>
            </a:r>
            <a:r>
              <a:rPr lang="en-US" dirty="0"/>
              <a:t>2019 under GEANT IaaS </a:t>
            </a:r>
            <a:r>
              <a:rPr lang="en-US" dirty="0" smtClean="0"/>
              <a:t>framework</a:t>
            </a:r>
            <a:endParaRPr lang="en-US" dirty="0"/>
          </a:p>
          <a:p>
            <a:pPr lvl="1"/>
            <a:r>
              <a:rPr lang="en-US" dirty="0"/>
              <a:t>Total Amount procured: €500 </a:t>
            </a:r>
            <a:r>
              <a:rPr lang="en-US" dirty="0" smtClean="0"/>
              <a:t>000</a:t>
            </a:r>
          </a:p>
          <a:p>
            <a:pPr lvl="1"/>
            <a:r>
              <a:rPr lang="en-US" dirty="0" smtClean="0"/>
              <a:t>Voucher face value: €500 to €2000	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1152-AA49-4C4F-8F0D-08CE925CA7AE}" type="datetime1">
              <a:rPr lang="en-GB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BB0A-07F5-A74F-88C4-2DD363AD13A7}" type="slidenum">
              <a:rPr lang="en-US" smtClean="0"/>
              <a:t>5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11246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4470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 Cloud Vouchers in OCRE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48" y="5037296"/>
            <a:ext cx="1078110" cy="1058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17" y="4965249"/>
            <a:ext cx="1660338" cy="958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56" y="4965249"/>
            <a:ext cx="2449286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24" y="4887063"/>
            <a:ext cx="1288344" cy="1288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45" y="4023890"/>
            <a:ext cx="2262354" cy="699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48" y="4225041"/>
            <a:ext cx="2333719" cy="6583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31264" y="4847350"/>
            <a:ext cx="4190306" cy="147789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16" y="5414186"/>
            <a:ext cx="817746" cy="489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57" y="4799259"/>
            <a:ext cx="1036610" cy="64970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704150" y="3339772"/>
            <a:ext cx="4021347" cy="91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" u="sng" dirty="0" smtClean="0"/>
          </a:p>
          <a:p>
            <a:r>
              <a:rPr lang="en-US" u="sng" dirty="0" smtClean="0"/>
              <a:t>3 distribution channels</a:t>
            </a:r>
            <a:r>
              <a:rPr lang="en-US" dirty="0" smtClean="0"/>
              <a:t>: </a:t>
            </a:r>
          </a:p>
          <a:p>
            <a:pPr marL="457200" lvl="1" indent="0">
              <a:buFontTx/>
              <a:buNone/>
            </a:pPr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93899" y="3343170"/>
            <a:ext cx="4021347" cy="91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" u="sng" dirty="0" smtClean="0"/>
          </a:p>
          <a:p>
            <a:r>
              <a:rPr lang="en-US" u="sng" dirty="0" smtClean="0"/>
              <a:t>3 cloud providers</a:t>
            </a:r>
            <a:r>
              <a:rPr lang="en-US" dirty="0" smtClean="0"/>
              <a:t>: </a:t>
            </a:r>
          </a:p>
          <a:p>
            <a:pPr marL="457200" lvl="1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746802"/>
              </p:ext>
            </p:extLst>
          </p:nvPr>
        </p:nvGraphicFramePr>
        <p:xfrm>
          <a:off x="838200" y="1603376"/>
          <a:ext cx="10515600" cy="311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65E6-0898-4A31-80FD-D000478FB86E}" type="datetime1">
              <a:rPr lang="en-GB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BB0A-07F5-A74F-88C4-2DD363AD13A7}" type="slidenum">
              <a:rPr lang="en-US" smtClean="0"/>
              <a:t>6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11246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4470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</a:t>
            </a:r>
            <a:r>
              <a:rPr lang="en-US" dirty="0" smtClean="0"/>
              <a:t>. Cloud Vouchers Distribution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4367286"/>
            <a:ext cx="823806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97762" y="4381927"/>
            <a:ext cx="3663950" cy="1283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# </a:t>
            </a:r>
            <a:r>
              <a:rPr lang="en-US" sz="2100" dirty="0"/>
              <a:t>vouchers distributed</a:t>
            </a:r>
            <a:r>
              <a:rPr lang="en-US" sz="2100"/>
              <a:t>: </a:t>
            </a:r>
            <a:r>
              <a:rPr lang="en-US" sz="2100" smtClean="0"/>
              <a:t>65</a:t>
            </a:r>
            <a:endParaRPr lang="en-US" sz="2100" dirty="0"/>
          </a:p>
          <a:p>
            <a:r>
              <a:rPr lang="en-US" sz="2100" dirty="0"/>
              <a:t># researchers: </a:t>
            </a:r>
            <a:r>
              <a:rPr lang="en-US" sz="2100" dirty="0" smtClean="0"/>
              <a:t>57</a:t>
            </a:r>
            <a:endParaRPr lang="en-GB" sz="2100" dirty="0"/>
          </a:p>
          <a:p>
            <a:endParaRPr lang="en-US" sz="21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76574" y="4460854"/>
            <a:ext cx="11557000" cy="1576643"/>
            <a:chOff x="838200" y="4609286"/>
            <a:chExt cx="11557000" cy="1576643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838200" y="4609286"/>
              <a:ext cx="11557000" cy="6167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80000"/>
                <a:buFontTx/>
                <a:buBlip>
                  <a:blip r:embed="rId8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8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8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8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8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00" dirty="0" smtClean="0"/>
                <a:t>Results </a:t>
              </a:r>
              <a:r>
                <a:rPr lang="en-GB" sz="2100" dirty="0"/>
                <a:t>requirements gathering </a:t>
              </a:r>
              <a:r>
                <a:rPr lang="en-GB" sz="2100" dirty="0" smtClean="0"/>
                <a:t>study</a:t>
              </a:r>
              <a:br>
                <a:rPr lang="en-GB" sz="2100" dirty="0" smtClean="0"/>
              </a:br>
              <a:r>
                <a:rPr lang="en-GB" sz="2100" dirty="0" smtClean="0"/>
                <a:t> (&gt;</a:t>
              </a:r>
              <a:r>
                <a:rPr lang="en-GB" sz="2100" dirty="0"/>
                <a:t>70 answers) </a:t>
              </a:r>
              <a:r>
                <a:rPr lang="en-GB" sz="2100" dirty="0" smtClean="0"/>
                <a:t>:</a:t>
              </a:r>
            </a:p>
            <a:p>
              <a:endParaRPr lang="en-US" sz="2100" dirty="0" smtClean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750" y="5218886"/>
              <a:ext cx="967043" cy="967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7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9BD8-BB53-48D8-86B9-0A760F139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BFFD48-7F73-4B00-961F-BFDA5EE03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B66CD9-0576-4505-AC86-A1B57279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C16-7865-4652-81CF-68D7380D1DCE}" type="datetime1">
              <a:rPr lang="en-GB" smtClean="0"/>
              <a:t>04/11/2020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BB0A-07F5-A74F-88C4-2DD363AD13A7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4470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Cloud Vouchers Distribution 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2772" y="5327355"/>
            <a:ext cx="5263092" cy="1057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*Exoscale is </a:t>
            </a:r>
            <a:r>
              <a:rPr lang="en-GB" sz="1800" b="1" dirty="0"/>
              <a:t>not</a:t>
            </a:r>
            <a:r>
              <a:rPr lang="en-GB" sz="1800" dirty="0"/>
              <a:t> a contractor via the GÉANT IaaS. Vouchers were (exceptionally) funded and distributed by CERN, in compensation for the </a:t>
            </a:r>
            <a:r>
              <a:rPr lang="en-GB" sz="1800" dirty="0" smtClean="0"/>
              <a:t>frustration </a:t>
            </a:r>
            <a:r>
              <a:rPr lang="en-GB" sz="1800" dirty="0"/>
              <a:t>of </a:t>
            </a:r>
            <a:r>
              <a:rPr lang="en-GB" sz="1800" dirty="0" err="1"/>
              <a:t>Micromail</a:t>
            </a:r>
            <a:r>
              <a:rPr lang="en-GB" sz="1800" dirty="0"/>
              <a:t> and TI-Sparkle </a:t>
            </a:r>
            <a:r>
              <a:rPr lang="en-GB" sz="1800" dirty="0" smtClean="0"/>
              <a:t>contracts </a:t>
            </a:r>
            <a:r>
              <a:rPr lang="en-GB" sz="1800" dirty="0"/>
              <a:t>due to VAT issues.</a:t>
            </a:r>
            <a:br>
              <a:rPr lang="en-GB" sz="1800" dirty="0"/>
            </a:br>
            <a:r>
              <a:rPr lang="en-GB" sz="1800" b="1" dirty="0"/>
              <a:t>Open Call via CERN </a:t>
            </a:r>
            <a:r>
              <a:rPr lang="en-GB" sz="1800" b="1" dirty="0" smtClean="0"/>
              <a:t>openlab</a:t>
            </a:r>
            <a:endParaRPr lang="en-GB" sz="1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7"/>
          <a:stretch/>
        </p:blipFill>
        <p:spPr>
          <a:xfrm>
            <a:off x="5685864" y="5634912"/>
            <a:ext cx="1788051" cy="608866"/>
          </a:xfrm>
          <a:prstGeom prst="rect">
            <a:avLst/>
          </a:prstGeom>
        </p:spPr>
      </p:pic>
      <p:sp>
        <p:nvSpPr>
          <p:cNvPr id="18" name="AutoShape 6" descr="data:image/png;base64,iVBORw0KGgoAAAANSUhEUgAABLAAAALmCAYAAABSJm0fAAAgAElEQVR4XuzdB7gU1f3/8e/tHW4BLnC5VOkdAcEG0kXF3pKosWtM8tPE/BMTk/iLxl80MVUTa+w1Go0NERURlSrSpfeq9M6l/Z/v6NzsXXbvzu7O7M7uec8THgx35pTXmbnPM5/nnDMZR48ePSocCCCAAAIIIIAAAggggAACCCCAAAII+FQggwDLpyNDsxBAAAEEEEAAAQQQQAABBBBAAAEELAECLG4EBBBAAAEEEEAAAQQQQAABBBBAAAFfCxBg+Xp4aBwCCCCAAAIIIIAAAggggAACCCCAAAEW9wACCCCAAAIIIIAAAggggAACCCCAgK8FCLB8PTw0DgEEEEAAAQQQQAABBBBAAAEEEECAAIt7AAEEEEAAAQQQQAABBBBAAAEEEEDA1wIEWL4eHhqHAAIIIIAAAggggAACCCCAAAIIIECAxT2AAAIIIIAAAggggAACCCCAAAIIIOBrAQIsXw8PjUMAAQQQQAABBBBAAAEEEEAAAQQQIMDiHkAAAQQQQAABBBBAAAEEEEAAAQQQ8LUAAZavh4fGIYAAAggggAACCCCAAAIIIIAAAggQYHEPIIAAAggggAACCCCAAAIIIIAAAgj4WoAAy9fDQ+MQQAABBBBAAAEEEEAAAQQQQAABBAiwuAcQQAABBBBAAAEEEEAAAQQQQAABBHwtQIDl6+GhcQgggAACCCCAAAIIIIAAAggggAACBFjcAwgggAACCCCAAAIIIIAAAggggAACvhYgwPL18NA4BBBAAAEEEEAAAQQQQAABBBBAAAECLO4BBBBAAAEEEEAAAQQQQAABBBBAAAFfCxBg+Xp4aBwCCCCAAAIIIIAAAggggAACCCCAAAEW9wACCCCAAAIIIIAAAggggAACCCCAgK8FCLB8PTw0DgEEEEAAAQQQQAABBBBAAAEEEECAAIt7AAEEEEAAAQQQQAABBBBAAAEEEEDA1wIEWL4eHhqHAAIIIIAAAggggAACCCCAAAIIIECAxT2AAAIIIIAAAggggAACCCCAAAIIIOBrAQIsXw8PjUMAAQQQQAABBBBAAAEEEEAAAQQQIMDiHkAAAQQQQAABBBBAAAEEEEAAAQQQ8LUAAZavh4fGIYAAAggggAACCCCAAAIIIIAAAggQYHEPIIAAAggggAACCCCAAAIIIIAAAgj4WoAAy9fDQ+MQQAABBBBAAAEEEEAAAQQQQAABBAiwuAcQQAABBBBAAAEEEEAAAQQQQAABBHwtQIDl6+GhcQgggAACCCCAAAIIIIAAAggggAACBFjcAwgggAACCCCAAAIIIIAAAggggAACvhYgwPL18NA4BBBAAAEEEEAAAQQQQAABBBBAAAECLO4BBBBAAAEEEEAAAQQQQAABBBBAAAFfCxBg+Xp4aBwCCCCAAAIIIIAAAggggAACCCCAAAEW9wACCCCAAAIIIIAAAggggAACCCCAgK8FCLB8PTw0DgEEEEAAAQQQQAABBBBAAAEEEECAAIt7AAEEEEAAAQQQQAABBBBAAAEEEEDA1wIEWL4eHhqHAAIIIIAAAggggAACCCCAAAIIIECAxT2AAAIIIJA0gffee0/efffdmOrPycmRkpISqaqqkm7dukmXLl0kLy8vprK4KD0EduzYIQ888IBs377d6tCIESNk2LBh6dG5FOnF0aNHZevWrTJ79myZN2+eNRZ79uwR/Xc9srOzree2VatW0qtXL2nfvr3os8zxX4G5c+fK008/bf1Dfn6+XHPNNdKyZUuIEEAAAQQQMF6AAMv4WwAABBBAIHkC8QRYwa0uLCyUCy64QLp27SoZGRnJ6xQ1J02AACtp9HL48GGZNWuWjB8/3gqwnB4aXvXv319GjhxphTUcIgRY3AUIIIAAAgiEFiDA4s5AAAEEEEiagJsBlnZCZ3dcdNFF1swODvMECLCSM+YbN260Zgx99dVXMTeguLhYLrnkEunQoUPMZaTLhQRY6TKS9AMBBBBAwG0BAiy3RSkPAQQQQMCxQHCAdf7550unTp0iXn/gwAFZs2aNfPbZZ7J8+XI5cuRI7TU6E+vqq6+W6urqiOVwQnoJEGAlfjx1meBLL70k+/fvr1O5Poe6rLdjx47Ws5iVlWX9/Msvv5QVK1bIzJkzj5mppTOwLr30UuncuXPiO+KjGgmwfDQYNAUBBBBAwFcCBFi+Gg4agwACCJglEBxgXXbZZdK9e/eoENatW2fN/ghctqRLkjQMYylhVJQpfzIBVmKHcNWqVfL444/L3r17aysuLS2VM88809qXLjMzM2yDdE+s9evXy4svvig6g8s+GjduLNdee61oOaYeBFimjjz9RgABBBCIJECAFUmInyOAAAIIeCbgRoCljVu6dKk88cQTUlNTY7W1rKxMbrzxRqNfgj0bNB8XTICVuMHZtWuXPPTQQ9aMKvto166daAits6+cHjqb8l//+pfMmTOn9pJBgwbJ6NGjjQ2gCbCc3j2chwACCCBgmgABlmkjTn8RQAABHwm4FWAdPHjQCrCWLFli9U43hr7qqqtEX6g5zBEgwErcWL/99tvy4Ycf1lbYtm1bueKKK6SgoCDqRmzZskUeeeSR2lmUDRs2lBtuuEEqKiqiLisdLiDASodRpA8IIIAAAl4IEGB5oUqZCCCAAAKOBNwKsLSyN998Uz766KPaemNZjuio0ZzkWwECrMQMjQZODz74oKi3Hm7sO6fPrj7DeujSX/0Yw/HHH5+YDvmsFgIsnw0IzUEAAQQQ8I0AAZZvhoKGIIAAAuYJJDvA0n14dP+dSZMmWcsQd+7caW0Ir3v3NGjQQI477jg55ZRTpGnTpo6XM+lm1p9//rlMnz5dNm3aJDo7TA+dFaYzS3ST+hNOOEGaNGniuEy9ftu2bfLJJ5/I/PnzreDg0KFD1vVFRUXSunVrOfnkk62/69t3KPgO0/7rEjBt6+LFi0WDCbu9dtna9379+ll7Gmkfwh2BL93aDp0Bt2/fPhk3bpzoz7RcbWv79u1l6NChUllZeUxRar969WqZNm2aNZtOx0PbqF+XVLuuXbvKSSedZC0RDXWEC7AOHz4sCxYskIkTJ8qGDRustmj/dIy1PbpkLVR76nsi3RqPwGegZ8+e8u1vf9tqo4Y5utm5tl3bqX0/7bTTLAf7UBv9mMGUKVPqeAWPnW6mnpeX59ovmMCwSQt1Y8+5zZs3y5NPPinNmjWzviKq41Lf/ab1uvX86jP7z3/+U1auXGkZ2eG33o9633z66aeie+3p/ayH3sdt2rSRU089VVq1auX4OdbytI6PP/7YGts9e/ZY5ZWUlFgb1+v46qyzWAIs+x6fPHmydf/YZauhlqmm+ntH217fEfgM6ab611xzjTUmaqDt1p9rmfpvgwcPtjbqj+Z3jms3IQUhgAACCBgpQIBl5LDTaQQQQMAfAm4FWLEsIdSw5rnnnrMCgPoODQM0dDrnnHPCBif2y7S+4L3zzju1IVC4crVMXXKls0zChTH2tbpBtu4RpC/S+sJe31FVVWWVqS+XkQ4N11544QXrxdzJobNsLrjgAitICbU5fnCANWLECOvrdNu3bz+m+FCBh7506/mR2qMvywMHDrT2SAoOOEIFWBoM6Dh/9dVXYbtZX5nBF7k9HsEBloZYob7qp+3QzdE1NNFDXfXjBZHuXz1Xgwj1Uvd4w4bgZy03N9f66qcGOok83Hx+QwVYzZs3j/j7QZ8DDXAuvPDCiPt+OWmvjo2GWBqm6j1rj52GSC1btgzJq78TNNR++eWX62ymH+pkfV60fA1sw4WDwQGWBqoaiunvn+BDN9y//vrrrYCVAwEEEEAAgUQIEGAlQpk6EEAAAQRCCrgVYAVv4h7pxUpnP+jL/+7dux2PjH4V7fLLL5cWLVocc42+RL7//vsyfvz4iCFT4MU6M0K/uFZeXh6yHRq66KyUwI2yIzVYwwoNsXTGVLgj1NfjIpWrP9eZUGqggV7wERhgNWrUyHLQl/bgI1TgMWvWLCuks2d/OWmLBj3az8AX8eAAq0OHDrJ27dqIL/Z2fQMGDJBzzz037IwaL8Yj8BnQ4FFnzujMs+AjcF8o/eKm7hkVyjecnYYtw4cPt2a/xfN1Tp0ppcsH7TZqaKr3cDQbtzsZ3/rOcfv5DQ6wNOybOnWqY1+9z3T/r3ChkM4q1D36nPy+0bHR+0C/0KiHPQsqVIClM7o++OAD0XtI/9vpoaHbxRdfHHK/suAAS2dg2jPTgsvXGVhqxYEAAggggECiBAiwEiVNPQgggAACxwi4EWBpqKDLfwJf5uv7ipnOWHnsscdqQw19YdQXUJ2ZUF1dbb2E6nIcXVqos6l0aZ098ylc4KSzhzRQsF9QNZAaNWqUdOzYsfYlUV+SFy5caJWpAYR9hHsJ1Bk2WmbgzCENCzSE0Nlb+mKrL63a7wkTJsjMmTNrX2I1TLjyyiut5U3BR3C5OutDlxepmS5rzMrKsvqrfZk3b561BFBnHdmHLqvUsoNf1gMDLPtcbaPOGtK9jNRZnRYtWmQty7SvDw7T7NlpGrRo+/U8tdOv1OnG4XZb9LyRI0fKkCFDatsWHGDZP9Ay+vbta81essNCHQO9/9TNHt/6ZhN5NR7Bz4C2WcPS8847z7ovtW0aIGigoctE9Xj11VetZYN66Pj16dPHWs6l96eOX7j7wo3N0fUe1lBVnxE9tO5LLrkkYb/dvHh+gwMsNdT+2bb20j695zS40zHTZbd2aKTn67JDDYaCj1Bfa9TnWJ8LXWqr12poqeXppviBz5qWVV+ApeGVPp/2/av3uS6x1SW/ei9o+8P93tFnUmdUav2BR6hnSPutz4+GVboEUQ30udHZjdEuvU3YjUJFCCCAAAJpKUCAlZbDSqcQQACB1BCINcDSvWh0DyJd2qIvUoEzd3T2lc4I0RAg+NDz9OVbQyn75VCX/+hspVCzUvTFUPez0uU5uueU/cKu1wS++AX2QwMSrT/cF9S07Rq4aXCjh4ZG+sW14uLi2uZqvYEhhc580iV5GsCEWwK2fPlyeeqpp2pfgO19qPQFOPAI3iw70qyc4Nk++gKry4Z0ZkbgERxgaZu/853vhHypt6/T8Xj88cet/cf00L4NGzbMCqVC9TO4LcGBTKiX70gz53TsdOacfaiztiHw8HI8gp8BvQ90/7BQM/20TRqk/eMf/7Dufz10/LS94WZV6fOhs9vswGnMmDG1QVgsvyV0mezrr79er1cs5Tq5xqvnNzjA0rZoCKzBXKjZhno/6AwtfUbt8EhD4EsvvfSYcQgeXw38zj///JCztUKF8eECrODQXEMxfd7C/d5Ru1deecX6famH/v7SWVja7sAj1DOke2fpzMR4l586GWPOQQABBBBAoD4BAizuDwQQQACBpAmEmn0ST2PqCyu0XN3HRZcO6su8vvCfddZZEV/m9QU1MOTQF9vrrrtOdI8c+3j22Wdl9uzZ1v/VMExfJOt72dPZFrpJt70Bu842Cnzx1Nk2Dz/8cG0YFWlpm92OwLAi1KwQDc90Vpcuq9NDQxIN2woKCuplDwy9wr1QBwdY4WZqBVakS8F0NlxNTY31zzrLQ1/ug2eFBF6jyw1ffPHF2kBGw0SdcaJH8Mt3uJf0wPKCv6jXvXt3a/wCAyGvxkPbEfwMRNoQXZejPfroo9bMGif7T+mMHj1fZ83o0k5deql7iMV6BLf3W9/61jEhSKxlR7rOq+c3VIAVuN9YqHapqz5L9p5tusRP96oKDIx1FqMut7SXAGvIpOfUt5G6zrbTgFvbpEeo501/J2kYpR870ENDT32OI+19Fxyeh3pGg5+hUL/vIo0TP0cAAQQQQMArAQIsr2QpFwEEEEAgooBbAZaGRRpinHHGGXVeIIMboC99OnNCj0j7ZAVeq8sJH3roodovewXPYgkMsCLNwIqIImJ97cue5RLNC2TwC7POnNBAyD40xNC9ujQ40qVNujTK3hS8vnYFhlMaCul+P8EzU4IDrNNPP90qv75DQzwNx/Rw2k/towYH+oKvIWKPHj2kd+/eVhnBL99O9mcK3pQ81Mw1r8ZD2xz4DGhopnuM6Ub54Y7AAEvPiTQDy8n9Fs05sc6aDG53pDo1jL7pppvqfHXRq+c3OMDSTcl1VqQGfvUdgc99qPYGL7cMDFvDlavhupary3f1CBVgBT/nkULPwLoC7+VQsymDnyFdrqwzAjUs5UAAAQQQQCDZAgRYyR4B6kcAAQQMFognwNKXL90jSWeUaJgSaRZR8IyJUDNtwg2FvuDqLBZ9Cdcj+NrgZVX6AqzLuvS8SJ+tD65TX2B1lpj91a9QMzvCtVNnZjzzzDOiYZIe0Vxb320YHE7pfj/at8Aj8BwnQYzOutKZJrr0UY9wSx6jeTyCX7713tCvqEU6AoOI4HZ4PR6Bz4DewzqTJtzyQe1HcHih1hp46Sw+XdZZ3+y1SA5Ofp6sAMvL5zc4wHJ6LwZahAqwAn8ebultKHOdoanLPvUIFWAtW7bMenbspdPRzILTpcs669Ge4RV8bfAzlOg9zpzcg5yDAAIIIGCuAAGWuWNPzxFAAIGkCwS/DOtsoVB7zui+PzNmzKiz35W+2OnG1br5uJOX9uCvp8XT+eAX3FAbfNvll5SUWJu560yhdu3ahf1SmX1+8It6PO0M9VLtpDx7E3ddzqTBlO4ZFri5dKQAq76Np+36vXhRDi4z1H5WofpfX4Dl9XhECkFCtTd48277HN13TEMsDR10g22dDRjPFwdD1a0fDBg7dmztj5waxzsDy8vnNzjAchp8Rhq7wPsq1F534Z7FQKtQz1JgwOXkea7vnODxi/UZircdXI8AAggggIATAQIsJ0qcgwACCCDgiUC0szl0k2PdhN3eU0YbVd8n4QMbHe0LdH0dDrU0Tct/4oknar9EGOp6DRN0ryvd60mX94WanRXuS3qxDECkpVD21+q07RpWqa8GBTrLx/7CWqh63QiwNPR74IEHrGV/ejgNQupziPXlu74Ay+vxiBSChOqvzgrT5XSfffZZ7Sbioc7Tr9JpeKpfL9TQ1Y1NuOfPn299LMDevDx4mWq48dEgUDfrtzeTDz5PZxPpV/j0/tMjOHz18vn1IsBysjQ1nFXgsxEqwIpn5mpwnbqEWPf7so9Yn6FYfj9xDQIIIIAAAtEKEGBFK8b5CCCAAAKuCUQbYGnFwV+i03+r78tedmPdfAEON5tCX/70i3a6mbr91cJwWBomaPimn7LX/Z/CvUDGgx1u2ZK+XOveUxMnTqxdShRNPW4EWMHjYUKAFWo8YgmwdKw0YNR9ksaNG2cFj5EO3ej7vPPOs5YbxjMrK3g/OKfL7SK1LzhE8jLACn5+vQiwYl2WqE6BIZLXAVZwAEmAFelO5ecIIIAAAskUIMBKpj51I4AAAoYLxBJgKVnwl7r03yJtZu1FYBJu+HSWiS67+/zzz49Zfhd8jW6SrJui23t4xbqPk9NbSQNA3T8ncBZb8LUarmmA0KZNGytk06+Xvfzyy7WnuRFgBS8JS5UAy+nyMqfjEWuAFVj+tm3brHtNl3tu2LAh7Ow5XWJ40UUXxfXVwOBgxunm+5E8og2w3Lhf7DZ5EWDFMwMrmgDLyXLdSPaBPyfAikaLcxFAAAEEEi1AgJVocepDAAEEEKgViDXA0uVL+jU9ne1kL2XSl/NLL730mM3F7cqCZ444XfrkxnDt2bPH2qxcQ4ZFixbVbr5sl617eY0ePdr6v8GbdLdv316++93vRtw7y0k7NYjSJZj2xul6jb4A675jutSsurpadM+u4A3xo93E3clLdarsgeXleKi/GwFW4NhreKrhpI7ZrFmzZMuWLXWWGTZs2ND6wp4uZY31ePvtt63lfqHu31jLjBRgefn8ehFgqUPw10m/973viS7rjXSsXbvW+tKmPq+hnqXAj0aE+ypopDrC/ZwAK1Y5rkMAAQQQSIQAAVYilKkDAQQQQCCkQKwBlhYWKoxp3Lix9RU3nT0UfAQHEW4tfYp2aHXp19SpU+WNN96oXWYY+Kn64JkbZWVlcuONN4bsU7R1655JL730Um2g0aFDB9GvkAUuYQxVpgYhzz33XO2P3JiBFfxlx0CDSP168803rf2fNGzT8E2/wJeXl1dn6ZWW4XSWTn17YHk5HtpGtwOsYDudnaVjp1+f08PJFyIj+essLw1Y9JnSQ5cn6nPXrFmzSJeG/XmkAMvL59erACtww3snoa6Ns3DhQito1jAy1HWBP4/mPncyOARYTpQ4BwEEEEAgWQIEWMmSp14EEEAAgTov78oRKhipj0lfyh9//PE6X8gbMGCAnHvuucfs86MvgxpU6L5BeuTm5lozm4477ri4RkJf+PRFVZco6mwXXaKl+wzVd2hbnn76aVmwYIF1WvB+P4EzXDRw0K8z9u/fP6526sUvvPCCtT+XHtG8UOuG4Rq62YcbAZaWFViu06VowWGDLnHU9uhMlFhfvusLsLSdXo2Hlh1tgKXBnd7D69ats2ZRXXnllda9XN+xbNkya9mohnF6OA32wpWpsx7VRPdQs4/gpbDR3qyRAiyvnl9tp1cBVrC7bpaum6bXd6itPhfTpk0L+5zq75kHH3yw9gMI+lGJa665JuRHIaIdh1ifoWjr4XwEEEAAAQRiESDAikWNaxBAAAEEXBGIZwaWNkBf9rQMXUpoH/UFU8EzkJy+dOuMk0cffdSqT4Offv36yaBBg6yvugXv5aQbyl944YVWoBLuCA6wgr9quGLFCnnsscekpqbGKkKDCp3hUl5eXq/7rl275KGHHhJdsqgzkjp37iyjRo2y/luPwKAm0hcK7Yp0g3Atc+fOnbV1uxVgaYCnQZ79Zbpw4WNgp3X2iX4Fz94kf8yYMdZX9vSI9eU7UoDl1Xhom6MNsHT2mW7Ar4fTEDI4SNH7U+/heA77XgvcS02fJ53R52SZXGDdGqxpGKZBsB2yBYe6er4Xz6+W61WApbNEdaaaLgnUQ59ffY7rW74Z/LyFGuPgME9Dbt0DUGciRtqgX5cfavioHxTQGYxnnHGGtGvXrnY4Yn2G4rmXuBYBBBBAAAGnAgRYTqU4DwEEEEDAdYF4AyxtkIY1Gi7pjBT7aNWqlVx11VXH7OUU/EKp50f6gqF+0l6X89jlazB18cUX126EHfwyqXtx6ZcFe/fuHfZlUgMFLVNfnPXQ2VU6y8p++QwuU8/RDdV1s/dwy/20by+++GLtrC69JnimTeCMJ61LX15POeWUsO3UfYc0YAr+yp1bAVZwcKB2Gkjp/mShXsSDv0CpQcB1110nusxSj1hfviMFWF6Nh7Y52gArOEyLdF9oIPSvf/3L2g9LD6cz3Zw87KFmQGr5I0eOtJ4rOzgNV9aBAwesfeE++OAD0ecs8AgVYHnx/GqdXgVYWrbOpNLnzt6rr77x0pBYnzd7uadeHy6kDL4PnPze0Zl7uoTY/r0T/PzE8ww5uV84BwEEEEAAgXgFCLDiFeR6BBBAAIGYBdwIsLTy4Fk5Gn7oS/SQIUOOaVuol26dGaEzlXQ/JX1h1H2qNAzRGR86Y2Hv3r215ei+URok5eTk1P7b0qVL5YknnqidMaUzs3r16mXN0mrSpIk1G8suc8qUKVaZ9kwTfeG/+uqrrQ3UA4/gsMYOH7RfPXr0sGZQ6Eux7g00f/78Y0IArff666+3ZlnYR/CMJ33p1fDstNNOs2bNqJu2a82aNTJ58mSrXHumU2DbdJaN9i/wCNzo3enMIL0+eDy0DWqs49G0aVPLTkPKOXPmyLhx42rHItTSSq8CLG2nF+Oh5UYbYGmY9swzz1hjYx96/+oMHL1/9b7QQ0MKnfnz1ltv1Ql3+/bta4Wl9c0QjOaB1jp0RlxwAKX3ln6AQNukgbLdLj1Pl9tqmKL3Waj7S8MrDYH1+uAg04vn18sAK9R4af80XO7WrZv1+0aDOQ0YA+9vewzCPUuhPmQR6tnR53nTpk3WDDd9RvX3kB567llnnVU7e9GuL9ZnKJp7hnMRQAABBBCIVYAAK1Y5rkMAAQQQiFvArQBLXxJ1lsOMGTNq2xQuGNIT9GVRZ6XYIZLTjuiLuM4+Cl4iFepl0kmZ+pKvQU24WVD6oq/BmL1ZtpMy9RwNNHR/Lw2AAo9QL9ORytQwTvf00uDAXkYYag+lWAOsWMZDX741HNQwLzCIifXlO9IMLNvI7fHQcqMNsPSaUGFapHHUn+tSVQ1fQ33kwMn14c7R+0KfPw2S7ZlGsZSnobAuB9VAVYObcIfbz6+XAZb2QQNwnXGps6acHPr86jXarvrCYPv3ngbt0biHe360bbE+Q076xTkIIIAAAgjEK0CAFa8g1yOAAAIIxCzgVoClDdCNjXW/GX25t49Qs6Xsn+m+VrqcJnDpYbiOaIijewbpJszhlkXpC+T06dNF9yiyl+jUB9OwYUNrJkzHjh3r3bdGvyL32muvOQoH9MVUZ7xoueH2IdLZHhre6QyeSC+9GoDpkj4N7jRIW7JkidWlwI3T7T7GE2BpGRqQPf/883XGL5Sfhhw6DrrMUMcl8Ij15dtpgKV1uT0esQRY2g4NjdRr+fLlEcdRnXr27Gl93KC+YCjmB/mb/eh0DHUWkZM2BdalXzE88cQTrfDKafvcfH69DrC0r7pcUn836O8IexZUKG/dR0yX9upSQp2tFmk2o5alH2bQsgNnioYbSw329ZkOt8Q51mconnuHaxFAAAEEEHAqQIDlVIrzEEAAAQRcF3AzwNLG6YuchjP2puCRvuCnL386q0b3qdFlgBoK2C+XBQUF1mbLulxPwyt7CVQkBH1RnT17ttUWXbqjy9/00LZoGS1btpTjjz/eCoGcLuPSoEk3y9YvAX7xxRfWLAl76ZUGOtpODa4GDhxYux9Ufe3U8jRs0M3AdVaI3UYNOjT40i8z6obquqzRXsIVOFah9lGKN8DS9qr9ypUrrSWW+re2S9uqM9W0j/rSrUFHuNeTpHQAACAASURBVJAj1pfvaAIsbaeb4xFrgGW3Q/cp0+WeGi7Ge19Eured/lxDUp2NpcsEdYmhbvhu3696j2lg1ahRI2sJnX5oQGccRdp8PFTdbj2/iQiw7Pbby/l0vPT3jd5L+rtGZ8fpva2/F9TrgQcecBRg2eXq7x1dIqwBmYZ7sf7eifUZcnpvcB4CCCCAAALxCBBgxaPHtQgggAACCCCAAAIIIIAAAggggAACngsQYHlOTAUIIIAAAggggAACCCCAAAIIIIAAAvEIEGDFo8e1CCCAAAIIIIAAAggggAACCCCAAAKeCxBgeU5MBQgggAACCCCAAAIIIIAAAggggAAC8QgQYMWjx7UIIIAAAggggAACCCCAAAIIIIAAAp4LEGB5TkwFCCCAAAIIIIAAAggggAACCCCAAALxCBBgxaPHtQgggAACCCCAAAIIIIAAAggggAACngsQYHlOTAUIIIAAAggggAACCCCAAAIIIIAAAvEIEGDFo8e1CCCAAAIIIIAAAggggAACCCCAAAKeCxBgeU5MBQgggAACCCCAAAIIIIAAAggggAAC8QgQYMWjx7UIIIAAAggggAACCCCAAAIIIIAAAp4LEGB5TkwFCCCAAAIIIIAAAggggAACCCCAAALxCBBgxaPHtQgggAACCCCAAAIIIIAAAggggAACngsQYHlOTAUIIIAAAggggAACCCCAAAIIIIAAAvEIEGDFo8e1CCCAAAIIIIAAAggggAACCCCAAAKeCxBgeU5MBQgggAACCCCAAAIIIIAAAggggAAC8QgQYMWjx7UIIIAAAggggAACCCCAAAIIIIAAAp4LEGB5TkwFCCCAAAIIIIAAAggggAACCCCAAALxCBBgxaPHtQgggAACCCCAAAIIIIAAAggggAACngsQYHlOTAUIIIAAAggggAACCCCAAAIIIIAAAvEIEGDFo8e1CCCAAAIIIIAAAggggAACCCCAAAKeCxBgeU5MBQgggAACCCCAAAIIIIAAAggggAAC8QgQYMWjx7UIIIAAAggggAACCCCAAAIIIIAAAp4LEGB5TkwFCCCAAAIIIIAAAggggAACCCCAAALxCBBgxaPHtQgggAACCCCAAAIIIIAAAggggAACngsQYHlOTAUIIIAAAggggAACCCCAAAIIIIAAAvEIEGDFo8e1CCCAAAIIIIAAAggggAACCCCAAAKeCxBgeU5MBQgggAACCCCAAAIIIIAAAggggAAC8QgQYMWjx7UIIIAAAggggAACCCCAAAIIIIAAAp4LEGB5TkwFCCCAAAIIIIAAAggggAACCCCAAALxCBBgxaPHtQgggAACCCCAAAIIIIAAAggggAACngsQYHlOTAUIIIAAAggggAACCCCAAAIIIIAAAvEIEGDFo8e1CCCAAAIIIGCEwKHDR0T/HNQ/h775W//N/u/afzts/bxNswqRDOt/kpmRIZkZIpmZGZKVkSFZmSLZWRmSrf9ff8CBAAIIIIAAAgggEFGAACsiEScggAACCCCAQDoIHD5yVNZv3S3rt+6Rbbv2y/Y9NbJjzwHZsfeA9Xfd/18j2/Vn1s9rrPAqmuOaC0c5Ol3zq5ysTMnNzpDc7EzJy86QPOvvTMnPyZQC/ZP79Z/C3Cwpys2Uojz9O0uK87OkOC/LCsc4EEAAAQQQQACBdBcgwEr3EaZ/CCCAAAIIGCCwa1+NFUyt37KnNqRav+XrsOrrf98tm7bvTZiE0wDLjQZpiFWSnyUNCrKkQX62NCzQP1lSWpht/SkrzLaCLg4EEEAAAQQQQCCVBQiwUnn0aDsCCCCAAAIGCWhItWzDDlm6YXvt3/Z/b92131cSiQywnHRcZ3iVF+ZIeVG2lBflSEVxtjQqzqn9k5PFNC4njpyDAAIIIIAAAskTIMBKnj01I4AAAggggEAIgYVrt8mitVsDQqodsmzD9oTOoIp3YPwWYEXqT4P8LGlWmidNSnKkskGOVJbkSmXDXNF/50AAAQQQQAABBPwgQIDlh1GgDQgggAACCBgosOarXTJ/zVZZsHqL9Wf+6q//W/eqSvUj1QKscN6635YGWlWledKsYa40L82V5g3zrD27OBBAAAEEEEAAgUQKEGAlUpu6EEAAAQQQMFBgf81hmb5koyxYvVXmB4RVuiQwXY90CbDCjU9lg1ypKs2VFmV51p/qsjxro3kOBBBAAAEEEEDAKwECLK9kKRcBBBBAAAFDBXQJoAZW0xdvkulLNsnclZuNk0j3ACvUgGqoVV2eJy3L86SV/qnIN27c6TACCCCAAAIIeCdAgOWdLSUjgAACCCCQ9gJbdu23Qqrpizd+8/cmSeeZVU4H1MQAK9gmKzNDWlfkSeuKfGndKF/aNMrna4hObyDOQwABBBBAAIFjBAiwuCkQQAABBBBAwLHAxm17ZNL89TJhzhr5eMF6Wb5xh+NrTTqRACv0aOs+Wm0b50u7xgXW36UF2SbdFvQVAQQQQAABBOIQIMCKA49LEUAAAQQQSHeBzTv3ydRFG+WTBetlwty1Ri4HjGWMCbCcqTVtmCvHNS6Q45rkS/smBaKbxnMggAACCCCAAAKhBAiwuC8QQAABBBBAoFZgx54DMnXxRiu0+vSLDTJp/jp0YhAgwIoBTcTaN6tDZYH1RwMtDgQQQAABBBBAwBYgwOJeQAABBBBAwHCB+au2yAdz1lh/Ji/cILv3HTRcJP7uE2DFb5iXnSkdmxZIp6aF1p/yIpYbxq9KCQgggAACCKSuAAFW6o4dLUcAAQQQQCBmgclfbKgNrXS2FYe7AgRY7npqadVledK5WaH1RzeE50AAAQQQQAABswQIsMwab3qLAAIIIGCoQM2hw/LBnLUyYfbXM62+WLPVUInEdJsAy1tn3fy9S/NC6dq8SLo2L/S2MkpHAAEEEEAAAV8IEGD5YhhoBAIIIIAAAu4LbNt9QMbPWiUTZq+1Qqt1W3a7XwklhhQgwErcjZGdlSE9WxRJ96qv/2RlZiSucmpCAAEEEEAAgYQJEGAljJqKEEAAAQQQ8F5g9/6DMm7mKhn32Urr7y279ntfKTUcI0CAlZybIjszQ7q3KLICrR4tioUsKznjQK0IIIAAAgh4IUCA5YUqZSKAAAIIIJBAgQMHD38dWll/VsrGbXsTWDtVhRIgwEr+faEzs3pXF0vP6iLp1rwo+Q2iBQgggAACCCAQlwABVlx8XIwAAggggEByBI4cOWoFVu98E1qt3czywOSMROhaCbD8NBoiJflZ0qu62Aq02jZmA3h/jQ6tQQABBBBAwJkAAZYzJ85CAAEEEEDAFwIfzV8nr09ZboVXKzbt8EWbaMSxAgRY/r0rmjbIlT6tiqVPy2JpVJzj34bSMgQQQAABBBCoI0CAxQ2BAAIIIICAzwV0SeBrU5bKq5OXyScL1vu8tTRPBQiwUuM+6NS0UI5vVSx9W5VIBnu/p8ag0UoEEEAAAWMFCLCMHXo6jgACCCDgd4EPZq+xQisNr/SLghypI0CAlTpjpS3Nz8mUvq1LpF+rYmlVwRLD1Bo9WosAAgggYIoAAZYpI00/EUAAAQRSQkD3snp18tezraYt3pgSbaaRxwoQYKXuXdG6Il/6tymR/q1LRDeC50AAAQQQQAABfwgQYPljHGgFAggggIDhArqnlTXbavJS2b3/oOEaqd99AqzUH8Pc7Ew5oU2J9adFWV7qd4geIIAAAgggkOICBFgpPoA0HwEEEEAgdQUOHDwsL3y0SJ7/aJF8PJ+9rVJ3JI9tOQFWOo2mSIfKAhnQtoG18TsHAggggAACCCRHgAArOe7UigACCCBgsMDqr3bJ8xMXWeHVkvXbDZZI364TYKXn2JYXZcvAtg1kYLsGUpyXlZ6dpFcIIIAAAgj4VIAAy6cDQ7MQQAABBNJPYPriTdZsKw2udu6tSb8O0qNaAQKs9L8ZTmzXQPQPywvTf6zpIQIIIICAPwQIsPwxDrQCAQQQQCCNBd6Ytlxe+Gix/GfKsjTuJV0LFCDAMud+6Nq8UE46rqF0aVZoTqfpKQIIIIAAAkkQIMBKAjpVIoAAAgikv8DBw0fkqQ++kOc/XChTFvE1wfQf8bo9JMAybcRFWlXky8nHNZB+rUvM6zw9RgABBBBAIAECBFgJQKYKBBBAAAFzBHRpoAZX+mfB6i3mdJye1hEgwDL3hmhckiOntG8op7ZvaC4CPUcAAQQQQMADAQIsD1ApEgEEEEDAPIFN2/Z+E1wtkBWbdpoHQI8JsLgH6gg0yM+SUztokFUqudkZ6CCAAAIIIIBAnAIEWHECcjkCCCCAgNkCGlY99cECK7zSEIsDARVgBhb3gS1QkJMpgzo0lEEdS0X/mwMBBBBAAAEEYhMgwIrNjasQQAABBAwX0OWB9lJBviho+M0QovsEWNwTwQI6C2twh1IZ3LFUCnMJsrhDEEAAAQQQiFaAACtaMc5HAAEEEDBaYO6qzfLoO/Os8Eo3audAIJQAARb3RTiB3KwMOa1TqZzWsVTymZHFjYIAAggggIBjAQIsx1SciAACCCBgssDqL3fJg+/MkYfGzpUDBw+bTEHfHQgQYDlAMvwUDa+GdCq1/mRnskeW4bcD3UcAAQQQcCBAgOUAiVMQQAABBMwV2L77gDz4zlx5aOwc+WrHPnMh6HlUAgRYUXEZfXJxXpYM7fz1jCwOBBBAAAEEEAgvQIDF3YEAAggggEAIgSNHjtYGV8s27MAIgagECLCi4uJkEakozpFhnUtlYNsGeCCAAAIIIIBACAECLG4LBBBAAAEEggSe+XChtVTw82VfYoNATAIEWDGxcZGIVJflybAuZdKzRREeCCCAAAIIIBAgQIDF7YAAAggggMA3Am9MXW7Nupo4dy0mCMQlQIAVFx8Xi0inpoUyomuZtG2UjwcCCCCAAAIIiAgBFrcBAggggIDxArNXfCV/+s/n8vLHS4y3AMAdAQIsdxwpReSENiVWkFVRlAMHAggggAACRgsQYBk9/HQeAQQQMFtg34FD8qf/zLTCK/1vDgTcEiDAckuScmyBkV3LZFTXcsngg4XcFAgggAAChgoQYBk68HQbAQQQMF1AZ1tpcKWzrzgQcFuAAMttUcpTgfKibCvE6t+mBBAEEEAAAQSMEyDAMm7I6TACCCBgtgDLBc0e/0T1ngArUdJm1tOhskBGdyuX1uyPZeYNQK8RQAABQwUIsAwdeLqNAAIImCbAckHTRjy5/SXASq6/KbWf0r6hjO5eLgU5maZ0mX4igAACCBgsQIBl8ODTdQQQQMAUAZYLmjLS/uknAZZ/xiLdW1Kcl2WFWCe2a5DuXaV/CCCAAAKGCxBgGX4D0H0EEEAgnQWWrN8u974yQ56fuCidu0nffChAgOXDQUnzJnWsLJAzelRIy/K8NO8p3UMAAQQQMFWAAMvUkaffCCCAQJoLPDR2rhVebdq+N817Svf8KECA5cdRMaNNwzqXypk9KszoLL1EAAEEEDBKgADLqOGmswgggED6C3y29EsruHpr+or07yw99K0AAZZvh8aIhjUpyZGzelZI96oiI/pLJxFAAAEEzBAgwDJjnOklAgggYITA71/5TO55ZYbsrzlkRH/ppH8FCLD8OzYmteyENiUypmeFFOVlmdRt+ooAAgggkKYCBFhpOrB0CwEEEDBJYMKcNVZw9fH89SZ1m776WIAAy8eDY1jTdJP3Mb0qpH/rEsN6TncRQAABBNJNgAAr3UaU/iCAAAIGCezaVyP3vjxD/vSfzw3qNV1NBQECrFQYJbPa2Lu6WM7uVSGlhdlmdZzeIoAAAgikjQABVtoMJR1BAAEEzBJ4e8YKuevFaTJnxWazOk5vU0KAACslhsm4RubnZMo5vSpkQNsGxvWdDiOAAAIIpL4AAVbqjyE9QAABBIwSOHDwsNz5wlT5M7OujBr3VOssAVaqjZhZ7dXZWOf0rpCGBczGMmvk6S0CCCCQ2gIEWKk9frQeAQQQMEpgwpy1cteLU2Xqoo1G9ZvOpp4AAVbqjZlpLS7MzZTzejeSvuyNZdrQ018EEEAgZQUIsFJ26Gg4AgggYJbA3S9Nk7tfmm5Wp+ltygoQYKXs0BnXcP1S4Xl9GkledqZxfafDCCCAAAKpJUCAlVrjRWsRQAAB4wR0tpXOutLZVxwIpIoAAVaqjBTtVIGKohwrxOravBAQBBBAAAEEfCtAgOXboaFhCCCAAAK6z5Xud6X7XnEgkEoCBFipNFq01RYY2qlUzupZAQgCCCCAAAK+FCDA8uWw0CgEEEDAbIF5q7bIb56fKvqlQQ4EUlGAACsVR402q0CbRvlywfGNpao0FxAEEEAAAQR8JUCA5avhoDEIIIAAAi9+tFh+/tQnsmn7XjAQSFkBAqyUHToa/o3Ahcc3lpOOa4AHAggggAACvhEgwPLNUNAQBBBAAIFfPTNZ/vjaTCAQSHkBAqyUH0I6ICL925SIBlk5WRl4IIAAAgggkHQBAqykDwENQAABBBBYtHabNetq3MxVYCCQFgIEWGkxjHRCRCob5MrFfRtL28b5eCCAAAIIIJBUAQKspPJTOQIIIIDAK58ulV88+Yms3bIbDATSRoAAK22Gko58I3Bu70YyqENDPBBAAAEEEEiaAAFW0uipGAEEEEBAN2q/95UZQCCQdgIEWGk3pHRIRPq1LpGL+zWW7EyWFHJDIIAAAggkXoAAK/Hm1IgAAggYL7Bs4w75+ZOfyFvT+cqg8TdDmgIQYKXpwNItaV6aK5f0ayIty/PQQAABBBBAIKECBFgJ5aYyBBBAAIHXpy639rtauWknGAikrQABVtoOLR37RuCSfo1lQFu+UsgNgQACCCCQOAECrMRZUxMCCCBgvMCf//O53P70p8Y7AJD+AgRY6T/G9FCsPbF0bywOBBBAAAEEEiFAgJUIZepAAAEEDBeoOXRYbn1skvxz/HzDJei+KQIEWKaMNP3s1LRQLu3fWBoWZIOBAAIIIICApwIEWJ7yUjgCCCCAwMK12+TWxz6SD+euBQMBYwQIsIwZajoqImWF2fKtE5pI+yYFeCCAAAIIIOCZAAGWZ7QUjAACCCDw9oyVVni1+qtdYCBglAABllHDTWe/Ebiob2M5sR37YnFDIIAAAgh4I0CA5Y0rpSKAAALGC9z/5mz52RMfG+8AgJkCBFhmjju9FjmtY6mc3asCCgQQQAABBFwXIMBynZQCEUAAAbMFjh49au139dA7c82GoPdGCxBgGT38xne+R4si+c4JTSQ3O9N4CwAQQAABBNwTIMByz5KSEEAAAeMFlm3YIbf+8yMZ//lq4y0AMFuAAMvs8af3IlWleXLZgCbStGEuHAgggAACCLgiQIDlCiOFIIAAAghMmr9OfvjQh7Jk/XYwEDBegADL+FsAABEpzM2UywZUSudmhXgggAACCCAQtwABVtyEFIAAAggg8K+Pl8gPHpogu/cdBAMBBESEAIvbAIH/Clzct7EMZHN3bgkEEEAAgTgFCLDiBORyBBBAwHSBv74xS37+5CemM9B/BOoIEGBxQyBQV2Bk1zI5vVs5LAgggAACCMQsQIAVMx0XIoAAAghocKUBFgcCCNQVIMDijkDgWAGdhaWzsTgQQAABBBCIRYAAKxY1rkEAAQQQkCv//K7o0kEOBBA4VoAAi7sCgdAC3aqK5IqBlZKTlQERAggggAACUQkQYEXFxckIIIAAAipw+q9fE920nQMBBEILEGBxZyAQXqB1Rb5898RKKS3MhgkBBBBAAAHHAgRYjqk4EQEEEEBABXr/8Fm+NMitgEAEAQIsbhEE6hdoVJwjV55YKVVleVAhgAACCCDgSIAAyxETJyGAAAIIqEDTyx7mS4PcCgg4ECDAcoDEKcYLFOZmypUnNZX2TQqMtwAAAQQQQCCyAAFWZCPOQAABBIwX2LG3Rqouf8R4BwAQcCpAgOVUivMQELnqpKbSo0URFAgggAACCNQrQIDFDYIAAgggUK/A6q92SZcbn0IJAQSiECDAigKLUxEQkW/1byL925RggQACCCCAQFgBAixuDgQQQACBsALzVm2RAT9+ASEEEIhSgAArSjBOR0BEzu/TSE5p3xALBBBAAAEEQgoQYHFjIIAAAgiEFPhkwXoZ+atX0UEAgRgECLBiQOMSBETkrB4VMrRzKRYIIIAAAggcI0CAxU2BAAIIIHCMwNszVspFv3sLGQQQiFGAACtGOC5DQERGdS2TUd3KsUAAAQQQQKCOAAEWNwQCCCCAQB2B5ycukmv/9h4qCCAQhwABVhx4XIqAiAzrXCpn9qjAAgEEEEAAgVoBAixuBgQQQACBWoEHx86VWx/7CBEEEIhTgAArTkAuR0BEBncslXN6EWJxMyCAAAIIfC1AgMWdgAACCCBgCdz7ygz5zfNT0UAAARcECLBcQKQIBETk1A4N5bzejbBAAAEEEECAAIt7AAEEEEBA5O6XpsndL02HAgEEXBIgwHIJkmIQELG+TKhfKORAAAEEEDBbgBlYZo8/vUcAAQQIr7gHEPBAgADLA1SKNFqAEMvo4afzCCCAgCVAgMWNgAACCBgswMwrgwefrnsqQIDlKS+FGypwavuGch4zsQwdfbqNAAIIEGBxDyCAAALGChBeGTv0dDwBAgRYCUCmCiMFBnVoKOeyJ5aRY0+nEUAAAWZgcQ8ggAACBgoQXhk46HQ5oQIEWAnlpjLDBIZ0KpUxPfk6oWHDTncRQAABlhByDyCAAAKmCRBemTbi9DcZAgRYyVCnTpMERnQpk9Hdy03qMn1FAAEEjBdgBpbxtwAACCBgkgDhlUmjTV+TKUCAlUx96jZFQAMsDbI4EEAAAQTMECDAMmOc6SUCCCDA1wa5BxBIoAABVgKxqcpogXN6VcjgjqVGG9B5BBBAwBQBAixTRpp+IoCA0QIPjZ0rP37sI6MN6DwCiRQgwEqkNnWZLnBR38ZyYrsGpjPQfwQQQCDtBQiw0n6I6SACCJgu8MGcNTLmN6+bzkD/EUioAAFWQrmpDAG5fGCl9GlZjAQCCCCAQBoLEGCl8eDSNQQQQGDeqi0y4McvAIEAAgkWIMBKMDjVISAi153aTLo0K8QCAQQQQCBNBQiw0nRg6RYCCCCw+qtd0uXGp4BAAIEkCBBgJQGdKo0XyMnKkO8Nbi5tGuUbbwEAAgggkI4CBFjpOKr0CQEEjBfYvueANfNq7ebdxlsAgEAyBAiwkqFOnQiINCzIlptOay5NSnLgQAABBBBIMwECrDQbULqDAAIIHD16VM6+8w3Rva84EEAgOQIEWMlxp1YEVKB5aa7cNLi5FOVlAYIAAgggkEYCBFhpNJh0BQEEEFCB6/72njw3cREYCCCQRAECrCTiUzUCItKhssBaTsiBAAIIIJA+AgRY6TOW9AQBBBCQWx+bJA+OnYMEAggkWYAAK8kDQPUIiFhfJdSvE3IggAACCKSHAAFWeowjvUAAAQTkN89PlXtfmYEEAgj4QIAAyweDQBMQEJHBHUvlnF4VWCCAAAIIpIEAAVYaDCJdQAABBB4dN09ufmQiEAgg4BMBAiyfDATNQEBEzu5VIad1LMUCAQQQQCDFBQiwUnwAaT4CCCDwzmer5IL/exMIBBDwkQABlo8Gg6YgIGItJdQlhRwIIIAAAqkrQICVumNHyxFAAAGZv3qLXHD3W7Jm8y40EEDARwIEWD4aDJqCgIhkZIj8cEiVtGmUjwcCCCCAQIoKEGCl6MDRbAQQQGDn3ho5/+43ZfLCDWAggIDPBAiwfDYgNAcBESkvypb/GVolDQuy8UAAAQQQSEEBAqwUHDSajAACCKjAVX8ZLy9NWgwGAgj4UIAAy4eDQpMQEJHjmhTI909rjgUCCCCAQAoKEGCl4KDRZAQQQODXz06W+16dCQQCCPhUgADLpwNDsxAQkRPalMil/ZtggQACCCCQYgIEWCk2YDQXAQQQ4IuD3AMI+F+AAMv/Y0QLzRY4o0e5DO9cZjYCvUcAAQRSTIAAK8UGjOYigIDZAnxx0Ozxp/epI0CAlTpjRUvNFfjuiZXSq5ovE5p7B9BzBBBINQECrFQbMdqLAALGCvDFQWOHno6noAABVgoOGk02TiA3O0NuHtpCmpfmGtd3OowAAgikogABViqOGm1GAAHjBI4ePSpn3/mGfDBnjXF9p8MIpKIAAVYqjhptNlGgRVme3DKsSrIyM0zsPn1GAAEEUkqAACulhovGIoCAqQK3PfmJ/O2NWaZ2n34jkHICBFgpN2Q02GCBvq1K5DsD2NTd4FuAriOAQIoIEGClyEDRTAQQMFfgmQkL5YYH3jcXgJ4jkIICBFgpOGg02WiBM3uUyzA2dTf6HqDzCCDgfwECLP+PES1EAAGDBT5f9qWcfdcbsnXXfoMV6DoCqSdAgJV6Y0aLEbj2lGbStXkhEAgggAACPhUgwPLpwNAsBBBAoObQYWvfq0nz14GBAAIpJkCAlWIDRnMREJGS/Cz50fAWUlaYjQcCCCCAgA8FCLB8OCg0CQEEEFCBWx+bJA+OnQMGAgikoAABVgoOGk1GQEQ6NS2UGwY1wwIBBBBAwIcCBFg+HBSahAACCDz+3gL5wYMTgEAAgRQVIMBK0YGj2QiIyNDOpXJWjwosEEAAAQR8JkCA5bMBoTkIIIDAtMUbraWDu/bVgIEAAikqQICVogNHsxH4RuC7J1ZKr+piPBBAAAEEfCRAgOWjwaApCCCAwJ79B61N26cs3AAGAgiksAABVgoPHk1HQEQKczPlxyNaSEVRDh4IIIAAAj4RIMDyyUDQDAQQQEAFbnlkojwybh4YCCCQ4gIEWCk+gDQfAfbD4h5AAAEEfCdAgOW7IaFBCCBgqsAT7y2Q77PvlanDT7/TTIAAK80GlO4YKzCya5mc3q3c2P7TcQQQQMBPAgRYfhoN2oIAAsYKfL7sSznrztdl++4DxhrQcQTSSYAAK51Gk76YLnD9qc2kc7NC0xnoPwIIIJB0AQKspA8BFzBn0AAAIABJREFUDUAAAdMFjhw5aoVXE+euNZ2C/iOQNgIEWGkzlHQEASkvypafjKyWgpxMNBBAAAEEkihAgJVEfKpGAAEEVODnT30if319FhgIIJBGAgRYaTSYdAUBETm+VbFcNqASCwQQQACBJAoQYCURn6oRQACBFyctlqv/Mh4IBBBIMwECrDQbULqDgIhc1LexnNiuARYIIIAAAkkSIMBKEjzVIoAAAgvXbpMxv/mPrN+6BwwEEEgzAQKsNBtQuoPANwK3nV4tlQ1y8UAAAQQQSIIAAVYS0KkSAQQQUIEL/+8tGfvZSjAQQCANBQiw0nBQ6RICItKhskC+N7g5FggggAACSRAgwEoCOlUigAACd70wVX738gwgEEAgTQUIsNJ0YOkWAiJyRvdyGd6lDAsEEEAAgQQLEGAlGJzqEEAAgTenr5BL7nkbCAQQSGMBAqw0Hly6hoCI3DysSlpX5GOBAAIIIJBAAQKsBGJTFQIIILDvwCEZ+atXZeayL8FAAIE0FiDASuPBpWsIiEiriny5ZVgVFggggAACCRQgwEogNlUhgAACdzw3Rf7w78+AQACBNBcgwErzAaZ7CIjIiK5lMrpbORYIIIAAAgkSIMBKEDTVIIAAAh/NXyejf/0aEAggYIAAAZYBg0wXERCRHw6tkraNWErIzYAAAggkQoAAKxHK1IEAAgiIyJn/+x/5cO5aLBBAwAABAiwDBpkuImAtJcyTW4a1wAIBBBBAIAECBFgJQKYKBBBA4I+vzZRfPTMZCAQQMESAAMuQgaabCIjIqG7lMqorXyXkZkAAAQS8FiDA8lqY8hFAwHiB2Su+kpG/fFV27z9ovAUACJgiQIBlykjTTwS+FvjR8BbSsjwPDgQQQAABDwUIsDzEpWgEEEBABb71+7Hy+tTlYCCAgEECBFgGDTZdRUBEjmtSIN8/rTkWCCCAAAIeChBgeYhL0QgggMCj786Tmx+eCAQCCBgmQIBl2IDTXQRE5JxeFTK4YykWCCCAAAIeCRBgeQRLsQgggMCKTTuspYPrt+4BAwEEDBMgwDJswOkuAiKSlZkhPz+9WiqKc/BAAAEEEPBAgADLA1SKRAABBFTgxr9/IE9/8AUYCCBgoAABloGDTpcREJFe1cXy3RMrsUAAAQQQ8ECAAMsDVIpEAAEEdM8r3fuKAwEEzBQgwDJz3Ok1Aipw+cBK6dOyGAwEEEAAAZcFCLBcBqU4BBBA4ODhIzL89n/LjCWbwEAAAUMFCLAMHXi6jYCIVBTlyC/OqJbMjAw8EEAAAQRcFCDAchGTohBAAAEVuOflGXLnC1PBQAABgwUIsAwefLqOgIgM6VQqY3pWYIEAAggg4KIAAZaLmBSFAAIIzFm52Zp9tWf/QTAQQMBgAQIsgwefriPwjcCPh7eQ6vI8PBBAAAEEXBIgwHIJkmIQQAABFfjun96Vlz9ZAgYCCBguQIBl+A1A9xEQkc7NCuX6U5thgQACCCDgkgABlkuQFIMAAgi8OGmxXP2X8UAggAACQoDFTYAAAirw7ROaSL/WJWAggAACCLggQIDlAiJFIIAAAjv31sjwX/5b5q/aAgYCCCBAgMU9gAAClkB5UbbcfkZLNnTnfkAAAQRcECDAcgGRIhBAAIE7npsif/j3Z0AggAAClgAzsLgREEDAFhjepUzO6F4OCAIIIIBAnAIEWHECcjkCCCAwddFGa/bVkSNHwUAAAQQIsLgHEEDgGIHbTm8plQ1ykEEAAQQQiEOAACsOPC5FAAEEVODie96Wt6avAAMBBBCoFWAGFjcDAggECvRpWSyXD6wEBQEEEEAgDgECrDjwuBQBBBB4dfIyuey+d4BAAAEE6ggQYHFDIIBAsMD1g5pJ56aFwCCAAAIIxChAgBUjHJchgAACKjDqV6/KxwvWg4EAAggQYHEPIIBAvQJtGuXL/wytQgkBBBBAIEYBAqwY4bgMAQQQePL9BXLTPyYAgQACCBwjwAwsbgoEEAglcEm/xjKgbQNwEEAAAQRiECDAigGNSxBAAIGaQ4dl8M9eljkrN4OBAAIIEGBxDyCAgCOB8qJs+dWZrRydy0kIIIAAAnUFCLC4IxBAAIEYBP72xiy57clPYriSSxBAwAQBZmCZMMr0EYHYBM7oXi7Du5TFdjFXIYAAAgYLEGAZPPh0HQEEYhPYvHOfNftq5Zc7YyuAqxBAIO0FCLDSfojpIAIxC+RmZcivzmolxXlZMZfBhQgggICJAgRYJo46fUYAgbgEfvviNPm/f02PqwwuRgCB9BYgwErv8aV3CMQrMLhjqZzTqyLeYrgeAQQQMEqAAMuo4aazCCAQr8DyjTus2Vdbd++PtyiuRwCBNBYgwErjwaVrCLgk8IvRLaVxSY5LpVEMAgggkP4CBFjpP8b0EAEEXBT46eMfywNvzXaxRIpCAIF0FCDASsdRpU8IuCugXyPUrxJyIIAAAgg4EyDAcubEWQgggIDMWv6VNfvq0JEjaCCAAAL1ChBgcYMggIATgVtHtJAWZXlOTuUcBBBAwHgBAizjbwEAEEDAqcD3H5wgT7y3wOnpnIcAAgYLEGAZPPh0HYEoBPq0LJbLB1ZGcQWnIoAAAuYKEGCZO/b0HAEEohCYvmSTnHbby1FcwakIIGCyAAGWyaNP3xGITuDmoVXSulF+dBdxNgIIIGCgAAGWgYNOlxFAIHqBG+5/X575cGH0F3IFAggYKUCAZeSw02kEYhLoXlUkV5/cNKZruQgBBBAwSYAAy6TRpq8IIBCTwKdfbJARv/x3TNdyEQIImClAgGXmuNNrBGIV+MGQKmnXmFlYsfpxHQIImCFAgGXGONNLBBCIQ+Dqv4yXFyctjqMELkUAAdMECLBMG3H6i0B8AszCis+PqxFAwAwBAiwzxpleIoBAjAIfzVsno+94LcaruQwBBEwVIMAydeTpNwKxC/xwSJW0ZRZW7IBciQACaS9AgJX2Q0wHEUAgHoHL/zhO/v3p0niK4FoEEDBQgADLwEGnywjEKdCjRZFcdRJ7YcXJyOUIIJDGAgRYaTy4dA0BBOITeH/2Gjn7ztfjK4SrEUDASAECLCOHnU4jELfAzcOqpHUFe2HFDUkBCCCQlgIEWGk5rHQKAQTcEPjW78fK61OXu1EUZSCAgGECBFiGDTjdRcAlgT4ti+XygZUulUYxCCCAQHoJEGCl13jSGwQQcElg3MxVcv7db7pUGsUggIBpAgRYpo04/UXAPYGfjKyWqtJc9wqkJAQQQCBNBAiw0mQg6QYCCLgrcOHv3pKxM1a6WyilIYCAMQIEWMYMNR1FwHWBAW0byCX9GrteLgUigAACqS5AgJXqI0j7EUDAdYFPv1gvI375quvlUiACCJgjQIBlzljTUwS8EPjlGS2lojjHi6IpEwEEEEhZAQKslB06Go4AAl4J/M/DH8pj7873qnjKRQABAwQIsAwYZLqIgIcCgzuWyjm9KjysgaIRQACB1BMgwEq9MaPFCCDgocCqL3fKgB+/ILv2HfSwFopGAIF0FyDASvcRpn8IeCuQnZkhd57dWgpyM72tiNIRQACBFBIgwEqhwaKpCCDgvcDvX5kh//v8VO8rogYEEEhrAQKstB5eOodAQgTO6F4uw7uUJaQuKkEAAQRSQYAAKxVGiTYigEBCBA4fOSIn/OhFWbh2a0LqoxIEEEhfAQKs9B1beoZAogQaFmTL/45plajqqAcBBBDwvQABlu+HiAYigECiBJ77cKFcd//7iaqOehBAII0FCLDSeHDpGgIJFNCvEepXCTkQQAABBEQIsLgLEEAAgW8Ezr7zDXl/9mo8EEAAgbgFCLDiJqQABBAQkZblefKj4S2wQAABBBAQAixuAgQQQMASmDhvrZxxx3/QQAABBFwRIMByhZFCEEBARK4/tZl0blaIBQIIIGC8ADOwjL8FAEAAARW46R8T5Mn3F4CBAAIIuCJAgOUKI4UggICI9GhRJFed1BQLBBBAwHgBAizjbwEAEEBg2YbtcsKPX5D9NYfBQAABBFwRIMByhZFCEEDgG4HbTq+Wyga5eCCAAAJGCxBgGT38dB4BBFTg7pemyd0vTQcDAQQQcE2AAMs1SgpCAAEROa1jqZzdqwILBBBAwGgBAiyjh5/OI4CACvS75Xn5Ys1WMBBAAAHXBAiwXKOkIAQQEJGCnEz57bmtJTMjAw8EEEDAWAECLGOHno4jgIAKvDp5qVx23zgwEEAAAVcFCLBc5aQwBBAQkYv6NpYT2zXAAgEEEDBWgADL2KGn4wggoAIaXmmIxYEAAgi4KUCA5aYmZSGAgAq0qsiXW4ZVgYEAAggYK0CAZezQ03EEENBlg7p8kAMBBBBwW4AAy21RykMAARX44ZAqads4HwwEEEDASAECLCOHnU4jgIAKsHk79wECCHglQIDllSzlImC2wIC2DeSSfo3NRqD3CCBgrAABlrFDT8cRQIDN27kHEEDAKwECLK9kKRcBswV0E/e7z20t+TmZZkPQewQQMFKAAMvIYafTCCDA5u3cAwgg4KUAAZaXupSNgNkC5/dpJKe0b2g2Ar1HAAEjBQiwjBx2Oo0AAmzezj2AAAJeChBgealL2QiYLdCyPE9+NLyF2Qj0HgGHAsuWLZMbbrhBFixY4OiK1157Tfr16+foXL+eZPe5SZMmcv/990tZWZlfmxp1uwiwoibjAgQQSHUBNm9P9RGk/Qj4X4AAy/9jRAsRSGWBm4dVSesKNnNP5TGk7YkRIMAiwErMnUYtCCCAgEcCbN7uESzFIoBArQABFjcDAgh4KXBy+4ZyQZ9GXlZB2QikhYAdYGlnHnzwQWnXrl1a9Ku+TjADK+2HmA4igIBJAmzebtJo01cEkiNAgJUcd2pFwBSBgtxM+b9z25jSXfqJQMwCBFjMwIr55uFCBBBAINkCb89YKRf97q1kN4P6EUAgzQUIsNJ8gOkeAj4QuGxApRzfqtgHLaEJCPhXIN4A68iRIzJlyhR58skn5eOPP5bt27fLwIEDZcyYMXLBBRdIYWFhnc7/+9//lh/84Afyt7/9TQYNGiSPPvqo6L+tXbtWTj75ZPn+978vJ510kmi57777bm25OjPskksukcsvv1yKi+s+1zU1NVYbtJzJkydbZek5ulfX+eefLyNHjqzTjvpmYEXbH7+NLHtg+W1EaA8CCHgq8IMHJ8jj7znbxNHThlA4AgiktQABVloPL51DwBcCXZsXyrWnNPNFW2gEAn4ViCfA2rt3rxVE/fWvf7W616dPHykqKpIVK1ZYIZIGVL/97W+lTZv/zoa0A6zrrrtOpk+fbp3bpUsX2blzp8ybN88Knu677z5ZtWqV3H333VaZOTk5Mn/+fNm9e7dceeWVcvvtt0t+/td73Gkb7rrrLivo0mu7du1q/WzLli1WeXpcccUV1jV2mBYuwIqlP34bVwIsv40I7UEAAc8Edu6tkd4/fFY2bd/rWR0UjAACCKgAARb3AQIIJELgjjGtpLQgOxFVUQcCKSkQa4B19OhReeyxx+TXv/61DB06VO68805p1apVbaj01FNPyZ/+9CcZNWqUFTCVlJRYP7MDLP3vb3/72/LTn/5UKioqrBlXzz33nPX/GzVqJC1btrTK7Nmzp2RkZMjChQutmVv79u2TRx55RDp37myV9/zzz8utt94qF110kRVSaVl6aPs0IPt//+//yYYNG6zzNAzTI1SAFWt//DboBFh+GxHagwACngm8+NFiufqv4z0rn4IRQAABW4AAi3sBAQQSIXB2rwo5rWNpIqqiDgRSUsDpVwh1llTgJu86w+qmm26yZkD9/e9/l/bt29fp//79++WOO+6QV1991Qq6dHlgYIDVu3dv6zoNquxj5cqVcuONN8qcOXOskGr06NG1Pzt48KA1m0v//fHHH5cRI0ZYdWtI9tFHH8k999wjvXr1qtOGw4cPy+9//3trlpj+Oe+888IGWLH2x2+DToDltxGhPQgg4JnAFX8cJ698utSz8ikYAQQQIMDiHkAAgUQKtCzPkx8Nb5HIKqkLgZQSiDXA0tDo0ksvlWuvvVZ+8YtfWMv8go/XX3/dCqR+9rOfWbOnAgOsyy67zAq47KWA+rNt27ZZe2B9+eWXIb+I+Oc//7k2kLLDqEjYoa4JNQMr1v5Eqj/RPyfASrQ49SGAQFIE1m7ZLb1/8KzsqzmUlPqpFAEEzBJgBpZZ401vEUimwE9GVktVaW4ym0DdCPhWINYlhM8884y13E83V2/RInRIvGvXLpk5c6YEhlX2EsKf/OQncvPNN9dxiTfAOnTokOzZs8faf2vx4sUyceLE2k3dI83AirU/fhtYAiy/jQjtQQABTwQeGTdPbnlkoidlUygCCCAQLECAxT2BAAKJEhjRpUxGdy9PVHXUg0BKCcQaYNkzm5x01ssAy/5qoC5T1K8g6kbv9lFaWmpt3L5+/fqISwhj7Y+T/ifyHAKsRGpTFwIIJE3g3N++IeM/X520+qkYAQTMEiDAMmu86S0CyRRoUpIjPx/93312ktkW6kbAbwKxBli6F5UuAQxcHuikb27OwNKN11977TWrDdnZ2dY+W7pRu27w3rp1a2nWrJk88MADxyw7DLWEMNb+OOlzIs8hwEqkNnUhgEBSBL5Ys1X63fJ8UuqmUgQQMFOAAMvMcafXCCRL4H+GVkmbRvnJqp56EfCtQKwB1rvvvitXXnllneWBTjrpZoBlb7y+ceNG0RlUAwcOrNMEDbj++Mc/Wn8iLSGMtT9O+pzIcwiwEqlNXQggkBSB+16dKb9+dnJS6qZSBBAwU4AAy8xxp9cIJEtAv0SoXyTkQACBugKxBlirV6+W733ve9aSvX/84x/WrKfAQ78AqF8ZfPPNN+XCCy+Uq666SjIzM8XNAGv69OlyzjnnyODBg+X++++XsrKyOm3QYEs3j//0008jBlix9sdv9xMBlt9GhPYggIDrAkN/8YpMXbTR9XIpEAEEEAgnQIDFvYEAAokUqCjKkV+eyTLCRJpTV2oIxBpgaUD18MMPy1133SWDBg2S2267Tbp16yYZGRmim6mPHTvW+pkeel7Pnj2t/3YzwLLbvnnzZvnDH/4gQ4YMserXmVcaSN17773WEkM9Is3AirU/fhtlAiy/jQjtQQABVwVmLv1STv3Zv1wtk8IQQACBSAIEWJGE+DkCCLgt8MMhVdK2McsI3XalvNQWiDXA0l7v3btX7rnnHnn00UctBN1/qqSkxPoKoJarm6jffffdMmbMGCtYcjvA0qDsoYcesurQQwO0iooK2bJli8ybN0/69esnJ5xwgjU7K3CvrlB7YMXaH7+NPgGW30aE9iCAgKsC974yQ37z/FRXy6QwBBBAIJIAAVYkIX6OAAJuC7CM0G1RyksHgXgCLO2/hkhTpkyRp59+2voK4Pbt26Vdu3YydOhQa9lgdXV1HSY3Z2BpwTU1NTJ+/Hh56qmnrPqLi4ut4Or888+XkSNHyqpVq+Taa6+VTp06yX333ScNGza0wrUbbrhBmjRpcszSw2j747d7gADLbyNCexBAwFWBkb96VT5ZsN7VMikMAQQQiCRAgBVJiJ8jgIDbAuVF2fKrM1u5XSzlIYAAAr4RIMDyzVDQEAQQcFuArw+6LUp5CCDgVIAAy6kU5yGAgJsCtwxvIa3K89wskrIQQAAB3wgQYPlmKGgIAgi4LfC3N2bJbU9+4naxlIcAAghEFCDAikjECQgg4IHAiC5lMrp7uQclUyQCCCCQfAECrOSPAS1AAAGPBM656w15b9Zqj0qnWAQQQCC8AAEWdwcCCMQqkCFHJffofjmQURB1EVWlufKTkXX35Im6EC5AAAEEfCpAgOXTgaFZCCAQn8DKTTul+/eflqNH4yuHqxFAAIFYBAiwYlHjGgTMFsg6ekiaH1wm5Ye+FJGjcjgjW7ZkN5cNOa2jgrnt9JZS2SAnqms4GQEEEEgFAQKsVBgl2ogAAlELPPruPLn54YlRX8cFCCCAgBsCBFhuKFIGAmYJHLd/thQd2XFMp7dkN5O1ue0dY5zdq0L0i4QcCCCAQLoJEGCl24jSHwQQsAQuvXesvDFtORoIIIBAUgQIsJLCTqUIpKxA6eGvpNWBL8K2f2FWJ6kRZ5uzt67Il2+f0CRlLWg4Agj4Q6BRo0b+aEhAKwiwfDckNAgBBOIV2Lhtr/T4/tOy98CheIviegQQQCAmAQKsmNi4CAFjBZrXLJPGh9aF7f/69etlx45jZ2cZC0bHEUDAU4EGDRrI7bff7mkdsRROgBWLGtcggICvBZ79cKFcf//7vm4jjUMAgfQWIMBK7/Gldwi4LdD04EqpPBj+wzNr166VXbt2uV1twsrz40yOhHWeiowR2Lx5c9r0lQArbYaSjiCAgN8FrvrLeHlp0mK/N5P2IYBAGgsQYKXx4NI1BDwQ0L2vdA+sUMcRyZT5hQPliGQ5rrlf6xKWETrW4kQEEEgVAWZgpcpI0U4EEHAkcPToUelw/ZOyYeseR+dzEgIIIOCFAAGWF6qUiUB6C1TVLJVGh9Yf08l1ucfJ5uzmUXW+JD9L7jw7uq8XRlUBJyOAAAJJECDASgI6VSKAgHcCk+avk9N//Zp3FVAyAggg4ECAAMsBEqcggMAxAmWHNolu6J53dL/syyiWrdmVsiurLCapW4ZVSauK/Jiu5SIEEEDAjwIEWH4cFdqEAAIxC9z7ygz5zfNTY76eCxFAAAE3BAiw3FCkDAQQiEdgdLdyGdE1tvArnnq5FgEEEPBKgADLK1nKRQCBpAicc9cb8t6s8JugJqVRVIoAAsYJEGAZN+R0GAHfCbRrXCA/GBLd0kPfdYIGIeATgQULFsj06dOlWbNmMmLEiJCtOnjwoMyZM0eWLFki+/fvt84pKiqSrl27SqdOnSQzMzOu3miZ77zzjvVBhyFDhkhVVdUx5Wk7Z8+ebdWfn58vPXr0kM6dO4ese+HChTJ16lTp06ePdO/ePa62JepiAqxESVMPAgh4LlBz8LBUX/mY7Nl/0PO6qAABBBCoT4AAi/sDAQT8IPC789pIfk58L81+6AdtQCCZAl9++aWMHz9eampqrNAoVICl4dWECRNk3bp1kpGRITk5OVaT9Rr9/23btpWTTjpJsrKcf4whuM8ffvihrFixQrKzs0MGWIsXL5bJkydLYWGhtGvXTtasWSPbtm2zArR+/frVKe7AgQNWGHbkyBE5/fTTrbArFQ4CrFQYJdqIAAKOBMbPWi3n3vWGo3M5CQEEEPBSgADLS13KRgABpwJXn9xUulcVOT2d8xBAIEhAZzK9++67smXLFusn4QIsnZ01f/58KSgokNNOO02aNGlinb9s2TIrVDp8+LAMHDhQOnToEJPxF198IdOmTbMCp1ABlgZoGkjt3r3bCtgqKipkz549tSHV6NGjrdlg9jF37lyZOXOmnHDCCdbssFQ5CLBSZaRoJwIIRBT45TOT5U+vzYx4HicggAACXgsQYHktTPkIIOBE4NT2DeW8Po2cnMo5CCAQQkBDI12WV1JSIjt37gwZYOmSvrFjx8q+ffusWVbHHXdcnZI0LPrss8+sUGnUqFG1s7OcgussKp0BdujQIWs2l/4dvIRwx44d8vbbb1uzr7SOvLw8q3gN3zZt2lTnfA25tL16roZd9mwxp+1J5nkEWMnUp24EEHBVYMjPX5Fpize6WiaFIYAAArEIEGDFosY1CCDgtkCzhrny01HVbhdLeQgYIbBq1SqZOHGilJaWWksAdZZVqBlYy5cvl0mTJklxcbHoTCedhRV42OGSzp4aPnx47ewsJ4g6c0tDKF3GqHtVaV0apAUHWLp08YMPPpDKyso6Sxz12o0bN1qzwqqrv/5doPteLVq0SAYNGiStWrVy0gzfnEOA5ZuhoCEIIBCPwO79B6Xpdx6OpwiuRQABBFwTIMByjZKCEEAgToE7xrSS0oLsOEvhcgTMErBnKelsJ52lpEsIP/nkk5ABlgZb8+bNk+bNm8vIkSOPgbL3m9q6das1QyuaZYSff/65tSm7zurq27evjBs3LmSApbPA3nrrrdoZWLm5uVY7gmdgaT/03xo3bmyFWvHsyZWMO4IAKxnq1IkAAq4LvD1jpVz0u7dcL5cCEUAAgVgECLBiUeMaBBDwQuCyAZVyfKtiL4qmTATSUkBnPemG6WvXrrU2P+/SpYvoBunhAizdvH3lypXSunVrKxQKdWhopLOktCzdd8rJofVrO3Rmly4L1OWDus9VqBlYdki2d+/eevfA0vK0HdHOBHPS3kScQ4CVCGXqQAABzwV+9sTHcv+bsz2vhwoQQAABJwIEWE6UOAcBBBIhcGK7BnJR38aJqIo6EEgLAXvD9BYtWsjgwYOtWUr1BVhOwikn5wTi2ZvHa1ilbdC22CFVqABLrw33FcKePXtK7969reBKlxm2adNGTj755JQcKwKslBw2Go0AAsECJ/3kRZm9YjMwCCCAgC8ECLB8MQw0AgEERKSyQa7cdjr7YHEzIOBEwF5ip6GVzlIqKyuzLkt0gPXxxx/L0qVLrRlb/fv3t9oQKcDSc3TDeV1yqAFYfn6+aHilZdh7aWn4pcscdV+vJUuWWF8i1FlbupF7x44drX22/LyskADLyV3MOQgg4GuBvQcOSpNvs/+VrweJxiFgmAABlmEDTncR8LnA/45pJQ3ZB8vno0Tzki2gAZHuMaVf/dMZSu3atattUiIDLHsmVaNGjep8JdBJgBXOcNmyZdYSyO7du1uzsewN6nWvLO2nbhL/1VdfWcsgdcaXXw8CLL+ODO1CAAHHAu/PWi1n3/WG4/M5EQEEEPBagADLa2HKRwCBaASuOLFSelezD1Y0ZpxrnsC0adOsGUy6YXrwErv6AiydLaWzmdq3bx92aZ69hLBbt27WvlrhDg3Pxo8fb82Y0s3jKyoqak+NNcCyr9MydS+tvLw8qw4NrOyvGR48eNDaX0s3g9dzysvLfXm5girMAAAgAElEQVQDEGD5clhoFAIIRCNw5wtT5Z6XZ0RzCecigAACngoQYHnKS+EIIBClwKntG8p5fRpFeRWnI2COQOCXAp30uqCgQM444wwpKSkRN79CaAdlTtqg5zjZFH7u3LnWUkHdPL5Tp06yZ88eefvttyUzM1NGjx4t2hc9pkyZIgsXLrS+lKhhnB8PAiw/jgptQgCBqARG3/GafDRvXVTXcDICCCDgpQABlpe6lI0AAtEKVJfnyY+Ht4j2Ms5HwBiBmpoaa4NznQEV6jhy5IjoObo/lO4XpaHPsGHDrC8ELl++XCZNmmT9d2AgZJezdetWa3bT0aNHI379T8uaOnVqWHdtg5ajbdAASgMpXRIY7ti9e7eMHTvW2g9LZ1bpdTrL6q233rL6YM/I0uu1Xp2BpgFWhw4dfDn2BFi+HBYahQAC0QiUXfIPOXjoSDSXcC4CCCDgqQABlqe8FI4AAjEI3HN+G8nLzozhSi5BAIH6lhBqIKQh0b59+6zwR5cgBh46A+qzzz6zlgPaIVIsorEsIdRQSmdVBe7pxQysWPS5BgEEEHBBYMaSTTL4tpddKIkiEEAAAfcECLDcs6QkBBBwR+B7g5tLh8qvlwpxIIBAdAL1BVhaki4jnD9/vjWradCgQdK0aVOrAt08ffLkydaeVvYSvuhq/u/Z0QZY9hcV9YuDup+W/XVBbUu4PbB0xpaGbPbXF2Ntq1fXMQPLK1nKRQCBhAj87Y1ZctuTnySkLipBAAEEnAoQYDmV4jwEEEiUwOju5TKiS1miqqMeBNJKIFKAtX//fpkwYYJs3LhRMjIyrKV6euiSP/3/bdu2tWZn2SGS/swuM3A/rfrQog2wPvzwQ1mzZk3tRu2BZa9du1b059nZ2VbbtN261FH31Orfv79vx44Ay7dDQ8MQQMCJwLd+P1Zen7rcyamcgwACCCRMgAArYdRUhAACDgW6NS+Sa075elYIBwIIRCcQKcDS0vRLfnPmzLG+SKiBlh5FRUXStWtXa68q3bMq8PAywFq3bp21p1d1dbUMHjw4ZGdXrlxpzRzTJYUaZHXs2FH69OlTJ2SLTsn7swmwvDemBgQQ8FCgzdX/lK927POwBopGAAEEohcgwIrejCsQQMBbgZL8LLnz7NbeVkLpCCCAgIcCBFge4lI0Agh4K7B0/Xbp9cNnva2E0hFAAIEYBAiwYkDjEgQQ8Fzg9jNaSqPir5c2cSCAAAKpJkCAlWojRnsRQKBW4OkPvpAb//4BIggggIDvBAiwfDckNAgBBETkioGV0rtlMRYIIIBASgoQYKXksNFoBBBQgVsemSiPjJsHBgIIIOA7AQIs3w0JDUIAAREZ0qlUxvSswAIBBBBISQECrJQcNhqNAAIqMOpXr8rHC9aDgQACCPhOgADLd0NCgxBAQOT/s3cfUFZVZ//Hf9N7H6YxlT7ADDAMQ+9FqgooRsSOvUZjjf6NiZoYkzeJSSxJLDH2Fiv2BqgoClYUUFQEpQqI0st/7ZuMUQSm3bL3Od+71rveGM7Z+3k+z3Wt+PPcfdQhP0mnDinCAgEEEHBSgADLybFRNAIIGIHSY2/SVxv/84YPPggggIBNAgRYNk2DWhBAoF4gOT5aV02sAAQBBBBwUoAAy8mxUTQCCKxcv0ltp98CBAIIIGClAAGWlWOhKAQQkMRB7nwNEEDAVQECLFcnR90I+FzghXeWacIvH/a5Au0jgICtAgRYtk6GuhBA4Nh++epWwkHufBMQQMA9AQIs92ZGxQggIOm6x9/W+bfMxgIBBBCwUoAAy8qxUBQCCEga1TlLY6uysUAAAQScEyDAcm5kFIwAAkbg9Bte0K3PLgADAQQQsFKAAMvKsVAUAghI6to6RdMHFGCBAAIIOCdAgOXcyCgYAQSMwPCLH9Bri1aAgQACCFgpQIBl5VgoCgEEJOWkxOnS8aVYIIAAAs4JEGA5NzIKRgABI1B45N+1cfM2MBBAAAErBQiwrBwLRSGAwH8Ffj2pQklx0XgggAACTgkQYDk1LopFAAEj8Pmajao8+TYwEEAAAWsFCLCsHQ2FIYCApLOGt1ZFbiIWCCCAgFMCBFhOjYtiEUDACDw9/zNNuvIxMBBAAAFrBQiwrB0NhSGAgKTDalupb9t0LBBAAAGnBAiwnBoXxSKAgBH448Pzdcm/XgEDAQQQsFaAAMva0VAYAghIGtwhQxN75GKBAAIIOCVAgOXUuCgWAQSMwGnXv6B/PscbCPk2IICAvQIEWPbOhsoQQEDqVJCskwcXQoEAAgg4JUCA5dS4KBYBBIzAqEv/rVc++AIMBBBAwFoBAixrR0NhCCAgKS0xRr86qBwLBBBAwCkBAiynxkWxCCBgBNpMv0Wr1m8CAwEEELBWgADL2tFQGAII/Ffg6skVSojlTYR8IRBAwB0BAix3ZkWlCCAg6etN21R01N+xQAABBKwWIMCyejwUhwACkn42qljFWQlYIIAAAs4IEGA5MyoKRQABI/DmR6s0+ML7wEAAAQSsFiDAsno8FIcAApKO7puvHqWpWCCAAALOCBBgOTMqCkUAASNwz6xFOv5Pz4CBAAIIWC1AgGX1eCgOAQQkja3K1qjOWVgggAACzggQYDkzKgpFAAEjcOU9r+vX980FAwEEELBagADL6vFQHAIISOpVnqYjeudhgQACCDgjQIDlzKgoFAEEjMAxf3ha97+8GAwEEEDAagECLKvHQ3EIICCpIjdRZw1vjQUCCCDgjAABljOjolAEEDACA86/V28tWQ0GAgggYLUAAZbV46E4BBCQlJYYo18dVI4FAggg4IwAAZYzo6JQBBAwAgXT/qZvtmwHAwEEELBagADL6vFQHAII/Ffgt4e0UXxMFB4IIICAEwIEWE6MiSIRQMAIfLnuW7U/4VYwEEAAAesFCLCsHxEFIoCApAtHl6ggIx4LBBBAwAkBAiwnxkSRCCBgBGa9v1xjLnsIDAQQQMB6AQIs60dEgQggIOnEQYXqXJiMBQIIIOCEAAGWE2OiSAQQMAL3zFqk4//0DBgIIICA9QIEWNaPiAIRQEDSoT1bqX+7dCwQQAABJwQIsJwYE0UigIAR+MND83Tp7a+CgQACCFgvQIBl/YgoEAEEJI2ozNT46hwsEEAAAScECLCcGBNFIoCAETjv5lm6fsY7YCCAAALWCxBgWT8iCkQAAUk9y1J1ZJ98LBBAAAEnBAiwnBgTRSKAgBE44ndP6uE5H4OBAAIIWC9AgGX9iCgQAQQktW2VpDOGFWGBAAIIOCFAgOXEmCgSAQSMwNCL79fcRSvBQAABBKwXIMCyfkQUiAACknJT43TJuFIsEEAAAScECLCcGBNFIoCAEeh40j+1fO03YCCAAALWCxBgWT8iCkQAAUmxMVH63SFtsEAAAQScECDAcmJMFIkAAkYg7dDrtHv3bjAQQAAB6wUIsKwfEQUigMB/Ba48uFwpCTF4IIAAAtYLEGBZPyIKRAABI/Dlum/V/oRbwUAAAQScECDAcmJMFIkAApIuGF2iwox4LBBAAAHrBQiwrB8RBSKAgBF486NVGnzhfWAggAACTggQYDkxJopEAAFJpw4pUof8JCwQQAAB6wUIsKwfEQUigIARePT1JTr8t0+AgQACCDghQIDlxJgoEgEEJE3rk6fasjQsEEAAAesFCLCsHxEFIoCAEbjxyXd17j9mgoEAAgg4IUCA5cSYKBIBBCQd3D1HQzpmYoEAAghYL0CAZf2IKBABBIzAL+96Tb994A0wEEAAAScECLCcGBNFIoCApBGVmRpfnYMFAgggYL0AAZb1I6JABBAwAubpK/MUFh8EEEDABQECLBemRI0IIGAE+rRJ1096tQIDAQQQsF6AAMv6EVEgAggYgeP/9IzumbUIDAQQQMAJAQIsJ8ZEkQggIKmqdYqOH1CABQIIIGC9AAGW9SOiQAQQMAKTr3pMT837DAwEEEDACQECLCfGRJEIICCpTatEnTmsNRYIIICA9QIEWNaPiAIRQMAIjPj5A5qzcAUYCCCAgBMCBFhOjIkiEUBAUkF6vC4cU4IFAgggYL0AAZb1I6JABBAwArVn36UPl30FBgIIIOCEAAGWE2OiSAQQkJSeFKNfHliOBQIIIGC9AAGW9SOiQAQQMALtT7hVX677FgwEEEDACQECLCfGRJEIICApLiZK1xzSBgsEEEDAegECLOtHRIEIIGAEWk29UZu37QADAQQQcEKAAMuJMVEkAgj8V+B3h7RRbEwUHggggIDVAgRYVo+H4hBAwAhs275T2YffAAYCCCDgjAABljOjolAEEJB0xUHlSk2MwQIBBBCwWoAAy+rxUBwCCBiBVes3qc30W8BAAAEEnBEgwHJmVBSKAAKSLhlXqtzUOCwQQAABqwUIsKweD8UhgIARWLR8nWrOuhMMBBBAwBkBAixnRkWhCCAg6WejilWclYAFAgggYLUAAZbV46E4BBAwAnMXrdTQi+8HAwEEEHBGgADLmVFRKAIISDpzWGu1aZWIBQIIIGC1AAGW1eOhOAQQMAIvvrtM4y9/GAwEEEDAGQECLGdGRaEIICDppEGFqixMxgIBBBCwWoAAy+rxUBwCCBiBZ95aqolXPAoGAggg4IwAAZYzo6JQBBCQdGz/AnUrTsECAQQQsFqAAMvq8VAcAggYgRlvfKopv3kcDAQQQMAZAQIsZ0ZFoQggIGlanzzVlqVhgQACCFgtQIBl9XgoDgEEjMDDcz7WEb97EgwEEEDAGQECLGdGRaEIICDpsF6t1LdNOhYIIICA1QIEWFaPh+IQQMAI3P/yYh3zh6fBQAABBJwRIMByZlQUigACkibX5Gpg+wwsEEAAAasFCLCsHg/FIYCAEbjzpYU68c/PgoEAAgg4I0CA5cyoKBQBBCQd1C1HQztlYoEAAghYLUCAZfV4KA4BBIzAP59boNOufwEMBBBAwBkBAixnRkWhCCAgaVxVtkZ2zsICAQQQsFqAAMvq8VAcAggYgX88/Z7O/ttLYCCAAALOCBBgOTMqCkUAAUmju2ZrdBcCLL4MCCBgtwABlt3zoToEEJB0/Yx3dN7Ns7BAAAEEnBEgwHJmVBSKAAKSRnXO0tiqbCwQQAABqwUIsKweD8UhgIARuPaRt3TxbS+DgQACCDgjQIDlzKgoFAEEJA2vzNSE6hwsEEAAAasFCLCsHg/FIYCAEfjdv9/UL+6YAwYCCCDgjAABljOjolAEEJA0rFOmDuxGgMWXAQEE7BYgwLJ7PlSHAAKSfn3fXF15z+tYIIAAAs4IEGA5MyoKRQABSUM7Zuqg7gRYfBkQQMBuAQIsu+dDdQggIOmqe1/XVffOxQIBBBBwRoAAy5lRUSgCCEga0jFTBxNg8V1AAAHLBQiwLB8Q5SGAAAEW3wEEEHBPYNrYfkpMSXevcCpGAAFfChBg+XLsNI2AcwIEWM6NjIIR8J8AT2D5b+Z0jIDrAt3a5KmmR3fFREe73gr1I4CADwQIsHwwZFpEwAMCBFgeGCItIOB1AQIsr0+Y/hDwpsCEfpXKb13mzeboCgEEPCXAGVieGifNIOBZAQIsz46WxhDwjgABlndmSScI+E3giNG9lZSW5be26RcBBBwT4C2Ejg2MchHwqQABlk8HT9sIuCRAgOXStKgVAQS+L9CuKEu9a3soKSEeGAQQQMBagRGVWRpfnW1tfRSGAAIIGAECLL4HCCBgvQABlvUjokAEENiPwAG92qmkvB1GCCCAgLUCo7pkaWxXAixrB0RhCCAQECDA4ouAAALWCxBgWT8iCkQAgQYEDh/ZUymZrXBCAAEErBQY0zVbB3Th585WDoeiEEDgOwECLL4MCCBgvQABlvUjokAEEGhAoDA7RUP71So5KQkrBBBAwDqB8dU5GlGZaV1dFIQAAgh8X4AAi+8DAghYL0CAZf2IKBABBBohMKRbudp16NSIK7kEAQQQCK/Awd1zNKQjAVZ41dkNAQSaKkCA1VQxrkcAgbALEGCFnZwNEUAgRAJThnVXek5BiFZnWQQQQKB5Aof0zNWAdhnNu5m7EEAAgTAJEGCFCZptEECg+QIEWM23404EELBLIDUpXgcPr1NiUqpdhVENAgj4WuDwujz1rkjztQHNI4CA/QIEWPbPiAoR8L3AdY+/rfNvme17BwAQQMAbAn06tVbXqipvNEMXCCDgCYGj+uarppRg3RPDpAkEPCxAgOXh4dIaAl4RuPPFD3XiX57zSjv0gQACCGjSoK7Kzi9GAgEEELBC4PgBBapqnWJFLRSBAAII7EuAAIvvBgIIWC8w441PNOU3M6yvkwIRQACBpghMG9tXiSmcOdMUM65FAIHQCJwypEgd83lLamh0WRUBBIIlQIAVLEnWQQCBkAm88sEXGnXpv0O2PgsjgAACkRCorshTzx7dFRMTHYnt2RMBBBD4TuDs4a1VnpuICAIIIGC1AAGW1eOhOAQQMAILlq5V3Tl3g4EAAgh4TmBCv07Kb13uub5oCAEE3BK4YHSJCjPi3SqaahFAwHcCBFi+GzkNI+CewPK136jjSf90r3AqRgABBBohMG10nRLTshtxJZcggAACoRH4f+PLlJ0SG5rFWRUBBBAIkgABVpAgWQYBBEIn8O3W7co/4m+h24CVEUAAgQgKtC3KVJ+ePZSUmBDBKtgaAQT8LHDVxAolx/NzZj9/B+gdARcECLBcmBI1IoCAsn5yvbbv2IUEAggg4EmBA2rbqaSinSd7oykEELBf4P+mtFV0lP11UiECCPhbgADL3/OnewScEag4/mat3rDZmXopFAEEEGiqwOEjeyols1VTb+N6BBBAoEUCCbHRunpyRYvW4GYEEEAgHAIEWOFQZg8EEGixQI8z79DiL9a3eB0WQAABBGwVKMhK0Yj+tUpM4lX2ts6IuhDwokBWcqwum1DmxdboCQEEPCZAgOWxgdIOAl4VGHrR/Zq7eKVX26MvBBBAICAwuLpM7TtWooEAAgiETaAoM17nH1AStv3YCAEEEGiuAAFWc+W4DwEEwiow+arH9NS8z8K6J5shgAACkRCYMqy70nMKIrE1eyKAgA8F2ucl6bShRT7snJYRQMA1AQIs1yZGvQj4VODkvz6n21/40Kfd0zYCCPhJICUxTpNG9FZCUqqf2qZXBBCIkEC3klQd2y8/QruzLQIIINB4AQKsxltxJQIIRFDg0ttf1R8emhfBCtgaAQQQCJ9A705FqqqqDt+G7IQAAr4V6N82XYfW8gIJ334BaBwBhwQIsBwaFqUi4GeBax95Sxff9rKfCegdAQR8JjBpUFdl5xf7rGvaRQCBcAuM6pKlsV2zw70t+yGAAAJNFiDAajIZNyCAQCQE7nxpoU7887OR2Jo9EUAAgYgJHDm2nxJS0iO2PxsjgID3BSbX5Gpg+wzvN0qHCCDgvAABlvMjpAEE/CHwzFtLNfGKR/3RLF0igAAC/xWoqmil2h49FBMTjQkCCCAQEoGj++WrRwln7oUEl0URQCCoAgRYQeVkMQQQCJXAW0tWa8D594ZqedZFAAEErBWY0LeT8ovLra2PwhBAwG2B04cWqV1ekttNUD0CCPhCgADLF2OmSQTcF1i+9ht1POmf7jdCBwgggEAzBKaNrlNiGmfUNIOOWxBAoAGBi8eWKi8tDicEEEDAegECLOtHRIEIIGAEtm3fqezDbwADAQQQ8KVA28JM9a7toeTEBF/2T9MIIBA6gd9MqlBiHD9TDp0wKyOAQLAECLCCJck6CCAQcoGio/6urzdtC/k+bIAAAgjYKDCqtq1KK9rbWBo1IYCAowIJsdG6enKFo9VTNgII+E2AAMtvE6dfBBwW6HbG7fr4yw0Od0DpCCCAQMsEpo7sqeTMVi1bhLsRQACB/wqYnw6anxDyQQABBFwQIMByYUrUiAACAYERP39AcxauQAMBBBDwrUB+ZrJGDaxVQmKybw1oHAEEgifQIT9Jpw4pCt6CrIQAAgiEUIAAK4S4LI0AAsEVOPaPT+u+2YuDuyirIYAAAo4JDK4uU/uOlY5VTbkIIGCjQF1FmqbW5dlYGjUhgAACPxIgwOJLgQACzghcfuccXfPgm87US6EIIIBAqAQOG9ZNaTmFoVqedRFAwCcCo7pkaWxX3nDqk3HTJgLOCxBgOT9CGkDAPwL/fG6BTrv+Bf80TKcIIIDAPgSSE2I1eWQfJSSlYoQAAgg0W+CwXq3Ut016s+/nRgQQQCCcAgRY4dRmLwQQaJHAi+8u0/jLH27RGtyMAAIIeEWgrmORqqurvdIOfSCAQAQEThlcqI4FnKkXAXq2RACBZggQYDUDjVsQQCAyAp+u+lpdT/1XZDZnVwQQQMBCgUmDuio7v9jCyigJAQRcEPj52FK1SotzoVRqRAABBESAxZcAAQScEkg95K9O1UuxCCCAQKgFjhzbVwkpGaHehvURQMCDAr8/tI1ioqM82BktIYCAFwUIsLw4VXpCwMMC5gks8yQWHwQQQACB/wh0LW+lXj17KCY6GhIEEECg0QJZybG6bEJZo6/nQgQQQCDSAgRYkZ4A+yOAQJMEzBlY5iwsPggggAAC/xMY37ejCoorIEEAAQQaLdA+L0mnDS1q9PVciAACCERagAAr0hNgfwQQaJKAeQuheRshHwQQQACBHwpMG12nxLRsWBBAAIFGCZi3D5q3EPJBAAEEXBEgwHJlUtSJAAIBgWsefFOX3zkHDQQQQACBPQQqCjLUv65GiQkJ2CCAAAINCkyoztHwyswGr+MCBBBAwBYBAixbJkEdCCDQKIH7Zi/WsX98ulHXchECCCDgN4FRtW1VWtHeb23TLwIINEPguP4Fqi5Oacad3IIAAghERoAAKzLu7IoAAs0UmPfRKg268L5m3s1tCCCAgPcFpo7sqeRMfhbk/UnTIQItE7hgdIkKM+Jbtgh3I4AAAmEUIMAKIzZbIYBAywW2bNup3Kk3tHwhVkAAAQQ8KtAqI1mjB/VSQmKSRzukLQQQCIbA7w9to5joqGAsxRoIIIBAWAQIsMLCzCYIIBBMgerTb9eSFRuCuSRrIYAAAp4SGFRVpg6dKj3VE80ggEDwBFqlxennY0uDtyArIYAAAmEQIMAKAzJbIIBAcAUO/+0TevT1JcFdlNUQQAABjwlMGdZN6TmFHuuKdhBAIBgCXYtSNH1gQTCWYg0EEEAgbAIEWGGjZiMEEAiWwK/ufk1X3/9GsJZjHQQQQMCTAonxsZoyqo/ik1I92R9NIYBA8wWGd8rUhG45zV+AOxFAAIEICBBgRQCdLRFAoGUCD77ykY76v6datgh3I4AAAj4Q6NWxUN2qu/mgU1pEAIGmCBzRO0+9ytOacgvXIoAAAhEXIMCK+AgoAAEEmirw4bJ1qj37zqbexvUIIICALwUmDeyi7IISX/ZO0wggsHeBc0cWqyQ7AR4EEEDAKQECLKfGRbEIIFAvkDHlOu3ctRsQBBBAAIFGCBw5tq8SUjIacSWXIICAHwSuOaSN4mJ4A6EfZk2PCHhJgADLS9OkFwR8JND3Z/fo3U/X+KhjWkUAAQSaL9ClLFd1tTWKiY5u/iLciQACnhDIT4/XRWN4KtMTw6QJBHwmQIDls4HTLgJeEZh+7TO6e+Yir7RDHwgggEDIBcb37aiC4oqQ78MGCCBgt0D3klQd0y/f7iKpDgEEENiLAAEWXwsEEHBS4P8emqf/d/urTtZO0QgggECkBKaNrlNiWnaktmdfBBCwQGBcVbZGds6yoBJKQAABBJomQIDVNC+uRgABSwSenPeZDrnqMUuqoQwEEEDADYHy/AwN6tNT8fHxbhRMlQggEHSBEwYWqktRctDXZUEEEEAg1AIEWKEWZn0EEAiJwJqvN6v8uJtDsjaLIoAAAl4WGNmzrcratPdyi/SGAAL7EfjFgWXKTIrFCAEEEHBOgADLuZFRMAII1AtUn367lqzYAAgCCCCAQBMFpo7sqeTMVk28i8sRQMB1gYykWF1+YJnrbVA/Agj4VIAAy6eDp20EvCAw/dpndffMhV5ohR4QQACBsArkpidp3JA6xSUkhXVfNkMAgcgKmJ8Omp8Q8kEAAQRcFCDAcnFq1IwAAgGBvz35rs75x0w0EEAAAQSaITCwqlQdO3Vuxp3cggACrgoc0CVLY7ryIgdX50fdCPhdwNoA6+OPP9bJJ5+sBQsWKDU1VTfddJMGDBiw33mtWrVKZ555pmbNmqXOnTvrhhtuUNu2bZs943Xr1un000+XWbelazW7CG5EAIF9Crz9yWr1P+9ehBBAAAEEmikwZVg3pefwNEYz+bgNAecEpg8sUNeiFOfqpmAEEEDACDgRYJlCzz77bJ1zzjmKiYnZ5+Rmzpypww8/PPDnBFh8wRHwh0DO4Tdo6/ad/miWLhFAAIEgCyTExegno/sqLjE1yCuzHAII2CjwywPLlZ6073+esrFmakIAAQTqBawPsJYuXarExERVVlbq2muvVV5e3l6nt3PnTl1zzTX685//TIDF9xsBHwmMuewhzXp/uY86plUEEEAguAK9OhSqW7duwV2U1RBAwDqBnJQ4XTq+1Lq6KAgBBBBorID1AVZGRoZKS0t1zz336K677tKgQYP22tuyZct02mmnqby8XMuXL9eGDRta/LM/fkLY2K8R1yEQOYHL7pij3//7zcgVwM4IIICABwQmDuyinIISD3RCCwggsC+BHqWpOrpvPkAIIICAswLWB1jmiaspU6bo/PPP17HHHqvzzjtvrz8jnDFjhk444YTAE1gPPPDAXs+t2rVrl+bPn6+HH35YL774osw5W+bTt29fjRs3TgcffLCysrK+G2ZDAdbnn3+um2++Wc8991xgLXPe1vDhw3XccceppIT/Eejs3xUU7pTA43M/0WFXz3CqZopFAAEEbBQ4amxfxadk2FgaNSGAQBAEDu6RqyEd+Hs8CJQsgQACERJwIsC69NJL9Ytf/EI7duzQX//6V+Xn//DfHGzbtni6Zi0AACAASURBVE1XXHGFFi1aFLjuV7/61Y8CLHPvjTfeqKuuuipAXVNTo7S0NG3cuFHz5s0L/HcHHHCArr76arVq1Srw1/sKsHbv3q0nnnhCl19+ucyTXya4Ki4u1tq1a/Xee+8F/vNll12mMWPGKCoqKkKjZVsE/CGw5uvNKj/uZn80S5cIIIBACAU6l+WqT22NoqOjQ7gLSyOAQKQEzh7RWuU5iZHann0RQACBFgs4EWCZp6r+9a9/6be//e1ef0Zozsk69dRTNXjw4MBTWmedddaPAqzZs2fr+OOPV21tra688srATw3rP4sXL9bFF1+sV155Rddff70OPPDA/QZYb7/9tk488cTANSYQGzp0aOB/7JknvMw+JkDbvn17YC1zdhcfBBAIrUD16bdryYoNod2E1RFAAAEfCIzv01EFJRU+6JQWEfCXQEx0lH5/aBt/NU23CCDgOQEnAqy//OUv+uijjzRt2rS9/ozwwQcf1EUXXaTbb79d7dq10+mnn/6DAMsES3//+99lrjPh1tixY380SHPvBRdcEPiJonnjofns7QksE0yZAMysZw6VnzRp0o+esjL7nHHGGY16c6LnvlE0hEAEBE7+y3O6/cUPI7AzWyKAAALeEzhydJ0S0rK91xgdIeBjgXZ5STp9aJGPBWgdAQS8IOBMgGV+tnfmmWdqy5YtP/gZoflr87PBNWvW6Pe//33gKag9A6zGDKo+dGoowFq5cmXgsHgTZJmfM5qfC+75+fTTT3XKKacEfoponh4zB9HzQQCB0AmY8MqEWHwQQAABBFouUJaXriH9ahUXF9/yxVgBAQSsEBjZOUvjqgimrRgGRSCAQLMFnAmwMjMzA089mXOnvv82woULF+qkk07S1KlTA4e4r1+/vsEAy4Rc5uyrVatWBZ7smjVrVuCnf+Yg9oYCrA8++CCwj3k6q3PnzoqLi/sRvgm3FixYoKKioha/CbHZk+VGBHwk8MnKDao67XYfdUyrCCCAQGgFRvZso7I2HUK7CasjgEDYBE4cVKjOhclh24+NEEAAgVAIOBNgmbcDvvXWW4GfEB500EH6+c9/HgiPTJhlzsa65ZZb1L179/0evG7Cp3/84x966qmnAkFX/Sc1NVU5OTn67LPPGgyw5s6dG3hbYWM+JuC64YYbAoe880EAgdAKdD7lNi1dvTG0m7A6Aggg4COBqSNrlJyZ56OOaRUB7wr8ZlKFEuN4QYN3J0xnCPhDwKkAa8OGDTr33HO1evXqwM/3zFNZJsjavHlz4OeD5q2C+3pz4Kuvvho4k8oEV7169VJdXZ26dOmi0tJSlZSUaMaMGYFzqxp6Auudd97R0UcfraqqKn4e6I+/R+jSEQHOwXJkUJSJAALOCOSkJerAYX0UE89by5wZGoUisBeB0uwEnTPyx8eegIUAAgi4JuBUgGVwzc8IzZlX5okrEzyZn/OdfPLJgQPezWdvAZb5uaAJvl566SX95je/CTxBFRUV9YNZ3X///YED3hsKsJYtWxY4A2vTpk08XeXat516PS3wz+cW6LTrX/B0jzSHAAIIhFtgYNdSdazsHO5t2Q8BBIIoMLRjpg7qnhPEFVkKAQQQiIyAcwFW/RNQ5meEJsAyQZYJtSorK/cZYJmzrUzIZT57+0mfCbguueQSmRCroQBr27ZtuuKKK3TTTTcFfrpozt7aMwybM2eOLr74YvXo0SPwhFh2NgcmRubrza5+Enh/6Vr1PuduP7VMrwgggEBYBKYM66b0nMKw7MUmCCAQfIETBhaoS1FK8BdmRQQQQCDMAs4FWPVPU5mzqMxPBnv27Kkrr7xSycn/OZRwb09gffXVV4E3GL7wwguB0Omwww5TbGxs4HpzkPuNN94YCLbMp6EAy1xj9jZvOjSf888/XxMmTFB8fLzMmxIXL14ceELMPO1lDpw//vjjfxRwhXnGbIeAbwQ4B8s3o6ZRBBAIo0BcbLSOGNtfsQn8A3AY2dkKgaAJcP5V0ChZCAEEIizgXIBlvG6//XZdcMEFAbrf/e53Ovzww79j3FuAZYKlhx56SBdeeKG++eabwKHqxcXFgTcRzps3L/DXJoS68847NWbMGF122WVKSEjY74HwjzzySOApK3Om1p7rmWKmT58eqLE+WIvwnNkeAV8ITL/2Gd09c5EveqVJBBBAIJwCte0L1b17t3BuyV4IIBAEgYrcRJ01vHUQVmIJBBBAIPICTgZY5m2C5uyrpKSkH/0kcF+HuO/atUvmp33mp3+zZ88OBFl9+/bVuHHjAmdimZ8GmrOttmzZouuuuy5wuPu+1jJjM6HY0qVLdeutt+q5556T+ZmiOVR+wIABgUPe+/Tpo+ho3vQR+a84FfhJ4IYn3tHPbprlp5bpFQEEEAibwMSBXZRTUBK2/dgIAQRaLjCqc5bGVnGcScslWQEBBGwQsDbAsgGHGhBAwC2BNxav1JCL7neraKpFAAEEHBI4elxfxSVnOFQxpSLgb4HThhapfV6SvxHoHgEEPCNAgOWZUdIIAggYgS6n3qbPVm0EAwEEEEAgBAKVpTnq26snT5mHwJYlEQi2QHxslH47uU2wl2U9BBBAIGICBFgRo2djBBAIhcDJf31et7/wQSiWZk0EEEAAAUnj+nRQYQn/UMyXAQHbBbq2TtH0AQW2l0l9CCCAQKMFCLAaTcWFCCDggsCdLy3UiX9+tkWlZidF6avNu1u0BjcjgAACXhY4cnQvJaTleLlFekPAeYHJNbka2J6f/Do/SBpAAIHvBAiw+DIggICnBJat+UadT71Nu3Y1PYAa2yFOA0pjlZYQpe27pLnLdujBD7Zp6w5PEdEMAggg0GKB0rx0De/fSzGxcS1eiwUQQCA0AhePLVVeGn+PhkaXVRFAIBICBFiRUGdPBBAIqcD4yx/Wi+8ua9IeU7rGa2BZ7I/uWbx2l66ds6VJa3ExAggg4AeBETVtVN62gx9apUcEnBPIT4/XRWN4a6hzg6NgBBDYr4CVAda6desYGwIIINBsgRtnvKs/PTq/0fdnJ0XrZ4NS93n9zfO2av6XOxu9HhcigAACfhGYOrJGyZl5fmmXPhFwRmBwhwxN7JHrTL0UigACCDRGwMoA64orrtDXX3/dmPq5BgEEEGixQHp6ulq3br3PdV74ZIceXLCtxfuwAAIIIOA1gezURB08oo+i4xK91hr9IOC0wMmDC9WpINnpHigeAQQQ2FOAACvM34msrKww78h2CIROwCtPS6alpam4uHifUE99tF2PLdweOkhWRgABBBwWGNC1RJ0quzjcAaUj4C2BhNhoXT25wltN0Q0CCCAgycoAi8kggAACLRU444YXdcuz7zdqmcTYKP16ZJJio/d+uTkDy5yFxQcBBBBAYO8CU4ZWKz23CB4EELBAoHtJqo7pl29BJZSAAAIIBFeAACu4nqyGAAKWCNw3e7GO/ePTja5mSEWsJneO/9H1s5fu0D3v8vPBRkNyIQII+FIgNiZaR43vr+j4FF/2T9MI2CQwtS5PdRVpNpVELQgggEBQBAiwgsLIIgggYJvAinWb1OXU27R1e+MPX++SF6M+xbEqzojWmk27NO+LnXr18x22tUY9CCCAgJUCPdsXqEf37lbWRlEI+EngioPLlZoQ46eW6RUBBHwiQIDlk0HTJgJ+FJh05WN6ev5nfmydnhFAAIGICEwc0Fk5haUR2ZtNEUBA6pCfpFOH8HNevgsIIOBNAasDrK+++kpPPvmktm7duk/9zp07q3fv3j/48+3bt+udd97R4sWLtWXLlsCfpaSkqEuXLurUqZOio/dx0M1+Zrxq1Sq9/vrrMjXt3LkzsEZOTo569Oix17eXrVmzRrNnz9b69esD15aWlqpPnz5KTPzxW3rMNU899ZTMm9BGjRqlmBj+jYk3/3ajq3AL3PjEuzr3ppnh3pb9EEAAAV8LHDO+n2KT0n1tQPMIREpgYo9cDe6QEant2RcBBBAIqYDVAdaSJUs0a9Ys7dq178OT9wywNmzYoGeffVZff/11AC4+Pj4QIJkQbPfu3SooKNDQoUP3GiTtS/qDDz4IhFemDhMuxcXFyYRk9UFWXV2dKisrv7vd1GACKbNn27ZtA/9/6dKlMm8gPOCAA5SQkPCDrV577TUtXLgwUFdJSUlIB87iCPhJ4NOVX6v7mXdox04OYPfT3OkVAQQiK9CpJEf96moVHR0V2ULYHQEfClw6vlQ5KXE+7JyWEUDADwJWB1jz58/XW2+9pfLy8kC409DHBEpPP/20VqxYEQioBgwY8F0gZEKlF154QevWrVNFRYWGDBnS0HKBP1+2bJlefPHFQFhlnuCqqakJBGImwDKhlnnKywRSo0ePDgRU5vPmm2/q3XffVc+ePVVVVRX472bOnKlPPvlEAwcOVJs2bb7be+3atYGaW7VqFeiRp68aNRYuQqDRAoddPUOPz/2k0ddzIQIIIIBAywXG9e6gwtL//e+dlq/ICggg0JBAeU6izh7RuqHL+HMEEEDAWQGrAyzzJNXnn3+uXr16qWvXrg0iL1++XM8//3zgSavBgwerrKzsB/eY8MqERSZ8GjlypPLz9/96WRNaPfPMM/ryyy/Vvn37QCD2/Y9Zx/zE0fys0PyZedrKfMzTV+Ynh8OGDfvu54WLFi3Syy+/rD2fGDPhmKnb1JOXl9dgj1yAAAJNE7j5mfd15o0vNu0mrkYAAQQQaLHAUaPrFJ+W3eJ1WAABBBonMKFbjoZ3ymzcxVyFAAIIOChgbYC1bdu2QDhkzofaWxi1N+v6J7ays7MDT0Tt+VM9c48JpMxTVd27dw+cX7W/T/0ZXOYas55Zt6GP+bmgqXvz5s0aN26c0tL+8wrb+gCrQ4cO6t+/f+C/qw/czBNhe4ZjDe3DnyOAQOMElq/9Rt3OuENbtvE2wcaJcRUCCCAQHIGSVmk6YGBvKSY2OAuyCgII7Ffg4rGlykvj54N8TRBAwLsC1gZY5id/M2bMCMibcOf999/XypUrA09XJScnB57I2vNAdnOW1IIFCwJPPZnD0Pf2qb/GnDU1YsSI/U7W/DzQPDWVm5sbOLvKnH3VmI95yss8gTV8+HAVFhb+IMCqfwKr/ueO5qwus3ZmJv+2pDG2XINAcwSO+N2TenjOx825lXsQQAABBFogMKKmQuVtO7ZgBW5FAIHGCJRlJ+inI4sbcynXIIAAAs4KWBtg1T+dZGRNaGU+JkAywY/56Z75FBUVBc6NMge1m0/9E1jmoPZ9vc2v/meJ+7umfppz587Ve++9FziDy4Ro5s2G5kkq82ZDc1aVObfKHOBu3kb4/Y8JyczB7/s7A+vjjz8OhGPmjKyGngRz9ttF4QhYInDb8x/o1Ouet6QaykAAAQT8JTB1ZI2SMzkmwV9Tp9twC/DzwXCLsx8CCERCwNoAywRHJkCKiooKnD9lgiITYJk3AZoQyfzZjh07Am//69OnT8DOnJdlDmo34dLezpTauHGjnnjiCX377beBnwPu62eG9YOof1rLnKVlzs8yT0vVv9XQ/MTR1BIbGxvY39RY/9nXWwjNk1wmWDP3mZ8ZmjDO1GCeKOODAAKhE1i5fpO6n3GHNm7eFrpNWBkBBBBAYK8CmakJOmRkXyk2ESEEEAiRwCXjSpWb2rhfi4SoBJZFAAEEQi5gbYBlAioTVJknpcwbA/d8O595y59529/33wBonsyq//leenp64L76p6O++eabwJsAzc8QzacxAVb901rmevNWQxNUmfOqzMc8hWXW++KLLwI1mGDq+09irVmzRrNnzw6c4WXeWlhaWqp+/foFAjBT+7x589S7d+/AzyBNOPbKK69o9erVgcDOHC5vzsmqPz8r5N8CNkDABwLH/OFp3f/yYh90SosIIICAfQL9u5SosnMX+wqjIgQ8INC2VaLOGMbbBz0wSlpAAIEGBKwNsBqanHkaypyRZYIkE/bUPwFlwiBzULt5ysqEQeapLRMgmcPVzX82T1OZs63Mz/8aOtfKPM316aefBu7//lsG62urP7DdHPZeXV0d+MlgQx8TpJmnwMxTVyb0qn+TofnvzblcpsYlS5YoKSlJY8aMUWpqakNL8ucIINAIgbteWqgT/vxsI67kEgQQQACBUAhMGVqt9NyiUCzNmgj4WmByTa4Gts/wtQHNI4CAPwScDbC+Hx6ZAMu83a/+Y0Kt119/XUuXLg0ERObpLRMO1dbWBt789+qrr+73oPf6dep/Qmie5ho7dmwgVNrzM2fOnMB5V/s7OP7795g1Fy5c+N2bFc3h9OZpM/NTSPNElvmYJ8vMeVu9evUKHFbPBwEEWi7w1cYt6nHmHVq7cUvLF2MFBBBAAIEmC8RER+nYAwdKcRyd0GQ8bkBgPwK/OqhcaYkxGCGAAAKeF7A6wNq0aVPg53l7/nzQTMUEWOZJJvPE1Z4B1v6mZn7WZ57A+v7ZWfu6vv4crv393PDDDz9sdCC2du3awE8czdNf5vB505d5ysuc3TV48ODA02HmU3+AvXmDYUNvSvT8N5QGEQiiwOnXv6Bbn1sQxBVZCgEEEECgKQI17QpU06N7U27hWgQQ2I9A16IUTR9YgBECCCDgCwErAyzz8z/z80Dzs7q+ffsGzona82N+tld/EPqwYcMCT0A19DFPZpnQy/z8cODAgWrTps1+b/nss8/00ksvBc6tMk9gmSex9vzUP4FlnvBqKGx68cUXtWzZssAB8+acK/MxgZY5l+v7PdQHWOYa8zNDPgggEByBJ9/8TIf8+rHgLMYqCCCAAALNEpg4oLNyCkubdS83IYDADwWO7JOvnmUcOcL3AgEE/CFgZYBl3s5nzrH68ssvA4e4mxBnz6ew6oOjzMzMwFlR5pD1VatWBZ5o2r17914DpwULFgR+rmfOn2rM+VL1gZd5q6A536qqquoH3wrzhJgJ0UwgZn7u16XLvg8nrQ+lTNBlDpev//AElj/+RqNLewR6n3O33l+61p6CqAQBBBDwocBx4/spOunH/2LQhxS0jECzBRJio/XrSRWKjmr2EtyIAAIIOCVgZYBlBOufftq1a1fggPa6urrAAefmr80b/MzZUeZjntCqP/+q/kB08wZAExSZn+WZe8zn448/DvzUb8eOHXsNo/Y1tfq3HZoAzYRUZi9zqLsJt8zTWeYthBkZGRo9enQgGNvbxwRy5kkr80bCPd9WuK8zsMy+DYViTn3TKBYBSwSuuPs1/eb+NyyphjIQQAABfwp0LM7WgN69FMU/efvzC0DXQRHo2yZdh/VqFZS1WAQBBBBwQcDaAMvgmcPMzTlUJrQyAZIJo0xIZQIhEyKZA873fPOf+Yme+ameuc5cY37+Z643f23eSmjCsD59+vzgia6NGzfq8ccf1+bNm390npa51zztZc7NMk92mRpMLdu2bQvUZdY3T1Tt7yeMJjwzZ2+Zn0LWH9Re/+UwQVh9uGVCN/MxZ2KZJ8tM2GWeLOODAALBE3hryWoNOP/e4C3ISggggAACzRIY17uDCkv3f5xDsxbmJgR8InDa0CK1z/vxS6Z80j5tIoCADwWsDrDMPMzPAs0bBc2ZVyZMMuGROVTdPJGVl5e315GZn/yZnwquWLHiuyDLnF/Vo0cPlZeX/+ie/QVY9Rd/+umnMk9FmTpMcGWCLBM41dTUKC0tbZ9fnfq3JZrAa18/WzT7v/zyy4GzsMzHnH1lDqbf37o+/K7SMgJBEzjoV4/oubc/D9p6LIQAAggg0DyBo8fUKS41u3k3cxcCPhbIT4/XRWP+8y+/+SCAAAJ+EbA+wPLLIOgTAQTCJ/CPp97T2X9/KXwbshMCCCCAwF4FinPTNGZwb+2OjkUIAQSaIDCuKlsjO2c14Q4uRQABBNwXIMByf4Z0gAACTRRYsW6Tas66Q19v2tbEO7kcAQQQQCDYAsN7VKiiXcdgL8t6CHha4P+NL1N2CsGvp4dMcwgg8CMBAiy+FAgg4EuBk/7ynO548UNf9k7TCCCAgG0CR4ysUVLm3o+GsK1W6kEg0gJdW6do+oCCSJfB/ggggEDYBQiwwk7OhgggYIPAo68v0eG/fcKGUqgBAQQQ8L1ARkqCDjugn3bFJPjeAgAEGhI4tn+BuhWnNHQZf44AAgh4ToAAy3MjpSEEEGisQN05d2vB0rWNvZzrEEAAAQRCKNC/S7EqO3cN4Q4sjYD7ApnJsfrFhDL3G6EDBBBAoBkCBFjNQOMWBBDwhsA1D7ypy++a441m6AIBBBDwgMCUodVKzy3yQCe0gEBoBEZ1ztLYKt7cGRpdVkUAAdsFCLBsnxD1IYBAyAQ+Wfm16s65S5u37gjZHiyMAAIIINB4gagoafrBg7Q7NrnxN3ElAj4SuGRcqXJT43zUMa0igAAC/xMgwOLbgAACvhY49brnddvzH/jagOYRQAABmwR6tM1Xz5oeNpVELQhYIVBdnKLj+nN4uxXDoAgEEIiIAAFWRNjZFAEEbBF4/p3PdeAvH7GlHOpAAAEEEJA0cUClcgo554cvAwLfFzhhYIG6FHF4O98KBBDwrwABln9nT+cIIPBfgTGXPaRZ7y/HAwEEEEDAIoHjJ/RTVGK6RRVRCgKRE8hPj9dFY0oiVwA7I4AAAhYIEGBZMARKQACByArc9Mz7OuvGFyNbBLsjgAACCPxAoENxtgb1qZOigEEAgYO752hIx0wgEEAAAV8LEGD5evw0jwACRuDrTdsCh7kvW/MNIAgggAACFgmM7d1eRaVtLaqIUhAIv0BsdJSuOLhciXHR4d+cHRFAAAGLBAiwLBoGpSCAQOQELv3XK/rDw/MjVwA7I4AAAgjsVeCYsb0Vm5KFDgK+FRjYPkOTa3J92z+NI4AAAvUCBFh8FxBAAAFJb3+yWv3PuxcLBBBAAAHLBFrnpGr80L7aGRVjWWWUg0B4BM4/oERFmfHh2YxdEEAAAYsFCLAsHg6lIYBAeAWm/e5JPTTn4/Buym4IIIAAAg0KDO9RoYp2HRu8jgsQ8JpA19Ypmj6gwGtt0Q8CCCDQLAECrGaxcRMCCHhR4PG5n+iwq2d4sTV6QgABBJwXmDaqRokZec73QQMINEXgpEGFqixMbsotXIsAAgh4VoAAy7OjpTEEEGiOwIG/fETPv/N5c27lHgQQQACBEAqkJ8fr8DH9tTM6IYS7sDQC9giUZifonJHF9hREJQgggECEBQiwIjwAtkcAAbsE7p+9WMf88Wm7iqIaBBBAAIGAQL/OxercpSsaCPhCYGpdnuoq0nzRK00igAACjREgwGqMEtcggICvBEZc8qDmfPilr3qmWQQQQMAVgSlDq5Se29qVcqkTgWYJ5KTE6dLxpc26l5sQQAABrwoQYHl1svSFAALNFrjt+Q906nXPN/t+bkQAAQQQCK3ASZMGaWcM5wKFVpnVIylwUPccDe2YGckS2BsBBBCwToAAy7qRUBACCNgg0P+8e/X2J6ttKIUaEEAAAQT2EOjeNk+1NTW4IOBJgaT4aP3qwHLFxkR5sj+aQgABBJorQIDVXDnuQwABTwvc+MS7OvemmZ7ukeYQQAABlwUOHlCp3MIyl1ugdgT2KnBAlyyN6ZqNDgIIIIDAHgIEWHwlEEAAgb0IbN66Q/3Pu0eLvliPDwIIIICApQLTD+wvJXDItaXjoaxmCMRER+mXB5YpJSGmGXdzCwIIIOBtAQIsb8+X7hBAoAUCf3h4vi791ystWIFbEUAAAQRCKdC+dZaG9u+tXbtDuQtrIxA+AXPulTn/ig8CCCCAwI8FCLD4ViCAAAL7EFi7cUvgKaxla77BCAEEEEDAUoGxde1VVNbW0uooC4GmCfxiQpkyk2ObdhNXI4AAAj4RIMDyyaBpEwEEmidw1b2v66p75zbvZu5CAAEEEAiLwHHjeis6OSsse7EJAqESGNg+Q5NrckO1POsigAACzgsQYDk/QhpAAIFQCqxcv0mDLrhPy9fyFFYonVkbAQQQaIlAYXaKDh7eT9vFuUEtceTeyApcOr5UOSlxkS2C3RFAAAGLBQiwLB4OpSGAgB0C1zzwpi6/a44dxVAFAggggMBeBYZ1L1eb9p3QQcBJgQHtM3QIT185OTuKRgCB8AkQYIXPmp0QQMBRga82btGgC+/Tpyu/drQDykYAAQT8IXDkATVKSM/zR7N06SkBnr7y1DhpBgEEQiRAgBUiWJZFAAFvCfBGQm/Nk24QQMCbAqlJcTpy3EBtj4r3ZoN05UmBQe0zNImnrzw5W5pCAIHgChBgBdeT1RBAwKMCGzdvC5yFtfiL9R7tkLYQQAABbwj0rWytLl2rvNEMXfhC4LIJZcrizYO+mDVNIoBAywQIsFrmx90IIOAjgb889rYuvHW2jzqmVQQQQMBNgZ8Mq1ZqTpGbxVO1rwSGdcrUgd1yfNUzzSKAAALNFSDAaq4c9yGAgO8EtmzboYEX3KcPPv/Kd73TMAIIIOCawMmTBmtHTJJrZVOvjwTiYqJknr5KTeDtmT4aO60igEALBAiwWoDHrQgg4D+BG594V+feNNN/jdMxAggg4JhAtzZ56tWzxrGqKddPAqO7ZGl012w/tUyvCCCAQIsECLBaxMfNCCDgN4EdO3cF3kj4zidr/NY6/SKAAALOCUwcUKmcwjLn6qZg7wuYp67M01fmKSw+CCCAAAKNEyDAapwTVyGAAALfCdz8zPs688YXEUEAAQQQcEDgxIP6a1d8mgOVUqKfBCb2yNXgDhl+apleEUAAgRYLEGC1mJAFEEDAjwIH/L9/6+UFX/ixdXpGAAEEnBJoV5SlkQN7a/sup8qmWA8L5KfH6aIxpR7ukNYQQACB0AgQYIXGlVURQMDjAo+8tkRTr3nC413SHgIIIOANgTF17dS6rJ03mqEL5wWm9c5TbTlPBTo/SBpAAIGwCxBghZ2cDRFAwCsCR/3fU3rwlY+80g59IIAAAp4WOH58H0UlZXq6R5qzX6BtqySdMazI/kKpEAEEELBQPpwLuwAAIABJREFUgADLwqFQEgIIuCHw2qIVGn7xA24US5UIIICAzwUKslI0aWR/bdsd7XMJ2o+kwCmDi9SxICmSJbA3Aggg4KwAAZazo6NwBBCwQeD8W2bpusffsaEUakAAAQQQaEBgaPdytW3fCScEIiJQU5qqo/rmR2RvNkUAAQS8IECA5YUp0gMCCERM4LNVX2voxQ9o1fpNEauBjRFAAAEEGi9w1Oieik9r1fgbuBKBIAlcNKZE+enxQVqNZRBAAAH/CRBg+W/mdIwAAkEW+P2/5+myO14N8qoshwACCCAQCoGUxDgdM2GQtiouFMuzJgJ7FRhemakJ1TnoIIAAAgi0QIAAqwV43IoAAggYgS3bdgSewnr30zWAIIAAAgg4INC3srW6dK1yoFJK9IJARlKsLhlXqriYKC+0Qw8IIIBAxAQIsCJGz8YIIOAlgdtf+FAn//U5L7VELwgggICnBX4yvFqp2bwNztNDtqS5w3q1Ut826ZZUQxkIIICAuwIEWO7OjsoRQMAygYlXPKpn3lpqWVWUgwACCCCwL4FTJg/W9mjeCMc3JHQC7fKSdPpQgtLQCbMyAgj4SYAAy0/TplcEEAipwAvvLNOEXz4c0j1YHAEEEEAgeALVFa1UV9szeAuyEgJ7CJwxrLXatkrEBQEEEEAgCAIEWEFAZAkEEECgXuDCW2frL4+9DQgCCCCAgCMCkwZUKruwzJFqKdMlgf7t0nVoT9546dLMqBUBBOwWIMCyez5UhwACjgms2rBZoy55UB99ud6xyikXAQQQ8K/AyQcP0I64VP8C0HnQBVLiY/TzcaVKjo8O+tosiAACCPhVgADLr5OnbwQQCJnAv57/QKdc93zI1mdhBBBAAIHgCrQtzNQBg/tq287dwV2Y1XwrcGhtK/Vvy8Htvv0C0DgCCIREgAArJKwsigACfhc44ndP6uE5H/udgf4RQAABZwTG1LVT67J2ztRLofYKdMhP0qlDOLjd3glRGQIIuCpAgOXq5KgbAQSsFpj38SqNvORBbd2+0+o6KQ4BBBBA4H8C0yf0kRIzIUGgRQLnjCxWaXZCi9bgZgQQQACBHwsQYPGtQAABBEIkcNW9r+uqe+eGaHWWRQABBBAItkB+ZrIOHT1AW3ZyblGwbf2y3ojKLI2vzvZLu/SJAAIIhFWAACus3GyGAAJ+EjBPX5mnsMzTWHwQQAABBNwQGNqtTG07VLpRLFVaJZCfHq+LxpRYVRPFIIAAAl4SIMDy0jTpBQEErBMw52CZ87D4IIAAAgi4I3DM6J6KTWvlTsFUaoXA9IEF6lqUYkUtFIEAAgh4UYAAy4tTpScEELBKwLyR0LyZkA8CCCCAgBsCyQmxOu6gwdqyO86Ngqky4gJ926TrsF6EnhEfBAUggICnBQiwPD1emkMAARsElq35RuMuf0gff7nBhnKoAQEEEECgEQJ9OhWpa1V1I67kEr8LpCfF6KLRpUqK5+w0v38X6B8BBEIrQIAVWl9WRwABBAIC97+8WMf84Wk0EEAAAQQcEpg6vJuSswsdqphSIyFwZJ989SxLjcTW7IkAAgj4SoAAy1fjplkEEIikwHk3z9L1M96JZAnsjQACCCDQRIHTDhmirVGJTbyLy/0iUFuWpml98vzSLn0igAACERUgwIooP5sjgICfBL7etE3jfvGQ5i9Z7ae26RUBBBBwWqCqopV61/Z0ugeKD41ASkKMLhxdorTEmNBswKoIIIAAAj8QIMDiC4EAAgiEUeDp+Z9p0pWPhXFHtkIAAQQQaKnA5IGdlVVQ2tJluN9jAtN656m2PM1jXdEOAgggYK8AAZa9s6EyBBDwqMCv7n5NV9//hke7oy0EEEDAmwKnTByg7bGcc+TN6Ta9q17laTqiNz8dbLocdyCAAALNFyDAar4ddyKAAALNFhj3i4f10nvLmn0/NyKAAAIIhFegTUGGxg7tpy07dod3Y3azTiAjKVYXjC5RMm8dtG42FIQAAt4WIMDy9nzpDgEELBWYs3BF4Dysrdt3WlohZSGAAAII7Ckwtnd7FZW2BcbnAsf2y1e3Ep7G8/nXgPYRQCACAgRYEUBnSwQQQMAI/PHh+brkX6+AgQACCCDgkMCJE/poV2KmQxVTajAFBrTL0CE9c4O5JGshgAACCDRSgACrkVBchgACCIRC4PDfPqFHX18SiqVZEwEEEEAgBAJ5Gcn6ydiB2rQjKgSrs6TNAoUZ8Tr/gBJFMXqbx0RtCCDgYQECLA8Pl9YQQMB+gYXL1mn8Lx/Wl199a3+xVIgAAgggEBAY2q1MbTtUouEzgdOHFqldXpLPuqZdBBBAwB4BAix7ZkElCCDgU4E7XvxQJ/3lOZ92T9sIIICAmwLHjqlVTCo/JXNzek2vemxVtkZ1zmr6jdyBAAIIIBA0AQKsoFGyEAIIINB8gZ/+/SX9/an3mr8AdyKAAAIIhFUgMT5WJ04cok27YsO6L5uFX6CyMFknDSoM/8bsiAACCCDwAwECLL4QCCCAgAUCG77dqvGXP6z5S1ZbUA0lIIAAAgg0RqB3xyJVVVc35lKucVQgMS5a540qVk5qnKMdUDYCCCDgHQECLO/Mkk4QQMBxgWffWqqDr3jU8S4oHwEEEPCXwBEjuikpi6dzvDr1I/vkq2dZqlfboy8EEEDAKQECLKfGRbEIIOB1gd/c/4auuPs1r7dJfwgggICnBE4/dIi2KNFTPdGMNLhDhib24JwzvgsIIICALQIEWLZMgjoQQACB/woc8uvH9eSbn+KBAAIIIOCIQFV5rvrU1Wr3bkcKpswGBcpzE3X28NYNXscFCCCAAALhEyDACp81OyGAAAKNEnjvs7WB87DWfL25UddzEQIIIIBA5AUOGdRZmfmlkS+EClosEBsdpXNHFaswI77Fa7EAAggggEDwBAiwgmfJSggggEDQBG59doFOv+GFoK3HQggggAACoRc4ddIAbYvhvKTQS4d2hyN656lXeVpoN2F1BBBAAIEmCxBgNZmMGxBAAIHwCJx/8yxdN+Od8GzGLggggAACLRaoyM/QhOH9tWn7rhavxQKREeDcq8i4sysCCCDQGAECrMYocQ0CCCAQIYFDf/24nuA8rAjpsy0CCCDQdIHxvduroLRt02/kjogLtM9L0mlDiyJeBwUggAACCOxdgACLbwYCCCBgscDSVRs16apH9eGydRZXSWkIIIAAAt8XOOnAvtqZkAGKQwLm3KuLxpQoJzXOoaopFQEEEPCXAAGWv+ZNtwgg4KDAS+8u06SrHtPW7TsdrJ6SEUAAAf8J5KYn6Yjxg/Tt9ij/Ne9ox9MHFKhr6xRHq6dsBBBAwB8CBFj+mDNdIoCA4wIc6u74ACkfAQR8JzCse7natO/ku75dbHh8dbZGVGa5WDo1I4AAAr4SIMDy1bhpFgEEXBa47I5X9ft/z3O5BWpHAAEEfCVw3NhaRafk+qpn15o1bxs0bx3kgwACCCBgvwABlv0zokIEEEDgO4Gj/u8pPfjKR4gggAACCDggkBAXo1MmD9U3O2MdqNZ/JZZmJ+inI4oVxS89/Td8OkYAAScFCLCcHBtFI4CAXwVWb9gcOA9r/ser/EpA3wgggIBTAr07Fqmqutqpmv1QbFJ8tM4e3lr56fF+aJceEUAAAU8IEGB5Yow0gQACfhJ4fdGKQIi1/putfmqbXhFAAAFnBaaN7KbEzEJn6/di4dMHFqhrEYe2e3G29IQAAt4VIMDy7mzpDAEEPCxwz6xFOv5Pz3i4Q1pDAAEEvCVw5pSh2rQ7wVtNOdrNxB65Gtwhw9HqKRsBBBDwrwABln9nT+cIIOC4wK/vm6sr73nd8S4oHwEEEPCHQJeyXA3o00s7d+32R8OWdjmofYYm1XCwvqXjoSwEEEBgvwIEWHxBEEAAAYcFTvjzs7rrpYUOd0DpCCCAgH8EDh3URRn5Jf5p2LJOzU8GzU8H+SCAAAIIuClAgOXm3KgaAQQQ+E5gxM8f0JyFKxBBAAEEEHBA4PTJA7UlmrOXwj2q1pkJOnN4kRJio8O9NfshgAACCARJgAArSJAsgwACCERKYMOmbepxxh1atWFTpEpgXwQQQACBRgqU56froBED9O22XY28g8taKpCSEKMzhhWpgDcOtpSS+xFAAIGIChBgRZSfzRFAAIHgCLz50SoNvvC+4CzGKggggAACIRUY36e9CkrahnQPFv+fwCmDC9WxIBkSBBBAAAHHBQiwHB8g5SOAAAL1AvfMXKTjr+XNhHwjEEAAARcETj6or3bE8ya8UM9qau881ZWnhXob1kcAAQQQCIMAAVYYkNkCAQQQCJfAFfe8rt/cNzdc27EPAggggEAzBXLSE3XUhMHauC2qmStwW0MCE6pzNLwys6HL+HMEEEAAAUcECLAcGRRlIoAAAo0VOOYPT+v+lxc39nKuQwABBBCIkMDw7uWqaN8pQrt7e9shHTN1cPccbzdJdwgggIDPBAiwfDZw2kUAAX8I8GZCf8yZLhFAwH2B6eNqpeRc9xuxqINe5Wk6oneeRRVRCgIIIIBAMAQIsIKhyBoIIICAhQK9fnqXPvj8KwsroyQEEEAAgXqBuNhonX7ocG3cEQNKEAQ6FybrxEGFQViJJRBAAAEEbBMgwLJtItSDAAIIBFGg40n/1PK13wRxRZZCAAEEEAi2QJ9ORepaVR3sZX23Xnluok4bUqS4GM4V893waRgBBHwhQIDlizHTJAII+Fmg8Mi/a+PmbX4moHcEEEDAeoEjR3VXQkaB9XXaWmBBerxOHVKo9KRYW0ukLgQQQACBFgoQYLUQkNsRQAABFwRSD/mrC2VSIwIIIOBrgbMPG6pvdiX42qA5zWcmx+qUwYXKT49vzu3cgwACCCDgiAABliODokwEEECgJQKbt+1Qq6k3tmQJ7kUAAQQQCLFAl7JcDerbS9t37g7xTt5ZPikuWqcMKVJpNsGfd6ZKJwgggMDeBQiw+GYggAACPhFYuX6T2k6/xSfd0iYCCCDgpsCUwV2UnlfiZvFhrjomOirw5FW7vKQw78x2CCCAAAKRECDAioQ6eyKAAAIREli0fJ1qzrozQruzLQIIIIBAYwTOOGSgNkelNOZSX19j3jZo3jrIBwEEEEDAHwIEWP6YM10igAAC3wm8sXilhlx0PyIIIIAAApYKlOWla9IBA7Vxy05LK4x8Wcf1L1B1MSFf5CdBBQgggED4BAiwwmfNTggggIA1ArPeX64xlz1kTT0UggACCCDwQ4EJfToov6QNLHsROLpvvnqUpmKDAAIIIOAzAQIsnw2cdhFAAIF6AUIsvgsIIICA3QKnHtxP2+LS7S4yzNVN65On2rK0MO/KdggggAACNggQYNkwBWpAAAEEIiRAiBUheLZFAAEEGiGQnZaoYw4aoq+3NuJiH1xyRO889SonvPLBqGkRAQQQ2KsAARZfDAQQQMDnAoRYPv8C0D4CCFgtMKJHucrbdbK6xnAUN7UuT3UVhFfhsGYPBBBAwFYBAixbJ0NdCCCAQBgFCLHCiM1WCCCAQBMFThjfS7uTcpp4l3cun9o7T3U8eeWdgdIJAggg0EwBAqxmwnEbAggg4DUBQiyvTZR+EEDAKwKxMdE66yfDtWFbjFdaanQf03rnqZbwqtFeXIgAAgh4WYAAy8vTpTcEEECgiQKEWE0E43IEEEAgTAJ9OhWpa1V1mHazY5uj+uarhrcN2jEMqkAAAQQsECDAsmAIlIAAAgjYJECIZdM0qAUBBBD4n8DRo7orLqPAFyTH9i9Qt+IUX/RKkwgggAACjRMgwGqcE1chgAACvhJ49cMvNfKSB33VM80igAACLgj89CdDtXFnggulNqvGKEnTBxaqS1Fys+7nJgQQQAAB7woQYHl3tnSGAAIItEhg6eqN6nzKbS1ag5sRQAABBIIr0LUsV4P61Wnbjl3BXdiC1WJjonTSwEK1z0+yoBpKQAABBBCwTYAAy7aJUA8CCCBgkcDqDZvV7Yzb9fWmbRZVRSkIIICAvwUOG9JFaa1KPIWQGBetUwYXqiwn0VN90QwCCCCAQPAECLCCZ8lKCCCAgCcFvtmyXcMvfkDvL13ryf5oCgEEEHBR4KxDB+lbeeNndnlpcTquf4EKMuJdHAU1I4AAAgiESYAAK0zQbIMAAgi4LLBr125NufpxPfnmZy63Qe0IIICAZwRK89I1ZfQgrd+8w+meSrMTAuFVZnKs031QPAIIIIBA6AUIsEJvzA4IIICAZwROvf553fbcB57ph0YQQAABlwUO6ttBrYrbONtCp4JkHds/Xwmx0c72QOEIIIAAAuETIMAKnzU7IYAAAp4Q+NlNM3XDE+96oheaQAABBFwXOG1iP22NTXeujZrSVB3VN9+5uikYAQQQQCByAgRYkbNnZwQQQMBZgUtvf0V/eGi+s/VTOAIIIOAVgczUBE2fOEzrt+x2pqWB7TM0uSbXmXopFAEEEEDADgECLDvmQBUIIICAcwJX3fu6rrp3rnN1UzACCCDgNYERNeUqb9vJibbGVmVrVOcsJ2qlSAQQQAABuwQIsOyaB9UggAACTgnc9vwHOvtvL2nbjp1O1U2xCCCAgNcEThzfS7uScqxu67BerdS3jXs/d7QaleIQQAABHwkQYPlo2LSKAAIIhELg+bc/19l/f0lLVmwIxfKsiQACCCDQCIHo6CidO3WE1m2NacTV4b3EHNJuzrvqUpQc3o3ZDQEEEEDAUwIEWJ4aJ80ggAACkRFYtHxd4Emsme8vj0wB7IoAAgggoL6VRerStdoqifz0eB3ZJ0/FWQlW1UUxCCCAAALuCRBguTczKkYAAQSsFNi0dbvO+ttLuuulhVbWR1EIIICAHwSOOaCHYtPteLtfp4LkQHiVkmDfU2F++C7QIwIIIOA1AQIsr02UfhBAAIEIC1x+1xxd88CbEa6C7RFAAAH/Cpx7+DBt2BEfUYC+bdN1WG2riNbA5ggggAAC3hIgwPLWPOkGAQQQsELgpqffD5yLtXu3O691twKOIhBAAIEgCFSV52pwvzpt2b4rCKs1fYnx1dkaUcmbBpsuxx0IIIAAAvsTIMDi+4EAAgggEBKBp+Z9FjgX6/M1G0OyPosigAACCOxb4CdDuyo1tzisRLHRUTqid556lKaGdV82QwABBBDwhwABlj/mTJcIIIBARATeX7pW5908SzPf43D3iAyATRFAwNcCP50ySBt3h+fNf4UZ8YHwisPaff2Vo3kEEEAgpAIEWCHlZXEEEEAAga3bd+r8W2bJ/KyQDwIIIIBA+ATK8tI1Zcwgrdu0I6SbditO0dTeeUqIjQ7pPiyOAAIIIOBvAQIsf8+f7hFAAIGwCfzlsbd14a2zw7YfGyGAAAIISAf166BWrduEjGJU5yyNrcoO2fosjAACCCCAQL0AARbfBQQQQACBsAmYc7HOv3mWPl6xIWx7shECCCDgd4HTJ/XTlpj0oDLExUTpJ73y1LOM866CCstiCCCAAAL7FCDA4suBAAIIIBBWARNemRDLhFl8EEAAAQRCL5CZkqATJw/XV5uD81bC0uyEQHhVlBkf+uLZAQEEEEAAgf8KEGDxVUAAAQQQiIiA+Tmh+VkhHwQQQACB0AuMrKlQWduOLd6oT5t0/aRXqxavwwIIIIAAAgg0VYAAq6liXI8AAgggEDQBc7C7OeDdHPTOBwEEEEAgtAInT6jTjsTmn1c1uSZXA9tnhLZIVkcAAQQQQGAfAgRYfDUQQAABBCIqMPO95brg1tl699M1Ea2DzRFAAAGvC0RFSedNG6WvtjTtbYGFGfGaUttKFbmJXieiPwQQQAABiwUIsCweDqUhgAACfhFY8/Vm/eKOObr1uQV+aZk+EUAAgYgI9Ktsrc5dqxq9d11FWiC8io2OavQ9XIgAAggggEAoBAiwQqHKmggggAACzRK4+Zn3ddkdc7Tumy3Nup+bEEAAAQQaFjh2dA/FpOU3eOGhPVupf7vgvr2wwU25AAEEEEAAgX0IEGDx1UAAAQQQsErg7U9WB0KsZ99aalVdFIMAAgh4SeC8qcO0bvve3yJYnpOoQ3rmqjgrwUst0wsCCCCAgOMCBFiOD5DyEUAAAa8K/Oru13T1/W94tT36QgABBCIqUF3eSkP699Kmbbt+UMeQjpk6uHtORGtjcwQQQAABBPYmQIDF9wIBBBBAwFqBx+d+Enga68NlX1lbI4UhgAACrgpMHdpVybnFgfLTE2N0SM9Wqi5OcbUd6kYAAQQQ8LgAAZbHB0x7CCCAgOsCK9Z9Gwix7njxQ9dboX4EEEDAOoFzDhukdsV5mlyTq5SEGOvqoyAEEEAAAQTqBQiw+C4ggAACCDgh8Lcn39Xld87Rhk3bnKiXIhFAAAHbBYpzU3XK2G4668DutpdKfQgggAACCIgAiy8BAggggIAzAm9/skZX3vOaZrzxqTM1UygCCCBgo8Ah/dvr9PHdVNu+4bcR2lg/NSGAAAII+E+AAMt/M6djBBBAwHmBPz0yX1feM1ebtm53vhcaQAABBMIpUJ6frtPHd9fJY6rCuS17IYAAAggg0GIBAqwWE7IAAggggEAkBN78aGUgxHp6/meR2J49EUAAAecEDh/UUedO6qlOxVnO1U7BCCCAAAIIEGDxHUAAAQQQcFrg9/9+U1fe87q27fjhq+CdboriEUAAgSAKtC/K1LkTe2ra0E5BXJWlEEAAAQQQCK8AAVZ4vdkNAQQQQCAEAnMWrgicjfXCO8tCsDpLIoAAAu4KHD+qiy6YXKuinFR3m6ByBBBAAAEEJA5x51uAAAIIIOAdgd/cPzfws8Ldu3d7pyk6QQABBJohUF2RGwiuDurTthl3cwsCCCCAAAL2CfAEln0zoSIEEEAAgRYIzH5/ua558E099/bnLViFWxFAAAF3Bc45uEbnT65ValKcu01QOQIIIIAAAnsIEGDxlUAAAQQQ8KTATU+/r2sfma+PV2zwZH80hQACCOwpMKSqOBBcDeraGhwEEEAAAQQ8J0CA5bmR0hACCCCAQL3A6g2bde2j8/WnR97Srl38rJBvBgIIeFMgIzle502u1dkH9fBmg3SFAAIIIIAAZ2DxHUAAAQQQ8IPA3MUrA09j/fvVj/3QLj0igICPBCb1axd46qprWY6PuqZVBBBAAAE/CvAElh+nTs8IIICATwXum71Yf3pkvt5astqnArSNAAJeEajITw88dXXUsEqvtEQfCCCAAAII7FeAAIsvCAIIIICArwS2bt+pax95KxBkrf92q696p1kEEPCGwAkHdA2EV0XZKd5oiC4QQAABBBBohAABViOQuAQBBBBAwHsCC5et058fe0u3PrvAe83REQIIeFJgaHWxThnbTWNryz3ZH00hgAACCCCwPwECLL4fCCCAAAK+Fpj5/nLdMOMdPfLaEl870DwCCNgr0K0iNxBcTRvayd4iqQwBBBBAAIEQCxBghRiY5RFAAAEE3BB4aM7Hun7GO3p5wRduFEyVCCDgeYGS3DSdPLZKp4ytVnxsjOf7pUEEEEAAAQT2J0CAxfcDAQQQQACB7wnc/Mz7gSDrg8+/wgUBBBCIiEByQlwgtDplbJUKsjjnKiJDYFMEEEAAAesECLCsGwkFIYAAAghEWuDbLdsDIZb5v5XrN0W6HPZHAAEfCRw7oksguOpcmuOjrmkVAQQQQACBhgUIsBo24goEEEAAAZ8KLF29MRBimTOytu/c5VMF2kYAgXAIHNS7bSC4GtCldTi2Yw8EEEAAAQScEyDAcm5kFIwAAgggEG6Bt5as1j+efo83FoYbnv0Q8IHA+Lo2OmZ4pUb35M2CPhg3LSKAAAIItECAAKsFeNyKAAIIIOAvgbmLV+qmp97T7S9+6K/G6RYBBIIuMLFvWx0zorOGdysN+tosiAACCCCAgBcFCLC8OFV6QgABBBAIqcArH3ypm55+T/fMWhTSfVgcAQS8JzBlQAcdPaJSg7sWe685OkIAAQQQQCCEAgRYIcRlaQQQQAABbwvMfG954KeFD77ykbcbpTsEEGixwNTBHQNPXPWrLGrxWiyAAAIIIICAHwUIsPw4dXpGAAEEEAiqwHNvfx54IuuR15YEdV0WQwAB9wWOHt5ZRw+vVF2HAveboQMEEEAAAQQiKECAFUF8tkYAAQQQ8JbAU/M+CzyR9cQbn3qrMbpBAIEmCSQnxGna0E46cmgn9Wib16R7uRgBBBBAAAEE9i5AgMU3AwEEEEAAgSALzH7/C901c6HunrlQW7fvDPLqLIcAArYKFGSlBIIr83/tCjNtLZO6EEAAAQQQcFKAAMvJsVE0AggggIALAou/WB8Ise56aaGWrt7oQsnUiAACzRDo0Drru+AqLyO5GStwCwIIIIAAAgg0JECA1ZAQf44AAggggEALBb7etO0/QdbMhZq7aGULV+N2BBCwRaC2fb6mDfnPE1eJ8bG2lEUdCCCAAAIIeFKAAMuTY6UpBBBAAAFbBR6e87HunrlIj77Oge+2zoi6EGhIYFh1SSC0mjKwQ0OX8ucIIIAAAgggECQBAqwgQbIMAggggAACTRGYs3CF7pm5UPe9vFjrv9nalFu5FgEEIiCQEBejyf3a/f/27vC3qvqMA/jTlhYoF1h7vbShtFAEzaAD3MRsGkdGZvbCvZn+m4tvFt+qyxBdtgUFB4YCaqC3kUItkxZoaVnOuS0WnIlY2L2/8/vc5OYcSm/v83y+99U3p6fx9msH4w+/3NuGCbwlAQIECBDIW0CBlXf+tidAgACBNgs0Z+fjz6cmyyLrzOXrbZ7G2xMg8LjAxN56vP3qwXjrtQPx/PBOQAQIECBAgECbBBRYbYL3tgQIECBA4HGBv/z9SllkvXP6EhwCBNos8KffPB9vvXowiqMHAQIECBAg0H4BBVb7MzABAQIECBB4RODcVzdaV2WdmvTXC302CPwfBYorrIorrYorroorrzwIECBAgACBzhFQYHVOFiYhQIAAAQIzFyc5AAAI7ElEQVSPCNy+u/Tw1wv/eu4aHQIEnpFAcU+r4t5WxT2uintdeRAgQIAAAQKdJ6DA6rxMTESAAAECBL4n8PHn0/HuP74onxebc4QIENigwMsHhuLN4+Px5vF9cWjM1VYb5PRyAgQIECDwzAUUWM+c2BsQIECAAIGnK7BWZBXHm9/efbo/3E8jUGGB8aEdq6XVeLx+eKTCm1qNAAECBAhUT0CBVb1MbUSAAAECmQgU5dX6MiuTta1J4IkEdvT3PSytiiuuenu6n+j1vpkAAQIECBDoDAEFVmfkYAoCBAgQILAhgeLXCtfKrOLXDT0I5Cywqbs7Th4bLYurP748HkMD/Tlz2J0AAQIECFRCQIFViRgtQYAAAQIEvhM4c/l6vHf2Wrx39mq4+btPRi4Cg7Ut8bujo3HyyJ44eWQ0Rhvbc1ndngQIECBAIAsBBVYWMVuSAAECBHIVuDx9qyyyiuf7n16N4i8behCoisC+XTtWS6tWcbVz2+aqrGYPAgQIECBA4DEBBZaPBAECBAgQyERg5tadh0VWUWg1Z+cz2dyaVRI4su+5R0qrrq6uKq1nFwIECBAgQOAHBBRYPhoECBAgQCBDgXtLy2WZ9cG5a3H6fDPOXJnJUMHKKQh0d3fFiYk9cWJiJE78Yk8cPziUwthmJECAAAECBJ6ygALrKYP6cQQIECBAIEWByeZc/O3fU3H6wnR8eKEZV2e+TXENM1dEYKRei98WhdXEnvj9sbEYdhP2iiRrDQIECBAg8NMFFFg/3c4rCRAgQIBAZQU+uTJT3gD+g8+uxYfnm7Fw735ld7VYZwj86sCusqx646W98esXhztjKFMQIECAAAECHSOgwOqYKAxCgAABAgQ6V+D0hWb564anzjfLQmt55UHnDmuyJAR+PjoYr7wwHK8fHok3XhqL+vYtScxtSAIECBAgQKA9Agqs9rh7VwIECBAgkLTAR59PPyyzilLr7qIrtJIO9BkPv6O/ryyrXnlhaPU4HMXXPAgQIECAAAECP1ZAgfVjpXwfAQIECBAg8IMC/7z0dXll1toVWv9ZWKSVscDa1VVrhVXxbw8CBAgQIECAwEYEFFgb0fNaAgQIECBA4H8KnP3yRvzr0vUo7qX16ZWZ+OSLmbi/vEKrggJFOXVsfyOOjTfiaHHc34jalt4KbmolAgQIECBAoJ0CCqx26ntvAgQIECCQkcBnX90si6yy0Fotte64OXxSn4Aj48+VRVVZWO1vxNHxRmzu7UlqB8MSIECAAAECaQoosNLMzdQECBAgQKASAhenvinLrHNf3ojJ5lxcbM6VxwcP3CS+nQEPD/THobF6HB6rx6GxwZgYq5eFVVdXVzvH8t4ECBAgQIBAxgIKrIzDtzoBAgQIEOhUgUvTrSJrcqo4ftM6b87F13MLnTpyknNt39oXh8cGHymriuLKXwRMMk5DEyBAgACBSgsosCodr+UIECBAgEC1BG4tLJaF1tWZ29G8eTumZovjfEwV5zdvR3N23r221kU+UNsSI/Vtsbtei5HB1WO9FrsHt8WLIwMx2therQ+IbQgQIECAAIHKCiiwKhutxQgQIECAQJ4CxVVarXJrvjxOz87H9Vt3YqZ8Lqwe78T8vaVkgRo7t0ZjZ3/sKo+t86GfbY3dg7UYKQqq+rYYGazF1s2bkt3R4AQIECBAgACB9QIKLJ8HAgQIECBAIEuBosBqlVrfFVtF0VXcWH5peSWW7i/H0v2VWFx33vr6SiwW/7d6/iR4Pd1d0dvTHb2bimdPed637rz19e7o6+kpjwO1zWU5VZRUrbKqde5BgAABAgQIEMhNQIGVW+L2JUCAAAECBAgQIECAAAECBAgkJqDASiww4xIgQIAAAQIECBAgQIAAAQIEchNQYOWWuH0JECBAgAABAgQIECBAgAABAokJKLASC8y4BAgQIECAAAECBAgQIECAAIHcBBRYuSVuXwIECBAgQIAAAQIECBAgQIBAYgIKrMQCMy4BAgQIECBAgAABAgQIECBAIDcBBVZuiduXAAECBAgQIECAAAECBAgQIJCYgAIrscCMS4AAAQIECBAgQIAAAQIECBDITUCBlVvi9iVAgAABAgQIECBAgAABAgQIJCagwEosMOMSIECAAAECBAgQIECAAAECBHITUGDllrh9CRAgQIAAAQIECBAgQIAAAQKJCSiwEgvMuAQIECBAgAABAgQIECBAgACB3AQUWLklbl8CBAgQIECAAAECBAgQIECAQGICCqzEAjMuAQIECBAgQIAAAQIECBAgQCA3AQVWbonblwABAgQIECBAgAABAgQIECCQmIACK7HAjEuAAAECBAgQIECAAAECBAgQyE1AgZVb4vYlQIAAAQIECBAgQIAAAQIECCQmoMBKLDDjEiBAgAABAgQIECBAgAABAgRyE1Bg5Za4fQkQIECAAAECBAgQIECAAAECiQkosBILzLgECBAgQIAAAQIECBAgQIAAgdwEFFi5JW5fAgQIECBAgAABAgQIECBAgEBiAgqsxAIzLgECBAgQIECAAAECBAgQIEAgNwEFVm6J25cAAQIECBAgQIAAAQIECBAgkJiAAiuxwIxLgAABAgQIECBAgAABAgQIEMhNQIGVW+L2JUCAAAECBAgQIECAAAECBAgkJqDASiww4xIgQIAAAQIECBAgQIAAAQIEchNQYOWWuH0JECBAgAABAgQIECBAgAABAokJKLASC8y4BAgQIECAAAECBAgQIECAAIHcBBRYuSVuXwIECBAgQIAAAQIECBAgQIBAYgIKrMQCMy4BAgQIECBAgAABAgQIECBAIDcBBVZuiduXAAECBAgQIECAAAECBAgQIJCYgAIrscCMS4AAAQIECBAgQIAAAQIECBDITUCBlVvi9iVAgAABAgQIECBAgAABAgQIJCagwEosMOMSIECAAAECBAgQIECAAAECBHITUGDllrh9CRAgQIAAAQIECBAgQIAAAQKJCSiwEgvMuAQIECBAgAABAgQIECBAgACB3AQUWLklbl8CBAgQIECAAAECBAgQIECAQGIC/wXVMtotXLVkh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365" y="2362752"/>
            <a:ext cx="4604519" cy="29898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168" y="2397292"/>
            <a:ext cx="2609068" cy="28594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584296" y="2476381"/>
            <a:ext cx="5261971" cy="2224590"/>
            <a:chOff x="-584296" y="2476381"/>
            <a:chExt cx="5261971" cy="2224590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C44ED2E4-583F-B844-8F6B-40FA677699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51301735"/>
                </p:ext>
              </p:extLst>
            </p:nvPr>
          </p:nvGraphicFramePr>
          <p:xfrm>
            <a:off x="-584296" y="2476381"/>
            <a:ext cx="4854380" cy="22245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3A7F83FF-5A5A-DA49-806C-659D889BCAA7}"/>
                </a:ext>
              </a:extLst>
            </p:cNvPr>
            <p:cNvSpPr/>
            <p:nvPr/>
          </p:nvSpPr>
          <p:spPr>
            <a:xfrm flipH="1">
              <a:off x="3384877" y="2723263"/>
              <a:ext cx="163795" cy="1259386"/>
            </a:xfrm>
            <a:prstGeom prst="leftBracket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Content Placeholder 5">
              <a:extLst>
                <a:ext uri="{FF2B5EF4-FFF2-40B4-BE49-F238E27FC236}">
                  <a16:creationId xmlns:a16="http://schemas.microsoft.com/office/drawing/2014/main" id="{909FC35F-86C0-094D-8E7A-56AC4908E2F5}"/>
                </a:ext>
              </a:extLst>
            </p:cNvPr>
            <p:cNvSpPr txBox="1">
              <a:spLocks/>
            </p:cNvSpPr>
            <p:nvPr/>
          </p:nvSpPr>
          <p:spPr>
            <a:xfrm>
              <a:off x="3500894" y="2920107"/>
              <a:ext cx="1176781" cy="11241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Tx/>
                <a:buSzPct val="100000"/>
                <a:buFont typeface="Courier New" panose="02070309020205020404" pitchFamily="49" charset="0"/>
                <a:buChar char="o"/>
                <a:defRPr sz="2400" kern="1200">
                  <a:solidFill>
                    <a:srgbClr val="2E298E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SzPct val="100000"/>
                <a:buFont typeface="Courier New" panose="02070309020205020404" pitchFamily="49" charset="0"/>
                <a:buChar char="o"/>
                <a:defRPr sz="2400" kern="1200">
                  <a:solidFill>
                    <a:srgbClr val="2E298E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SzPct val="100000"/>
                <a:buFont typeface="Courier New" panose="02070309020205020404" pitchFamily="49" charset="0"/>
                <a:buChar char="o"/>
                <a:defRPr sz="2400" kern="1200">
                  <a:solidFill>
                    <a:srgbClr val="2E298E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SzPct val="100000"/>
                <a:buFont typeface="Courier New" panose="02070309020205020404" pitchFamily="49" charset="0"/>
                <a:buChar char="o"/>
                <a:defRPr sz="2400" kern="1200">
                  <a:solidFill>
                    <a:srgbClr val="2E298E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SzPct val="100000"/>
                <a:buFont typeface="Courier New" panose="02070309020205020404" pitchFamily="49" charset="0"/>
                <a:buChar char="o"/>
                <a:defRPr sz="2400" kern="1200">
                  <a:solidFill>
                    <a:srgbClr val="2E298E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ourier New" panose="02070309020205020404" pitchFamily="49" charset="0"/>
                <a:buNone/>
              </a:pPr>
              <a:r>
                <a:rPr lang="en-US" sz="1400" b="1" i="1" dirty="0"/>
                <a:t>Contractors available via GÉANT IaaS Framework </a:t>
              </a:r>
              <a:endParaRPr lang="en-GB" sz="1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717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4. Feedback and Lessons Learned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4A8-279A-40F9-999B-940839CA0DD6}" type="datetime1">
              <a:rPr lang="en-GB" smtClean="0"/>
              <a:t>04/11/2020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BB0A-07F5-A74F-88C4-2DD363AD13A7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222" y="2240330"/>
            <a:ext cx="11622531" cy="305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18 researchers’ feedback collected: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23819015"/>
              </p:ext>
            </p:extLst>
          </p:nvPr>
        </p:nvGraphicFramePr>
        <p:xfrm>
          <a:off x="537302" y="2815012"/>
          <a:ext cx="3921722" cy="312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628771684"/>
              </p:ext>
            </p:extLst>
          </p:nvPr>
        </p:nvGraphicFramePr>
        <p:xfrm>
          <a:off x="8206065" y="2787103"/>
          <a:ext cx="3921722" cy="336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532410" y="2787103"/>
            <a:ext cx="3625170" cy="3125056"/>
            <a:chOff x="8451817" y="2746417"/>
            <a:chExt cx="3625170" cy="3125056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572823450"/>
                </p:ext>
              </p:extLst>
            </p:nvPr>
          </p:nvGraphicFramePr>
          <p:xfrm>
            <a:off x="8451817" y="2746417"/>
            <a:ext cx="3424255" cy="2478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539008" y="5225142"/>
              <a:ext cx="1217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</a:rPr>
                <a:t>Didn't meet my expectations at all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063235" y="5247767"/>
              <a:ext cx="1013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</a:rPr>
                <a:t>Fully met my expectations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30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Feedback and Lessons Learned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80F3-BD4C-49D4-8766-93E3FE709D38}" type="datetime1">
              <a:rPr lang="en-GB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BB0A-07F5-A74F-88C4-2DD363AD13A7}" type="slidenum">
              <a:rPr lang="en-US" smtClean="0"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74268" y="2063734"/>
            <a:ext cx="2125070" cy="2408066"/>
            <a:chOff x="374268" y="2063734"/>
            <a:chExt cx="2125070" cy="2408066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A6ED7E0-0E5F-1441-97B8-83E9142CF71A}"/>
                </a:ext>
              </a:extLst>
            </p:cNvPr>
            <p:cNvSpPr txBox="1">
              <a:spLocks/>
            </p:cNvSpPr>
            <p:nvPr/>
          </p:nvSpPr>
          <p:spPr>
            <a:xfrm>
              <a:off x="374268" y="3031800"/>
              <a:ext cx="2125070" cy="14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4470A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rgbClr val="2E298E"/>
                  </a:solidFill>
                </a:rPr>
                <a:t>Small scale, time limited calls </a:t>
              </a:r>
            </a:p>
            <a:p>
              <a:pPr algn="ctr"/>
              <a:r>
                <a:rPr lang="en-US" sz="1800" dirty="0">
                  <a:solidFill>
                    <a:srgbClr val="2E298E"/>
                  </a:solidFill>
                </a:rPr>
                <a:t>= e</a:t>
              </a:r>
              <a:r>
                <a:rPr lang="en-US" sz="1800" dirty="0" smtClean="0">
                  <a:solidFill>
                    <a:srgbClr val="2E298E"/>
                  </a:solidFill>
                </a:rPr>
                <a:t>asier </a:t>
              </a:r>
              <a:r>
                <a:rPr lang="en-US" sz="1800" dirty="0">
                  <a:solidFill>
                    <a:srgbClr val="2E298E"/>
                  </a:solidFill>
                </a:rPr>
                <a:t>to manage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E5306C-F585-0848-AC3C-A8D81E659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18" y="2063734"/>
              <a:ext cx="1304792" cy="130479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9446940" y="2026053"/>
            <a:ext cx="2174553" cy="2919690"/>
            <a:chOff x="9446940" y="2026053"/>
            <a:chExt cx="2174553" cy="2919690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85FBDAED-0F6A-5B43-A049-B542665F7F04}"/>
                </a:ext>
              </a:extLst>
            </p:cNvPr>
            <p:cNvSpPr txBox="1">
              <a:spLocks/>
            </p:cNvSpPr>
            <p:nvPr/>
          </p:nvSpPr>
          <p:spPr>
            <a:xfrm>
              <a:off x="9446940" y="3405529"/>
              <a:ext cx="2174553" cy="15402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4470A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 smtClean="0">
                  <a:solidFill>
                    <a:srgbClr val="2E298E"/>
                  </a:solidFill>
                </a:rPr>
                <a:t>Exit strategies &amp; re-allocation</a:t>
              </a:r>
            </a:p>
            <a:p>
              <a:pPr algn="ctr"/>
              <a:r>
                <a:rPr lang="en-US" sz="1800" dirty="0" smtClean="0">
                  <a:solidFill>
                    <a:srgbClr val="2E298E"/>
                  </a:solidFill>
                </a:rPr>
                <a:t>= crucial </a:t>
              </a:r>
              <a:r>
                <a:rPr lang="en-US" sz="1800" dirty="0">
                  <a:solidFill>
                    <a:srgbClr val="2E298E"/>
                  </a:solidFill>
                </a:rPr>
                <a:t>to </a:t>
              </a:r>
              <a:r>
                <a:rPr lang="en-US" sz="1800" dirty="0" smtClean="0">
                  <a:solidFill>
                    <a:srgbClr val="2E298E"/>
                  </a:solidFill>
                </a:rPr>
                <a:t>ensure </a:t>
              </a:r>
              <a:r>
                <a:rPr lang="en-US" sz="1800" dirty="0">
                  <a:solidFill>
                    <a:srgbClr val="2E298E"/>
                  </a:solidFill>
                </a:rPr>
                <a:t>uptake</a:t>
              </a:r>
            </a:p>
            <a:p>
              <a:pPr algn="ctr"/>
              <a:endParaRPr lang="en-US" sz="1800" dirty="0">
                <a:solidFill>
                  <a:srgbClr val="2E298E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5E4F1F-0144-9845-99BA-24FAB47F2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6426" y="2026053"/>
              <a:ext cx="1304792" cy="130479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273881" y="2803987"/>
            <a:ext cx="2219002" cy="2760669"/>
            <a:chOff x="7273881" y="2803987"/>
            <a:chExt cx="2219002" cy="2760669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390D224-4D6A-4C45-9E31-781496C99397}"/>
                </a:ext>
              </a:extLst>
            </p:cNvPr>
            <p:cNvSpPr txBox="1">
              <a:spLocks/>
            </p:cNvSpPr>
            <p:nvPr/>
          </p:nvSpPr>
          <p:spPr>
            <a:xfrm>
              <a:off x="7273881" y="4124656"/>
              <a:ext cx="2219002" cy="14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4470A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rgbClr val="2E298E"/>
                  </a:solidFill>
                </a:rPr>
                <a:t>Voucher usage tracking </a:t>
              </a:r>
              <a:r>
                <a:rPr lang="en-US" sz="1800" b="1" dirty="0" smtClean="0">
                  <a:solidFill>
                    <a:srgbClr val="2E298E"/>
                  </a:solidFill>
                </a:rPr>
                <a:t>&amp; re-allocation of unused vouchers</a:t>
              </a:r>
              <a:endParaRPr lang="en-US" sz="1800" dirty="0">
                <a:solidFill>
                  <a:srgbClr val="2E298E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rgbClr val="2E298E"/>
                  </a:solidFill>
                </a:rPr>
                <a:t>= </a:t>
              </a:r>
              <a:r>
                <a:rPr lang="en-US" sz="1800" dirty="0">
                  <a:solidFill>
                    <a:srgbClr val="2E298E"/>
                  </a:solidFill>
                </a:rPr>
                <a:t>essential to avoid wasted resources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C78C27-2113-484D-8EC6-075C4D69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3758"/>
                      </a14:imgEffect>
                      <a14:imgEffect>
                        <a14:saturation sat="2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059" y="2803987"/>
              <a:ext cx="1304792" cy="130479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328347" y="2885052"/>
            <a:ext cx="2468387" cy="2429367"/>
            <a:chOff x="2328347" y="2885052"/>
            <a:chExt cx="2468387" cy="24293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B94B32-2515-934B-B079-1782FC947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144" y="2885052"/>
              <a:ext cx="1304792" cy="1304792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2A6ED7E0-0E5F-1441-97B8-83E9142CF71A}"/>
                </a:ext>
              </a:extLst>
            </p:cNvPr>
            <p:cNvSpPr txBox="1">
              <a:spLocks/>
            </p:cNvSpPr>
            <p:nvPr/>
          </p:nvSpPr>
          <p:spPr>
            <a:xfrm>
              <a:off x="2328347" y="3874419"/>
              <a:ext cx="2468387" cy="14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4470A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 smtClean="0">
                  <a:solidFill>
                    <a:srgbClr val="2E298E"/>
                  </a:solidFill>
                </a:rPr>
                <a:t>Training  materials and support</a:t>
              </a:r>
            </a:p>
            <a:p>
              <a:pPr algn="ctr"/>
              <a:r>
                <a:rPr lang="en-US" sz="1800" dirty="0" smtClean="0">
                  <a:solidFill>
                    <a:srgbClr val="2E298E"/>
                  </a:solidFill>
                </a:rPr>
                <a:t>= key to increase uptake</a:t>
              </a:r>
              <a:endParaRPr lang="en-US" sz="1800" dirty="0">
                <a:solidFill>
                  <a:srgbClr val="2E298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25742" y="2016393"/>
            <a:ext cx="2740737" cy="2623211"/>
            <a:chOff x="4625742" y="2016393"/>
            <a:chExt cx="2740737" cy="26232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AEA10D-B114-9F45-A2FE-47A041BE8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314" y="2016393"/>
              <a:ext cx="1304792" cy="1304792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A6ED7E0-0E5F-1441-97B8-83E9142CF71A}"/>
                </a:ext>
              </a:extLst>
            </p:cNvPr>
            <p:cNvSpPr txBox="1">
              <a:spLocks/>
            </p:cNvSpPr>
            <p:nvPr/>
          </p:nvSpPr>
          <p:spPr>
            <a:xfrm>
              <a:off x="4625742" y="3199604"/>
              <a:ext cx="2740737" cy="14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4470A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 smtClean="0">
                  <a:solidFill>
                    <a:srgbClr val="2E298E"/>
                  </a:solidFill>
                </a:rPr>
                <a:t>Vouchers face value of several thousands of Euros</a:t>
              </a:r>
            </a:p>
            <a:p>
              <a:pPr algn="ctr"/>
              <a:r>
                <a:rPr lang="en-US" sz="1800" dirty="0" smtClean="0">
                  <a:solidFill>
                    <a:srgbClr val="2E298E"/>
                  </a:solidFill>
                </a:rPr>
                <a:t>= necessary to ensure results</a:t>
              </a:r>
            </a:p>
          </p:txBody>
        </p:sp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55618" y="5269417"/>
            <a:ext cx="10515600" cy="112921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2E298E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 lvl="1"/>
            <a:r>
              <a:rPr lang="en-US" sz="1800" dirty="0">
                <a:solidFill>
                  <a:srgbClr val="2E298E"/>
                </a:solidFill>
                <a:latin typeface="+mj-lt"/>
                <a:ea typeface="+mj-ea"/>
                <a:cs typeface="+mj-cs"/>
              </a:rPr>
              <a:t>Increase distribution </a:t>
            </a:r>
          </a:p>
          <a:p>
            <a:pPr lvl="1"/>
            <a:r>
              <a:rPr lang="en-US" sz="1800" dirty="0">
                <a:solidFill>
                  <a:srgbClr val="2E298E"/>
                </a:solidFill>
                <a:latin typeface="+mj-lt"/>
                <a:ea typeface="+mj-ea"/>
                <a:cs typeface="+mj-cs"/>
              </a:rPr>
              <a:t>Automate tracking </a:t>
            </a:r>
            <a:r>
              <a:rPr lang="en-US" sz="1800" dirty="0" smtClean="0">
                <a:solidFill>
                  <a:srgbClr val="2E298E"/>
                </a:solidFill>
                <a:latin typeface="+mj-lt"/>
                <a:ea typeface="+mj-ea"/>
                <a:cs typeface="+mj-cs"/>
              </a:rPr>
              <a:t>&amp; distribution process</a:t>
            </a:r>
            <a:endParaRPr lang="en-GB" sz="1800" dirty="0">
              <a:solidFill>
                <a:srgbClr val="2E298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74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C5653AD7-F046-D146-A634-F028C1A41AE0}" vid="{ADD4C039-AB0A-2643-A9BF-62714310E06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OCRE_PPT_Template_16_9_Jun2020 v2</Template>
  <TotalTime>939</TotalTime>
  <Words>476</Words>
  <Application>Microsoft Office PowerPoint</Application>
  <PresentationFormat>Widescreen</PresentationFormat>
  <Paragraphs>102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Akzidenz-Grotesk BQ</vt:lpstr>
      <vt:lpstr>Arial</vt:lpstr>
      <vt:lpstr>Calibri</vt:lpstr>
      <vt:lpstr>Calibri Light</vt:lpstr>
      <vt:lpstr>Courier New</vt:lpstr>
      <vt:lpstr>Master slide</vt:lpstr>
      <vt:lpstr>Experience with cloud vouchers in OCRE </vt:lpstr>
      <vt:lpstr>1. Past Experience with Cloud Vouchers</vt:lpstr>
      <vt:lpstr>1. Past Experience with Cloud Vouchers</vt:lpstr>
      <vt:lpstr>PowerPoint Presentation</vt:lpstr>
      <vt:lpstr>PowerPoint Presentation</vt:lpstr>
      <vt:lpstr>PowerPoint Presentation</vt:lpstr>
      <vt:lpstr>3. Cloud Vouchers Distribution </vt:lpstr>
      <vt:lpstr>4. Feedback and Lessons Learned </vt:lpstr>
      <vt:lpstr>4. Feedback and Lessons Learned 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Requirements</dc:title>
  <dc:creator>Marion Devouassoux</dc:creator>
  <cp:lastModifiedBy>Marion Devouassoux</cp:lastModifiedBy>
  <cp:revision>330</cp:revision>
  <dcterms:created xsi:type="dcterms:W3CDTF">2020-08-10T09:16:55Z</dcterms:created>
  <dcterms:modified xsi:type="dcterms:W3CDTF">2020-11-04T12:00:14Z</dcterms:modified>
</cp:coreProperties>
</file>