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RTpLdUNrtrZwXgy0gtfJRbGQ7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71177"/>
  </p:normalViewPr>
  <p:slideViewPr>
    <p:cSldViewPr snapToGrid="0" snapToObjects="1">
      <p:cViewPr varScale="1">
        <p:scale>
          <a:sx n="112" d="100"/>
          <a:sy n="112" d="100"/>
        </p:scale>
        <p:origin x="24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 name="Google Shape;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800"/>
              <a:buChar char="•"/>
            </a:pPr>
            <a:r>
              <a:rPr lang="it-IT" b="1" i="1">
                <a:solidFill>
                  <a:srgbClr val="2F5496"/>
                </a:solidFill>
              </a:rPr>
              <a:t>Piql Connect and Piql UI will simplify the user interaction with the whole system. Access and permission management against repositories and various collections will be also supported by the Federated Identity and Access Management schemes, as a strategy to promote open data access in the research community.</a:t>
            </a:r>
            <a:endParaRPr/>
          </a:p>
          <a:p>
            <a:pPr marL="457200" lvl="0" indent="-457200" algn="l" rtl="0">
              <a:lnSpc>
                <a:spcPct val="100000"/>
              </a:lnSpc>
              <a:spcBef>
                <a:spcPts val="0"/>
              </a:spcBef>
              <a:spcAft>
                <a:spcPts val="0"/>
              </a:spcAft>
              <a:buSzPts val="1800"/>
              <a:buChar char="•"/>
            </a:pPr>
            <a:r>
              <a:rPr lang="it-IT" b="1" i="1">
                <a:solidFill>
                  <a:srgbClr val="2F5496"/>
                </a:solidFill>
              </a:rPr>
              <a:t>the solution will provide features for the retention and integrity of data over a decade ensuring its tamper-proof behaviour whilst allowing easy access and basic re-usability with a collection of artificial intelligence functionalities</a:t>
            </a:r>
            <a:endParaRPr b="1" i="1">
              <a:solidFill>
                <a:srgbClr val="2F5496"/>
              </a:solidFill>
            </a:endParaRPr>
          </a:p>
          <a:p>
            <a:pPr marL="457200" lvl="0" indent="-457200" algn="l" rtl="0">
              <a:lnSpc>
                <a:spcPct val="100000"/>
              </a:lnSpc>
              <a:spcBef>
                <a:spcPts val="0"/>
              </a:spcBef>
              <a:spcAft>
                <a:spcPts val="0"/>
              </a:spcAft>
              <a:buSzPts val="1800"/>
              <a:buChar char="•"/>
            </a:pPr>
            <a:r>
              <a:rPr lang="it-IT" b="1" i="1">
                <a:solidFill>
                  <a:srgbClr val="2F5496"/>
                </a:solidFill>
              </a:rPr>
              <a:t>Reproducibility of experiments will be based on container-based workflows exposed to the user taking advantage of modern cloud computing paradigms that provide scale on-demand, necessary to run large scientific experiments</a:t>
            </a:r>
            <a:endParaRPr b="1" i="1">
              <a:solidFill>
                <a:srgbClr val="2F5496"/>
              </a:solidFill>
            </a:endParaRPr>
          </a:p>
          <a:p>
            <a:pPr marL="457200" lvl="0" indent="-457200" algn="l" rtl="0">
              <a:lnSpc>
                <a:spcPct val="100000"/>
              </a:lnSpc>
              <a:spcBef>
                <a:spcPts val="0"/>
              </a:spcBef>
              <a:spcAft>
                <a:spcPts val="0"/>
              </a:spcAft>
              <a:buSzPts val="1800"/>
              <a:buChar char="•"/>
            </a:pPr>
            <a:r>
              <a:rPr lang="it-IT" b="1" i="1">
                <a:solidFill>
                  <a:srgbClr val="2F5496"/>
                </a:solidFill>
              </a:rPr>
              <a:t>GMV Soluciones Globales Internet, Piql AS, Amazon Web Services and Safespring to develop a solution that will provide features for multi-cloud deployment (over private, public, hybrid, community and special purpose Clouds)</a:t>
            </a:r>
            <a:endParaRPr/>
          </a:p>
          <a:p>
            <a:pPr marL="457200" lvl="0" indent="-457200" algn="l" rtl="0">
              <a:lnSpc>
                <a:spcPct val="100000"/>
              </a:lnSpc>
              <a:spcBef>
                <a:spcPts val="0"/>
              </a:spcBef>
              <a:spcAft>
                <a:spcPts val="0"/>
              </a:spcAft>
              <a:buSzPts val="1800"/>
              <a:buChar char="•"/>
            </a:pPr>
            <a:r>
              <a:rPr lang="it-IT" b="1" i="1">
                <a:solidFill>
                  <a:srgbClr val="2F5496"/>
                </a:solidFill>
              </a:rPr>
              <a:t>The preservation layer will enhance Piql software on top of Archivematica</a:t>
            </a:r>
            <a:endParaRPr b="1" i="1">
              <a:solidFill>
                <a:srgbClr val="2F5496"/>
              </a:solidFill>
            </a:endParaRPr>
          </a:p>
          <a:p>
            <a:pPr marL="457200" lvl="0" indent="-457200" algn="l" rtl="0">
              <a:lnSpc>
                <a:spcPct val="100000"/>
              </a:lnSpc>
              <a:spcBef>
                <a:spcPts val="0"/>
              </a:spcBef>
              <a:spcAft>
                <a:spcPts val="0"/>
              </a:spcAft>
              <a:buSzPts val="1800"/>
              <a:buChar char="•"/>
            </a:pPr>
            <a:r>
              <a:rPr lang="it-IT" b="1" i="1">
                <a:solidFill>
                  <a:srgbClr val="2F5496"/>
                </a:solidFill>
              </a:rPr>
              <a:t>The solution will operate with volumes of hundreds of TBs providing preservation user services</a:t>
            </a:r>
            <a:endParaRPr b="1" i="1">
              <a:solidFill>
                <a:srgbClr val="2F5496"/>
              </a:solidFill>
            </a:endParaRPr>
          </a:p>
          <a:p>
            <a:pPr marL="457200" lvl="0" indent="-457200" algn="l" rtl="0">
              <a:lnSpc>
                <a:spcPct val="100000"/>
              </a:lnSpc>
              <a:spcBef>
                <a:spcPts val="0"/>
              </a:spcBef>
              <a:spcAft>
                <a:spcPts val="0"/>
              </a:spcAft>
              <a:buSzPts val="1800"/>
              <a:buChar char="•"/>
            </a:pPr>
            <a:r>
              <a:rPr lang="it-IT" b="1" i="1">
                <a:solidFill>
                  <a:srgbClr val="2F5496"/>
                </a:solidFill>
              </a:rPr>
              <a:t>The solution will allow the operation with volumes of hundreds of TBs with support of indexing, elastic search, deduplication, single point access, crawling, cross-checking, vulnerability scanning, and plugins configuration filtering potential datasets rapidly, to access dataset metadata and decide on its relevance.</a:t>
            </a:r>
            <a:endParaRPr/>
          </a:p>
          <a:p>
            <a:pPr marL="457200" lvl="0" indent="-457200" algn="l" rtl="0">
              <a:lnSpc>
                <a:spcPct val="100000"/>
              </a:lnSpc>
              <a:spcBef>
                <a:spcPts val="0"/>
              </a:spcBef>
              <a:spcAft>
                <a:spcPts val="0"/>
              </a:spcAft>
              <a:buSzPts val="1800"/>
              <a:buChar char="•"/>
            </a:pPr>
            <a:r>
              <a:rPr lang="it-IT" b="1" i="1">
                <a:solidFill>
                  <a:srgbClr val="2F5496"/>
                </a:solidFill>
              </a:rPr>
              <a:t>Automated metadata indexing for several tens of PB content will be supported, including also support for dataset filtering and information tagging, aiming at maximum interoperability and easy and broader searches for the research community</a:t>
            </a:r>
            <a:endParaRPr/>
          </a:p>
          <a:p>
            <a:pPr marL="457200" lvl="0" indent="-342900" algn="l" rtl="0">
              <a:lnSpc>
                <a:spcPct val="100000"/>
              </a:lnSpc>
              <a:spcBef>
                <a:spcPts val="0"/>
              </a:spcBef>
              <a:spcAft>
                <a:spcPts val="0"/>
              </a:spcAft>
              <a:buSzPts val="1800"/>
              <a:buNone/>
            </a:pPr>
            <a:endParaRPr b="1" i="1">
              <a:solidFill>
                <a:srgbClr val="2F5496"/>
              </a:solidFill>
            </a:endParaRPr>
          </a:p>
          <a:p>
            <a:pPr marL="457200" lvl="0" indent="-342900" algn="l" rtl="0">
              <a:lnSpc>
                <a:spcPct val="100000"/>
              </a:lnSpc>
              <a:spcBef>
                <a:spcPts val="0"/>
              </a:spcBef>
              <a:spcAft>
                <a:spcPts val="0"/>
              </a:spcAft>
              <a:buSzPts val="1800"/>
              <a:buFont typeface="Arial"/>
              <a:buNone/>
            </a:pPr>
            <a:endParaRPr b="1" i="1">
              <a:solidFill>
                <a:srgbClr val="2F5496"/>
              </a:solidFill>
            </a:endParaRPr>
          </a:p>
          <a:p>
            <a:pPr marL="457200" lvl="0" indent="-342900" algn="l" rtl="0">
              <a:lnSpc>
                <a:spcPct val="100000"/>
              </a:lnSpc>
              <a:spcBef>
                <a:spcPts val="0"/>
              </a:spcBef>
              <a:spcAft>
                <a:spcPts val="0"/>
              </a:spcAft>
              <a:buSzPts val="1800"/>
              <a:buFont typeface="Arial"/>
              <a:buNone/>
            </a:pPr>
            <a:endParaRPr/>
          </a:p>
          <a:p>
            <a:pPr marL="457200" marR="0" lvl="0" indent="-228600" algn="l" rtl="0">
              <a:lnSpc>
                <a:spcPct val="100000"/>
              </a:lnSpc>
              <a:spcBef>
                <a:spcPts val="0"/>
              </a:spcBef>
              <a:spcAft>
                <a:spcPts val="0"/>
              </a:spcAft>
              <a:buSzPts val="1400"/>
              <a:buNone/>
            </a:pPr>
            <a:endParaRPr/>
          </a:p>
        </p:txBody>
      </p:sp>
      <p:sp>
        <p:nvSpPr>
          <p:cNvPr id="236" name="Google Shape;23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800"/>
              <a:buChar char="•"/>
            </a:pPr>
            <a:r>
              <a:rPr lang="it-IT" b="1" i="1" dirty="0">
                <a:solidFill>
                  <a:srgbClr val="2F5496"/>
                </a:solidFill>
              </a:rPr>
              <a:t>The </a:t>
            </a:r>
            <a:r>
              <a:rPr lang="it-IT" b="1" i="1" dirty="0" err="1">
                <a:solidFill>
                  <a:srgbClr val="2F5496"/>
                </a:solidFill>
              </a:rPr>
              <a:t>solution</a:t>
            </a:r>
            <a:r>
              <a:rPr lang="it-IT" b="1" i="1" dirty="0">
                <a:solidFill>
                  <a:srgbClr val="2F5496"/>
                </a:solidFill>
              </a:rPr>
              <a:t> </a:t>
            </a:r>
            <a:r>
              <a:rPr lang="it-IT" b="1" i="1" dirty="0" err="1">
                <a:solidFill>
                  <a:srgbClr val="2F5496"/>
                </a:solidFill>
              </a:rPr>
              <a:t>we</a:t>
            </a:r>
            <a:r>
              <a:rPr lang="it-IT" b="1" i="1" dirty="0">
                <a:solidFill>
                  <a:srgbClr val="2F5496"/>
                </a:solidFill>
              </a:rPr>
              <a:t> are </a:t>
            </a:r>
            <a:r>
              <a:rPr lang="it-IT" b="1" i="1" dirty="0" err="1">
                <a:solidFill>
                  <a:srgbClr val="2F5496"/>
                </a:solidFill>
              </a:rPr>
              <a:t>proposing</a:t>
            </a:r>
            <a:r>
              <a:rPr lang="it-IT" b="1" i="1" dirty="0">
                <a:solidFill>
                  <a:srgbClr val="2F5496"/>
                </a:solidFill>
              </a:rPr>
              <a:t> </a:t>
            </a:r>
            <a:r>
              <a:rPr lang="it-IT" b="1" i="1" dirty="0" err="1">
                <a:solidFill>
                  <a:srgbClr val="2F5496"/>
                </a:solidFill>
              </a:rPr>
              <a:t>is</a:t>
            </a:r>
            <a:r>
              <a:rPr lang="it-IT" b="1" i="1" dirty="0">
                <a:solidFill>
                  <a:srgbClr val="2F5496"/>
                </a:solidFill>
              </a:rPr>
              <a:t> </a:t>
            </a:r>
            <a:r>
              <a:rPr lang="it-IT" b="1" i="1" dirty="0" err="1">
                <a:solidFill>
                  <a:srgbClr val="2F5496"/>
                </a:solidFill>
              </a:rPr>
              <a:t>built</a:t>
            </a:r>
            <a:r>
              <a:rPr lang="it-IT" b="1" i="1" dirty="0">
                <a:solidFill>
                  <a:srgbClr val="2F5496"/>
                </a:solidFill>
              </a:rPr>
              <a:t> on </a:t>
            </a:r>
            <a:r>
              <a:rPr lang="it-IT" b="1" i="1" dirty="0" err="1">
                <a:solidFill>
                  <a:srgbClr val="2F5496"/>
                </a:solidFill>
              </a:rPr>
              <a:t>pre-existing</a:t>
            </a:r>
            <a:r>
              <a:rPr lang="it-IT" b="1" i="1" dirty="0">
                <a:solidFill>
                  <a:srgbClr val="2F5496"/>
                </a:solidFill>
              </a:rPr>
              <a:t> </a:t>
            </a:r>
            <a:r>
              <a:rPr lang="it-IT" b="1" i="1" dirty="0" err="1">
                <a:solidFill>
                  <a:srgbClr val="2F5496"/>
                </a:solidFill>
              </a:rPr>
              <a:t>digital</a:t>
            </a:r>
            <a:r>
              <a:rPr lang="it-IT" b="1" i="1" dirty="0">
                <a:solidFill>
                  <a:srgbClr val="2F5496"/>
                </a:solidFill>
              </a:rPr>
              <a:t> </a:t>
            </a:r>
            <a:r>
              <a:rPr lang="it-IT" b="1" i="1" dirty="0" err="1">
                <a:solidFill>
                  <a:srgbClr val="2F5496"/>
                </a:solidFill>
              </a:rPr>
              <a:t>preservation</a:t>
            </a:r>
            <a:r>
              <a:rPr lang="it-IT" b="1" i="1" dirty="0">
                <a:solidFill>
                  <a:srgbClr val="2F5496"/>
                </a:solidFill>
              </a:rPr>
              <a:t> </a:t>
            </a:r>
            <a:r>
              <a:rPr lang="it-IT" b="1" i="1" dirty="0" err="1">
                <a:solidFill>
                  <a:srgbClr val="2F5496"/>
                </a:solidFill>
              </a:rPr>
              <a:t>platforms</a:t>
            </a:r>
            <a:r>
              <a:rPr lang="it-IT" b="1" i="1" dirty="0">
                <a:solidFill>
                  <a:srgbClr val="2F5496"/>
                </a:solidFill>
              </a:rPr>
              <a:t> </a:t>
            </a:r>
            <a:r>
              <a:rPr lang="it-IT" b="1" i="1" dirty="0" err="1">
                <a:solidFill>
                  <a:srgbClr val="2F5496"/>
                </a:solidFill>
              </a:rPr>
              <a:t>already</a:t>
            </a:r>
            <a:r>
              <a:rPr lang="it-IT" b="1" i="1" dirty="0">
                <a:solidFill>
                  <a:srgbClr val="2F5496"/>
                </a:solidFill>
              </a:rPr>
              <a:t> in use by </a:t>
            </a:r>
            <a:r>
              <a:rPr lang="it-IT" b="1" i="1" dirty="0" err="1">
                <a:solidFill>
                  <a:srgbClr val="2F5496"/>
                </a:solidFill>
              </a:rPr>
              <a:t>many</a:t>
            </a:r>
            <a:r>
              <a:rPr lang="it-IT" b="1" i="1" dirty="0">
                <a:solidFill>
                  <a:srgbClr val="2F5496"/>
                </a:solidFill>
              </a:rPr>
              <a:t> </a:t>
            </a:r>
            <a:r>
              <a:rPr lang="it-IT" b="1" i="1" dirty="0" err="1">
                <a:solidFill>
                  <a:srgbClr val="2F5496"/>
                </a:solidFill>
              </a:rPr>
              <a:t>leading</a:t>
            </a:r>
            <a:r>
              <a:rPr lang="it-IT" b="1" i="1" dirty="0">
                <a:solidFill>
                  <a:srgbClr val="2F5496"/>
                </a:solidFill>
              </a:rPr>
              <a:t> </a:t>
            </a:r>
            <a:r>
              <a:rPr lang="it-IT" b="1" i="1" dirty="0" err="1">
                <a:solidFill>
                  <a:srgbClr val="2F5496"/>
                </a:solidFill>
              </a:rPr>
              <a:t>organizations</a:t>
            </a:r>
            <a:r>
              <a:rPr lang="it-IT" b="1" i="1" dirty="0">
                <a:solidFill>
                  <a:srgbClr val="2F5496"/>
                </a:solidFill>
              </a:rPr>
              <a:t> </a:t>
            </a:r>
            <a:r>
              <a:rPr lang="it-IT" b="1" i="1" dirty="0" err="1">
                <a:solidFill>
                  <a:srgbClr val="2F5496"/>
                </a:solidFill>
              </a:rPr>
              <a:t>across</a:t>
            </a:r>
            <a:r>
              <a:rPr lang="it-IT" b="1" i="1" dirty="0">
                <a:solidFill>
                  <a:srgbClr val="2F5496"/>
                </a:solidFill>
              </a:rPr>
              <a:t> the world. </a:t>
            </a:r>
            <a:r>
              <a:rPr lang="it-IT" b="1" i="1" dirty="0" err="1">
                <a:solidFill>
                  <a:srgbClr val="2F5496"/>
                </a:solidFill>
              </a:rPr>
              <a:t>It</a:t>
            </a:r>
            <a:r>
              <a:rPr lang="it-IT" b="1" i="1" dirty="0">
                <a:solidFill>
                  <a:srgbClr val="2F5496"/>
                </a:solidFill>
              </a:rPr>
              <a:t> </a:t>
            </a:r>
            <a:r>
              <a:rPr lang="it-IT" b="1" i="1" dirty="0" err="1">
                <a:solidFill>
                  <a:srgbClr val="2F5496"/>
                </a:solidFill>
              </a:rPr>
              <a:t>proposes</a:t>
            </a:r>
            <a:r>
              <a:rPr lang="it-IT" b="1" i="1" dirty="0">
                <a:solidFill>
                  <a:srgbClr val="2F5496"/>
                </a:solidFill>
              </a:rPr>
              <a:t> a </a:t>
            </a:r>
            <a:r>
              <a:rPr lang="it-IT" b="1" i="1" dirty="0" err="1">
                <a:solidFill>
                  <a:srgbClr val="2F5496"/>
                </a:solidFill>
              </a:rPr>
              <a:t>solution</a:t>
            </a:r>
            <a:r>
              <a:rPr lang="it-IT" b="1" i="1" dirty="0">
                <a:solidFill>
                  <a:srgbClr val="2F5496"/>
                </a:solidFill>
              </a:rPr>
              <a:t> for the </a:t>
            </a:r>
            <a:r>
              <a:rPr lang="it-IT" b="1" i="1" dirty="0" err="1">
                <a:solidFill>
                  <a:srgbClr val="2F5496"/>
                </a:solidFill>
              </a:rPr>
              <a:t>whole</a:t>
            </a:r>
            <a:r>
              <a:rPr lang="it-IT" b="1" i="1" dirty="0">
                <a:solidFill>
                  <a:srgbClr val="2F5496"/>
                </a:solidFill>
              </a:rPr>
              <a:t> </a:t>
            </a:r>
            <a:r>
              <a:rPr lang="it-IT" b="1" i="1" dirty="0" err="1">
                <a:solidFill>
                  <a:srgbClr val="2F5496"/>
                </a:solidFill>
              </a:rPr>
              <a:t>organization</a:t>
            </a:r>
            <a:r>
              <a:rPr lang="it-IT" b="1" i="1" dirty="0">
                <a:solidFill>
                  <a:srgbClr val="2F5496"/>
                </a:solidFill>
              </a:rPr>
              <a:t> and for the </a:t>
            </a:r>
            <a:r>
              <a:rPr lang="it-IT" b="1" i="1" dirty="0" err="1">
                <a:solidFill>
                  <a:srgbClr val="2F5496"/>
                </a:solidFill>
              </a:rPr>
              <a:t>whole</a:t>
            </a:r>
            <a:r>
              <a:rPr lang="it-IT" b="1" i="1" dirty="0">
                <a:solidFill>
                  <a:srgbClr val="2F5496"/>
                </a:solidFill>
              </a:rPr>
              <a:t> data life-</a:t>
            </a:r>
            <a:r>
              <a:rPr lang="it-IT" b="1" i="1" dirty="0" err="1">
                <a:solidFill>
                  <a:srgbClr val="2F5496"/>
                </a:solidFill>
              </a:rPr>
              <a:t>cycle</a:t>
            </a:r>
            <a:r>
              <a:rPr lang="it-IT" b="1" i="1" dirty="0">
                <a:solidFill>
                  <a:srgbClr val="2F5496"/>
                </a:solidFill>
              </a:rPr>
              <a:t>, </a:t>
            </a:r>
            <a:r>
              <a:rPr lang="it-IT" b="1" i="1" dirty="0" err="1">
                <a:solidFill>
                  <a:srgbClr val="2F5496"/>
                </a:solidFill>
              </a:rPr>
              <a:t>completely</a:t>
            </a:r>
            <a:r>
              <a:rPr lang="it-IT" b="1" i="1" dirty="0">
                <a:solidFill>
                  <a:srgbClr val="2F5496"/>
                </a:solidFill>
              </a:rPr>
              <a:t> </a:t>
            </a:r>
            <a:r>
              <a:rPr lang="it-IT" b="1" i="1" dirty="0" err="1">
                <a:solidFill>
                  <a:srgbClr val="2F5496"/>
                </a:solidFill>
              </a:rPr>
              <a:t>aligned</a:t>
            </a:r>
            <a:r>
              <a:rPr lang="it-IT" b="1" i="1" dirty="0">
                <a:solidFill>
                  <a:srgbClr val="2F5496"/>
                </a:solidFill>
              </a:rPr>
              <a:t> with OAIS, ISO16363, FAIR and TRUST </a:t>
            </a:r>
            <a:r>
              <a:rPr lang="it-IT" b="1" i="1" dirty="0" err="1">
                <a:solidFill>
                  <a:srgbClr val="2F5496"/>
                </a:solidFill>
              </a:rPr>
              <a:t>principles</a:t>
            </a:r>
            <a:r>
              <a:rPr lang="it-IT" b="1" i="1" dirty="0">
                <a:solidFill>
                  <a:srgbClr val="2F5496"/>
                </a:solidFill>
              </a:rPr>
              <a:t>, with </a:t>
            </a:r>
            <a:r>
              <a:rPr lang="it-IT" b="1" i="1" dirty="0" err="1">
                <a:solidFill>
                  <a:srgbClr val="2F5496"/>
                </a:solidFill>
              </a:rPr>
              <a:t>powerful</a:t>
            </a:r>
            <a:r>
              <a:rPr lang="it-IT" b="1" i="1" dirty="0">
                <a:solidFill>
                  <a:srgbClr val="2F5496"/>
                </a:solidFill>
              </a:rPr>
              <a:t> and </a:t>
            </a:r>
            <a:r>
              <a:rPr lang="it-IT" b="1" i="1" dirty="0" err="1">
                <a:solidFill>
                  <a:srgbClr val="2F5496"/>
                </a:solidFill>
              </a:rPr>
              <a:t>really</a:t>
            </a:r>
            <a:r>
              <a:rPr lang="it-IT" b="1" i="1" dirty="0">
                <a:solidFill>
                  <a:srgbClr val="2F5496"/>
                </a:solidFill>
              </a:rPr>
              <a:t> innovative </a:t>
            </a:r>
            <a:r>
              <a:rPr lang="it-IT" b="1" i="1" dirty="0" err="1">
                <a:solidFill>
                  <a:srgbClr val="2F5496"/>
                </a:solidFill>
              </a:rPr>
              <a:t>capabilities</a:t>
            </a:r>
            <a:r>
              <a:rPr lang="it-IT" b="1" i="1" dirty="0">
                <a:solidFill>
                  <a:srgbClr val="2F5496"/>
                </a:solidFill>
              </a:rPr>
              <a:t> in </a:t>
            </a:r>
            <a:r>
              <a:rPr lang="it-IT" b="1" i="1" dirty="0" err="1">
                <a:solidFill>
                  <a:srgbClr val="2F5496"/>
                </a:solidFill>
              </a:rPr>
              <a:t>all</a:t>
            </a:r>
            <a:r>
              <a:rPr lang="it-IT" b="1" i="1" dirty="0">
                <a:solidFill>
                  <a:srgbClr val="2F5496"/>
                </a:solidFill>
              </a:rPr>
              <a:t> </a:t>
            </a:r>
            <a:r>
              <a:rPr lang="it-IT" b="1" i="1" dirty="0" err="1">
                <a:solidFill>
                  <a:srgbClr val="2F5496"/>
                </a:solidFill>
              </a:rPr>
              <a:t>functionality</a:t>
            </a:r>
            <a:r>
              <a:rPr lang="it-IT" b="1" i="1" dirty="0">
                <a:solidFill>
                  <a:srgbClr val="2F5496"/>
                </a:solidFill>
              </a:rPr>
              <a:t> </a:t>
            </a:r>
            <a:r>
              <a:rPr lang="it-IT" b="1" i="1" dirty="0" err="1">
                <a:solidFill>
                  <a:srgbClr val="2F5496"/>
                </a:solidFill>
              </a:rPr>
              <a:t>layers</a:t>
            </a:r>
            <a:endParaRPr b="1" i="1" dirty="0">
              <a:solidFill>
                <a:srgbClr val="2F5496"/>
              </a:solidFill>
            </a:endParaRPr>
          </a:p>
          <a:p>
            <a:pPr marL="457200" lvl="0" indent="-457200" algn="l" rtl="0">
              <a:lnSpc>
                <a:spcPct val="100000"/>
              </a:lnSpc>
              <a:spcBef>
                <a:spcPts val="0"/>
              </a:spcBef>
              <a:spcAft>
                <a:spcPts val="0"/>
              </a:spcAft>
              <a:buSzPts val="1800"/>
              <a:buChar char="•"/>
            </a:pPr>
            <a:r>
              <a:rPr lang="it-IT" b="1" i="1" dirty="0" err="1">
                <a:solidFill>
                  <a:srgbClr val="2F5496"/>
                </a:solidFill>
              </a:rPr>
              <a:t>Scalability</a:t>
            </a:r>
            <a:r>
              <a:rPr lang="it-IT" b="1" i="1" dirty="0">
                <a:solidFill>
                  <a:srgbClr val="2F5496"/>
                </a:solidFill>
              </a:rPr>
              <a:t> (</a:t>
            </a:r>
            <a:r>
              <a:rPr lang="it-IT" b="1" i="1" dirty="0" err="1">
                <a:solidFill>
                  <a:srgbClr val="2F5496"/>
                </a:solidFill>
              </a:rPr>
              <a:t>sustained</a:t>
            </a:r>
            <a:r>
              <a:rPr lang="it-IT" b="1" i="1" dirty="0">
                <a:solidFill>
                  <a:srgbClr val="2F5496"/>
                </a:solidFill>
              </a:rPr>
              <a:t> high </a:t>
            </a:r>
            <a:r>
              <a:rPr lang="it-IT" b="1" i="1" dirty="0" err="1">
                <a:solidFill>
                  <a:srgbClr val="2F5496"/>
                </a:solidFill>
              </a:rPr>
              <a:t>throughput</a:t>
            </a:r>
            <a:r>
              <a:rPr lang="it-IT" b="1" i="1" dirty="0">
                <a:solidFill>
                  <a:srgbClr val="2F5496"/>
                </a:solidFill>
              </a:rPr>
              <a:t> in the 100s of </a:t>
            </a:r>
            <a:r>
              <a:rPr lang="it-IT" b="1" i="1" dirty="0" err="1">
                <a:solidFill>
                  <a:srgbClr val="2F5496"/>
                </a:solidFill>
              </a:rPr>
              <a:t>PBs</a:t>
            </a:r>
            <a:r>
              <a:rPr lang="it-IT" b="1" i="1" dirty="0">
                <a:solidFill>
                  <a:srgbClr val="2F5496"/>
                </a:solidFill>
              </a:rPr>
              <a:t> </a:t>
            </a:r>
            <a:r>
              <a:rPr lang="it-IT" b="1" i="1" dirty="0" err="1">
                <a:solidFill>
                  <a:srgbClr val="2F5496"/>
                </a:solidFill>
              </a:rPr>
              <a:t>range</a:t>
            </a:r>
            <a:r>
              <a:rPr lang="it-IT" b="1" i="1" dirty="0">
                <a:solidFill>
                  <a:srgbClr val="2F5496"/>
                </a:solidFill>
              </a:rPr>
              <a:t>)</a:t>
            </a:r>
            <a:endParaRPr dirty="0"/>
          </a:p>
          <a:p>
            <a:pPr marL="457200" lvl="0" indent="-457200" algn="l" rtl="0">
              <a:lnSpc>
                <a:spcPct val="100000"/>
              </a:lnSpc>
              <a:spcBef>
                <a:spcPts val="0"/>
              </a:spcBef>
              <a:spcAft>
                <a:spcPts val="0"/>
              </a:spcAft>
              <a:buSzPts val="1800"/>
              <a:buChar char="•"/>
            </a:pPr>
            <a:r>
              <a:rPr lang="it-IT" b="1" i="1" dirty="0">
                <a:solidFill>
                  <a:srgbClr val="2F5496"/>
                </a:solidFill>
              </a:rPr>
              <a:t>Digital </a:t>
            </a:r>
            <a:r>
              <a:rPr lang="it-IT" b="1" i="1" dirty="0" err="1">
                <a:solidFill>
                  <a:srgbClr val="2F5496"/>
                </a:solidFill>
              </a:rPr>
              <a:t>Preservation</a:t>
            </a:r>
            <a:r>
              <a:rPr lang="it-IT" b="1" i="1" dirty="0">
                <a:solidFill>
                  <a:srgbClr val="2F5496"/>
                </a:solidFill>
              </a:rPr>
              <a:t> Best </a:t>
            </a:r>
            <a:r>
              <a:rPr lang="it-IT" b="1" i="1" dirty="0" err="1">
                <a:solidFill>
                  <a:srgbClr val="2F5496"/>
                </a:solidFill>
              </a:rPr>
              <a:t>Practices</a:t>
            </a:r>
            <a:r>
              <a:rPr lang="it-IT" b="1" i="1" dirty="0">
                <a:solidFill>
                  <a:srgbClr val="2F5496"/>
                </a:solidFill>
              </a:rPr>
              <a:t> (OAIS, ISO 16363, PSC-</a:t>
            </a:r>
            <a:r>
              <a:rPr lang="it-IT" b="1" i="1" dirty="0" err="1">
                <a:solidFill>
                  <a:srgbClr val="2F5496"/>
                </a:solidFill>
              </a:rPr>
              <a:t>Preservation</a:t>
            </a:r>
            <a:r>
              <a:rPr lang="it-IT" b="1" i="1" dirty="0">
                <a:solidFill>
                  <a:srgbClr val="2F5496"/>
                </a:solidFill>
              </a:rPr>
              <a:t> Storage </a:t>
            </a:r>
            <a:r>
              <a:rPr lang="it-IT" b="1" i="1" dirty="0" err="1">
                <a:solidFill>
                  <a:srgbClr val="2F5496"/>
                </a:solidFill>
              </a:rPr>
              <a:t>Criteria</a:t>
            </a:r>
            <a:r>
              <a:rPr lang="it-IT" b="1" i="1" dirty="0">
                <a:solidFill>
                  <a:srgbClr val="2F5496"/>
                </a:solidFill>
              </a:rPr>
              <a:t>, Best </a:t>
            </a:r>
            <a:r>
              <a:rPr lang="it-IT" b="1" i="1" dirty="0" err="1">
                <a:solidFill>
                  <a:srgbClr val="2F5496"/>
                </a:solidFill>
              </a:rPr>
              <a:t>Practices</a:t>
            </a:r>
            <a:r>
              <a:rPr lang="it-IT" b="1" i="1" dirty="0">
                <a:solidFill>
                  <a:srgbClr val="2F5496"/>
                </a:solidFill>
              </a:rPr>
              <a:t> </a:t>
            </a:r>
            <a:r>
              <a:rPr lang="it-IT" b="1" i="1" dirty="0" err="1">
                <a:solidFill>
                  <a:srgbClr val="2F5496"/>
                </a:solidFill>
              </a:rPr>
              <a:t>recommendations</a:t>
            </a:r>
            <a:r>
              <a:rPr lang="it-IT" b="1" i="1" dirty="0">
                <a:solidFill>
                  <a:srgbClr val="2F5496"/>
                </a:solidFill>
              </a:rPr>
              <a:t> and </a:t>
            </a:r>
            <a:r>
              <a:rPr lang="it-IT" b="1" i="1" dirty="0" err="1">
                <a:solidFill>
                  <a:srgbClr val="2F5496"/>
                </a:solidFill>
              </a:rPr>
              <a:t>implementations</a:t>
            </a:r>
            <a:r>
              <a:rPr lang="it-IT" b="1" i="1" dirty="0">
                <a:solidFill>
                  <a:srgbClr val="2F5496"/>
                </a:solidFill>
              </a:rPr>
              <a:t> – OAIS Information Model </a:t>
            </a:r>
            <a:r>
              <a:rPr lang="it-IT" b="1" i="1" dirty="0" err="1">
                <a:solidFill>
                  <a:srgbClr val="2F5496"/>
                </a:solidFill>
              </a:rPr>
              <a:t>including</a:t>
            </a:r>
            <a:r>
              <a:rPr lang="it-IT" b="1" i="1" dirty="0">
                <a:solidFill>
                  <a:srgbClr val="2F5496"/>
                </a:solidFill>
              </a:rPr>
              <a:t> </a:t>
            </a:r>
            <a:r>
              <a:rPr lang="it-IT" b="1" i="1" dirty="0" err="1">
                <a:solidFill>
                  <a:srgbClr val="2F5496"/>
                </a:solidFill>
              </a:rPr>
              <a:t>Representation</a:t>
            </a:r>
            <a:r>
              <a:rPr lang="it-IT" b="1" i="1" dirty="0">
                <a:solidFill>
                  <a:srgbClr val="2F5496"/>
                </a:solidFill>
              </a:rPr>
              <a:t> Information and </a:t>
            </a:r>
            <a:r>
              <a:rPr lang="it-IT" b="1" i="1" dirty="0" err="1">
                <a:solidFill>
                  <a:srgbClr val="2F5496"/>
                </a:solidFill>
              </a:rPr>
              <a:t>Preservation</a:t>
            </a:r>
            <a:r>
              <a:rPr lang="it-IT" b="1" i="1" dirty="0">
                <a:solidFill>
                  <a:srgbClr val="2F5496"/>
                </a:solidFill>
              </a:rPr>
              <a:t> </a:t>
            </a:r>
            <a:r>
              <a:rPr lang="it-IT" b="1" i="1" dirty="0" err="1">
                <a:solidFill>
                  <a:srgbClr val="2F5496"/>
                </a:solidFill>
              </a:rPr>
              <a:t>Description</a:t>
            </a:r>
            <a:r>
              <a:rPr lang="it-IT" b="1" i="1" dirty="0">
                <a:solidFill>
                  <a:srgbClr val="2F5496"/>
                </a:solidFill>
              </a:rPr>
              <a:t> Information </a:t>
            </a:r>
            <a:r>
              <a:rPr lang="it-IT" b="1" i="1" dirty="0" err="1">
                <a:solidFill>
                  <a:srgbClr val="2F5496"/>
                </a:solidFill>
              </a:rPr>
              <a:t>components</a:t>
            </a:r>
            <a:r>
              <a:rPr lang="it-IT" b="1" i="1" dirty="0">
                <a:solidFill>
                  <a:srgbClr val="2F5496"/>
                </a:solidFill>
              </a:rPr>
              <a:t>, </a:t>
            </a:r>
            <a:r>
              <a:rPr lang="it-IT" b="1" i="1" dirty="0" err="1">
                <a:solidFill>
                  <a:srgbClr val="2F5496"/>
                </a:solidFill>
              </a:rPr>
              <a:t>problem</a:t>
            </a:r>
            <a:r>
              <a:rPr lang="it-IT" b="1" i="1" dirty="0">
                <a:solidFill>
                  <a:srgbClr val="2F5496"/>
                </a:solidFill>
              </a:rPr>
              <a:t> </a:t>
            </a:r>
            <a:r>
              <a:rPr lang="it-IT" b="1" i="1" dirty="0" err="1">
                <a:solidFill>
                  <a:srgbClr val="2F5496"/>
                </a:solidFill>
              </a:rPr>
              <a:t>detection</a:t>
            </a:r>
            <a:r>
              <a:rPr lang="it-IT" b="1" i="1" dirty="0">
                <a:solidFill>
                  <a:srgbClr val="2F5496"/>
                </a:solidFill>
              </a:rPr>
              <a:t> </a:t>
            </a:r>
            <a:r>
              <a:rPr lang="it-IT" b="1" i="1" dirty="0" err="1">
                <a:solidFill>
                  <a:srgbClr val="2F5496"/>
                </a:solidFill>
              </a:rPr>
              <a:t>such</a:t>
            </a:r>
            <a:r>
              <a:rPr lang="it-IT" b="1" i="1" dirty="0">
                <a:solidFill>
                  <a:srgbClr val="2F5496"/>
                </a:solidFill>
              </a:rPr>
              <a:t> </a:t>
            </a:r>
            <a:r>
              <a:rPr lang="it-IT" b="1" i="1" dirty="0" err="1">
                <a:solidFill>
                  <a:srgbClr val="2F5496"/>
                </a:solidFill>
              </a:rPr>
              <a:t>as</a:t>
            </a:r>
            <a:r>
              <a:rPr lang="it-IT" b="1" i="1" dirty="0">
                <a:solidFill>
                  <a:srgbClr val="2F5496"/>
                </a:solidFill>
              </a:rPr>
              <a:t> </a:t>
            </a:r>
            <a:r>
              <a:rPr lang="it-IT" b="1" i="1" dirty="0" err="1">
                <a:solidFill>
                  <a:srgbClr val="2F5496"/>
                </a:solidFill>
              </a:rPr>
              <a:t>duplicates</a:t>
            </a:r>
            <a:r>
              <a:rPr lang="it-IT" b="1" i="1" dirty="0">
                <a:solidFill>
                  <a:srgbClr val="2F5496"/>
                </a:solidFill>
              </a:rPr>
              <a:t>, </a:t>
            </a:r>
            <a:r>
              <a:rPr lang="it-IT" b="1" i="1" dirty="0" err="1">
                <a:solidFill>
                  <a:srgbClr val="2F5496"/>
                </a:solidFill>
              </a:rPr>
              <a:t>hidden</a:t>
            </a:r>
            <a:r>
              <a:rPr lang="it-IT" b="1" i="1" dirty="0">
                <a:solidFill>
                  <a:srgbClr val="2F5496"/>
                </a:solidFill>
              </a:rPr>
              <a:t> </a:t>
            </a:r>
            <a:r>
              <a:rPr lang="it-IT" b="1" i="1" dirty="0" err="1">
                <a:solidFill>
                  <a:srgbClr val="2F5496"/>
                </a:solidFill>
              </a:rPr>
              <a:t>encryption</a:t>
            </a:r>
            <a:r>
              <a:rPr lang="it-IT" b="1" i="1" dirty="0">
                <a:solidFill>
                  <a:srgbClr val="2F5496"/>
                </a:solidFill>
              </a:rPr>
              <a:t> - , format </a:t>
            </a:r>
            <a:r>
              <a:rPr lang="it-IT" b="1" i="1" dirty="0" err="1">
                <a:solidFill>
                  <a:srgbClr val="2F5496"/>
                </a:solidFill>
              </a:rPr>
              <a:t>migration</a:t>
            </a:r>
            <a:r>
              <a:rPr lang="it-IT" b="1" i="1" dirty="0">
                <a:solidFill>
                  <a:srgbClr val="2F5496"/>
                </a:solidFill>
              </a:rPr>
              <a:t>/</a:t>
            </a:r>
            <a:r>
              <a:rPr lang="it-IT" b="1" i="1" dirty="0" err="1">
                <a:solidFill>
                  <a:srgbClr val="2F5496"/>
                </a:solidFill>
              </a:rPr>
              <a:t>evolution</a:t>
            </a:r>
            <a:r>
              <a:rPr lang="it-IT" b="1" i="1" dirty="0">
                <a:solidFill>
                  <a:srgbClr val="2F5496"/>
                </a:solidFill>
              </a:rPr>
              <a:t>, exit </a:t>
            </a:r>
            <a:r>
              <a:rPr lang="it-IT" b="1" i="1" dirty="0" err="1">
                <a:solidFill>
                  <a:srgbClr val="2F5496"/>
                </a:solidFill>
              </a:rPr>
              <a:t>strategy</a:t>
            </a:r>
            <a:r>
              <a:rPr lang="it-IT" b="1" i="1" dirty="0">
                <a:solidFill>
                  <a:srgbClr val="2F5496"/>
                </a:solidFill>
              </a:rPr>
              <a:t>)</a:t>
            </a:r>
            <a:endParaRPr dirty="0"/>
          </a:p>
          <a:p>
            <a:pPr marL="457200" lvl="0" indent="-457200" algn="l" rtl="0">
              <a:lnSpc>
                <a:spcPct val="100000"/>
              </a:lnSpc>
              <a:spcBef>
                <a:spcPts val="0"/>
              </a:spcBef>
              <a:spcAft>
                <a:spcPts val="0"/>
              </a:spcAft>
              <a:buSzPts val="1800"/>
              <a:buChar char="•"/>
            </a:pPr>
            <a:r>
              <a:rPr lang="it-IT" b="1" i="1" dirty="0" err="1">
                <a:solidFill>
                  <a:srgbClr val="2F5496"/>
                </a:solidFill>
              </a:rPr>
              <a:t>Metadata</a:t>
            </a:r>
            <a:r>
              <a:rPr lang="it-IT" b="1" i="1" dirty="0">
                <a:solidFill>
                  <a:srgbClr val="2F5496"/>
                </a:solidFill>
              </a:rPr>
              <a:t> management (import/</a:t>
            </a:r>
            <a:r>
              <a:rPr lang="it-IT" b="1" i="1" dirty="0" err="1">
                <a:solidFill>
                  <a:srgbClr val="2F5496"/>
                </a:solidFill>
              </a:rPr>
              <a:t>creation</a:t>
            </a:r>
            <a:r>
              <a:rPr lang="it-IT" b="1" i="1" dirty="0">
                <a:solidFill>
                  <a:srgbClr val="2F5496"/>
                </a:solidFill>
              </a:rPr>
              <a:t> and </a:t>
            </a:r>
            <a:r>
              <a:rPr lang="it-IT" b="1" i="1" dirty="0" err="1">
                <a:solidFill>
                  <a:srgbClr val="2F5496"/>
                </a:solidFill>
              </a:rPr>
              <a:t>preservation</a:t>
            </a:r>
            <a:r>
              <a:rPr lang="it-IT" b="1" i="1" dirty="0">
                <a:solidFill>
                  <a:srgbClr val="2F5496"/>
                </a:solidFill>
              </a:rPr>
              <a:t>), </a:t>
            </a:r>
            <a:r>
              <a:rPr lang="it-IT" b="1" i="1" dirty="0" err="1">
                <a:solidFill>
                  <a:srgbClr val="2F5496"/>
                </a:solidFill>
              </a:rPr>
              <a:t>following</a:t>
            </a:r>
            <a:r>
              <a:rPr lang="it-IT" b="1" i="1" dirty="0">
                <a:solidFill>
                  <a:srgbClr val="2F5496"/>
                </a:solidFill>
              </a:rPr>
              <a:t> OAIS</a:t>
            </a:r>
            <a:endParaRPr dirty="0"/>
          </a:p>
          <a:p>
            <a:pPr marL="457200" lvl="0" indent="-457200" algn="l" rtl="0">
              <a:lnSpc>
                <a:spcPct val="100000"/>
              </a:lnSpc>
              <a:spcBef>
                <a:spcPts val="0"/>
              </a:spcBef>
              <a:spcAft>
                <a:spcPts val="0"/>
              </a:spcAft>
              <a:buSzPts val="1800"/>
              <a:buChar char="•"/>
            </a:pPr>
            <a:r>
              <a:rPr lang="it-IT" b="1" i="1" dirty="0">
                <a:solidFill>
                  <a:srgbClr val="2F5496"/>
                </a:solidFill>
              </a:rPr>
              <a:t>Data </a:t>
            </a:r>
            <a:r>
              <a:rPr lang="it-IT" b="1" i="1" dirty="0" err="1">
                <a:solidFill>
                  <a:srgbClr val="2F5496"/>
                </a:solidFill>
              </a:rPr>
              <a:t>integrity</a:t>
            </a:r>
            <a:r>
              <a:rPr lang="it-IT" b="1" i="1" dirty="0">
                <a:solidFill>
                  <a:srgbClr val="2F5496"/>
                </a:solidFill>
              </a:rPr>
              <a:t> management (</a:t>
            </a:r>
            <a:r>
              <a:rPr lang="it-IT" b="1" i="1" dirty="0" err="1">
                <a:solidFill>
                  <a:srgbClr val="2F5496"/>
                </a:solidFill>
              </a:rPr>
              <a:t>integrity</a:t>
            </a:r>
            <a:r>
              <a:rPr lang="it-IT" b="1" i="1" dirty="0">
                <a:solidFill>
                  <a:srgbClr val="2F5496"/>
                </a:solidFill>
              </a:rPr>
              <a:t> </a:t>
            </a:r>
            <a:r>
              <a:rPr lang="it-IT" b="1" i="1" dirty="0" err="1">
                <a:solidFill>
                  <a:srgbClr val="2F5496"/>
                </a:solidFill>
              </a:rPr>
              <a:t>chain</a:t>
            </a:r>
            <a:r>
              <a:rPr lang="it-IT" b="1" i="1" dirty="0">
                <a:solidFill>
                  <a:srgbClr val="2F5496"/>
                </a:solidFill>
              </a:rPr>
              <a:t>, </a:t>
            </a:r>
            <a:r>
              <a:rPr lang="it-IT" b="1" i="1" dirty="0" err="1">
                <a:solidFill>
                  <a:srgbClr val="2F5496"/>
                </a:solidFill>
              </a:rPr>
              <a:t>integrity</a:t>
            </a:r>
            <a:r>
              <a:rPr lang="it-IT" b="1" i="1" dirty="0">
                <a:solidFill>
                  <a:srgbClr val="2F5496"/>
                </a:solidFill>
              </a:rPr>
              <a:t> </a:t>
            </a:r>
            <a:r>
              <a:rPr lang="it-IT" b="1" i="1" dirty="0" err="1">
                <a:solidFill>
                  <a:srgbClr val="2F5496"/>
                </a:solidFill>
              </a:rPr>
              <a:t>at</a:t>
            </a:r>
            <a:r>
              <a:rPr lang="it-IT" b="1" i="1" dirty="0">
                <a:solidFill>
                  <a:srgbClr val="2F5496"/>
                </a:solidFill>
              </a:rPr>
              <a:t> </a:t>
            </a:r>
            <a:r>
              <a:rPr lang="it-IT" b="1" i="1" dirty="0" err="1">
                <a:solidFill>
                  <a:srgbClr val="2F5496"/>
                </a:solidFill>
              </a:rPr>
              <a:t>rest</a:t>
            </a:r>
            <a:r>
              <a:rPr lang="it-IT" b="1" i="1" dirty="0">
                <a:solidFill>
                  <a:srgbClr val="2F5496"/>
                </a:solidFill>
              </a:rPr>
              <a:t>)</a:t>
            </a:r>
            <a:endParaRPr dirty="0"/>
          </a:p>
          <a:p>
            <a:pPr marL="457200" lvl="0" indent="-457200" algn="l" rtl="0">
              <a:lnSpc>
                <a:spcPct val="100000"/>
              </a:lnSpc>
              <a:spcBef>
                <a:spcPts val="0"/>
              </a:spcBef>
              <a:spcAft>
                <a:spcPts val="0"/>
              </a:spcAft>
              <a:buSzPts val="1800"/>
              <a:buChar char="•"/>
            </a:pPr>
            <a:r>
              <a:rPr lang="it-IT" b="1" i="1" dirty="0">
                <a:solidFill>
                  <a:srgbClr val="2F5496"/>
                </a:solidFill>
              </a:rPr>
              <a:t>FAIR </a:t>
            </a:r>
            <a:r>
              <a:rPr lang="it-IT" b="1" i="1" dirty="0" err="1">
                <a:solidFill>
                  <a:srgbClr val="2F5496"/>
                </a:solidFill>
              </a:rPr>
              <a:t>principles</a:t>
            </a:r>
            <a:r>
              <a:rPr lang="it-IT" b="1" i="1" dirty="0">
                <a:solidFill>
                  <a:srgbClr val="2F5496"/>
                </a:solidFill>
              </a:rPr>
              <a:t> (</a:t>
            </a:r>
            <a:r>
              <a:rPr lang="it-IT" b="1" i="1" dirty="0" err="1">
                <a:solidFill>
                  <a:srgbClr val="2F5496"/>
                </a:solidFill>
              </a:rPr>
              <a:t>F</a:t>
            </a:r>
            <a:r>
              <a:rPr lang="it-IT" b="1" i="1" dirty="0">
                <a:solidFill>
                  <a:srgbClr val="2F5496"/>
                </a:solidFill>
              </a:rPr>
              <a:t>: containers, </a:t>
            </a:r>
            <a:r>
              <a:rPr lang="it-IT" b="1" i="1" dirty="0" err="1">
                <a:solidFill>
                  <a:srgbClr val="2F5496"/>
                </a:solidFill>
              </a:rPr>
              <a:t>customized</a:t>
            </a:r>
            <a:r>
              <a:rPr lang="it-IT" b="1" i="1" dirty="0">
                <a:solidFill>
                  <a:srgbClr val="2F5496"/>
                </a:solidFill>
              </a:rPr>
              <a:t> </a:t>
            </a:r>
            <a:r>
              <a:rPr lang="it-IT" b="1" i="1" dirty="0" err="1">
                <a:solidFill>
                  <a:srgbClr val="2F5496"/>
                </a:solidFill>
              </a:rPr>
              <a:t>metadata</a:t>
            </a:r>
            <a:r>
              <a:rPr lang="it-IT" b="1" i="1" dirty="0">
                <a:solidFill>
                  <a:srgbClr val="2F5496"/>
                </a:solidFill>
              </a:rPr>
              <a:t>, </a:t>
            </a:r>
            <a:r>
              <a:rPr lang="it-IT" b="1" i="1" dirty="0" err="1">
                <a:solidFill>
                  <a:srgbClr val="2F5496"/>
                </a:solidFill>
              </a:rPr>
              <a:t>structured</a:t>
            </a:r>
            <a:r>
              <a:rPr lang="it-IT" b="1" i="1" dirty="0">
                <a:solidFill>
                  <a:srgbClr val="2F5496"/>
                </a:solidFill>
              </a:rPr>
              <a:t> </a:t>
            </a:r>
            <a:r>
              <a:rPr lang="it-IT" b="1" i="1" dirty="0" err="1">
                <a:solidFill>
                  <a:srgbClr val="2F5496"/>
                </a:solidFill>
              </a:rPr>
              <a:t>hierarchy</a:t>
            </a:r>
            <a:r>
              <a:rPr lang="it-IT" b="1" i="1" dirty="0">
                <a:solidFill>
                  <a:srgbClr val="2F5496"/>
                </a:solidFill>
              </a:rPr>
              <a:t>, … A: </a:t>
            </a:r>
            <a:r>
              <a:rPr lang="it-IT" b="1" i="1" dirty="0" err="1">
                <a:solidFill>
                  <a:srgbClr val="2F5496"/>
                </a:solidFill>
              </a:rPr>
              <a:t>multiprotocol</a:t>
            </a:r>
            <a:r>
              <a:rPr lang="it-IT" b="1" i="1" dirty="0">
                <a:solidFill>
                  <a:srgbClr val="2F5496"/>
                </a:solidFill>
              </a:rPr>
              <a:t> </a:t>
            </a:r>
            <a:r>
              <a:rPr lang="it-IT" b="1" i="1" dirty="0" err="1">
                <a:solidFill>
                  <a:srgbClr val="2F5496"/>
                </a:solidFill>
              </a:rPr>
              <a:t>access</a:t>
            </a:r>
            <a:r>
              <a:rPr lang="it-IT" b="1" i="1" dirty="0">
                <a:solidFill>
                  <a:srgbClr val="2F5496"/>
                </a:solidFill>
              </a:rPr>
              <a:t>, public </a:t>
            </a:r>
            <a:r>
              <a:rPr lang="it-IT" b="1" i="1" dirty="0" err="1">
                <a:solidFill>
                  <a:srgbClr val="2F5496"/>
                </a:solidFill>
              </a:rPr>
              <a:t>sharing</a:t>
            </a:r>
            <a:r>
              <a:rPr lang="it-IT" b="1" i="1" dirty="0">
                <a:solidFill>
                  <a:srgbClr val="2F5496"/>
                </a:solidFill>
              </a:rPr>
              <a:t>, </a:t>
            </a:r>
            <a:r>
              <a:rPr lang="it-IT" b="1" i="1" dirty="0" err="1">
                <a:solidFill>
                  <a:srgbClr val="2F5496"/>
                </a:solidFill>
              </a:rPr>
              <a:t>discovery</a:t>
            </a:r>
            <a:r>
              <a:rPr lang="it-IT" b="1" i="1" dirty="0">
                <a:solidFill>
                  <a:srgbClr val="2F5496"/>
                </a:solidFill>
              </a:rPr>
              <a:t> </a:t>
            </a:r>
            <a:r>
              <a:rPr lang="it-IT" b="1" i="1" dirty="0" err="1">
                <a:solidFill>
                  <a:srgbClr val="2F5496"/>
                </a:solidFill>
              </a:rPr>
              <a:t>solutions</a:t>
            </a:r>
            <a:r>
              <a:rPr lang="it-IT" b="1" i="1" dirty="0">
                <a:solidFill>
                  <a:srgbClr val="2F5496"/>
                </a:solidFill>
              </a:rPr>
              <a:t>, … I: Data </a:t>
            </a:r>
            <a:r>
              <a:rPr lang="it-IT" b="1" i="1" dirty="0" err="1">
                <a:solidFill>
                  <a:srgbClr val="2F5496"/>
                </a:solidFill>
              </a:rPr>
              <a:t>policies</a:t>
            </a:r>
            <a:r>
              <a:rPr lang="it-IT" b="1" i="1" dirty="0">
                <a:solidFill>
                  <a:srgbClr val="2F5496"/>
                </a:solidFill>
              </a:rPr>
              <a:t>, </a:t>
            </a:r>
            <a:r>
              <a:rPr lang="it-IT" b="1" i="1" dirty="0" err="1">
                <a:solidFill>
                  <a:srgbClr val="2F5496"/>
                </a:solidFill>
              </a:rPr>
              <a:t>research</a:t>
            </a:r>
            <a:r>
              <a:rPr lang="it-IT" b="1" i="1" dirty="0">
                <a:solidFill>
                  <a:srgbClr val="2F5496"/>
                </a:solidFill>
              </a:rPr>
              <a:t> data </a:t>
            </a:r>
            <a:r>
              <a:rPr lang="it-IT" b="1" i="1" dirty="0" err="1">
                <a:solidFill>
                  <a:srgbClr val="2F5496"/>
                </a:solidFill>
              </a:rPr>
              <a:t>Representation</a:t>
            </a:r>
            <a:r>
              <a:rPr lang="it-IT" b="1" i="1" dirty="0">
                <a:solidFill>
                  <a:srgbClr val="2F5496"/>
                </a:solidFill>
              </a:rPr>
              <a:t> Information, … </a:t>
            </a:r>
            <a:r>
              <a:rPr lang="it-IT" b="1" i="1" dirty="0" err="1">
                <a:solidFill>
                  <a:srgbClr val="2F5496"/>
                </a:solidFill>
              </a:rPr>
              <a:t>R</a:t>
            </a:r>
            <a:r>
              <a:rPr lang="it-IT" b="1" i="1" dirty="0">
                <a:solidFill>
                  <a:srgbClr val="2F5496"/>
                </a:solidFill>
              </a:rPr>
              <a:t>: </a:t>
            </a:r>
            <a:r>
              <a:rPr lang="it-IT" b="1" i="1" dirty="0" err="1">
                <a:solidFill>
                  <a:srgbClr val="2F5496"/>
                </a:solidFill>
              </a:rPr>
              <a:t>Integrated</a:t>
            </a:r>
            <a:r>
              <a:rPr lang="it-IT" b="1" i="1" dirty="0">
                <a:solidFill>
                  <a:srgbClr val="2F5496"/>
                </a:solidFill>
              </a:rPr>
              <a:t> </a:t>
            </a:r>
            <a:r>
              <a:rPr lang="it-IT" b="1" i="1" dirty="0" err="1">
                <a:solidFill>
                  <a:srgbClr val="2F5496"/>
                </a:solidFill>
              </a:rPr>
              <a:t>active</a:t>
            </a:r>
            <a:r>
              <a:rPr lang="it-IT" b="1" i="1" dirty="0">
                <a:solidFill>
                  <a:srgbClr val="2F5496"/>
                </a:solidFill>
              </a:rPr>
              <a:t> </a:t>
            </a:r>
            <a:r>
              <a:rPr lang="it-IT" b="1" i="1" dirty="0" err="1">
                <a:solidFill>
                  <a:srgbClr val="2F5496"/>
                </a:solidFill>
              </a:rPr>
              <a:t>integrity</a:t>
            </a:r>
            <a:r>
              <a:rPr lang="it-IT" b="1" i="1" dirty="0">
                <a:solidFill>
                  <a:srgbClr val="2F5496"/>
                </a:solidFill>
              </a:rPr>
              <a:t> control, </a:t>
            </a:r>
            <a:r>
              <a:rPr lang="it-IT" b="1" i="1" dirty="0" err="1">
                <a:solidFill>
                  <a:srgbClr val="2F5496"/>
                </a:solidFill>
              </a:rPr>
              <a:t>Representation</a:t>
            </a:r>
            <a:r>
              <a:rPr lang="it-IT" b="1" i="1" dirty="0">
                <a:solidFill>
                  <a:srgbClr val="2F5496"/>
                </a:solidFill>
              </a:rPr>
              <a:t> Information and </a:t>
            </a:r>
            <a:r>
              <a:rPr lang="it-IT" b="1" i="1" dirty="0" err="1">
                <a:solidFill>
                  <a:srgbClr val="2F5496"/>
                </a:solidFill>
              </a:rPr>
              <a:t>Provenance</a:t>
            </a:r>
            <a:r>
              <a:rPr lang="it-IT" b="1" i="1" dirty="0">
                <a:solidFill>
                  <a:srgbClr val="2F5496"/>
                </a:solidFill>
              </a:rPr>
              <a:t> Information)</a:t>
            </a:r>
            <a:endParaRPr dirty="0"/>
          </a:p>
          <a:p>
            <a:pPr marL="457200" lvl="0" indent="-457200" algn="l" rtl="0">
              <a:lnSpc>
                <a:spcPct val="100000"/>
              </a:lnSpc>
              <a:spcBef>
                <a:spcPts val="0"/>
              </a:spcBef>
              <a:spcAft>
                <a:spcPts val="0"/>
              </a:spcAft>
              <a:buSzPts val="1800"/>
              <a:buChar char="•"/>
            </a:pPr>
            <a:r>
              <a:rPr lang="it-IT" b="1" i="1" dirty="0" err="1">
                <a:solidFill>
                  <a:srgbClr val="2F5496"/>
                </a:solidFill>
              </a:rPr>
              <a:t>Cost</a:t>
            </a:r>
            <a:r>
              <a:rPr lang="it-IT" b="1" i="1" dirty="0">
                <a:solidFill>
                  <a:srgbClr val="2F5496"/>
                </a:solidFill>
              </a:rPr>
              <a:t> </a:t>
            </a:r>
            <a:r>
              <a:rPr lang="it-IT" b="1" i="1" dirty="0" err="1">
                <a:solidFill>
                  <a:srgbClr val="2F5496"/>
                </a:solidFill>
              </a:rPr>
              <a:t>efficiency</a:t>
            </a:r>
            <a:r>
              <a:rPr lang="it-IT" b="1" i="1" dirty="0">
                <a:solidFill>
                  <a:srgbClr val="2F5496"/>
                </a:solidFill>
              </a:rPr>
              <a:t> (</a:t>
            </a:r>
            <a:r>
              <a:rPr lang="it-IT" b="1" i="1" dirty="0" err="1">
                <a:solidFill>
                  <a:srgbClr val="2F5496"/>
                </a:solidFill>
              </a:rPr>
              <a:t>flexibility</a:t>
            </a:r>
            <a:r>
              <a:rPr lang="it-IT" b="1" i="1" dirty="0">
                <a:solidFill>
                  <a:srgbClr val="2F5496"/>
                </a:solidFill>
              </a:rPr>
              <a:t> on </a:t>
            </a:r>
            <a:r>
              <a:rPr lang="it-IT" b="1" i="1" dirty="0" err="1">
                <a:solidFill>
                  <a:srgbClr val="2F5496"/>
                </a:solidFill>
              </a:rPr>
              <a:t>deployment</a:t>
            </a:r>
            <a:r>
              <a:rPr lang="it-IT" b="1" i="1" dirty="0">
                <a:solidFill>
                  <a:srgbClr val="2F5496"/>
                </a:solidFill>
              </a:rPr>
              <a:t>, </a:t>
            </a:r>
            <a:r>
              <a:rPr lang="it-IT" b="1" i="1" dirty="0" err="1">
                <a:solidFill>
                  <a:srgbClr val="2F5496"/>
                </a:solidFill>
              </a:rPr>
              <a:t>several</a:t>
            </a:r>
            <a:r>
              <a:rPr lang="it-IT" b="1" i="1" dirty="0">
                <a:solidFill>
                  <a:srgbClr val="2F5496"/>
                </a:solidFill>
              </a:rPr>
              <a:t> </a:t>
            </a:r>
            <a:r>
              <a:rPr lang="it-IT" b="1" i="1" dirty="0" err="1">
                <a:solidFill>
                  <a:srgbClr val="2F5496"/>
                </a:solidFill>
              </a:rPr>
              <a:t>computation</a:t>
            </a:r>
            <a:r>
              <a:rPr lang="it-IT" b="1" i="1" dirty="0">
                <a:solidFill>
                  <a:srgbClr val="2F5496"/>
                </a:solidFill>
              </a:rPr>
              <a:t>/</a:t>
            </a:r>
            <a:r>
              <a:rPr lang="it-IT" b="1" i="1" dirty="0" err="1">
                <a:solidFill>
                  <a:srgbClr val="2F5496"/>
                </a:solidFill>
              </a:rPr>
              <a:t>storage</a:t>
            </a:r>
            <a:r>
              <a:rPr lang="it-IT" b="1" i="1" dirty="0">
                <a:solidFill>
                  <a:srgbClr val="2F5496"/>
                </a:solidFill>
              </a:rPr>
              <a:t> </a:t>
            </a:r>
            <a:r>
              <a:rPr lang="it-IT" b="1" i="1" dirty="0" err="1">
                <a:solidFill>
                  <a:srgbClr val="2F5496"/>
                </a:solidFill>
              </a:rPr>
              <a:t>options</a:t>
            </a:r>
            <a:r>
              <a:rPr lang="it-IT" b="1" i="1" dirty="0">
                <a:solidFill>
                  <a:srgbClr val="2F5496"/>
                </a:solidFill>
              </a:rPr>
              <a:t>)</a:t>
            </a:r>
            <a:endParaRPr dirty="0"/>
          </a:p>
          <a:p>
            <a:pPr marL="457200" lvl="0" indent="-457200" algn="l" rtl="0">
              <a:lnSpc>
                <a:spcPct val="100000"/>
              </a:lnSpc>
              <a:spcBef>
                <a:spcPts val="0"/>
              </a:spcBef>
              <a:spcAft>
                <a:spcPts val="0"/>
              </a:spcAft>
              <a:buSzPts val="1800"/>
              <a:buChar char="•"/>
            </a:pPr>
            <a:r>
              <a:rPr lang="it-IT" b="1" i="1" dirty="0">
                <a:solidFill>
                  <a:srgbClr val="2F5496"/>
                </a:solidFill>
              </a:rPr>
              <a:t>Containers – </a:t>
            </a:r>
            <a:r>
              <a:rPr lang="it-IT" b="1" i="1" dirty="0" err="1">
                <a:solidFill>
                  <a:srgbClr val="2F5496"/>
                </a:solidFill>
              </a:rPr>
              <a:t>keep</a:t>
            </a:r>
            <a:r>
              <a:rPr lang="it-IT" b="1" i="1" dirty="0">
                <a:solidFill>
                  <a:srgbClr val="2F5496"/>
                </a:solidFill>
              </a:rPr>
              <a:t> </a:t>
            </a:r>
            <a:r>
              <a:rPr lang="it-IT" b="1" i="1" dirty="0" err="1">
                <a:solidFill>
                  <a:srgbClr val="2F5496"/>
                </a:solidFill>
              </a:rPr>
              <a:t>content</a:t>
            </a:r>
            <a:r>
              <a:rPr lang="it-IT" b="1" i="1" dirty="0">
                <a:solidFill>
                  <a:srgbClr val="2F5496"/>
                </a:solidFill>
              </a:rPr>
              <a:t> </a:t>
            </a:r>
            <a:r>
              <a:rPr lang="it-IT" b="1" i="1" dirty="0" err="1">
                <a:solidFill>
                  <a:srgbClr val="2F5496"/>
                </a:solidFill>
              </a:rPr>
              <a:t>accessible</a:t>
            </a:r>
            <a:r>
              <a:rPr lang="it-IT" b="1" i="1" dirty="0">
                <a:solidFill>
                  <a:srgbClr val="2F5496"/>
                </a:solidFill>
              </a:rPr>
              <a:t> with </a:t>
            </a:r>
            <a:r>
              <a:rPr lang="it-IT" b="1" i="1" dirty="0" err="1">
                <a:solidFill>
                  <a:srgbClr val="2F5496"/>
                </a:solidFill>
              </a:rPr>
              <a:t>several</a:t>
            </a:r>
            <a:r>
              <a:rPr lang="it-IT" b="1" i="1" dirty="0">
                <a:solidFill>
                  <a:srgbClr val="2F5496"/>
                </a:solidFill>
              </a:rPr>
              <a:t> </a:t>
            </a:r>
            <a:r>
              <a:rPr lang="it-IT" b="1" i="1" dirty="0" err="1">
                <a:solidFill>
                  <a:srgbClr val="2F5496"/>
                </a:solidFill>
              </a:rPr>
              <a:t>protocols</a:t>
            </a:r>
            <a:r>
              <a:rPr lang="it-IT" b="1" i="1" dirty="0">
                <a:solidFill>
                  <a:srgbClr val="2F5496"/>
                </a:solidFill>
              </a:rPr>
              <a:t>, </a:t>
            </a:r>
            <a:r>
              <a:rPr lang="it-IT" b="1" i="1" dirty="0" err="1">
                <a:solidFill>
                  <a:srgbClr val="2F5496"/>
                </a:solidFill>
              </a:rPr>
              <a:t>organized</a:t>
            </a:r>
            <a:r>
              <a:rPr lang="it-IT" b="1" i="1" dirty="0">
                <a:solidFill>
                  <a:srgbClr val="2F5496"/>
                </a:solidFill>
              </a:rPr>
              <a:t> and </a:t>
            </a:r>
            <a:r>
              <a:rPr lang="it-IT" b="1" i="1" dirty="0" err="1">
                <a:solidFill>
                  <a:srgbClr val="2F5496"/>
                </a:solidFill>
              </a:rPr>
              <a:t>protected</a:t>
            </a:r>
            <a:r>
              <a:rPr lang="it-IT" b="1" i="1" dirty="0">
                <a:solidFill>
                  <a:srgbClr val="2F5496"/>
                </a:solidFill>
              </a:rPr>
              <a:t>. </a:t>
            </a:r>
            <a:r>
              <a:rPr lang="it-IT" b="1" i="1" dirty="0" err="1">
                <a:solidFill>
                  <a:srgbClr val="2F5496"/>
                </a:solidFill>
              </a:rPr>
              <a:t>These</a:t>
            </a:r>
            <a:r>
              <a:rPr lang="it-IT" b="1" i="1" dirty="0">
                <a:solidFill>
                  <a:srgbClr val="2F5496"/>
                </a:solidFill>
              </a:rPr>
              <a:t> containers </a:t>
            </a:r>
            <a:r>
              <a:rPr lang="it-IT" b="1" i="1" dirty="0" err="1">
                <a:solidFill>
                  <a:srgbClr val="2F5496"/>
                </a:solidFill>
              </a:rPr>
              <a:t>keep</a:t>
            </a:r>
            <a:r>
              <a:rPr lang="it-IT" b="1" i="1" dirty="0">
                <a:solidFill>
                  <a:srgbClr val="2F5496"/>
                </a:solidFill>
              </a:rPr>
              <a:t> </a:t>
            </a:r>
            <a:r>
              <a:rPr lang="it-IT" b="1" i="1" dirty="0" err="1">
                <a:solidFill>
                  <a:srgbClr val="2F5496"/>
                </a:solidFill>
              </a:rPr>
              <a:t>metadata</a:t>
            </a:r>
            <a:r>
              <a:rPr lang="it-IT" b="1" i="1" dirty="0">
                <a:solidFill>
                  <a:srgbClr val="2F5496"/>
                </a:solidFill>
              </a:rPr>
              <a:t>, data and code </a:t>
            </a:r>
            <a:r>
              <a:rPr lang="it-IT" b="1" i="1" dirty="0" err="1">
                <a:solidFill>
                  <a:srgbClr val="2F5496"/>
                </a:solidFill>
              </a:rPr>
              <a:t>together</a:t>
            </a:r>
            <a:r>
              <a:rPr lang="it-IT" b="1" i="1" dirty="0">
                <a:solidFill>
                  <a:srgbClr val="2F5496"/>
                </a:solidFill>
              </a:rPr>
              <a:t> to </a:t>
            </a:r>
            <a:r>
              <a:rPr lang="it-IT" b="1" i="1" dirty="0" err="1">
                <a:solidFill>
                  <a:srgbClr val="2F5496"/>
                </a:solidFill>
              </a:rPr>
              <a:t>ensure</a:t>
            </a:r>
            <a:r>
              <a:rPr lang="it-IT" b="1" i="1" dirty="0">
                <a:solidFill>
                  <a:srgbClr val="2F5496"/>
                </a:solidFill>
              </a:rPr>
              <a:t> </a:t>
            </a:r>
            <a:r>
              <a:rPr lang="it-IT" b="1" i="1" dirty="0" err="1">
                <a:solidFill>
                  <a:srgbClr val="2F5496"/>
                </a:solidFill>
              </a:rPr>
              <a:t>usability</a:t>
            </a:r>
            <a:r>
              <a:rPr lang="it-IT" b="1" i="1" dirty="0">
                <a:solidFill>
                  <a:srgbClr val="2F5496"/>
                </a:solidFill>
              </a:rPr>
              <a:t> (OAIS-</a:t>
            </a:r>
            <a:r>
              <a:rPr lang="it-IT" b="1" i="1" dirty="0" err="1">
                <a:solidFill>
                  <a:srgbClr val="2F5496"/>
                </a:solidFill>
              </a:rPr>
              <a:t>aligned</a:t>
            </a:r>
            <a:r>
              <a:rPr lang="it-IT" b="1" i="1" dirty="0">
                <a:solidFill>
                  <a:srgbClr val="2F5496"/>
                </a:solidFill>
              </a:rPr>
              <a:t>).</a:t>
            </a:r>
            <a:endParaRPr dirty="0"/>
          </a:p>
          <a:p>
            <a:pPr marL="457200" lvl="0" indent="-457200" algn="l" rtl="0">
              <a:lnSpc>
                <a:spcPct val="100000"/>
              </a:lnSpc>
              <a:spcBef>
                <a:spcPts val="0"/>
              </a:spcBef>
              <a:spcAft>
                <a:spcPts val="0"/>
              </a:spcAft>
              <a:buSzPts val="1800"/>
              <a:buChar char="•"/>
            </a:pPr>
            <a:r>
              <a:rPr lang="it-IT" b="1" i="1" dirty="0" err="1">
                <a:solidFill>
                  <a:srgbClr val="2F5496"/>
                </a:solidFill>
              </a:rPr>
              <a:t>Dynamic</a:t>
            </a:r>
            <a:r>
              <a:rPr lang="it-IT" b="1" i="1" dirty="0">
                <a:solidFill>
                  <a:srgbClr val="2F5496"/>
                </a:solidFill>
              </a:rPr>
              <a:t> </a:t>
            </a:r>
            <a:r>
              <a:rPr lang="it-IT" b="1" i="1" dirty="0" err="1">
                <a:solidFill>
                  <a:srgbClr val="2F5496"/>
                </a:solidFill>
              </a:rPr>
              <a:t>Insights</a:t>
            </a:r>
            <a:r>
              <a:rPr lang="it-IT" b="1" i="1" dirty="0">
                <a:solidFill>
                  <a:srgbClr val="2F5496"/>
                </a:solidFill>
              </a:rPr>
              <a:t> – help </a:t>
            </a:r>
            <a:r>
              <a:rPr lang="it-IT" b="1" i="1" dirty="0" err="1">
                <a:solidFill>
                  <a:srgbClr val="2F5496"/>
                </a:solidFill>
              </a:rPr>
              <a:t>users</a:t>
            </a:r>
            <a:r>
              <a:rPr lang="it-IT" b="1" i="1" dirty="0">
                <a:solidFill>
                  <a:srgbClr val="2F5496"/>
                </a:solidFill>
              </a:rPr>
              <a:t> </a:t>
            </a:r>
            <a:r>
              <a:rPr lang="it-IT" b="1" i="1" dirty="0" err="1">
                <a:solidFill>
                  <a:srgbClr val="2F5496"/>
                </a:solidFill>
              </a:rPr>
              <a:t>when</a:t>
            </a:r>
            <a:r>
              <a:rPr lang="it-IT" b="1" i="1" dirty="0">
                <a:solidFill>
                  <a:srgbClr val="2F5496"/>
                </a:solidFill>
              </a:rPr>
              <a:t> </a:t>
            </a:r>
            <a:r>
              <a:rPr lang="it-IT" b="1" i="1" dirty="0" err="1">
                <a:solidFill>
                  <a:srgbClr val="2F5496"/>
                </a:solidFill>
              </a:rPr>
              <a:t>dealing</a:t>
            </a:r>
            <a:r>
              <a:rPr lang="it-IT" b="1" i="1" dirty="0">
                <a:solidFill>
                  <a:srgbClr val="2F5496"/>
                </a:solidFill>
              </a:rPr>
              <a:t> with personal information, </a:t>
            </a:r>
            <a:r>
              <a:rPr lang="it-IT" b="1" i="1" dirty="0" err="1">
                <a:solidFill>
                  <a:srgbClr val="2F5496"/>
                </a:solidFill>
              </a:rPr>
              <a:t>digital</a:t>
            </a:r>
            <a:r>
              <a:rPr lang="it-IT" b="1" i="1" dirty="0">
                <a:solidFill>
                  <a:srgbClr val="2F5496"/>
                </a:solidFill>
              </a:rPr>
              <a:t> </a:t>
            </a:r>
            <a:r>
              <a:rPr lang="it-IT" b="1" i="1" dirty="0" err="1">
                <a:solidFill>
                  <a:srgbClr val="2F5496"/>
                </a:solidFill>
              </a:rPr>
              <a:t>preservation</a:t>
            </a:r>
            <a:r>
              <a:rPr lang="it-IT" b="1" i="1" dirty="0">
                <a:solidFill>
                  <a:srgbClr val="2F5496"/>
                </a:solidFill>
              </a:rPr>
              <a:t> and </a:t>
            </a:r>
            <a:r>
              <a:rPr lang="it-IT" b="1" i="1" dirty="0" err="1">
                <a:solidFill>
                  <a:srgbClr val="2F5496"/>
                </a:solidFill>
              </a:rPr>
              <a:t>emissions</a:t>
            </a:r>
            <a:r>
              <a:rPr lang="it-IT" b="1" i="1" dirty="0">
                <a:solidFill>
                  <a:srgbClr val="2F5496"/>
                </a:solidFill>
              </a:rPr>
              <a:t> </a:t>
            </a:r>
            <a:r>
              <a:rPr lang="it-IT" b="1" i="1" dirty="0" err="1">
                <a:solidFill>
                  <a:srgbClr val="2F5496"/>
                </a:solidFill>
              </a:rPr>
              <a:t>reduction</a:t>
            </a:r>
            <a:r>
              <a:rPr lang="it-IT" b="1" i="1" dirty="0">
                <a:solidFill>
                  <a:srgbClr val="2F5496"/>
                </a:solidFill>
              </a:rPr>
              <a:t>, with the </a:t>
            </a:r>
            <a:r>
              <a:rPr lang="it-IT" b="1" i="1" dirty="0" err="1">
                <a:solidFill>
                  <a:srgbClr val="2F5496"/>
                </a:solidFill>
              </a:rPr>
              <a:t>following</a:t>
            </a:r>
            <a:r>
              <a:rPr lang="it-IT" b="1" i="1" dirty="0">
                <a:solidFill>
                  <a:srgbClr val="2F5496"/>
                </a:solidFill>
              </a:rPr>
              <a:t> </a:t>
            </a:r>
            <a:r>
              <a:rPr lang="it-IT" b="1" i="1" dirty="0" err="1">
                <a:solidFill>
                  <a:srgbClr val="2F5496"/>
                </a:solidFill>
              </a:rPr>
              <a:t>components</a:t>
            </a:r>
            <a:r>
              <a:rPr lang="it-IT" b="1" i="1" dirty="0">
                <a:solidFill>
                  <a:srgbClr val="2F5496"/>
                </a:solidFill>
              </a:rPr>
              <a:t>: Data </a:t>
            </a:r>
            <a:r>
              <a:rPr lang="it-IT" b="1" i="1" dirty="0" err="1">
                <a:solidFill>
                  <a:srgbClr val="2F5496"/>
                </a:solidFill>
              </a:rPr>
              <a:t>Policies</a:t>
            </a:r>
            <a:r>
              <a:rPr lang="it-IT" b="1" i="1" dirty="0">
                <a:solidFill>
                  <a:srgbClr val="2F5496"/>
                </a:solidFill>
              </a:rPr>
              <a:t> Assistant, GDPR Assistant, </a:t>
            </a:r>
            <a:r>
              <a:rPr lang="it-IT" b="1" i="1" dirty="0" err="1">
                <a:solidFill>
                  <a:srgbClr val="2F5496"/>
                </a:solidFill>
              </a:rPr>
              <a:t>Emissions</a:t>
            </a:r>
            <a:r>
              <a:rPr lang="it-IT" b="1" i="1" dirty="0">
                <a:solidFill>
                  <a:srgbClr val="2F5496"/>
                </a:solidFill>
              </a:rPr>
              <a:t> </a:t>
            </a:r>
            <a:r>
              <a:rPr lang="it-IT" b="1" i="1" dirty="0" err="1">
                <a:solidFill>
                  <a:srgbClr val="2F5496"/>
                </a:solidFill>
              </a:rPr>
              <a:t>Optimizer</a:t>
            </a:r>
            <a:r>
              <a:rPr lang="it-IT" b="1" i="1" dirty="0">
                <a:solidFill>
                  <a:srgbClr val="2F5496"/>
                </a:solidFill>
              </a:rPr>
              <a:t>, Digital </a:t>
            </a:r>
            <a:r>
              <a:rPr lang="it-IT" b="1" i="1" dirty="0" err="1">
                <a:solidFill>
                  <a:srgbClr val="2F5496"/>
                </a:solidFill>
              </a:rPr>
              <a:t>Preservation</a:t>
            </a:r>
            <a:r>
              <a:rPr lang="it-IT" b="1" i="1" dirty="0">
                <a:solidFill>
                  <a:srgbClr val="2F5496"/>
                </a:solidFill>
              </a:rPr>
              <a:t>.</a:t>
            </a:r>
            <a:endParaRPr dirty="0"/>
          </a:p>
          <a:p>
            <a:pPr marL="457200" lvl="0" indent="-457200" algn="l" rtl="0">
              <a:lnSpc>
                <a:spcPct val="100000"/>
              </a:lnSpc>
              <a:spcBef>
                <a:spcPts val="0"/>
              </a:spcBef>
              <a:spcAft>
                <a:spcPts val="0"/>
              </a:spcAft>
              <a:buSzPts val="1800"/>
              <a:buChar char="•"/>
            </a:pPr>
            <a:r>
              <a:rPr lang="it-IT" b="1" i="1" dirty="0">
                <a:solidFill>
                  <a:srgbClr val="2F5496"/>
                </a:solidFill>
              </a:rPr>
              <a:t>Budget </a:t>
            </a:r>
            <a:r>
              <a:rPr lang="it-IT" b="1" i="1" dirty="0" err="1">
                <a:solidFill>
                  <a:srgbClr val="2F5496"/>
                </a:solidFill>
              </a:rPr>
              <a:t>assistant</a:t>
            </a:r>
            <a:r>
              <a:rPr lang="it-IT" b="1" i="1" dirty="0">
                <a:solidFill>
                  <a:srgbClr val="2F5496"/>
                </a:solidFill>
              </a:rPr>
              <a:t> – </a:t>
            </a:r>
            <a:r>
              <a:rPr lang="it-IT" b="1" i="1" dirty="0" err="1">
                <a:solidFill>
                  <a:srgbClr val="2F5496"/>
                </a:solidFill>
              </a:rPr>
              <a:t>helps</a:t>
            </a:r>
            <a:r>
              <a:rPr lang="it-IT" b="1" i="1" dirty="0">
                <a:solidFill>
                  <a:srgbClr val="2F5496"/>
                </a:solidFill>
              </a:rPr>
              <a:t> </a:t>
            </a:r>
            <a:r>
              <a:rPr lang="it-IT" b="1" i="1" dirty="0" err="1">
                <a:solidFill>
                  <a:srgbClr val="2F5496"/>
                </a:solidFill>
              </a:rPr>
              <a:t>users</a:t>
            </a:r>
            <a:r>
              <a:rPr lang="it-IT" b="1" i="1" dirty="0">
                <a:solidFill>
                  <a:srgbClr val="2F5496"/>
                </a:solidFill>
              </a:rPr>
              <a:t> to </a:t>
            </a:r>
            <a:r>
              <a:rPr lang="it-IT" b="1" i="1" dirty="0" err="1">
                <a:solidFill>
                  <a:srgbClr val="2F5496"/>
                </a:solidFill>
              </a:rPr>
              <a:t>plan</a:t>
            </a:r>
            <a:r>
              <a:rPr lang="it-IT" b="1" i="1" dirty="0">
                <a:solidFill>
                  <a:srgbClr val="2F5496"/>
                </a:solidFill>
              </a:rPr>
              <a:t> and </a:t>
            </a:r>
            <a:r>
              <a:rPr lang="it-IT" b="1" i="1" dirty="0" err="1">
                <a:solidFill>
                  <a:srgbClr val="2F5496"/>
                </a:solidFill>
              </a:rPr>
              <a:t>follow</a:t>
            </a:r>
            <a:r>
              <a:rPr lang="it-IT" b="1" i="1" dirty="0">
                <a:solidFill>
                  <a:srgbClr val="2F5496"/>
                </a:solidFill>
              </a:rPr>
              <a:t> </a:t>
            </a:r>
            <a:r>
              <a:rPr lang="it-IT" b="1" i="1" dirty="0" err="1">
                <a:solidFill>
                  <a:srgbClr val="2F5496"/>
                </a:solidFill>
              </a:rPr>
              <a:t>expenditures</a:t>
            </a:r>
            <a:endParaRPr b="1" i="1" dirty="0">
              <a:solidFill>
                <a:srgbClr val="2F5496"/>
              </a:solidFill>
            </a:endParaRPr>
          </a:p>
          <a:p>
            <a:pPr marL="457200" lvl="0" indent="-457200" algn="l" rtl="0">
              <a:lnSpc>
                <a:spcPct val="100000"/>
              </a:lnSpc>
              <a:spcBef>
                <a:spcPts val="0"/>
              </a:spcBef>
              <a:spcAft>
                <a:spcPts val="0"/>
              </a:spcAft>
              <a:buSzPts val="1800"/>
              <a:buChar char="•"/>
            </a:pPr>
            <a:r>
              <a:rPr lang="it-IT" b="1" i="1" dirty="0">
                <a:solidFill>
                  <a:srgbClr val="2F5496"/>
                </a:solidFill>
              </a:rPr>
              <a:t>Content gateway – </a:t>
            </a:r>
            <a:r>
              <a:rPr lang="it-IT" b="1" i="1" dirty="0" err="1">
                <a:solidFill>
                  <a:srgbClr val="2F5496"/>
                </a:solidFill>
              </a:rPr>
              <a:t>connects</a:t>
            </a:r>
            <a:r>
              <a:rPr lang="it-IT" b="1" i="1" dirty="0">
                <a:solidFill>
                  <a:srgbClr val="2F5496"/>
                </a:solidFill>
              </a:rPr>
              <a:t> the </a:t>
            </a:r>
            <a:r>
              <a:rPr lang="it-IT" b="1" i="1" dirty="0" err="1">
                <a:solidFill>
                  <a:srgbClr val="2F5496"/>
                </a:solidFill>
              </a:rPr>
              <a:t>platform</a:t>
            </a:r>
            <a:r>
              <a:rPr lang="it-IT" b="1" i="1" dirty="0">
                <a:solidFill>
                  <a:srgbClr val="2F5496"/>
                </a:solidFill>
              </a:rPr>
              <a:t> with </a:t>
            </a:r>
            <a:r>
              <a:rPr lang="it-IT" b="1" i="1" dirty="0" err="1">
                <a:solidFill>
                  <a:srgbClr val="2F5496"/>
                </a:solidFill>
              </a:rPr>
              <a:t>repositories</a:t>
            </a:r>
            <a:r>
              <a:rPr lang="it-IT" b="1" i="1" dirty="0">
                <a:solidFill>
                  <a:srgbClr val="2F5496"/>
                </a:solidFill>
              </a:rPr>
              <a:t> for </a:t>
            </a:r>
            <a:r>
              <a:rPr lang="it-IT" b="1" i="1" dirty="0" err="1">
                <a:solidFill>
                  <a:srgbClr val="2F5496"/>
                </a:solidFill>
              </a:rPr>
              <a:t>discovery</a:t>
            </a:r>
            <a:r>
              <a:rPr lang="it-IT" b="1" i="1" dirty="0">
                <a:solidFill>
                  <a:srgbClr val="2F5496"/>
                </a:solidFill>
              </a:rPr>
              <a:t> </a:t>
            </a:r>
            <a:r>
              <a:rPr lang="it-IT" b="1" i="1" dirty="0" err="1">
                <a:solidFill>
                  <a:srgbClr val="2F5496"/>
                </a:solidFill>
              </a:rPr>
              <a:t>solutions</a:t>
            </a:r>
            <a:r>
              <a:rPr lang="it-IT" b="1" i="1" dirty="0">
                <a:solidFill>
                  <a:srgbClr val="2F5496"/>
                </a:solidFill>
              </a:rPr>
              <a:t>, </a:t>
            </a:r>
            <a:r>
              <a:rPr lang="it-IT" b="1" i="1" dirty="0" err="1">
                <a:solidFill>
                  <a:srgbClr val="2F5496"/>
                </a:solidFill>
              </a:rPr>
              <a:t>such</a:t>
            </a:r>
            <a:r>
              <a:rPr lang="it-IT" b="1" i="1" dirty="0">
                <a:solidFill>
                  <a:srgbClr val="2F5496"/>
                </a:solidFill>
              </a:rPr>
              <a:t> </a:t>
            </a:r>
            <a:r>
              <a:rPr lang="it-IT" b="1" i="1" dirty="0" err="1">
                <a:solidFill>
                  <a:srgbClr val="2F5496"/>
                </a:solidFill>
              </a:rPr>
              <a:t>as</a:t>
            </a:r>
            <a:r>
              <a:rPr lang="it-IT" b="1" i="1" dirty="0">
                <a:solidFill>
                  <a:srgbClr val="2F5496"/>
                </a:solidFill>
              </a:rPr>
              <a:t> </a:t>
            </a:r>
            <a:r>
              <a:rPr lang="it-IT" b="1" i="1" dirty="0" err="1">
                <a:solidFill>
                  <a:srgbClr val="2F5496"/>
                </a:solidFill>
              </a:rPr>
              <a:t>Invenio</a:t>
            </a:r>
            <a:r>
              <a:rPr lang="it-IT" b="1" i="1" dirty="0">
                <a:solidFill>
                  <a:srgbClr val="2F5496"/>
                </a:solidFill>
              </a:rPr>
              <a:t> or </a:t>
            </a:r>
            <a:r>
              <a:rPr lang="it-IT" b="1" i="1" dirty="0" err="1">
                <a:solidFill>
                  <a:srgbClr val="2F5496"/>
                </a:solidFill>
              </a:rPr>
              <a:t>Dataverse</a:t>
            </a:r>
            <a:endParaRPr b="1" i="1" dirty="0">
              <a:solidFill>
                <a:srgbClr val="2F5496"/>
              </a:solidFill>
            </a:endParaRPr>
          </a:p>
          <a:p>
            <a:pPr marL="457200" lvl="0" indent="-457200" algn="l" rtl="0">
              <a:lnSpc>
                <a:spcPct val="100000"/>
              </a:lnSpc>
              <a:spcBef>
                <a:spcPts val="0"/>
              </a:spcBef>
              <a:spcAft>
                <a:spcPts val="0"/>
              </a:spcAft>
              <a:buSzPts val="1800"/>
              <a:buChar char="•"/>
            </a:pPr>
            <a:r>
              <a:rPr lang="it-IT" b="1" i="1" dirty="0">
                <a:solidFill>
                  <a:srgbClr val="2F5496"/>
                </a:solidFill>
              </a:rPr>
              <a:t>Digital </a:t>
            </a:r>
            <a:r>
              <a:rPr lang="it-IT" b="1" i="1" dirty="0" err="1">
                <a:solidFill>
                  <a:srgbClr val="2F5496"/>
                </a:solidFill>
              </a:rPr>
              <a:t>Preservation</a:t>
            </a:r>
            <a:r>
              <a:rPr lang="it-IT" b="1" i="1" dirty="0">
                <a:solidFill>
                  <a:srgbClr val="2F5496"/>
                </a:solidFill>
              </a:rPr>
              <a:t>, OAIS and FAIR </a:t>
            </a:r>
            <a:r>
              <a:rPr lang="it-IT" b="1" i="1" dirty="0" err="1">
                <a:solidFill>
                  <a:srgbClr val="2F5496"/>
                </a:solidFill>
              </a:rPr>
              <a:t>conformance</a:t>
            </a:r>
            <a:r>
              <a:rPr lang="it-IT" b="1" i="1" dirty="0">
                <a:solidFill>
                  <a:srgbClr val="2F5496"/>
                </a:solidFill>
              </a:rPr>
              <a:t> – </a:t>
            </a:r>
            <a:r>
              <a:rPr lang="it-IT" b="1" i="1" dirty="0" err="1">
                <a:solidFill>
                  <a:srgbClr val="2F5496"/>
                </a:solidFill>
              </a:rPr>
              <a:t>as</a:t>
            </a:r>
            <a:r>
              <a:rPr lang="it-IT" b="1" i="1" dirty="0">
                <a:solidFill>
                  <a:srgbClr val="2F5496"/>
                </a:solidFill>
              </a:rPr>
              <a:t> </a:t>
            </a:r>
            <a:r>
              <a:rPr lang="it-IT" b="1" i="1" dirty="0" err="1">
                <a:solidFill>
                  <a:srgbClr val="2F5496"/>
                </a:solidFill>
              </a:rPr>
              <a:t>support</a:t>
            </a:r>
            <a:r>
              <a:rPr lang="it-IT" b="1" i="1" dirty="0">
                <a:solidFill>
                  <a:srgbClr val="2F5496"/>
                </a:solidFill>
              </a:rPr>
              <a:t> for the OAIS Information Model and for the </a:t>
            </a:r>
            <a:r>
              <a:rPr lang="it-IT" b="1" i="1" dirty="0" err="1">
                <a:solidFill>
                  <a:srgbClr val="2F5496"/>
                </a:solidFill>
              </a:rPr>
              <a:t>Mandatory</a:t>
            </a:r>
            <a:r>
              <a:rPr lang="it-IT" b="1" i="1" dirty="0">
                <a:solidFill>
                  <a:srgbClr val="2F5496"/>
                </a:solidFill>
              </a:rPr>
              <a:t> </a:t>
            </a:r>
            <a:r>
              <a:rPr lang="it-IT" b="1" i="1" dirty="0" err="1">
                <a:solidFill>
                  <a:srgbClr val="2F5496"/>
                </a:solidFill>
              </a:rPr>
              <a:t>Responsibilities</a:t>
            </a:r>
            <a:r>
              <a:rPr lang="it-IT" b="1" i="1" dirty="0">
                <a:solidFill>
                  <a:srgbClr val="2F5496"/>
                </a:solidFill>
              </a:rPr>
              <a:t>, and the </a:t>
            </a:r>
            <a:r>
              <a:rPr lang="it-IT" b="1" i="1" dirty="0" err="1">
                <a:solidFill>
                  <a:srgbClr val="2F5496"/>
                </a:solidFill>
              </a:rPr>
              <a:t>results</a:t>
            </a:r>
            <a:r>
              <a:rPr lang="it-IT" b="1" i="1" dirty="0">
                <a:solidFill>
                  <a:srgbClr val="2F5496"/>
                </a:solidFill>
              </a:rPr>
              <a:t> </a:t>
            </a:r>
            <a:r>
              <a:rPr lang="it-IT" b="1" i="1" dirty="0" err="1">
                <a:solidFill>
                  <a:srgbClr val="2F5496"/>
                </a:solidFill>
              </a:rPr>
              <a:t>will</a:t>
            </a:r>
            <a:r>
              <a:rPr lang="it-IT" b="1" i="1" dirty="0">
                <a:solidFill>
                  <a:srgbClr val="2F5496"/>
                </a:solidFill>
              </a:rPr>
              <a:t> </a:t>
            </a:r>
            <a:r>
              <a:rPr lang="it-IT" b="1" i="1" dirty="0" err="1">
                <a:solidFill>
                  <a:srgbClr val="2F5496"/>
                </a:solidFill>
              </a:rPr>
              <a:t>fully</a:t>
            </a:r>
            <a:r>
              <a:rPr lang="it-IT" b="1" i="1" dirty="0">
                <a:solidFill>
                  <a:srgbClr val="2F5496"/>
                </a:solidFill>
              </a:rPr>
              <a:t> </a:t>
            </a:r>
            <a:r>
              <a:rPr lang="it-IT" b="1" i="1" dirty="0" err="1">
                <a:solidFill>
                  <a:srgbClr val="2F5496"/>
                </a:solidFill>
              </a:rPr>
              <a:t>support</a:t>
            </a:r>
            <a:r>
              <a:rPr lang="it-IT" b="1" i="1" dirty="0">
                <a:solidFill>
                  <a:srgbClr val="2F5496"/>
                </a:solidFill>
              </a:rPr>
              <a:t> </a:t>
            </a:r>
            <a:r>
              <a:rPr lang="it-IT" b="1" i="1" dirty="0" err="1">
                <a:solidFill>
                  <a:srgbClr val="2F5496"/>
                </a:solidFill>
              </a:rPr>
              <a:t>repositories</a:t>
            </a:r>
            <a:r>
              <a:rPr lang="it-IT" b="1" i="1" dirty="0">
                <a:solidFill>
                  <a:srgbClr val="2F5496"/>
                </a:solidFill>
              </a:rPr>
              <a:t> in OAIS </a:t>
            </a:r>
            <a:r>
              <a:rPr lang="it-IT" b="1" i="1" dirty="0" err="1">
                <a:solidFill>
                  <a:srgbClr val="2F5496"/>
                </a:solidFill>
              </a:rPr>
              <a:t>conformance</a:t>
            </a:r>
            <a:r>
              <a:rPr lang="it-IT" b="1" i="1" dirty="0">
                <a:solidFill>
                  <a:srgbClr val="2F5496"/>
                </a:solidFill>
              </a:rPr>
              <a:t>. The focus on </a:t>
            </a:r>
            <a:r>
              <a:rPr lang="it-IT" b="1" i="1" dirty="0" err="1">
                <a:solidFill>
                  <a:srgbClr val="2F5496"/>
                </a:solidFill>
              </a:rPr>
              <a:t>usability</a:t>
            </a:r>
            <a:r>
              <a:rPr lang="it-IT" b="1" i="1" dirty="0">
                <a:solidFill>
                  <a:srgbClr val="2F5496"/>
                </a:solidFill>
              </a:rPr>
              <a:t> </a:t>
            </a:r>
            <a:r>
              <a:rPr lang="it-IT" b="1" i="1" dirty="0" err="1">
                <a:solidFill>
                  <a:srgbClr val="2F5496"/>
                </a:solidFill>
              </a:rPr>
              <a:t>is</a:t>
            </a:r>
            <a:r>
              <a:rPr lang="it-IT" b="1" i="1" dirty="0">
                <a:solidFill>
                  <a:srgbClr val="2F5496"/>
                </a:solidFill>
              </a:rPr>
              <a:t> </a:t>
            </a:r>
            <a:r>
              <a:rPr lang="it-IT" b="1" i="1" dirty="0" err="1">
                <a:solidFill>
                  <a:srgbClr val="2F5496"/>
                </a:solidFill>
              </a:rPr>
              <a:t>also</a:t>
            </a:r>
            <a:r>
              <a:rPr lang="it-IT" b="1" i="1" dirty="0">
                <a:solidFill>
                  <a:srgbClr val="2F5496"/>
                </a:solidFill>
              </a:rPr>
              <a:t> </a:t>
            </a:r>
            <a:r>
              <a:rPr lang="it-IT" b="1" i="1" dirty="0" err="1">
                <a:solidFill>
                  <a:srgbClr val="2F5496"/>
                </a:solidFill>
              </a:rPr>
              <a:t>critical</a:t>
            </a:r>
            <a:r>
              <a:rPr lang="it-IT" b="1" i="1" dirty="0">
                <a:solidFill>
                  <a:srgbClr val="2F5496"/>
                </a:solidFill>
              </a:rPr>
              <a:t> for the “</a:t>
            </a:r>
            <a:r>
              <a:rPr lang="it-IT" b="1" i="1" dirty="0" err="1">
                <a:solidFill>
                  <a:srgbClr val="2F5496"/>
                </a:solidFill>
              </a:rPr>
              <a:t>Interoperability</a:t>
            </a:r>
            <a:r>
              <a:rPr lang="it-IT" b="1" i="1" dirty="0">
                <a:solidFill>
                  <a:srgbClr val="2F5496"/>
                </a:solidFill>
              </a:rPr>
              <a:t>” and “</a:t>
            </a:r>
            <a:r>
              <a:rPr lang="it-IT" b="1" i="1" dirty="0" err="1">
                <a:solidFill>
                  <a:srgbClr val="2F5496"/>
                </a:solidFill>
              </a:rPr>
              <a:t>Reusability</a:t>
            </a:r>
            <a:r>
              <a:rPr lang="it-IT" b="1" i="1" dirty="0">
                <a:solidFill>
                  <a:srgbClr val="2F5496"/>
                </a:solidFill>
              </a:rPr>
              <a:t>” </a:t>
            </a:r>
            <a:r>
              <a:rPr lang="it-IT" b="1" i="1" dirty="0" err="1">
                <a:solidFill>
                  <a:srgbClr val="2F5496"/>
                </a:solidFill>
              </a:rPr>
              <a:t>required</a:t>
            </a:r>
            <a:r>
              <a:rPr lang="it-IT" b="1" i="1" dirty="0">
                <a:solidFill>
                  <a:srgbClr val="2F5496"/>
                </a:solidFill>
              </a:rPr>
              <a:t> by the FAIR </a:t>
            </a:r>
            <a:r>
              <a:rPr lang="it-IT" b="1" i="1" dirty="0" err="1">
                <a:solidFill>
                  <a:srgbClr val="2F5496"/>
                </a:solidFill>
              </a:rPr>
              <a:t>principles</a:t>
            </a:r>
            <a:r>
              <a:rPr lang="it-IT" b="1" i="1" dirty="0">
                <a:solidFill>
                  <a:srgbClr val="2F5496"/>
                </a:solidFill>
              </a:rPr>
              <a:t>.</a:t>
            </a:r>
            <a:endParaRPr dirty="0"/>
          </a:p>
          <a:p>
            <a:pPr marL="457200" lvl="0" indent="-342900" algn="l" rtl="0">
              <a:lnSpc>
                <a:spcPct val="100000"/>
              </a:lnSpc>
              <a:spcBef>
                <a:spcPts val="0"/>
              </a:spcBef>
              <a:spcAft>
                <a:spcPts val="0"/>
              </a:spcAft>
              <a:buSzPts val="1800"/>
              <a:buNone/>
            </a:pPr>
            <a:endParaRPr b="1" i="1" dirty="0">
              <a:solidFill>
                <a:srgbClr val="2F5496"/>
              </a:solidFill>
            </a:endParaRPr>
          </a:p>
          <a:p>
            <a:pPr marL="457200" lvl="0" indent="-342900" algn="l" rtl="0">
              <a:lnSpc>
                <a:spcPct val="100000"/>
              </a:lnSpc>
              <a:spcBef>
                <a:spcPts val="0"/>
              </a:spcBef>
              <a:spcAft>
                <a:spcPts val="0"/>
              </a:spcAft>
              <a:buSzPts val="1800"/>
              <a:buFont typeface="Arial"/>
              <a:buNone/>
            </a:pPr>
            <a:endParaRPr dirty="0"/>
          </a:p>
          <a:p>
            <a:pPr marL="457200" marR="0" lvl="0" indent="-228600" algn="l" rtl="0">
              <a:lnSpc>
                <a:spcPct val="100000"/>
              </a:lnSpc>
              <a:spcBef>
                <a:spcPts val="0"/>
              </a:spcBef>
              <a:spcAft>
                <a:spcPts val="0"/>
              </a:spcAft>
              <a:buSzPts val="1400"/>
              <a:buNone/>
            </a:pPr>
            <a:endParaRPr dirty="0"/>
          </a:p>
        </p:txBody>
      </p:sp>
      <p:sp>
        <p:nvSpPr>
          <p:cNvPr id="250" name="Google Shape;25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800"/>
              <a:buChar char="•"/>
            </a:pPr>
            <a:r>
              <a:rPr lang="it-IT" b="1" i="1" dirty="0">
                <a:solidFill>
                  <a:srgbClr val="2F5496"/>
                </a:solidFill>
              </a:rPr>
              <a:t>The </a:t>
            </a:r>
            <a:r>
              <a:rPr lang="it-IT" b="1" i="1" dirty="0" err="1">
                <a:solidFill>
                  <a:srgbClr val="2F5496"/>
                </a:solidFill>
              </a:rPr>
              <a:t>infrastructure</a:t>
            </a:r>
            <a:r>
              <a:rPr lang="it-IT" b="1" i="1" dirty="0">
                <a:solidFill>
                  <a:srgbClr val="2F5496"/>
                </a:solidFill>
              </a:rPr>
              <a:t> for Data and Information long </a:t>
            </a:r>
            <a:r>
              <a:rPr lang="it-IT" b="1" i="1" dirty="0" err="1">
                <a:solidFill>
                  <a:srgbClr val="2F5496"/>
                </a:solidFill>
              </a:rPr>
              <a:t>term</a:t>
            </a:r>
            <a:r>
              <a:rPr lang="it-IT" b="1" i="1" dirty="0">
                <a:solidFill>
                  <a:srgbClr val="2F5496"/>
                </a:solidFill>
              </a:rPr>
              <a:t> </a:t>
            </a:r>
            <a:r>
              <a:rPr lang="it-IT" b="1" i="1" dirty="0" err="1">
                <a:solidFill>
                  <a:srgbClr val="2F5496"/>
                </a:solidFill>
              </a:rPr>
              <a:t>preservation</a:t>
            </a:r>
            <a:r>
              <a:rPr lang="it-IT" b="1" i="1" dirty="0">
                <a:solidFill>
                  <a:srgbClr val="2F5496"/>
                </a:solidFill>
              </a:rPr>
              <a:t> </a:t>
            </a:r>
            <a:r>
              <a:rPr lang="it-IT" b="1" i="1" dirty="0" err="1">
                <a:solidFill>
                  <a:srgbClr val="2F5496"/>
                </a:solidFill>
              </a:rPr>
              <a:t>is</a:t>
            </a:r>
            <a:r>
              <a:rPr lang="it-IT" b="1" i="1" dirty="0">
                <a:solidFill>
                  <a:srgbClr val="2F5496"/>
                </a:solidFill>
              </a:rPr>
              <a:t> </a:t>
            </a:r>
            <a:r>
              <a:rPr lang="it-IT" b="1" i="1" dirty="0" err="1">
                <a:solidFill>
                  <a:srgbClr val="2F5496"/>
                </a:solidFill>
              </a:rPr>
              <a:t>based</a:t>
            </a:r>
            <a:r>
              <a:rPr lang="it-IT" b="1" i="1" dirty="0">
                <a:solidFill>
                  <a:srgbClr val="2F5496"/>
                </a:solidFill>
              </a:rPr>
              <a:t> on the open source </a:t>
            </a:r>
            <a:r>
              <a:rPr lang="it-IT" b="1" i="1" dirty="0" err="1">
                <a:solidFill>
                  <a:srgbClr val="2F5496"/>
                </a:solidFill>
              </a:rPr>
              <a:t>Archivematica</a:t>
            </a:r>
            <a:r>
              <a:rPr lang="it-IT" b="1" i="1" dirty="0">
                <a:solidFill>
                  <a:srgbClr val="2F5496"/>
                </a:solidFill>
              </a:rPr>
              <a:t> and </a:t>
            </a:r>
            <a:r>
              <a:rPr lang="it-IT" b="1" i="1" dirty="0" err="1">
                <a:solidFill>
                  <a:srgbClr val="2F5496"/>
                </a:solidFill>
              </a:rPr>
              <a:t>AtoM</a:t>
            </a:r>
            <a:r>
              <a:rPr lang="it-IT" b="1" i="1" dirty="0">
                <a:solidFill>
                  <a:srgbClr val="2F5496"/>
                </a:solidFill>
              </a:rPr>
              <a:t> </a:t>
            </a:r>
            <a:r>
              <a:rPr lang="it-IT" b="1" i="1" dirty="0" err="1">
                <a:solidFill>
                  <a:srgbClr val="2F5496"/>
                </a:solidFill>
              </a:rPr>
              <a:t>tools</a:t>
            </a:r>
            <a:r>
              <a:rPr lang="it-IT" b="1" i="1" dirty="0">
                <a:solidFill>
                  <a:srgbClr val="2F5496"/>
                </a:solidFill>
              </a:rPr>
              <a:t> </a:t>
            </a:r>
            <a:r>
              <a:rPr lang="it-IT" b="1" i="1" dirty="0" err="1">
                <a:solidFill>
                  <a:srgbClr val="2F5496"/>
                </a:solidFill>
              </a:rPr>
              <a:t>also</a:t>
            </a:r>
            <a:r>
              <a:rPr lang="it-IT" b="1" i="1" dirty="0">
                <a:solidFill>
                  <a:srgbClr val="2F5496"/>
                </a:solidFill>
              </a:rPr>
              <a:t> </a:t>
            </a:r>
            <a:r>
              <a:rPr lang="it-IT" b="1" i="1" dirty="0" err="1">
                <a:solidFill>
                  <a:srgbClr val="2F5496"/>
                </a:solidFill>
              </a:rPr>
              <a:t>proposed</a:t>
            </a:r>
            <a:r>
              <a:rPr lang="it-IT" b="1" i="1" dirty="0">
                <a:solidFill>
                  <a:srgbClr val="2F5496"/>
                </a:solidFill>
              </a:rPr>
              <a:t> in the ARCHIVER </a:t>
            </a:r>
            <a:r>
              <a:rPr lang="it-IT" b="1" i="1" dirty="0" err="1">
                <a:solidFill>
                  <a:srgbClr val="2F5496"/>
                </a:solidFill>
              </a:rPr>
              <a:t>project</a:t>
            </a:r>
            <a:r>
              <a:rPr lang="it-IT" b="1" i="1" dirty="0">
                <a:solidFill>
                  <a:srgbClr val="2F5496"/>
                </a:solidFill>
              </a:rPr>
              <a:t>.</a:t>
            </a:r>
            <a:endParaRPr dirty="0"/>
          </a:p>
          <a:p>
            <a:pPr marL="457200" lvl="0" indent="-457200" algn="l" rtl="0">
              <a:lnSpc>
                <a:spcPct val="100000"/>
              </a:lnSpc>
              <a:spcBef>
                <a:spcPts val="0"/>
              </a:spcBef>
              <a:spcAft>
                <a:spcPts val="0"/>
              </a:spcAft>
              <a:buSzPts val="1800"/>
              <a:buChar char="•"/>
            </a:pPr>
            <a:r>
              <a:rPr lang="it-IT" b="1" i="1" dirty="0">
                <a:solidFill>
                  <a:srgbClr val="2F5496"/>
                </a:solidFill>
              </a:rPr>
              <a:t>R&amp;D </a:t>
            </a:r>
            <a:r>
              <a:rPr lang="it-IT" b="1" i="1" dirty="0" err="1">
                <a:solidFill>
                  <a:srgbClr val="2F5496"/>
                </a:solidFill>
              </a:rPr>
              <a:t>activities</a:t>
            </a:r>
            <a:r>
              <a:rPr lang="it-IT" b="1" i="1" dirty="0">
                <a:solidFill>
                  <a:srgbClr val="2F5496"/>
                </a:solidFill>
              </a:rPr>
              <a:t> for </a:t>
            </a:r>
            <a:r>
              <a:rPr lang="it-IT" b="1" i="1" dirty="0" err="1">
                <a:solidFill>
                  <a:srgbClr val="2F5496"/>
                </a:solidFill>
              </a:rPr>
              <a:t>designing</a:t>
            </a:r>
            <a:r>
              <a:rPr lang="it-IT" b="1" i="1" dirty="0">
                <a:solidFill>
                  <a:srgbClr val="2F5496"/>
                </a:solidFill>
              </a:rPr>
              <a:t>, </a:t>
            </a:r>
            <a:r>
              <a:rPr lang="it-IT" b="1" i="1" dirty="0" err="1">
                <a:solidFill>
                  <a:srgbClr val="2F5496"/>
                </a:solidFill>
              </a:rPr>
              <a:t>implementation</a:t>
            </a:r>
            <a:r>
              <a:rPr lang="it-IT" b="1" i="1" dirty="0">
                <a:solidFill>
                  <a:srgbClr val="2F5496"/>
                </a:solidFill>
              </a:rPr>
              <a:t> and </a:t>
            </a:r>
            <a:r>
              <a:rPr lang="it-IT" b="1" i="1" dirty="0" err="1">
                <a:solidFill>
                  <a:srgbClr val="2F5496"/>
                </a:solidFill>
              </a:rPr>
              <a:t>deploying</a:t>
            </a:r>
            <a:r>
              <a:rPr lang="it-IT" b="1" i="1" dirty="0">
                <a:solidFill>
                  <a:srgbClr val="2F5496"/>
                </a:solidFill>
              </a:rPr>
              <a:t> of a complete and </a:t>
            </a:r>
            <a:r>
              <a:rPr lang="it-IT" b="1" i="1" dirty="0" err="1">
                <a:solidFill>
                  <a:srgbClr val="2F5496"/>
                </a:solidFill>
              </a:rPr>
              <a:t>secure</a:t>
            </a:r>
            <a:r>
              <a:rPr lang="it-IT" b="1" i="1" dirty="0">
                <a:solidFill>
                  <a:srgbClr val="2F5496"/>
                </a:solidFill>
              </a:rPr>
              <a:t> service model to </a:t>
            </a:r>
            <a:r>
              <a:rPr lang="it-IT" b="1" i="1" dirty="0" err="1">
                <a:solidFill>
                  <a:srgbClr val="2F5496"/>
                </a:solidFill>
              </a:rPr>
              <a:t>fully</a:t>
            </a:r>
            <a:r>
              <a:rPr lang="it-IT" b="1" i="1" dirty="0">
                <a:solidFill>
                  <a:srgbClr val="2F5496"/>
                </a:solidFill>
              </a:rPr>
              <a:t> cover the </a:t>
            </a:r>
            <a:r>
              <a:rPr lang="it-IT" b="1" i="1" dirty="0" err="1">
                <a:solidFill>
                  <a:srgbClr val="2F5496"/>
                </a:solidFill>
              </a:rPr>
              <a:t>stewardship</a:t>
            </a:r>
            <a:r>
              <a:rPr lang="it-IT" b="1" i="1" dirty="0">
                <a:solidFill>
                  <a:srgbClr val="2F5496"/>
                </a:solidFill>
              </a:rPr>
              <a:t> </a:t>
            </a:r>
            <a:r>
              <a:rPr lang="it-IT" b="1" i="1" dirty="0" err="1">
                <a:solidFill>
                  <a:srgbClr val="2F5496"/>
                </a:solidFill>
              </a:rPr>
              <a:t>lifecycle</a:t>
            </a:r>
            <a:r>
              <a:rPr lang="it-IT" b="1" i="1" dirty="0">
                <a:solidFill>
                  <a:srgbClr val="2F5496"/>
                </a:solidFill>
              </a:rPr>
              <a:t> of multiple and </a:t>
            </a:r>
            <a:r>
              <a:rPr lang="it-IT" b="1" i="1" dirty="0" err="1">
                <a:solidFill>
                  <a:srgbClr val="2F5496"/>
                </a:solidFill>
              </a:rPr>
              <a:t>heterogeneous</a:t>
            </a:r>
            <a:r>
              <a:rPr lang="it-IT" b="1" i="1" dirty="0">
                <a:solidFill>
                  <a:srgbClr val="2F5496"/>
                </a:solidFill>
              </a:rPr>
              <a:t> </a:t>
            </a:r>
            <a:r>
              <a:rPr lang="it-IT" b="1" i="1" dirty="0" err="1">
                <a:solidFill>
                  <a:srgbClr val="2F5496"/>
                </a:solidFill>
              </a:rPr>
              <a:t>research</a:t>
            </a:r>
            <a:r>
              <a:rPr lang="it-IT" b="1" i="1" dirty="0">
                <a:solidFill>
                  <a:srgbClr val="2F5496"/>
                </a:solidFill>
              </a:rPr>
              <a:t> data </a:t>
            </a:r>
            <a:r>
              <a:rPr lang="it-IT" b="1" i="1" dirty="0" err="1">
                <a:solidFill>
                  <a:srgbClr val="2F5496"/>
                </a:solidFill>
              </a:rPr>
              <a:t>exceeding</a:t>
            </a:r>
            <a:r>
              <a:rPr lang="it-IT" b="1" i="1" dirty="0">
                <a:solidFill>
                  <a:srgbClr val="2F5496"/>
                </a:solidFill>
              </a:rPr>
              <a:t> the </a:t>
            </a:r>
            <a:r>
              <a:rPr lang="it-IT" b="1" i="1" dirty="0" err="1">
                <a:solidFill>
                  <a:srgbClr val="2F5496"/>
                </a:solidFill>
              </a:rPr>
              <a:t>occurring</a:t>
            </a:r>
            <a:r>
              <a:rPr lang="it-IT" b="1" i="1" dirty="0">
                <a:solidFill>
                  <a:srgbClr val="2F5496"/>
                </a:solidFill>
              </a:rPr>
              <a:t> </a:t>
            </a:r>
            <a:r>
              <a:rPr lang="it-IT" b="1" i="1" dirty="0" err="1">
                <a:solidFill>
                  <a:srgbClr val="2F5496"/>
                </a:solidFill>
              </a:rPr>
              <a:t>lacks</a:t>
            </a:r>
            <a:r>
              <a:rPr lang="it-IT" b="1" i="1" dirty="0">
                <a:solidFill>
                  <a:srgbClr val="2F5496"/>
                </a:solidFill>
              </a:rPr>
              <a:t> in </a:t>
            </a:r>
            <a:r>
              <a:rPr lang="it-IT" b="1" i="1" dirty="0" err="1">
                <a:solidFill>
                  <a:srgbClr val="2F5496"/>
                </a:solidFill>
              </a:rPr>
              <a:t>these</a:t>
            </a:r>
            <a:r>
              <a:rPr lang="it-IT" b="1" i="1" dirty="0">
                <a:solidFill>
                  <a:srgbClr val="2F5496"/>
                </a:solidFill>
              </a:rPr>
              <a:t> </a:t>
            </a:r>
            <a:r>
              <a:rPr lang="it-IT" b="1" i="1" dirty="0" err="1">
                <a:solidFill>
                  <a:srgbClr val="2F5496"/>
                </a:solidFill>
              </a:rPr>
              <a:t>concepts</a:t>
            </a:r>
            <a:r>
              <a:rPr lang="it-IT" b="1" i="1" dirty="0">
                <a:solidFill>
                  <a:srgbClr val="2F5496"/>
                </a:solidFill>
              </a:rPr>
              <a:t>, </a:t>
            </a:r>
            <a:r>
              <a:rPr lang="it-IT" b="1" i="1" dirty="0" err="1">
                <a:solidFill>
                  <a:srgbClr val="2F5496"/>
                </a:solidFill>
              </a:rPr>
              <a:t>involving</a:t>
            </a:r>
            <a:r>
              <a:rPr lang="it-IT" b="1" i="1" dirty="0">
                <a:solidFill>
                  <a:srgbClr val="2F5496"/>
                </a:solidFill>
              </a:rPr>
              <a:t> </a:t>
            </a:r>
            <a:r>
              <a:rPr lang="it-IT" b="1" i="1" dirty="0" err="1">
                <a:solidFill>
                  <a:srgbClr val="2F5496"/>
                </a:solidFill>
              </a:rPr>
              <a:t>organisation</a:t>
            </a:r>
            <a:r>
              <a:rPr lang="it-IT" b="1" i="1" dirty="0">
                <a:solidFill>
                  <a:srgbClr val="2F5496"/>
                </a:solidFill>
              </a:rPr>
              <a:t>, </a:t>
            </a:r>
            <a:r>
              <a:rPr lang="it-IT" b="1" i="1" dirty="0" err="1">
                <a:solidFill>
                  <a:srgbClr val="2F5496"/>
                </a:solidFill>
              </a:rPr>
              <a:t>processes</a:t>
            </a:r>
            <a:r>
              <a:rPr lang="it-IT" b="1" i="1" dirty="0">
                <a:solidFill>
                  <a:srgbClr val="2F5496"/>
                </a:solidFill>
              </a:rPr>
              <a:t> and </a:t>
            </a:r>
            <a:r>
              <a:rPr lang="it-IT" b="1" i="1" dirty="0" err="1">
                <a:solidFill>
                  <a:srgbClr val="2F5496"/>
                </a:solidFill>
              </a:rPr>
              <a:t>technologies</a:t>
            </a:r>
            <a:endParaRPr b="1" i="1" dirty="0">
              <a:solidFill>
                <a:srgbClr val="2F5496"/>
              </a:solidFill>
            </a:endParaRPr>
          </a:p>
          <a:p>
            <a:pPr marL="457200" lvl="0" indent="-457200" algn="l" rtl="0">
              <a:lnSpc>
                <a:spcPct val="100000"/>
              </a:lnSpc>
              <a:spcBef>
                <a:spcPts val="0"/>
              </a:spcBef>
              <a:spcAft>
                <a:spcPts val="0"/>
              </a:spcAft>
              <a:buSzPts val="1800"/>
              <a:buChar char="•"/>
            </a:pPr>
            <a:r>
              <a:rPr lang="it-IT" b="1" i="1" dirty="0">
                <a:solidFill>
                  <a:srgbClr val="2F5496"/>
                </a:solidFill>
              </a:rPr>
              <a:t>open source </a:t>
            </a:r>
            <a:r>
              <a:rPr lang="it-IT" b="1" i="1" dirty="0" err="1">
                <a:solidFill>
                  <a:srgbClr val="2F5496"/>
                </a:solidFill>
              </a:rPr>
              <a:t>applications</a:t>
            </a:r>
            <a:r>
              <a:rPr lang="it-IT" b="1" i="1" dirty="0">
                <a:solidFill>
                  <a:srgbClr val="2F5496"/>
                </a:solidFill>
              </a:rPr>
              <a:t> and a </a:t>
            </a:r>
            <a:r>
              <a:rPr lang="it-IT" b="1" i="1" dirty="0" err="1">
                <a:solidFill>
                  <a:srgbClr val="2F5496"/>
                </a:solidFill>
              </a:rPr>
              <a:t>dedicated</a:t>
            </a:r>
            <a:r>
              <a:rPr lang="it-IT" b="1" i="1" dirty="0">
                <a:solidFill>
                  <a:srgbClr val="2F5496"/>
                </a:solidFill>
              </a:rPr>
              <a:t> </a:t>
            </a:r>
            <a:r>
              <a:rPr lang="it-IT" b="1" i="1" dirty="0" err="1">
                <a:solidFill>
                  <a:srgbClr val="2F5496"/>
                </a:solidFill>
              </a:rPr>
              <a:t>hybrid</a:t>
            </a:r>
            <a:r>
              <a:rPr lang="it-IT" b="1" i="1" dirty="0">
                <a:solidFill>
                  <a:srgbClr val="2F5496"/>
                </a:solidFill>
              </a:rPr>
              <a:t> </a:t>
            </a:r>
            <a:r>
              <a:rPr lang="it-IT" b="1" i="1" dirty="0" err="1">
                <a:solidFill>
                  <a:srgbClr val="2F5496"/>
                </a:solidFill>
              </a:rPr>
              <a:t>cloud</a:t>
            </a:r>
            <a:r>
              <a:rPr lang="it-IT" b="1" i="1" dirty="0">
                <a:solidFill>
                  <a:srgbClr val="2F5496"/>
                </a:solidFill>
              </a:rPr>
              <a:t> in </a:t>
            </a:r>
            <a:r>
              <a:rPr lang="it-IT" b="1" i="1" dirty="0" err="1">
                <a:solidFill>
                  <a:srgbClr val="2F5496"/>
                </a:solidFill>
              </a:rPr>
              <a:t>order</a:t>
            </a:r>
            <a:r>
              <a:rPr lang="it-IT" b="1" i="1" dirty="0">
                <a:solidFill>
                  <a:srgbClr val="2F5496"/>
                </a:solidFill>
              </a:rPr>
              <a:t> to </a:t>
            </a:r>
            <a:r>
              <a:rPr lang="it-IT" b="1" i="1" dirty="0" err="1">
                <a:solidFill>
                  <a:srgbClr val="2F5496"/>
                </a:solidFill>
              </a:rPr>
              <a:t>grant</a:t>
            </a:r>
            <a:r>
              <a:rPr lang="it-IT" b="1" i="1" dirty="0">
                <a:solidFill>
                  <a:srgbClr val="2F5496"/>
                </a:solidFill>
              </a:rPr>
              <a:t> the </a:t>
            </a:r>
            <a:r>
              <a:rPr lang="it-IT" b="1" i="1" dirty="0" err="1">
                <a:solidFill>
                  <a:srgbClr val="2F5496"/>
                </a:solidFill>
              </a:rPr>
              <a:t>whole</a:t>
            </a:r>
            <a:r>
              <a:rPr lang="it-IT" b="1" i="1" dirty="0">
                <a:solidFill>
                  <a:srgbClr val="2F5496"/>
                </a:solidFill>
              </a:rPr>
              <a:t> </a:t>
            </a:r>
            <a:r>
              <a:rPr lang="it-IT" b="1" i="1" dirty="0" err="1">
                <a:solidFill>
                  <a:srgbClr val="2F5496"/>
                </a:solidFill>
              </a:rPr>
              <a:t>integrated</a:t>
            </a:r>
            <a:r>
              <a:rPr lang="it-IT" b="1" i="1" dirty="0">
                <a:solidFill>
                  <a:srgbClr val="2F5496"/>
                </a:solidFill>
              </a:rPr>
              <a:t> and </a:t>
            </a:r>
            <a:r>
              <a:rPr lang="it-IT" b="1" i="1" dirty="0" err="1">
                <a:solidFill>
                  <a:srgbClr val="2F5496"/>
                </a:solidFill>
              </a:rPr>
              <a:t>fully</a:t>
            </a:r>
            <a:r>
              <a:rPr lang="it-IT" b="1" i="1" dirty="0">
                <a:solidFill>
                  <a:srgbClr val="2F5496"/>
                </a:solidFill>
              </a:rPr>
              <a:t> </a:t>
            </a:r>
            <a:r>
              <a:rPr lang="it-IT" b="1" i="1" dirty="0" err="1">
                <a:solidFill>
                  <a:srgbClr val="2F5496"/>
                </a:solidFill>
              </a:rPr>
              <a:t>protected</a:t>
            </a:r>
            <a:r>
              <a:rPr lang="it-IT" b="1" i="1" dirty="0">
                <a:solidFill>
                  <a:srgbClr val="2F5496"/>
                </a:solidFill>
              </a:rPr>
              <a:t> data </a:t>
            </a:r>
            <a:r>
              <a:rPr lang="it-IT" b="1" i="1" dirty="0" err="1">
                <a:solidFill>
                  <a:srgbClr val="2F5496"/>
                </a:solidFill>
              </a:rPr>
              <a:t>stewardship</a:t>
            </a:r>
            <a:r>
              <a:rPr lang="it-IT" b="1" i="1" dirty="0">
                <a:solidFill>
                  <a:srgbClr val="2F5496"/>
                </a:solidFill>
              </a:rPr>
              <a:t> and </a:t>
            </a:r>
            <a:r>
              <a:rPr lang="it-IT" b="1" i="1" dirty="0" err="1">
                <a:solidFill>
                  <a:srgbClr val="2F5496"/>
                </a:solidFill>
              </a:rPr>
              <a:t>curation</a:t>
            </a:r>
            <a:r>
              <a:rPr lang="it-IT" b="1" i="1" dirty="0">
                <a:solidFill>
                  <a:srgbClr val="2F5496"/>
                </a:solidFill>
              </a:rPr>
              <a:t> </a:t>
            </a:r>
            <a:r>
              <a:rPr lang="it-IT" b="1" i="1" dirty="0" err="1">
                <a:solidFill>
                  <a:srgbClr val="2F5496"/>
                </a:solidFill>
              </a:rPr>
              <a:t>lifecycle</a:t>
            </a:r>
            <a:endParaRPr b="1" i="1" dirty="0">
              <a:solidFill>
                <a:srgbClr val="2F5496"/>
              </a:solidFill>
            </a:endParaRPr>
          </a:p>
          <a:p>
            <a:pPr marL="457200" lvl="0" indent="-457200" algn="l" rtl="0">
              <a:lnSpc>
                <a:spcPct val="100000"/>
              </a:lnSpc>
              <a:spcBef>
                <a:spcPts val="0"/>
              </a:spcBef>
              <a:spcAft>
                <a:spcPts val="0"/>
              </a:spcAft>
              <a:buSzPts val="1800"/>
              <a:buChar char="•"/>
            </a:pPr>
            <a:r>
              <a:rPr lang="it-IT" b="1" i="1" dirty="0" err="1">
                <a:solidFill>
                  <a:srgbClr val="2F5496"/>
                </a:solidFill>
              </a:rPr>
              <a:t>Federated</a:t>
            </a:r>
            <a:r>
              <a:rPr lang="it-IT" b="1" i="1" dirty="0">
                <a:solidFill>
                  <a:srgbClr val="2F5496"/>
                </a:solidFill>
              </a:rPr>
              <a:t> </a:t>
            </a:r>
            <a:r>
              <a:rPr lang="it-IT" b="1" i="1" dirty="0" err="1">
                <a:solidFill>
                  <a:srgbClr val="2F5496"/>
                </a:solidFill>
              </a:rPr>
              <a:t>access</a:t>
            </a:r>
            <a:r>
              <a:rPr lang="it-IT" b="1" i="1" dirty="0">
                <a:solidFill>
                  <a:srgbClr val="2F5496"/>
                </a:solidFill>
              </a:rPr>
              <a:t> service </a:t>
            </a:r>
            <a:r>
              <a:rPr lang="it-IT" b="1" i="1" dirty="0" err="1">
                <a:solidFill>
                  <a:srgbClr val="2F5496"/>
                </a:solidFill>
              </a:rPr>
              <a:t>will</a:t>
            </a:r>
            <a:r>
              <a:rPr lang="it-IT" b="1" i="1" dirty="0">
                <a:solidFill>
                  <a:srgbClr val="2F5496"/>
                </a:solidFill>
              </a:rPr>
              <a:t> be </a:t>
            </a:r>
            <a:r>
              <a:rPr lang="it-IT" b="1" i="1" dirty="0" err="1">
                <a:solidFill>
                  <a:srgbClr val="2F5496"/>
                </a:solidFill>
              </a:rPr>
              <a:t>implemented</a:t>
            </a:r>
            <a:r>
              <a:rPr lang="it-IT" b="1" i="1" dirty="0">
                <a:solidFill>
                  <a:srgbClr val="2F5496"/>
                </a:solidFill>
              </a:rPr>
              <a:t> </a:t>
            </a:r>
            <a:r>
              <a:rPr lang="it-IT" b="1" i="1" dirty="0" err="1">
                <a:solidFill>
                  <a:srgbClr val="2F5496"/>
                </a:solidFill>
              </a:rPr>
              <a:t>incrementally</a:t>
            </a:r>
            <a:r>
              <a:rPr lang="it-IT" b="1" i="1" dirty="0">
                <a:solidFill>
                  <a:srgbClr val="2F5496"/>
                </a:solidFill>
              </a:rPr>
              <a:t> </a:t>
            </a:r>
            <a:r>
              <a:rPr lang="it-IT" b="1" i="1" dirty="0" err="1">
                <a:solidFill>
                  <a:srgbClr val="2F5496"/>
                </a:solidFill>
              </a:rPr>
              <a:t>following</a:t>
            </a:r>
            <a:r>
              <a:rPr lang="it-IT" b="1" i="1" dirty="0">
                <a:solidFill>
                  <a:srgbClr val="2F5496"/>
                </a:solidFill>
              </a:rPr>
              <a:t> the Buyers Group </a:t>
            </a:r>
            <a:r>
              <a:rPr lang="it-IT" b="1" i="1" dirty="0" err="1">
                <a:solidFill>
                  <a:srgbClr val="2F5496"/>
                </a:solidFill>
              </a:rPr>
              <a:t>needs</a:t>
            </a:r>
            <a:r>
              <a:rPr lang="it-IT" b="1" i="1" dirty="0">
                <a:solidFill>
                  <a:srgbClr val="2F5496"/>
                </a:solidFill>
              </a:rPr>
              <a:t> (e.g. machine-to-machine </a:t>
            </a:r>
            <a:r>
              <a:rPr lang="it-IT" b="1" i="1" dirty="0" err="1">
                <a:solidFill>
                  <a:srgbClr val="2F5496"/>
                </a:solidFill>
              </a:rPr>
              <a:t>approach</a:t>
            </a:r>
            <a:r>
              <a:rPr lang="it-IT" b="1" i="1" dirty="0">
                <a:solidFill>
                  <a:srgbClr val="2F5496"/>
                </a:solidFill>
              </a:rPr>
              <a:t> or </a:t>
            </a:r>
            <a:r>
              <a:rPr lang="it-IT" b="1" i="1" dirty="0" err="1">
                <a:solidFill>
                  <a:srgbClr val="2F5496"/>
                </a:solidFill>
              </a:rPr>
              <a:t>specific</a:t>
            </a:r>
            <a:r>
              <a:rPr lang="it-IT" b="1" i="1" dirty="0">
                <a:solidFill>
                  <a:srgbClr val="2F5496"/>
                </a:solidFill>
              </a:rPr>
              <a:t> </a:t>
            </a:r>
            <a:r>
              <a:rPr lang="it-IT" b="1" i="1" dirty="0" err="1">
                <a:solidFill>
                  <a:srgbClr val="2F5496"/>
                </a:solidFill>
              </a:rPr>
              <a:t>protocols</a:t>
            </a:r>
            <a:r>
              <a:rPr lang="it-IT" b="1" i="1" dirty="0">
                <a:solidFill>
                  <a:srgbClr val="2F5496"/>
                </a:solidFill>
              </a:rPr>
              <a:t> for FIM), </a:t>
            </a:r>
            <a:r>
              <a:rPr lang="it-IT" b="1" i="1" dirty="0" err="1">
                <a:solidFill>
                  <a:srgbClr val="2F5496"/>
                </a:solidFill>
              </a:rPr>
              <a:t>providing</a:t>
            </a:r>
            <a:r>
              <a:rPr lang="it-IT" b="1" i="1" dirty="0">
                <a:solidFill>
                  <a:srgbClr val="2F5496"/>
                </a:solidFill>
              </a:rPr>
              <a:t> “in-</a:t>
            </a:r>
            <a:r>
              <a:rPr lang="it-IT" b="1" i="1" dirty="0" err="1">
                <a:solidFill>
                  <a:srgbClr val="2F5496"/>
                </a:solidFill>
              </a:rPr>
              <a:t>house</a:t>
            </a:r>
            <a:r>
              <a:rPr lang="it-IT" b="1" i="1" dirty="0">
                <a:solidFill>
                  <a:srgbClr val="2F5496"/>
                </a:solidFill>
              </a:rPr>
              <a:t>” </a:t>
            </a:r>
            <a:r>
              <a:rPr lang="it-IT" b="1" i="1" dirty="0" err="1">
                <a:solidFill>
                  <a:srgbClr val="2F5496"/>
                </a:solidFill>
              </a:rPr>
              <a:t>solutions</a:t>
            </a:r>
            <a:r>
              <a:rPr lang="it-IT" b="1" i="1" dirty="0">
                <a:solidFill>
                  <a:srgbClr val="2F5496"/>
                </a:solidFill>
              </a:rPr>
              <a:t> </a:t>
            </a:r>
            <a:r>
              <a:rPr lang="it-IT" b="1" i="1" dirty="0" err="1">
                <a:solidFill>
                  <a:srgbClr val="2F5496"/>
                </a:solidFill>
              </a:rPr>
              <a:t>reusing</a:t>
            </a:r>
            <a:r>
              <a:rPr lang="it-IT" b="1" i="1" dirty="0">
                <a:solidFill>
                  <a:srgbClr val="2F5496"/>
                </a:solidFill>
              </a:rPr>
              <a:t> and </a:t>
            </a:r>
            <a:r>
              <a:rPr lang="it-IT" b="1" i="1" dirty="0" err="1">
                <a:solidFill>
                  <a:srgbClr val="2F5496"/>
                </a:solidFill>
              </a:rPr>
              <a:t>adapting</a:t>
            </a:r>
            <a:r>
              <a:rPr lang="it-IT" b="1" i="1" dirty="0">
                <a:solidFill>
                  <a:srgbClr val="2F5496"/>
                </a:solidFill>
              </a:rPr>
              <a:t> </a:t>
            </a:r>
            <a:r>
              <a:rPr lang="it-IT" b="1" i="1" dirty="0" err="1">
                <a:solidFill>
                  <a:srgbClr val="2F5496"/>
                </a:solidFill>
              </a:rPr>
              <a:t>already</a:t>
            </a:r>
            <a:r>
              <a:rPr lang="it-IT" b="1" i="1" dirty="0">
                <a:solidFill>
                  <a:srgbClr val="2F5496"/>
                </a:solidFill>
              </a:rPr>
              <a:t> </a:t>
            </a:r>
            <a:r>
              <a:rPr lang="it-IT" b="1" i="1" dirty="0" err="1">
                <a:solidFill>
                  <a:srgbClr val="2F5496"/>
                </a:solidFill>
              </a:rPr>
              <a:t>available</a:t>
            </a:r>
            <a:r>
              <a:rPr lang="it-IT" b="1" i="1" dirty="0">
                <a:solidFill>
                  <a:srgbClr val="2F5496"/>
                </a:solidFill>
              </a:rPr>
              <a:t> </a:t>
            </a:r>
            <a:r>
              <a:rPr lang="it-IT" b="1" i="1" dirty="0" err="1">
                <a:solidFill>
                  <a:srgbClr val="2F5496"/>
                </a:solidFill>
              </a:rPr>
              <a:t>components</a:t>
            </a:r>
            <a:r>
              <a:rPr lang="it-IT" b="1" i="1" dirty="0">
                <a:solidFill>
                  <a:srgbClr val="2F5496"/>
                </a:solidFill>
              </a:rPr>
              <a:t> and </a:t>
            </a:r>
            <a:r>
              <a:rPr lang="it-IT" b="1" i="1" dirty="0" err="1">
                <a:solidFill>
                  <a:srgbClr val="2F5496"/>
                </a:solidFill>
              </a:rPr>
              <a:t>taking</a:t>
            </a:r>
            <a:r>
              <a:rPr lang="it-IT" b="1" i="1" dirty="0">
                <a:solidFill>
                  <a:srgbClr val="2F5496"/>
                </a:solidFill>
              </a:rPr>
              <a:t> </a:t>
            </a:r>
            <a:r>
              <a:rPr lang="it-IT" b="1" i="1" dirty="0" err="1">
                <a:solidFill>
                  <a:srgbClr val="2F5496"/>
                </a:solidFill>
              </a:rPr>
              <a:t>advantage</a:t>
            </a:r>
            <a:r>
              <a:rPr lang="it-IT" b="1" i="1" dirty="0">
                <a:solidFill>
                  <a:srgbClr val="2F5496"/>
                </a:solidFill>
              </a:rPr>
              <a:t> of </a:t>
            </a:r>
            <a:r>
              <a:rPr lang="it-IT" b="1" i="1" dirty="0" err="1">
                <a:solidFill>
                  <a:srgbClr val="2F5496"/>
                </a:solidFill>
              </a:rPr>
              <a:t>internal</a:t>
            </a:r>
            <a:r>
              <a:rPr lang="it-IT" b="1" i="1" dirty="0">
                <a:solidFill>
                  <a:srgbClr val="2F5496"/>
                </a:solidFill>
              </a:rPr>
              <a:t> know-how</a:t>
            </a:r>
            <a:endParaRPr dirty="0"/>
          </a:p>
          <a:p>
            <a:pPr marL="457200" lvl="0" indent="-457200" algn="l" rtl="0">
              <a:lnSpc>
                <a:spcPct val="100000"/>
              </a:lnSpc>
              <a:spcBef>
                <a:spcPts val="0"/>
              </a:spcBef>
              <a:spcAft>
                <a:spcPts val="0"/>
              </a:spcAft>
              <a:buSzPts val="1800"/>
              <a:buChar char="•"/>
            </a:pPr>
            <a:r>
              <a:rPr lang="it-IT" b="1" i="1" dirty="0" err="1">
                <a:solidFill>
                  <a:srgbClr val="2F5496"/>
                </a:solidFill>
              </a:rPr>
              <a:t>Secure</a:t>
            </a:r>
            <a:r>
              <a:rPr lang="it-IT" b="1" i="1" dirty="0">
                <a:solidFill>
                  <a:srgbClr val="2F5496"/>
                </a:solidFill>
              </a:rPr>
              <a:t> Service Portal (Identity Access Management, Access </a:t>
            </a:r>
            <a:r>
              <a:rPr lang="it-IT" b="1" i="1" dirty="0" err="1">
                <a:solidFill>
                  <a:srgbClr val="2F5496"/>
                </a:solidFill>
              </a:rPr>
              <a:t>Layer</a:t>
            </a:r>
            <a:r>
              <a:rPr lang="it-IT" b="1" i="1" dirty="0">
                <a:solidFill>
                  <a:srgbClr val="2F5496"/>
                </a:solidFill>
              </a:rPr>
              <a:t> Interface, </a:t>
            </a:r>
            <a:r>
              <a:rPr lang="it-IT" b="1" i="1" dirty="0" err="1">
                <a:solidFill>
                  <a:srgbClr val="2F5496"/>
                </a:solidFill>
              </a:rPr>
              <a:t>Validation</a:t>
            </a:r>
            <a:r>
              <a:rPr lang="it-IT" b="1" i="1" dirty="0">
                <a:solidFill>
                  <a:srgbClr val="2F5496"/>
                </a:solidFill>
              </a:rPr>
              <a:t> and </a:t>
            </a:r>
            <a:r>
              <a:rPr lang="it-IT" b="1" i="1" dirty="0" err="1">
                <a:solidFill>
                  <a:srgbClr val="2F5496"/>
                </a:solidFill>
              </a:rPr>
              <a:t>Pre-ingestion</a:t>
            </a:r>
            <a:r>
              <a:rPr lang="it-IT" b="1" i="1" dirty="0">
                <a:solidFill>
                  <a:srgbClr val="2F5496"/>
                </a:solidFill>
              </a:rPr>
              <a:t> </a:t>
            </a:r>
            <a:r>
              <a:rPr lang="it-IT" b="1" i="1" dirty="0" err="1">
                <a:solidFill>
                  <a:srgbClr val="2F5496"/>
                </a:solidFill>
              </a:rPr>
              <a:t>services</a:t>
            </a:r>
            <a:r>
              <a:rPr lang="it-IT" b="1" i="1" dirty="0">
                <a:solidFill>
                  <a:srgbClr val="2F5496"/>
                </a:solidFill>
              </a:rPr>
              <a:t>), </a:t>
            </a:r>
            <a:r>
              <a:rPr lang="it-IT" b="1" i="1" dirty="0" err="1">
                <a:solidFill>
                  <a:srgbClr val="2F5496"/>
                </a:solidFill>
              </a:rPr>
              <a:t>implemented</a:t>
            </a:r>
            <a:r>
              <a:rPr lang="it-IT" b="1" i="1" dirty="0">
                <a:solidFill>
                  <a:srgbClr val="2F5496"/>
                </a:solidFill>
              </a:rPr>
              <a:t> by RHEA;</a:t>
            </a:r>
            <a:endParaRPr dirty="0"/>
          </a:p>
          <a:p>
            <a:pPr marL="457200" lvl="0" indent="-457200" algn="l" rtl="0">
              <a:lnSpc>
                <a:spcPct val="100000"/>
              </a:lnSpc>
              <a:spcBef>
                <a:spcPts val="0"/>
              </a:spcBef>
              <a:spcAft>
                <a:spcPts val="0"/>
              </a:spcAft>
              <a:buSzPts val="1800"/>
              <a:buChar char="•"/>
            </a:pPr>
            <a:r>
              <a:rPr lang="it-IT" b="1" i="1" dirty="0" err="1">
                <a:solidFill>
                  <a:srgbClr val="2F5496"/>
                </a:solidFill>
              </a:rPr>
              <a:t>Existing</a:t>
            </a:r>
            <a:r>
              <a:rPr lang="it-IT" b="1" i="1" dirty="0">
                <a:solidFill>
                  <a:srgbClr val="2F5496"/>
                </a:solidFill>
              </a:rPr>
              <a:t> and mature Open Source </a:t>
            </a:r>
            <a:r>
              <a:rPr lang="it-IT" b="1" i="1" dirty="0" err="1">
                <a:solidFill>
                  <a:srgbClr val="2F5496"/>
                </a:solidFill>
              </a:rPr>
              <a:t>platforms</a:t>
            </a:r>
            <a:r>
              <a:rPr lang="it-IT" b="1" i="1" dirty="0">
                <a:solidFill>
                  <a:srgbClr val="2F5496"/>
                </a:solidFill>
              </a:rPr>
              <a:t> for data </a:t>
            </a:r>
            <a:r>
              <a:rPr lang="it-IT" b="1" i="1" dirty="0" err="1">
                <a:solidFill>
                  <a:srgbClr val="2F5496"/>
                </a:solidFill>
              </a:rPr>
              <a:t>archiving</a:t>
            </a:r>
            <a:r>
              <a:rPr lang="it-IT" b="1" i="1" dirty="0">
                <a:solidFill>
                  <a:srgbClr val="2F5496"/>
                </a:solidFill>
              </a:rPr>
              <a:t>, </a:t>
            </a:r>
            <a:r>
              <a:rPr lang="it-IT" b="1" i="1" dirty="0" err="1">
                <a:solidFill>
                  <a:srgbClr val="2F5496"/>
                </a:solidFill>
              </a:rPr>
              <a:t>preservation</a:t>
            </a:r>
            <a:r>
              <a:rPr lang="it-IT" b="1" i="1" dirty="0">
                <a:solidFill>
                  <a:srgbClr val="2F5496"/>
                </a:solidFill>
              </a:rPr>
              <a:t>, reporting and </a:t>
            </a:r>
            <a:r>
              <a:rPr lang="it-IT" b="1" i="1" dirty="0" err="1">
                <a:solidFill>
                  <a:srgbClr val="2F5496"/>
                </a:solidFill>
              </a:rPr>
              <a:t>access</a:t>
            </a:r>
            <a:r>
              <a:rPr lang="it-IT" b="1" i="1" dirty="0">
                <a:solidFill>
                  <a:srgbClr val="2F5496"/>
                </a:solidFill>
              </a:rPr>
              <a:t>/</a:t>
            </a:r>
            <a:r>
              <a:rPr lang="it-IT" b="1" i="1" dirty="0" err="1">
                <a:solidFill>
                  <a:srgbClr val="2F5496"/>
                </a:solidFill>
              </a:rPr>
              <a:t>discovery</a:t>
            </a:r>
            <a:r>
              <a:rPr lang="it-IT" b="1" i="1" dirty="0">
                <a:solidFill>
                  <a:srgbClr val="2F5496"/>
                </a:solidFill>
              </a:rPr>
              <a:t> (</a:t>
            </a:r>
            <a:r>
              <a:rPr lang="it-IT" b="1" i="1" dirty="0" err="1">
                <a:solidFill>
                  <a:srgbClr val="2F5496"/>
                </a:solidFill>
              </a:rPr>
              <a:t>Archivematica</a:t>
            </a:r>
            <a:r>
              <a:rPr lang="it-IT" b="1" i="1" dirty="0">
                <a:solidFill>
                  <a:srgbClr val="2F5496"/>
                </a:solidFill>
              </a:rPr>
              <a:t>/</a:t>
            </a:r>
            <a:r>
              <a:rPr lang="it-IT" b="1" i="1" dirty="0" err="1">
                <a:solidFill>
                  <a:srgbClr val="2F5496"/>
                </a:solidFill>
              </a:rPr>
              <a:t>AToM</a:t>
            </a:r>
            <a:r>
              <a:rPr lang="it-IT" b="1" i="1" dirty="0">
                <a:solidFill>
                  <a:srgbClr val="2F5496"/>
                </a:solidFill>
              </a:rPr>
              <a:t>/</a:t>
            </a:r>
            <a:r>
              <a:rPr lang="it-IT" b="1" i="1" dirty="0" err="1">
                <a:solidFill>
                  <a:srgbClr val="2F5496"/>
                </a:solidFill>
              </a:rPr>
              <a:t>JasperSoft</a:t>
            </a:r>
            <a:r>
              <a:rPr lang="it-IT" b="1" i="1" dirty="0">
                <a:solidFill>
                  <a:srgbClr val="2F5496"/>
                </a:solidFill>
              </a:rPr>
              <a:t>), </a:t>
            </a:r>
            <a:r>
              <a:rPr lang="it-IT" b="1" i="1" dirty="0" err="1">
                <a:solidFill>
                  <a:srgbClr val="2F5496"/>
                </a:solidFill>
              </a:rPr>
              <a:t>integrated</a:t>
            </a:r>
            <a:r>
              <a:rPr lang="it-IT" b="1" i="1" dirty="0">
                <a:solidFill>
                  <a:srgbClr val="2F5496"/>
                </a:solidFill>
              </a:rPr>
              <a:t> and </a:t>
            </a:r>
            <a:r>
              <a:rPr lang="it-IT" b="1" i="1" dirty="0" err="1">
                <a:solidFill>
                  <a:srgbClr val="2F5496"/>
                </a:solidFill>
              </a:rPr>
              <a:t>configured</a:t>
            </a:r>
            <a:r>
              <a:rPr lang="it-IT" b="1" i="1" dirty="0">
                <a:solidFill>
                  <a:srgbClr val="2F5496"/>
                </a:solidFill>
              </a:rPr>
              <a:t> by DEDAGROUP;</a:t>
            </a:r>
            <a:endParaRPr dirty="0"/>
          </a:p>
          <a:p>
            <a:pPr marL="457200" lvl="0" indent="-457200" algn="l" rtl="0">
              <a:lnSpc>
                <a:spcPct val="100000"/>
              </a:lnSpc>
              <a:spcBef>
                <a:spcPts val="0"/>
              </a:spcBef>
              <a:spcAft>
                <a:spcPts val="0"/>
              </a:spcAft>
              <a:buSzPts val="1800"/>
              <a:buChar char="•"/>
            </a:pPr>
            <a:r>
              <a:rPr lang="it-IT" b="1" i="1" dirty="0">
                <a:solidFill>
                  <a:srgbClr val="2F5496"/>
                </a:solidFill>
              </a:rPr>
              <a:t>Readiness </a:t>
            </a:r>
            <a:r>
              <a:rPr lang="it-IT" b="1" i="1" dirty="0" err="1">
                <a:solidFill>
                  <a:srgbClr val="2F5496"/>
                </a:solidFill>
              </a:rPr>
              <a:t>XaaS</a:t>
            </a:r>
            <a:r>
              <a:rPr lang="it-IT" b="1" i="1" dirty="0">
                <a:solidFill>
                  <a:srgbClr val="2F5496"/>
                </a:solidFill>
              </a:rPr>
              <a:t> </a:t>
            </a:r>
            <a:r>
              <a:rPr lang="it-IT" b="1" i="1" dirty="0" err="1">
                <a:solidFill>
                  <a:srgbClr val="2F5496"/>
                </a:solidFill>
              </a:rPr>
              <a:t>services</a:t>
            </a:r>
            <a:r>
              <a:rPr lang="it-IT" b="1" i="1" dirty="0">
                <a:solidFill>
                  <a:srgbClr val="2F5496"/>
                </a:solidFill>
              </a:rPr>
              <a:t>, </a:t>
            </a:r>
            <a:r>
              <a:rPr lang="it-IT" b="1" i="1" dirty="0" err="1">
                <a:solidFill>
                  <a:srgbClr val="2F5496"/>
                </a:solidFill>
              </a:rPr>
              <a:t>provided</a:t>
            </a:r>
            <a:r>
              <a:rPr lang="it-IT" b="1" i="1" dirty="0">
                <a:solidFill>
                  <a:srgbClr val="2F5496"/>
                </a:solidFill>
              </a:rPr>
              <a:t> by </a:t>
            </a:r>
            <a:r>
              <a:rPr lang="it-IT" b="1" i="1" dirty="0" err="1">
                <a:solidFill>
                  <a:srgbClr val="2F5496"/>
                </a:solidFill>
              </a:rPr>
              <a:t>all</a:t>
            </a:r>
            <a:r>
              <a:rPr lang="it-IT" b="1" i="1" dirty="0">
                <a:solidFill>
                  <a:srgbClr val="2F5496"/>
                </a:solidFill>
              </a:rPr>
              <a:t> </a:t>
            </a:r>
            <a:r>
              <a:rPr lang="it-IT" b="1" i="1" dirty="0" err="1">
                <a:solidFill>
                  <a:srgbClr val="2F5496"/>
                </a:solidFill>
              </a:rPr>
              <a:t>partners</a:t>
            </a:r>
            <a:r>
              <a:rPr lang="it-IT" b="1" i="1" dirty="0">
                <a:solidFill>
                  <a:srgbClr val="2F5496"/>
                </a:solidFill>
              </a:rPr>
              <a:t>;</a:t>
            </a:r>
            <a:endParaRPr dirty="0"/>
          </a:p>
          <a:p>
            <a:pPr marL="457200" lvl="0" indent="-457200" algn="l" rtl="0">
              <a:lnSpc>
                <a:spcPct val="100000"/>
              </a:lnSpc>
              <a:spcBef>
                <a:spcPts val="0"/>
              </a:spcBef>
              <a:spcAft>
                <a:spcPts val="0"/>
              </a:spcAft>
              <a:buSzPts val="1800"/>
              <a:buChar char="•"/>
            </a:pPr>
            <a:r>
              <a:rPr lang="it-IT" b="1" i="1" dirty="0" err="1">
                <a:solidFill>
                  <a:srgbClr val="2F5496"/>
                </a:solidFill>
              </a:rPr>
              <a:t>Cloud</a:t>
            </a:r>
            <a:r>
              <a:rPr lang="it-IT" b="1" i="1" dirty="0">
                <a:solidFill>
                  <a:srgbClr val="2F5496"/>
                </a:solidFill>
              </a:rPr>
              <a:t> </a:t>
            </a:r>
            <a:r>
              <a:rPr lang="it-IT" b="1" i="1" dirty="0" err="1">
                <a:solidFill>
                  <a:srgbClr val="2F5496"/>
                </a:solidFill>
              </a:rPr>
              <a:t>connect</a:t>
            </a:r>
            <a:r>
              <a:rPr lang="it-IT" b="1" i="1" dirty="0">
                <a:solidFill>
                  <a:srgbClr val="2F5496"/>
                </a:solidFill>
              </a:rPr>
              <a:t> </a:t>
            </a:r>
            <a:r>
              <a:rPr lang="it-IT" b="1" i="1" dirty="0" err="1">
                <a:solidFill>
                  <a:srgbClr val="2F5496"/>
                </a:solidFill>
              </a:rPr>
              <a:t>product</a:t>
            </a:r>
            <a:r>
              <a:rPr lang="it-IT" b="1" i="1" dirty="0">
                <a:solidFill>
                  <a:srgbClr val="2F5496"/>
                </a:solidFill>
              </a:rPr>
              <a:t> for </a:t>
            </a:r>
            <a:r>
              <a:rPr lang="it-IT" b="1" i="1" dirty="0" err="1">
                <a:solidFill>
                  <a:srgbClr val="2F5496"/>
                </a:solidFill>
              </a:rPr>
              <a:t>integration</a:t>
            </a:r>
            <a:r>
              <a:rPr lang="it-IT" b="1" i="1" dirty="0">
                <a:solidFill>
                  <a:srgbClr val="2F5496"/>
                </a:solidFill>
              </a:rPr>
              <a:t> with </a:t>
            </a:r>
            <a:r>
              <a:rPr lang="it-IT" b="1" i="1" dirty="0" err="1">
                <a:solidFill>
                  <a:srgbClr val="2F5496"/>
                </a:solidFill>
              </a:rPr>
              <a:t>proposed</a:t>
            </a:r>
            <a:r>
              <a:rPr lang="it-IT" b="1" i="1" dirty="0">
                <a:solidFill>
                  <a:srgbClr val="2F5496"/>
                </a:solidFill>
              </a:rPr>
              <a:t> </a:t>
            </a:r>
            <a:r>
              <a:rPr lang="it-IT" b="1" i="1" dirty="0" err="1">
                <a:solidFill>
                  <a:srgbClr val="2F5496"/>
                </a:solidFill>
              </a:rPr>
              <a:t>robust</a:t>
            </a:r>
            <a:r>
              <a:rPr lang="it-IT" b="1" i="1" dirty="0">
                <a:solidFill>
                  <a:srgbClr val="2F5496"/>
                </a:solidFill>
              </a:rPr>
              <a:t> and </a:t>
            </a:r>
            <a:r>
              <a:rPr lang="it-IT" b="1" i="1" dirty="0" err="1">
                <a:solidFill>
                  <a:srgbClr val="2F5496"/>
                </a:solidFill>
              </a:rPr>
              <a:t>scalable</a:t>
            </a:r>
            <a:r>
              <a:rPr lang="it-IT" b="1" i="1" dirty="0">
                <a:solidFill>
                  <a:srgbClr val="2F5496"/>
                </a:solidFill>
              </a:rPr>
              <a:t> </a:t>
            </a:r>
            <a:r>
              <a:rPr lang="it-IT" b="1" i="1" dirty="0" err="1">
                <a:solidFill>
                  <a:srgbClr val="2F5496"/>
                </a:solidFill>
              </a:rPr>
              <a:t>managed</a:t>
            </a:r>
            <a:r>
              <a:rPr lang="it-IT" b="1" i="1" dirty="0">
                <a:solidFill>
                  <a:srgbClr val="2F5496"/>
                </a:solidFill>
              </a:rPr>
              <a:t> </a:t>
            </a:r>
            <a:r>
              <a:rPr lang="it-IT" b="1" i="1" dirty="0" err="1">
                <a:solidFill>
                  <a:srgbClr val="2F5496"/>
                </a:solidFill>
              </a:rPr>
              <a:t>Hybrid</a:t>
            </a:r>
            <a:r>
              <a:rPr lang="it-IT" b="1" i="1" dirty="0">
                <a:solidFill>
                  <a:srgbClr val="2F5496"/>
                </a:solidFill>
              </a:rPr>
              <a:t> </a:t>
            </a:r>
            <a:r>
              <a:rPr lang="it-IT" b="1" i="1" dirty="0" err="1">
                <a:solidFill>
                  <a:srgbClr val="2F5496"/>
                </a:solidFill>
              </a:rPr>
              <a:t>Cloud</a:t>
            </a:r>
            <a:r>
              <a:rPr lang="it-IT" b="1" i="1" dirty="0">
                <a:solidFill>
                  <a:srgbClr val="2F5496"/>
                </a:solidFill>
              </a:rPr>
              <a:t>, </a:t>
            </a:r>
            <a:r>
              <a:rPr lang="it-IT" b="1" i="1" dirty="0" err="1">
                <a:solidFill>
                  <a:srgbClr val="2F5496"/>
                </a:solidFill>
              </a:rPr>
              <a:t>provided</a:t>
            </a:r>
            <a:r>
              <a:rPr lang="it-IT" b="1" i="1" dirty="0">
                <a:solidFill>
                  <a:srgbClr val="2F5496"/>
                </a:solidFill>
              </a:rPr>
              <a:t> by GTT</a:t>
            </a:r>
            <a:endParaRPr dirty="0"/>
          </a:p>
          <a:p>
            <a:pPr marL="457200" lvl="0" indent="-457200" algn="l" rtl="0">
              <a:lnSpc>
                <a:spcPct val="100000"/>
              </a:lnSpc>
              <a:spcBef>
                <a:spcPts val="0"/>
              </a:spcBef>
              <a:spcAft>
                <a:spcPts val="0"/>
              </a:spcAft>
              <a:buSzPts val="1800"/>
              <a:buChar char="•"/>
            </a:pPr>
            <a:r>
              <a:rPr lang="it-IT" b="1" i="1" dirty="0" err="1">
                <a:solidFill>
                  <a:srgbClr val="2F5496"/>
                </a:solidFill>
              </a:rPr>
              <a:t>authentication</a:t>
            </a:r>
            <a:r>
              <a:rPr lang="it-IT" b="1" i="1" dirty="0">
                <a:solidFill>
                  <a:srgbClr val="2F5496"/>
                </a:solidFill>
              </a:rPr>
              <a:t> </a:t>
            </a:r>
            <a:r>
              <a:rPr lang="it-IT" b="1" i="1" dirty="0" err="1">
                <a:solidFill>
                  <a:srgbClr val="2F5496"/>
                </a:solidFill>
              </a:rPr>
              <a:t>services</a:t>
            </a:r>
            <a:r>
              <a:rPr lang="it-IT" b="1" i="1" dirty="0">
                <a:solidFill>
                  <a:srgbClr val="2F5496"/>
                </a:solidFill>
              </a:rPr>
              <a:t> </a:t>
            </a:r>
            <a:r>
              <a:rPr lang="it-IT" b="1" i="1" dirty="0" err="1">
                <a:solidFill>
                  <a:srgbClr val="2F5496"/>
                </a:solidFill>
              </a:rPr>
              <a:t>based</a:t>
            </a:r>
            <a:r>
              <a:rPr lang="it-IT" b="1" i="1" dirty="0">
                <a:solidFill>
                  <a:srgbClr val="2F5496"/>
                </a:solidFill>
              </a:rPr>
              <a:t> on SAML 2.0</a:t>
            </a:r>
            <a:endParaRPr dirty="0"/>
          </a:p>
          <a:p>
            <a:pPr marL="457200" lvl="0" indent="-342900" algn="l" rtl="0">
              <a:lnSpc>
                <a:spcPct val="100000"/>
              </a:lnSpc>
              <a:spcBef>
                <a:spcPts val="0"/>
              </a:spcBef>
              <a:spcAft>
                <a:spcPts val="0"/>
              </a:spcAft>
              <a:buSzPts val="1800"/>
              <a:buFont typeface="Arial"/>
              <a:buNone/>
            </a:pPr>
            <a:endParaRPr dirty="0"/>
          </a:p>
          <a:p>
            <a:pPr marL="457200" marR="0" lvl="0" indent="-228600" algn="l" rtl="0">
              <a:lnSpc>
                <a:spcPct val="100000"/>
              </a:lnSpc>
              <a:spcBef>
                <a:spcPts val="0"/>
              </a:spcBef>
              <a:spcAft>
                <a:spcPts val="0"/>
              </a:spcAft>
              <a:buSzPts val="1400"/>
              <a:buNone/>
            </a:pPr>
            <a:endParaRPr dirty="0"/>
          </a:p>
        </p:txBody>
      </p:sp>
      <p:sp>
        <p:nvSpPr>
          <p:cNvPr id="264" name="Google Shape;2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000000"/>
              </a:buClr>
              <a:buSzPts val="1800"/>
              <a:buChar char="•"/>
            </a:pPr>
            <a:r>
              <a:rPr lang="it-IT" sz="1200" b="1" i="1">
                <a:solidFill>
                  <a:srgbClr val="2F5496"/>
                </a:solidFill>
                <a:latin typeface="Arial"/>
                <a:ea typeface="Arial"/>
                <a:cs typeface="Arial"/>
                <a:sym typeface="Arial"/>
              </a:rPr>
              <a:t>The R&amp;D will focus on new innovative functionality for baseline and advanced data preservation services, including Petabyte-scale storage options, compliance with OAIS, PREMIS, METS and BagIT standards and new innovate functions for distributed data and workflow management, search and discovery, data representation and scientific analysis.</a:t>
            </a:r>
            <a:endParaRPr/>
          </a:p>
          <a:p>
            <a:pPr marL="457200" lvl="0" indent="-342900" algn="l" rtl="0">
              <a:lnSpc>
                <a:spcPct val="100000"/>
              </a:lnSpc>
              <a:spcBef>
                <a:spcPts val="0"/>
              </a:spcBef>
              <a:spcAft>
                <a:spcPts val="0"/>
              </a:spcAft>
              <a:buClr>
                <a:srgbClr val="000000"/>
              </a:buClr>
              <a:buSzPts val="1800"/>
              <a:buNone/>
            </a:pPr>
            <a:endParaRPr sz="1200" b="1" i="1">
              <a:solidFill>
                <a:srgbClr val="2F5496"/>
              </a:solidFill>
              <a:latin typeface="Arial"/>
              <a:ea typeface="Arial"/>
              <a:cs typeface="Arial"/>
              <a:sym typeface="Arial"/>
            </a:endParaRPr>
          </a:p>
          <a:p>
            <a:pPr marL="457200" lvl="0" indent="-457200" algn="l" rtl="0">
              <a:lnSpc>
                <a:spcPct val="100000"/>
              </a:lnSpc>
              <a:spcBef>
                <a:spcPts val="0"/>
              </a:spcBef>
              <a:spcAft>
                <a:spcPts val="0"/>
              </a:spcAft>
              <a:buClr>
                <a:srgbClr val="000000"/>
              </a:buClr>
              <a:buSzPts val="1800"/>
              <a:buChar char="•"/>
            </a:pPr>
            <a:r>
              <a:rPr lang="it-IT" sz="1200" b="1" i="1">
                <a:solidFill>
                  <a:srgbClr val="2F5496"/>
                </a:solidFill>
                <a:latin typeface="Arial"/>
                <a:ea typeface="Arial"/>
                <a:cs typeface="Arial"/>
                <a:sym typeface="Arial"/>
              </a:rPr>
              <a:t>The objective is an integrated service offer for end-users, integrators and cloud providers for deployments on local and public cloud infrastructures. T-Systems will operate the services as part of its Open Telekom Cloud portfolio, a leading European public cloud service based on OpenStack.</a:t>
            </a:r>
            <a:endParaRPr/>
          </a:p>
          <a:p>
            <a:pPr marL="457200" marR="0" lvl="0" indent="-228600" algn="l" rtl="0">
              <a:lnSpc>
                <a:spcPct val="100000"/>
              </a:lnSpc>
              <a:spcBef>
                <a:spcPts val="0"/>
              </a:spcBef>
              <a:spcAft>
                <a:spcPts val="0"/>
              </a:spcAft>
              <a:buSzPts val="1400"/>
              <a:buNone/>
            </a:pPr>
            <a:endParaRPr sz="1200"/>
          </a:p>
          <a:p>
            <a:pPr marL="457200" marR="0" lvl="0" indent="-228600" algn="l" rtl="0">
              <a:lnSpc>
                <a:spcPct val="100000"/>
              </a:lnSpc>
              <a:spcBef>
                <a:spcPts val="0"/>
              </a:spcBef>
              <a:spcAft>
                <a:spcPts val="0"/>
              </a:spcAft>
              <a:buSzPts val="1400"/>
              <a:buNone/>
            </a:pPr>
            <a:endParaRPr/>
          </a:p>
        </p:txBody>
      </p:sp>
      <p:sp>
        <p:nvSpPr>
          <p:cNvPr id="277" name="Google Shape;27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91" name="Google Shape;29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00" name="Google Shape;30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 name="Google Shape;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2" name="Google Shape;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30" name="Google Shape;130;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800"/>
              <a:buChar char="•"/>
            </a:pPr>
            <a:r>
              <a:rPr lang="it-IT" b="1" i="1">
                <a:solidFill>
                  <a:srgbClr val="2F5496"/>
                </a:solidFill>
              </a:rPr>
              <a:t>SCIENTIFIC DATA ORIENTED - The Arkivum solution and workflows are all about enabling content, which in the case of ARCHIVER includes scientific data from a range of sources, to be captured, ingested, preserved and made accessible to those who need to use that content in the future.</a:t>
            </a:r>
            <a:endParaRPr/>
          </a:p>
          <a:p>
            <a:pPr marL="457200" lvl="0" indent="-457200" algn="l" rtl="0">
              <a:lnSpc>
                <a:spcPct val="100000"/>
              </a:lnSpc>
              <a:spcBef>
                <a:spcPts val="0"/>
              </a:spcBef>
              <a:spcAft>
                <a:spcPts val="0"/>
              </a:spcAft>
              <a:buSzPts val="1800"/>
              <a:buChar char="•"/>
            </a:pPr>
            <a:r>
              <a:rPr lang="it-IT" b="1" i="1">
                <a:solidFill>
                  <a:srgbClr val="2F5496"/>
                </a:solidFill>
              </a:rPr>
              <a:t>OAIS ARCHIVE WORKFLOW - This includes the ability to ingest, validate, organize and manage content as it comes into an archive. The content will then go through appropriate preservation and safeguarding processes, including generating OAIS archiving packages to ensure it is properly protected and remains usable. </a:t>
            </a:r>
            <a:endParaRPr/>
          </a:p>
          <a:p>
            <a:pPr marL="457200" lvl="0" indent="-457200" algn="l" rtl="0">
              <a:lnSpc>
                <a:spcPct val="100000"/>
              </a:lnSpc>
              <a:spcBef>
                <a:spcPts val="0"/>
              </a:spcBef>
              <a:spcAft>
                <a:spcPts val="0"/>
              </a:spcAft>
              <a:buSzPts val="1800"/>
              <a:buChar char="•"/>
            </a:pPr>
            <a:r>
              <a:rPr lang="it-IT" b="1" i="1">
                <a:solidFill>
                  <a:srgbClr val="2F5496"/>
                </a:solidFill>
              </a:rPr>
              <a:t>FAIR DATA SUPPORT - ensure that the data is searchable, discoverable and accessible for users both today and in the future so people can find and use the content in the archive that they need, when they need it.</a:t>
            </a:r>
            <a:endParaRPr/>
          </a:p>
          <a:p>
            <a:pPr marL="457200" lvl="0" indent="-457200" algn="l" rtl="0">
              <a:lnSpc>
                <a:spcPct val="100000"/>
              </a:lnSpc>
              <a:spcBef>
                <a:spcPts val="0"/>
              </a:spcBef>
              <a:spcAft>
                <a:spcPts val="0"/>
              </a:spcAft>
              <a:buSzPts val="1800"/>
              <a:buChar char="•"/>
            </a:pPr>
            <a:r>
              <a:rPr lang="it-IT" sz="1200" b="1" i="1">
                <a:solidFill>
                  <a:srgbClr val="2F5496"/>
                </a:solidFill>
              </a:rPr>
              <a:t>SaaS stack deployed on Google Cloud Platform (GCP) - Google Cloud enables the team to manage data on the immense scale required by ARCHIVER</a:t>
            </a:r>
            <a:endParaRPr/>
          </a:p>
          <a:p>
            <a:pPr marL="457200" lvl="0" indent="-457200" algn="l" rtl="0">
              <a:lnSpc>
                <a:spcPct val="100000"/>
              </a:lnSpc>
              <a:spcBef>
                <a:spcPts val="0"/>
              </a:spcBef>
              <a:spcAft>
                <a:spcPts val="0"/>
              </a:spcAft>
              <a:buSzPts val="1800"/>
              <a:buChar char="•"/>
            </a:pPr>
            <a:r>
              <a:rPr lang="it-IT" sz="1200" b="1" i="1">
                <a:solidFill>
                  <a:srgbClr val="2F5496"/>
                </a:solidFill>
              </a:rPr>
              <a:t>Open standards, open specifications, open source and open APIs to ensure portability, interoperability, exit strategies and removal of vendor and solution lock-in</a:t>
            </a:r>
            <a:endParaRPr/>
          </a:p>
          <a:p>
            <a:pPr marL="457200" lvl="0" indent="-457200" algn="l" rtl="0">
              <a:lnSpc>
                <a:spcPct val="100000"/>
              </a:lnSpc>
              <a:spcBef>
                <a:spcPts val="0"/>
              </a:spcBef>
              <a:spcAft>
                <a:spcPts val="0"/>
              </a:spcAft>
              <a:buSzPts val="1800"/>
              <a:buChar char="•"/>
            </a:pPr>
            <a:r>
              <a:rPr lang="it-IT" sz="1200" b="1" i="1">
                <a:solidFill>
                  <a:srgbClr val="2F5496"/>
                </a:solidFill>
              </a:rPr>
              <a:t>Trusted Digital Repository techniques and ensuring data is Findable, Accessible, Interoperable and Reusable (i.e. adhering to the FAIR principles). </a:t>
            </a:r>
            <a:endParaRPr/>
          </a:p>
          <a:p>
            <a:pPr marL="457200" lvl="0" indent="-457200" algn="l" rtl="0">
              <a:lnSpc>
                <a:spcPct val="100000"/>
              </a:lnSpc>
              <a:spcBef>
                <a:spcPts val="0"/>
              </a:spcBef>
              <a:spcAft>
                <a:spcPts val="0"/>
              </a:spcAft>
              <a:buSzPts val="1800"/>
              <a:buChar char="•"/>
            </a:pPr>
            <a:r>
              <a:rPr lang="it-IT" sz="1200" b="1" i="1">
                <a:solidFill>
                  <a:srgbClr val="2F5496"/>
                </a:solidFill>
              </a:rPr>
              <a:t>The emphasis of the development is on cost-effective archiving and preservation that can meet the very large data volumes and high ingest rates from organisations such as CERN, DESY, EMBL-EBI and PIC.</a:t>
            </a:r>
            <a:endParaRPr b="1" i="1">
              <a:solidFill>
                <a:srgbClr val="2F5496"/>
              </a:solidFill>
            </a:endParaRPr>
          </a:p>
          <a:p>
            <a:pPr marL="457200" marR="0" lvl="0" indent="-228600" algn="l" rtl="0">
              <a:lnSpc>
                <a:spcPct val="100000"/>
              </a:lnSpc>
              <a:spcBef>
                <a:spcPts val="0"/>
              </a:spcBef>
              <a:spcAft>
                <a:spcPts val="0"/>
              </a:spcAft>
              <a:buSzPts val="1400"/>
              <a:buNone/>
            </a:pPr>
            <a:endParaRPr/>
          </a:p>
        </p:txBody>
      </p:sp>
      <p:sp>
        <p:nvSpPr>
          <p:cNvPr id="224" name="Google Shape;22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4603333" y="2054899"/>
            <a:ext cx="6864000" cy="2387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A7FBF"/>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4603334" y="4618987"/>
            <a:ext cx="6864000" cy="16557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2400"/>
              <a:buFont typeface="Calibri"/>
              <a:buNone/>
              <a:defRPr sz="2400"/>
            </a:lvl1pPr>
            <a:lvl2pPr lvl="1" algn="ctr">
              <a:lnSpc>
                <a:spcPct val="90000"/>
              </a:lnSpc>
              <a:spcBef>
                <a:spcPts val="500"/>
              </a:spcBef>
              <a:spcAft>
                <a:spcPts val="0"/>
              </a:spcAft>
              <a:buClr>
                <a:schemeClr val="dk1"/>
              </a:buClr>
              <a:buSzPts val="2000"/>
              <a:buFont typeface="Calibri"/>
              <a:buNone/>
              <a:defRPr sz="2000"/>
            </a:lvl2pPr>
            <a:lvl3pPr lvl="2" algn="ctr">
              <a:lnSpc>
                <a:spcPct val="90000"/>
              </a:lnSpc>
              <a:spcBef>
                <a:spcPts val="500"/>
              </a:spcBef>
              <a:spcAft>
                <a:spcPts val="0"/>
              </a:spcAft>
              <a:buClr>
                <a:schemeClr val="dk1"/>
              </a:buClr>
              <a:buSzPts val="1800"/>
              <a:buFont typeface="Calibri"/>
              <a:buNone/>
              <a:defRPr sz="1800"/>
            </a:lvl3pPr>
            <a:lvl4pPr lvl="3" algn="ctr">
              <a:lnSpc>
                <a:spcPct val="90000"/>
              </a:lnSpc>
              <a:spcBef>
                <a:spcPts val="500"/>
              </a:spcBef>
              <a:spcAft>
                <a:spcPts val="0"/>
              </a:spcAft>
              <a:buClr>
                <a:schemeClr val="dk1"/>
              </a:buClr>
              <a:buSzPts val="1600"/>
              <a:buFont typeface="Calibri"/>
              <a:buNone/>
              <a:defRPr sz="1600"/>
            </a:lvl4pPr>
            <a:lvl5pPr lvl="4" algn="ctr">
              <a:lnSpc>
                <a:spcPct val="90000"/>
              </a:lnSpc>
              <a:spcBef>
                <a:spcPts val="500"/>
              </a:spcBef>
              <a:spcAft>
                <a:spcPts val="0"/>
              </a:spcAft>
              <a:buClr>
                <a:schemeClr val="dk1"/>
              </a:buClr>
              <a:buSzPts val="1600"/>
              <a:buFont typeface="Calibri"/>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8"/>
        <p:cNvGrpSpPr/>
        <p:nvPr/>
      </p:nvGrpSpPr>
      <p:grpSpPr>
        <a:xfrm>
          <a:off x="0" y="0"/>
          <a:ext cx="0" cy="0"/>
          <a:chOff x="0" y="0"/>
          <a:chExt cx="0" cy="0"/>
        </a:xfrm>
      </p:grpSpPr>
      <p:sp>
        <p:nvSpPr>
          <p:cNvPr id="19" name="Google Shape;19;p18"/>
          <p:cNvSpPr txBox="1">
            <a:spLocks noGrp="1"/>
          </p:cNvSpPr>
          <p:nvPr>
            <p:ph type="title"/>
          </p:nvPr>
        </p:nvSpPr>
        <p:spPr>
          <a:xfrm>
            <a:off x="838200" y="586597"/>
            <a:ext cx="10515600" cy="1104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A7FBF"/>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Font typeface="Calibri"/>
              <a:buChar char="•"/>
              <a:defRPr/>
            </a:lvl1pPr>
            <a:lvl2pPr marL="914400" lvl="1" indent="-381000" algn="l">
              <a:lnSpc>
                <a:spcPct val="90000"/>
              </a:lnSpc>
              <a:spcBef>
                <a:spcPts val="500"/>
              </a:spcBef>
              <a:spcAft>
                <a:spcPts val="0"/>
              </a:spcAft>
              <a:buClr>
                <a:schemeClr val="dk1"/>
              </a:buClr>
              <a:buSzPts val="2400"/>
              <a:buFont typeface="Calibri"/>
              <a:buChar char="•"/>
              <a:defRPr/>
            </a:lvl2pPr>
            <a:lvl3pPr marL="1371600" lvl="2" indent="-355600" algn="l">
              <a:lnSpc>
                <a:spcPct val="90000"/>
              </a:lnSpc>
              <a:spcBef>
                <a:spcPts val="500"/>
              </a:spcBef>
              <a:spcAft>
                <a:spcPts val="0"/>
              </a:spcAft>
              <a:buClr>
                <a:schemeClr val="dk1"/>
              </a:buClr>
              <a:buSzPts val="2000"/>
              <a:buFont typeface="Calibri"/>
              <a:buChar char="•"/>
              <a:defRPr/>
            </a:lvl3pPr>
            <a:lvl4pPr marL="1828800" lvl="3" indent="-342900" algn="l">
              <a:lnSpc>
                <a:spcPct val="90000"/>
              </a:lnSpc>
              <a:spcBef>
                <a:spcPts val="500"/>
              </a:spcBef>
              <a:spcAft>
                <a:spcPts val="0"/>
              </a:spcAft>
              <a:buClr>
                <a:schemeClr val="dk1"/>
              </a:buClr>
              <a:buSzPts val="1800"/>
              <a:buFont typeface="Calibri"/>
              <a:buChar char="•"/>
              <a:defRPr/>
            </a:lvl4pPr>
            <a:lvl5pPr marL="2286000" lvl="4" indent="-342900" algn="l">
              <a:lnSpc>
                <a:spcPct val="90000"/>
              </a:lnSpc>
              <a:spcBef>
                <a:spcPts val="500"/>
              </a:spcBef>
              <a:spcAft>
                <a:spcPts val="0"/>
              </a:spcAft>
              <a:buClr>
                <a:schemeClr val="dk1"/>
              </a:buClr>
              <a:buSzPts val="1800"/>
              <a:buFont typeface="Calibri"/>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8"/>
          <p:cNvSpPr txBox="1">
            <a:spLocks noGrp="1"/>
          </p:cNvSpPr>
          <p:nvPr>
            <p:ph type="dt" idx="10"/>
          </p:nvPr>
        </p:nvSpPr>
        <p:spPr>
          <a:xfrm>
            <a:off x="838200" y="6451238"/>
            <a:ext cx="1255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txBox="1">
            <a:spLocks noGrp="1"/>
          </p:cNvSpPr>
          <p:nvPr>
            <p:ph type="ftr" idx="11"/>
          </p:nvPr>
        </p:nvSpPr>
        <p:spPr>
          <a:xfrm>
            <a:off x="2323381" y="6451238"/>
            <a:ext cx="7660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 type="secHead">
  <p:cSld name="SECTION_HEADER">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A7FB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831851" y="4589465"/>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Font typeface="Calibri"/>
              <a:buNone/>
              <a:defRPr sz="2400">
                <a:solidFill>
                  <a:schemeClr val="dk1"/>
                </a:solidFill>
              </a:defRPr>
            </a:lvl1pPr>
            <a:lvl2pPr marL="914400" lvl="1" indent="-228600" algn="l">
              <a:lnSpc>
                <a:spcPct val="90000"/>
              </a:lnSpc>
              <a:spcBef>
                <a:spcPts val="500"/>
              </a:spcBef>
              <a:spcAft>
                <a:spcPts val="0"/>
              </a:spcAft>
              <a:buClr>
                <a:srgbClr val="888888"/>
              </a:buClr>
              <a:buSzPts val="2000"/>
              <a:buFont typeface="Calibri"/>
              <a:buNone/>
              <a:defRPr sz="2000">
                <a:solidFill>
                  <a:srgbClr val="888888"/>
                </a:solidFill>
              </a:defRPr>
            </a:lvl2pPr>
            <a:lvl3pPr marL="1371600" lvl="2" indent="-228600" algn="l">
              <a:lnSpc>
                <a:spcPct val="90000"/>
              </a:lnSpc>
              <a:spcBef>
                <a:spcPts val="500"/>
              </a:spcBef>
              <a:spcAft>
                <a:spcPts val="0"/>
              </a:spcAft>
              <a:buClr>
                <a:srgbClr val="888888"/>
              </a:buClr>
              <a:buSzPts val="1800"/>
              <a:buFont typeface="Calibri"/>
              <a:buNone/>
              <a:defRPr sz="1800">
                <a:solidFill>
                  <a:srgbClr val="888888"/>
                </a:solidFill>
              </a:defRPr>
            </a:lvl3pPr>
            <a:lvl4pPr marL="1828800" lvl="3" indent="-228600" algn="l">
              <a:lnSpc>
                <a:spcPct val="90000"/>
              </a:lnSpc>
              <a:spcBef>
                <a:spcPts val="500"/>
              </a:spcBef>
              <a:spcAft>
                <a:spcPts val="0"/>
              </a:spcAft>
              <a:buClr>
                <a:srgbClr val="888888"/>
              </a:buClr>
              <a:buSzPts val="1600"/>
              <a:buFont typeface="Calibri"/>
              <a:buNone/>
              <a:defRPr sz="1600">
                <a:solidFill>
                  <a:srgbClr val="888888"/>
                </a:solidFill>
              </a:defRPr>
            </a:lvl4pPr>
            <a:lvl5pPr marL="2286000" lvl="4" indent="-228600" algn="l">
              <a:lnSpc>
                <a:spcPct val="90000"/>
              </a:lnSpc>
              <a:spcBef>
                <a:spcPts val="500"/>
              </a:spcBef>
              <a:spcAft>
                <a:spcPts val="0"/>
              </a:spcAft>
              <a:buClr>
                <a:srgbClr val="888888"/>
              </a:buClr>
              <a:buSzPts val="1600"/>
              <a:buFont typeface="Calibri"/>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19"/>
          <p:cNvSpPr txBox="1">
            <a:spLocks noGrp="1"/>
          </p:cNvSpPr>
          <p:nvPr>
            <p:ph type="dt" idx="10"/>
          </p:nvPr>
        </p:nvSpPr>
        <p:spPr>
          <a:xfrm>
            <a:off x="838200" y="6451238"/>
            <a:ext cx="1255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9"/>
          <p:cNvSpPr txBox="1">
            <a:spLocks noGrp="1"/>
          </p:cNvSpPr>
          <p:nvPr>
            <p:ph type="ftr" idx="11"/>
          </p:nvPr>
        </p:nvSpPr>
        <p:spPr>
          <a:xfrm>
            <a:off x="2323381" y="6451238"/>
            <a:ext cx="7660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ly title" type="titleOnly">
  <p:cSld name="TITLE_ONLY">
    <p:spTree>
      <p:nvGrpSpPr>
        <p:cNvPr id="1" name="Shape 30"/>
        <p:cNvGrpSpPr/>
        <p:nvPr/>
      </p:nvGrpSpPr>
      <p:grpSpPr>
        <a:xfrm>
          <a:off x="0" y="0"/>
          <a:ext cx="0" cy="0"/>
          <a:chOff x="0" y="0"/>
          <a:chExt cx="0" cy="0"/>
        </a:xfrm>
      </p:grpSpPr>
      <p:sp>
        <p:nvSpPr>
          <p:cNvPr id="31" name="Google Shape;31;p20"/>
          <p:cNvSpPr txBox="1">
            <a:spLocks noGrp="1"/>
          </p:cNvSpPr>
          <p:nvPr>
            <p:ph type="title"/>
          </p:nvPr>
        </p:nvSpPr>
        <p:spPr>
          <a:xfrm>
            <a:off x="838200" y="586597"/>
            <a:ext cx="10515600" cy="1104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A7FBF"/>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dt" idx="10"/>
          </p:nvPr>
        </p:nvSpPr>
        <p:spPr>
          <a:xfrm>
            <a:off x="838200" y="6451238"/>
            <a:ext cx="1255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ftr" idx="11"/>
          </p:nvPr>
        </p:nvSpPr>
        <p:spPr>
          <a:xfrm>
            <a:off x="2323381" y="6451238"/>
            <a:ext cx="7660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35"/>
        <p:cNvGrpSpPr/>
        <p:nvPr/>
      </p:nvGrpSpPr>
      <p:grpSpPr>
        <a:xfrm>
          <a:off x="0" y="0"/>
          <a:ext cx="0" cy="0"/>
          <a:chOff x="0" y="0"/>
          <a:chExt cx="0" cy="0"/>
        </a:xfrm>
      </p:grpSpPr>
      <p:sp>
        <p:nvSpPr>
          <p:cNvPr id="36" name="Google Shape;36;p21"/>
          <p:cNvSpPr txBox="1">
            <a:spLocks noGrp="1"/>
          </p:cNvSpPr>
          <p:nvPr>
            <p:ph type="dt" idx="10"/>
          </p:nvPr>
        </p:nvSpPr>
        <p:spPr>
          <a:xfrm>
            <a:off x="838200" y="6451238"/>
            <a:ext cx="1255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txBox="1">
            <a:spLocks noGrp="1"/>
          </p:cNvSpPr>
          <p:nvPr>
            <p:ph type="ftr" idx="11"/>
          </p:nvPr>
        </p:nvSpPr>
        <p:spPr>
          <a:xfrm>
            <a:off x="2323381" y="6451238"/>
            <a:ext cx="7660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586597"/>
            <a:ext cx="10515600" cy="110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A7FBF"/>
              </a:buClr>
              <a:buSzPts val="3600"/>
              <a:buFont typeface="Calibri"/>
              <a:buNone/>
              <a:defRPr sz="3600" b="0" i="0" u="none" strike="noStrike" cap="none">
                <a:solidFill>
                  <a:srgbClr val="4A7FB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451238"/>
            <a:ext cx="1255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2323381" y="6451238"/>
            <a:ext cx="76602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archiver-project.eu/design-phase-award/consortium-" TargetMode="External"/><Relationship Id="rId3" Type="http://schemas.openxmlformats.org/officeDocument/2006/relationships/image" Target="../media/image25.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jp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hyperlink" Target="https://www.archiver-project.eu/design-phase-award/consortiu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archiver-project.eu/design-phase-award/consortium-" TargetMode="External"/><Relationship Id="rId5" Type="http://schemas.openxmlformats.org/officeDocument/2006/relationships/image" Target="../media/image32.gif"/><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hyperlink" Target="https://www.archiver-project.eu/design-phase-award/consortium-" TargetMode="External"/><Relationship Id="rId3" Type="http://schemas.openxmlformats.org/officeDocument/2006/relationships/image" Target="../media/image2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channel/UCCBIyLpUt-hWmQatqdIhIzw" TargetMode="External"/><Relationship Id="rId3" Type="http://schemas.openxmlformats.org/officeDocument/2006/relationships/image" Target="../media/image44.png"/><Relationship Id="rId7" Type="http://schemas.openxmlformats.org/officeDocument/2006/relationships/hyperlink" Target="https://www.linkedin.com/company/archiver-projec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twitter.com/ArchiverProject" TargetMode="External"/><Relationship Id="rId5" Type="http://schemas.openxmlformats.org/officeDocument/2006/relationships/hyperlink" Target="https://www.archiver-project.eu/" TargetMode="Externa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jpg"/><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g"/><Relationship Id="rId14" Type="http://schemas.openxmlformats.org/officeDocument/2006/relationships/hyperlink" Target="https://meet.google.com/linkredirect?authuser=1&amp;dest=https%3A%2F%2Farchiver-project.eu%2Fearly-adopters-use-cas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oi.org/10.5281/zenodo.361821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archiver-project.eu/deployment-scenario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8.xml"/><Relationship Id="rId16"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jpg"/><Relationship Id="rId10" Type="http://schemas.openxmlformats.org/officeDocument/2006/relationships/image" Target="../media/image32.gif"/><Relationship Id="rId19" Type="http://schemas.openxmlformats.org/officeDocument/2006/relationships/image" Target="../media/image41.png"/><Relationship Id="rId4" Type="http://schemas.openxmlformats.org/officeDocument/2006/relationships/image" Target="../media/image26.jpg"/><Relationship Id="rId9" Type="http://schemas.openxmlformats.org/officeDocument/2006/relationships/image" Target="../media/image31.pn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www.archiver-project.eu/design-phase-award/consortium-1" TargetMode="Externa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a:spLocks noGrp="1"/>
          </p:cNvSpPr>
          <p:nvPr>
            <p:ph type="ctrTitle"/>
          </p:nvPr>
        </p:nvSpPr>
        <p:spPr>
          <a:xfrm>
            <a:off x="3683217" y="1420586"/>
            <a:ext cx="8479500" cy="3984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A7FBF"/>
              </a:buClr>
              <a:buSzPts val="3600"/>
              <a:buFont typeface="Calibri"/>
              <a:buNone/>
            </a:pPr>
            <a:r>
              <a:rPr lang="it-IT" b="1"/>
              <a:t>ARCHIVER – Design Phase</a:t>
            </a:r>
            <a:br>
              <a:rPr lang="it-IT" b="1"/>
            </a:br>
            <a:r>
              <a:rPr lang="it-IT" sz="2800" b="1" i="1"/>
              <a:t>Archiving and Preservation for Research Environments</a:t>
            </a:r>
            <a:br>
              <a:rPr lang="it-IT" sz="2800" b="1" i="1"/>
            </a:br>
            <a:br>
              <a:rPr lang="it-IT" sz="2800"/>
            </a:br>
            <a:br>
              <a:rPr lang="it-IT" sz="2800"/>
            </a:br>
            <a:br>
              <a:rPr lang="it-IT" sz="2000"/>
            </a:br>
            <a:r>
              <a:rPr lang="it-IT" sz="2000"/>
              <a:t>Jakub Urban (CERN)</a:t>
            </a:r>
            <a:br>
              <a:rPr lang="it-IT" sz="2000"/>
            </a:br>
            <a:r>
              <a:rPr lang="it-IT" sz="1800"/>
              <a:t>Technical Coordinator</a:t>
            </a:r>
            <a:br>
              <a:rPr lang="it-IT" sz="1800"/>
            </a:br>
            <a:endParaRPr/>
          </a:p>
        </p:txBody>
      </p:sp>
      <p:sp>
        <p:nvSpPr>
          <p:cNvPr id="44" name="Google Shape;44;p1"/>
          <p:cNvSpPr txBox="1"/>
          <p:nvPr/>
        </p:nvSpPr>
        <p:spPr>
          <a:xfrm>
            <a:off x="3683217" y="5129637"/>
            <a:ext cx="20040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1" u="none" strike="noStrike" cap="none">
                <a:solidFill>
                  <a:schemeClr val="accent1"/>
                </a:solidFill>
                <a:latin typeface="Arial"/>
                <a:ea typeface="Arial"/>
                <a:cs typeface="Arial"/>
                <a:sym typeface="Arial"/>
              </a:rPr>
              <a:t>2nd of November 2020</a:t>
            </a:r>
            <a:endParaRPr sz="1400" b="0" i="1" u="none" strike="noStrike" cap="none">
              <a:solidFill>
                <a:schemeClr val="accent1"/>
              </a:solidFill>
              <a:latin typeface="Arial"/>
              <a:ea typeface="Arial"/>
              <a:cs typeface="Arial"/>
              <a:sym typeface="Arial"/>
            </a:endParaRPr>
          </a:p>
        </p:txBody>
      </p:sp>
      <p:pic>
        <p:nvPicPr>
          <p:cNvPr id="45" name="Google Shape;45;p1" descr="Icon&#10;&#10;Description automatically generated"/>
          <p:cNvPicPr preferRelativeResize="0"/>
          <p:nvPr/>
        </p:nvPicPr>
        <p:blipFill rotWithShape="1">
          <a:blip r:embed="rId3">
            <a:alphaModFix/>
          </a:blip>
          <a:srcRect/>
          <a:stretch/>
        </p:blipFill>
        <p:spPr>
          <a:xfrm>
            <a:off x="8109233" y="3583517"/>
            <a:ext cx="2857500" cy="2857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0" descr="A close up of a logo&#10;&#10;Description automatically generated"/>
          <p:cNvPicPr preferRelativeResize="0"/>
          <p:nvPr/>
        </p:nvPicPr>
        <p:blipFill rotWithShape="1">
          <a:blip r:embed="rId3">
            <a:alphaModFix/>
          </a:blip>
          <a:srcRect/>
          <a:stretch/>
        </p:blipFill>
        <p:spPr>
          <a:xfrm>
            <a:off x="1996181" y="1022468"/>
            <a:ext cx="1916965" cy="1916965"/>
          </a:xfrm>
          <a:prstGeom prst="rect">
            <a:avLst/>
          </a:prstGeom>
          <a:noFill/>
          <a:ln>
            <a:noFill/>
          </a:ln>
        </p:spPr>
      </p:pic>
      <p:sp>
        <p:nvSpPr>
          <p:cNvPr id="239" name="Google Shape;239;p10"/>
          <p:cNvSpPr txBox="1">
            <a:spLocks noGrp="1"/>
          </p:cNvSpPr>
          <p:nvPr>
            <p:ph type="title"/>
          </p:nvPr>
        </p:nvSpPr>
        <p:spPr>
          <a:xfrm>
            <a:off x="2667000" y="56697"/>
            <a:ext cx="8890000" cy="758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A7FBF"/>
              </a:buClr>
              <a:buSzPts val="3600"/>
              <a:buFont typeface="Calibri"/>
              <a:buNone/>
            </a:pPr>
            <a:r>
              <a:rPr lang="it-IT"/>
              <a:t>R&amp;D proposal of GMV</a:t>
            </a:r>
            <a:endParaRPr/>
          </a:p>
        </p:txBody>
      </p:sp>
      <p:sp>
        <p:nvSpPr>
          <p:cNvPr id="240" name="Google Shape;240;p10"/>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10</a:t>
            </a:fld>
            <a:endParaRPr/>
          </a:p>
        </p:txBody>
      </p:sp>
      <p:pic>
        <p:nvPicPr>
          <p:cNvPr id="241" name="Google Shape;241;p10" descr="A picture containing drawing&#10;&#10;Description automatically generated"/>
          <p:cNvPicPr preferRelativeResize="0"/>
          <p:nvPr/>
        </p:nvPicPr>
        <p:blipFill rotWithShape="1">
          <a:blip r:embed="rId4">
            <a:alphaModFix/>
          </a:blip>
          <a:srcRect/>
          <a:stretch/>
        </p:blipFill>
        <p:spPr>
          <a:xfrm>
            <a:off x="1124928" y="1966762"/>
            <a:ext cx="970568" cy="675515"/>
          </a:xfrm>
          <a:prstGeom prst="rect">
            <a:avLst/>
          </a:prstGeom>
          <a:noFill/>
          <a:ln>
            <a:noFill/>
          </a:ln>
        </p:spPr>
      </p:pic>
      <p:pic>
        <p:nvPicPr>
          <p:cNvPr id="242" name="Google Shape;242;p10" descr="A picture containing nature, blue, flying, air&#10;&#10;Description automatically generated"/>
          <p:cNvPicPr preferRelativeResize="0"/>
          <p:nvPr/>
        </p:nvPicPr>
        <p:blipFill rotWithShape="1">
          <a:blip r:embed="rId5">
            <a:alphaModFix/>
          </a:blip>
          <a:srcRect/>
          <a:stretch/>
        </p:blipFill>
        <p:spPr>
          <a:xfrm>
            <a:off x="1127665" y="2764158"/>
            <a:ext cx="1622673" cy="908697"/>
          </a:xfrm>
          <a:prstGeom prst="rect">
            <a:avLst/>
          </a:prstGeom>
          <a:noFill/>
          <a:ln>
            <a:noFill/>
          </a:ln>
        </p:spPr>
      </p:pic>
      <p:pic>
        <p:nvPicPr>
          <p:cNvPr id="243" name="Google Shape;243;p10" descr="A picture containing drawing&#10;&#10;Description automatically generated"/>
          <p:cNvPicPr preferRelativeResize="0"/>
          <p:nvPr/>
        </p:nvPicPr>
        <p:blipFill rotWithShape="1">
          <a:blip r:embed="rId6">
            <a:alphaModFix/>
          </a:blip>
          <a:srcRect/>
          <a:stretch/>
        </p:blipFill>
        <p:spPr>
          <a:xfrm>
            <a:off x="2868806" y="2383763"/>
            <a:ext cx="1727316" cy="1104093"/>
          </a:xfrm>
          <a:prstGeom prst="rect">
            <a:avLst/>
          </a:prstGeom>
          <a:noFill/>
          <a:ln>
            <a:noFill/>
          </a:ln>
        </p:spPr>
      </p:pic>
      <p:sp>
        <p:nvSpPr>
          <p:cNvPr id="244" name="Google Shape;244;p10"/>
          <p:cNvSpPr/>
          <p:nvPr/>
        </p:nvSpPr>
        <p:spPr>
          <a:xfrm>
            <a:off x="860391" y="1539141"/>
            <a:ext cx="3779893" cy="2379427"/>
          </a:xfrm>
          <a:prstGeom prst="roundRect">
            <a:avLst>
              <a:gd name="adj" fmla="val 17138"/>
            </a:avLst>
          </a:prstGeom>
          <a:noFill/>
          <a:ln w="50800" cap="flat" cmpd="sng">
            <a:solidFill>
              <a:schemeClr val="accent1"/>
            </a:solidFill>
            <a:prstDash val="solid"/>
            <a:round/>
            <a:headEnd type="none" w="sm" len="sm"/>
            <a:tailEnd type="none" w="sm" len="sm"/>
          </a:ln>
          <a:effectLst>
            <a:outerShdw blurRad="76200" dist="38100" dir="5400000" rotWithShape="0">
              <a:srgbClr val="000000">
                <a:alpha val="34117"/>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45" name="Google Shape;245;p10"/>
          <p:cNvSpPr/>
          <p:nvPr/>
        </p:nvSpPr>
        <p:spPr>
          <a:xfrm>
            <a:off x="5195552" y="1398322"/>
            <a:ext cx="8255283" cy="267761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800"/>
              <a:buBlip>
                <a:blip r:embed="rId7"/>
              </a:buBlip>
            </a:pP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Piql</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Connect and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Piql</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UI</a:t>
            </a:r>
            <a:endParaRPr dirty="0">
              <a:latin typeface="Calibri" panose="020F0502020204030204" pitchFamily="34" charset="0"/>
              <a:cs typeface="Calibri" panose="020F0502020204030204" pitchFamily="34" charset="0"/>
            </a:endParaRPr>
          </a:p>
          <a:p>
            <a:pPr marL="457200" marR="0" lvl="0" indent="-457200" algn="l" rtl="0">
              <a:lnSpc>
                <a:spcPct val="100000"/>
              </a:lnSpc>
              <a:spcBef>
                <a:spcPts val="0"/>
              </a:spcBef>
              <a:spcAft>
                <a:spcPts val="0"/>
              </a:spcAft>
              <a:buClr>
                <a:srgbClr val="000000"/>
              </a:buClr>
              <a:buSzPts val="1800"/>
              <a:buBlip>
                <a:blip r:embed="rId7"/>
              </a:buBlip>
            </a:pP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Piql</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software on top of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Archivematica</a:t>
            </a:r>
            <a:endParaRPr sz="28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00000"/>
              </a:buClr>
              <a:buSzPts val="1800"/>
              <a:buBlip>
                <a:blip r:embed="rId7"/>
              </a:buBlip>
            </a:pP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Fed</a:t>
            </a:r>
            <a:r>
              <a:rPr lang="it-IT" sz="2800" b="1" dirty="0">
                <a:solidFill>
                  <a:srgbClr val="2F5496"/>
                </a:solidFill>
                <a:latin typeface="Calibri" panose="020F0502020204030204" pitchFamily="34" charset="0"/>
                <a:ea typeface="Calibri"/>
                <a:cs typeface="Calibri" panose="020F0502020204030204" pitchFamily="34" charset="0"/>
                <a:sym typeface="Calibri"/>
              </a:rPr>
              <a:t>. </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Identity </a:t>
            </a:r>
            <a:r>
              <a:rPr lang="it-IT" sz="2800" b="1" dirty="0">
                <a:solidFill>
                  <a:srgbClr val="2F5496"/>
                </a:solidFill>
                <a:latin typeface="Calibri" panose="020F0502020204030204" pitchFamily="34" charset="0"/>
                <a:ea typeface="Calibri"/>
                <a:cs typeface="Calibri" panose="020F0502020204030204" pitchFamily="34" charset="0"/>
                <a:sym typeface="Calibri"/>
              </a:rPr>
              <a:t>&amp; </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Access Management</a:t>
            </a:r>
            <a:endParaRPr sz="28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00000"/>
              </a:buClr>
              <a:buSzPts val="1800"/>
              <a:buBlip>
                <a:blip r:embed="rId7"/>
              </a:buBlip>
            </a:pP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A</a:t>
            </a:r>
            <a:r>
              <a:rPr lang="it-IT" sz="2800" b="1" dirty="0">
                <a:solidFill>
                  <a:srgbClr val="2F5496"/>
                </a:solidFill>
                <a:latin typeface="Calibri" panose="020F0502020204030204" pitchFamily="34" charset="0"/>
                <a:ea typeface="Calibri"/>
                <a:cs typeface="Calibri" panose="020F0502020204030204" pitchFamily="34" charset="0"/>
                <a:sym typeface="Calibri"/>
              </a:rPr>
              <a:t>I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functionalities</a:t>
            </a:r>
            <a:endParaRPr sz="2800" b="1" i="0" u="none" strike="noStrike" cap="none" dirty="0">
              <a:solidFill>
                <a:srgbClr val="2F5496"/>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00000"/>
              </a:buClr>
              <a:buSzPts val="1800"/>
              <a:buBlip>
                <a:blip r:embed="rId7"/>
              </a:buBlip>
            </a:pP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Container-</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based</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workflows</a:t>
            </a:r>
            <a:endParaRPr sz="28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00000"/>
              </a:buClr>
              <a:buSzPts val="1800"/>
              <a:buBlip>
                <a:blip r:embed="rId7"/>
              </a:buBlip>
            </a:pP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Operations over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huge</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data scale</a:t>
            </a:r>
            <a:endParaRPr sz="28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46" name="Google Shape;246;p10"/>
          <p:cNvSpPr/>
          <p:nvPr/>
        </p:nvSpPr>
        <p:spPr>
          <a:xfrm>
            <a:off x="772090" y="5511739"/>
            <a:ext cx="1119282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1" u="sng" strike="noStrike" cap="none">
                <a:solidFill>
                  <a:schemeClr val="hlink"/>
                </a:solidFill>
                <a:latin typeface="Calibri"/>
                <a:ea typeface="Calibri"/>
                <a:cs typeface="Calibri"/>
                <a:sym typeface="Calibri"/>
                <a:hlinkClick r:id="rId8"/>
              </a:rPr>
              <a:t>https://www.archiver-project.eu/design-phase-award/consortium-</a:t>
            </a:r>
            <a:r>
              <a:rPr lang="it-IT" sz="2000" b="1" i="1" u="sng" strike="noStrike" cap="none">
                <a:solidFill>
                  <a:schemeClr val="hlink"/>
                </a:solidFill>
                <a:latin typeface="Calibri"/>
                <a:ea typeface="Calibri"/>
                <a:cs typeface="Calibri"/>
                <a:sym typeface="Calibri"/>
              </a:rPr>
              <a:t>2</a:t>
            </a:r>
            <a:r>
              <a:rPr lang="it-IT" sz="2000" b="1" i="1" u="none" strike="noStrike" cap="none">
                <a:solidFill>
                  <a:srgbClr val="2F5496"/>
                </a:solidFill>
                <a:latin typeface="Calibri"/>
                <a:ea typeface="Calibri"/>
                <a:cs typeface="Calibri"/>
                <a:sym typeface="Calibri"/>
              </a:rPr>
              <a:t> </a:t>
            </a:r>
            <a:endParaRPr sz="1400" b="0" i="1"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1"/>
          <p:cNvSpPr txBox="1">
            <a:spLocks noGrp="1"/>
          </p:cNvSpPr>
          <p:nvPr>
            <p:ph type="title"/>
          </p:nvPr>
        </p:nvSpPr>
        <p:spPr>
          <a:xfrm>
            <a:off x="2667000" y="56697"/>
            <a:ext cx="8890000" cy="758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A7FBF"/>
              </a:buClr>
              <a:buSzPts val="3600"/>
              <a:buFont typeface="Calibri"/>
              <a:buNone/>
            </a:pPr>
            <a:r>
              <a:rPr lang="it-IT"/>
              <a:t>R&amp;D proposal of LIBNOVA</a:t>
            </a:r>
            <a:endParaRPr/>
          </a:p>
        </p:txBody>
      </p:sp>
      <p:sp>
        <p:nvSpPr>
          <p:cNvPr id="253" name="Google Shape;253;p11"/>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11</a:t>
            </a:fld>
            <a:endParaRPr/>
          </a:p>
        </p:txBody>
      </p:sp>
      <p:pic>
        <p:nvPicPr>
          <p:cNvPr id="254" name="Google Shape;254;p11" descr="A picture containing drawing&#10;&#10;Description automatically generated"/>
          <p:cNvPicPr preferRelativeResize="0"/>
          <p:nvPr/>
        </p:nvPicPr>
        <p:blipFill rotWithShape="1">
          <a:blip r:embed="rId3">
            <a:alphaModFix/>
          </a:blip>
          <a:srcRect/>
          <a:stretch/>
        </p:blipFill>
        <p:spPr>
          <a:xfrm>
            <a:off x="1548285" y="1602767"/>
            <a:ext cx="2010276" cy="692836"/>
          </a:xfrm>
          <a:prstGeom prst="rect">
            <a:avLst/>
          </a:prstGeom>
          <a:noFill/>
          <a:ln>
            <a:noFill/>
          </a:ln>
        </p:spPr>
      </p:pic>
      <p:pic>
        <p:nvPicPr>
          <p:cNvPr id="255" name="Google Shape;255;p11" descr="A close up of a logo&#10;&#10;Description automatically generated"/>
          <p:cNvPicPr preferRelativeResize="0"/>
          <p:nvPr/>
        </p:nvPicPr>
        <p:blipFill rotWithShape="1">
          <a:blip r:embed="rId4">
            <a:alphaModFix/>
          </a:blip>
          <a:srcRect/>
          <a:stretch/>
        </p:blipFill>
        <p:spPr>
          <a:xfrm>
            <a:off x="2872550" y="1905860"/>
            <a:ext cx="1606637" cy="1606637"/>
          </a:xfrm>
          <a:prstGeom prst="rect">
            <a:avLst/>
          </a:prstGeom>
          <a:noFill/>
          <a:ln>
            <a:noFill/>
          </a:ln>
        </p:spPr>
      </p:pic>
      <p:pic>
        <p:nvPicPr>
          <p:cNvPr id="256" name="Google Shape;256;p11" descr="A close up of a sign&#10;&#10;Description automatically generated"/>
          <p:cNvPicPr preferRelativeResize="0"/>
          <p:nvPr/>
        </p:nvPicPr>
        <p:blipFill rotWithShape="1">
          <a:blip r:embed="rId5">
            <a:alphaModFix/>
          </a:blip>
          <a:srcRect/>
          <a:stretch/>
        </p:blipFill>
        <p:spPr>
          <a:xfrm>
            <a:off x="977244" y="2430112"/>
            <a:ext cx="1414364" cy="1414364"/>
          </a:xfrm>
          <a:prstGeom prst="rect">
            <a:avLst/>
          </a:prstGeom>
          <a:noFill/>
          <a:ln>
            <a:noFill/>
          </a:ln>
        </p:spPr>
      </p:pic>
      <p:pic>
        <p:nvPicPr>
          <p:cNvPr id="257" name="Google Shape;257;p11" descr="A close up of a logo&#10;&#10;Description automatically generated"/>
          <p:cNvPicPr preferRelativeResize="0"/>
          <p:nvPr/>
        </p:nvPicPr>
        <p:blipFill rotWithShape="1">
          <a:blip r:embed="rId6">
            <a:alphaModFix/>
          </a:blip>
          <a:srcRect/>
          <a:stretch/>
        </p:blipFill>
        <p:spPr>
          <a:xfrm>
            <a:off x="2508460" y="2920764"/>
            <a:ext cx="1897210" cy="809476"/>
          </a:xfrm>
          <a:prstGeom prst="rect">
            <a:avLst/>
          </a:prstGeom>
          <a:noFill/>
          <a:ln>
            <a:noFill/>
          </a:ln>
        </p:spPr>
      </p:pic>
      <p:sp>
        <p:nvSpPr>
          <p:cNvPr id="258" name="Google Shape;258;p11"/>
          <p:cNvSpPr/>
          <p:nvPr/>
        </p:nvSpPr>
        <p:spPr>
          <a:xfrm>
            <a:off x="860391" y="1539141"/>
            <a:ext cx="3779893" cy="2379427"/>
          </a:xfrm>
          <a:prstGeom prst="roundRect">
            <a:avLst>
              <a:gd name="adj" fmla="val 17138"/>
            </a:avLst>
          </a:prstGeom>
          <a:noFill/>
          <a:ln w="50800" cap="flat" cmpd="sng">
            <a:solidFill>
              <a:schemeClr val="accent1"/>
            </a:solidFill>
            <a:prstDash val="solid"/>
            <a:round/>
            <a:headEnd type="none" w="sm" len="sm"/>
            <a:tailEnd type="none" w="sm" len="sm"/>
          </a:ln>
          <a:effectLst>
            <a:outerShdw blurRad="76200" dist="38100" dir="5400000" rotWithShape="0">
              <a:srgbClr val="000000">
                <a:alpha val="34117"/>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9" name="Google Shape;259;p11"/>
          <p:cNvSpPr/>
          <p:nvPr/>
        </p:nvSpPr>
        <p:spPr>
          <a:xfrm>
            <a:off x="772090" y="5511739"/>
            <a:ext cx="1119282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1" u="sng" strike="noStrike" cap="none">
                <a:solidFill>
                  <a:schemeClr val="hlink"/>
                </a:solidFill>
                <a:latin typeface="Calibri"/>
                <a:ea typeface="Calibri"/>
                <a:cs typeface="Calibri"/>
                <a:sym typeface="Calibri"/>
                <a:hlinkClick r:id="rId7"/>
              </a:rPr>
              <a:t>https://www.archiver-project.eu/design-phase-award/consortium-</a:t>
            </a:r>
            <a:r>
              <a:rPr lang="it-IT" sz="2000" b="1" i="1" u="sng" strike="noStrike" cap="none">
                <a:solidFill>
                  <a:schemeClr val="hlink"/>
                </a:solidFill>
                <a:latin typeface="Calibri"/>
                <a:ea typeface="Calibri"/>
                <a:cs typeface="Calibri"/>
                <a:sym typeface="Calibri"/>
              </a:rPr>
              <a:t>3</a:t>
            </a:r>
            <a:r>
              <a:rPr lang="it-IT" sz="2000" b="1" i="1" u="none" strike="noStrike" cap="none">
                <a:solidFill>
                  <a:srgbClr val="2F5496"/>
                </a:solidFill>
                <a:latin typeface="Calibri"/>
                <a:ea typeface="Calibri"/>
                <a:cs typeface="Calibri"/>
                <a:sym typeface="Calibri"/>
              </a:rPr>
              <a:t> </a:t>
            </a:r>
            <a:endParaRPr sz="1400" b="0" i="1" u="none" strike="noStrike" cap="none">
              <a:solidFill>
                <a:srgbClr val="000000"/>
              </a:solidFill>
              <a:latin typeface="Calibri"/>
              <a:ea typeface="Calibri"/>
              <a:cs typeface="Calibri"/>
              <a:sym typeface="Calibri"/>
            </a:endParaRPr>
          </a:p>
        </p:txBody>
      </p:sp>
      <p:sp>
        <p:nvSpPr>
          <p:cNvPr id="260" name="Google Shape;260;p11"/>
          <p:cNvSpPr/>
          <p:nvPr/>
        </p:nvSpPr>
        <p:spPr>
          <a:xfrm>
            <a:off x="5195552" y="1398322"/>
            <a:ext cx="8255283" cy="310850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800"/>
              <a:buBlip>
                <a:blip r:embed="rId8"/>
              </a:buBlip>
            </a:pPr>
            <a:r>
              <a:rPr lang="it-IT" sz="2800" b="1" i="0" u="none" strike="noStrike" cap="none" dirty="0" err="1">
                <a:solidFill>
                  <a:srgbClr val="2F5496"/>
                </a:solidFill>
                <a:latin typeface="Calibri"/>
                <a:ea typeface="Calibri"/>
                <a:cs typeface="Calibri"/>
                <a:sym typeface="Calibri"/>
              </a:rPr>
              <a:t>Established</a:t>
            </a:r>
            <a:r>
              <a:rPr lang="it-IT" sz="2800" b="1" i="0" u="none" strike="noStrike" cap="none" dirty="0">
                <a:solidFill>
                  <a:srgbClr val="2F5496"/>
                </a:solidFill>
                <a:latin typeface="Calibri"/>
                <a:ea typeface="Calibri"/>
                <a:cs typeface="Calibri"/>
                <a:sym typeface="Calibri"/>
              </a:rPr>
              <a:t> </a:t>
            </a:r>
            <a:r>
              <a:rPr lang="it-IT" sz="2800" b="1" i="0" u="none" strike="noStrike" cap="none" dirty="0" err="1">
                <a:solidFill>
                  <a:srgbClr val="2F5496"/>
                </a:solidFill>
                <a:latin typeface="Calibri"/>
                <a:ea typeface="Calibri"/>
                <a:cs typeface="Calibri"/>
                <a:sym typeface="Calibri"/>
              </a:rPr>
              <a:t>preservation</a:t>
            </a:r>
            <a:r>
              <a:rPr lang="it-IT" sz="2800" b="1" i="0" u="none" strike="noStrike" cap="none" dirty="0">
                <a:solidFill>
                  <a:srgbClr val="2F5496"/>
                </a:solidFill>
                <a:latin typeface="Calibri"/>
                <a:ea typeface="Calibri"/>
                <a:cs typeface="Calibri"/>
                <a:sym typeface="Calibri"/>
              </a:rPr>
              <a:t> </a:t>
            </a:r>
            <a:r>
              <a:rPr lang="it-IT" sz="2800" b="1" i="0" u="none" strike="noStrike" cap="none" dirty="0" err="1">
                <a:solidFill>
                  <a:srgbClr val="2F5496"/>
                </a:solidFill>
                <a:latin typeface="Calibri"/>
                <a:ea typeface="Calibri"/>
                <a:cs typeface="Calibri"/>
                <a:sym typeface="Calibri"/>
              </a:rPr>
              <a:t>platform</a:t>
            </a:r>
            <a:endParaRPr sz="28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Blip>
                <a:blip r:embed="rId8"/>
              </a:buBlip>
            </a:pPr>
            <a:r>
              <a:rPr lang="it-IT" sz="2800" b="1" i="0" u="none" strike="noStrike" cap="none" dirty="0">
                <a:solidFill>
                  <a:srgbClr val="2F5496"/>
                </a:solidFill>
                <a:latin typeface="Calibri"/>
                <a:ea typeface="Calibri"/>
                <a:cs typeface="Calibri"/>
                <a:sym typeface="Calibri"/>
              </a:rPr>
              <a:t>Life-</a:t>
            </a:r>
            <a:r>
              <a:rPr lang="it-IT" sz="2800" b="1" i="0" u="none" strike="noStrike" cap="none" dirty="0" err="1">
                <a:solidFill>
                  <a:srgbClr val="2F5496"/>
                </a:solidFill>
                <a:latin typeface="Calibri"/>
                <a:ea typeface="Calibri"/>
                <a:cs typeface="Calibri"/>
                <a:sym typeface="Calibri"/>
              </a:rPr>
              <a:t>cycle</a:t>
            </a:r>
            <a:r>
              <a:rPr lang="it-IT" sz="2800" b="1" i="0" u="none" strike="noStrike" cap="none" dirty="0">
                <a:solidFill>
                  <a:srgbClr val="2F5496"/>
                </a:solidFill>
                <a:latin typeface="Calibri"/>
                <a:ea typeface="Calibri"/>
                <a:cs typeface="Calibri"/>
                <a:sym typeface="Calibri"/>
              </a:rPr>
              <a:t> OAIS </a:t>
            </a:r>
            <a:r>
              <a:rPr lang="it-IT" sz="2800" b="1" i="0" u="none" strike="noStrike" cap="none" dirty="0" err="1">
                <a:solidFill>
                  <a:srgbClr val="2F5496"/>
                </a:solidFill>
                <a:latin typeface="Calibri"/>
                <a:ea typeface="Calibri"/>
                <a:cs typeface="Calibri"/>
                <a:sym typeface="Calibri"/>
              </a:rPr>
              <a:t>compliant</a:t>
            </a:r>
            <a:endParaRPr sz="28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Blip>
                <a:blip r:embed="rId8"/>
              </a:buBlip>
            </a:pPr>
            <a:r>
              <a:rPr lang="it-IT" sz="2800" b="1" i="0" u="none" strike="noStrike" cap="none" dirty="0" err="1">
                <a:solidFill>
                  <a:srgbClr val="2F5496"/>
                </a:solidFill>
                <a:latin typeface="Calibri"/>
                <a:ea typeface="Calibri"/>
                <a:cs typeface="Calibri"/>
                <a:sym typeface="Calibri"/>
              </a:rPr>
              <a:t>Scalability</a:t>
            </a:r>
            <a:endParaRPr sz="28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Blip>
                <a:blip r:embed="rId8"/>
              </a:buBlip>
            </a:pPr>
            <a:r>
              <a:rPr lang="it-IT" sz="2800" b="1" i="0" u="none" strike="noStrike" cap="none" dirty="0">
                <a:solidFill>
                  <a:srgbClr val="2F5496"/>
                </a:solidFill>
                <a:latin typeface="Calibri"/>
                <a:ea typeface="Calibri"/>
                <a:cs typeface="Calibri"/>
                <a:sym typeface="Calibri"/>
              </a:rPr>
              <a:t>Containers</a:t>
            </a:r>
            <a:endParaRPr sz="28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Blip>
                <a:blip r:embed="rId8"/>
              </a:buBlip>
            </a:pPr>
            <a:r>
              <a:rPr lang="it-IT" sz="2800" b="1" i="0" u="none" strike="noStrike" cap="none" dirty="0" err="1">
                <a:solidFill>
                  <a:srgbClr val="2F5496"/>
                </a:solidFill>
                <a:latin typeface="Calibri"/>
                <a:ea typeface="Calibri"/>
                <a:cs typeface="Calibri"/>
                <a:sym typeface="Calibri"/>
              </a:rPr>
              <a:t>Cost</a:t>
            </a:r>
            <a:r>
              <a:rPr lang="it-IT" sz="2800" b="1" i="0" u="none" strike="noStrike" cap="none" dirty="0">
                <a:solidFill>
                  <a:srgbClr val="2F5496"/>
                </a:solidFill>
                <a:latin typeface="Calibri"/>
                <a:ea typeface="Calibri"/>
                <a:cs typeface="Calibri"/>
                <a:sym typeface="Calibri"/>
              </a:rPr>
              <a:t> </a:t>
            </a:r>
            <a:r>
              <a:rPr lang="it-IT" sz="2800" b="1" i="0" u="none" strike="noStrike" cap="none" dirty="0" err="1">
                <a:solidFill>
                  <a:srgbClr val="2F5496"/>
                </a:solidFill>
                <a:latin typeface="Calibri"/>
                <a:ea typeface="Calibri"/>
                <a:cs typeface="Calibri"/>
                <a:sym typeface="Calibri"/>
              </a:rPr>
              <a:t>Efficiency</a:t>
            </a:r>
            <a:endParaRPr sz="28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Blip>
                <a:blip r:embed="rId8"/>
              </a:buBlip>
            </a:pPr>
            <a:r>
              <a:rPr lang="it-IT" sz="2800" b="1" i="0" u="none" strike="noStrike" cap="none" dirty="0" err="1">
                <a:solidFill>
                  <a:srgbClr val="2F5496"/>
                </a:solidFill>
                <a:latin typeface="Calibri"/>
                <a:ea typeface="Calibri"/>
                <a:cs typeface="Calibri"/>
                <a:sym typeface="Calibri"/>
              </a:rPr>
              <a:t>Dynamic</a:t>
            </a:r>
            <a:r>
              <a:rPr lang="it-IT" sz="2800" b="1" i="0" u="none" strike="noStrike" cap="none" dirty="0">
                <a:solidFill>
                  <a:srgbClr val="2F5496"/>
                </a:solidFill>
                <a:latin typeface="Calibri"/>
                <a:ea typeface="Calibri"/>
                <a:cs typeface="Calibri"/>
                <a:sym typeface="Calibri"/>
              </a:rPr>
              <a:t> </a:t>
            </a:r>
            <a:r>
              <a:rPr lang="it-IT" sz="2800" b="1" i="0" u="none" strike="noStrike" cap="none" dirty="0" err="1">
                <a:solidFill>
                  <a:srgbClr val="2F5496"/>
                </a:solidFill>
                <a:latin typeface="Calibri"/>
                <a:ea typeface="Calibri"/>
                <a:cs typeface="Calibri"/>
                <a:sym typeface="Calibri"/>
              </a:rPr>
              <a:t>insights</a:t>
            </a:r>
            <a:endParaRPr sz="28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Blip>
                <a:blip r:embed="rId8"/>
              </a:buBlip>
            </a:pPr>
            <a:r>
              <a:rPr lang="it-IT" sz="2800" b="1" i="0" u="none" strike="noStrike" cap="none" dirty="0">
                <a:solidFill>
                  <a:srgbClr val="2F5496"/>
                </a:solidFill>
                <a:latin typeface="Calibri"/>
                <a:ea typeface="Calibri"/>
                <a:cs typeface="Calibri"/>
                <a:sym typeface="Calibri"/>
              </a:rPr>
              <a:t>Budget Assistant</a:t>
            </a:r>
            <a:endParaRPr sz="2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2" descr="A picture containing drawing&#10;&#10;Description automatically generated"/>
          <p:cNvPicPr preferRelativeResize="0"/>
          <p:nvPr/>
        </p:nvPicPr>
        <p:blipFill rotWithShape="1">
          <a:blip r:embed="rId3">
            <a:alphaModFix/>
          </a:blip>
          <a:srcRect/>
          <a:stretch/>
        </p:blipFill>
        <p:spPr>
          <a:xfrm>
            <a:off x="2407052" y="2651995"/>
            <a:ext cx="2425700" cy="1187045"/>
          </a:xfrm>
          <a:prstGeom prst="rect">
            <a:avLst/>
          </a:prstGeom>
          <a:noFill/>
          <a:ln>
            <a:noFill/>
          </a:ln>
        </p:spPr>
      </p:pic>
      <p:pic>
        <p:nvPicPr>
          <p:cNvPr id="267" name="Google Shape;267;p12" descr="A picture containing drawing&#10;&#10;Description automatically generated"/>
          <p:cNvPicPr preferRelativeResize="0"/>
          <p:nvPr/>
        </p:nvPicPr>
        <p:blipFill rotWithShape="1">
          <a:blip r:embed="rId4">
            <a:alphaModFix/>
          </a:blip>
          <a:srcRect/>
          <a:stretch/>
        </p:blipFill>
        <p:spPr>
          <a:xfrm>
            <a:off x="983876" y="2965191"/>
            <a:ext cx="1423176" cy="711588"/>
          </a:xfrm>
          <a:prstGeom prst="rect">
            <a:avLst/>
          </a:prstGeom>
          <a:noFill/>
          <a:ln>
            <a:noFill/>
          </a:ln>
        </p:spPr>
      </p:pic>
      <p:sp>
        <p:nvSpPr>
          <p:cNvPr id="268" name="Google Shape;268;p12"/>
          <p:cNvSpPr txBox="1">
            <a:spLocks noGrp="1"/>
          </p:cNvSpPr>
          <p:nvPr>
            <p:ph type="title"/>
          </p:nvPr>
        </p:nvSpPr>
        <p:spPr>
          <a:xfrm>
            <a:off x="2667000" y="56697"/>
            <a:ext cx="8890000" cy="758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A7FBF"/>
              </a:buClr>
              <a:buSzPts val="3600"/>
              <a:buFont typeface="Calibri"/>
              <a:buNone/>
            </a:pPr>
            <a:r>
              <a:rPr lang="it-IT"/>
              <a:t>R&amp;D proposal of RHEA</a:t>
            </a:r>
            <a:endParaRPr/>
          </a:p>
        </p:txBody>
      </p:sp>
      <p:sp>
        <p:nvSpPr>
          <p:cNvPr id="269" name="Google Shape;269;p12"/>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12</a:t>
            </a:fld>
            <a:endParaRPr/>
          </a:p>
        </p:txBody>
      </p:sp>
      <p:pic>
        <p:nvPicPr>
          <p:cNvPr id="270" name="Google Shape;270;p12" descr="A close up of a logo&#10;&#10;Description automatically generated"/>
          <p:cNvPicPr preferRelativeResize="0"/>
          <p:nvPr/>
        </p:nvPicPr>
        <p:blipFill rotWithShape="1">
          <a:blip r:embed="rId5">
            <a:alphaModFix/>
          </a:blip>
          <a:srcRect/>
          <a:stretch/>
        </p:blipFill>
        <p:spPr>
          <a:xfrm>
            <a:off x="1695464" y="1726628"/>
            <a:ext cx="1705096" cy="1063290"/>
          </a:xfrm>
          <a:prstGeom prst="rect">
            <a:avLst/>
          </a:prstGeom>
          <a:noFill/>
          <a:ln>
            <a:noFill/>
          </a:ln>
        </p:spPr>
      </p:pic>
      <p:sp>
        <p:nvSpPr>
          <p:cNvPr id="271" name="Google Shape;271;p12"/>
          <p:cNvSpPr/>
          <p:nvPr/>
        </p:nvSpPr>
        <p:spPr>
          <a:xfrm>
            <a:off x="860391" y="1539141"/>
            <a:ext cx="3779893" cy="2379427"/>
          </a:xfrm>
          <a:prstGeom prst="roundRect">
            <a:avLst>
              <a:gd name="adj" fmla="val 17138"/>
            </a:avLst>
          </a:prstGeom>
          <a:noFill/>
          <a:ln w="50800" cap="flat" cmpd="sng">
            <a:solidFill>
              <a:schemeClr val="accent1"/>
            </a:solidFill>
            <a:prstDash val="solid"/>
            <a:round/>
            <a:headEnd type="none" w="sm" len="sm"/>
            <a:tailEnd type="none" w="sm" len="sm"/>
          </a:ln>
          <a:effectLst>
            <a:outerShdw blurRad="76200" dist="38100" dir="5400000" rotWithShape="0">
              <a:srgbClr val="000000">
                <a:alpha val="34117"/>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72" name="Google Shape;272;p12"/>
          <p:cNvSpPr/>
          <p:nvPr/>
        </p:nvSpPr>
        <p:spPr>
          <a:xfrm>
            <a:off x="772090" y="5511739"/>
            <a:ext cx="1119282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1" u="sng" strike="noStrike" cap="none">
                <a:solidFill>
                  <a:schemeClr val="hlink"/>
                </a:solidFill>
                <a:latin typeface="Calibri"/>
                <a:ea typeface="Calibri"/>
                <a:cs typeface="Calibri"/>
                <a:sym typeface="Calibri"/>
                <a:hlinkClick r:id="rId6"/>
              </a:rPr>
              <a:t>https://www.archiver-project.eu/design-phase-award/consortium-</a:t>
            </a:r>
            <a:r>
              <a:rPr lang="it-IT" sz="2000" b="1" i="1" u="sng" strike="noStrike" cap="none">
                <a:solidFill>
                  <a:schemeClr val="hlink"/>
                </a:solidFill>
                <a:latin typeface="Calibri"/>
                <a:ea typeface="Calibri"/>
                <a:cs typeface="Calibri"/>
                <a:sym typeface="Calibri"/>
              </a:rPr>
              <a:t>4</a:t>
            </a:r>
            <a:r>
              <a:rPr lang="it-IT" sz="2000" b="1" i="1" u="none" strike="noStrike" cap="none">
                <a:solidFill>
                  <a:srgbClr val="2F5496"/>
                </a:solidFill>
                <a:latin typeface="Calibri"/>
                <a:ea typeface="Calibri"/>
                <a:cs typeface="Calibri"/>
                <a:sym typeface="Calibri"/>
              </a:rPr>
              <a:t> </a:t>
            </a:r>
            <a:endParaRPr sz="1400" b="0" i="1" u="none" strike="noStrike" cap="none">
              <a:solidFill>
                <a:srgbClr val="000000"/>
              </a:solidFill>
              <a:latin typeface="Calibri"/>
              <a:ea typeface="Calibri"/>
              <a:cs typeface="Calibri"/>
              <a:sym typeface="Calibri"/>
            </a:endParaRPr>
          </a:p>
        </p:txBody>
      </p:sp>
      <p:sp>
        <p:nvSpPr>
          <p:cNvPr id="273" name="Google Shape;273;p12"/>
          <p:cNvSpPr/>
          <p:nvPr/>
        </p:nvSpPr>
        <p:spPr>
          <a:xfrm>
            <a:off x="5195552" y="1398322"/>
            <a:ext cx="8255283" cy="267761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800"/>
              <a:buBlip>
                <a:blip r:embed="rId7"/>
              </a:buBlip>
            </a:pP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Secure</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Service Portal</a:t>
            </a:r>
            <a:endParaRPr sz="28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00000"/>
              </a:buClr>
              <a:buSzPts val="1800"/>
              <a:buBlip>
                <a:blip r:embed="rId7"/>
              </a:buBlip>
            </a:pP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Federated</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access</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service </a:t>
            </a:r>
            <a:r>
              <a:rPr lang="it-IT" sz="2800" b="1" dirty="0">
                <a:solidFill>
                  <a:srgbClr val="2F5496"/>
                </a:solidFill>
                <a:latin typeface="Calibri" panose="020F0502020204030204" pitchFamily="34" charset="0"/>
                <a:ea typeface="Calibri"/>
                <a:cs typeface="Calibri" panose="020F0502020204030204" pitchFamily="34" charset="0"/>
                <a:sym typeface="Calibri"/>
              </a:rPr>
              <a:t>(</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SAML 2.0)</a:t>
            </a:r>
            <a:endParaRPr dirty="0">
              <a:latin typeface="Calibri" panose="020F0502020204030204" pitchFamily="34" charset="0"/>
              <a:cs typeface="Calibri" panose="020F0502020204030204" pitchFamily="34" charset="0"/>
            </a:endParaRPr>
          </a:p>
          <a:p>
            <a:pPr marL="457200" marR="0" lvl="0" indent="-457200" algn="l" rtl="0">
              <a:lnSpc>
                <a:spcPct val="100000"/>
              </a:lnSpc>
              <a:spcBef>
                <a:spcPts val="0"/>
              </a:spcBef>
              <a:spcAft>
                <a:spcPts val="0"/>
              </a:spcAft>
              <a:buClr>
                <a:srgbClr val="000000"/>
              </a:buClr>
              <a:buSzPts val="1800"/>
              <a:buBlip>
                <a:blip r:embed="rId7"/>
              </a:buBlip>
            </a:pP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Open Source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applications</a:t>
            </a:r>
            <a:endParaRPr sz="2800" b="1" i="0" u="none" strike="noStrike" cap="none" dirty="0">
              <a:solidFill>
                <a:srgbClr val="2F5496"/>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00000"/>
              </a:buClr>
              <a:buSzPts val="1800"/>
              <a:buBlip>
                <a:blip r:embed="rId7"/>
              </a:buBlip>
            </a:pP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Archivematica</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and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AtoM</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tools</a:t>
            </a:r>
            <a:endParaRPr sz="2800" b="1" i="0" u="none" strike="noStrike" cap="none" dirty="0">
              <a:solidFill>
                <a:srgbClr val="2F5496"/>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00000"/>
              </a:buClr>
              <a:buSzPts val="1800"/>
              <a:buBlip>
                <a:blip r:embed="rId7"/>
              </a:buBlip>
            </a:pP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Stewardship</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lifecycle</a:t>
            </a:r>
            <a:endParaRPr sz="28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00000"/>
              </a:buClr>
              <a:buSzPts val="1800"/>
              <a:buBlip>
                <a:blip r:embed="rId7"/>
              </a:buBlip>
            </a:pP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Readiness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XaaS</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services</a:t>
            </a:r>
            <a:endParaRPr sz="2800" b="1" i="0" u="none" strike="noStrike" cap="none" dirty="0">
              <a:solidFill>
                <a:srgbClr val="2F5496"/>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13" descr="download (2).png"/>
          <p:cNvPicPr preferRelativeResize="0"/>
          <p:nvPr/>
        </p:nvPicPr>
        <p:blipFill rotWithShape="1">
          <a:blip r:embed="rId3">
            <a:alphaModFix/>
          </a:blip>
          <a:srcRect/>
          <a:stretch/>
        </p:blipFill>
        <p:spPr>
          <a:xfrm>
            <a:off x="4819105" y="436063"/>
            <a:ext cx="2233006" cy="2223078"/>
          </a:xfrm>
          <a:prstGeom prst="rect">
            <a:avLst/>
          </a:prstGeom>
          <a:noFill/>
          <a:ln>
            <a:noFill/>
          </a:ln>
        </p:spPr>
      </p:pic>
      <p:sp>
        <p:nvSpPr>
          <p:cNvPr id="280" name="Google Shape;280;p13"/>
          <p:cNvSpPr txBox="1">
            <a:spLocks noGrp="1"/>
          </p:cNvSpPr>
          <p:nvPr>
            <p:ph type="title"/>
          </p:nvPr>
        </p:nvSpPr>
        <p:spPr>
          <a:xfrm>
            <a:off x="2667000" y="56697"/>
            <a:ext cx="8890000" cy="758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A7FBF"/>
              </a:buClr>
              <a:buSzPts val="3600"/>
              <a:buFont typeface="Calibri"/>
              <a:buNone/>
            </a:pPr>
            <a:r>
              <a:rPr lang="it-IT"/>
              <a:t>R&amp;D proposal of T-SYSTEMS</a:t>
            </a:r>
            <a:endParaRPr/>
          </a:p>
        </p:txBody>
      </p:sp>
      <p:sp>
        <p:nvSpPr>
          <p:cNvPr id="281" name="Google Shape;281;p13"/>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13</a:t>
            </a:fld>
            <a:endParaRPr/>
          </a:p>
        </p:txBody>
      </p:sp>
      <p:pic>
        <p:nvPicPr>
          <p:cNvPr id="282" name="Google Shape;282;p13" descr="im-icon-cloud-otc-png.png"/>
          <p:cNvPicPr preferRelativeResize="0"/>
          <p:nvPr/>
        </p:nvPicPr>
        <p:blipFill rotWithShape="1">
          <a:blip r:embed="rId4">
            <a:alphaModFix/>
          </a:blip>
          <a:srcRect/>
          <a:stretch/>
        </p:blipFill>
        <p:spPr>
          <a:xfrm>
            <a:off x="4455874" y="1930637"/>
            <a:ext cx="3270774" cy="1316547"/>
          </a:xfrm>
          <a:prstGeom prst="rect">
            <a:avLst/>
          </a:prstGeom>
          <a:noFill/>
          <a:ln>
            <a:noFill/>
          </a:ln>
        </p:spPr>
      </p:pic>
      <p:pic>
        <p:nvPicPr>
          <p:cNvPr id="283" name="Google Shape;283;p13" descr="8571497.png"/>
          <p:cNvPicPr preferRelativeResize="0"/>
          <p:nvPr/>
        </p:nvPicPr>
        <p:blipFill rotWithShape="1">
          <a:blip r:embed="rId5">
            <a:alphaModFix/>
          </a:blip>
          <a:srcRect/>
          <a:stretch/>
        </p:blipFill>
        <p:spPr>
          <a:xfrm>
            <a:off x="4353454" y="2045500"/>
            <a:ext cx="1086820" cy="1086819"/>
          </a:xfrm>
          <a:prstGeom prst="rect">
            <a:avLst/>
          </a:prstGeom>
          <a:noFill/>
          <a:ln>
            <a:noFill/>
          </a:ln>
        </p:spPr>
      </p:pic>
      <p:sp>
        <p:nvSpPr>
          <p:cNvPr id="284" name="Google Shape;284;p13"/>
          <p:cNvSpPr/>
          <p:nvPr/>
        </p:nvSpPr>
        <p:spPr>
          <a:xfrm>
            <a:off x="4206053" y="1124090"/>
            <a:ext cx="3779893" cy="2379427"/>
          </a:xfrm>
          <a:prstGeom prst="roundRect">
            <a:avLst>
              <a:gd name="adj" fmla="val 17138"/>
            </a:avLst>
          </a:prstGeom>
          <a:noFill/>
          <a:ln w="50800" cap="flat" cmpd="sng">
            <a:solidFill>
              <a:schemeClr val="accent1"/>
            </a:solidFill>
            <a:prstDash val="solid"/>
            <a:round/>
            <a:headEnd type="none" w="sm" len="sm"/>
            <a:tailEnd type="none" w="sm" len="sm"/>
          </a:ln>
          <a:effectLst>
            <a:outerShdw blurRad="76200" dist="38100" dir="5400000" rotWithShape="0">
              <a:srgbClr val="000000">
                <a:alpha val="34117"/>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pic>
        <p:nvPicPr>
          <p:cNvPr id="285" name="Google Shape;285;p13" descr="A drawing of a face&#10;&#10;Description automatically generated"/>
          <p:cNvPicPr preferRelativeResize="0"/>
          <p:nvPr/>
        </p:nvPicPr>
        <p:blipFill rotWithShape="1">
          <a:blip r:embed="rId6">
            <a:alphaModFix/>
          </a:blip>
          <a:srcRect/>
          <a:stretch/>
        </p:blipFill>
        <p:spPr>
          <a:xfrm>
            <a:off x="6190847" y="2892298"/>
            <a:ext cx="1535801" cy="453675"/>
          </a:xfrm>
          <a:prstGeom prst="rect">
            <a:avLst/>
          </a:prstGeom>
          <a:noFill/>
          <a:ln>
            <a:noFill/>
          </a:ln>
        </p:spPr>
      </p:pic>
      <p:sp>
        <p:nvSpPr>
          <p:cNvPr id="286" name="Google Shape;286;p13"/>
          <p:cNvSpPr txBox="1"/>
          <p:nvPr/>
        </p:nvSpPr>
        <p:spPr>
          <a:xfrm>
            <a:off x="553084" y="3579130"/>
            <a:ext cx="11638916" cy="2727677"/>
          </a:xfrm>
          <a:prstGeom prst="rect">
            <a:avLst/>
          </a:prstGeom>
          <a:noFill/>
          <a:ln>
            <a:noFill/>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rgbClr val="000000"/>
              </a:buClr>
              <a:buSzPts val="1800"/>
              <a:buBlip>
                <a:blip r:embed="rId7"/>
              </a:buBlip>
            </a:pPr>
            <a:r>
              <a:rPr lang="it-IT" sz="2000" b="1" i="0" u="none" strike="noStrike" cap="none" dirty="0" err="1">
                <a:solidFill>
                  <a:srgbClr val="2F5496"/>
                </a:solidFill>
                <a:latin typeface="Calibri"/>
                <a:ea typeface="Calibri"/>
                <a:cs typeface="Calibri"/>
                <a:sym typeface="Calibri"/>
              </a:rPr>
              <a:t>Petabyte</a:t>
            </a:r>
            <a:r>
              <a:rPr lang="it-IT" sz="2000" b="1" i="0" u="none" strike="noStrike" cap="none" dirty="0">
                <a:solidFill>
                  <a:srgbClr val="2F5496"/>
                </a:solidFill>
                <a:latin typeface="Calibri"/>
                <a:ea typeface="Calibri"/>
                <a:cs typeface="Calibri"/>
                <a:sym typeface="Calibri"/>
              </a:rPr>
              <a:t>-scale </a:t>
            </a:r>
            <a:r>
              <a:rPr lang="it-IT" sz="2000" b="1" i="0" u="none" strike="noStrike" cap="none" dirty="0" err="1">
                <a:solidFill>
                  <a:srgbClr val="2F5496"/>
                </a:solidFill>
                <a:latin typeface="Calibri"/>
                <a:ea typeface="Calibri"/>
                <a:cs typeface="Calibri"/>
                <a:sym typeface="Calibri"/>
              </a:rPr>
              <a:t>storage</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options</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compliance</a:t>
            </a:r>
            <a:r>
              <a:rPr lang="it-IT" sz="2000" b="1" i="0" u="none" strike="noStrike" cap="none" dirty="0">
                <a:solidFill>
                  <a:srgbClr val="2F5496"/>
                </a:solidFill>
                <a:latin typeface="Calibri"/>
                <a:ea typeface="Calibri"/>
                <a:cs typeface="Calibri"/>
                <a:sym typeface="Calibri"/>
              </a:rPr>
              <a:t> with OAIS, PREMIS, METS and </a:t>
            </a:r>
            <a:r>
              <a:rPr lang="it-IT" sz="2000" b="1" i="0" u="none" strike="noStrike" cap="none" dirty="0" err="1">
                <a:solidFill>
                  <a:srgbClr val="2F5496"/>
                </a:solidFill>
                <a:latin typeface="Calibri"/>
                <a:ea typeface="Calibri"/>
                <a:cs typeface="Calibri"/>
                <a:sym typeface="Calibri"/>
              </a:rPr>
              <a:t>BagIT</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standards</a:t>
            </a:r>
            <a:r>
              <a:rPr lang="it-IT" sz="2000" b="1" i="0" u="none" strike="noStrike" cap="none" dirty="0">
                <a:solidFill>
                  <a:srgbClr val="2F5496"/>
                </a:solidFill>
                <a:latin typeface="Calibri"/>
                <a:ea typeface="Calibri"/>
                <a:cs typeface="Calibri"/>
                <a:sym typeface="Calibri"/>
              </a:rPr>
              <a:t> and new innovate </a:t>
            </a:r>
            <a:r>
              <a:rPr lang="it-IT" sz="2000" b="1" i="0" u="none" strike="noStrike" cap="none" dirty="0" err="1">
                <a:solidFill>
                  <a:srgbClr val="2F5496"/>
                </a:solidFill>
                <a:latin typeface="Calibri"/>
                <a:ea typeface="Calibri"/>
                <a:cs typeface="Calibri"/>
                <a:sym typeface="Calibri"/>
              </a:rPr>
              <a:t>functions</a:t>
            </a:r>
            <a:r>
              <a:rPr lang="it-IT" sz="2000" b="1" i="0" u="none" strike="noStrike" cap="none" dirty="0">
                <a:solidFill>
                  <a:srgbClr val="2F5496"/>
                </a:solidFill>
                <a:latin typeface="Calibri"/>
                <a:ea typeface="Calibri"/>
                <a:cs typeface="Calibri"/>
                <a:sym typeface="Calibri"/>
              </a:rPr>
              <a:t> for </a:t>
            </a:r>
            <a:r>
              <a:rPr lang="it-IT" sz="2000" b="1" i="0" u="none" strike="noStrike" cap="none" dirty="0" err="1">
                <a:solidFill>
                  <a:srgbClr val="2F5496"/>
                </a:solidFill>
                <a:latin typeface="Calibri"/>
                <a:ea typeface="Calibri"/>
                <a:cs typeface="Calibri"/>
                <a:sym typeface="Calibri"/>
              </a:rPr>
              <a:t>distributed</a:t>
            </a:r>
            <a:r>
              <a:rPr lang="it-IT" sz="2000" b="1" i="0" u="none" strike="noStrike" cap="none" dirty="0">
                <a:solidFill>
                  <a:srgbClr val="2F5496"/>
                </a:solidFill>
                <a:latin typeface="Calibri"/>
                <a:ea typeface="Calibri"/>
                <a:cs typeface="Calibri"/>
                <a:sym typeface="Calibri"/>
              </a:rPr>
              <a:t> data and </a:t>
            </a:r>
            <a:r>
              <a:rPr lang="it-IT" sz="2000" b="1" i="0" u="none" strike="noStrike" cap="none" dirty="0" err="1">
                <a:solidFill>
                  <a:srgbClr val="2F5496"/>
                </a:solidFill>
                <a:latin typeface="Calibri"/>
                <a:ea typeface="Calibri"/>
                <a:cs typeface="Calibri"/>
                <a:sym typeface="Calibri"/>
              </a:rPr>
              <a:t>workflow</a:t>
            </a:r>
            <a:r>
              <a:rPr lang="it-IT" sz="2000" b="1" i="0" u="none" strike="noStrike" cap="none" dirty="0">
                <a:solidFill>
                  <a:srgbClr val="2F5496"/>
                </a:solidFill>
                <a:latin typeface="Calibri"/>
                <a:ea typeface="Calibri"/>
                <a:cs typeface="Calibri"/>
                <a:sym typeface="Calibri"/>
              </a:rPr>
              <a:t> management, </a:t>
            </a:r>
            <a:r>
              <a:rPr lang="it-IT" sz="2000" b="1" i="0" u="none" strike="noStrike" cap="none" dirty="0" err="1">
                <a:solidFill>
                  <a:srgbClr val="2F5496"/>
                </a:solidFill>
                <a:latin typeface="Calibri"/>
                <a:ea typeface="Calibri"/>
                <a:cs typeface="Calibri"/>
                <a:sym typeface="Calibri"/>
              </a:rPr>
              <a:t>search</a:t>
            </a:r>
            <a:r>
              <a:rPr lang="it-IT" sz="2000" b="1" i="0" u="none" strike="noStrike" cap="none" dirty="0">
                <a:solidFill>
                  <a:srgbClr val="2F5496"/>
                </a:solidFill>
                <a:latin typeface="Calibri"/>
                <a:ea typeface="Calibri"/>
                <a:cs typeface="Calibri"/>
                <a:sym typeface="Calibri"/>
              </a:rPr>
              <a:t> and </a:t>
            </a:r>
            <a:r>
              <a:rPr lang="it-IT" sz="2000" b="1" i="0" u="none" strike="noStrike" cap="none" dirty="0" err="1">
                <a:solidFill>
                  <a:srgbClr val="2F5496"/>
                </a:solidFill>
                <a:latin typeface="Calibri"/>
                <a:ea typeface="Calibri"/>
                <a:cs typeface="Calibri"/>
                <a:sym typeface="Calibri"/>
              </a:rPr>
              <a:t>discovery</a:t>
            </a:r>
            <a:r>
              <a:rPr lang="it-IT" sz="2000" b="1" i="0" u="none" strike="noStrike" cap="none" dirty="0">
                <a:solidFill>
                  <a:srgbClr val="2F5496"/>
                </a:solidFill>
                <a:latin typeface="Calibri"/>
                <a:ea typeface="Calibri"/>
                <a:cs typeface="Calibri"/>
                <a:sym typeface="Calibri"/>
              </a:rPr>
              <a:t>, data </a:t>
            </a:r>
            <a:r>
              <a:rPr lang="it-IT" sz="2000" b="1" i="0" u="none" strike="noStrike" cap="none" dirty="0" err="1">
                <a:solidFill>
                  <a:srgbClr val="2F5496"/>
                </a:solidFill>
                <a:latin typeface="Calibri"/>
                <a:ea typeface="Calibri"/>
                <a:cs typeface="Calibri"/>
                <a:sym typeface="Calibri"/>
              </a:rPr>
              <a:t>representation</a:t>
            </a:r>
            <a:r>
              <a:rPr lang="it-IT" sz="2000" b="1" i="0" u="none" strike="noStrike" cap="none" dirty="0">
                <a:solidFill>
                  <a:srgbClr val="2F5496"/>
                </a:solidFill>
                <a:latin typeface="Calibri"/>
                <a:ea typeface="Calibri"/>
                <a:cs typeface="Calibri"/>
                <a:sym typeface="Calibri"/>
              </a:rPr>
              <a:t> and </a:t>
            </a:r>
            <a:r>
              <a:rPr lang="it-IT" sz="2000" b="1" i="0" u="none" strike="noStrike" cap="none" dirty="0" err="1">
                <a:solidFill>
                  <a:srgbClr val="2F5496"/>
                </a:solidFill>
                <a:latin typeface="Calibri"/>
                <a:ea typeface="Calibri"/>
                <a:cs typeface="Calibri"/>
                <a:sym typeface="Calibri"/>
              </a:rPr>
              <a:t>scientific</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analysis</a:t>
            </a:r>
            <a:r>
              <a:rPr lang="it-IT" sz="2000" b="1" i="0" u="none" strike="noStrike" cap="none" dirty="0">
                <a:solidFill>
                  <a:srgbClr val="2F5496"/>
                </a:solidFill>
                <a:latin typeface="Calibri"/>
                <a:ea typeface="Calibri"/>
                <a:cs typeface="Calibri"/>
                <a:sym typeface="Calibri"/>
              </a:rPr>
              <a:t>.</a:t>
            </a:r>
            <a:endParaRPr dirty="0"/>
          </a:p>
          <a:p>
            <a:pPr marL="457200" marR="0" lvl="0" indent="-342900" algn="l" rtl="0">
              <a:lnSpc>
                <a:spcPct val="100000"/>
              </a:lnSpc>
              <a:spcBef>
                <a:spcPts val="0"/>
              </a:spcBef>
              <a:spcAft>
                <a:spcPts val="0"/>
              </a:spcAft>
              <a:buClr>
                <a:srgbClr val="000000"/>
              </a:buClr>
              <a:buSzPts val="1800"/>
              <a:buFont typeface="Calibri"/>
              <a:buNone/>
            </a:pPr>
            <a:endParaRPr sz="2000" b="1" i="0" u="none" strike="noStrike" cap="none" dirty="0">
              <a:solidFill>
                <a:srgbClr val="2F5496"/>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None/>
            </a:pPr>
            <a:endParaRPr sz="2000" b="1" i="0" u="none" strike="noStrike" cap="none" dirty="0">
              <a:solidFill>
                <a:srgbClr val="2F5496"/>
              </a:solidFill>
              <a:latin typeface="Calibri"/>
              <a:ea typeface="Calibri"/>
              <a:cs typeface="Calibri"/>
              <a:sym typeface="Calibri"/>
            </a:endParaRPr>
          </a:p>
        </p:txBody>
      </p:sp>
      <p:sp>
        <p:nvSpPr>
          <p:cNvPr id="287" name="Google Shape;287;p13"/>
          <p:cNvSpPr/>
          <p:nvPr/>
        </p:nvSpPr>
        <p:spPr>
          <a:xfrm>
            <a:off x="772090" y="5511739"/>
            <a:ext cx="1119282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1" u="sng" strike="noStrike" cap="none">
                <a:solidFill>
                  <a:schemeClr val="hlink"/>
                </a:solidFill>
                <a:latin typeface="Calibri"/>
                <a:ea typeface="Calibri"/>
                <a:cs typeface="Calibri"/>
                <a:sym typeface="Calibri"/>
                <a:hlinkClick r:id="rId8"/>
              </a:rPr>
              <a:t>https://www.archiver-project.eu/design-phase-award/consortium-</a:t>
            </a:r>
            <a:r>
              <a:rPr lang="it-IT" sz="2000" b="1" i="1" u="sng" strike="noStrike" cap="none">
                <a:solidFill>
                  <a:schemeClr val="hlink"/>
                </a:solidFill>
                <a:latin typeface="Calibri"/>
                <a:ea typeface="Calibri"/>
                <a:cs typeface="Calibri"/>
                <a:sym typeface="Calibri"/>
              </a:rPr>
              <a:t>5</a:t>
            </a:r>
            <a:r>
              <a:rPr lang="it-IT" sz="2000" b="1" i="1" u="none" strike="noStrike" cap="none">
                <a:solidFill>
                  <a:srgbClr val="2F5496"/>
                </a:solidFill>
                <a:latin typeface="Calibri"/>
                <a:ea typeface="Calibri"/>
                <a:cs typeface="Calibri"/>
                <a:sym typeface="Calibri"/>
              </a:rPr>
              <a:t> </a:t>
            </a:r>
            <a:endParaRPr sz="1400" b="0" i="1"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4"/>
          <p:cNvSpPr txBox="1">
            <a:spLocks noGrp="1"/>
          </p:cNvSpPr>
          <p:nvPr>
            <p:ph type="title"/>
          </p:nvPr>
        </p:nvSpPr>
        <p:spPr>
          <a:xfrm>
            <a:off x="2667000" y="56697"/>
            <a:ext cx="8890000" cy="758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A7FBF"/>
              </a:buClr>
              <a:buSzPts val="3600"/>
              <a:buFont typeface="Calibri"/>
              <a:buNone/>
            </a:pPr>
            <a:r>
              <a:rPr lang="it-IT"/>
              <a:t>Design Phase conclusions</a:t>
            </a:r>
            <a:endParaRPr/>
          </a:p>
        </p:txBody>
      </p:sp>
      <p:sp>
        <p:nvSpPr>
          <p:cNvPr id="294" name="Google Shape;294;p14"/>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14</a:t>
            </a:fld>
            <a:endParaRPr/>
          </a:p>
        </p:txBody>
      </p:sp>
      <p:sp>
        <p:nvSpPr>
          <p:cNvPr id="295" name="Google Shape;295;p14"/>
          <p:cNvSpPr txBox="1"/>
          <p:nvPr/>
        </p:nvSpPr>
        <p:spPr>
          <a:xfrm>
            <a:off x="813847" y="1488926"/>
            <a:ext cx="10872203" cy="4367665"/>
          </a:xfrm>
          <a:prstGeom prst="rect">
            <a:avLst/>
          </a:prstGeom>
          <a:noFill/>
          <a:ln>
            <a:noFill/>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rgbClr val="000000"/>
              </a:buClr>
              <a:buSzPts val="1800"/>
              <a:buBlip>
                <a:blip r:embed="rId3"/>
              </a:buBlip>
            </a:pPr>
            <a:r>
              <a:rPr lang="it-IT" sz="2000" b="1" i="0" u="none" strike="noStrike" cap="none" dirty="0">
                <a:solidFill>
                  <a:srgbClr val="2F5496"/>
                </a:solidFill>
                <a:latin typeface="Calibri"/>
                <a:ea typeface="Calibri"/>
                <a:cs typeface="Calibri"/>
                <a:sym typeface="Calibri"/>
              </a:rPr>
              <a:t>The </a:t>
            </a:r>
            <a:r>
              <a:rPr lang="it-IT" sz="2000" b="1" i="0" u="none" strike="noStrike" cap="none" dirty="0" err="1">
                <a:solidFill>
                  <a:srgbClr val="2F5496"/>
                </a:solidFill>
                <a:latin typeface="Calibri"/>
                <a:ea typeface="Calibri"/>
                <a:cs typeface="Calibri"/>
                <a:sym typeface="Calibri"/>
              </a:rPr>
              <a:t>objectives</a:t>
            </a:r>
            <a:r>
              <a:rPr lang="it-IT" sz="2000" b="1" i="0" u="none" strike="noStrike" cap="none" dirty="0">
                <a:solidFill>
                  <a:srgbClr val="2F5496"/>
                </a:solidFill>
                <a:latin typeface="Calibri"/>
                <a:ea typeface="Calibri"/>
                <a:cs typeface="Calibri"/>
                <a:sym typeface="Calibri"/>
              </a:rPr>
              <a:t> of the design </a:t>
            </a:r>
            <a:r>
              <a:rPr lang="it-IT" sz="2000" b="1" i="0" u="none" strike="noStrike" cap="none" dirty="0" err="1">
                <a:solidFill>
                  <a:srgbClr val="2F5496"/>
                </a:solidFill>
                <a:latin typeface="Calibri"/>
                <a:ea typeface="Calibri"/>
                <a:cs typeface="Calibri"/>
                <a:sym typeface="Calibri"/>
              </a:rPr>
              <a:t>phase</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were</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successfully</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met</a:t>
            </a:r>
            <a:r>
              <a:rPr lang="it-IT" sz="2000" b="1" i="0" u="none" strike="noStrike" cap="none" dirty="0">
                <a:solidFill>
                  <a:srgbClr val="2F5496"/>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571500" marR="0" lvl="0" indent="-342900" algn="l" rtl="0">
              <a:lnSpc>
                <a:spcPct val="100000"/>
              </a:lnSpc>
              <a:spcBef>
                <a:spcPts val="0"/>
              </a:spcBef>
              <a:spcAft>
                <a:spcPts val="0"/>
              </a:spcAft>
              <a:buClr>
                <a:srgbClr val="000000"/>
              </a:buClr>
              <a:buSzPts val="1800"/>
              <a:buBlip>
                <a:blip r:embed="rId3"/>
              </a:buBlip>
            </a:pPr>
            <a:endParaRPr sz="2000" b="1" i="0" u="none" strike="noStrike" cap="none" dirty="0">
              <a:solidFill>
                <a:srgbClr val="2F5496"/>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Blip>
                <a:blip r:embed="rId3"/>
              </a:buBlip>
            </a:pPr>
            <a:r>
              <a:rPr lang="it-IT" sz="2000" b="1" i="0" u="none" strike="noStrike" cap="none" dirty="0" err="1">
                <a:solidFill>
                  <a:srgbClr val="2F5496"/>
                </a:solidFill>
                <a:latin typeface="Calibri"/>
                <a:ea typeface="Calibri"/>
                <a:cs typeface="Calibri"/>
                <a:sym typeface="Calibri"/>
              </a:rPr>
              <a:t>Most</a:t>
            </a:r>
            <a:r>
              <a:rPr lang="it-IT" sz="2000" b="1" i="0" u="none" strike="noStrike" cap="none" dirty="0">
                <a:solidFill>
                  <a:srgbClr val="2F5496"/>
                </a:solidFill>
                <a:latin typeface="Calibri"/>
                <a:ea typeface="Calibri"/>
                <a:cs typeface="Calibri"/>
                <a:sym typeface="Calibri"/>
              </a:rPr>
              <a:t> of the </a:t>
            </a:r>
            <a:r>
              <a:rPr lang="it-IT" sz="2000" b="1" i="0" u="none" strike="noStrike" cap="none" dirty="0" err="1">
                <a:solidFill>
                  <a:srgbClr val="2F5496"/>
                </a:solidFill>
                <a:latin typeface="Calibri"/>
                <a:ea typeface="Calibri"/>
                <a:cs typeface="Calibri"/>
                <a:sym typeface="Calibri"/>
              </a:rPr>
              <a:t>deliverables</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provided</a:t>
            </a:r>
            <a:r>
              <a:rPr lang="it-IT" sz="2000" b="1" i="0" u="none" strike="noStrike" cap="none" dirty="0">
                <a:solidFill>
                  <a:srgbClr val="2F5496"/>
                </a:solidFill>
                <a:latin typeface="Calibri"/>
                <a:ea typeface="Calibri"/>
                <a:cs typeface="Calibri"/>
                <a:sym typeface="Calibri"/>
              </a:rPr>
              <a:t> by the companies </a:t>
            </a:r>
            <a:r>
              <a:rPr lang="it-IT" sz="2000" b="1" i="0" u="none" strike="noStrike" cap="none" dirty="0" err="1">
                <a:solidFill>
                  <a:srgbClr val="2F5496"/>
                </a:solidFill>
                <a:latin typeface="Calibri"/>
                <a:ea typeface="Calibri"/>
                <a:cs typeface="Calibri"/>
                <a:sym typeface="Calibri"/>
              </a:rPr>
              <a:t>were</a:t>
            </a:r>
            <a:r>
              <a:rPr lang="it-IT" sz="2000" b="1" i="0" u="none" strike="noStrike" cap="none" dirty="0">
                <a:solidFill>
                  <a:srgbClr val="2F5496"/>
                </a:solidFill>
                <a:latin typeface="Calibri"/>
                <a:ea typeface="Calibri"/>
                <a:cs typeface="Calibri"/>
                <a:sym typeface="Calibri"/>
              </a:rPr>
              <a:t> of </a:t>
            </a:r>
            <a:r>
              <a:rPr lang="it-IT" sz="2000" b="1" i="0" u="none" strike="noStrike" cap="none" dirty="0" err="1">
                <a:solidFill>
                  <a:srgbClr val="2F5496"/>
                </a:solidFill>
                <a:latin typeface="Calibri"/>
                <a:ea typeface="Calibri"/>
                <a:cs typeface="Calibri"/>
                <a:sym typeface="Calibri"/>
              </a:rPr>
              <a:t>sufficient</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quality</a:t>
            </a:r>
            <a:r>
              <a:rPr lang="it-IT" sz="2000" b="1" i="0" u="none" strike="noStrike" cap="none" dirty="0">
                <a:solidFill>
                  <a:srgbClr val="2F5496"/>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Blip>
                <a:blip r:embed="rId3"/>
              </a:buBlip>
            </a:pPr>
            <a:endParaRPr sz="2000" b="1" i="0" u="none" strike="noStrike" cap="none" dirty="0">
              <a:solidFill>
                <a:srgbClr val="2F5496"/>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Blip>
                <a:blip r:embed="rId3"/>
              </a:buBlip>
            </a:pPr>
            <a:r>
              <a:rPr lang="it-IT" sz="2000" b="1" i="0" u="none" strike="noStrike" cap="none" dirty="0" err="1">
                <a:solidFill>
                  <a:srgbClr val="2F5496"/>
                </a:solidFill>
                <a:latin typeface="Calibri"/>
                <a:ea typeface="Calibri"/>
                <a:cs typeface="Calibri"/>
                <a:sym typeface="Calibri"/>
              </a:rPr>
              <a:t>Good</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indication</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that</a:t>
            </a:r>
            <a:r>
              <a:rPr lang="it-IT" sz="2000" b="1" i="0" u="none" strike="noStrike" cap="none" dirty="0">
                <a:solidFill>
                  <a:srgbClr val="2F5496"/>
                </a:solidFill>
                <a:latin typeface="Calibri"/>
                <a:ea typeface="Calibri"/>
                <a:cs typeface="Calibri"/>
                <a:sym typeface="Calibri"/>
              </a:rPr>
              <a:t> the </a:t>
            </a:r>
            <a:r>
              <a:rPr lang="it-IT" sz="2000" b="1" i="0" u="none" strike="noStrike" cap="none" dirty="0" err="1">
                <a:solidFill>
                  <a:srgbClr val="2F5496"/>
                </a:solidFill>
                <a:latin typeface="Calibri"/>
                <a:ea typeface="Calibri"/>
                <a:cs typeface="Calibri"/>
                <a:sym typeface="Calibri"/>
              </a:rPr>
              <a:t>main</a:t>
            </a:r>
            <a:r>
              <a:rPr lang="it-IT" sz="2000" b="1" i="0" u="none" strike="noStrike" cap="none" dirty="0">
                <a:solidFill>
                  <a:srgbClr val="2F5496"/>
                </a:solidFill>
                <a:latin typeface="Calibri"/>
                <a:ea typeface="Calibri"/>
                <a:cs typeface="Calibri"/>
                <a:sym typeface="Calibri"/>
              </a:rPr>
              <a:t> R&amp;D </a:t>
            </a:r>
            <a:r>
              <a:rPr lang="it-IT" sz="2000" b="1" i="0" u="none" strike="noStrike" cap="none" dirty="0" err="1">
                <a:solidFill>
                  <a:srgbClr val="2F5496"/>
                </a:solidFill>
                <a:latin typeface="Calibri"/>
                <a:ea typeface="Calibri"/>
                <a:cs typeface="Calibri"/>
                <a:sym typeface="Calibri"/>
              </a:rPr>
              <a:t>purpose</a:t>
            </a:r>
            <a:r>
              <a:rPr lang="it-IT" sz="2000" b="1" i="0" u="none" strike="noStrike" cap="none" dirty="0">
                <a:solidFill>
                  <a:srgbClr val="2F5496"/>
                </a:solidFill>
                <a:latin typeface="Calibri"/>
                <a:ea typeface="Calibri"/>
                <a:cs typeface="Calibri"/>
                <a:sym typeface="Calibri"/>
              </a:rPr>
              <a:t> and the use </a:t>
            </a:r>
            <a:r>
              <a:rPr lang="it-IT" sz="2000" b="1" i="0" u="none" strike="noStrike" cap="none" dirty="0" err="1">
                <a:solidFill>
                  <a:srgbClr val="2F5496"/>
                </a:solidFill>
                <a:latin typeface="Calibri"/>
                <a:ea typeface="Calibri"/>
                <a:cs typeface="Calibri"/>
                <a:sym typeface="Calibri"/>
              </a:rPr>
              <a:t>cases</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requirements</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were</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globally</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understood</a:t>
            </a:r>
            <a:r>
              <a:rPr lang="it-IT" sz="2000" b="1" i="0" u="none" strike="noStrike" cap="none" dirty="0">
                <a:solidFill>
                  <a:srgbClr val="2F5496"/>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571500" marR="0" lvl="0" indent="-342900" algn="l" rtl="0">
              <a:lnSpc>
                <a:spcPct val="100000"/>
              </a:lnSpc>
              <a:spcBef>
                <a:spcPts val="0"/>
              </a:spcBef>
              <a:spcAft>
                <a:spcPts val="0"/>
              </a:spcAft>
              <a:buClr>
                <a:srgbClr val="000000"/>
              </a:buClr>
              <a:buSzPts val="1800"/>
              <a:buBlip>
                <a:blip r:embed="rId3"/>
              </a:buBlip>
            </a:pPr>
            <a:endParaRPr sz="2000" b="1" i="0" u="none" strike="noStrike" cap="none" dirty="0">
              <a:solidFill>
                <a:srgbClr val="2F5496"/>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Blip>
                <a:blip r:embed="rId3"/>
              </a:buBlip>
            </a:pPr>
            <a:r>
              <a:rPr lang="it-IT" sz="2000" b="1" i="0" u="none" strike="noStrike" cap="none" dirty="0">
                <a:solidFill>
                  <a:srgbClr val="2F5496"/>
                </a:solidFill>
                <a:latin typeface="Calibri"/>
                <a:ea typeface="Calibri"/>
                <a:cs typeface="Calibri"/>
                <a:sym typeface="Calibri"/>
              </a:rPr>
              <a:t>CERN, EMBL-EBI, DESY and PIC </a:t>
            </a:r>
            <a:r>
              <a:rPr lang="it-IT" sz="2000" b="1" i="0" u="none" strike="noStrike" cap="none" dirty="0" err="1">
                <a:solidFill>
                  <a:srgbClr val="2F5496"/>
                </a:solidFill>
                <a:latin typeface="Calibri"/>
                <a:ea typeface="Calibri"/>
                <a:cs typeface="Calibri"/>
                <a:sym typeface="Calibri"/>
              </a:rPr>
              <a:t>allocated</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significant</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effort</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assessing</a:t>
            </a:r>
            <a:r>
              <a:rPr lang="it-IT" sz="2000" b="1" i="0" u="none" strike="noStrike" cap="none" dirty="0">
                <a:solidFill>
                  <a:srgbClr val="2F5496"/>
                </a:solidFill>
                <a:latin typeface="Calibri"/>
                <a:ea typeface="Calibri"/>
                <a:cs typeface="Calibri"/>
                <a:sym typeface="Calibri"/>
              </a:rPr>
              <a:t> and </a:t>
            </a:r>
            <a:r>
              <a:rPr lang="it-IT" sz="2000" b="1" i="0" u="none" strike="noStrike" cap="none" dirty="0" err="1">
                <a:solidFill>
                  <a:srgbClr val="2F5496"/>
                </a:solidFill>
                <a:latin typeface="Calibri"/>
                <a:ea typeface="Calibri"/>
                <a:cs typeface="Calibri"/>
                <a:sym typeface="Calibri"/>
              </a:rPr>
              <a:t>testing</a:t>
            </a:r>
            <a:r>
              <a:rPr lang="it-IT" sz="2000" b="1" i="0" u="none" strike="noStrike" cap="none" dirty="0">
                <a:solidFill>
                  <a:srgbClr val="2F5496"/>
                </a:solidFill>
                <a:latin typeface="Calibri"/>
                <a:ea typeface="Calibri"/>
                <a:cs typeface="Calibri"/>
                <a:sym typeface="Calibri"/>
              </a:rPr>
              <a:t> the demo </a:t>
            </a:r>
            <a:r>
              <a:rPr lang="it-IT" sz="2000" b="1" i="0" u="none" strike="noStrike" cap="none" dirty="0" err="1">
                <a:solidFill>
                  <a:srgbClr val="2F5496"/>
                </a:solidFill>
                <a:latin typeface="Calibri"/>
                <a:ea typeface="Calibri"/>
                <a:cs typeface="Calibri"/>
                <a:sym typeface="Calibri"/>
              </a:rPr>
              <a:t>platforms</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showcasing</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current</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capabilities</a:t>
            </a:r>
            <a:r>
              <a:rPr lang="it-IT" sz="2000" b="1" i="0" u="none" strike="noStrike" cap="none" dirty="0">
                <a:solidFill>
                  <a:srgbClr val="2F5496"/>
                </a:solidFill>
                <a:latin typeface="Calibri"/>
                <a:ea typeface="Calibri"/>
                <a:cs typeface="Calibri"/>
                <a:sym typeface="Calibri"/>
              </a:rPr>
              <a:t> and state-of-the-art.</a:t>
            </a:r>
            <a:endParaRPr sz="1400" b="0" i="0" u="none" strike="noStrike" cap="none" dirty="0">
              <a:solidFill>
                <a:srgbClr val="000000"/>
              </a:solidFill>
              <a:latin typeface="Calibri"/>
              <a:ea typeface="Calibri"/>
              <a:cs typeface="Calibri"/>
              <a:sym typeface="Calibri"/>
            </a:endParaRPr>
          </a:p>
          <a:p>
            <a:pPr marL="571500" marR="0" lvl="0" indent="-342900" algn="l" rtl="0">
              <a:lnSpc>
                <a:spcPct val="100000"/>
              </a:lnSpc>
              <a:spcBef>
                <a:spcPts val="0"/>
              </a:spcBef>
              <a:spcAft>
                <a:spcPts val="0"/>
              </a:spcAft>
              <a:buClr>
                <a:srgbClr val="000000"/>
              </a:buClr>
              <a:buSzPts val="1800"/>
              <a:buBlip>
                <a:blip r:embed="rId3"/>
              </a:buBlip>
            </a:pPr>
            <a:endParaRPr sz="2000" b="1" i="0" u="none" strike="noStrike" cap="none" dirty="0">
              <a:solidFill>
                <a:srgbClr val="2F5496"/>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Blip>
                <a:blip r:embed="rId3"/>
              </a:buBlip>
            </a:pPr>
            <a:r>
              <a:rPr lang="it-IT" sz="2000" b="1" i="0" u="none" strike="noStrike" cap="none" dirty="0">
                <a:solidFill>
                  <a:srgbClr val="2F5496"/>
                </a:solidFill>
                <a:latin typeface="Calibri"/>
                <a:ea typeface="Calibri"/>
                <a:cs typeface="Calibri"/>
                <a:sym typeface="Calibri"/>
              </a:rPr>
              <a:t>Feedback </a:t>
            </a:r>
            <a:r>
              <a:rPr lang="it-IT" sz="2000" b="1" i="0" u="none" strike="noStrike" cap="none" dirty="0" err="1">
                <a:solidFill>
                  <a:srgbClr val="2F5496"/>
                </a:solidFill>
                <a:latin typeface="Calibri"/>
                <a:ea typeface="Calibri"/>
                <a:cs typeface="Calibri"/>
                <a:sym typeface="Calibri"/>
              </a:rPr>
              <a:t>was</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systematic</a:t>
            </a:r>
            <a:r>
              <a:rPr lang="it-IT" sz="2000" b="1" i="0" u="none" strike="noStrike" cap="none" dirty="0">
                <a:solidFill>
                  <a:srgbClr val="2F5496"/>
                </a:solidFill>
                <a:latin typeface="Calibri"/>
                <a:ea typeface="Calibri"/>
                <a:cs typeface="Calibri"/>
                <a:sym typeface="Calibri"/>
              </a:rPr>
              <a:t>. Companies </a:t>
            </a:r>
            <a:r>
              <a:rPr lang="it-IT" sz="2000" b="1" i="0" u="none" strike="noStrike" cap="none" dirty="0" err="1">
                <a:solidFill>
                  <a:srgbClr val="2F5496"/>
                </a:solidFill>
                <a:latin typeface="Calibri"/>
                <a:ea typeface="Calibri"/>
                <a:cs typeface="Calibri"/>
                <a:sym typeface="Calibri"/>
              </a:rPr>
              <a:t>congratulated</a:t>
            </a:r>
            <a:r>
              <a:rPr lang="it-IT" sz="2000" b="1" i="0" u="none" strike="noStrike" cap="none" dirty="0">
                <a:solidFill>
                  <a:srgbClr val="2F5496"/>
                </a:solidFill>
                <a:latin typeface="Calibri"/>
                <a:ea typeface="Calibri"/>
                <a:cs typeface="Calibri"/>
                <a:sym typeface="Calibri"/>
              </a:rPr>
              <a:t> the </a:t>
            </a:r>
            <a:r>
              <a:rPr lang="it-IT" sz="2000" b="1" i="0" u="none" strike="noStrike" cap="none" dirty="0" err="1">
                <a:solidFill>
                  <a:srgbClr val="2F5496"/>
                </a:solidFill>
                <a:latin typeface="Calibri"/>
                <a:ea typeface="Calibri"/>
                <a:cs typeface="Calibri"/>
                <a:sym typeface="Calibri"/>
              </a:rPr>
              <a:t>project</a:t>
            </a:r>
            <a:r>
              <a:rPr lang="it-IT" sz="2000" b="1" i="0" u="none" strike="noStrike" cap="none" dirty="0">
                <a:solidFill>
                  <a:srgbClr val="2F5496"/>
                </a:solidFill>
                <a:latin typeface="Calibri"/>
                <a:ea typeface="Calibri"/>
                <a:cs typeface="Calibri"/>
                <a:sym typeface="Calibri"/>
              </a:rPr>
              <a:t> team for the </a:t>
            </a:r>
            <a:r>
              <a:rPr lang="it-IT" sz="2000" b="1" i="0" u="none" strike="noStrike" cap="none" dirty="0" err="1">
                <a:solidFill>
                  <a:srgbClr val="2F5496"/>
                </a:solidFill>
                <a:latin typeface="Calibri"/>
                <a:ea typeface="Calibri"/>
                <a:cs typeface="Calibri"/>
                <a:sym typeface="Calibri"/>
              </a:rPr>
              <a:t>excellent</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interaction</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generating</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good</a:t>
            </a:r>
            <a:r>
              <a:rPr lang="it-IT" sz="2000" b="1" i="0" u="none" strike="noStrike" cap="none" dirty="0">
                <a:solidFill>
                  <a:srgbClr val="2F5496"/>
                </a:solidFill>
                <a:latin typeface="Calibri"/>
                <a:ea typeface="Calibri"/>
                <a:cs typeface="Calibri"/>
                <a:sym typeface="Calibri"/>
              </a:rPr>
              <a:t> progress </a:t>
            </a:r>
            <a:r>
              <a:rPr lang="it-IT" sz="2000" b="1" i="0" u="none" strike="noStrike" cap="none" dirty="0" err="1">
                <a:solidFill>
                  <a:srgbClr val="2F5496"/>
                </a:solidFill>
                <a:latin typeface="Calibri"/>
                <a:ea typeface="Calibri"/>
                <a:cs typeface="Calibri"/>
                <a:sym typeface="Calibri"/>
              </a:rPr>
              <a:t>when</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compared</a:t>
            </a:r>
            <a:r>
              <a:rPr lang="it-IT" sz="2000" b="1" i="0" u="none" strike="noStrike" cap="none" dirty="0">
                <a:solidFill>
                  <a:srgbClr val="2F5496"/>
                </a:solidFill>
                <a:latin typeface="Calibri"/>
                <a:ea typeface="Calibri"/>
                <a:cs typeface="Calibri"/>
                <a:sym typeface="Calibri"/>
              </a:rPr>
              <a:t> to </a:t>
            </a:r>
            <a:r>
              <a:rPr lang="it-IT" sz="2000" b="1" i="0" u="none" strike="noStrike" cap="none" dirty="0" err="1">
                <a:solidFill>
                  <a:srgbClr val="2F5496"/>
                </a:solidFill>
                <a:latin typeface="Calibri"/>
                <a:ea typeface="Calibri"/>
                <a:cs typeface="Calibri"/>
                <a:sym typeface="Calibri"/>
              </a:rPr>
              <a:t>other</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project</a:t>
            </a:r>
            <a:r>
              <a:rPr lang="it-IT" sz="2000" b="1" i="0" u="none" strike="noStrike" cap="none" dirty="0">
                <a:solidFill>
                  <a:srgbClr val="2F5496"/>
                </a:solidFill>
                <a:latin typeface="Calibri"/>
                <a:ea typeface="Calibri"/>
                <a:cs typeface="Calibri"/>
                <a:sym typeface="Calibri"/>
              </a:rPr>
              <a:t> formats, </a:t>
            </a:r>
            <a:r>
              <a:rPr lang="it-IT" sz="2000" b="1" i="0" u="none" strike="noStrike" cap="none" dirty="0" err="1">
                <a:solidFill>
                  <a:srgbClr val="2F5496"/>
                </a:solidFill>
                <a:latin typeface="Calibri"/>
                <a:ea typeface="Calibri"/>
                <a:cs typeface="Calibri"/>
                <a:sym typeface="Calibri"/>
              </a:rPr>
              <a:t>including</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project</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dissemination</a:t>
            </a:r>
            <a:r>
              <a:rPr lang="it-IT" sz="2000" b="1" i="0" u="none" strike="noStrike" cap="none" dirty="0">
                <a:solidFill>
                  <a:srgbClr val="2F5496"/>
                </a:solidFill>
                <a:latin typeface="Calibri"/>
                <a:ea typeface="Calibri"/>
                <a:cs typeface="Calibri"/>
                <a:sym typeface="Calibri"/>
              </a:rPr>
              <a:t> </a:t>
            </a:r>
            <a:r>
              <a:rPr lang="it-IT" sz="2000" b="1" i="0" u="none" strike="noStrike" cap="none" dirty="0" err="1">
                <a:solidFill>
                  <a:srgbClr val="2F5496"/>
                </a:solidFill>
                <a:latin typeface="Calibri"/>
                <a:ea typeface="Calibri"/>
                <a:cs typeface="Calibri"/>
                <a:sym typeface="Calibri"/>
              </a:rPr>
              <a:t>actions</a:t>
            </a:r>
            <a:r>
              <a:rPr lang="it-IT" sz="2000" b="1" i="0" u="none" strike="noStrike" cap="none" dirty="0">
                <a:solidFill>
                  <a:srgbClr val="2F5496"/>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p:txBody>
      </p:sp>
      <p:pic>
        <p:nvPicPr>
          <p:cNvPr id="296" name="Google Shape;296;p14" descr="A picture containing text, sign, vector graphics&#10;&#10;Description automatically generated"/>
          <p:cNvPicPr preferRelativeResize="0"/>
          <p:nvPr/>
        </p:nvPicPr>
        <p:blipFill rotWithShape="1">
          <a:blip r:embed="rId4">
            <a:alphaModFix/>
          </a:blip>
          <a:srcRect/>
          <a:stretch/>
        </p:blipFill>
        <p:spPr>
          <a:xfrm>
            <a:off x="9613558" y="56697"/>
            <a:ext cx="2624653" cy="25422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5"/>
          <p:cNvSpPr txBox="1">
            <a:spLocks noGrp="1"/>
          </p:cNvSpPr>
          <p:nvPr>
            <p:ph type="title"/>
          </p:nvPr>
        </p:nvSpPr>
        <p:spPr>
          <a:xfrm>
            <a:off x="2667000" y="56697"/>
            <a:ext cx="8890000" cy="758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A7FBF"/>
              </a:buClr>
              <a:buSzPts val="3600"/>
              <a:buFont typeface="Calibri"/>
              <a:buNone/>
            </a:pPr>
            <a:r>
              <a:rPr lang="it-IT"/>
              <a:t>The next steps of ARCHIVER project</a:t>
            </a:r>
            <a:endParaRPr/>
          </a:p>
        </p:txBody>
      </p:sp>
      <p:sp>
        <p:nvSpPr>
          <p:cNvPr id="303" name="Google Shape;303;p15"/>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15</a:t>
            </a:fld>
            <a:endParaRPr/>
          </a:p>
        </p:txBody>
      </p:sp>
      <p:pic>
        <p:nvPicPr>
          <p:cNvPr id="304" name="Google Shape;304;p15" descr="Icon&#10;&#10;Description automatically generated"/>
          <p:cNvPicPr preferRelativeResize="0"/>
          <p:nvPr/>
        </p:nvPicPr>
        <p:blipFill rotWithShape="1">
          <a:blip r:embed="rId3">
            <a:alphaModFix/>
          </a:blip>
          <a:srcRect/>
          <a:stretch/>
        </p:blipFill>
        <p:spPr>
          <a:xfrm>
            <a:off x="9494520" y="-29497"/>
            <a:ext cx="2697480" cy="2697480"/>
          </a:xfrm>
          <a:prstGeom prst="rect">
            <a:avLst/>
          </a:prstGeom>
          <a:noFill/>
          <a:ln>
            <a:noFill/>
          </a:ln>
        </p:spPr>
      </p:pic>
      <p:sp>
        <p:nvSpPr>
          <p:cNvPr id="305" name="Google Shape;305;p15"/>
          <p:cNvSpPr txBox="1"/>
          <p:nvPr/>
        </p:nvSpPr>
        <p:spPr>
          <a:xfrm>
            <a:off x="881019" y="1403791"/>
            <a:ext cx="10872203" cy="4367665"/>
          </a:xfrm>
          <a:prstGeom prst="rect">
            <a:avLst/>
          </a:prstGeom>
          <a:noFill/>
          <a:ln>
            <a:noFill/>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rgbClr val="000000"/>
              </a:buClr>
              <a:buSzPts val="1800"/>
              <a:buBlip>
                <a:blip r:embed="rId4"/>
              </a:buBlip>
            </a:pPr>
            <a:r>
              <a:rPr lang="it-IT" sz="2800" b="1" i="0" u="none" strike="noStrike" cap="none" dirty="0" err="1">
                <a:solidFill>
                  <a:srgbClr val="2F5496"/>
                </a:solidFill>
                <a:latin typeface="Calibri"/>
                <a:ea typeface="Calibri"/>
                <a:cs typeface="Calibri"/>
                <a:sym typeface="Calibri"/>
              </a:rPr>
              <a:t>Selection</a:t>
            </a:r>
            <a:r>
              <a:rPr lang="it-IT" sz="2800" b="1" i="0" u="none" strike="noStrike" cap="none" dirty="0">
                <a:solidFill>
                  <a:srgbClr val="2F5496"/>
                </a:solidFill>
                <a:latin typeface="Calibri"/>
                <a:ea typeface="Calibri"/>
                <a:cs typeface="Calibri"/>
                <a:sym typeface="Calibri"/>
              </a:rPr>
              <a:t> </a:t>
            </a:r>
            <a:r>
              <a:rPr lang="it-IT" sz="2800" b="1" i="0" u="none" strike="noStrike" cap="none" dirty="0" err="1">
                <a:solidFill>
                  <a:srgbClr val="2F5496"/>
                </a:solidFill>
                <a:latin typeface="Calibri"/>
                <a:ea typeface="Calibri"/>
                <a:cs typeface="Calibri"/>
                <a:sym typeface="Calibri"/>
              </a:rPr>
              <a:t>process</a:t>
            </a:r>
            <a:r>
              <a:rPr lang="it-IT" sz="2800" b="1" i="0" u="none" strike="noStrike" cap="none" dirty="0">
                <a:solidFill>
                  <a:srgbClr val="2F5496"/>
                </a:solidFill>
                <a:latin typeface="Calibri"/>
                <a:ea typeface="Calibri"/>
                <a:cs typeface="Calibri"/>
                <a:sym typeface="Calibri"/>
              </a:rPr>
              <a:t> for the </a:t>
            </a:r>
            <a:r>
              <a:rPr lang="it-IT" sz="2800" b="1" i="0" u="none" strike="noStrike" cap="none" dirty="0" err="1">
                <a:solidFill>
                  <a:srgbClr val="2F5496"/>
                </a:solidFill>
                <a:latin typeface="Calibri"/>
                <a:ea typeface="Calibri"/>
                <a:cs typeface="Calibri"/>
                <a:sym typeface="Calibri"/>
              </a:rPr>
              <a:t>Prototype</a:t>
            </a:r>
            <a:r>
              <a:rPr lang="it-IT" sz="2800" b="1" i="0" u="none" strike="noStrike" cap="none" dirty="0">
                <a:solidFill>
                  <a:srgbClr val="2F5496"/>
                </a:solidFill>
                <a:latin typeface="Calibri"/>
                <a:ea typeface="Calibri"/>
                <a:cs typeface="Calibri"/>
                <a:sym typeface="Calibri"/>
              </a:rPr>
              <a:t> </a:t>
            </a:r>
            <a:r>
              <a:rPr lang="it-IT" sz="2800" b="1" i="0" u="none" strike="noStrike" cap="none" dirty="0" err="1">
                <a:solidFill>
                  <a:srgbClr val="2F5496"/>
                </a:solidFill>
                <a:latin typeface="Calibri"/>
                <a:ea typeface="Calibri"/>
                <a:cs typeface="Calibri"/>
                <a:sym typeface="Calibri"/>
              </a:rPr>
              <a:t>Phase</a:t>
            </a:r>
            <a:endParaRPr sz="2800" b="0" i="0" u="none" strike="noStrike" cap="none" dirty="0">
              <a:solidFill>
                <a:srgbClr val="000000"/>
              </a:solidFill>
              <a:latin typeface="Calibri"/>
              <a:ea typeface="Calibri"/>
              <a:cs typeface="Calibri"/>
              <a:sym typeface="Calibri"/>
            </a:endParaRPr>
          </a:p>
          <a:p>
            <a:pPr marL="571500" marR="0" lvl="0" indent="-457200" algn="l" rtl="0">
              <a:lnSpc>
                <a:spcPct val="100000"/>
              </a:lnSpc>
              <a:spcBef>
                <a:spcPts val="0"/>
              </a:spcBef>
              <a:spcAft>
                <a:spcPts val="0"/>
              </a:spcAft>
              <a:buClr>
                <a:srgbClr val="000000"/>
              </a:buClr>
              <a:buSzPts val="1800"/>
              <a:buBlip>
                <a:blip r:embed="rId4"/>
              </a:buBlip>
            </a:pPr>
            <a:endParaRPr sz="2800" b="1" i="0" u="none" strike="noStrike" cap="none" dirty="0">
              <a:solidFill>
                <a:srgbClr val="2F5496"/>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Blip>
                <a:blip r:embed="rId4"/>
              </a:buBlip>
            </a:pPr>
            <a:r>
              <a:rPr lang="it-IT" sz="2800" b="1" i="0" u="none" strike="noStrike" cap="none" dirty="0">
                <a:solidFill>
                  <a:srgbClr val="2F5496"/>
                </a:solidFill>
                <a:latin typeface="Calibri"/>
                <a:ea typeface="Calibri"/>
                <a:cs typeface="Calibri"/>
                <a:sym typeface="Calibri"/>
              </a:rPr>
              <a:t>Kick Off </a:t>
            </a:r>
            <a:r>
              <a:rPr lang="it-IT" sz="2800" b="1" i="0" u="none" strike="noStrike" cap="none" dirty="0" err="1">
                <a:solidFill>
                  <a:srgbClr val="2F5496"/>
                </a:solidFill>
                <a:latin typeface="Calibri"/>
                <a:ea typeface="Calibri"/>
                <a:cs typeface="Calibri"/>
                <a:sym typeface="Calibri"/>
              </a:rPr>
              <a:t>event</a:t>
            </a:r>
            <a:r>
              <a:rPr lang="it-IT" sz="2800" b="1" i="0" u="none" strike="noStrike" cap="none" dirty="0">
                <a:solidFill>
                  <a:srgbClr val="2F5496"/>
                </a:solidFill>
                <a:latin typeface="Calibri"/>
                <a:ea typeface="Calibri"/>
                <a:cs typeface="Calibri"/>
                <a:sym typeface="Calibri"/>
              </a:rPr>
              <a:t> - 9th </a:t>
            </a:r>
            <a:r>
              <a:rPr lang="it-IT" sz="2800" b="1" i="0" u="none" strike="noStrike" cap="none" dirty="0" err="1">
                <a:solidFill>
                  <a:srgbClr val="2F5496"/>
                </a:solidFill>
                <a:latin typeface="Calibri"/>
                <a:ea typeface="Calibri"/>
                <a:cs typeface="Calibri"/>
                <a:sym typeface="Calibri"/>
              </a:rPr>
              <a:t>December</a:t>
            </a:r>
            <a:r>
              <a:rPr lang="it-IT" sz="2800" b="1" i="0" u="none" strike="noStrike" cap="none" dirty="0">
                <a:solidFill>
                  <a:srgbClr val="2F5496"/>
                </a:solidFill>
                <a:latin typeface="Calibri"/>
                <a:ea typeface="Calibri"/>
                <a:cs typeface="Calibri"/>
                <a:sym typeface="Calibri"/>
              </a:rPr>
              <a:t> 2020 (TBC)</a:t>
            </a:r>
            <a:endParaRPr sz="2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None/>
            </a:pPr>
            <a:endParaRPr sz="2800" b="1" i="1" u="none" strike="noStrike" cap="none" dirty="0">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it-IT" sz="2800" b="1" i="1" u="sng" strike="noStrike" cap="none" dirty="0">
                <a:solidFill>
                  <a:srgbClr val="2F5496"/>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https://www.archiver-project.eu/</a:t>
            </a:r>
            <a:endParaRPr sz="2800" b="1" i="1" u="sng" strike="noStrike" cap="none" dirty="0">
              <a:solidFill>
                <a:srgbClr val="2F5496"/>
              </a:solidFill>
              <a:latin typeface="Calibri"/>
              <a:ea typeface="Calibri"/>
              <a:cs typeface="Calibri"/>
              <a:sym typeface="Calibri"/>
            </a:endParaRPr>
          </a:p>
          <a:p>
            <a:pPr marL="0" marR="0" lvl="0" indent="0" algn="l" rtl="0">
              <a:lnSpc>
                <a:spcPct val="100000"/>
              </a:lnSpc>
              <a:spcBef>
                <a:spcPts val="0"/>
              </a:spcBef>
              <a:spcAft>
                <a:spcPts val="0"/>
              </a:spcAft>
              <a:buNone/>
            </a:pPr>
            <a:r>
              <a:rPr lang="it-IT" sz="2800" b="1" i="1" u="sng" strike="noStrike" cap="none" dirty="0">
                <a:solidFill>
                  <a:srgbClr val="2F5496"/>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https://twitter.com/ArchiverProject</a:t>
            </a:r>
            <a:endParaRPr sz="2800" b="1" i="1" u="sng" strike="noStrike" cap="none" dirty="0">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it-IT" sz="2800" b="1" i="1" u="sng" strike="noStrike" cap="none" dirty="0">
                <a:solidFill>
                  <a:srgbClr val="2F5496"/>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https://www.linkedin.com/company/archiver-project/</a:t>
            </a:r>
            <a:endParaRPr sz="2800" b="1" i="1" u="none" strike="noStrike" cap="none" dirty="0">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it-IT" sz="2800" b="1" i="1" u="sng" strike="noStrike" cap="none" dirty="0">
                <a:solidFill>
                  <a:srgbClr val="2F5496"/>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https://www.youtube.com/channel/UCCBIyLpUt-hWmQatqdIhIzw</a:t>
            </a:r>
            <a:endParaRPr sz="2800" b="1" i="1" u="none" strike="noStrike" cap="none" dirty="0">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4A7FBF"/>
              </a:buClr>
              <a:buSzPts val="3600"/>
              <a:buFont typeface="Calibri"/>
              <a:buNone/>
            </a:pPr>
            <a:endParaRPr sz="2800" b="0" i="0" u="none" strike="noStrike" cap="none" dirty="0">
              <a:solidFill>
                <a:srgbClr val="4A7FB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2"/>
          <p:cNvSpPr txBox="1">
            <a:spLocks noGrp="1"/>
          </p:cNvSpPr>
          <p:nvPr>
            <p:ph type="title"/>
          </p:nvPr>
        </p:nvSpPr>
        <p:spPr>
          <a:xfrm>
            <a:off x="0" y="0"/>
            <a:ext cx="12192000" cy="110409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A7FBF"/>
              </a:buClr>
              <a:buSzPts val="3600"/>
              <a:buFont typeface="Calibri"/>
              <a:buNone/>
            </a:pPr>
            <a:r>
              <a:rPr lang="it-IT"/>
              <a:t>Project</a:t>
            </a:r>
            <a:endParaRPr/>
          </a:p>
        </p:txBody>
      </p:sp>
      <p:sp>
        <p:nvSpPr>
          <p:cNvPr id="51" name="Google Shape;51;p2"/>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a:t>
            </a:fld>
            <a:endParaRPr/>
          </a:p>
        </p:txBody>
      </p:sp>
      <p:sp>
        <p:nvSpPr>
          <p:cNvPr id="52" name="Google Shape;52;p2"/>
          <p:cNvSpPr txBox="1"/>
          <p:nvPr/>
        </p:nvSpPr>
        <p:spPr>
          <a:xfrm>
            <a:off x="485522" y="1172200"/>
            <a:ext cx="11633650" cy="1916989"/>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F3F3F"/>
              </a:buClr>
              <a:buSzPts val="2000"/>
              <a:buFont typeface="Calibri"/>
              <a:buNone/>
            </a:pPr>
            <a:r>
              <a:rPr lang="it-IT" sz="1665" b="1" i="1" u="none" strike="noStrike" cap="none">
                <a:solidFill>
                  <a:srgbClr val="3F3F3F"/>
                </a:solidFill>
                <a:latin typeface="Calibri"/>
                <a:ea typeface="Calibri"/>
                <a:cs typeface="Calibri"/>
                <a:sym typeface="Calibri"/>
              </a:rPr>
              <a:t>Focus: Archiving and Data Preservation Services using commercial cloud services to be available via the European Open Science Cloud (EOSC)</a:t>
            </a:r>
            <a:endParaRPr sz="1110" b="0" i="0" u="none" strike="noStrike" cap="none">
              <a:solidFill>
                <a:srgbClr val="000000"/>
              </a:solidFill>
              <a:latin typeface="Arial"/>
              <a:ea typeface="Arial"/>
              <a:cs typeface="Arial"/>
              <a:sym typeface="Arial"/>
            </a:endParaRPr>
          </a:p>
          <a:p>
            <a:pPr marL="0" marR="0" lvl="0" indent="0" algn="l" rtl="0">
              <a:lnSpc>
                <a:spcPct val="100000"/>
              </a:lnSpc>
              <a:spcBef>
                <a:spcPts val="500"/>
              </a:spcBef>
              <a:spcAft>
                <a:spcPts val="0"/>
              </a:spcAft>
              <a:buClr>
                <a:srgbClr val="3F3F3F"/>
              </a:buClr>
              <a:buSzPts val="2000"/>
              <a:buFont typeface="Calibri"/>
              <a:buNone/>
            </a:pPr>
            <a:r>
              <a:rPr lang="it-IT" sz="1665" b="1" i="1" u="none" strike="noStrike" cap="none">
                <a:solidFill>
                  <a:srgbClr val="3F3F3F"/>
                </a:solidFill>
                <a:latin typeface="Calibri"/>
                <a:ea typeface="Calibri"/>
                <a:cs typeface="Calibri"/>
                <a:sym typeface="Calibri"/>
              </a:rPr>
              <a:t>Procurement R&amp;D budget: 3.4M euro; Total Budget: 4.8M</a:t>
            </a:r>
            <a:endParaRPr sz="111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3F3F3F"/>
              </a:buClr>
              <a:buSzPts val="2000"/>
              <a:buFont typeface="Calibri"/>
              <a:buNone/>
            </a:pPr>
            <a:r>
              <a:rPr lang="it-IT" sz="1665" b="1" i="1" u="none" strike="noStrike" cap="none">
                <a:solidFill>
                  <a:srgbClr val="3F3F3F"/>
                </a:solidFill>
                <a:latin typeface="Calibri"/>
                <a:ea typeface="Calibri"/>
                <a:cs typeface="Calibri"/>
                <a:sym typeface="Calibri"/>
              </a:rPr>
              <a:t>Starting Date: 1</a:t>
            </a:r>
            <a:r>
              <a:rPr lang="it-IT" sz="1665" b="1" i="1" u="none" strike="noStrike" cap="none" baseline="30000">
                <a:solidFill>
                  <a:srgbClr val="3F3F3F"/>
                </a:solidFill>
                <a:latin typeface="Calibri"/>
                <a:ea typeface="Calibri"/>
                <a:cs typeface="Calibri"/>
                <a:sym typeface="Calibri"/>
              </a:rPr>
              <a:t>st</a:t>
            </a:r>
            <a:r>
              <a:rPr lang="it-IT" sz="1665" b="1" i="1" u="none" strike="noStrike" cap="none">
                <a:solidFill>
                  <a:srgbClr val="3F3F3F"/>
                </a:solidFill>
                <a:latin typeface="Calibri"/>
                <a:ea typeface="Calibri"/>
                <a:cs typeface="Calibri"/>
                <a:sym typeface="Calibri"/>
              </a:rPr>
              <a:t> of January 2019</a:t>
            </a:r>
            <a:endParaRPr sz="111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3F3F3F"/>
              </a:buClr>
              <a:buSzPts val="2000"/>
              <a:buFont typeface="Calibri"/>
              <a:buNone/>
            </a:pPr>
            <a:r>
              <a:rPr lang="it-IT" sz="1665" b="1" i="1" u="none" strike="noStrike" cap="none">
                <a:solidFill>
                  <a:srgbClr val="3F3F3F"/>
                </a:solidFill>
                <a:latin typeface="Calibri"/>
                <a:ea typeface="Calibri"/>
                <a:cs typeface="Calibri"/>
                <a:sym typeface="Calibri"/>
              </a:rPr>
              <a:t>Duration: 41 Months</a:t>
            </a:r>
            <a:endParaRPr sz="111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3F3F3F"/>
              </a:buClr>
              <a:buSzPts val="2000"/>
              <a:buFont typeface="Calibri"/>
              <a:buNone/>
            </a:pPr>
            <a:r>
              <a:rPr lang="it-IT" sz="1665" b="1" i="1" u="none" strike="noStrike" cap="none">
                <a:solidFill>
                  <a:srgbClr val="3F3F3F"/>
                </a:solidFill>
                <a:latin typeface="Calibri"/>
                <a:ea typeface="Calibri"/>
                <a:cs typeface="Calibri"/>
                <a:sym typeface="Calibri"/>
              </a:rPr>
              <a:t>Coordinator: CERN (Lead Procurer) </a:t>
            </a:r>
            <a:endParaRPr sz="1110" b="0" i="0" u="none" strike="noStrike" cap="none">
              <a:solidFill>
                <a:srgbClr val="000000"/>
              </a:solidFill>
              <a:latin typeface="Arial"/>
              <a:ea typeface="Arial"/>
              <a:cs typeface="Arial"/>
              <a:sym typeface="Arial"/>
            </a:endParaRPr>
          </a:p>
        </p:txBody>
      </p:sp>
      <p:pic>
        <p:nvPicPr>
          <p:cNvPr id="53" name="Google Shape;53;p2" descr="A close up of a map&#10;&#10;Description automatically generated"/>
          <p:cNvPicPr preferRelativeResize="0"/>
          <p:nvPr/>
        </p:nvPicPr>
        <p:blipFill rotWithShape="1">
          <a:blip r:embed="rId3">
            <a:alphaModFix/>
          </a:blip>
          <a:srcRect/>
          <a:stretch/>
        </p:blipFill>
        <p:spPr>
          <a:xfrm>
            <a:off x="5955738" y="1761920"/>
            <a:ext cx="6158141" cy="4365130"/>
          </a:xfrm>
          <a:prstGeom prst="rect">
            <a:avLst/>
          </a:prstGeom>
          <a:noFill/>
          <a:ln>
            <a:noFill/>
          </a:ln>
        </p:spPr>
      </p:pic>
      <p:pic>
        <p:nvPicPr>
          <p:cNvPr id="54" name="Google Shape;54;p2"/>
          <p:cNvPicPr preferRelativeResize="0"/>
          <p:nvPr/>
        </p:nvPicPr>
        <p:blipFill rotWithShape="1">
          <a:blip r:embed="rId4">
            <a:alphaModFix/>
          </a:blip>
          <a:srcRect/>
          <a:stretch/>
        </p:blipFill>
        <p:spPr>
          <a:xfrm>
            <a:off x="1541901" y="3201408"/>
            <a:ext cx="4611608" cy="1010161"/>
          </a:xfrm>
          <a:prstGeom prst="rect">
            <a:avLst/>
          </a:prstGeom>
          <a:noFill/>
          <a:ln>
            <a:noFill/>
          </a:ln>
        </p:spPr>
      </p:pic>
      <p:pic>
        <p:nvPicPr>
          <p:cNvPr id="55" name="Google Shape;55;p2" descr="A close up of a logo&#10;&#10;Description automatically generated"/>
          <p:cNvPicPr preferRelativeResize="0"/>
          <p:nvPr/>
        </p:nvPicPr>
        <p:blipFill rotWithShape="1">
          <a:blip r:embed="rId5">
            <a:alphaModFix/>
          </a:blip>
          <a:srcRect/>
          <a:stretch/>
        </p:blipFill>
        <p:spPr>
          <a:xfrm>
            <a:off x="2219748" y="4745288"/>
            <a:ext cx="3381172" cy="11722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2712719" y="33011"/>
            <a:ext cx="8839200" cy="11040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A7FBF"/>
              </a:buClr>
              <a:buSzPts val="3600"/>
              <a:buFont typeface="Calibri"/>
              <a:buNone/>
            </a:pPr>
            <a:r>
              <a:rPr lang="it-IT"/>
              <a:t>Consortium</a:t>
            </a:r>
            <a:endParaRPr/>
          </a:p>
        </p:txBody>
      </p:sp>
      <p:sp>
        <p:nvSpPr>
          <p:cNvPr id="61" name="Google Shape;61;p3"/>
          <p:cNvSpPr txBox="1">
            <a:spLocks noGrp="1"/>
          </p:cNvSpPr>
          <p:nvPr>
            <p:ph type="body" idx="1"/>
          </p:nvPr>
        </p:nvSpPr>
        <p:spPr>
          <a:xfrm>
            <a:off x="640080" y="1137105"/>
            <a:ext cx="11114116" cy="503986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Font typeface="Calibri"/>
              <a:buNone/>
            </a:pPr>
            <a:r>
              <a:rPr lang="it-IT" sz="2000" i="1">
                <a:latin typeface="Calibri"/>
                <a:ea typeface="Calibri"/>
                <a:cs typeface="Calibri"/>
                <a:sym typeface="Calibri"/>
              </a:rPr>
              <a:t>Includes Buyers and Experts in the preparation, execution and promotion of the </a:t>
            </a:r>
            <a:endParaRPr/>
          </a:p>
          <a:p>
            <a:pPr marL="0" lvl="0" indent="0" algn="ctr" rtl="0">
              <a:lnSpc>
                <a:spcPct val="90000"/>
              </a:lnSpc>
              <a:spcBef>
                <a:spcPts val="1000"/>
              </a:spcBef>
              <a:spcAft>
                <a:spcPts val="0"/>
              </a:spcAft>
              <a:buClr>
                <a:schemeClr val="dk1"/>
              </a:buClr>
              <a:buSzPts val="2000"/>
              <a:buFont typeface="Calibri"/>
              <a:buNone/>
            </a:pPr>
            <a:r>
              <a:rPr lang="it-IT" sz="2000" i="1">
                <a:latin typeface="Calibri"/>
                <a:ea typeface="Calibri"/>
                <a:cs typeface="Calibri"/>
                <a:sym typeface="Calibri"/>
              </a:rPr>
              <a:t>procurement of R&amp;D services</a:t>
            </a:r>
            <a:endParaRPr/>
          </a:p>
        </p:txBody>
      </p:sp>
      <p:sp>
        <p:nvSpPr>
          <p:cNvPr id="62" name="Google Shape;62;p3"/>
          <p:cNvSpPr txBox="1">
            <a:spLocks noGrp="1"/>
          </p:cNvSpPr>
          <p:nvPr>
            <p:ph type="sldNum" idx="12"/>
          </p:nvPr>
        </p:nvSpPr>
        <p:spPr>
          <a:xfrm>
            <a:off x="10190672" y="6459864"/>
            <a:ext cx="116312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3</a:t>
            </a:fld>
            <a:endParaRPr/>
          </a:p>
        </p:txBody>
      </p:sp>
      <p:grpSp>
        <p:nvGrpSpPr>
          <p:cNvPr id="63" name="Google Shape;63;p3"/>
          <p:cNvGrpSpPr/>
          <p:nvPr/>
        </p:nvGrpSpPr>
        <p:grpSpPr>
          <a:xfrm>
            <a:off x="17035737" y="3722581"/>
            <a:ext cx="9122754" cy="6949516"/>
            <a:chOff x="-4" y="-3"/>
            <a:chExt cx="9122753" cy="6949515"/>
          </a:xfrm>
        </p:grpSpPr>
        <p:grpSp>
          <p:nvGrpSpPr>
            <p:cNvPr id="64" name="Google Shape;64;p3"/>
            <p:cNvGrpSpPr/>
            <p:nvPr/>
          </p:nvGrpSpPr>
          <p:grpSpPr>
            <a:xfrm>
              <a:off x="-4" y="-3"/>
              <a:ext cx="2534111" cy="2534115"/>
              <a:chOff x="-2" y="-1"/>
              <a:chExt cx="2534110" cy="2534113"/>
            </a:xfrm>
          </p:grpSpPr>
          <p:sp>
            <p:nvSpPr>
              <p:cNvPr id="65" name="Google Shape;65;p3"/>
              <p:cNvSpPr/>
              <p:nvPr/>
            </p:nvSpPr>
            <p:spPr>
              <a:xfrm>
                <a:off x="-2" y="-1"/>
                <a:ext cx="2534110" cy="2534113"/>
              </a:xfrm>
              <a:prstGeom prst="ellipse">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
              <p:cNvSpPr txBox="1"/>
              <p:nvPr/>
            </p:nvSpPr>
            <p:spPr>
              <a:xfrm>
                <a:off x="371112" y="968764"/>
                <a:ext cx="1791882" cy="596574"/>
              </a:xfrm>
              <a:prstGeom prst="rect">
                <a:avLst/>
              </a:prstGeom>
              <a:noFill/>
              <a:ln>
                <a:noFill/>
              </a:ln>
            </p:spPr>
            <p:txBody>
              <a:bodyPr spcFirstLastPara="1" wrap="square" lIns="27925" tIns="27925" rIns="27925" bIns="27925" anchor="ctr" anchorCtr="0">
                <a:spAutoFit/>
              </a:bodyPr>
              <a:lstStyle/>
              <a:p>
                <a:pPr marL="0" marR="0" lvl="0" indent="0" algn="ctr" rtl="0">
                  <a:lnSpc>
                    <a:spcPct val="90000"/>
                  </a:lnSpc>
                  <a:spcBef>
                    <a:spcPts val="0"/>
                  </a:spcBef>
                  <a:spcAft>
                    <a:spcPts val="0"/>
                  </a:spcAft>
                  <a:buClr>
                    <a:srgbClr val="000000"/>
                  </a:buClr>
                  <a:buSzPts val="3900"/>
                  <a:buFont typeface="Arial"/>
                  <a:buNone/>
                </a:pPr>
                <a:r>
                  <a:rPr lang="it-IT" sz="3900" b="0" i="0" u="none" strike="noStrike" cap="none">
                    <a:solidFill>
                      <a:srgbClr val="FFFFFF"/>
                    </a:solidFill>
                    <a:latin typeface="Calibri"/>
                    <a:ea typeface="Calibri"/>
                    <a:cs typeface="Calibri"/>
                    <a:sym typeface="Calibri"/>
                  </a:rPr>
                  <a:t>Buyers</a:t>
                </a:r>
                <a:endParaRPr sz="1400" b="0" i="0" u="none" strike="noStrike" cap="none">
                  <a:solidFill>
                    <a:srgbClr val="000000"/>
                  </a:solidFill>
                  <a:latin typeface="Arial"/>
                  <a:ea typeface="Arial"/>
                  <a:cs typeface="Arial"/>
                  <a:sym typeface="Arial"/>
                </a:endParaRPr>
              </a:p>
            </p:txBody>
          </p:sp>
        </p:grpSp>
        <p:sp>
          <p:nvSpPr>
            <p:cNvPr id="67" name="Google Shape;67;p3"/>
            <p:cNvSpPr/>
            <p:nvPr/>
          </p:nvSpPr>
          <p:spPr>
            <a:xfrm>
              <a:off x="726982" y="2934684"/>
              <a:ext cx="1080145" cy="1080146"/>
            </a:xfrm>
            <a:custGeom>
              <a:avLst/>
              <a:gdLst/>
              <a:ahLst/>
              <a:cxnLst/>
              <a:rect l="l" t="t" r="r" b="b"/>
              <a:pathLst>
                <a:path w="21600" h="21600" extrusionOk="0">
                  <a:moveTo>
                    <a:pt x="0" y="7344"/>
                  </a:moveTo>
                  <a:lnTo>
                    <a:pt x="7344" y="7344"/>
                  </a:lnTo>
                  <a:lnTo>
                    <a:pt x="7344" y="0"/>
                  </a:lnTo>
                  <a:lnTo>
                    <a:pt x="14256" y="0"/>
                  </a:lnTo>
                  <a:lnTo>
                    <a:pt x="14256" y="7344"/>
                  </a:lnTo>
                  <a:lnTo>
                    <a:pt x="21600" y="7344"/>
                  </a:lnTo>
                  <a:lnTo>
                    <a:pt x="21600" y="14256"/>
                  </a:lnTo>
                  <a:lnTo>
                    <a:pt x="14256" y="14256"/>
                  </a:lnTo>
                  <a:lnTo>
                    <a:pt x="14256" y="21600"/>
                  </a:lnTo>
                  <a:lnTo>
                    <a:pt x="7344" y="21600"/>
                  </a:lnTo>
                  <a:lnTo>
                    <a:pt x="7344" y="14256"/>
                  </a:lnTo>
                  <a:lnTo>
                    <a:pt x="0" y="14256"/>
                  </a:lnTo>
                  <a:close/>
                </a:path>
              </a:pathLst>
            </a:custGeom>
            <a:solidFill>
              <a:srgbClr val="B1C0DA"/>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nvGrpSpPr>
            <p:cNvPr id="68" name="Google Shape;68;p3"/>
            <p:cNvGrpSpPr/>
            <p:nvPr/>
          </p:nvGrpSpPr>
          <p:grpSpPr>
            <a:xfrm>
              <a:off x="-4" y="4415400"/>
              <a:ext cx="2534111" cy="2534112"/>
              <a:chOff x="-2" y="-2"/>
              <a:chExt cx="2534110" cy="2534111"/>
            </a:xfrm>
          </p:grpSpPr>
          <p:sp>
            <p:nvSpPr>
              <p:cNvPr id="69" name="Google Shape;69;p3"/>
              <p:cNvSpPr/>
              <p:nvPr/>
            </p:nvSpPr>
            <p:spPr>
              <a:xfrm>
                <a:off x="-2" y="-2"/>
                <a:ext cx="2534110" cy="2534111"/>
              </a:xfrm>
              <a:prstGeom prst="ellipse">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3"/>
              <p:cNvSpPr txBox="1"/>
              <p:nvPr/>
            </p:nvSpPr>
            <p:spPr>
              <a:xfrm>
                <a:off x="371112" y="968761"/>
                <a:ext cx="1791882" cy="596574"/>
              </a:xfrm>
              <a:prstGeom prst="rect">
                <a:avLst/>
              </a:prstGeom>
              <a:noFill/>
              <a:ln>
                <a:noFill/>
              </a:ln>
            </p:spPr>
            <p:txBody>
              <a:bodyPr spcFirstLastPara="1" wrap="square" lIns="27925" tIns="27925" rIns="27925" bIns="27925" anchor="ctr" anchorCtr="0">
                <a:spAutoFit/>
              </a:bodyPr>
              <a:lstStyle/>
              <a:p>
                <a:pPr marL="0" marR="0" lvl="0" indent="0" algn="ctr" rtl="0">
                  <a:lnSpc>
                    <a:spcPct val="90000"/>
                  </a:lnSpc>
                  <a:spcBef>
                    <a:spcPts val="0"/>
                  </a:spcBef>
                  <a:spcAft>
                    <a:spcPts val="0"/>
                  </a:spcAft>
                  <a:buClr>
                    <a:srgbClr val="000000"/>
                  </a:buClr>
                  <a:buSzPts val="3900"/>
                  <a:buFont typeface="Arial"/>
                  <a:buNone/>
                </a:pPr>
                <a:r>
                  <a:rPr lang="it-IT" sz="3900" b="0" i="0" u="none" strike="noStrike" cap="none">
                    <a:solidFill>
                      <a:srgbClr val="FFFFFF"/>
                    </a:solidFill>
                    <a:latin typeface="Calibri"/>
                    <a:ea typeface="Calibri"/>
                    <a:cs typeface="Calibri"/>
                    <a:sym typeface="Calibri"/>
                  </a:rPr>
                  <a:t>Experts</a:t>
                </a:r>
                <a:endParaRPr sz="1400" b="0" i="0" u="none" strike="noStrike" cap="none">
                  <a:solidFill>
                    <a:srgbClr val="000000"/>
                  </a:solidFill>
                  <a:latin typeface="Arial"/>
                  <a:ea typeface="Arial"/>
                  <a:cs typeface="Arial"/>
                  <a:sym typeface="Arial"/>
                </a:endParaRPr>
              </a:p>
            </p:txBody>
          </p:sp>
        </p:grpSp>
        <p:sp>
          <p:nvSpPr>
            <p:cNvPr id="71" name="Google Shape;71;p3"/>
            <p:cNvSpPr/>
            <p:nvPr/>
          </p:nvSpPr>
          <p:spPr>
            <a:xfrm rot="4026">
              <a:off x="2914209" y="3005811"/>
              <a:ext cx="805849" cy="942691"/>
            </a:xfrm>
            <a:prstGeom prst="rightArrow">
              <a:avLst>
                <a:gd name="adj1" fmla="val 60000"/>
                <a:gd name="adj2" fmla="val 50000"/>
              </a:avLst>
            </a:prstGeom>
            <a:solidFill>
              <a:srgbClr val="B1C0DA"/>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2" name="Google Shape;72;p3"/>
            <p:cNvGrpSpPr/>
            <p:nvPr/>
          </p:nvGrpSpPr>
          <p:grpSpPr>
            <a:xfrm>
              <a:off x="4054548" y="946888"/>
              <a:ext cx="5068201" cy="5068210"/>
              <a:chOff x="0" y="-1"/>
              <a:chExt cx="5068200" cy="5068208"/>
            </a:xfrm>
          </p:grpSpPr>
          <p:sp>
            <p:nvSpPr>
              <p:cNvPr id="73" name="Google Shape;73;p3"/>
              <p:cNvSpPr/>
              <p:nvPr/>
            </p:nvSpPr>
            <p:spPr>
              <a:xfrm>
                <a:off x="0" y="-1"/>
                <a:ext cx="5068200" cy="5068208"/>
              </a:xfrm>
              <a:prstGeom prst="ellipse">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3"/>
              <p:cNvSpPr txBox="1"/>
              <p:nvPr/>
            </p:nvSpPr>
            <p:spPr>
              <a:xfrm>
                <a:off x="742217" y="2226833"/>
                <a:ext cx="3583759" cy="614527"/>
              </a:xfrm>
              <a:prstGeom prst="rect">
                <a:avLst/>
              </a:prstGeom>
              <a:noFill/>
              <a:ln>
                <a:noFill/>
              </a:ln>
            </p:spPr>
            <p:txBody>
              <a:bodyPr spcFirstLastPara="1" wrap="square" lIns="36825" tIns="36825" rIns="36825" bIns="36825" anchor="ctr" anchorCtr="0">
                <a:spAutoFit/>
              </a:bodyPr>
              <a:lstStyle/>
              <a:p>
                <a:pPr marL="0" marR="0" lvl="0" indent="0" algn="ctr" rtl="0">
                  <a:lnSpc>
                    <a:spcPct val="90000"/>
                  </a:lnSpc>
                  <a:spcBef>
                    <a:spcPts val="0"/>
                  </a:spcBef>
                  <a:spcAft>
                    <a:spcPts val="0"/>
                  </a:spcAft>
                  <a:buClr>
                    <a:srgbClr val="000000"/>
                  </a:buClr>
                  <a:buSzPts val="3900"/>
                  <a:buFont typeface="Arial"/>
                  <a:buNone/>
                </a:pPr>
                <a:r>
                  <a:rPr lang="it-IT" sz="3900" b="0" i="0" u="none" strike="noStrike" cap="none">
                    <a:solidFill>
                      <a:srgbClr val="FFFFFF"/>
                    </a:solidFill>
                    <a:latin typeface="Calibri"/>
                    <a:ea typeface="Calibri"/>
                    <a:cs typeface="Calibri"/>
                    <a:sym typeface="Calibri"/>
                  </a:rPr>
                  <a:t>Consortium</a:t>
                </a:r>
                <a:endParaRPr sz="1400" b="0" i="0" u="none" strike="noStrike" cap="none">
                  <a:solidFill>
                    <a:srgbClr val="000000"/>
                  </a:solidFill>
                  <a:latin typeface="Arial"/>
                  <a:ea typeface="Arial"/>
                  <a:cs typeface="Arial"/>
                  <a:sym typeface="Arial"/>
                </a:endParaRPr>
              </a:p>
            </p:txBody>
          </p:sp>
        </p:grpSp>
      </p:grpSp>
      <p:grpSp>
        <p:nvGrpSpPr>
          <p:cNvPr id="75" name="Google Shape;75;p3"/>
          <p:cNvGrpSpPr/>
          <p:nvPr/>
        </p:nvGrpSpPr>
        <p:grpSpPr>
          <a:xfrm>
            <a:off x="17188137" y="3874981"/>
            <a:ext cx="9122754" cy="6949516"/>
            <a:chOff x="-4" y="-3"/>
            <a:chExt cx="9122753" cy="6949515"/>
          </a:xfrm>
        </p:grpSpPr>
        <p:grpSp>
          <p:nvGrpSpPr>
            <p:cNvPr id="76" name="Google Shape;76;p3"/>
            <p:cNvGrpSpPr/>
            <p:nvPr/>
          </p:nvGrpSpPr>
          <p:grpSpPr>
            <a:xfrm>
              <a:off x="-4" y="-3"/>
              <a:ext cx="2534111" cy="2534115"/>
              <a:chOff x="-2" y="-1"/>
              <a:chExt cx="2534110" cy="2534113"/>
            </a:xfrm>
          </p:grpSpPr>
          <p:sp>
            <p:nvSpPr>
              <p:cNvPr id="77" name="Google Shape;77;p3"/>
              <p:cNvSpPr/>
              <p:nvPr/>
            </p:nvSpPr>
            <p:spPr>
              <a:xfrm>
                <a:off x="-2" y="-1"/>
                <a:ext cx="2534110" cy="2534113"/>
              </a:xfrm>
              <a:prstGeom prst="ellipse">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3"/>
              <p:cNvSpPr txBox="1"/>
              <p:nvPr/>
            </p:nvSpPr>
            <p:spPr>
              <a:xfrm>
                <a:off x="371112" y="968764"/>
                <a:ext cx="1791882" cy="596574"/>
              </a:xfrm>
              <a:prstGeom prst="rect">
                <a:avLst/>
              </a:prstGeom>
              <a:noFill/>
              <a:ln>
                <a:noFill/>
              </a:ln>
            </p:spPr>
            <p:txBody>
              <a:bodyPr spcFirstLastPara="1" wrap="square" lIns="27925" tIns="27925" rIns="27925" bIns="27925" anchor="ctr" anchorCtr="0">
                <a:spAutoFit/>
              </a:bodyPr>
              <a:lstStyle/>
              <a:p>
                <a:pPr marL="0" marR="0" lvl="0" indent="0" algn="ctr" rtl="0">
                  <a:lnSpc>
                    <a:spcPct val="90000"/>
                  </a:lnSpc>
                  <a:spcBef>
                    <a:spcPts val="0"/>
                  </a:spcBef>
                  <a:spcAft>
                    <a:spcPts val="0"/>
                  </a:spcAft>
                  <a:buClr>
                    <a:srgbClr val="000000"/>
                  </a:buClr>
                  <a:buSzPts val="3900"/>
                  <a:buFont typeface="Arial"/>
                  <a:buNone/>
                </a:pPr>
                <a:r>
                  <a:rPr lang="it-IT" sz="3900" b="0" i="0" u="none" strike="noStrike" cap="none">
                    <a:solidFill>
                      <a:srgbClr val="FFFFFF"/>
                    </a:solidFill>
                    <a:latin typeface="Calibri"/>
                    <a:ea typeface="Calibri"/>
                    <a:cs typeface="Calibri"/>
                    <a:sym typeface="Calibri"/>
                  </a:rPr>
                  <a:t>Buyers</a:t>
                </a:r>
                <a:endParaRPr sz="1400" b="0" i="0" u="none" strike="noStrike" cap="none">
                  <a:solidFill>
                    <a:srgbClr val="000000"/>
                  </a:solidFill>
                  <a:latin typeface="Arial"/>
                  <a:ea typeface="Arial"/>
                  <a:cs typeface="Arial"/>
                  <a:sym typeface="Arial"/>
                </a:endParaRPr>
              </a:p>
            </p:txBody>
          </p:sp>
        </p:grpSp>
        <p:sp>
          <p:nvSpPr>
            <p:cNvPr id="79" name="Google Shape;79;p3"/>
            <p:cNvSpPr/>
            <p:nvPr/>
          </p:nvSpPr>
          <p:spPr>
            <a:xfrm>
              <a:off x="726982" y="2934684"/>
              <a:ext cx="1080145" cy="1080146"/>
            </a:xfrm>
            <a:custGeom>
              <a:avLst/>
              <a:gdLst/>
              <a:ahLst/>
              <a:cxnLst/>
              <a:rect l="l" t="t" r="r" b="b"/>
              <a:pathLst>
                <a:path w="21600" h="21600" extrusionOk="0">
                  <a:moveTo>
                    <a:pt x="0" y="7344"/>
                  </a:moveTo>
                  <a:lnTo>
                    <a:pt x="7344" y="7344"/>
                  </a:lnTo>
                  <a:lnTo>
                    <a:pt x="7344" y="0"/>
                  </a:lnTo>
                  <a:lnTo>
                    <a:pt x="14256" y="0"/>
                  </a:lnTo>
                  <a:lnTo>
                    <a:pt x="14256" y="7344"/>
                  </a:lnTo>
                  <a:lnTo>
                    <a:pt x="21600" y="7344"/>
                  </a:lnTo>
                  <a:lnTo>
                    <a:pt x="21600" y="14256"/>
                  </a:lnTo>
                  <a:lnTo>
                    <a:pt x="14256" y="14256"/>
                  </a:lnTo>
                  <a:lnTo>
                    <a:pt x="14256" y="21600"/>
                  </a:lnTo>
                  <a:lnTo>
                    <a:pt x="7344" y="21600"/>
                  </a:lnTo>
                  <a:lnTo>
                    <a:pt x="7344" y="14256"/>
                  </a:lnTo>
                  <a:lnTo>
                    <a:pt x="0" y="14256"/>
                  </a:lnTo>
                  <a:close/>
                </a:path>
              </a:pathLst>
            </a:custGeom>
            <a:solidFill>
              <a:srgbClr val="B1C0DA"/>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nvGrpSpPr>
            <p:cNvPr id="80" name="Google Shape;80;p3"/>
            <p:cNvGrpSpPr/>
            <p:nvPr/>
          </p:nvGrpSpPr>
          <p:grpSpPr>
            <a:xfrm>
              <a:off x="-4" y="4415400"/>
              <a:ext cx="2534111" cy="2534112"/>
              <a:chOff x="-2" y="-2"/>
              <a:chExt cx="2534110" cy="2534111"/>
            </a:xfrm>
          </p:grpSpPr>
          <p:sp>
            <p:nvSpPr>
              <p:cNvPr id="81" name="Google Shape;81;p3"/>
              <p:cNvSpPr/>
              <p:nvPr/>
            </p:nvSpPr>
            <p:spPr>
              <a:xfrm>
                <a:off x="-2" y="-2"/>
                <a:ext cx="2534110" cy="2534111"/>
              </a:xfrm>
              <a:prstGeom prst="ellipse">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3"/>
              <p:cNvSpPr txBox="1"/>
              <p:nvPr/>
            </p:nvSpPr>
            <p:spPr>
              <a:xfrm>
                <a:off x="371112" y="968761"/>
                <a:ext cx="1791882" cy="596574"/>
              </a:xfrm>
              <a:prstGeom prst="rect">
                <a:avLst/>
              </a:prstGeom>
              <a:noFill/>
              <a:ln>
                <a:noFill/>
              </a:ln>
            </p:spPr>
            <p:txBody>
              <a:bodyPr spcFirstLastPara="1" wrap="square" lIns="27925" tIns="27925" rIns="27925" bIns="27925" anchor="ctr" anchorCtr="0">
                <a:spAutoFit/>
              </a:bodyPr>
              <a:lstStyle/>
              <a:p>
                <a:pPr marL="0" marR="0" lvl="0" indent="0" algn="ctr" rtl="0">
                  <a:lnSpc>
                    <a:spcPct val="90000"/>
                  </a:lnSpc>
                  <a:spcBef>
                    <a:spcPts val="0"/>
                  </a:spcBef>
                  <a:spcAft>
                    <a:spcPts val="0"/>
                  </a:spcAft>
                  <a:buClr>
                    <a:srgbClr val="000000"/>
                  </a:buClr>
                  <a:buSzPts val="3900"/>
                  <a:buFont typeface="Arial"/>
                  <a:buNone/>
                </a:pPr>
                <a:r>
                  <a:rPr lang="it-IT" sz="3900" b="0" i="0" u="none" strike="noStrike" cap="none">
                    <a:solidFill>
                      <a:srgbClr val="FFFFFF"/>
                    </a:solidFill>
                    <a:latin typeface="Calibri"/>
                    <a:ea typeface="Calibri"/>
                    <a:cs typeface="Calibri"/>
                    <a:sym typeface="Calibri"/>
                  </a:rPr>
                  <a:t>Experts</a:t>
                </a:r>
                <a:endParaRPr sz="1400" b="0" i="0" u="none" strike="noStrike" cap="none">
                  <a:solidFill>
                    <a:srgbClr val="000000"/>
                  </a:solidFill>
                  <a:latin typeface="Arial"/>
                  <a:ea typeface="Arial"/>
                  <a:cs typeface="Arial"/>
                  <a:sym typeface="Arial"/>
                </a:endParaRPr>
              </a:p>
            </p:txBody>
          </p:sp>
        </p:grpSp>
        <p:sp>
          <p:nvSpPr>
            <p:cNvPr id="83" name="Google Shape;83;p3"/>
            <p:cNvSpPr/>
            <p:nvPr/>
          </p:nvSpPr>
          <p:spPr>
            <a:xfrm rot="4026">
              <a:off x="2914209" y="3005811"/>
              <a:ext cx="805849" cy="942691"/>
            </a:xfrm>
            <a:prstGeom prst="rightArrow">
              <a:avLst>
                <a:gd name="adj1" fmla="val 60000"/>
                <a:gd name="adj2" fmla="val 50000"/>
              </a:avLst>
            </a:prstGeom>
            <a:solidFill>
              <a:srgbClr val="B1C0DA"/>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4" name="Google Shape;84;p3"/>
            <p:cNvGrpSpPr/>
            <p:nvPr/>
          </p:nvGrpSpPr>
          <p:grpSpPr>
            <a:xfrm>
              <a:off x="4054548" y="946888"/>
              <a:ext cx="5068201" cy="5068210"/>
              <a:chOff x="0" y="-1"/>
              <a:chExt cx="5068200" cy="5068208"/>
            </a:xfrm>
          </p:grpSpPr>
          <p:sp>
            <p:nvSpPr>
              <p:cNvPr id="85" name="Google Shape;85;p3"/>
              <p:cNvSpPr/>
              <p:nvPr/>
            </p:nvSpPr>
            <p:spPr>
              <a:xfrm>
                <a:off x="0" y="-1"/>
                <a:ext cx="5068200" cy="5068208"/>
              </a:xfrm>
              <a:prstGeom prst="ellipse">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3"/>
              <p:cNvSpPr txBox="1"/>
              <p:nvPr/>
            </p:nvSpPr>
            <p:spPr>
              <a:xfrm>
                <a:off x="742217" y="2226833"/>
                <a:ext cx="3583759" cy="614527"/>
              </a:xfrm>
              <a:prstGeom prst="rect">
                <a:avLst/>
              </a:prstGeom>
              <a:noFill/>
              <a:ln>
                <a:noFill/>
              </a:ln>
            </p:spPr>
            <p:txBody>
              <a:bodyPr spcFirstLastPara="1" wrap="square" lIns="36825" tIns="36825" rIns="36825" bIns="36825" anchor="ctr" anchorCtr="0">
                <a:spAutoFit/>
              </a:bodyPr>
              <a:lstStyle/>
              <a:p>
                <a:pPr marL="0" marR="0" lvl="0" indent="0" algn="ctr" rtl="0">
                  <a:lnSpc>
                    <a:spcPct val="90000"/>
                  </a:lnSpc>
                  <a:spcBef>
                    <a:spcPts val="0"/>
                  </a:spcBef>
                  <a:spcAft>
                    <a:spcPts val="0"/>
                  </a:spcAft>
                  <a:buClr>
                    <a:srgbClr val="000000"/>
                  </a:buClr>
                  <a:buSzPts val="3900"/>
                  <a:buFont typeface="Arial"/>
                  <a:buNone/>
                </a:pPr>
                <a:r>
                  <a:rPr lang="it-IT" sz="3900" b="0" i="0" u="none" strike="noStrike" cap="none">
                    <a:solidFill>
                      <a:srgbClr val="FFFFFF"/>
                    </a:solidFill>
                    <a:latin typeface="Calibri"/>
                    <a:ea typeface="Calibri"/>
                    <a:cs typeface="Calibri"/>
                    <a:sym typeface="Calibri"/>
                  </a:rPr>
                  <a:t>Consortium</a:t>
                </a:r>
                <a:endParaRPr sz="1400" b="0" i="0" u="none" strike="noStrike" cap="none">
                  <a:solidFill>
                    <a:srgbClr val="000000"/>
                  </a:solidFill>
                  <a:latin typeface="Arial"/>
                  <a:ea typeface="Arial"/>
                  <a:cs typeface="Arial"/>
                  <a:sym typeface="Arial"/>
                </a:endParaRPr>
              </a:p>
            </p:txBody>
          </p:sp>
        </p:grpSp>
      </p:grpSp>
      <p:pic>
        <p:nvPicPr>
          <p:cNvPr id="87" name="Google Shape;87;p3" descr="A close up of a logo&#10;&#10;Description automatically generated"/>
          <p:cNvPicPr preferRelativeResize="0"/>
          <p:nvPr/>
        </p:nvPicPr>
        <p:blipFill rotWithShape="1">
          <a:blip r:embed="rId3">
            <a:alphaModFix/>
          </a:blip>
          <a:srcRect/>
          <a:stretch/>
        </p:blipFill>
        <p:spPr>
          <a:xfrm>
            <a:off x="1998466" y="1998256"/>
            <a:ext cx="9188029" cy="3329085"/>
          </a:xfrm>
          <a:prstGeom prst="rect">
            <a:avLst/>
          </a:prstGeom>
          <a:noFill/>
          <a:ln>
            <a:noFill/>
          </a:ln>
        </p:spPr>
      </p:pic>
      <p:sp>
        <p:nvSpPr>
          <p:cNvPr id="88" name="Google Shape;88;p3"/>
          <p:cNvSpPr txBox="1"/>
          <p:nvPr/>
        </p:nvSpPr>
        <p:spPr>
          <a:xfrm>
            <a:off x="487679" y="3157755"/>
            <a:ext cx="700532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The “Buyers Group”: Public organisations committing funds to contribute to a joint-R&amp;D-procurement, research data use cases and R&amp;D testing effort</a:t>
            </a:r>
            <a:endParaRPr sz="1400" b="0" i="0" u="none" strike="noStrike" cap="none">
              <a:solidFill>
                <a:srgbClr val="000000"/>
              </a:solidFill>
              <a:latin typeface="Arial"/>
              <a:ea typeface="Arial"/>
              <a:cs typeface="Arial"/>
              <a:sym typeface="Arial"/>
            </a:endParaRPr>
          </a:p>
        </p:txBody>
      </p:sp>
      <p:sp>
        <p:nvSpPr>
          <p:cNvPr id="89" name="Google Shape;89;p3"/>
          <p:cNvSpPr txBox="1"/>
          <p:nvPr/>
        </p:nvSpPr>
        <p:spPr>
          <a:xfrm>
            <a:off x="487678" y="5076553"/>
            <a:ext cx="110642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0" i="1" u="none" strike="noStrike" cap="none">
                <a:solidFill>
                  <a:schemeClr val="dk1"/>
                </a:solidFill>
                <a:latin typeface="Calibri"/>
                <a:ea typeface="Calibri"/>
                <a:cs typeface="Calibri"/>
                <a:sym typeface="Calibri"/>
              </a:rPr>
              <a:t>Experts – Partner organisations bringing expertise in requirement assessment and promotion activities, not part of the Buyers Group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4" descr="A screenshot of a social media post&#10;&#10;Description automatically generated"/>
          <p:cNvPicPr preferRelativeResize="0"/>
          <p:nvPr/>
        </p:nvPicPr>
        <p:blipFill rotWithShape="1">
          <a:blip r:embed="rId3">
            <a:alphaModFix/>
          </a:blip>
          <a:srcRect/>
          <a:stretch/>
        </p:blipFill>
        <p:spPr>
          <a:xfrm>
            <a:off x="9070229" y="-5636"/>
            <a:ext cx="3121771" cy="2612413"/>
          </a:xfrm>
          <a:prstGeom prst="rect">
            <a:avLst/>
          </a:prstGeom>
          <a:noFill/>
          <a:ln>
            <a:noFill/>
          </a:ln>
        </p:spPr>
      </p:pic>
      <p:sp>
        <p:nvSpPr>
          <p:cNvPr id="95" name="Google Shape;95;p4"/>
          <p:cNvSpPr txBox="1">
            <a:spLocks noGrp="1"/>
          </p:cNvSpPr>
          <p:nvPr>
            <p:ph type="title"/>
          </p:nvPr>
        </p:nvSpPr>
        <p:spPr>
          <a:xfrm>
            <a:off x="782053" y="417558"/>
            <a:ext cx="10515600" cy="1104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A7FBF"/>
              </a:buClr>
              <a:buSzPts val="3600"/>
              <a:buFont typeface="Calibri"/>
              <a:buNone/>
            </a:pPr>
            <a:r>
              <a:rPr lang="it-IT"/>
              <a:t>Early Adopters</a:t>
            </a:r>
            <a:endParaRPr/>
          </a:p>
        </p:txBody>
      </p:sp>
      <p:sp>
        <p:nvSpPr>
          <p:cNvPr id="96" name="Google Shape;96;p4"/>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4</a:t>
            </a:fld>
            <a:endParaRPr/>
          </a:p>
        </p:txBody>
      </p:sp>
      <p:sp>
        <p:nvSpPr>
          <p:cNvPr id="97" name="Google Shape;97;p4"/>
          <p:cNvSpPr txBox="1"/>
          <p:nvPr/>
        </p:nvSpPr>
        <p:spPr>
          <a:xfrm>
            <a:off x="912122" y="3500851"/>
            <a:ext cx="7862100" cy="3417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rgbClr val="000000"/>
              </a:buClr>
              <a:buSzPts val="2000"/>
              <a:buFont typeface="Calibri"/>
              <a:buChar char="•"/>
            </a:pPr>
            <a:r>
              <a:rPr lang="it-IT" sz="2000" b="1" i="0" u="none" strike="noStrike" cap="none">
                <a:solidFill>
                  <a:srgbClr val="000000"/>
                </a:solidFill>
                <a:latin typeface="Calibri"/>
                <a:ea typeface="Calibri"/>
                <a:cs typeface="Calibri"/>
                <a:sym typeface="Calibri"/>
              </a:rPr>
              <a:t>Confi</a:t>
            </a:r>
            <a:r>
              <a:rPr lang="it-IT" sz="1800" b="1" i="0" u="none" strike="noStrike" cap="none">
                <a:solidFill>
                  <a:srgbClr val="000000"/>
                </a:solidFill>
                <a:latin typeface="Calibri"/>
                <a:ea typeface="Calibri"/>
                <a:cs typeface="Calibri"/>
                <a:sym typeface="Calibri"/>
              </a:rPr>
              <a:t>rmed 11 organisations, more are in the process: </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120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 name="Google Shape;98;p4"/>
          <p:cNvSpPr txBox="1"/>
          <p:nvPr/>
        </p:nvSpPr>
        <p:spPr>
          <a:xfrm>
            <a:off x="7233927" y="3159419"/>
            <a:ext cx="5335500" cy="2000100"/>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50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p:txBody>
      </p:sp>
      <p:sp>
        <p:nvSpPr>
          <p:cNvPr id="99" name="Google Shape;99;p4"/>
          <p:cNvSpPr/>
          <p:nvPr/>
        </p:nvSpPr>
        <p:spPr>
          <a:xfrm>
            <a:off x="6569120" y="3500853"/>
            <a:ext cx="664800" cy="3894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0" name="Google Shape;100;p4"/>
          <p:cNvSpPr txBox="1"/>
          <p:nvPr/>
        </p:nvSpPr>
        <p:spPr>
          <a:xfrm>
            <a:off x="7380537" y="3519168"/>
            <a:ext cx="5097600" cy="303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Calibri"/>
              <a:buNone/>
            </a:pPr>
            <a:r>
              <a:rPr lang="it-IT" sz="1800" b="1" i="1" u="none" strike="noStrike" cap="none">
                <a:solidFill>
                  <a:srgbClr val="000000"/>
                </a:solidFill>
                <a:latin typeface="Calibri"/>
                <a:ea typeface="Calibri"/>
                <a:cs typeface="Calibri"/>
                <a:sym typeface="Calibri"/>
              </a:rPr>
              <a:t>High level of interest from the community </a:t>
            </a:r>
            <a:endParaRPr sz="1800" b="1" i="1" u="none" strike="noStrike" cap="none">
              <a:solidFill>
                <a:srgbClr val="000000"/>
              </a:solidFill>
              <a:latin typeface="Calibri"/>
              <a:ea typeface="Calibri"/>
              <a:cs typeface="Calibri"/>
              <a:sym typeface="Calibri"/>
            </a:endParaRPr>
          </a:p>
        </p:txBody>
      </p:sp>
      <p:sp>
        <p:nvSpPr>
          <p:cNvPr id="101" name="Google Shape;101;p4"/>
          <p:cNvSpPr txBox="1"/>
          <p:nvPr/>
        </p:nvSpPr>
        <p:spPr>
          <a:xfrm>
            <a:off x="970884" y="1322993"/>
            <a:ext cx="5193900" cy="745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000"/>
              <a:buFont typeface="Calibri"/>
              <a:buChar char="•"/>
            </a:pPr>
            <a:r>
              <a:rPr lang="it-IT" sz="2000" b="0" i="0" u="none" strike="noStrike" cap="none">
                <a:solidFill>
                  <a:srgbClr val="000000"/>
                </a:solidFill>
                <a:latin typeface="Calibri"/>
                <a:ea typeface="Calibri"/>
                <a:cs typeface="Calibri"/>
                <a:sym typeface="Calibri"/>
              </a:rPr>
              <a:t> </a:t>
            </a:r>
            <a:r>
              <a:rPr lang="it-IT" sz="2000" b="1" i="0" u="none" strike="noStrike" cap="none">
                <a:solidFill>
                  <a:srgbClr val="000000"/>
                </a:solidFill>
                <a:latin typeface="Calibri"/>
                <a:ea typeface="Calibri"/>
                <a:cs typeface="Calibri"/>
                <a:sym typeface="Calibri"/>
              </a:rPr>
              <a:t>Participants: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1200"/>
              </a:spcBef>
              <a:spcAft>
                <a:spcPts val="0"/>
              </a:spcAft>
              <a:buClr>
                <a:srgbClr val="000000"/>
              </a:buClr>
              <a:buSzPts val="1400"/>
              <a:buFont typeface="Calibri"/>
              <a:buChar char="•"/>
            </a:pPr>
            <a:r>
              <a:rPr lang="it-IT" sz="1600" b="0" i="0" u="none" strike="noStrike" cap="none">
                <a:solidFill>
                  <a:srgbClr val="000000"/>
                </a:solidFill>
                <a:latin typeface="Calibri"/>
                <a:ea typeface="Calibri"/>
                <a:cs typeface="Calibri"/>
                <a:sym typeface="Calibri"/>
              </a:rPr>
              <a:t>Demand side public sector organisations</a:t>
            </a:r>
            <a:r>
              <a:rPr lang="it-IT"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120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2" name="Google Shape;102;p4"/>
          <p:cNvSpPr txBox="1"/>
          <p:nvPr/>
        </p:nvSpPr>
        <p:spPr>
          <a:xfrm>
            <a:off x="970885" y="2034164"/>
            <a:ext cx="11221200" cy="14925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rgbClr val="000000"/>
              </a:buClr>
              <a:buSzPts val="1800"/>
              <a:buFont typeface="Calibri"/>
              <a:buChar char="•"/>
            </a:pPr>
            <a:r>
              <a:rPr lang="it-IT" sz="1800" b="0" i="0" u="none" strike="noStrike" cap="none">
                <a:solidFill>
                  <a:srgbClr val="000000"/>
                </a:solidFill>
                <a:latin typeface="Calibri"/>
                <a:ea typeface="Calibri"/>
                <a:cs typeface="Calibri"/>
                <a:sym typeface="Calibri"/>
              </a:rPr>
              <a:t>  </a:t>
            </a:r>
            <a:r>
              <a:rPr lang="it-IT" sz="1800" b="1" i="0" u="none" strike="noStrike" cap="none">
                <a:solidFill>
                  <a:srgbClr val="000000"/>
                </a:solidFill>
                <a:latin typeface="Calibri"/>
                <a:ea typeface="Calibri"/>
                <a:cs typeface="Calibri"/>
                <a:sym typeface="Calibri"/>
              </a:rPr>
              <a:t>Key advantages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1200"/>
              </a:spcBef>
              <a:spcAft>
                <a:spcPts val="0"/>
              </a:spcAft>
              <a:buClr>
                <a:srgbClr val="000000"/>
              </a:buClr>
              <a:buSzPts val="1600"/>
              <a:buFont typeface="Calibri"/>
              <a:buChar char="•"/>
            </a:pPr>
            <a:r>
              <a:rPr lang="it-IT" sz="1600" b="0" i="0" u="none" strike="noStrike" cap="none">
                <a:solidFill>
                  <a:srgbClr val="000000"/>
                </a:solidFill>
                <a:latin typeface="Calibri"/>
                <a:ea typeface="Calibri"/>
                <a:cs typeface="Calibri"/>
                <a:sym typeface="Calibri"/>
              </a:rPr>
              <a:t>Access and assess if resulting services address archiving and preservation meet their needs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1200"/>
              </a:spcBef>
              <a:spcAft>
                <a:spcPts val="0"/>
              </a:spcAft>
              <a:buClr>
                <a:srgbClr val="000000"/>
              </a:buClr>
              <a:buSzPts val="1600"/>
              <a:buFont typeface="Calibri"/>
              <a:buChar char="•"/>
            </a:pPr>
            <a:r>
              <a:rPr lang="it-IT" sz="1600" b="0" i="0" u="none" strike="noStrike" cap="none">
                <a:solidFill>
                  <a:srgbClr val="000000"/>
                </a:solidFill>
                <a:latin typeface="Calibri"/>
                <a:ea typeface="Calibri"/>
                <a:cs typeface="Calibri"/>
                <a:sym typeface="Calibri"/>
              </a:rPr>
              <a:t>Contribute and shape the R&amp;D carried out in the project, contribute with use cases and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1200"/>
              </a:spcBef>
              <a:spcAft>
                <a:spcPts val="0"/>
              </a:spcAft>
              <a:buClr>
                <a:srgbClr val="000000"/>
              </a:buClr>
              <a:buSzPts val="1600"/>
              <a:buFont typeface="Calibri"/>
              <a:buChar char="•"/>
            </a:pPr>
            <a:r>
              <a:rPr lang="it-IT" sz="1600" b="0" i="0" u="none" strike="noStrike" cap="none">
                <a:solidFill>
                  <a:srgbClr val="000000"/>
                </a:solidFill>
                <a:latin typeface="Calibri"/>
                <a:ea typeface="Calibri"/>
                <a:cs typeface="Calibri"/>
                <a:sym typeface="Calibri"/>
              </a:rPr>
              <a:t>Have the </a:t>
            </a:r>
            <a:r>
              <a:rPr lang="it-IT" sz="1600" b="0" i="0" u="none" strike="noStrike" cap="none">
                <a:solidFill>
                  <a:schemeClr val="dk1"/>
                </a:solidFill>
                <a:latin typeface="Calibri"/>
                <a:ea typeface="Calibri"/>
                <a:cs typeface="Calibri"/>
                <a:sym typeface="Calibri"/>
              </a:rPr>
              <a:t>o</a:t>
            </a:r>
            <a:r>
              <a:rPr lang="it-IT" sz="1600" b="0" i="0" u="none" strike="noStrike" cap="none">
                <a:solidFill>
                  <a:srgbClr val="000000"/>
                </a:solidFill>
                <a:latin typeface="Calibri"/>
                <a:ea typeface="Calibri"/>
                <a:cs typeface="Calibri"/>
                <a:sym typeface="Calibri"/>
              </a:rPr>
              <a:t>ption to purchase pilot-scale services by the end of the project</a:t>
            </a:r>
            <a:endParaRPr sz="1400" b="0" i="0" u="none" strike="noStrike" cap="none">
              <a:solidFill>
                <a:srgbClr val="000000"/>
              </a:solidFill>
              <a:latin typeface="Arial"/>
              <a:ea typeface="Arial"/>
              <a:cs typeface="Arial"/>
              <a:sym typeface="Arial"/>
            </a:endParaRPr>
          </a:p>
        </p:txBody>
      </p:sp>
      <p:pic>
        <p:nvPicPr>
          <p:cNvPr id="103" name="Google Shape;103;p4" descr="A picture containing drawing&#10;&#10;Description automatically generated"/>
          <p:cNvPicPr preferRelativeResize="0"/>
          <p:nvPr/>
        </p:nvPicPr>
        <p:blipFill rotWithShape="1">
          <a:blip r:embed="rId4">
            <a:alphaModFix/>
          </a:blip>
          <a:srcRect/>
          <a:stretch/>
        </p:blipFill>
        <p:spPr>
          <a:xfrm>
            <a:off x="6707938" y="4101521"/>
            <a:ext cx="1896559" cy="715096"/>
          </a:xfrm>
          <a:prstGeom prst="rect">
            <a:avLst/>
          </a:prstGeom>
          <a:noFill/>
          <a:ln>
            <a:noFill/>
          </a:ln>
        </p:spPr>
      </p:pic>
      <p:pic>
        <p:nvPicPr>
          <p:cNvPr id="104" name="Google Shape;104;p4" descr="A drawing of a face&#10;&#10;Description automatically generated"/>
          <p:cNvPicPr preferRelativeResize="0"/>
          <p:nvPr/>
        </p:nvPicPr>
        <p:blipFill rotWithShape="1">
          <a:blip r:embed="rId5">
            <a:alphaModFix/>
          </a:blip>
          <a:srcRect/>
          <a:stretch/>
        </p:blipFill>
        <p:spPr>
          <a:xfrm>
            <a:off x="7707263" y="5353370"/>
            <a:ext cx="2335522" cy="761368"/>
          </a:xfrm>
          <a:prstGeom prst="rect">
            <a:avLst/>
          </a:prstGeom>
          <a:noFill/>
          <a:ln>
            <a:noFill/>
          </a:ln>
        </p:spPr>
      </p:pic>
      <p:pic>
        <p:nvPicPr>
          <p:cNvPr id="105" name="Google Shape;105;p4" descr="A picture containing drawing&#10;&#10;Description automatically generated"/>
          <p:cNvPicPr preferRelativeResize="0"/>
          <p:nvPr/>
        </p:nvPicPr>
        <p:blipFill rotWithShape="1">
          <a:blip r:embed="rId6">
            <a:alphaModFix/>
          </a:blip>
          <a:srcRect/>
          <a:stretch/>
        </p:blipFill>
        <p:spPr>
          <a:xfrm>
            <a:off x="10367108" y="5063592"/>
            <a:ext cx="1617482" cy="771414"/>
          </a:xfrm>
          <a:prstGeom prst="rect">
            <a:avLst/>
          </a:prstGeom>
          <a:noFill/>
          <a:ln>
            <a:noFill/>
          </a:ln>
        </p:spPr>
      </p:pic>
      <p:pic>
        <p:nvPicPr>
          <p:cNvPr id="106" name="Google Shape;106;p4" descr="A picture containing drawing&#10;&#10;Description automatically generated"/>
          <p:cNvPicPr preferRelativeResize="0"/>
          <p:nvPr/>
        </p:nvPicPr>
        <p:blipFill rotWithShape="1">
          <a:blip r:embed="rId7">
            <a:alphaModFix/>
          </a:blip>
          <a:srcRect/>
          <a:stretch/>
        </p:blipFill>
        <p:spPr>
          <a:xfrm>
            <a:off x="9278928" y="4101068"/>
            <a:ext cx="2134748" cy="609928"/>
          </a:xfrm>
          <a:prstGeom prst="rect">
            <a:avLst/>
          </a:prstGeom>
          <a:noFill/>
          <a:ln>
            <a:noFill/>
          </a:ln>
        </p:spPr>
      </p:pic>
      <p:pic>
        <p:nvPicPr>
          <p:cNvPr id="107" name="Google Shape;107;p4" descr="A picture containing game&#10;&#10;Description automatically generated"/>
          <p:cNvPicPr preferRelativeResize="0"/>
          <p:nvPr/>
        </p:nvPicPr>
        <p:blipFill rotWithShape="1">
          <a:blip r:embed="rId8">
            <a:alphaModFix/>
          </a:blip>
          <a:srcRect/>
          <a:stretch/>
        </p:blipFill>
        <p:spPr>
          <a:xfrm>
            <a:off x="672909" y="4573777"/>
            <a:ext cx="1290702" cy="966781"/>
          </a:xfrm>
          <a:prstGeom prst="rect">
            <a:avLst/>
          </a:prstGeom>
          <a:noFill/>
          <a:ln>
            <a:noFill/>
          </a:ln>
        </p:spPr>
      </p:pic>
      <p:pic>
        <p:nvPicPr>
          <p:cNvPr id="108" name="Google Shape;108;p4" descr="A picture containing drawing&#10;&#10;Description automatically generated"/>
          <p:cNvPicPr preferRelativeResize="0"/>
          <p:nvPr/>
        </p:nvPicPr>
        <p:blipFill rotWithShape="1">
          <a:blip r:embed="rId9">
            <a:alphaModFix/>
          </a:blip>
          <a:srcRect/>
          <a:stretch/>
        </p:blipFill>
        <p:spPr>
          <a:xfrm>
            <a:off x="435016" y="3784994"/>
            <a:ext cx="1555209" cy="957052"/>
          </a:xfrm>
          <a:prstGeom prst="rect">
            <a:avLst/>
          </a:prstGeom>
          <a:noFill/>
          <a:ln>
            <a:noFill/>
          </a:ln>
        </p:spPr>
      </p:pic>
      <p:pic>
        <p:nvPicPr>
          <p:cNvPr id="109" name="Google Shape;109;p4" descr="A picture containing drawing&#10;&#10;Description automatically generated"/>
          <p:cNvPicPr preferRelativeResize="0"/>
          <p:nvPr/>
        </p:nvPicPr>
        <p:blipFill rotWithShape="1">
          <a:blip r:embed="rId10">
            <a:alphaModFix/>
          </a:blip>
          <a:srcRect/>
          <a:stretch/>
        </p:blipFill>
        <p:spPr>
          <a:xfrm>
            <a:off x="1068819" y="5529100"/>
            <a:ext cx="1789583" cy="769207"/>
          </a:xfrm>
          <a:prstGeom prst="rect">
            <a:avLst/>
          </a:prstGeom>
          <a:noFill/>
          <a:ln>
            <a:noFill/>
          </a:ln>
        </p:spPr>
      </p:pic>
      <p:pic>
        <p:nvPicPr>
          <p:cNvPr id="110" name="Google Shape;110;p4" descr="A picture containing drawing&#10;&#10;Description automatically generated"/>
          <p:cNvPicPr preferRelativeResize="0"/>
          <p:nvPr/>
        </p:nvPicPr>
        <p:blipFill rotWithShape="1">
          <a:blip r:embed="rId11">
            <a:alphaModFix/>
          </a:blip>
          <a:srcRect/>
          <a:stretch/>
        </p:blipFill>
        <p:spPr>
          <a:xfrm>
            <a:off x="2258754" y="3958928"/>
            <a:ext cx="1776472" cy="623406"/>
          </a:xfrm>
          <a:prstGeom prst="rect">
            <a:avLst/>
          </a:prstGeom>
          <a:noFill/>
          <a:ln>
            <a:noFill/>
          </a:ln>
        </p:spPr>
      </p:pic>
      <p:pic>
        <p:nvPicPr>
          <p:cNvPr id="111" name="Google Shape;111;p4" descr="A picture containing drawing&#10;&#10;Description automatically generated"/>
          <p:cNvPicPr preferRelativeResize="0"/>
          <p:nvPr/>
        </p:nvPicPr>
        <p:blipFill rotWithShape="1">
          <a:blip r:embed="rId12">
            <a:alphaModFix/>
          </a:blip>
          <a:srcRect/>
          <a:stretch/>
        </p:blipFill>
        <p:spPr>
          <a:xfrm>
            <a:off x="4343596" y="3979982"/>
            <a:ext cx="1896559" cy="736949"/>
          </a:xfrm>
          <a:prstGeom prst="rect">
            <a:avLst/>
          </a:prstGeom>
          <a:noFill/>
          <a:ln>
            <a:noFill/>
          </a:ln>
        </p:spPr>
      </p:pic>
      <p:pic>
        <p:nvPicPr>
          <p:cNvPr id="112" name="Google Shape;112;p4" descr="A close up of a clock&#10;&#10;Description automatically generated"/>
          <p:cNvPicPr preferRelativeResize="0"/>
          <p:nvPr/>
        </p:nvPicPr>
        <p:blipFill rotWithShape="1">
          <a:blip r:embed="rId13">
            <a:alphaModFix/>
          </a:blip>
          <a:srcRect/>
          <a:stretch/>
        </p:blipFill>
        <p:spPr>
          <a:xfrm>
            <a:off x="2757942" y="4710996"/>
            <a:ext cx="1263084" cy="1263084"/>
          </a:xfrm>
          <a:prstGeom prst="rect">
            <a:avLst/>
          </a:prstGeom>
          <a:noFill/>
          <a:ln>
            <a:noFill/>
          </a:ln>
        </p:spPr>
      </p:pic>
      <p:sp>
        <p:nvSpPr>
          <p:cNvPr id="113" name="Google Shape;113;p4"/>
          <p:cNvSpPr/>
          <p:nvPr/>
        </p:nvSpPr>
        <p:spPr>
          <a:xfrm>
            <a:off x="3687498" y="844477"/>
            <a:ext cx="4353300" cy="307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0" i="0" u="sng" strike="noStrike" cap="none">
                <a:solidFill>
                  <a:srgbClr val="000000"/>
                </a:solidFill>
                <a:latin typeface="Arial"/>
                <a:ea typeface="Arial"/>
                <a:cs typeface="Arial"/>
                <a:sym typeface="Arial"/>
                <a:hlinkClick r:id="rId14">
                  <a:extLst>
                    <a:ext uri="{A12FA001-AC4F-418D-AE19-62706E023703}">
                      <ahyp:hlinkClr xmlns:ahyp="http://schemas.microsoft.com/office/drawing/2018/hyperlinkcolor" val="tx"/>
                    </a:ext>
                  </a:extLst>
                </a:hlinkClick>
              </a:rPr>
              <a:t>https://archiver-project.eu/early-adopters-use-cases</a:t>
            </a:r>
            <a:endParaRPr sz="1400" b="0" i="1" u="none" strike="noStrike" cap="none">
              <a:solidFill>
                <a:srgbClr val="000000"/>
              </a:solidFill>
              <a:latin typeface="Arial"/>
              <a:ea typeface="Arial"/>
              <a:cs typeface="Arial"/>
              <a:sym typeface="Arial"/>
            </a:endParaRPr>
          </a:p>
        </p:txBody>
      </p:sp>
      <p:pic>
        <p:nvPicPr>
          <p:cNvPr id="114" name="Google Shape;114;p4"/>
          <p:cNvPicPr preferRelativeResize="0"/>
          <p:nvPr/>
        </p:nvPicPr>
        <p:blipFill rotWithShape="1">
          <a:blip r:embed="rId15">
            <a:alphaModFix/>
          </a:blip>
          <a:srcRect/>
          <a:stretch/>
        </p:blipFill>
        <p:spPr>
          <a:xfrm>
            <a:off x="4262461" y="5170224"/>
            <a:ext cx="3203375" cy="8229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5</a:t>
            </a:fld>
            <a:endParaRPr/>
          </a:p>
        </p:txBody>
      </p:sp>
      <p:sp>
        <p:nvSpPr>
          <p:cNvPr id="120" name="Google Shape;120;p5"/>
          <p:cNvSpPr/>
          <p:nvPr/>
        </p:nvSpPr>
        <p:spPr>
          <a:xfrm>
            <a:off x="6083963" y="1253700"/>
            <a:ext cx="523200" cy="4782300"/>
          </a:xfrm>
          <a:prstGeom prst="stripedRightArrow">
            <a:avLst>
              <a:gd name="adj1" fmla="val 50393"/>
              <a:gd name="adj2" fmla="val 44469"/>
            </a:avLst>
          </a:prstGeom>
          <a:solidFill>
            <a:srgbClr val="2F5496"/>
          </a:solidFill>
          <a:ln w="50800" cap="flat" cmpd="sng">
            <a:solidFill>
              <a:schemeClr val="accent1"/>
            </a:solidFill>
            <a:prstDash val="solid"/>
            <a:round/>
            <a:headEnd type="none" w="sm" len="sm"/>
            <a:tailEnd type="none" w="sm" len="sm"/>
          </a:ln>
          <a:effectLst>
            <a:outerShdw blurRad="76200" dist="381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21" name="Google Shape;121;p5"/>
          <p:cNvSpPr/>
          <p:nvPr/>
        </p:nvSpPr>
        <p:spPr>
          <a:xfrm>
            <a:off x="6656575" y="1253700"/>
            <a:ext cx="5535300" cy="47823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1800"/>
              <a:buFont typeface="Arial"/>
              <a:buChar char="•"/>
            </a:pPr>
            <a:r>
              <a:rPr lang="it-IT" sz="1800" b="1" i="1" u="none" strike="noStrike" cap="none">
                <a:solidFill>
                  <a:srgbClr val="2F5496"/>
                </a:solidFill>
                <a:latin typeface="Calibri"/>
                <a:ea typeface="Calibri"/>
                <a:cs typeface="Calibri"/>
                <a:sym typeface="Calibri"/>
              </a:rPr>
              <a:t>PB scale demonstration of scientific data repositories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500"/>
              </a:spcBef>
              <a:spcAft>
                <a:spcPts val="0"/>
              </a:spcAft>
              <a:buClr>
                <a:srgbClr val="000000"/>
              </a:buClr>
              <a:buSzPts val="1800"/>
              <a:buFont typeface="Arial"/>
              <a:buNone/>
            </a:pPr>
            <a:endParaRPr sz="1800" b="1" i="1" u="none" strike="noStrike" cap="none">
              <a:solidFill>
                <a:srgbClr val="2F5496"/>
              </a:solidFill>
              <a:latin typeface="Calibri"/>
              <a:ea typeface="Calibri"/>
              <a:cs typeface="Calibri"/>
              <a:sym typeface="Calibri"/>
            </a:endParaRPr>
          </a:p>
          <a:p>
            <a:pPr marL="457200" marR="0" lvl="0" indent="-457200" algn="l" rtl="0">
              <a:lnSpc>
                <a:spcPct val="100000"/>
              </a:lnSpc>
              <a:spcBef>
                <a:spcPts val="500"/>
              </a:spcBef>
              <a:spcAft>
                <a:spcPts val="0"/>
              </a:spcAft>
              <a:buClr>
                <a:srgbClr val="000000"/>
              </a:buClr>
              <a:buSzPts val="1800"/>
              <a:buFont typeface="Arial"/>
              <a:buChar char="•"/>
            </a:pPr>
            <a:r>
              <a:rPr lang="it-IT" sz="1800" b="1" i="1" u="none" strike="noStrike" cap="none">
                <a:solidFill>
                  <a:srgbClr val="2F5496"/>
                </a:solidFill>
                <a:latin typeface="Calibri"/>
                <a:ea typeface="Calibri"/>
                <a:cs typeface="Calibri"/>
                <a:sym typeface="Calibri"/>
              </a:rPr>
              <a:t>Profit from considerable experience of European SMEs preservation experts</a:t>
            </a:r>
            <a:endParaRPr sz="14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500"/>
              </a:spcBef>
              <a:spcAft>
                <a:spcPts val="0"/>
              </a:spcAft>
              <a:buClr>
                <a:srgbClr val="000000"/>
              </a:buClr>
              <a:buSzPts val="1800"/>
              <a:buFont typeface="Arial"/>
              <a:buNone/>
            </a:pPr>
            <a:endParaRPr sz="1800" b="1" i="1" u="none" strike="noStrike" cap="none">
              <a:solidFill>
                <a:srgbClr val="2F5496"/>
              </a:solidFill>
              <a:latin typeface="Calibri"/>
              <a:ea typeface="Calibri"/>
              <a:cs typeface="Calibri"/>
              <a:sym typeface="Calibri"/>
            </a:endParaRPr>
          </a:p>
          <a:p>
            <a:pPr marL="457200" marR="0" lvl="0" indent="-457200" algn="l" rtl="0">
              <a:lnSpc>
                <a:spcPct val="100000"/>
              </a:lnSpc>
              <a:spcBef>
                <a:spcPts val="500"/>
              </a:spcBef>
              <a:spcAft>
                <a:spcPts val="0"/>
              </a:spcAft>
              <a:buClr>
                <a:srgbClr val="000000"/>
              </a:buClr>
              <a:buSzPts val="1800"/>
              <a:buFont typeface="Arial"/>
              <a:buChar char="•"/>
            </a:pPr>
            <a:r>
              <a:rPr lang="it-IT" sz="1800" b="1" i="1" u="none" strike="noStrike" cap="none">
                <a:solidFill>
                  <a:srgbClr val="2F5496"/>
                </a:solidFill>
                <a:latin typeface="Calibri"/>
                <a:ea typeface="Calibri"/>
                <a:cs typeface="Calibri"/>
                <a:sym typeface="Calibri"/>
              </a:rPr>
              <a:t>Promote FOSS, open standards &amp;  concretely test exit strategies</a:t>
            </a:r>
            <a:endParaRPr sz="14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500"/>
              </a:spcBef>
              <a:spcAft>
                <a:spcPts val="0"/>
              </a:spcAft>
              <a:buClr>
                <a:srgbClr val="000000"/>
              </a:buClr>
              <a:buSzPts val="1800"/>
              <a:buFont typeface="Arial"/>
              <a:buNone/>
            </a:pPr>
            <a:endParaRPr sz="1800" b="1" i="1" u="none" strike="noStrike" cap="none">
              <a:solidFill>
                <a:srgbClr val="2F5496"/>
              </a:solidFill>
              <a:latin typeface="Calibri"/>
              <a:ea typeface="Calibri"/>
              <a:cs typeface="Calibri"/>
              <a:sym typeface="Calibri"/>
            </a:endParaRPr>
          </a:p>
          <a:p>
            <a:pPr marL="457200" marR="0" lvl="0" indent="-457200" algn="l" rtl="0">
              <a:lnSpc>
                <a:spcPct val="100000"/>
              </a:lnSpc>
              <a:spcBef>
                <a:spcPts val="500"/>
              </a:spcBef>
              <a:spcAft>
                <a:spcPts val="0"/>
              </a:spcAft>
              <a:buClr>
                <a:srgbClr val="000000"/>
              </a:buClr>
              <a:buSzPts val="1800"/>
              <a:buFont typeface="Arial"/>
              <a:buChar char="•"/>
            </a:pPr>
            <a:r>
              <a:rPr lang="it-IT" sz="1800" b="1" i="1" u="none" strike="noStrike" cap="none">
                <a:solidFill>
                  <a:srgbClr val="2F5496"/>
                </a:solidFill>
                <a:latin typeface="Calibri"/>
                <a:ea typeface="Calibri"/>
                <a:cs typeface="Calibri"/>
                <a:sym typeface="Calibri"/>
              </a:rPr>
              <a:t>Best practices: FAIR, TRUST, DPC(RAM)</a:t>
            </a:r>
            <a:endParaRPr sz="14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500"/>
              </a:spcBef>
              <a:spcAft>
                <a:spcPts val="0"/>
              </a:spcAft>
              <a:buClr>
                <a:srgbClr val="000000"/>
              </a:buClr>
              <a:buSzPts val="1800"/>
              <a:buFont typeface="Arial"/>
              <a:buNone/>
            </a:pPr>
            <a:endParaRPr sz="1800" b="1" i="1" u="none" strike="noStrike" cap="none">
              <a:solidFill>
                <a:srgbClr val="2F5496"/>
              </a:solidFill>
              <a:latin typeface="Calibri"/>
              <a:ea typeface="Calibri"/>
              <a:cs typeface="Calibri"/>
              <a:sym typeface="Calibri"/>
            </a:endParaRPr>
          </a:p>
          <a:p>
            <a:pPr marL="457200" marR="0" lvl="0" indent="-457200" algn="l" rtl="0">
              <a:lnSpc>
                <a:spcPct val="100000"/>
              </a:lnSpc>
              <a:spcBef>
                <a:spcPts val="500"/>
              </a:spcBef>
              <a:spcAft>
                <a:spcPts val="0"/>
              </a:spcAft>
              <a:buClr>
                <a:srgbClr val="000000"/>
              </a:buClr>
              <a:buSzPts val="1800"/>
              <a:buFont typeface="Arial"/>
              <a:buChar char="•"/>
            </a:pPr>
            <a:r>
              <a:rPr lang="it-IT" sz="1800" b="1" i="1" u="none" strike="noStrike" cap="none">
                <a:solidFill>
                  <a:srgbClr val="2F5496"/>
                </a:solidFill>
                <a:latin typeface="Calibri"/>
                <a:ea typeface="Calibri"/>
                <a:cs typeface="Calibri"/>
                <a:sym typeface="Calibri"/>
              </a:rPr>
              <a:t>Pan-European: resulting services available in the EOSC</a:t>
            </a:r>
            <a:endParaRPr sz="14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500"/>
              </a:spcBef>
              <a:spcAft>
                <a:spcPts val="0"/>
              </a:spcAft>
              <a:buClr>
                <a:srgbClr val="000000"/>
              </a:buClr>
              <a:buSzPts val="1800"/>
              <a:buFont typeface="Arial"/>
              <a:buNone/>
            </a:pPr>
            <a:endParaRPr sz="1800" b="1" i="1" u="none" strike="noStrike" cap="none">
              <a:solidFill>
                <a:srgbClr val="2F5496"/>
              </a:solidFill>
              <a:latin typeface="Calibri"/>
              <a:ea typeface="Calibri"/>
              <a:cs typeface="Calibri"/>
              <a:sym typeface="Calibri"/>
            </a:endParaRPr>
          </a:p>
          <a:p>
            <a:pPr marL="457200" marR="0" lvl="0" indent="-457200" algn="l" rtl="0">
              <a:lnSpc>
                <a:spcPct val="100000"/>
              </a:lnSpc>
              <a:spcBef>
                <a:spcPts val="500"/>
              </a:spcBef>
              <a:spcAft>
                <a:spcPts val="0"/>
              </a:spcAft>
              <a:buClr>
                <a:srgbClr val="000000"/>
              </a:buClr>
              <a:buSzPts val="1800"/>
              <a:buFont typeface="Arial"/>
              <a:buChar char="•"/>
            </a:pPr>
            <a:r>
              <a:rPr lang="it-IT" sz="1800" b="1" i="1" u="none" strike="noStrike" cap="none">
                <a:solidFill>
                  <a:srgbClr val="2F5496"/>
                </a:solidFill>
                <a:latin typeface="Calibri"/>
                <a:ea typeface="Calibri"/>
                <a:cs typeface="Calibri"/>
                <a:sym typeface="Calibri"/>
              </a:rPr>
              <a:t>Cost model adapted to public research</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 name="Google Shape;122;p5"/>
          <p:cNvSpPr txBox="1"/>
          <p:nvPr/>
        </p:nvSpPr>
        <p:spPr>
          <a:xfrm>
            <a:off x="579575" y="1466375"/>
            <a:ext cx="5504400" cy="50697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1800"/>
              <a:buFont typeface="Arial"/>
              <a:buChar char="•"/>
            </a:pPr>
            <a:r>
              <a:rPr lang="it-IT" sz="1800" b="1" i="1" u="none" strike="noStrike" cap="none">
                <a:solidFill>
                  <a:srgbClr val="3F3F3F"/>
                </a:solidFill>
                <a:latin typeface="Calibri"/>
                <a:ea typeface="Calibri"/>
                <a:cs typeface="Calibri"/>
                <a:sym typeface="Calibri"/>
              </a:rPr>
              <a:t>Growing data volumes</a:t>
            </a:r>
            <a:endParaRPr sz="14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500"/>
              </a:spcBef>
              <a:spcAft>
                <a:spcPts val="0"/>
              </a:spcAft>
              <a:buClr>
                <a:srgbClr val="000000"/>
              </a:buClr>
              <a:buSzPts val="1800"/>
              <a:buFont typeface="Arial"/>
              <a:buNone/>
            </a:pPr>
            <a:endParaRPr sz="1800" b="1" i="1" u="none" strike="noStrike" cap="none">
              <a:solidFill>
                <a:srgbClr val="3F3F3F"/>
              </a:solidFill>
              <a:latin typeface="Calibri"/>
              <a:ea typeface="Calibri"/>
              <a:cs typeface="Calibri"/>
              <a:sym typeface="Calibri"/>
            </a:endParaRPr>
          </a:p>
          <a:p>
            <a:pPr marL="457200" marR="0" lvl="0" indent="-457200" algn="l" rtl="0">
              <a:lnSpc>
                <a:spcPct val="100000"/>
              </a:lnSpc>
              <a:spcBef>
                <a:spcPts val="500"/>
              </a:spcBef>
              <a:spcAft>
                <a:spcPts val="0"/>
              </a:spcAft>
              <a:buClr>
                <a:srgbClr val="000000"/>
              </a:buClr>
              <a:buSzPts val="1800"/>
              <a:buFont typeface="Arial"/>
              <a:buChar char="•"/>
            </a:pPr>
            <a:r>
              <a:rPr lang="it-IT" sz="1800" b="1" i="1" u="none" strike="noStrike" cap="none">
                <a:solidFill>
                  <a:srgbClr val="3F3F3F"/>
                </a:solidFill>
                <a:latin typeface="Calibri"/>
                <a:ea typeface="Calibri"/>
                <a:cs typeface="Calibri"/>
                <a:sym typeface="Calibri"/>
              </a:rPr>
              <a:t>Basic bit preservation capabilities</a:t>
            </a:r>
            <a:endParaRPr sz="14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500"/>
              </a:spcBef>
              <a:spcAft>
                <a:spcPts val="0"/>
              </a:spcAft>
              <a:buClr>
                <a:srgbClr val="000000"/>
              </a:buClr>
              <a:buSzPts val="1800"/>
              <a:buFont typeface="Arial"/>
              <a:buNone/>
            </a:pPr>
            <a:endParaRPr sz="1800" b="1" i="1" u="none" strike="noStrike" cap="none">
              <a:solidFill>
                <a:srgbClr val="3F3F3F"/>
              </a:solidFill>
              <a:latin typeface="Calibri"/>
              <a:ea typeface="Calibri"/>
              <a:cs typeface="Calibri"/>
              <a:sym typeface="Calibri"/>
            </a:endParaRPr>
          </a:p>
          <a:p>
            <a:pPr marL="457200" marR="0" lvl="0" indent="-457200" algn="l" rtl="0">
              <a:lnSpc>
                <a:spcPct val="100000"/>
              </a:lnSpc>
              <a:spcBef>
                <a:spcPts val="500"/>
              </a:spcBef>
              <a:spcAft>
                <a:spcPts val="0"/>
              </a:spcAft>
              <a:buClr>
                <a:srgbClr val="000000"/>
              </a:buClr>
              <a:buSzPts val="1800"/>
              <a:buFont typeface="Arial"/>
              <a:buChar char="•"/>
            </a:pPr>
            <a:r>
              <a:rPr lang="it-IT" sz="1800" b="1" i="1" u="none" strike="noStrike" cap="none">
                <a:solidFill>
                  <a:srgbClr val="3F3F3F"/>
                </a:solidFill>
                <a:latin typeface="Calibri"/>
                <a:ea typeface="Calibri"/>
                <a:cs typeface="Calibri"/>
                <a:sym typeface="Calibri"/>
              </a:rPr>
              <a:t>Concerns: technology lock-in (tape),        Disaster Recovery/Business Continuity plans needed (COVID-19)</a:t>
            </a:r>
            <a:endParaRPr sz="14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500"/>
              </a:spcBef>
              <a:spcAft>
                <a:spcPts val="0"/>
              </a:spcAft>
              <a:buClr>
                <a:srgbClr val="000000"/>
              </a:buClr>
              <a:buSzPts val="1800"/>
              <a:buFont typeface="Arial"/>
              <a:buNone/>
            </a:pPr>
            <a:endParaRPr sz="1800" b="1" i="1" u="none" strike="noStrike" cap="none">
              <a:solidFill>
                <a:srgbClr val="3F3F3F"/>
              </a:solidFill>
              <a:latin typeface="Calibri"/>
              <a:ea typeface="Calibri"/>
              <a:cs typeface="Calibri"/>
              <a:sym typeface="Calibri"/>
            </a:endParaRPr>
          </a:p>
          <a:p>
            <a:pPr marL="457200" marR="0" lvl="0" indent="-457200" algn="l" rtl="0">
              <a:lnSpc>
                <a:spcPct val="100000"/>
              </a:lnSpc>
              <a:spcBef>
                <a:spcPts val="500"/>
              </a:spcBef>
              <a:spcAft>
                <a:spcPts val="0"/>
              </a:spcAft>
              <a:buClr>
                <a:srgbClr val="000000"/>
              </a:buClr>
              <a:buSzPts val="1800"/>
              <a:buFont typeface="Arial"/>
              <a:buChar char="•"/>
            </a:pPr>
            <a:r>
              <a:rPr lang="it-IT" sz="1800" b="1" i="1" u="none" strike="noStrike" cap="none">
                <a:solidFill>
                  <a:srgbClr val="3F3F3F"/>
                </a:solidFill>
                <a:latin typeface="Calibri"/>
                <a:ea typeface="Calibri"/>
                <a:cs typeface="Calibri"/>
                <a:sym typeface="Calibri"/>
              </a:rPr>
              <a:t>Most of research data not published</a:t>
            </a:r>
            <a:endParaRPr sz="14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500"/>
              </a:spcBef>
              <a:spcAft>
                <a:spcPts val="0"/>
              </a:spcAft>
              <a:buClr>
                <a:srgbClr val="000000"/>
              </a:buClr>
              <a:buSzPts val="1800"/>
              <a:buFont typeface="Arial"/>
              <a:buNone/>
            </a:pPr>
            <a:endParaRPr sz="1800" b="1" i="1" u="none" strike="noStrike" cap="none">
              <a:solidFill>
                <a:srgbClr val="3F3F3F"/>
              </a:solidFill>
              <a:latin typeface="Calibri"/>
              <a:ea typeface="Calibri"/>
              <a:cs typeface="Calibri"/>
              <a:sym typeface="Calibri"/>
            </a:endParaRPr>
          </a:p>
          <a:p>
            <a:pPr marL="457200" marR="0" lvl="0" indent="-457200" algn="l" rtl="0">
              <a:lnSpc>
                <a:spcPct val="100000"/>
              </a:lnSpc>
              <a:spcBef>
                <a:spcPts val="500"/>
              </a:spcBef>
              <a:spcAft>
                <a:spcPts val="0"/>
              </a:spcAft>
              <a:buClr>
                <a:srgbClr val="000000"/>
              </a:buClr>
              <a:buSzPts val="1800"/>
              <a:buFont typeface="Arial"/>
              <a:buChar char="•"/>
            </a:pPr>
            <a:r>
              <a:rPr lang="it-IT" sz="1800" b="1" i="1" u="none" strike="noStrike" cap="none">
                <a:solidFill>
                  <a:srgbClr val="3F3F3F"/>
                </a:solidFill>
                <a:latin typeface="Calibri"/>
                <a:ea typeface="Calibri"/>
                <a:cs typeface="Calibri"/>
                <a:sym typeface="Calibri"/>
              </a:rPr>
              <a:t>Fragmentation across scientific disciplines &amp; countries</a:t>
            </a:r>
            <a:endParaRPr sz="14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500"/>
              </a:spcBef>
              <a:spcAft>
                <a:spcPts val="0"/>
              </a:spcAft>
              <a:buClr>
                <a:srgbClr val="000000"/>
              </a:buClr>
              <a:buSzPts val="1800"/>
              <a:buFont typeface="Arial"/>
              <a:buNone/>
            </a:pPr>
            <a:endParaRPr sz="1800" b="1" i="1" u="none" strike="noStrike" cap="none">
              <a:solidFill>
                <a:srgbClr val="3F3F3F"/>
              </a:solidFill>
              <a:latin typeface="Calibri"/>
              <a:ea typeface="Calibri"/>
              <a:cs typeface="Calibri"/>
              <a:sym typeface="Calibri"/>
            </a:endParaRPr>
          </a:p>
          <a:p>
            <a:pPr marL="457200" marR="0" lvl="0" indent="-457200" algn="l" rtl="0">
              <a:lnSpc>
                <a:spcPct val="100000"/>
              </a:lnSpc>
              <a:spcBef>
                <a:spcPts val="500"/>
              </a:spcBef>
              <a:spcAft>
                <a:spcPts val="0"/>
              </a:spcAft>
              <a:buClr>
                <a:srgbClr val="000000"/>
              </a:buClr>
              <a:buSzPts val="1800"/>
              <a:buFont typeface="Arial"/>
              <a:buChar char="•"/>
            </a:pPr>
            <a:r>
              <a:rPr lang="it-IT" sz="1800" b="1" i="1" u="none" strike="noStrike" cap="none">
                <a:solidFill>
                  <a:srgbClr val="3F3F3F"/>
                </a:solidFill>
                <a:latin typeface="Calibri"/>
                <a:ea typeface="Calibri"/>
                <a:cs typeface="Calibri"/>
                <a:sym typeface="Calibri"/>
              </a:rPr>
              <a:t>Cost underestimation at the planning phase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 name="Google Shape;123;p5"/>
          <p:cNvSpPr txBox="1"/>
          <p:nvPr/>
        </p:nvSpPr>
        <p:spPr>
          <a:xfrm>
            <a:off x="1022554" y="825883"/>
            <a:ext cx="4178700" cy="369300"/>
          </a:xfrm>
          <a:prstGeom prst="rect">
            <a:avLst/>
          </a:prstGeom>
          <a:noFill/>
          <a:ln w="9525" cap="flat" cmpd="sng">
            <a:solidFill>
              <a:srgbClr val="8DA9D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it-IT" sz="1800" b="0" i="1" u="none" strike="noStrike" cap="none">
                <a:solidFill>
                  <a:srgbClr val="000000"/>
                </a:solidFill>
                <a:latin typeface="Arial"/>
                <a:ea typeface="Arial"/>
                <a:cs typeface="Arial"/>
                <a:sym typeface="Arial"/>
              </a:rPr>
              <a:t>Current Scientific Data Repositories </a:t>
            </a:r>
            <a:endParaRPr sz="1400" b="0" i="0" u="none" strike="noStrike" cap="none">
              <a:solidFill>
                <a:srgbClr val="000000"/>
              </a:solidFill>
              <a:latin typeface="Arial"/>
              <a:ea typeface="Arial"/>
              <a:cs typeface="Arial"/>
              <a:sym typeface="Arial"/>
            </a:endParaRPr>
          </a:p>
        </p:txBody>
      </p:sp>
      <p:pic>
        <p:nvPicPr>
          <p:cNvPr id="124" name="Google Shape;124;p5"/>
          <p:cNvPicPr preferRelativeResize="0"/>
          <p:nvPr/>
        </p:nvPicPr>
        <p:blipFill rotWithShape="1">
          <a:blip r:embed="rId3">
            <a:alphaModFix/>
          </a:blip>
          <a:srcRect/>
          <a:stretch/>
        </p:blipFill>
        <p:spPr>
          <a:xfrm>
            <a:off x="8315824" y="825874"/>
            <a:ext cx="1685918" cy="369300"/>
          </a:xfrm>
          <a:prstGeom prst="rect">
            <a:avLst/>
          </a:prstGeom>
          <a:noFill/>
          <a:ln>
            <a:noFill/>
          </a:ln>
        </p:spPr>
      </p:pic>
      <p:sp>
        <p:nvSpPr>
          <p:cNvPr id="125" name="Google Shape;125;p5"/>
          <p:cNvSpPr txBox="1"/>
          <p:nvPr/>
        </p:nvSpPr>
        <p:spPr>
          <a:xfrm>
            <a:off x="457200" y="6112200"/>
            <a:ext cx="67665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1" u="none" strike="noStrike" cap="none">
                <a:solidFill>
                  <a:srgbClr val="000000"/>
                </a:solidFill>
                <a:latin typeface="Arial"/>
                <a:ea typeface="Arial"/>
                <a:cs typeface="Arial"/>
                <a:sym typeface="Arial"/>
              </a:rPr>
              <a:t>ARCHIVER “current state of the art” report:</a:t>
            </a:r>
            <a:r>
              <a:rPr lang="it-IT" sz="1400" b="0" i="0" u="none" strike="noStrike" cap="none">
                <a:solidFill>
                  <a:srgbClr val="FFFFFF"/>
                </a:solidFill>
                <a:latin typeface="Arial"/>
                <a:ea typeface="Arial"/>
                <a:cs typeface="Arial"/>
                <a:sym typeface="Arial"/>
              </a:rPr>
              <a:t> </a:t>
            </a:r>
            <a:r>
              <a:rPr lang="it-IT" sz="1400" b="0" i="1" u="sng" strike="noStrike" cap="none">
                <a:solidFill>
                  <a:schemeClr val="hlink"/>
                </a:solidFill>
                <a:latin typeface="Arial"/>
                <a:ea typeface="Arial"/>
                <a:cs typeface="Arial"/>
                <a:sym typeface="Arial"/>
                <a:hlinkClick r:id="rId4"/>
              </a:rPr>
              <a:t>https://doi.org/10.5281/zenodo.3618215</a:t>
            </a:r>
            <a:r>
              <a:rPr lang="it-IT" sz="1400" b="0" i="1" u="none" strike="noStrike" cap="none">
                <a:solidFill>
                  <a:srgbClr val="FFFFFF"/>
                </a:solidFill>
                <a:latin typeface="Arial"/>
                <a:ea typeface="Arial"/>
                <a:cs typeface="Arial"/>
                <a:sym typeface="Arial"/>
              </a:rPr>
              <a:t> </a:t>
            </a:r>
            <a:endParaRPr sz="1400" b="0" i="1"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Arial"/>
              <a:ea typeface="Arial"/>
              <a:cs typeface="Arial"/>
              <a:sym typeface="Arial"/>
            </a:endParaRPr>
          </a:p>
        </p:txBody>
      </p:sp>
      <p:sp>
        <p:nvSpPr>
          <p:cNvPr id="126" name="Google Shape;126;p5"/>
          <p:cNvSpPr txBox="1"/>
          <p:nvPr/>
        </p:nvSpPr>
        <p:spPr>
          <a:xfrm>
            <a:off x="2582060" y="166126"/>
            <a:ext cx="7099150" cy="523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A7FBF"/>
              </a:buClr>
              <a:buSzPts val="3600"/>
              <a:buFont typeface="Calibri"/>
              <a:buNone/>
            </a:pPr>
            <a:r>
              <a:rPr lang="it-IT" sz="3600" b="0" i="0" u="none" strike="noStrike" cap="none">
                <a:solidFill>
                  <a:srgbClr val="4A7FBF"/>
                </a:solidFill>
                <a:latin typeface="Calibri"/>
                <a:ea typeface="Calibri"/>
                <a:cs typeface="Calibri"/>
                <a:sym typeface="Calibri"/>
              </a:rPr>
              <a:t>Move from current state of the art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6</a:t>
            </a:fld>
            <a:endParaRPr/>
          </a:p>
        </p:txBody>
      </p:sp>
      <p:grpSp>
        <p:nvGrpSpPr>
          <p:cNvPr id="133" name="Google Shape;133;p6"/>
          <p:cNvGrpSpPr/>
          <p:nvPr/>
        </p:nvGrpSpPr>
        <p:grpSpPr>
          <a:xfrm>
            <a:off x="595472" y="1814836"/>
            <a:ext cx="6122844" cy="3656900"/>
            <a:chOff x="1397060" y="1603276"/>
            <a:chExt cx="7879095" cy="4036313"/>
          </a:xfrm>
        </p:grpSpPr>
        <p:sp>
          <p:nvSpPr>
            <p:cNvPr id="134" name="Google Shape;134;p6"/>
            <p:cNvSpPr/>
            <p:nvPr/>
          </p:nvSpPr>
          <p:spPr>
            <a:xfrm>
              <a:off x="1658959" y="4660089"/>
              <a:ext cx="7459500" cy="979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nvGrpSpPr>
            <p:cNvPr id="135" name="Google Shape;135;p6"/>
            <p:cNvGrpSpPr/>
            <p:nvPr/>
          </p:nvGrpSpPr>
          <p:grpSpPr>
            <a:xfrm>
              <a:off x="1397060" y="1603276"/>
              <a:ext cx="7879095" cy="4010554"/>
              <a:chOff x="453733" y="1893338"/>
              <a:chExt cx="9117211" cy="4210114"/>
            </a:xfrm>
          </p:grpSpPr>
          <p:sp>
            <p:nvSpPr>
              <p:cNvPr id="136" name="Google Shape;136;p6"/>
              <p:cNvSpPr/>
              <p:nvPr/>
            </p:nvSpPr>
            <p:spPr>
              <a:xfrm>
                <a:off x="4546244" y="5198877"/>
                <a:ext cx="5024700" cy="800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it-IT" sz="1050" b="1" i="0" u="none" strike="noStrike" cap="none">
                    <a:solidFill>
                      <a:schemeClr val="accent1"/>
                    </a:solidFill>
                    <a:latin typeface="Calibri"/>
                    <a:ea typeface="Calibri"/>
                    <a:cs typeface="Calibri"/>
                    <a:sym typeface="Calibri"/>
                  </a:rPr>
                  <a:t>Data integrity/security; cloud/hybrid deployment</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it-IT" sz="1050" b="1" i="0" u="none" strike="noStrike" cap="none">
                    <a:solidFill>
                      <a:schemeClr val="accent1"/>
                    </a:solidFill>
                    <a:latin typeface="Calibri"/>
                    <a:ea typeface="Calibri"/>
                    <a:cs typeface="Calibri"/>
                    <a:sym typeface="Calibri"/>
                  </a:rPr>
                  <a:t>Data volume in the PB range; high, sustained ingest data rates. ISO certification: 27000, 27040, 19086 and related standards. Archives connected to the GEANT network</a:t>
                </a:r>
                <a:endParaRPr sz="1050" b="1" i="0" u="none" strike="noStrike" cap="none">
                  <a:solidFill>
                    <a:schemeClr val="accent1"/>
                  </a:solidFill>
                  <a:latin typeface="Arial"/>
                  <a:ea typeface="Arial"/>
                  <a:cs typeface="Arial"/>
                  <a:sym typeface="Arial"/>
                </a:endParaRPr>
              </a:p>
            </p:txBody>
          </p:sp>
          <p:sp>
            <p:nvSpPr>
              <p:cNvPr id="137" name="Google Shape;137;p6"/>
              <p:cNvSpPr/>
              <p:nvPr/>
            </p:nvSpPr>
            <p:spPr>
              <a:xfrm>
                <a:off x="1948620" y="4047082"/>
                <a:ext cx="7459500" cy="979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38" name="Google Shape;138;p6"/>
              <p:cNvSpPr/>
              <p:nvPr/>
            </p:nvSpPr>
            <p:spPr>
              <a:xfrm>
                <a:off x="4265440" y="4104155"/>
                <a:ext cx="5161800" cy="709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050"/>
                  <a:buFont typeface="Arial"/>
                  <a:buNone/>
                </a:pPr>
                <a:r>
                  <a:rPr lang="it-IT" sz="1050" b="1" i="0" u="none" strike="noStrike" cap="none">
                    <a:solidFill>
                      <a:schemeClr val="accent1"/>
                    </a:solidFill>
                    <a:latin typeface="Calibri"/>
                    <a:ea typeface="Calibri"/>
                    <a:cs typeface="Calibri"/>
                    <a:sym typeface="Calibri"/>
                  </a:rPr>
                  <a:t>OAIS conformant services: data readability formats, normalization, obsolesce monitoring, files fixity, authenticity checks, etc. ISO 14721/16363, 26324 and related standards</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accent1"/>
                  </a:solidFill>
                  <a:latin typeface="Arial"/>
                  <a:ea typeface="Arial"/>
                  <a:cs typeface="Arial"/>
                  <a:sym typeface="Arial"/>
                </a:endParaRPr>
              </a:p>
            </p:txBody>
          </p:sp>
          <p:sp>
            <p:nvSpPr>
              <p:cNvPr id="139" name="Google Shape;139;p6"/>
              <p:cNvSpPr/>
              <p:nvPr/>
            </p:nvSpPr>
            <p:spPr>
              <a:xfrm>
                <a:off x="1948618" y="2970647"/>
                <a:ext cx="7459500" cy="979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40" name="Google Shape;140;p6"/>
              <p:cNvSpPr/>
              <p:nvPr/>
            </p:nvSpPr>
            <p:spPr>
              <a:xfrm>
                <a:off x="4071485" y="3206004"/>
                <a:ext cx="5296200" cy="41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accent1"/>
                    </a:solidFill>
                    <a:latin typeface="Calibri"/>
                    <a:ea typeface="Calibri"/>
                    <a:cs typeface="Calibri"/>
                    <a:sym typeface="Calibri"/>
                  </a:rPr>
                  <a:t>User services: search, discover, share, indexing, data removal, etc. Access under Federated IAM</a:t>
                </a:r>
                <a:endParaRPr sz="1100" b="1" i="0" u="none" strike="noStrike" cap="none">
                  <a:solidFill>
                    <a:schemeClr val="accent1"/>
                  </a:solidFill>
                  <a:latin typeface="Arial"/>
                  <a:ea typeface="Arial"/>
                  <a:cs typeface="Arial"/>
                  <a:sym typeface="Arial"/>
                </a:endParaRPr>
              </a:p>
            </p:txBody>
          </p:sp>
          <p:sp>
            <p:nvSpPr>
              <p:cNvPr id="141" name="Google Shape;141;p6"/>
              <p:cNvSpPr/>
              <p:nvPr/>
            </p:nvSpPr>
            <p:spPr>
              <a:xfrm>
                <a:off x="1684809" y="1893338"/>
                <a:ext cx="7723200" cy="979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42" name="Google Shape;142;p6"/>
              <p:cNvSpPr/>
              <p:nvPr/>
            </p:nvSpPr>
            <p:spPr>
              <a:xfrm>
                <a:off x="453733" y="5123952"/>
                <a:ext cx="4145100" cy="979500"/>
              </a:xfrm>
              <a:prstGeom prst="trapezoid">
                <a:avLst>
                  <a:gd name="adj" fmla="val 25000"/>
                </a:avLst>
              </a:prstGeom>
              <a:solidFill>
                <a:srgbClr val="1F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it-IT" sz="1350" b="1" i="0" u="none" strike="noStrike" cap="none">
                    <a:solidFill>
                      <a:schemeClr val="lt1"/>
                    </a:solidFill>
                    <a:latin typeface="Calibri"/>
                    <a:ea typeface="Calibri"/>
                    <a:cs typeface="Calibri"/>
                    <a:sym typeface="Calibri"/>
                  </a:rPr>
                  <a:t>Layer 1</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it-IT" sz="1350" b="0" i="0" u="none" strike="noStrike" cap="none">
                    <a:solidFill>
                      <a:schemeClr val="lt1"/>
                    </a:solidFill>
                    <a:latin typeface="Calibri"/>
                    <a:ea typeface="Calibri"/>
                    <a:cs typeface="Calibri"/>
                    <a:sym typeface="Calibri"/>
                  </a:rPr>
                  <a:t>Storage/Basic Archiving/Secure backup</a:t>
                </a:r>
                <a:endParaRPr sz="1400" b="0" i="0" u="none" strike="noStrike" cap="none">
                  <a:solidFill>
                    <a:srgbClr val="000000"/>
                  </a:solidFill>
                  <a:latin typeface="Calibri"/>
                  <a:ea typeface="Calibri"/>
                  <a:cs typeface="Calibri"/>
                  <a:sym typeface="Calibri"/>
                </a:endParaRPr>
              </a:p>
            </p:txBody>
          </p:sp>
          <p:sp>
            <p:nvSpPr>
              <p:cNvPr id="143" name="Google Shape;143;p6"/>
              <p:cNvSpPr/>
              <p:nvPr/>
            </p:nvSpPr>
            <p:spPr>
              <a:xfrm>
                <a:off x="741133" y="4047081"/>
                <a:ext cx="3570900" cy="979500"/>
              </a:xfrm>
              <a:prstGeom prst="trapezoid">
                <a:avLst>
                  <a:gd name="adj" fmla="val 25000"/>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it-IT" sz="1350" b="1" i="0" u="none" strike="noStrike" cap="none">
                    <a:solidFill>
                      <a:schemeClr val="lt1"/>
                    </a:solidFill>
                    <a:latin typeface="Calibri"/>
                    <a:ea typeface="Calibri"/>
                    <a:cs typeface="Calibri"/>
                    <a:sym typeface="Calibri"/>
                  </a:rPr>
                  <a:t>Layer 2</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it-IT" sz="1350" b="0" i="0" u="none" strike="noStrike" cap="none">
                    <a:solidFill>
                      <a:schemeClr val="lt1"/>
                    </a:solidFill>
                    <a:latin typeface="Calibri"/>
                    <a:ea typeface="Calibri"/>
                    <a:cs typeface="Calibri"/>
                    <a:sym typeface="Calibri"/>
                  </a:rPr>
                  <a:t>Preservation</a:t>
                </a:r>
                <a:endParaRPr sz="1400" b="0" i="0" u="none" strike="noStrike" cap="none">
                  <a:solidFill>
                    <a:srgbClr val="000000"/>
                  </a:solidFill>
                  <a:latin typeface="Calibri"/>
                  <a:ea typeface="Calibri"/>
                  <a:cs typeface="Calibri"/>
                  <a:sym typeface="Calibri"/>
                </a:endParaRPr>
              </a:p>
            </p:txBody>
          </p:sp>
          <p:sp>
            <p:nvSpPr>
              <p:cNvPr id="144" name="Google Shape;144;p6"/>
              <p:cNvSpPr/>
              <p:nvPr/>
            </p:nvSpPr>
            <p:spPr>
              <a:xfrm>
                <a:off x="1027835" y="2970210"/>
                <a:ext cx="3043800" cy="979500"/>
              </a:xfrm>
              <a:prstGeom prst="trapezoid">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it-IT" sz="1350" b="1" i="0" u="none" strike="noStrike" cap="none">
                    <a:solidFill>
                      <a:schemeClr val="lt1"/>
                    </a:solidFill>
                    <a:latin typeface="Calibri"/>
                    <a:ea typeface="Calibri"/>
                    <a:cs typeface="Calibri"/>
                    <a:sym typeface="Calibri"/>
                  </a:rPr>
                  <a:t>Layer 3</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it-IT" sz="1350" b="0" i="0" u="none" strike="noStrike" cap="none">
                    <a:solidFill>
                      <a:schemeClr val="lt1"/>
                    </a:solidFill>
                    <a:latin typeface="Calibri"/>
                    <a:ea typeface="Calibri"/>
                    <a:cs typeface="Calibri"/>
                    <a:sym typeface="Calibri"/>
                  </a:rPr>
                  <a:t>Baseline user services</a:t>
                </a:r>
                <a:endParaRPr sz="1400" b="0" i="0" u="none" strike="noStrike" cap="none">
                  <a:solidFill>
                    <a:srgbClr val="000000"/>
                  </a:solidFill>
                  <a:latin typeface="Calibri"/>
                  <a:ea typeface="Calibri"/>
                  <a:cs typeface="Calibri"/>
                  <a:sym typeface="Calibri"/>
                </a:endParaRPr>
              </a:p>
            </p:txBody>
          </p:sp>
          <p:sp>
            <p:nvSpPr>
              <p:cNvPr id="145" name="Google Shape;145;p6"/>
              <p:cNvSpPr/>
              <p:nvPr/>
            </p:nvSpPr>
            <p:spPr>
              <a:xfrm>
                <a:off x="1298032" y="1893339"/>
                <a:ext cx="2523300" cy="979500"/>
              </a:xfrm>
              <a:prstGeom prst="trapezoid">
                <a:avLst>
                  <a:gd name="adj" fmla="val 25000"/>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it-IT" sz="1350" b="1" i="0" u="none" strike="noStrike" cap="none">
                    <a:solidFill>
                      <a:schemeClr val="lt1"/>
                    </a:solidFill>
                    <a:latin typeface="Calibri"/>
                    <a:ea typeface="Calibri"/>
                    <a:cs typeface="Calibri"/>
                    <a:sym typeface="Calibri"/>
                  </a:rPr>
                  <a:t>Layer 4</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it-IT" sz="1350" b="1" i="0" u="none" strike="noStrike" cap="none">
                    <a:solidFill>
                      <a:schemeClr val="lt1"/>
                    </a:solidFill>
                    <a:latin typeface="Calibri"/>
                    <a:ea typeface="Calibri"/>
                    <a:cs typeface="Calibri"/>
                    <a:sym typeface="Calibri"/>
                  </a:rPr>
                  <a:t>Advanced services</a:t>
                </a:r>
                <a:endParaRPr sz="1400" b="1" i="0" u="none" strike="noStrike" cap="none">
                  <a:solidFill>
                    <a:srgbClr val="000000"/>
                  </a:solidFill>
                  <a:latin typeface="Calibri"/>
                  <a:ea typeface="Calibri"/>
                  <a:cs typeface="Calibri"/>
                  <a:sym typeface="Calibri"/>
                </a:endParaRPr>
              </a:p>
            </p:txBody>
          </p:sp>
          <p:sp>
            <p:nvSpPr>
              <p:cNvPr id="146" name="Google Shape;146;p6"/>
              <p:cNvSpPr/>
              <p:nvPr/>
            </p:nvSpPr>
            <p:spPr>
              <a:xfrm>
                <a:off x="3796150" y="2120623"/>
                <a:ext cx="5592300" cy="41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accent1"/>
                    </a:solidFill>
                    <a:latin typeface="Calibri"/>
                    <a:ea typeface="Calibri"/>
                    <a:cs typeface="Calibri"/>
                    <a:sym typeface="Calibri"/>
                  </a:rPr>
                  <a:t>High level services: visual representation of data (domain specific), reproducibility of scientific analyses, etc.</a:t>
                </a:r>
                <a:endParaRPr sz="1100" b="1" i="0" u="none" strike="noStrike" cap="none">
                  <a:solidFill>
                    <a:schemeClr val="accent1"/>
                  </a:solidFill>
                  <a:latin typeface="Arial"/>
                  <a:ea typeface="Arial"/>
                  <a:cs typeface="Arial"/>
                  <a:sym typeface="Arial"/>
                </a:endParaRPr>
              </a:p>
            </p:txBody>
          </p:sp>
        </p:grpSp>
      </p:grpSp>
      <p:grpSp>
        <p:nvGrpSpPr>
          <p:cNvPr id="147" name="Google Shape;147;p6"/>
          <p:cNvGrpSpPr/>
          <p:nvPr/>
        </p:nvGrpSpPr>
        <p:grpSpPr>
          <a:xfrm>
            <a:off x="6798985" y="1795959"/>
            <a:ext cx="4186550" cy="3704960"/>
            <a:chOff x="7200492" y="2169088"/>
            <a:chExt cx="4031343" cy="3891765"/>
          </a:xfrm>
        </p:grpSpPr>
        <p:sp>
          <p:nvSpPr>
            <p:cNvPr id="148" name="Google Shape;148;p6"/>
            <p:cNvSpPr/>
            <p:nvPr/>
          </p:nvSpPr>
          <p:spPr>
            <a:xfrm flipH="1">
              <a:off x="7211038" y="3103815"/>
              <a:ext cx="358200" cy="2911800"/>
            </a:xfrm>
            <a:prstGeom prst="upDownArrow">
              <a:avLst>
                <a:gd name="adj1" fmla="val 100000"/>
                <a:gd name="adj2" fmla="val 50000"/>
              </a:avLst>
            </a:prstGeom>
            <a:solidFill>
              <a:srgbClr val="6FAA46"/>
            </a:solidFill>
            <a:ln w="25400" cap="flat" cmpd="sng">
              <a:solidFill>
                <a:srgbClr val="31538F"/>
              </a:solidFill>
              <a:prstDash val="solid"/>
              <a:round/>
              <a:headEnd type="none" w="sm" len="sm"/>
              <a:tailEnd type="none" w="sm" len="sm"/>
            </a:ln>
            <a:effectLst>
              <a:outerShdw blurRad="50800" dist="50800" dir="5400000" algn="ctr" rotWithShape="0">
                <a:schemeClr val="lt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6"/>
            <p:cNvSpPr txBox="1"/>
            <p:nvPr/>
          </p:nvSpPr>
          <p:spPr>
            <a:xfrm rot="-5400000" flipH="1">
              <a:off x="6102642" y="4421563"/>
              <a:ext cx="2553900" cy="35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EMBL 1 –  FIRE</a:t>
              </a:r>
              <a:endParaRPr sz="1400" b="0" i="0" u="none" strike="noStrike" cap="none">
                <a:solidFill>
                  <a:srgbClr val="000000"/>
                </a:solidFill>
                <a:latin typeface="Arial"/>
                <a:ea typeface="Arial"/>
                <a:cs typeface="Arial"/>
                <a:sym typeface="Arial"/>
              </a:endParaRPr>
            </a:p>
          </p:txBody>
        </p:sp>
        <p:sp>
          <p:nvSpPr>
            <p:cNvPr id="150" name="Google Shape;150;p6"/>
            <p:cNvSpPr/>
            <p:nvPr/>
          </p:nvSpPr>
          <p:spPr>
            <a:xfrm flipH="1">
              <a:off x="8527625" y="3050653"/>
              <a:ext cx="339000" cy="2959500"/>
            </a:xfrm>
            <a:prstGeom prst="upDownArrow">
              <a:avLst>
                <a:gd name="adj1" fmla="val 100000"/>
                <a:gd name="adj2" fmla="val 50000"/>
              </a:avLst>
            </a:prstGeom>
            <a:solidFill>
              <a:srgbClr val="4081B9"/>
            </a:solidFill>
            <a:ln w="25400" cap="flat" cmpd="sng">
              <a:solidFill>
                <a:srgbClr val="31538F"/>
              </a:solidFill>
              <a:prstDash val="solid"/>
              <a:round/>
              <a:headEnd type="none" w="sm" len="sm"/>
              <a:tailEnd type="none" w="sm" len="sm"/>
            </a:ln>
            <a:effectLst>
              <a:outerShdw blurRad="50800" dist="50800" dir="5400000" algn="ctr" rotWithShape="0">
                <a:schemeClr val="lt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6"/>
            <p:cNvSpPr txBox="1"/>
            <p:nvPr/>
          </p:nvSpPr>
          <p:spPr>
            <a:xfrm rot="-5400000" flipH="1">
              <a:off x="7410334" y="4392605"/>
              <a:ext cx="2554500" cy="35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PIC 2 – Mix File Storage</a:t>
              </a:r>
              <a:endParaRPr sz="1400" b="0" i="0" u="none" strike="noStrike" cap="none">
                <a:solidFill>
                  <a:srgbClr val="000000"/>
                </a:solidFill>
                <a:latin typeface="Arial"/>
                <a:ea typeface="Arial"/>
                <a:cs typeface="Arial"/>
                <a:sym typeface="Arial"/>
              </a:endParaRPr>
            </a:p>
          </p:txBody>
        </p:sp>
        <p:sp>
          <p:nvSpPr>
            <p:cNvPr id="152" name="Google Shape;152;p6"/>
            <p:cNvSpPr/>
            <p:nvPr/>
          </p:nvSpPr>
          <p:spPr>
            <a:xfrm flipH="1">
              <a:off x="10873635" y="2594147"/>
              <a:ext cx="358200" cy="3400500"/>
            </a:xfrm>
            <a:prstGeom prst="upDownArrow">
              <a:avLst>
                <a:gd name="adj1" fmla="val 100000"/>
                <a:gd name="adj2" fmla="val 50000"/>
              </a:avLst>
            </a:prstGeom>
            <a:solidFill>
              <a:srgbClr val="009FDF"/>
            </a:solidFill>
            <a:ln w="25400" cap="flat" cmpd="sng">
              <a:solidFill>
                <a:srgbClr val="31538F"/>
              </a:solidFill>
              <a:prstDash val="solid"/>
              <a:round/>
              <a:headEnd type="none" w="sm" len="sm"/>
              <a:tailEnd type="none" w="sm" len="sm"/>
            </a:ln>
            <a:effectLst>
              <a:outerShdw blurRad="50800" dist="50800" dir="5400000" algn="ctr" rotWithShape="0">
                <a:schemeClr val="lt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6"/>
            <p:cNvSpPr txBox="1"/>
            <p:nvPr/>
          </p:nvSpPr>
          <p:spPr>
            <a:xfrm rot="-5400000" flipH="1">
              <a:off x="9312783" y="3990413"/>
              <a:ext cx="3441900" cy="35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DESY 1 – Individual Scientist</a:t>
              </a:r>
              <a:endParaRPr sz="1400" b="0" i="0" u="none" strike="noStrike" cap="none">
                <a:solidFill>
                  <a:srgbClr val="000000"/>
                </a:solidFill>
                <a:latin typeface="Arial"/>
                <a:ea typeface="Arial"/>
                <a:cs typeface="Arial"/>
                <a:sym typeface="Arial"/>
              </a:endParaRPr>
            </a:p>
          </p:txBody>
        </p:sp>
        <p:sp>
          <p:nvSpPr>
            <p:cNvPr id="154" name="Google Shape;154;p6"/>
            <p:cNvSpPr/>
            <p:nvPr/>
          </p:nvSpPr>
          <p:spPr>
            <a:xfrm flipH="1">
              <a:off x="9931113" y="2209453"/>
              <a:ext cx="358200" cy="3851400"/>
            </a:xfrm>
            <a:prstGeom prst="upDownArrow">
              <a:avLst>
                <a:gd name="adj1" fmla="val 100000"/>
                <a:gd name="adj2" fmla="val 50000"/>
              </a:avLst>
            </a:prstGeom>
            <a:noFill/>
            <a:ln w="25400" cap="flat" cmpd="sng">
              <a:solidFill>
                <a:srgbClr val="31538F"/>
              </a:solidFill>
              <a:prstDash val="solid"/>
              <a:round/>
              <a:headEnd type="none" w="sm" len="sm"/>
              <a:tailEnd type="none" w="sm" len="sm"/>
            </a:ln>
            <a:effectLst>
              <a:outerShdw blurRad="50800" dist="50800" dir="5400000" algn="ctr" rotWithShape="0">
                <a:schemeClr val="lt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6"/>
            <p:cNvSpPr txBox="1"/>
            <p:nvPr/>
          </p:nvSpPr>
          <p:spPr>
            <a:xfrm rot="-5400000" flipH="1">
              <a:off x="8367540" y="3966338"/>
              <a:ext cx="3493200" cy="35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dk2"/>
                  </a:solidFill>
                  <a:latin typeface="Arial"/>
                  <a:ea typeface="Arial"/>
                  <a:cs typeface="Arial"/>
                  <a:sym typeface="Arial"/>
                </a:rPr>
                <a:t>CERN 2 – CERN Open Data</a:t>
              </a:r>
              <a:endParaRPr sz="1400" b="0" i="0" u="none" strike="noStrike" cap="none">
                <a:solidFill>
                  <a:srgbClr val="000000"/>
                </a:solidFill>
                <a:latin typeface="Arial"/>
                <a:ea typeface="Arial"/>
                <a:cs typeface="Arial"/>
                <a:sym typeface="Arial"/>
              </a:endParaRPr>
            </a:p>
          </p:txBody>
        </p:sp>
        <p:sp>
          <p:nvSpPr>
            <p:cNvPr id="156" name="Google Shape;156;p6"/>
            <p:cNvSpPr/>
            <p:nvPr/>
          </p:nvSpPr>
          <p:spPr>
            <a:xfrm flipH="1">
              <a:off x="10378441" y="2189743"/>
              <a:ext cx="358200" cy="3851400"/>
            </a:xfrm>
            <a:prstGeom prst="upDownArrow">
              <a:avLst>
                <a:gd name="adj1" fmla="val 100000"/>
                <a:gd name="adj2" fmla="val 50000"/>
              </a:avLst>
            </a:prstGeom>
            <a:noFill/>
            <a:ln w="25400" cap="flat" cmpd="sng">
              <a:solidFill>
                <a:srgbClr val="31538F"/>
              </a:solidFill>
              <a:prstDash val="solid"/>
              <a:round/>
              <a:headEnd type="none" w="sm" len="sm"/>
              <a:tailEnd type="none" w="sm" len="sm"/>
            </a:ln>
            <a:effectLst>
              <a:outerShdw blurRad="50800" dist="50800" dir="5400000" algn="ctr" rotWithShape="0">
                <a:schemeClr val="lt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6"/>
            <p:cNvSpPr txBox="1"/>
            <p:nvPr/>
          </p:nvSpPr>
          <p:spPr>
            <a:xfrm rot="-5400000" flipH="1">
              <a:off x="8820581" y="3967277"/>
              <a:ext cx="3493200" cy="35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dk2"/>
                  </a:solidFill>
                  <a:latin typeface="Arial"/>
                  <a:ea typeface="Arial"/>
                  <a:cs typeface="Arial"/>
                  <a:sym typeface="Arial"/>
                </a:rPr>
                <a:t>CERN 3 – CERN Digital Memory</a:t>
              </a:r>
              <a:endParaRPr sz="1400" b="0" i="0" u="none" strike="noStrike" cap="none">
                <a:solidFill>
                  <a:srgbClr val="000000"/>
                </a:solidFill>
                <a:latin typeface="Arial"/>
                <a:ea typeface="Arial"/>
                <a:cs typeface="Arial"/>
                <a:sym typeface="Arial"/>
              </a:endParaRPr>
            </a:p>
          </p:txBody>
        </p:sp>
        <p:sp>
          <p:nvSpPr>
            <p:cNvPr id="158" name="Google Shape;158;p6"/>
            <p:cNvSpPr/>
            <p:nvPr/>
          </p:nvSpPr>
          <p:spPr>
            <a:xfrm flipH="1">
              <a:off x="9472797" y="2189617"/>
              <a:ext cx="358200" cy="3851400"/>
            </a:xfrm>
            <a:prstGeom prst="upDownArrow">
              <a:avLst>
                <a:gd name="adj1" fmla="val 100000"/>
                <a:gd name="adj2" fmla="val 50000"/>
              </a:avLst>
            </a:prstGeom>
            <a:noFill/>
            <a:ln w="25400" cap="flat" cmpd="sng">
              <a:solidFill>
                <a:srgbClr val="31538F"/>
              </a:solidFill>
              <a:prstDash val="solid"/>
              <a:round/>
              <a:headEnd type="none" w="sm" len="sm"/>
              <a:tailEnd type="none" w="sm" len="sm"/>
            </a:ln>
            <a:effectLst>
              <a:outerShdw blurRad="50800" dist="50800" dir="5400000" algn="ctr" rotWithShape="0">
                <a:schemeClr val="lt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6"/>
            <p:cNvSpPr txBox="1"/>
            <p:nvPr/>
          </p:nvSpPr>
          <p:spPr>
            <a:xfrm rot="-5400000" flipH="1">
              <a:off x="7905359" y="3979248"/>
              <a:ext cx="3493200" cy="35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dk2"/>
                  </a:solidFill>
                  <a:latin typeface="Arial"/>
                  <a:ea typeface="Arial"/>
                  <a:cs typeface="Arial"/>
                  <a:sym typeface="Arial"/>
                </a:rPr>
                <a:t>CERN 1 – The BaBar Experiment</a:t>
              </a:r>
              <a:endParaRPr sz="1400" b="0" i="0" u="none" strike="noStrike" cap="none">
                <a:solidFill>
                  <a:srgbClr val="000000"/>
                </a:solidFill>
                <a:latin typeface="Arial"/>
                <a:ea typeface="Arial"/>
                <a:cs typeface="Arial"/>
                <a:sym typeface="Arial"/>
              </a:endParaRPr>
            </a:p>
          </p:txBody>
        </p:sp>
        <p:sp>
          <p:nvSpPr>
            <p:cNvPr id="160" name="Google Shape;160;p6"/>
            <p:cNvSpPr/>
            <p:nvPr/>
          </p:nvSpPr>
          <p:spPr>
            <a:xfrm flipH="1">
              <a:off x="8950816" y="2189618"/>
              <a:ext cx="358200" cy="3851400"/>
            </a:xfrm>
            <a:prstGeom prst="upDownArrow">
              <a:avLst>
                <a:gd name="adj1" fmla="val 100000"/>
                <a:gd name="adj2" fmla="val 50000"/>
              </a:avLst>
            </a:prstGeom>
            <a:solidFill>
              <a:srgbClr val="4081B9"/>
            </a:solidFill>
            <a:ln w="25400" cap="flat" cmpd="sng">
              <a:solidFill>
                <a:srgbClr val="31538F"/>
              </a:solidFill>
              <a:prstDash val="solid"/>
              <a:round/>
              <a:headEnd type="none" w="sm" len="sm"/>
              <a:tailEnd type="none" w="sm" len="sm"/>
            </a:ln>
            <a:effectLst>
              <a:outerShdw blurRad="50800" dist="50800" dir="5400000" algn="ctr" rotWithShape="0">
                <a:schemeClr val="lt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6"/>
            <p:cNvSpPr txBox="1"/>
            <p:nvPr/>
          </p:nvSpPr>
          <p:spPr>
            <a:xfrm rot="-5400000" flipH="1">
              <a:off x="7374612" y="3946622"/>
              <a:ext cx="3493200" cy="35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PIC 3 – Data Distribution</a:t>
              </a:r>
              <a:endParaRPr sz="1400" b="0" i="0" u="none" strike="noStrike" cap="none">
                <a:solidFill>
                  <a:srgbClr val="000000"/>
                </a:solidFill>
                <a:latin typeface="Arial"/>
                <a:ea typeface="Arial"/>
                <a:cs typeface="Arial"/>
                <a:sym typeface="Arial"/>
              </a:endParaRPr>
            </a:p>
          </p:txBody>
        </p:sp>
        <p:sp>
          <p:nvSpPr>
            <p:cNvPr id="162" name="Google Shape;162;p6"/>
            <p:cNvSpPr/>
            <p:nvPr/>
          </p:nvSpPr>
          <p:spPr>
            <a:xfrm flipH="1">
              <a:off x="7645657" y="2169088"/>
              <a:ext cx="358200" cy="3851400"/>
            </a:xfrm>
            <a:prstGeom prst="upDownArrow">
              <a:avLst>
                <a:gd name="adj1" fmla="val 100000"/>
                <a:gd name="adj2" fmla="val 50000"/>
              </a:avLst>
            </a:prstGeom>
            <a:solidFill>
              <a:srgbClr val="6FAA46"/>
            </a:solidFill>
            <a:ln w="25400" cap="flat" cmpd="sng">
              <a:solidFill>
                <a:srgbClr val="31538F"/>
              </a:solidFill>
              <a:prstDash val="solid"/>
              <a:round/>
              <a:headEnd type="none" w="sm" len="sm"/>
              <a:tailEnd type="none" w="sm" len="sm"/>
            </a:ln>
            <a:effectLst>
              <a:outerShdw blurRad="50800" dist="50800" dir="5400000" algn="ctr" rotWithShape="0">
                <a:schemeClr val="lt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6"/>
            <p:cNvSpPr txBox="1"/>
            <p:nvPr/>
          </p:nvSpPr>
          <p:spPr>
            <a:xfrm rot="-5400000" flipH="1">
              <a:off x="6078230" y="3946621"/>
              <a:ext cx="3493200" cy="35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EMBL 2 – Cloud Caching</a:t>
              </a:r>
              <a:endParaRPr sz="1400" b="0" i="0" u="none" strike="noStrike" cap="none">
                <a:solidFill>
                  <a:srgbClr val="000000"/>
                </a:solidFill>
                <a:latin typeface="Arial"/>
                <a:ea typeface="Arial"/>
                <a:cs typeface="Arial"/>
                <a:sym typeface="Arial"/>
              </a:endParaRPr>
            </a:p>
          </p:txBody>
        </p:sp>
        <p:sp>
          <p:nvSpPr>
            <p:cNvPr id="164" name="Google Shape;164;p6"/>
            <p:cNvSpPr/>
            <p:nvPr/>
          </p:nvSpPr>
          <p:spPr>
            <a:xfrm flipH="1">
              <a:off x="8131816" y="3050653"/>
              <a:ext cx="310200" cy="2959500"/>
            </a:xfrm>
            <a:prstGeom prst="upDownArrow">
              <a:avLst>
                <a:gd name="adj1" fmla="val 100000"/>
                <a:gd name="adj2" fmla="val 50000"/>
              </a:avLst>
            </a:prstGeom>
            <a:solidFill>
              <a:srgbClr val="4081B9"/>
            </a:solidFill>
            <a:ln w="25400" cap="flat" cmpd="sng">
              <a:solidFill>
                <a:srgbClr val="31538F"/>
              </a:solidFill>
              <a:prstDash val="solid"/>
              <a:round/>
              <a:headEnd type="none" w="sm" len="sm"/>
              <a:tailEnd type="none" w="sm" len="sm"/>
            </a:ln>
            <a:effectLst>
              <a:outerShdw blurRad="50800" dist="50800" dir="5400000" algn="ctr" rotWithShape="0">
                <a:schemeClr val="lt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6"/>
            <p:cNvSpPr txBox="1"/>
            <p:nvPr/>
          </p:nvSpPr>
          <p:spPr>
            <a:xfrm rot="-5400000" flipH="1">
              <a:off x="6971945" y="4382245"/>
              <a:ext cx="2601300" cy="35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PIC 1 – Large File Storage</a:t>
              </a:r>
              <a:endParaRPr sz="1400" b="0" i="0" u="none" strike="noStrike" cap="none">
                <a:solidFill>
                  <a:srgbClr val="000000"/>
                </a:solidFill>
                <a:latin typeface="Arial"/>
                <a:ea typeface="Arial"/>
                <a:cs typeface="Arial"/>
                <a:sym typeface="Arial"/>
              </a:endParaRPr>
            </a:p>
          </p:txBody>
        </p:sp>
      </p:grpSp>
      <p:sp>
        <p:nvSpPr>
          <p:cNvPr id="166" name="Google Shape;166;p6"/>
          <p:cNvSpPr txBox="1"/>
          <p:nvPr/>
        </p:nvSpPr>
        <p:spPr>
          <a:xfrm>
            <a:off x="838200" y="1086552"/>
            <a:ext cx="10515600" cy="32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it-IT" sz="2400" b="1" i="0" u="none" strike="noStrike" cap="none">
                <a:solidFill>
                  <a:srgbClr val="4A7FBF"/>
                </a:solidFill>
                <a:latin typeface="Calibri"/>
                <a:ea typeface="Calibri"/>
                <a:cs typeface="Calibri"/>
                <a:sym typeface="Calibri"/>
              </a:rPr>
              <a:t>Demand Side Requirements</a:t>
            </a:r>
            <a:endParaRPr sz="2400" b="1" i="0" u="none" strike="noStrike" cap="none">
              <a:solidFill>
                <a:srgbClr val="4A7FBF"/>
              </a:solidFill>
              <a:latin typeface="Calibri"/>
              <a:ea typeface="Calibri"/>
              <a:cs typeface="Calibri"/>
              <a:sym typeface="Calibri"/>
            </a:endParaRPr>
          </a:p>
        </p:txBody>
      </p:sp>
      <p:pic>
        <p:nvPicPr>
          <p:cNvPr id="167" name="Google Shape;167;p6"/>
          <p:cNvPicPr preferRelativeResize="0"/>
          <p:nvPr/>
        </p:nvPicPr>
        <p:blipFill rotWithShape="1">
          <a:blip r:embed="rId3">
            <a:alphaModFix/>
          </a:blip>
          <a:srcRect t="32075" b="33028"/>
          <a:stretch/>
        </p:blipFill>
        <p:spPr>
          <a:xfrm>
            <a:off x="6160867" y="1088309"/>
            <a:ext cx="1911414" cy="682020"/>
          </a:xfrm>
          <a:prstGeom prst="rect">
            <a:avLst/>
          </a:prstGeom>
          <a:noFill/>
          <a:ln>
            <a:noFill/>
          </a:ln>
        </p:spPr>
      </p:pic>
      <p:pic>
        <p:nvPicPr>
          <p:cNvPr id="168" name="Google Shape;168;p6"/>
          <p:cNvPicPr preferRelativeResize="0"/>
          <p:nvPr/>
        </p:nvPicPr>
        <p:blipFill rotWithShape="1">
          <a:blip r:embed="rId4">
            <a:alphaModFix/>
          </a:blip>
          <a:srcRect l="19828" t="19956" r="21153" b="24064"/>
          <a:stretch/>
        </p:blipFill>
        <p:spPr>
          <a:xfrm>
            <a:off x="10477186" y="628988"/>
            <a:ext cx="1439252" cy="1201231"/>
          </a:xfrm>
          <a:prstGeom prst="rect">
            <a:avLst/>
          </a:prstGeom>
          <a:noFill/>
          <a:ln>
            <a:noFill/>
          </a:ln>
        </p:spPr>
      </p:pic>
      <p:pic>
        <p:nvPicPr>
          <p:cNvPr id="169" name="Google Shape;169;p6"/>
          <p:cNvPicPr preferRelativeResize="0"/>
          <p:nvPr/>
        </p:nvPicPr>
        <p:blipFill rotWithShape="1">
          <a:blip r:embed="rId5">
            <a:alphaModFix/>
          </a:blip>
          <a:srcRect l="12188" t="32626" r="9583" b="27171"/>
          <a:stretch/>
        </p:blipFill>
        <p:spPr>
          <a:xfrm>
            <a:off x="7624482" y="1226963"/>
            <a:ext cx="1475825" cy="859594"/>
          </a:xfrm>
          <a:prstGeom prst="rect">
            <a:avLst/>
          </a:prstGeom>
          <a:noFill/>
          <a:ln>
            <a:noFill/>
          </a:ln>
        </p:spPr>
      </p:pic>
      <p:pic>
        <p:nvPicPr>
          <p:cNvPr id="170" name="Google Shape;170;p6"/>
          <p:cNvPicPr preferRelativeResize="0"/>
          <p:nvPr/>
        </p:nvPicPr>
        <p:blipFill rotWithShape="1">
          <a:blip r:embed="rId6">
            <a:alphaModFix/>
          </a:blip>
          <a:srcRect l="21438" t="21426" r="21965" b="20490"/>
          <a:stretch/>
        </p:blipFill>
        <p:spPr>
          <a:xfrm>
            <a:off x="9112362" y="628989"/>
            <a:ext cx="1277098" cy="1267446"/>
          </a:xfrm>
          <a:prstGeom prst="rect">
            <a:avLst/>
          </a:prstGeom>
          <a:noFill/>
          <a:ln>
            <a:noFill/>
          </a:ln>
        </p:spPr>
      </p:pic>
      <p:sp>
        <p:nvSpPr>
          <p:cNvPr id="171" name="Google Shape;171;p6"/>
          <p:cNvSpPr/>
          <p:nvPr/>
        </p:nvSpPr>
        <p:spPr>
          <a:xfrm>
            <a:off x="377072" y="5823020"/>
            <a:ext cx="11814900" cy="369300"/>
          </a:xfrm>
          <a:prstGeom prst="rect">
            <a:avLst/>
          </a:prstGeom>
          <a:noFill/>
          <a:ln>
            <a:noFill/>
          </a:ln>
        </p:spPr>
        <p:txBody>
          <a:bodyPr spcFirstLastPara="1" wrap="square" lIns="91425" tIns="45700" rIns="91425" bIns="45700" anchor="t" anchorCtr="0">
            <a:noAutofit/>
          </a:bodyPr>
          <a:lstStyle/>
          <a:p>
            <a:pPr marL="50800" marR="0" lvl="0" indent="0" algn="ctr" rtl="0">
              <a:lnSpc>
                <a:spcPct val="100000"/>
              </a:lnSpc>
              <a:spcBef>
                <a:spcPts val="0"/>
              </a:spcBef>
              <a:spcAft>
                <a:spcPts val="0"/>
              </a:spcAft>
              <a:buClr>
                <a:srgbClr val="000000"/>
              </a:buClr>
              <a:buSzPts val="1800"/>
              <a:buFont typeface="Arial"/>
              <a:buNone/>
            </a:pPr>
            <a:r>
              <a:rPr lang="it-IT" sz="1800" b="0" i="1" u="none" strike="noStrike" cap="none">
                <a:solidFill>
                  <a:srgbClr val="000000"/>
                </a:solidFill>
                <a:latin typeface="Calibri"/>
                <a:ea typeface="Calibri"/>
                <a:cs typeface="Calibri"/>
                <a:sym typeface="Calibri"/>
              </a:rPr>
              <a:t>Scientific use cases deployments documented at: </a:t>
            </a:r>
            <a:r>
              <a:rPr lang="it-IT" sz="1800" b="0" i="1" u="sng" strike="noStrike" cap="none">
                <a:solidFill>
                  <a:srgbClr val="3C78D8"/>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https://www.archiver-project.eu/deployment-scenarios</a:t>
            </a:r>
            <a:r>
              <a:rPr lang="it-IT" sz="1800" b="0" i="1" u="none" strike="noStrike" cap="none">
                <a:solidFill>
                  <a:srgbClr val="4A86E8"/>
                </a:solidFill>
                <a:latin typeface="Calibri"/>
                <a:ea typeface="Calibri"/>
                <a:cs typeface="Calibri"/>
                <a:sym typeface="Calibri"/>
              </a:rPr>
              <a:t> </a:t>
            </a:r>
            <a:endParaRPr sz="1800" b="0" i="1" u="none" strike="noStrike" cap="none">
              <a:solidFill>
                <a:srgbClr val="4A86E8"/>
              </a:solidFill>
              <a:latin typeface="Calibri"/>
              <a:ea typeface="Calibri"/>
              <a:cs typeface="Calibri"/>
              <a:sym typeface="Calibri"/>
            </a:endParaRPr>
          </a:p>
        </p:txBody>
      </p:sp>
      <p:sp>
        <p:nvSpPr>
          <p:cNvPr id="172" name="Google Shape;172;p6"/>
          <p:cNvSpPr/>
          <p:nvPr/>
        </p:nvSpPr>
        <p:spPr>
          <a:xfrm flipH="1">
            <a:off x="11053529" y="1832677"/>
            <a:ext cx="368100" cy="3617400"/>
          </a:xfrm>
          <a:prstGeom prst="upDownArrow">
            <a:avLst>
              <a:gd name="adj1" fmla="val 100000"/>
              <a:gd name="adj2" fmla="val 50000"/>
            </a:avLst>
          </a:prstGeom>
          <a:solidFill>
            <a:srgbClr val="009FDF"/>
          </a:solidFill>
          <a:ln w="25400" cap="flat" cmpd="sng">
            <a:solidFill>
              <a:srgbClr val="31538F"/>
            </a:solidFill>
            <a:prstDash val="solid"/>
            <a:round/>
            <a:headEnd type="none" w="sm" len="sm"/>
            <a:tailEnd type="none" w="sm" len="sm"/>
          </a:ln>
          <a:effectLst>
            <a:outerShdw blurRad="50800" dist="50800" dir="5400000" algn="ctr" rotWithShape="0">
              <a:schemeClr val="lt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6"/>
          <p:cNvSpPr/>
          <p:nvPr/>
        </p:nvSpPr>
        <p:spPr>
          <a:xfrm flipH="1">
            <a:off x="11514463" y="1840025"/>
            <a:ext cx="368100" cy="3617400"/>
          </a:xfrm>
          <a:prstGeom prst="upDownArrow">
            <a:avLst>
              <a:gd name="adj1" fmla="val 100000"/>
              <a:gd name="adj2" fmla="val 50000"/>
            </a:avLst>
          </a:prstGeom>
          <a:solidFill>
            <a:srgbClr val="009FDF"/>
          </a:solidFill>
          <a:ln w="25400" cap="flat" cmpd="sng">
            <a:solidFill>
              <a:srgbClr val="31538F"/>
            </a:solidFill>
            <a:prstDash val="solid"/>
            <a:round/>
            <a:headEnd type="none" w="sm" len="sm"/>
            <a:tailEnd type="none" w="sm" len="sm"/>
          </a:ln>
          <a:effectLst>
            <a:outerShdw blurRad="50800" dist="50800" dir="5400000" algn="ctr" rotWithShape="0">
              <a:schemeClr val="lt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rot="-5400000" flipH="1">
            <a:off x="9598854" y="3530000"/>
            <a:ext cx="3276600" cy="368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DESY 2 – Petra III Experiment</a:t>
            </a:r>
            <a:endParaRPr sz="1400" b="0" i="0" u="none" strike="noStrike" cap="none">
              <a:solidFill>
                <a:srgbClr val="000000"/>
              </a:solidFill>
              <a:latin typeface="Arial"/>
              <a:ea typeface="Arial"/>
              <a:cs typeface="Arial"/>
              <a:sym typeface="Arial"/>
            </a:endParaRPr>
          </a:p>
        </p:txBody>
      </p:sp>
      <p:sp>
        <p:nvSpPr>
          <p:cNvPr id="175" name="Google Shape;175;p6"/>
          <p:cNvSpPr txBox="1"/>
          <p:nvPr/>
        </p:nvSpPr>
        <p:spPr>
          <a:xfrm rot="-5400000" flipH="1">
            <a:off x="10069622" y="3530000"/>
            <a:ext cx="3276600" cy="368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DESY 3 – EUXFEL Experiment</a:t>
            </a:r>
            <a:endParaRPr sz="1400" b="0" i="0" u="none" strike="noStrike" cap="none">
              <a:solidFill>
                <a:srgbClr val="000000"/>
              </a:solidFill>
              <a:latin typeface="Arial"/>
              <a:ea typeface="Arial"/>
              <a:cs typeface="Arial"/>
              <a:sym typeface="Arial"/>
            </a:endParaRPr>
          </a:p>
        </p:txBody>
      </p:sp>
      <p:sp>
        <p:nvSpPr>
          <p:cNvPr id="176" name="Google Shape;176;p6"/>
          <p:cNvSpPr txBox="1"/>
          <p:nvPr/>
        </p:nvSpPr>
        <p:spPr>
          <a:xfrm>
            <a:off x="2582060" y="166126"/>
            <a:ext cx="8993700" cy="523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A7FBF"/>
              </a:buClr>
              <a:buSzPts val="3600"/>
              <a:buFont typeface="Calibri"/>
              <a:buNone/>
            </a:pPr>
            <a:r>
              <a:rPr lang="it-IT" sz="3600" b="0" i="0" u="none" strike="noStrike" cap="none">
                <a:solidFill>
                  <a:srgbClr val="4A7FBF"/>
                </a:solidFill>
                <a:latin typeface="Calibri"/>
                <a:ea typeface="Calibri"/>
                <a:cs typeface="Calibri"/>
                <a:sym typeface="Calibri"/>
              </a:rPr>
              <a:t>R&amp;D Scope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2582060" y="166126"/>
            <a:ext cx="8993700" cy="52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A7FBF"/>
              </a:buClr>
              <a:buSzPts val="3600"/>
              <a:buFont typeface="Calibri"/>
              <a:buNone/>
            </a:pPr>
            <a:r>
              <a:rPr lang="it-IT"/>
              <a:t>Project Timeline</a:t>
            </a:r>
            <a:endParaRPr/>
          </a:p>
        </p:txBody>
      </p:sp>
      <p:sp>
        <p:nvSpPr>
          <p:cNvPr id="183" name="Google Shape;183;p7"/>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7</a:t>
            </a:fld>
            <a:endParaRPr/>
          </a:p>
        </p:txBody>
      </p:sp>
      <p:sp>
        <p:nvSpPr>
          <p:cNvPr id="184" name="Google Shape;184;p7"/>
          <p:cNvSpPr/>
          <p:nvPr/>
        </p:nvSpPr>
        <p:spPr>
          <a:xfrm>
            <a:off x="4579474" y="1964138"/>
            <a:ext cx="6882795" cy="415500"/>
          </a:xfrm>
          <a:prstGeom prst="stripedRightArrow">
            <a:avLst>
              <a:gd name="adj1" fmla="val 50000"/>
              <a:gd name="adj2" fmla="val 50000"/>
            </a:avLst>
          </a:prstGeom>
          <a:solidFill>
            <a:srgbClr val="1F3864"/>
          </a:solidFill>
          <a:ln w="25400" cap="flat" cmpd="sng">
            <a:solidFill>
              <a:srgbClr val="1F38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5" name="Google Shape;185;p7"/>
          <p:cNvSpPr txBox="1"/>
          <p:nvPr/>
        </p:nvSpPr>
        <p:spPr>
          <a:xfrm>
            <a:off x="4579474" y="1530371"/>
            <a:ext cx="59502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it-IT" sz="2000" b="1" i="1" u="none" strike="noStrike" cap="none">
                <a:solidFill>
                  <a:srgbClr val="1F3864"/>
                </a:solidFill>
                <a:latin typeface="Calibri"/>
                <a:ea typeface="Calibri"/>
                <a:cs typeface="Calibri"/>
                <a:sym typeface="Calibri"/>
              </a:rPr>
              <a:t>R&amp;D Competitive Execution </a:t>
            </a:r>
            <a:endParaRPr sz="1400" b="0" i="0" u="none" strike="noStrike" cap="none">
              <a:solidFill>
                <a:srgbClr val="000000"/>
              </a:solidFill>
              <a:latin typeface="Calibri"/>
              <a:ea typeface="Calibri"/>
              <a:cs typeface="Calibri"/>
              <a:sym typeface="Calibri"/>
            </a:endParaRPr>
          </a:p>
        </p:txBody>
      </p:sp>
      <p:sp>
        <p:nvSpPr>
          <p:cNvPr id="186" name="Google Shape;186;p7"/>
          <p:cNvSpPr/>
          <p:nvPr/>
        </p:nvSpPr>
        <p:spPr>
          <a:xfrm>
            <a:off x="2748401" y="1987015"/>
            <a:ext cx="1756541" cy="365100"/>
          </a:xfrm>
          <a:prstGeom prst="stripedRightArrow">
            <a:avLst>
              <a:gd name="adj1" fmla="val 60771"/>
              <a:gd name="adj2" fmla="val 50000"/>
            </a:avLst>
          </a:prstGeom>
          <a:solidFill>
            <a:srgbClr val="2F5496"/>
          </a:solidFill>
          <a:ln w="25400" cap="flat"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7" name="Google Shape;187;p7"/>
          <p:cNvSpPr txBox="1"/>
          <p:nvPr/>
        </p:nvSpPr>
        <p:spPr>
          <a:xfrm>
            <a:off x="2271495" y="1438227"/>
            <a:ext cx="27285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it-IT" sz="1400" b="1" i="1" u="none" strike="noStrike" cap="none">
                <a:solidFill>
                  <a:srgbClr val="1F3864"/>
                </a:solidFill>
                <a:latin typeface="Calibri"/>
                <a:ea typeface="Calibri"/>
                <a:cs typeface="Calibri"/>
                <a:sym typeface="Calibri"/>
              </a:rPr>
              <a:t>R&amp;D Bids Submission, </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it-IT" sz="1400" b="1" i="1" u="none" strike="noStrike" cap="none">
                <a:solidFill>
                  <a:srgbClr val="1F3864"/>
                </a:solidFill>
                <a:latin typeface="Calibri"/>
                <a:ea typeface="Calibri"/>
                <a:cs typeface="Calibri"/>
                <a:sym typeface="Calibri"/>
              </a:rPr>
              <a:t>Evaluation &amp; Selection</a:t>
            </a:r>
            <a:endParaRPr sz="1400" b="1" i="1" u="none" strike="noStrike" cap="none">
              <a:solidFill>
                <a:srgbClr val="1F3864"/>
              </a:solidFill>
              <a:latin typeface="Calibri"/>
              <a:ea typeface="Calibri"/>
              <a:cs typeface="Calibri"/>
              <a:sym typeface="Calibri"/>
            </a:endParaRPr>
          </a:p>
        </p:txBody>
      </p:sp>
      <p:sp>
        <p:nvSpPr>
          <p:cNvPr id="188" name="Google Shape;188;p7"/>
          <p:cNvSpPr/>
          <p:nvPr/>
        </p:nvSpPr>
        <p:spPr>
          <a:xfrm>
            <a:off x="917328" y="1992339"/>
            <a:ext cx="1756541" cy="365100"/>
          </a:xfrm>
          <a:prstGeom prst="stripedRightArrow">
            <a:avLst>
              <a:gd name="adj1" fmla="val 60771"/>
              <a:gd name="adj2" fmla="val 50000"/>
            </a:avLst>
          </a:prstGeom>
          <a:solidFill>
            <a:srgbClr val="8DA9DB"/>
          </a:solidFill>
          <a:ln w="25400" cap="flat" cmpd="sng">
            <a:solidFill>
              <a:srgbClr val="8DA9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9" name="Google Shape;189;p7"/>
          <p:cNvSpPr txBox="1"/>
          <p:nvPr/>
        </p:nvSpPr>
        <p:spPr>
          <a:xfrm>
            <a:off x="917328" y="1477916"/>
            <a:ext cx="1553342" cy="338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it-IT" sz="1600" b="1" i="1" u="none" strike="noStrike" cap="none">
                <a:solidFill>
                  <a:srgbClr val="1F3864"/>
                </a:solidFill>
                <a:latin typeface="Calibri"/>
                <a:ea typeface="Calibri"/>
                <a:cs typeface="Calibri"/>
                <a:sym typeface="Calibri"/>
              </a:rPr>
              <a:t>Preparation</a:t>
            </a:r>
            <a:endParaRPr sz="1600" b="1" i="1"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it-IT" sz="1600" b="1" i="1" u="none" strike="noStrike" cap="none">
                <a:solidFill>
                  <a:srgbClr val="1F3864"/>
                </a:solidFill>
                <a:latin typeface="Calibri"/>
                <a:ea typeface="Calibri"/>
                <a:cs typeface="Calibri"/>
                <a:sym typeface="Calibri"/>
              </a:rPr>
              <a:t> Phase </a:t>
            </a:r>
            <a:endParaRPr sz="1600" b="1" i="1" u="none" strike="noStrike" cap="none">
              <a:solidFill>
                <a:srgbClr val="1F3864"/>
              </a:solidFill>
              <a:latin typeface="Calibri"/>
              <a:ea typeface="Calibri"/>
              <a:cs typeface="Calibri"/>
              <a:sym typeface="Calibri"/>
            </a:endParaRPr>
          </a:p>
        </p:txBody>
      </p:sp>
      <p:pic>
        <p:nvPicPr>
          <p:cNvPr id="190" name="Google Shape;190;p7" descr="Timeline&#10;&#10;Description automatically generated"/>
          <p:cNvPicPr preferRelativeResize="0"/>
          <p:nvPr/>
        </p:nvPicPr>
        <p:blipFill rotWithShape="1">
          <a:blip r:embed="rId3">
            <a:alphaModFix/>
          </a:blip>
          <a:srcRect/>
          <a:stretch/>
        </p:blipFill>
        <p:spPr>
          <a:xfrm>
            <a:off x="949290" y="2533462"/>
            <a:ext cx="11162700" cy="3177501"/>
          </a:xfrm>
          <a:prstGeom prst="rect">
            <a:avLst/>
          </a:prstGeom>
          <a:noFill/>
          <a:ln>
            <a:noFill/>
          </a:ln>
        </p:spPr>
      </p:pic>
      <p:cxnSp>
        <p:nvCxnSpPr>
          <p:cNvPr id="191" name="Google Shape;191;p7"/>
          <p:cNvCxnSpPr/>
          <p:nvPr/>
        </p:nvCxnSpPr>
        <p:spPr>
          <a:xfrm rot="10800000">
            <a:off x="5932451" y="4986905"/>
            <a:ext cx="0" cy="504900"/>
          </a:xfrm>
          <a:prstGeom prst="straightConnector1">
            <a:avLst/>
          </a:prstGeom>
          <a:noFill/>
          <a:ln w="25400" cap="flat" cmpd="sng">
            <a:solidFill>
              <a:srgbClr val="FF0000"/>
            </a:solidFill>
            <a:prstDash val="solid"/>
            <a:round/>
            <a:headEnd type="none" w="sm" len="sm"/>
            <a:tailEnd type="triangle" w="med" len="med"/>
          </a:ln>
        </p:spPr>
      </p:cxnSp>
      <p:sp>
        <p:nvSpPr>
          <p:cNvPr id="192" name="Google Shape;192;p7"/>
          <p:cNvSpPr txBox="1"/>
          <p:nvPr/>
        </p:nvSpPr>
        <p:spPr>
          <a:xfrm>
            <a:off x="5258201" y="5525373"/>
            <a:ext cx="13485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FF0000"/>
                </a:solidFill>
                <a:latin typeface="Arial"/>
                <a:ea typeface="Arial"/>
                <a:cs typeface="Arial"/>
                <a:sym typeface="Arial"/>
              </a:rPr>
              <a:t>We are here</a:t>
            </a: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8" descr="A close up of a logo&#10;&#10;Description automatically generated"/>
          <p:cNvPicPr preferRelativeResize="0"/>
          <p:nvPr/>
        </p:nvPicPr>
        <p:blipFill rotWithShape="1">
          <a:blip r:embed="rId3">
            <a:alphaModFix/>
          </a:blip>
          <a:srcRect/>
          <a:stretch/>
        </p:blipFill>
        <p:spPr>
          <a:xfrm>
            <a:off x="7760983" y="351716"/>
            <a:ext cx="1916965" cy="1916965"/>
          </a:xfrm>
          <a:prstGeom prst="rect">
            <a:avLst/>
          </a:prstGeom>
          <a:noFill/>
          <a:ln>
            <a:noFill/>
          </a:ln>
        </p:spPr>
      </p:pic>
      <p:pic>
        <p:nvPicPr>
          <p:cNvPr id="198" name="Google Shape;198;p8" descr="A picture containing drawing&#10;&#10;Description automatically generated"/>
          <p:cNvPicPr preferRelativeResize="0"/>
          <p:nvPr/>
        </p:nvPicPr>
        <p:blipFill rotWithShape="1">
          <a:blip r:embed="rId4">
            <a:alphaModFix/>
          </a:blip>
          <a:srcRect/>
          <a:stretch/>
        </p:blipFill>
        <p:spPr>
          <a:xfrm>
            <a:off x="5682178" y="4233122"/>
            <a:ext cx="2425700" cy="1187045"/>
          </a:xfrm>
          <a:prstGeom prst="rect">
            <a:avLst/>
          </a:prstGeom>
          <a:noFill/>
          <a:ln>
            <a:noFill/>
          </a:ln>
        </p:spPr>
      </p:pic>
      <p:pic>
        <p:nvPicPr>
          <p:cNvPr id="199" name="Google Shape;199;p8" descr="A picture containing drawing&#10;&#10;Description automatically generated"/>
          <p:cNvPicPr preferRelativeResize="0"/>
          <p:nvPr/>
        </p:nvPicPr>
        <p:blipFill rotWithShape="1">
          <a:blip r:embed="rId5">
            <a:alphaModFix/>
          </a:blip>
          <a:srcRect/>
          <a:stretch/>
        </p:blipFill>
        <p:spPr>
          <a:xfrm>
            <a:off x="4596854" y="4990477"/>
            <a:ext cx="1423176" cy="711588"/>
          </a:xfrm>
          <a:prstGeom prst="rect">
            <a:avLst/>
          </a:prstGeom>
          <a:noFill/>
          <a:ln>
            <a:noFill/>
          </a:ln>
        </p:spPr>
      </p:pic>
      <p:pic>
        <p:nvPicPr>
          <p:cNvPr id="200" name="Google Shape;200;p8" descr="download (2).png"/>
          <p:cNvPicPr preferRelativeResize="0"/>
          <p:nvPr/>
        </p:nvPicPr>
        <p:blipFill rotWithShape="1">
          <a:blip r:embed="rId6">
            <a:alphaModFix/>
          </a:blip>
          <a:srcRect/>
          <a:stretch/>
        </p:blipFill>
        <p:spPr>
          <a:xfrm>
            <a:off x="9012973" y="2928657"/>
            <a:ext cx="2233006" cy="2223078"/>
          </a:xfrm>
          <a:prstGeom prst="rect">
            <a:avLst/>
          </a:prstGeom>
          <a:noFill/>
          <a:ln>
            <a:noFill/>
          </a:ln>
        </p:spPr>
      </p:pic>
      <p:sp>
        <p:nvSpPr>
          <p:cNvPr id="201" name="Google Shape;201;p8"/>
          <p:cNvSpPr txBox="1">
            <a:spLocks noGrp="1"/>
          </p:cNvSpPr>
          <p:nvPr>
            <p:ph type="title"/>
          </p:nvPr>
        </p:nvSpPr>
        <p:spPr>
          <a:xfrm>
            <a:off x="2519904" y="0"/>
            <a:ext cx="8890000" cy="758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A7FBF"/>
              </a:buClr>
              <a:buSzPts val="3600"/>
              <a:buFont typeface="Calibri"/>
              <a:buNone/>
            </a:pPr>
            <a:r>
              <a:rPr lang="it-IT"/>
              <a:t>Selected Consortia for the Design Phase</a:t>
            </a:r>
            <a:endParaRPr/>
          </a:p>
        </p:txBody>
      </p:sp>
      <p:sp>
        <p:nvSpPr>
          <p:cNvPr id="202" name="Google Shape;202;p8"/>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8</a:t>
            </a:fld>
            <a:endParaRPr/>
          </a:p>
        </p:txBody>
      </p:sp>
      <p:pic>
        <p:nvPicPr>
          <p:cNvPr id="203" name="Google Shape;203;p8" descr="im-icon-cloud-otc-png.png"/>
          <p:cNvPicPr preferRelativeResize="0"/>
          <p:nvPr/>
        </p:nvPicPr>
        <p:blipFill rotWithShape="1">
          <a:blip r:embed="rId7">
            <a:alphaModFix/>
          </a:blip>
          <a:srcRect/>
          <a:stretch/>
        </p:blipFill>
        <p:spPr>
          <a:xfrm>
            <a:off x="8602827" y="4308369"/>
            <a:ext cx="3270774" cy="1316547"/>
          </a:xfrm>
          <a:prstGeom prst="rect">
            <a:avLst/>
          </a:prstGeom>
          <a:noFill/>
          <a:ln>
            <a:noFill/>
          </a:ln>
        </p:spPr>
      </p:pic>
      <p:pic>
        <p:nvPicPr>
          <p:cNvPr id="204" name="Google Shape;204;p8" descr="8571497.png"/>
          <p:cNvPicPr preferRelativeResize="0"/>
          <p:nvPr/>
        </p:nvPicPr>
        <p:blipFill rotWithShape="1">
          <a:blip r:embed="rId8">
            <a:alphaModFix/>
          </a:blip>
          <a:srcRect/>
          <a:stretch/>
        </p:blipFill>
        <p:spPr>
          <a:xfrm>
            <a:off x="8500407" y="4423232"/>
            <a:ext cx="1086820" cy="1086819"/>
          </a:xfrm>
          <a:prstGeom prst="rect">
            <a:avLst/>
          </a:prstGeom>
          <a:noFill/>
          <a:ln>
            <a:noFill/>
          </a:ln>
        </p:spPr>
      </p:pic>
      <p:sp>
        <p:nvSpPr>
          <p:cNvPr id="205" name="Google Shape;205;p8"/>
          <p:cNvSpPr/>
          <p:nvPr/>
        </p:nvSpPr>
        <p:spPr>
          <a:xfrm>
            <a:off x="8353006" y="3501822"/>
            <a:ext cx="3779893" cy="2379427"/>
          </a:xfrm>
          <a:prstGeom prst="roundRect">
            <a:avLst>
              <a:gd name="adj" fmla="val 17138"/>
            </a:avLst>
          </a:prstGeom>
          <a:noFill/>
          <a:ln w="50800" cap="flat" cmpd="sng">
            <a:solidFill>
              <a:schemeClr val="accent1"/>
            </a:solidFill>
            <a:prstDash val="solid"/>
            <a:round/>
            <a:headEnd type="none" w="sm" len="sm"/>
            <a:tailEnd type="none" w="sm" len="sm"/>
          </a:ln>
          <a:effectLst>
            <a:outerShdw blurRad="76200" dist="38100" dir="5400000" rotWithShape="0">
              <a:srgbClr val="000000">
                <a:alpha val="34117"/>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06" name="Google Shape;206;p8"/>
          <p:cNvSpPr/>
          <p:nvPr/>
        </p:nvSpPr>
        <p:spPr>
          <a:xfrm>
            <a:off x="4390031" y="3489124"/>
            <a:ext cx="3779893" cy="2379427"/>
          </a:xfrm>
          <a:prstGeom prst="roundRect">
            <a:avLst>
              <a:gd name="adj" fmla="val 17138"/>
            </a:avLst>
          </a:prstGeom>
          <a:noFill/>
          <a:ln w="50800" cap="flat" cmpd="sng">
            <a:solidFill>
              <a:schemeClr val="accent1"/>
            </a:solidFill>
            <a:prstDash val="solid"/>
            <a:round/>
            <a:headEnd type="none" w="sm" len="sm"/>
            <a:tailEnd type="none" w="sm" len="sm"/>
          </a:ln>
          <a:effectLst>
            <a:outerShdw blurRad="76200" dist="38100" dir="5400000" rotWithShape="0">
              <a:srgbClr val="000000">
                <a:alpha val="34117"/>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07" name="Google Shape;207;p8"/>
          <p:cNvSpPr/>
          <p:nvPr/>
        </p:nvSpPr>
        <p:spPr>
          <a:xfrm>
            <a:off x="439756" y="3489122"/>
            <a:ext cx="3779893" cy="2379427"/>
          </a:xfrm>
          <a:prstGeom prst="roundRect">
            <a:avLst>
              <a:gd name="adj" fmla="val 17138"/>
            </a:avLst>
          </a:prstGeom>
          <a:noFill/>
          <a:ln w="50800" cap="flat" cmpd="sng">
            <a:solidFill>
              <a:schemeClr val="accent1"/>
            </a:solidFill>
            <a:prstDash val="solid"/>
            <a:round/>
            <a:headEnd type="none" w="sm" len="sm"/>
            <a:tailEnd type="none" w="sm" len="sm"/>
          </a:ln>
          <a:effectLst>
            <a:outerShdw blurRad="76200" dist="38100" dir="5400000" rotWithShape="0">
              <a:srgbClr val="000000">
                <a:alpha val="34117"/>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pic>
        <p:nvPicPr>
          <p:cNvPr id="208" name="Google Shape;208;p8" descr="A drawing of a face&#10;&#10;Description automatically generated"/>
          <p:cNvPicPr preferRelativeResize="0"/>
          <p:nvPr/>
        </p:nvPicPr>
        <p:blipFill rotWithShape="1">
          <a:blip r:embed="rId9">
            <a:alphaModFix/>
          </a:blip>
          <a:srcRect/>
          <a:stretch/>
        </p:blipFill>
        <p:spPr>
          <a:xfrm>
            <a:off x="10337800" y="5270030"/>
            <a:ext cx="1535801" cy="453675"/>
          </a:xfrm>
          <a:prstGeom prst="rect">
            <a:avLst/>
          </a:prstGeom>
          <a:noFill/>
          <a:ln>
            <a:noFill/>
          </a:ln>
        </p:spPr>
      </p:pic>
      <p:pic>
        <p:nvPicPr>
          <p:cNvPr id="209" name="Google Shape;209;p8" descr="A close up of a logo&#10;&#10;Description automatically generated"/>
          <p:cNvPicPr preferRelativeResize="0"/>
          <p:nvPr/>
        </p:nvPicPr>
        <p:blipFill rotWithShape="1">
          <a:blip r:embed="rId10">
            <a:alphaModFix/>
          </a:blip>
          <a:srcRect/>
          <a:stretch/>
        </p:blipFill>
        <p:spPr>
          <a:xfrm>
            <a:off x="5259808" y="3552795"/>
            <a:ext cx="1705096" cy="1063290"/>
          </a:xfrm>
          <a:prstGeom prst="rect">
            <a:avLst/>
          </a:prstGeom>
          <a:noFill/>
          <a:ln>
            <a:noFill/>
          </a:ln>
        </p:spPr>
      </p:pic>
      <p:pic>
        <p:nvPicPr>
          <p:cNvPr id="210" name="Google Shape;210;p8" descr="A picture containing drawing&#10;&#10;Description automatically generated"/>
          <p:cNvPicPr preferRelativeResize="0"/>
          <p:nvPr/>
        </p:nvPicPr>
        <p:blipFill rotWithShape="1">
          <a:blip r:embed="rId11">
            <a:alphaModFix/>
          </a:blip>
          <a:srcRect/>
          <a:stretch/>
        </p:blipFill>
        <p:spPr>
          <a:xfrm>
            <a:off x="1253639" y="3592618"/>
            <a:ext cx="2010276" cy="692836"/>
          </a:xfrm>
          <a:prstGeom prst="rect">
            <a:avLst/>
          </a:prstGeom>
          <a:noFill/>
          <a:ln>
            <a:noFill/>
          </a:ln>
        </p:spPr>
      </p:pic>
      <p:pic>
        <p:nvPicPr>
          <p:cNvPr id="211" name="Google Shape;211;p8" descr="A close up of a logo&#10;&#10;Description automatically generated"/>
          <p:cNvPicPr preferRelativeResize="0"/>
          <p:nvPr/>
        </p:nvPicPr>
        <p:blipFill rotWithShape="1">
          <a:blip r:embed="rId12">
            <a:alphaModFix/>
          </a:blip>
          <a:srcRect/>
          <a:stretch/>
        </p:blipFill>
        <p:spPr>
          <a:xfrm>
            <a:off x="2329702" y="3875516"/>
            <a:ext cx="1606637" cy="1606637"/>
          </a:xfrm>
          <a:prstGeom prst="rect">
            <a:avLst/>
          </a:prstGeom>
          <a:noFill/>
          <a:ln>
            <a:noFill/>
          </a:ln>
        </p:spPr>
      </p:pic>
      <p:pic>
        <p:nvPicPr>
          <p:cNvPr id="212" name="Google Shape;212;p8" descr="A close up of a sign&#10;&#10;Description automatically generated"/>
          <p:cNvPicPr preferRelativeResize="0"/>
          <p:nvPr/>
        </p:nvPicPr>
        <p:blipFill rotWithShape="1">
          <a:blip r:embed="rId13">
            <a:alphaModFix/>
          </a:blip>
          <a:srcRect/>
          <a:stretch/>
        </p:blipFill>
        <p:spPr>
          <a:xfrm>
            <a:off x="632028" y="4427636"/>
            <a:ext cx="1414364" cy="1414364"/>
          </a:xfrm>
          <a:prstGeom prst="rect">
            <a:avLst/>
          </a:prstGeom>
          <a:noFill/>
          <a:ln>
            <a:noFill/>
          </a:ln>
        </p:spPr>
      </p:pic>
      <p:pic>
        <p:nvPicPr>
          <p:cNvPr id="213" name="Google Shape;213;p8" descr="A close up of a logo&#10;&#10;Description automatically generated"/>
          <p:cNvPicPr preferRelativeResize="0"/>
          <p:nvPr/>
        </p:nvPicPr>
        <p:blipFill rotWithShape="1">
          <a:blip r:embed="rId14">
            <a:alphaModFix/>
          </a:blip>
          <a:srcRect/>
          <a:stretch/>
        </p:blipFill>
        <p:spPr>
          <a:xfrm>
            <a:off x="2104215" y="4955575"/>
            <a:ext cx="1897210" cy="809476"/>
          </a:xfrm>
          <a:prstGeom prst="rect">
            <a:avLst/>
          </a:prstGeom>
          <a:noFill/>
          <a:ln>
            <a:noFill/>
          </a:ln>
        </p:spPr>
      </p:pic>
      <p:sp>
        <p:nvSpPr>
          <p:cNvPr id="214" name="Google Shape;214;p8"/>
          <p:cNvSpPr/>
          <p:nvPr/>
        </p:nvSpPr>
        <p:spPr>
          <a:xfrm>
            <a:off x="1902285" y="930293"/>
            <a:ext cx="3779893" cy="2379427"/>
          </a:xfrm>
          <a:prstGeom prst="roundRect">
            <a:avLst>
              <a:gd name="adj" fmla="val 17138"/>
            </a:avLst>
          </a:prstGeom>
          <a:noFill/>
          <a:ln w="50800" cap="flat" cmpd="sng">
            <a:solidFill>
              <a:schemeClr val="accent1"/>
            </a:solidFill>
            <a:prstDash val="solid"/>
            <a:round/>
            <a:headEnd type="none" w="sm" len="sm"/>
            <a:tailEnd type="none" w="sm" len="sm"/>
          </a:ln>
          <a:effectLst>
            <a:outerShdw blurRad="76200" dist="38100" dir="5400000" rotWithShape="0">
              <a:srgbClr val="000000">
                <a:alpha val="34117"/>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5" name="Google Shape;215;p8"/>
          <p:cNvSpPr/>
          <p:nvPr/>
        </p:nvSpPr>
        <p:spPr>
          <a:xfrm>
            <a:off x="6667840" y="943906"/>
            <a:ext cx="3779893" cy="2379427"/>
          </a:xfrm>
          <a:prstGeom prst="roundRect">
            <a:avLst>
              <a:gd name="adj" fmla="val 17138"/>
            </a:avLst>
          </a:prstGeom>
          <a:noFill/>
          <a:ln w="50800" cap="flat" cmpd="sng">
            <a:solidFill>
              <a:schemeClr val="accent1"/>
            </a:solidFill>
            <a:prstDash val="solid"/>
            <a:round/>
            <a:headEnd type="none" w="sm" len="sm"/>
            <a:tailEnd type="none" w="sm" len="sm"/>
          </a:ln>
          <a:effectLst>
            <a:outerShdw blurRad="76200" dist="38100" dir="5400000" rotWithShape="0">
              <a:srgbClr val="000000">
                <a:alpha val="34117"/>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pic>
        <p:nvPicPr>
          <p:cNvPr id="216" name="Google Shape;216;p8" descr="A picture containing drawing&#10;&#10;Description automatically generated"/>
          <p:cNvPicPr preferRelativeResize="0"/>
          <p:nvPr/>
        </p:nvPicPr>
        <p:blipFill rotWithShape="1">
          <a:blip r:embed="rId15">
            <a:alphaModFix/>
          </a:blip>
          <a:srcRect/>
          <a:stretch/>
        </p:blipFill>
        <p:spPr>
          <a:xfrm>
            <a:off x="6864466" y="1451450"/>
            <a:ext cx="970568" cy="675515"/>
          </a:xfrm>
          <a:prstGeom prst="rect">
            <a:avLst/>
          </a:prstGeom>
          <a:noFill/>
          <a:ln>
            <a:noFill/>
          </a:ln>
        </p:spPr>
      </p:pic>
      <p:pic>
        <p:nvPicPr>
          <p:cNvPr id="217" name="Google Shape;217;p8" descr="A picture containing nature, blue, flying, air&#10;&#10;Description automatically generated"/>
          <p:cNvPicPr preferRelativeResize="0"/>
          <p:nvPr/>
        </p:nvPicPr>
        <p:blipFill rotWithShape="1">
          <a:blip r:embed="rId16">
            <a:alphaModFix/>
          </a:blip>
          <a:srcRect/>
          <a:stretch/>
        </p:blipFill>
        <p:spPr>
          <a:xfrm>
            <a:off x="6867203" y="2248846"/>
            <a:ext cx="1622673" cy="908697"/>
          </a:xfrm>
          <a:prstGeom prst="rect">
            <a:avLst/>
          </a:prstGeom>
          <a:noFill/>
          <a:ln>
            <a:noFill/>
          </a:ln>
        </p:spPr>
      </p:pic>
      <p:pic>
        <p:nvPicPr>
          <p:cNvPr id="218" name="Google Shape;218;p8" descr="A picture containing drawing&#10;&#10;Description automatically generated"/>
          <p:cNvPicPr preferRelativeResize="0"/>
          <p:nvPr/>
        </p:nvPicPr>
        <p:blipFill rotWithShape="1">
          <a:blip r:embed="rId17">
            <a:alphaModFix/>
          </a:blip>
          <a:srcRect/>
          <a:stretch/>
        </p:blipFill>
        <p:spPr>
          <a:xfrm>
            <a:off x="8608344" y="1868451"/>
            <a:ext cx="1727316" cy="1104093"/>
          </a:xfrm>
          <a:prstGeom prst="rect">
            <a:avLst/>
          </a:prstGeom>
          <a:noFill/>
          <a:ln>
            <a:noFill/>
          </a:ln>
        </p:spPr>
      </p:pic>
      <p:pic>
        <p:nvPicPr>
          <p:cNvPr id="219" name="Google Shape;219;p8" descr="A picture containing drawing&#10;&#10;Description automatically generated"/>
          <p:cNvPicPr preferRelativeResize="0"/>
          <p:nvPr/>
        </p:nvPicPr>
        <p:blipFill rotWithShape="1">
          <a:blip r:embed="rId18">
            <a:alphaModFix/>
          </a:blip>
          <a:srcRect/>
          <a:stretch/>
        </p:blipFill>
        <p:spPr>
          <a:xfrm>
            <a:off x="1790700" y="2146529"/>
            <a:ext cx="3966768" cy="1049069"/>
          </a:xfrm>
          <a:prstGeom prst="rect">
            <a:avLst/>
          </a:prstGeom>
          <a:noFill/>
          <a:ln>
            <a:noFill/>
          </a:ln>
        </p:spPr>
      </p:pic>
      <p:pic>
        <p:nvPicPr>
          <p:cNvPr id="220" name="Google Shape;220;p8"/>
          <p:cNvPicPr preferRelativeResize="0"/>
          <p:nvPr/>
        </p:nvPicPr>
        <p:blipFill rotWithShape="1">
          <a:blip r:embed="rId19">
            <a:alphaModFix/>
          </a:blip>
          <a:srcRect/>
          <a:stretch/>
        </p:blipFill>
        <p:spPr>
          <a:xfrm>
            <a:off x="2078806" y="1070568"/>
            <a:ext cx="3301607" cy="11450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9"/>
          <p:cNvSpPr txBox="1">
            <a:spLocks noGrp="1"/>
          </p:cNvSpPr>
          <p:nvPr>
            <p:ph type="title"/>
          </p:nvPr>
        </p:nvSpPr>
        <p:spPr>
          <a:xfrm>
            <a:off x="2667000" y="56697"/>
            <a:ext cx="8890000" cy="758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A7FBF"/>
              </a:buClr>
              <a:buSzPts val="3600"/>
              <a:buFont typeface="Calibri"/>
              <a:buNone/>
            </a:pPr>
            <a:r>
              <a:rPr lang="it-IT"/>
              <a:t>R&amp;D proposal of ARKIVUM</a:t>
            </a:r>
            <a:endParaRPr/>
          </a:p>
        </p:txBody>
      </p:sp>
      <p:sp>
        <p:nvSpPr>
          <p:cNvPr id="227" name="Google Shape;227;p9"/>
          <p:cNvSpPr txBox="1">
            <a:spLocks noGrp="1"/>
          </p:cNvSpPr>
          <p:nvPr>
            <p:ph type="sldNum" idx="12"/>
          </p:nvPr>
        </p:nvSpPr>
        <p:spPr>
          <a:xfrm>
            <a:off x="10190672" y="6459864"/>
            <a:ext cx="1163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9</a:t>
            </a:fld>
            <a:endParaRPr/>
          </a:p>
        </p:txBody>
      </p:sp>
      <p:pic>
        <p:nvPicPr>
          <p:cNvPr id="228" name="Google Shape;228;p9" descr="A picture containing drawing&#10;&#10;Description automatically generated"/>
          <p:cNvPicPr preferRelativeResize="0"/>
          <p:nvPr/>
        </p:nvPicPr>
        <p:blipFill rotWithShape="1">
          <a:blip r:embed="rId3">
            <a:alphaModFix/>
          </a:blip>
          <a:srcRect/>
          <a:stretch/>
        </p:blipFill>
        <p:spPr>
          <a:xfrm>
            <a:off x="772090" y="2768310"/>
            <a:ext cx="3966768" cy="1049069"/>
          </a:xfrm>
          <a:prstGeom prst="rect">
            <a:avLst/>
          </a:prstGeom>
          <a:noFill/>
          <a:ln>
            <a:noFill/>
          </a:ln>
        </p:spPr>
      </p:pic>
      <p:pic>
        <p:nvPicPr>
          <p:cNvPr id="229" name="Google Shape;229;p9"/>
          <p:cNvPicPr preferRelativeResize="0"/>
          <p:nvPr/>
        </p:nvPicPr>
        <p:blipFill rotWithShape="1">
          <a:blip r:embed="rId4">
            <a:alphaModFix/>
          </a:blip>
          <a:srcRect/>
          <a:stretch/>
        </p:blipFill>
        <p:spPr>
          <a:xfrm>
            <a:off x="1016196" y="1728820"/>
            <a:ext cx="3301607" cy="1145002"/>
          </a:xfrm>
          <a:prstGeom prst="rect">
            <a:avLst/>
          </a:prstGeom>
          <a:noFill/>
          <a:ln>
            <a:noFill/>
          </a:ln>
        </p:spPr>
      </p:pic>
      <p:sp>
        <p:nvSpPr>
          <p:cNvPr id="230" name="Google Shape;230;p9"/>
          <p:cNvSpPr/>
          <p:nvPr/>
        </p:nvSpPr>
        <p:spPr>
          <a:xfrm>
            <a:off x="772090" y="5511739"/>
            <a:ext cx="1119282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1" u="sng" strike="noStrike" cap="none">
                <a:solidFill>
                  <a:schemeClr val="hlink"/>
                </a:solidFill>
                <a:latin typeface="Calibri"/>
                <a:ea typeface="Calibri"/>
                <a:cs typeface="Calibri"/>
                <a:sym typeface="Calibri"/>
                <a:hlinkClick r:id="rId5"/>
              </a:rPr>
              <a:t>https://www.archiver-project.eu/design-phase-award/consortium-1</a:t>
            </a:r>
            <a:r>
              <a:rPr lang="it-IT" sz="2000" b="1" i="1" u="none" strike="noStrike" cap="none">
                <a:solidFill>
                  <a:srgbClr val="2F5496"/>
                </a:solidFill>
                <a:latin typeface="Calibri"/>
                <a:ea typeface="Calibri"/>
                <a:cs typeface="Calibri"/>
                <a:sym typeface="Calibri"/>
              </a:rPr>
              <a:t> </a:t>
            </a:r>
            <a:endParaRPr sz="1400" b="0" i="1" u="none" strike="noStrike" cap="none">
              <a:solidFill>
                <a:srgbClr val="000000"/>
              </a:solidFill>
              <a:latin typeface="Calibri"/>
              <a:ea typeface="Calibri"/>
              <a:cs typeface="Calibri"/>
              <a:sym typeface="Calibri"/>
            </a:endParaRPr>
          </a:p>
        </p:txBody>
      </p:sp>
      <p:sp>
        <p:nvSpPr>
          <p:cNvPr id="231" name="Google Shape;231;p9"/>
          <p:cNvSpPr/>
          <p:nvPr/>
        </p:nvSpPr>
        <p:spPr>
          <a:xfrm>
            <a:off x="860391" y="1539141"/>
            <a:ext cx="3779893" cy="2379427"/>
          </a:xfrm>
          <a:prstGeom prst="roundRect">
            <a:avLst>
              <a:gd name="adj" fmla="val 17138"/>
            </a:avLst>
          </a:prstGeom>
          <a:noFill/>
          <a:ln w="50800" cap="flat" cmpd="sng">
            <a:solidFill>
              <a:schemeClr val="accent1"/>
            </a:solidFill>
            <a:prstDash val="solid"/>
            <a:round/>
            <a:headEnd type="none" w="sm" len="sm"/>
            <a:tailEnd type="none" w="sm" len="sm"/>
          </a:ln>
          <a:effectLst>
            <a:outerShdw blurRad="76200" dist="38100" dir="5400000" rotWithShape="0">
              <a:srgbClr val="000000">
                <a:alpha val="34117"/>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32" name="Google Shape;232;p9"/>
          <p:cNvSpPr/>
          <p:nvPr/>
        </p:nvSpPr>
        <p:spPr>
          <a:xfrm>
            <a:off x="5195552" y="1398322"/>
            <a:ext cx="8255283" cy="310850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800"/>
              <a:buBlip>
                <a:blip r:embed="rId6"/>
              </a:buBlip>
            </a:pP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SaaS</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stack</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deployed</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on Google </a:t>
            </a:r>
            <a:r>
              <a:rPr lang="it-IT" sz="2800" b="1" dirty="0" err="1">
                <a:solidFill>
                  <a:srgbClr val="2F5496"/>
                </a:solidFill>
                <a:latin typeface="Calibri" panose="020F0502020204030204" pitchFamily="34" charset="0"/>
                <a:ea typeface="Calibri"/>
                <a:cs typeface="Calibri" panose="020F0502020204030204" pitchFamily="34" charset="0"/>
                <a:sym typeface="Calibri"/>
              </a:rPr>
              <a:t>Cloud</a:t>
            </a:r>
            <a:endParaRPr sz="2800" dirty="0">
              <a:latin typeface="Calibri" panose="020F0502020204030204" pitchFamily="34" charset="0"/>
              <a:cs typeface="Calibri" panose="020F0502020204030204" pitchFamily="34" charset="0"/>
            </a:endParaRPr>
          </a:p>
          <a:p>
            <a:pPr marL="457200" marR="0" lvl="0" indent="-457200" algn="l" rtl="0">
              <a:lnSpc>
                <a:spcPct val="100000"/>
              </a:lnSpc>
              <a:spcBef>
                <a:spcPts val="0"/>
              </a:spcBef>
              <a:spcAft>
                <a:spcPts val="0"/>
              </a:spcAft>
              <a:buClr>
                <a:srgbClr val="000000"/>
              </a:buClr>
              <a:buSzPts val="1800"/>
              <a:buBlip>
                <a:blip r:embed="rId6"/>
              </a:buBlip>
            </a:pP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Scientific</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Data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oriented</a:t>
            </a:r>
            <a:endParaRPr sz="28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00000"/>
              </a:buClr>
              <a:buSzPts val="1800"/>
              <a:buBlip>
                <a:blip r:embed="rId6"/>
              </a:buBlip>
            </a:pP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OAIS Archive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workflow</a:t>
            </a:r>
            <a:endParaRPr sz="28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00000"/>
              </a:buClr>
              <a:buSzPts val="1800"/>
              <a:buBlip>
                <a:blip r:embed="rId6"/>
              </a:buBlip>
            </a:pP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FAIR Data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support</a:t>
            </a:r>
            <a:endParaRPr sz="28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00000"/>
              </a:buClr>
              <a:buSzPts val="1800"/>
              <a:buBlip>
                <a:blip r:embed="rId6"/>
              </a:buBlip>
            </a:pP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Open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standards</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&amp;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specifications</a:t>
            </a:r>
            <a:endParaRPr sz="2800" b="1" i="0" u="none" strike="noStrike" cap="none" dirty="0">
              <a:solidFill>
                <a:srgbClr val="2F5496"/>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00000"/>
              </a:buClr>
              <a:buSzPts val="1800"/>
              <a:buBlip>
                <a:blip r:embed="rId6"/>
              </a:buBlip>
            </a:pP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Trusted</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Digital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Repository</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techniques</a:t>
            </a:r>
            <a:endParaRPr sz="2800" b="1" i="0" u="none" strike="noStrike" cap="none" dirty="0">
              <a:solidFill>
                <a:srgbClr val="2F5496"/>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00000"/>
              </a:buClr>
              <a:buSzPts val="1800"/>
              <a:buBlip>
                <a:blip r:embed="rId6"/>
              </a:buBlip>
            </a:pP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Cost-effective</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archiving</a:t>
            </a:r>
            <a:r>
              <a:rPr lang="it-IT" sz="2800" b="1" i="0" u="none" strike="noStrike" cap="none" dirty="0">
                <a:solidFill>
                  <a:srgbClr val="2F5496"/>
                </a:solidFill>
                <a:latin typeface="Calibri" panose="020F0502020204030204" pitchFamily="34" charset="0"/>
                <a:ea typeface="Calibri"/>
                <a:cs typeface="Calibri" panose="020F0502020204030204" pitchFamily="34" charset="0"/>
                <a:sym typeface="Calibri"/>
              </a:rPr>
              <a:t> and </a:t>
            </a:r>
            <a:r>
              <a:rPr lang="it-IT" sz="2800" b="1" i="0" u="none" strike="noStrike" cap="none" dirty="0" err="1">
                <a:solidFill>
                  <a:srgbClr val="2F5496"/>
                </a:solidFill>
                <a:latin typeface="Calibri" panose="020F0502020204030204" pitchFamily="34" charset="0"/>
                <a:ea typeface="Calibri"/>
                <a:cs typeface="Calibri" panose="020F0502020204030204" pitchFamily="34" charset="0"/>
                <a:sym typeface="Calibri"/>
              </a:rPr>
              <a:t>preservation</a:t>
            </a:r>
            <a:endParaRPr sz="28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theme/theme1.xml><?xml version="1.0" encoding="utf-8"?>
<a:theme xmlns:a="http://schemas.openxmlformats.org/drawingml/2006/main" name="Master Slid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2179</Words>
  <Application>Microsoft Macintosh PowerPoint</Application>
  <PresentationFormat>Widescreen</PresentationFormat>
  <Paragraphs>210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Master Slide</vt:lpstr>
      <vt:lpstr>ARCHIVER – Design Phase Archiving and Preservation for Research Environments    Jakub Urban (CERN) Technical Coordinator </vt:lpstr>
      <vt:lpstr>Project</vt:lpstr>
      <vt:lpstr>Consortium</vt:lpstr>
      <vt:lpstr>Early Adopters</vt:lpstr>
      <vt:lpstr>PowerPoint Presentation</vt:lpstr>
      <vt:lpstr>PowerPoint Presentation</vt:lpstr>
      <vt:lpstr>Project Timeline</vt:lpstr>
      <vt:lpstr>Selected Consortia for the Design Phase</vt:lpstr>
      <vt:lpstr>R&amp;D proposal of ARKIVUM</vt:lpstr>
      <vt:lpstr>R&amp;D proposal of GMV</vt:lpstr>
      <vt:lpstr>R&amp;D proposal of LIBNOVA</vt:lpstr>
      <vt:lpstr>R&amp;D proposal of RHEA</vt:lpstr>
      <vt:lpstr>R&amp;D proposal of T-SYSTEMS</vt:lpstr>
      <vt:lpstr>Design Phase conclusions</vt:lpstr>
      <vt:lpstr>The next steps of ARCHIVER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ARCHIVER – Design Phase Archiving and Preservation for Research Environments    Jakub Urban (CERN) Technical Coordinator </dc:title>
  <cp:lastModifiedBy>Jakub Urban</cp:lastModifiedBy>
  <cp:revision>1</cp:revision>
  <dcterms:modified xsi:type="dcterms:W3CDTF">2020-11-02T13:52:50Z</dcterms:modified>
</cp:coreProperties>
</file>