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20"/>
  </p:notesMasterIdLst>
  <p:sldIdLst>
    <p:sldId id="256" r:id="rId2"/>
    <p:sldId id="257" r:id="rId3"/>
    <p:sldId id="259" r:id="rId4"/>
    <p:sldId id="260" r:id="rId5"/>
    <p:sldId id="263" r:id="rId6"/>
    <p:sldId id="264" r:id="rId7"/>
    <p:sldId id="265" r:id="rId8"/>
    <p:sldId id="266" r:id="rId9"/>
    <p:sldId id="267" r:id="rId10"/>
    <p:sldId id="268" r:id="rId11"/>
    <p:sldId id="271" r:id="rId12"/>
    <p:sldId id="274" r:id="rId13"/>
    <p:sldId id="277" r:id="rId14"/>
    <p:sldId id="279" r:id="rId15"/>
    <p:sldId id="281" r:id="rId16"/>
    <p:sldId id="284" r:id="rId17"/>
    <p:sldId id="285" r:id="rId18"/>
    <p:sldId id="282" r:id="rId19"/>
  </p:sldIdLst>
  <p:sldSz cx="9144000" cy="5143500" type="screen16x9"/>
  <p:notesSz cx="6858000" cy="9144000"/>
  <p:embeddedFontLs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6"/>
  </p:normalViewPr>
  <p:slideViewPr>
    <p:cSldViewPr snapToGrid="0" snapToObjects="1">
      <p:cViewPr varScale="1">
        <p:scale>
          <a:sx n="144" d="100"/>
          <a:sy n="144" d="100"/>
        </p:scale>
        <p:origin x="7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0fb3a0c75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0fb3a0c75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MyGeoHub is a geospatial science gateway that supports the geospatial modeling, data analysis and visualization needs of the broad research and education communities through hosting of groups, datasets, tools, training materials, and educational contents</a:t>
            </a:r>
            <a:endParaRPr/>
          </a:p>
          <a:p>
            <a:pPr marL="0" lvl="0" indent="0" algn="l" rtl="0">
              <a:spcBef>
                <a:spcPts val="0"/>
              </a:spcBef>
              <a:spcAft>
                <a:spcPts val="0"/>
              </a:spcAft>
              <a:buNone/>
            </a:pPr>
            <a:endParaRPr/>
          </a:p>
          <a:p>
            <a:pPr marL="0" lvl="0" indent="0" algn="l" rtl="0">
              <a:spcBef>
                <a:spcPts val="0"/>
              </a:spcBef>
              <a:spcAft>
                <a:spcPts val="0"/>
              </a:spcAft>
              <a:buNone/>
            </a:pPr>
            <a:r>
              <a:rPr lang="en"/>
              <a:t>MyGeoHub team further supports the sustainability of research, education and  broader engagement projects by hosting "supergroups".  These contain some former “hubs”  that may have seen the end to their funding come to sustain all of their hard work.  Each group is able to have its own custom branding, collaboration space, membership management, and access to backend computing resources. </a:t>
            </a:r>
            <a:endParaRPr/>
          </a:p>
          <a:p>
            <a:pPr marL="0" lvl="0" indent="0" algn="l" rtl="0">
              <a:spcBef>
                <a:spcPts val="0"/>
              </a:spcBef>
              <a:spcAft>
                <a:spcPts val="0"/>
              </a:spcAft>
              <a:buNone/>
            </a:pPr>
            <a:endParaRPr/>
          </a:p>
          <a:p>
            <a:pPr marL="0" lvl="0" indent="0" algn="l" rtl="0">
              <a:spcBef>
                <a:spcPts val="0"/>
              </a:spcBef>
              <a:spcAft>
                <a:spcPts val="0"/>
              </a:spcAft>
              <a:buNone/>
            </a:pPr>
            <a:r>
              <a:rPr lang="en"/>
              <a:t>MyGeoHub has a great team of experts which provides technical support and training to these groups hosted on their gateway.  The team has also developed a lot of tools in the geospatial and earth sciences space.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0fb3a0c75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0fb3a0c75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80fb3a0c7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80fb3a0c75_0_42: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Here is a reference list of some of our other collaborations and integrations.</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0fb3a0c7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0fb3a0c7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0fb3a0c7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0fb3a0c7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5063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0fb3a0c7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0fb3a0c7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1360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0fb3a0c7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0fb3a0c7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8052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0fb3a0c7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0fb3a0c7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0374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0fb3a0c7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0fb3a0c7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505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80fb3a0c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80fb3a0c75_0_0: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We are an open source platform for building powerful </a:t>
            </a:r>
            <a:r>
              <a:rPr lang="en">
                <a:solidFill>
                  <a:schemeClr val="dk1"/>
                </a:solidFill>
              </a:rPr>
              <a:t>gateways</a:t>
            </a:r>
            <a:r>
              <a:rPr lang="en"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or what we call Hubs, </a:t>
            </a:r>
            <a:r>
              <a:rPr lang="en">
                <a:solidFill>
                  <a:schemeClr val="dk1"/>
                </a:solidFill>
              </a:rPr>
              <a:t>t</a:t>
            </a:r>
            <a:r>
              <a:rPr lang="en" sz="1100" b="0" i="0" u="none" strike="noStrike" cap="none">
                <a:solidFill>
                  <a:schemeClr val="dk1"/>
                </a:solidFill>
                <a:latin typeface="Arial"/>
                <a:ea typeface="Arial"/>
                <a:cs typeface="Arial"/>
                <a:sym typeface="Arial"/>
              </a:rPr>
              <a:t>hat host analytical tools, publish data,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share resources, collaborate and build communities in a single web-based ecosystem.</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We developed the HUBzero software,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and we have been supporting Hubs since 2008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with better than ninety-nine percent uptime.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When you create a Hub you are creating a place for your Research Community to</a:t>
            </a:r>
            <a:endParaRPr sz="1100" b="0" i="0" u="none" strike="noStrike" cap="none">
              <a:solidFill>
                <a:schemeClr val="dk1"/>
              </a:solidFill>
              <a:latin typeface="Arial"/>
              <a:ea typeface="Arial"/>
              <a:cs typeface="Arial"/>
              <a:sym typeface="Arial"/>
            </a:endParaRPr>
          </a:p>
          <a:p>
            <a:pPr marL="165100" marR="0" lvl="0" indent="-165100" algn="l" rtl="0">
              <a:lnSpc>
                <a:spcPct val="100000"/>
              </a:lnSpc>
              <a:spcBef>
                <a:spcPts val="0"/>
              </a:spcBef>
              <a:spcAft>
                <a:spcPts val="0"/>
              </a:spcAft>
              <a:buClr>
                <a:schemeClr val="dk1"/>
              </a:buClr>
              <a:buSzPts val="1400"/>
              <a:buFont typeface="Arial"/>
              <a:buChar char="•"/>
            </a:pPr>
            <a:r>
              <a:rPr lang="en" sz="1100" b="0" i="0" u="none" strike="noStrike" cap="none">
                <a:solidFill>
                  <a:schemeClr val="dk1"/>
                </a:solidFill>
                <a:latin typeface="Arial"/>
                <a:ea typeface="Arial"/>
                <a:cs typeface="Arial"/>
                <a:sym typeface="Arial"/>
              </a:rPr>
              <a:t>Generate a Wider Audience</a:t>
            </a:r>
            <a:endParaRPr sz="1100" b="0" i="0" u="none" strike="noStrike" cap="none">
              <a:solidFill>
                <a:schemeClr val="dk1"/>
              </a:solidFill>
              <a:latin typeface="Arial"/>
              <a:ea typeface="Arial"/>
              <a:cs typeface="Arial"/>
              <a:sym typeface="Arial"/>
            </a:endParaRPr>
          </a:p>
          <a:p>
            <a:pPr marL="165100" marR="0" lvl="0" indent="-165100" algn="l" rtl="0">
              <a:lnSpc>
                <a:spcPct val="100000"/>
              </a:lnSpc>
              <a:spcBef>
                <a:spcPts val="0"/>
              </a:spcBef>
              <a:spcAft>
                <a:spcPts val="0"/>
              </a:spcAft>
              <a:buClr>
                <a:schemeClr val="dk1"/>
              </a:buClr>
              <a:buSzPts val="1400"/>
              <a:buFont typeface="Arial"/>
              <a:buChar char="•"/>
            </a:pPr>
            <a:r>
              <a:rPr lang="en" sz="1100" b="0" i="0" u="none" strike="noStrike" cap="none">
                <a:solidFill>
                  <a:schemeClr val="dk1"/>
                </a:solidFill>
                <a:latin typeface="Arial"/>
                <a:ea typeface="Arial"/>
                <a:cs typeface="Arial"/>
                <a:sym typeface="Arial"/>
              </a:rPr>
              <a:t>Where they can measure their impact</a:t>
            </a:r>
            <a:endParaRPr sz="1100" b="0" i="0" u="none" strike="noStrike" cap="none">
              <a:solidFill>
                <a:schemeClr val="dk1"/>
              </a:solidFill>
              <a:latin typeface="Arial"/>
              <a:ea typeface="Arial"/>
              <a:cs typeface="Arial"/>
              <a:sym typeface="Arial"/>
            </a:endParaRPr>
          </a:p>
          <a:p>
            <a:pPr marL="165100" marR="0" lvl="0" indent="-165100" algn="l" rtl="0">
              <a:lnSpc>
                <a:spcPct val="100000"/>
              </a:lnSpc>
              <a:spcBef>
                <a:spcPts val="0"/>
              </a:spcBef>
              <a:spcAft>
                <a:spcPts val="0"/>
              </a:spcAft>
              <a:buClr>
                <a:schemeClr val="dk1"/>
              </a:buClr>
              <a:buSzPts val="1400"/>
              <a:buFont typeface="Arial"/>
              <a:buChar char="•"/>
            </a:pPr>
            <a:r>
              <a:rPr lang="en" sz="1100" b="0" i="0" u="none" strike="noStrike" cap="none">
                <a:solidFill>
                  <a:schemeClr val="dk1"/>
                </a:solidFill>
                <a:latin typeface="Arial"/>
                <a:ea typeface="Arial"/>
                <a:cs typeface="Arial"/>
                <a:sym typeface="Arial"/>
              </a:rPr>
              <a:t>And provide sustainability for their research project</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80fb3a0c7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g80fb3a0c75_0_7: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a:solidFill>
                  <a:schemeClr val="dk1"/>
                </a:solidFill>
              </a:rPr>
              <a:t>Looking at more modern infrastructure options for the platform’s architecture; for example we’re planning to upgrade to CentOS8 soon.  </a:t>
            </a: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As you’ll see from this flow chart the front end of a Hub is a fairly standard LAMP stack with PHP based application integrated with MySQL.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Our middle library allows the PHP application to launch and manage private execution environments. </a:t>
            </a:r>
            <a:r>
              <a:rPr lang="en">
                <a:solidFill>
                  <a:schemeClr val="dk1"/>
                </a:solidFill>
              </a:rPr>
              <a:t>T</a:t>
            </a:r>
            <a:r>
              <a:rPr lang="en" sz="1100" b="0" i="0" u="none" strike="noStrike" cap="none">
                <a:solidFill>
                  <a:schemeClr val="dk1"/>
                </a:solidFill>
                <a:latin typeface="Arial"/>
                <a:ea typeface="Arial"/>
                <a:cs typeface="Arial"/>
                <a:sym typeface="Arial"/>
              </a:rPr>
              <a:t>he middleware library is composed of many parts that are shown here to handle the traffic from the beginning of the tool session invocation to tool session termination.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Inside those isolated, private, and secure execution environments, we can deploy a variety of different types of tools and setup access to HPC resources.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W</a:t>
            </a:r>
            <a:r>
              <a:rPr lang="en">
                <a:solidFill>
                  <a:schemeClr val="dk1"/>
                </a:solidFill>
              </a:rPr>
              <a:t>e’ve had different cases of integrating with various computing cluster resources and the middleware can be adjusted as needed to function seamlessly with those resources.  </a:t>
            </a: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r>
              <a:rPr lang="en">
                <a:solidFill>
                  <a:schemeClr val="dk1"/>
                </a:solidFill>
              </a:rPr>
              <a:t>Access point for a</a:t>
            </a:r>
            <a:r>
              <a:rPr lang="en" sz="1100" b="0" i="0" u="none" strike="noStrike" cap="none">
                <a:solidFill>
                  <a:schemeClr val="dk1"/>
                </a:solidFill>
                <a:latin typeface="Arial"/>
                <a:ea typeface="Arial"/>
                <a:cs typeface="Arial"/>
                <a:sym typeface="Arial"/>
              </a:rPr>
              <a:t>ll this functionality is contained inside your web browser.</a:t>
            </a: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r>
              <a:rPr lang="en">
                <a:solidFill>
                  <a:schemeClr val="dk1"/>
                </a:solidFill>
              </a:rPr>
              <a:t>Hubs are containerized in our infrastructure (on-prem, AWS) or for open source the package can even be launched from someone’s individual workstation.  </a:t>
            </a: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81393e4950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81393e4950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0fb3a0c75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0fb3a0c75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Working towards moving toward more modern technologies and methodologies to make Hubzero more turn key solution</a:t>
            </a:r>
            <a:endParaRPr/>
          </a:p>
          <a:p>
            <a:pPr marL="0" lvl="0" indent="0" algn="l" rtl="0">
              <a:spcBef>
                <a:spcPts val="0"/>
              </a:spcBef>
              <a:spcAft>
                <a:spcPts val="0"/>
              </a:spcAft>
              <a:buNone/>
            </a:pPr>
            <a:endParaRPr/>
          </a:p>
          <a:p>
            <a:pPr marL="0" lvl="0" indent="0" algn="l" rtl="0">
              <a:spcBef>
                <a:spcPts val="0"/>
              </a:spcBef>
              <a:spcAft>
                <a:spcPts val="0"/>
              </a:spcAft>
              <a:buNone/>
            </a:pPr>
            <a:r>
              <a:rPr lang="en"/>
              <a:t>Docker - discontinued use of OpenVZ and moved to more modern technology of Docker for hosted hubs (except for AWS).  Using Docker images and files for tools and being able to run those individually on a hub.  Will be providing Docker option for open source hubs later this year (2020).  </a:t>
            </a:r>
            <a:endParaRPr/>
          </a:p>
          <a:p>
            <a:pPr marL="0" lvl="0" indent="0" algn="l" rtl="0">
              <a:spcBef>
                <a:spcPts val="0"/>
              </a:spcBef>
              <a:spcAft>
                <a:spcPts val="0"/>
              </a:spcAft>
              <a:buNone/>
            </a:pPr>
            <a:r>
              <a:rPr lang="en" sz="1050" i="1">
                <a:solidFill>
                  <a:srgbClr val="222222"/>
                </a:solidFill>
                <a:highlight>
                  <a:srgbClr val="FFFFFF"/>
                </a:highlight>
                <a:latin typeface="Roboto"/>
                <a:ea typeface="Roboto"/>
                <a:cs typeface="Roboto"/>
                <a:sym typeface="Roboto"/>
              </a:rPr>
              <a:t>Docker is a set of platform as a service products that uses OS-level virtualization to deliver software in packages called containers. Containers are isolated from one another and bundle their own software, libraries and configuration files.</a:t>
            </a:r>
            <a:endParaRPr i="1"/>
          </a:p>
          <a:p>
            <a:pPr marL="0" lvl="0" indent="0" algn="l" rtl="0">
              <a:spcBef>
                <a:spcPts val="0"/>
              </a:spcBef>
              <a:spcAft>
                <a:spcPts val="0"/>
              </a:spcAft>
              <a:buNone/>
            </a:pPr>
            <a:endParaRPr/>
          </a:p>
          <a:p>
            <a:pPr marL="0" lvl="0" indent="0" algn="l" rtl="0">
              <a:spcBef>
                <a:spcPts val="0"/>
              </a:spcBef>
              <a:spcAft>
                <a:spcPts val="0"/>
              </a:spcAft>
              <a:buNone/>
            </a:pPr>
            <a:r>
              <a:rPr lang="en"/>
              <a:t>Ogre was custom built configuration manager and we’ve now adopted more of an industry standard in Ansible and are fine tuning and optimizing this new tool.  Ansible provides more security as well.  Config managers mangage configuation of system, with Ansible can create a system from scratch (security, permissions, packages for infrastructure) </a:t>
            </a:r>
            <a:endParaRPr/>
          </a:p>
          <a:p>
            <a:pPr marL="0" lvl="0" indent="0" algn="l" rtl="0">
              <a:spcBef>
                <a:spcPts val="0"/>
              </a:spcBef>
              <a:spcAft>
                <a:spcPts val="0"/>
              </a:spcAft>
              <a:buNone/>
            </a:pPr>
            <a:endParaRPr/>
          </a:p>
          <a:p>
            <a:pPr marL="0" lvl="0" indent="0" algn="l" rtl="0">
              <a:spcBef>
                <a:spcPts val="0"/>
              </a:spcBef>
              <a:spcAft>
                <a:spcPts val="0"/>
              </a:spcAft>
              <a:buNone/>
            </a:pPr>
            <a:r>
              <a:rPr lang="en"/>
              <a:t>Ansible is an open source IT Configuration Management, Deployment &amp; Orchestration tool. It aims to provide large productivity gains to a wide variety of automation challenges. This tool is very simple to use yet powerful enough to automate complex multi-tier IT application environments.</a:t>
            </a:r>
            <a:endParaRPr/>
          </a:p>
          <a:p>
            <a:pPr marL="0" lvl="0" indent="0" algn="l" rtl="0">
              <a:spcBef>
                <a:spcPts val="0"/>
              </a:spcBef>
              <a:spcAft>
                <a:spcPts val="0"/>
              </a:spcAft>
              <a:buNone/>
            </a:pPr>
            <a:endParaRPr/>
          </a:p>
          <a:p>
            <a:pPr marL="0" lvl="0" indent="0" algn="l" rtl="0">
              <a:spcBef>
                <a:spcPts val="0"/>
              </a:spcBef>
              <a:spcAft>
                <a:spcPts val="0"/>
              </a:spcAft>
              <a:buNone/>
            </a:pPr>
            <a:r>
              <a:rPr lang="en"/>
              <a:t>We’re not sharing Ansible scripts with others now.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0fb3a0c7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80fb3a0c75_0_14: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Now we will look at the features of a Hub.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We provide a variety of components ready to be deployed on your Hub.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We will go over the main feature sets of Communities, Publications,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and Applications.</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r>
              <a:rPr lang="en">
                <a:solidFill>
                  <a:schemeClr val="dk1"/>
                </a:solidFill>
              </a:rPr>
              <a:t>Hubs can choose components that matter most to them and as their communities grow they can expand their features and use of them as they see fit.  </a:t>
            </a: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r>
              <a:rPr lang="en">
                <a:solidFill>
                  <a:schemeClr val="dk1"/>
                </a:solidFill>
              </a:rPr>
              <a:t>Some hubs have additional features we’ve helped them develop or that they’ve developed on their own.  </a:t>
            </a: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0fb3a0c7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80fb3a0c75_0_35: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Every Hub has the ability to run online applications, also known as Tool</a:t>
            </a:r>
            <a:r>
              <a:rPr lang="en">
                <a:solidFill>
                  <a:schemeClr val="dk1"/>
                </a:solidFill>
              </a:rPr>
              <a:t>s </a:t>
            </a:r>
            <a:r>
              <a:rPr lang="en" sz="1100" b="0" i="0" u="none" strike="noStrike" cap="none">
                <a:solidFill>
                  <a:schemeClr val="dk1"/>
                </a:solidFill>
                <a:latin typeface="Arial"/>
                <a:ea typeface="Arial"/>
                <a:cs typeface="Arial"/>
                <a:sym typeface="Arial"/>
              </a:rPr>
              <a:t>hosted on the hub</a:t>
            </a:r>
            <a:r>
              <a:rPr lang="en">
                <a:solidFill>
                  <a:schemeClr val="dk1"/>
                </a:solidFill>
              </a:rPr>
              <a:t> and accessible through a simple web interface</a:t>
            </a:r>
            <a:r>
              <a:rPr lang="en" sz="1100" b="0" i="0" u="none" strike="noStrike" cap="none">
                <a:solidFill>
                  <a:schemeClr val="dk1"/>
                </a:solidFill>
                <a:latin typeface="Arial"/>
                <a:ea typeface="Arial"/>
                <a:cs typeface="Arial"/>
                <a:sym typeface="Arial"/>
              </a:rPr>
              <a:t>. </a:t>
            </a:r>
            <a:r>
              <a:rPr lang="en">
                <a:solidFill>
                  <a:schemeClr val="dk1"/>
                </a:solidFill>
              </a:rPr>
              <a:t>These Tools can be:</a:t>
            </a:r>
            <a:endParaRPr>
              <a:solidFill>
                <a:schemeClr val="dk1"/>
              </a:solidFill>
            </a:endParaRPr>
          </a:p>
          <a:p>
            <a:pPr marL="165100" lvl="0" indent="-165100" algn="l" rtl="0">
              <a:spcBef>
                <a:spcPts val="0"/>
              </a:spcBef>
              <a:spcAft>
                <a:spcPts val="0"/>
              </a:spcAft>
              <a:buClr>
                <a:schemeClr val="dk1"/>
              </a:buClr>
              <a:buSzPts val="1400"/>
              <a:buFont typeface="Arial"/>
              <a:buChar char="•"/>
            </a:pPr>
            <a:r>
              <a:rPr lang="en">
                <a:solidFill>
                  <a:schemeClr val="dk1"/>
                </a:solidFill>
              </a:rPr>
              <a:t>Linux</a:t>
            </a:r>
            <a:endParaRPr>
              <a:solidFill>
                <a:schemeClr val="dk1"/>
              </a:solidFill>
            </a:endParaRPr>
          </a:p>
          <a:p>
            <a:pPr marL="165100" lvl="0" indent="-165100" algn="l" rtl="0">
              <a:spcBef>
                <a:spcPts val="0"/>
              </a:spcBef>
              <a:spcAft>
                <a:spcPts val="0"/>
              </a:spcAft>
              <a:buClr>
                <a:schemeClr val="dk1"/>
              </a:buClr>
              <a:buSzPts val="1400"/>
              <a:buFont typeface="Arial"/>
              <a:buChar char="•"/>
            </a:pPr>
            <a:r>
              <a:rPr lang="en">
                <a:solidFill>
                  <a:schemeClr val="dk1"/>
                </a:solidFill>
              </a:rPr>
              <a:t>Jupyter Notebooks</a:t>
            </a:r>
            <a:endParaRPr>
              <a:solidFill>
                <a:schemeClr val="dk1"/>
              </a:solidFill>
            </a:endParaRPr>
          </a:p>
          <a:p>
            <a:pPr marL="165100" lvl="0" indent="-165100" algn="l" rtl="0">
              <a:spcBef>
                <a:spcPts val="0"/>
              </a:spcBef>
              <a:spcAft>
                <a:spcPts val="0"/>
              </a:spcAft>
              <a:buClr>
                <a:schemeClr val="dk1"/>
              </a:buClr>
              <a:buSzPts val="1400"/>
              <a:buFont typeface="Arial"/>
              <a:buChar char="•"/>
            </a:pPr>
            <a:r>
              <a:rPr lang="en">
                <a:solidFill>
                  <a:schemeClr val="dk1"/>
                </a:solidFill>
              </a:rPr>
              <a:t>RStudio</a:t>
            </a:r>
            <a:endParaRPr>
              <a:solidFill>
                <a:schemeClr val="dk1"/>
              </a:solidFill>
            </a:endParaRPr>
          </a:p>
          <a:p>
            <a:pPr marL="165100" lvl="0" indent="-165100" algn="l" rtl="0">
              <a:spcBef>
                <a:spcPts val="0"/>
              </a:spcBef>
              <a:spcAft>
                <a:spcPts val="0"/>
              </a:spcAft>
              <a:buClr>
                <a:schemeClr val="dk1"/>
              </a:buClr>
              <a:buSzPts val="1400"/>
              <a:buFont typeface="Arial"/>
              <a:buChar char="•"/>
            </a:pPr>
            <a:r>
              <a:rPr lang="en">
                <a:solidFill>
                  <a:schemeClr val="dk1"/>
                </a:solidFill>
              </a:rPr>
              <a:t>R Shiny Apps</a:t>
            </a:r>
            <a:endParaRPr>
              <a:solidFill>
                <a:schemeClr val="dk1"/>
              </a:solidFill>
            </a:endParaRPr>
          </a:p>
          <a:p>
            <a:pPr marL="165100" lvl="0" indent="-165100" algn="l" rtl="0">
              <a:spcBef>
                <a:spcPts val="0"/>
              </a:spcBef>
              <a:spcAft>
                <a:spcPts val="0"/>
              </a:spcAft>
              <a:buClr>
                <a:schemeClr val="dk1"/>
              </a:buClr>
              <a:buSzPts val="1400"/>
              <a:buFont typeface="Arial"/>
              <a:buChar char="•"/>
            </a:pPr>
            <a:r>
              <a:rPr lang="en">
                <a:solidFill>
                  <a:schemeClr val="dk1"/>
                </a:solidFill>
              </a:rPr>
              <a:t>Standalone Web Apps - SocialMediaMacroscope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HUBzero is somewhat unique in that in that it can serve more research oriented needs and submit jobs to HPC resources to run more intense simulations as well as serving more educational/instructional needs  where a student working in a lab can submit and get results immediately during their class.  </a:t>
            </a: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The process starts with a member filling out a web form to register their intent to submit a tool. </a:t>
            </a: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The member then uploads code into a source code repository (sub</a:t>
            </a:r>
            <a:r>
              <a:rPr lang="en">
                <a:solidFill>
                  <a:schemeClr val="dk1"/>
                </a:solidFill>
              </a:rPr>
              <a:t>version)</a:t>
            </a:r>
            <a:r>
              <a:rPr lang="en" sz="1100" b="0" i="0" u="none" strike="noStrike" cap="none">
                <a:solidFill>
                  <a:schemeClr val="dk1"/>
                </a:solidFill>
                <a:latin typeface="Arial"/>
                <a:ea typeface="Arial"/>
                <a:cs typeface="Arial"/>
                <a:sym typeface="Arial"/>
              </a:rPr>
              <a:t> and develops the code within a workspace. </a:t>
            </a: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The member can work alone or with their team to build the tool and design a graphical user interface. </a:t>
            </a: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With a little help from the manager's of the hub, tools can be installed and published for either a limited group of colleagues or for the entire community.</a:t>
            </a:r>
            <a:endParaRPr>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b2e501bfe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b2e501bfe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nanoHUB is the granddaddy of HUBzero and started back in 2002 with the formation of the Network for Computational Nanotechnology (NCN) charged with the mission of create, deploy, and operate a national resource for theory, modeling, and simulation in nanotechnology.  </a:t>
            </a:r>
            <a:endParaRPr/>
          </a:p>
          <a:p>
            <a:pPr marL="0" lvl="0" indent="0" algn="l" rtl="0">
              <a:spcBef>
                <a:spcPts val="0"/>
              </a:spcBef>
              <a:spcAft>
                <a:spcPts val="0"/>
              </a:spcAft>
              <a:buNone/>
            </a:pPr>
            <a:endParaRPr/>
          </a:p>
          <a:p>
            <a:pPr marL="0" lvl="0" indent="0" algn="l" rtl="0">
              <a:spcBef>
                <a:spcPts val="0"/>
              </a:spcBef>
              <a:spcAft>
                <a:spcPts val="0"/>
              </a:spcAft>
              <a:buNone/>
            </a:pPr>
            <a:r>
              <a:rPr lang="en"/>
              <a:t>nanoHUB is a place where researchers and educators meet to get real work done.  1.6M annual unique visitors and about 200K registered users.   5,000 lecture and tutorials, 110 online courses =&gt; MOOC</a:t>
            </a:r>
            <a:endParaRPr/>
          </a:p>
          <a:p>
            <a:pPr marL="0" lvl="0" indent="0" algn="l" rtl="0">
              <a:spcBef>
                <a:spcPts val="0"/>
              </a:spcBef>
              <a:spcAft>
                <a:spcPts val="0"/>
              </a:spcAft>
              <a:buNone/>
            </a:pPr>
            <a:endParaRPr/>
          </a:p>
          <a:p>
            <a:pPr marL="0" lvl="0" indent="0" algn="l" rtl="0">
              <a:spcBef>
                <a:spcPts val="0"/>
              </a:spcBef>
              <a:spcAft>
                <a:spcPts val="0"/>
              </a:spcAft>
              <a:buNone/>
            </a:pPr>
            <a:r>
              <a:rPr lang="en"/>
              <a:t>Most importantly, nanoHUB connects users to the simulation tools they need for research and education.  </a:t>
            </a:r>
            <a:endParaRPr/>
          </a:p>
          <a:p>
            <a:pPr marL="0" lvl="0" indent="0" algn="l" rtl="0">
              <a:spcBef>
                <a:spcPts val="0"/>
              </a:spcBef>
              <a:spcAft>
                <a:spcPts val="0"/>
              </a:spcAft>
              <a:buNone/>
            </a:pPr>
            <a:r>
              <a:rPr lang="en"/>
              <a:t>Users can access more than 600 interactive, graphical tools, and not only launch jobs, but also visualize and analyze the results within a web browser.  The middleware hides much of the complexity of Grid computing, handling authentication, authorization, file transfer, and visualization, and letting the researcher focus on their work. </a:t>
            </a:r>
            <a:endParaRPr/>
          </a:p>
          <a:p>
            <a:pPr marL="0" lvl="0" indent="0" algn="l" rtl="0">
              <a:spcBef>
                <a:spcPts val="0"/>
              </a:spcBef>
              <a:spcAft>
                <a:spcPts val="0"/>
              </a:spcAft>
              <a:buNone/>
            </a:pPr>
            <a:endParaRPr/>
          </a:p>
          <a:p>
            <a:pPr marL="0" lvl="0" indent="0" algn="l" rtl="0">
              <a:spcBef>
                <a:spcPts val="0"/>
              </a:spcBef>
              <a:spcAft>
                <a:spcPts val="0"/>
              </a:spcAft>
              <a:buNone/>
            </a:pPr>
            <a:r>
              <a:rPr lang="en"/>
              <a:t>Sustainability - driving increase # of users: know who users are, what they’re doing, and where they are.  Classify users into groups: self-study, research, students.  Unify geolocation databases, analyze computing hours, improved algorithm for counting classes.  By IDing these things more ways to add champions and engage these users.  Research group is 1-2% of user base - primary users are for education and seeking content that is ready to use</a:t>
            </a:r>
            <a:endParaRPr/>
          </a:p>
          <a:p>
            <a:pPr marL="0" lvl="0" indent="0" algn="l" rtl="0">
              <a:spcBef>
                <a:spcPts val="0"/>
              </a:spcBef>
              <a:spcAft>
                <a:spcPts val="0"/>
              </a:spcAft>
              <a:buNone/>
            </a:pPr>
            <a:r>
              <a:rPr lang="en"/>
              <a:t>increase products/offerings - </a:t>
            </a:r>
            <a:endParaRPr/>
          </a:p>
          <a:p>
            <a:pPr marL="0" lvl="0" indent="0" algn="l" rtl="0">
              <a:spcBef>
                <a:spcPts val="0"/>
              </a:spcBef>
              <a:spcAft>
                <a:spcPts val="0"/>
              </a:spcAft>
              <a:buNone/>
            </a:pPr>
            <a:r>
              <a:rPr lang="en"/>
              <a:t>decrease costs/inefficiency - </a:t>
            </a:r>
            <a:endParaRPr/>
          </a:p>
          <a:p>
            <a:pPr marL="0" lvl="0" indent="0" algn="l" rtl="0">
              <a:spcBef>
                <a:spcPts val="0"/>
              </a:spcBef>
              <a:spcAft>
                <a:spcPts val="0"/>
              </a:spcAft>
              <a:buNone/>
            </a:pPr>
            <a:endParaRPr/>
          </a:p>
          <a:p>
            <a:pPr marL="0" lvl="0" indent="0" algn="l" rtl="0">
              <a:spcBef>
                <a:spcPts val="0"/>
              </a:spcBef>
              <a:spcAft>
                <a:spcPts val="0"/>
              </a:spcAft>
              <a:buNone/>
            </a:pPr>
            <a:r>
              <a:rPr lang="en"/>
              <a:t>Led work with BOINC(</a:t>
            </a:r>
            <a:r>
              <a:rPr lang="en" sz="1050">
                <a:solidFill>
                  <a:srgbClr val="222222"/>
                </a:solidFill>
                <a:highlight>
                  <a:srgbClr val="FFFFFF"/>
                </a:highlight>
              </a:rPr>
              <a:t> Berkeley Open Infrastructure for Network Computing)</a:t>
            </a:r>
            <a:r>
              <a:rPr lang="en"/>
              <a:t> an open-source middleware system, supports volunteer and grid computing.  BOINC enables researchers to tap into enormous processing resources of multiple personal computers around the world.  nanoHUB partnering with this resource to run thousands of simulation jobs each month.  </a:t>
            </a:r>
            <a:endParaRPr b="1"/>
          </a:p>
          <a:p>
            <a:pPr marL="0" lvl="0" indent="0" algn="l" rtl="0">
              <a:spcBef>
                <a:spcPts val="0"/>
              </a:spcBef>
              <a:spcAft>
                <a:spcPts val="0"/>
              </a:spcAft>
              <a:buNone/>
            </a:pPr>
            <a:endParaRPr b="1"/>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0fb3a0c7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80fb3a0c75_0_21: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The community you will build on your Hub will provide space for your  teams and collaborators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to discuss data concepts, track progress and share files by </a:t>
            </a:r>
            <a:r>
              <a:rPr lang="en">
                <a:solidFill>
                  <a:schemeClr val="dk1"/>
                </a:solidFill>
              </a:rPr>
              <a:t>integrating with existing </a:t>
            </a:r>
            <a:r>
              <a:rPr lang="en" sz="1100" b="0" i="0" u="none" strike="noStrike" cap="none">
                <a:solidFill>
                  <a:schemeClr val="dk1"/>
                </a:solidFill>
                <a:latin typeface="Arial"/>
                <a:ea typeface="Arial"/>
                <a:cs typeface="Arial"/>
                <a:sym typeface="Arial"/>
              </a:rPr>
              <a:t>services such as Google Drive, GitHub, or Dropbox.</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These collaboration spaces include:</a:t>
            </a:r>
            <a:endParaRPr sz="1100" b="0" i="0" u="none" strike="noStrike" cap="none">
              <a:solidFill>
                <a:schemeClr val="dk1"/>
              </a:solidFill>
              <a:latin typeface="Arial"/>
              <a:ea typeface="Arial"/>
              <a:cs typeface="Arial"/>
              <a:sym typeface="Arial"/>
            </a:endParaRPr>
          </a:p>
          <a:p>
            <a:pPr marL="165100" marR="0" lvl="0" indent="-165100" algn="l" rtl="0">
              <a:lnSpc>
                <a:spcPct val="100000"/>
              </a:lnSpc>
              <a:spcBef>
                <a:spcPts val="0"/>
              </a:spcBef>
              <a:spcAft>
                <a:spcPts val="0"/>
              </a:spcAft>
              <a:buClr>
                <a:schemeClr val="dk1"/>
              </a:buClr>
              <a:buSzPts val="1400"/>
              <a:buFont typeface="Arial"/>
              <a:buChar char="•"/>
            </a:pPr>
            <a:r>
              <a:rPr lang="en" sz="1100" b="0" i="0" u="none" strike="noStrike" cap="none">
                <a:solidFill>
                  <a:schemeClr val="dk1"/>
                </a:solidFill>
                <a:latin typeface="Arial"/>
                <a:ea typeface="Arial"/>
                <a:cs typeface="Arial"/>
                <a:sym typeface="Arial"/>
              </a:rPr>
              <a:t>Groups -</a:t>
            </a:r>
            <a:r>
              <a:rPr lang="en">
                <a:solidFill>
                  <a:schemeClr val="dk1"/>
                </a:solidFill>
              </a:rPr>
              <a:t> have content and conversation, either privately or with the world. Each group comes with the ability to create group-specific content pages, invite and manage group membership, send announcements, publish a blog, add events through a calendar, share ideas through collections, discuss methods through forums, work on tasks through projects, share information through wikis, manage files, and much more.</a:t>
            </a:r>
            <a:endParaRPr>
              <a:solidFill>
                <a:schemeClr val="dk1"/>
              </a:solidFill>
            </a:endParaRPr>
          </a:p>
          <a:p>
            <a:pPr marL="165100" marR="0" lvl="0" indent="0" algn="l" rtl="0">
              <a:lnSpc>
                <a:spcPct val="100000"/>
              </a:lnSpc>
              <a:spcBef>
                <a:spcPts val="0"/>
              </a:spcBef>
              <a:spcAft>
                <a:spcPts val="0"/>
              </a:spcAft>
              <a:buNone/>
            </a:pPr>
            <a:endParaRPr>
              <a:solidFill>
                <a:schemeClr val="dk1"/>
              </a:solidFill>
            </a:endParaRPr>
          </a:p>
          <a:p>
            <a:pPr marL="165100" marR="0" lvl="0" indent="-165100" algn="l" rtl="0">
              <a:lnSpc>
                <a:spcPct val="100000"/>
              </a:lnSpc>
              <a:spcBef>
                <a:spcPts val="0"/>
              </a:spcBef>
              <a:spcAft>
                <a:spcPts val="0"/>
              </a:spcAft>
              <a:buClr>
                <a:schemeClr val="dk1"/>
              </a:buClr>
              <a:buSzPts val="1400"/>
              <a:buFont typeface="Arial"/>
              <a:buChar char="•"/>
            </a:pPr>
            <a:r>
              <a:rPr lang="en" sz="1100" b="0" i="0" u="none" strike="noStrike" cap="none">
                <a:solidFill>
                  <a:schemeClr val="dk1"/>
                </a:solidFill>
                <a:latin typeface="Arial"/>
                <a:ea typeface="Arial"/>
                <a:cs typeface="Arial"/>
                <a:sym typeface="Arial"/>
              </a:rPr>
              <a:t>Projects - Whether working on a new funding proposal, research paper or developing an application, projects are a great way to manage your data, workflow, and communication. Each project space comes with a wiki area, to-do list management, the ability to connect to Google Drive, Dropbox and other file management systems, and publishing data straight from a project space.</a:t>
            </a:r>
            <a:endParaRPr sz="1100" b="0" i="0" u="none" strike="noStrike" cap="none">
              <a:solidFill>
                <a:schemeClr val="dk1"/>
              </a:solidFill>
              <a:latin typeface="Arial"/>
              <a:ea typeface="Arial"/>
              <a:cs typeface="Arial"/>
              <a:sym typeface="Arial"/>
            </a:endParaRPr>
          </a:p>
          <a:p>
            <a:pPr marL="165100" marR="0" lvl="0" indent="0" algn="l" rtl="0">
              <a:lnSpc>
                <a:spcPct val="100000"/>
              </a:lnSpc>
              <a:spcBef>
                <a:spcPts val="0"/>
              </a:spcBef>
              <a:spcAft>
                <a:spcPts val="0"/>
              </a:spcAft>
              <a:buNone/>
            </a:pPr>
            <a:endParaRPr>
              <a:solidFill>
                <a:schemeClr val="dk1"/>
              </a:solidFill>
            </a:endParaRPr>
          </a:p>
          <a:p>
            <a:pPr marL="165100" marR="0" lvl="0" indent="-165100" algn="l" rtl="0">
              <a:lnSpc>
                <a:spcPct val="100000"/>
              </a:lnSpc>
              <a:spcBef>
                <a:spcPts val="0"/>
              </a:spcBef>
              <a:spcAft>
                <a:spcPts val="0"/>
              </a:spcAft>
              <a:buClr>
                <a:schemeClr val="dk1"/>
              </a:buClr>
              <a:buSzPts val="1400"/>
              <a:buFont typeface="Arial"/>
              <a:buChar char="•"/>
            </a:pPr>
            <a:r>
              <a:rPr lang="en" sz="1100" b="0" i="0" u="none" strike="noStrike" cap="none">
                <a:solidFill>
                  <a:schemeClr val="dk1"/>
                </a:solidFill>
                <a:latin typeface="Arial"/>
                <a:ea typeface="Arial"/>
                <a:cs typeface="Arial"/>
                <a:sym typeface="Arial"/>
              </a:rPr>
              <a:t>Wiki - Wiki pages </a:t>
            </a:r>
            <a:r>
              <a:rPr lang="en">
                <a:solidFill>
                  <a:schemeClr val="dk1"/>
                </a:solidFill>
              </a:rPr>
              <a:t>where a</a:t>
            </a:r>
            <a:r>
              <a:rPr lang="en" sz="1100" b="0" i="0" u="none" strike="noStrike" cap="none">
                <a:solidFill>
                  <a:schemeClr val="dk1"/>
                </a:solidFill>
                <a:latin typeface="Arial"/>
                <a:ea typeface="Arial"/>
                <a:cs typeface="Arial"/>
                <a:sym typeface="Arial"/>
              </a:rPr>
              <a:t>ny contributor or a group of contributors can create new articles, and there can be multiple articles on the same wiki, each written by a different author. </a:t>
            </a:r>
            <a:endParaRPr>
              <a:solidFill>
                <a:schemeClr val="dk1"/>
              </a:solidFill>
            </a:endParaRPr>
          </a:p>
          <a:p>
            <a:pPr marL="165100" marR="0" lvl="0" indent="0" algn="l" rtl="0">
              <a:lnSpc>
                <a:spcPct val="100000"/>
              </a:lnSpc>
              <a:spcBef>
                <a:spcPts val="0"/>
              </a:spcBef>
              <a:spcAft>
                <a:spcPts val="0"/>
              </a:spcAft>
              <a:buNone/>
            </a:pPr>
            <a:endParaRPr>
              <a:solidFill>
                <a:schemeClr val="dk1"/>
              </a:solidFill>
            </a:endParaRPr>
          </a:p>
          <a:p>
            <a:pPr marL="165100" marR="0" lvl="0" indent="-165100" algn="l" rtl="0">
              <a:lnSpc>
                <a:spcPct val="100000"/>
              </a:lnSpc>
              <a:spcBef>
                <a:spcPts val="0"/>
              </a:spcBef>
              <a:spcAft>
                <a:spcPts val="0"/>
              </a:spcAft>
              <a:buClr>
                <a:schemeClr val="dk1"/>
              </a:buClr>
              <a:buSzPts val="1400"/>
              <a:buFont typeface="Arial"/>
              <a:buChar char="•"/>
            </a:pPr>
            <a:r>
              <a:rPr lang="en" sz="1100" b="0" i="0" u="none" strike="noStrike" cap="none">
                <a:solidFill>
                  <a:schemeClr val="dk1"/>
                </a:solidFill>
                <a:latin typeface="Arial"/>
                <a:ea typeface="Arial"/>
                <a:cs typeface="Arial"/>
                <a:sym typeface="Arial"/>
              </a:rPr>
              <a:t>Collections - A quick and easy way to share</a:t>
            </a:r>
            <a:r>
              <a:rPr lang="en">
                <a:solidFill>
                  <a:schemeClr val="dk1"/>
                </a:solidFill>
              </a:rPr>
              <a:t> </a:t>
            </a:r>
            <a:r>
              <a:rPr lang="en" sz="1100" b="0" i="0" u="none" strike="noStrike" cap="none">
                <a:solidFill>
                  <a:schemeClr val="dk1"/>
                </a:solidFill>
                <a:latin typeface="Arial"/>
                <a:ea typeface="Arial"/>
                <a:cs typeface="Arial"/>
                <a:sym typeface="Arial"/>
              </a:rPr>
              <a:t>and organize information on a hub. Start with an image, link, or file you would like to share with your community. Share the collected content in a post by uploading the materials or collecting the materials from around the hub. Fellow community members can collect and follow your collections and individual posts, which allows for any updates to appear in their collection feed.</a:t>
            </a:r>
            <a:endParaRPr sz="1100" b="0" i="0" u="none" strike="noStrike" cap="none">
              <a:solidFill>
                <a:schemeClr val="dk1"/>
              </a:solidFill>
              <a:latin typeface="Arial"/>
              <a:ea typeface="Arial"/>
              <a:cs typeface="Arial"/>
              <a:sym typeface="Arial"/>
            </a:endParaRPr>
          </a:p>
          <a:p>
            <a:pPr marL="165100" marR="0" lvl="0" indent="-165100" algn="l" rtl="0">
              <a:lnSpc>
                <a:spcPct val="100000"/>
              </a:lnSpc>
              <a:spcBef>
                <a:spcPts val="0"/>
              </a:spcBef>
              <a:spcAft>
                <a:spcPts val="0"/>
              </a:spcAft>
              <a:buClr>
                <a:schemeClr val="dk1"/>
              </a:buClr>
              <a:buSzPts val="1400"/>
              <a:buFont typeface="Arial"/>
              <a:buChar char="•"/>
            </a:pPr>
            <a:r>
              <a:rPr lang="en">
                <a:solidFill>
                  <a:schemeClr val="dk1"/>
                </a:solidFill>
              </a:rPr>
              <a:t>Forums</a:t>
            </a:r>
            <a:endParaRPr>
              <a:solidFill>
                <a:schemeClr val="dk1"/>
              </a:solidFill>
            </a:endParaRPr>
          </a:p>
          <a:p>
            <a:pPr marL="165100" marR="0" lvl="0" indent="-165100" algn="l" rtl="0">
              <a:lnSpc>
                <a:spcPct val="100000"/>
              </a:lnSpc>
              <a:spcBef>
                <a:spcPts val="0"/>
              </a:spcBef>
              <a:spcAft>
                <a:spcPts val="0"/>
              </a:spcAft>
              <a:buClr>
                <a:schemeClr val="dk1"/>
              </a:buClr>
              <a:buSzPts val="1400"/>
              <a:buFont typeface="Arial"/>
              <a:buChar char="•"/>
            </a:pPr>
            <a:r>
              <a:rPr lang="en">
                <a:solidFill>
                  <a:schemeClr val="dk1"/>
                </a:solidFill>
              </a:rPr>
              <a:t>Blogs</a:t>
            </a:r>
            <a:endParaRPr>
              <a:solidFill>
                <a:schemeClr val="dk1"/>
              </a:solidFill>
            </a:endParaRPr>
          </a:p>
          <a:p>
            <a:pPr marL="165100" marR="0" lvl="0" indent="-165100" algn="l" rtl="0">
              <a:lnSpc>
                <a:spcPct val="100000"/>
              </a:lnSpc>
              <a:spcBef>
                <a:spcPts val="0"/>
              </a:spcBef>
              <a:spcAft>
                <a:spcPts val="0"/>
              </a:spcAft>
              <a:buClr>
                <a:schemeClr val="dk1"/>
              </a:buClr>
              <a:buSzPts val="1400"/>
              <a:buFont typeface="Arial"/>
              <a:buChar char="•"/>
            </a:pPr>
            <a:r>
              <a:rPr lang="en">
                <a:solidFill>
                  <a:schemeClr val="dk1"/>
                </a:solidFill>
              </a:rPr>
              <a:t>Share info about events and announcements</a:t>
            </a:r>
            <a:endParaRPr>
              <a:solidFill>
                <a:schemeClr val="dk1"/>
              </a:solidFill>
            </a:endParaRPr>
          </a:p>
          <a:p>
            <a:pPr marL="165100" marR="0" lvl="0" indent="-165100" algn="l" rtl="0">
              <a:lnSpc>
                <a:spcPct val="100000"/>
              </a:lnSpc>
              <a:spcBef>
                <a:spcPts val="0"/>
              </a:spcBef>
              <a:spcAft>
                <a:spcPts val="0"/>
              </a:spcAft>
              <a:buClr>
                <a:schemeClr val="dk1"/>
              </a:buClr>
              <a:buSzPts val="1400"/>
              <a:buFont typeface="Arial"/>
              <a:buChar char="•"/>
            </a:pPr>
            <a:r>
              <a:rPr lang="en">
                <a:solidFill>
                  <a:schemeClr val="dk1"/>
                </a:solidFill>
              </a:rPr>
              <a:t>Ability to customize branding for groups </a:t>
            </a:r>
            <a:endParaRPr>
              <a:solidFill>
                <a:schemeClr val="dk1"/>
              </a:solidFill>
            </a:endParaRPr>
          </a:p>
          <a:p>
            <a:pPr marL="0" marR="0" lvl="0" indent="0" algn="l" rtl="0">
              <a:lnSpc>
                <a:spcPct val="100000"/>
              </a:lnSpc>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32373B"/>
        </a:solidFill>
        <a:effectLst/>
      </p:bgPr>
    </p:bg>
    <p:spTree>
      <p:nvGrpSpPr>
        <p:cNvPr id="1" name="Shape 9"/>
        <p:cNvGrpSpPr/>
        <p:nvPr/>
      </p:nvGrpSpPr>
      <p:grpSpPr>
        <a:xfrm>
          <a:off x="0" y="0"/>
          <a:ext cx="0" cy="0"/>
          <a:chOff x="0" y="0"/>
          <a:chExt cx="0" cy="0"/>
        </a:xfrm>
      </p:grpSpPr>
      <p:pic>
        <p:nvPicPr>
          <p:cNvPr id="10" name="Google Shape;10;p2" descr="xsede-title_bg.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 name="Google Shape;11;p2"/>
          <p:cNvSpPr txBox="1">
            <a:spLocks noGrp="1"/>
          </p:cNvSpPr>
          <p:nvPr>
            <p:ph type="ctrTitle"/>
          </p:nvPr>
        </p:nvSpPr>
        <p:spPr>
          <a:xfrm>
            <a:off x="390525" y="1819276"/>
            <a:ext cx="8222100" cy="933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9pPr>
          </a:lstStyle>
          <a:p>
            <a:endParaRPr/>
          </a:p>
        </p:txBody>
      </p:sp>
      <p:sp>
        <p:nvSpPr>
          <p:cNvPr id="12" name="Google Shape;12;p2"/>
          <p:cNvSpPr txBox="1">
            <a:spLocks noGrp="1"/>
          </p:cNvSpPr>
          <p:nvPr>
            <p:ph type="subTitle" idx="1"/>
          </p:nvPr>
        </p:nvSpPr>
        <p:spPr>
          <a:xfrm>
            <a:off x="390525" y="2789131"/>
            <a:ext cx="8222100" cy="432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8AC53F"/>
              </a:buClr>
              <a:buSzPts val="1800"/>
              <a:buFont typeface="Roboto"/>
              <a:buNone/>
              <a:defRPr sz="1800" b="0" i="0" u="none" strike="noStrike" cap="none">
                <a:solidFill>
                  <a:srgbClr val="8AC53F"/>
                </a:solidFill>
                <a:latin typeface="Roboto"/>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32373B"/>
        </a:solidFill>
        <a:effectLst/>
      </p:bgPr>
    </p:bg>
    <p:spTree>
      <p:nvGrpSpPr>
        <p:cNvPr id="1" name="Shape 13"/>
        <p:cNvGrpSpPr/>
        <p:nvPr/>
      </p:nvGrpSpPr>
      <p:grpSpPr>
        <a:xfrm>
          <a:off x="0" y="0"/>
          <a:ext cx="0" cy="0"/>
          <a:chOff x="0" y="0"/>
          <a:chExt cx="0" cy="0"/>
        </a:xfrm>
      </p:grpSpPr>
      <p:pic>
        <p:nvPicPr>
          <p:cNvPr id="14" name="Google Shape;14;p3" descr="xsede-title_bg2.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 name="Google Shape;15;p3"/>
          <p:cNvSpPr txBox="1">
            <a:spLocks noGrp="1"/>
          </p:cNvSpPr>
          <p:nvPr>
            <p:ph type="title"/>
          </p:nvPr>
        </p:nvSpPr>
        <p:spPr>
          <a:xfrm>
            <a:off x="471900" y="403850"/>
            <a:ext cx="8222100" cy="76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16" name="Google Shape;16;p3"/>
          <p:cNvSpPr txBox="1">
            <a:spLocks noGrp="1"/>
          </p:cNvSpPr>
          <p:nvPr>
            <p:ph type="body" idx="1"/>
          </p:nvPr>
        </p:nvSpPr>
        <p:spPr>
          <a:xfrm>
            <a:off x="471900" y="1416150"/>
            <a:ext cx="8222100" cy="3279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F9F9F9"/>
              </a:buClr>
              <a:buSzPts val="1800"/>
              <a:buFont typeface="Roboto"/>
              <a:buNone/>
              <a:defRPr sz="1800" b="0" i="0" u="none" strike="noStrike" cap="none">
                <a:solidFill>
                  <a:srgbClr val="F9F9F9"/>
                </a:solidFill>
                <a:latin typeface="Roboto"/>
                <a:ea typeface="Roboto"/>
                <a:cs typeface="Roboto"/>
                <a:sym typeface="Roboto"/>
              </a:defRPr>
            </a:lvl1pPr>
            <a:lvl2pPr marL="914400" marR="0" lvl="1"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2pPr>
            <a:lvl3pPr marL="1371600" marR="0" lvl="2"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3pPr>
            <a:lvl4pPr marL="1828800" marR="0" lvl="3"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4pPr>
            <a:lvl5pPr marL="2286000" marR="0" lvl="4"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5pPr>
            <a:lvl6pPr marL="2743200" marR="0" lvl="5"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6pPr>
            <a:lvl7pPr marL="3200400" marR="0" lvl="6"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7pPr>
            <a:lvl8pPr marL="3657600" marR="0" lvl="7"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8pPr>
            <a:lvl9pPr marL="4114800" marR="0" lvl="8" indent="-228600" algn="l" rtl="0">
              <a:lnSpc>
                <a:spcPct val="115000"/>
              </a:lnSpc>
              <a:spcBef>
                <a:spcPts val="1600"/>
              </a:spcBef>
              <a:spcAft>
                <a:spcPts val="1600"/>
              </a:spcAft>
              <a:buClr>
                <a:srgbClr val="F9F9F9"/>
              </a:buClr>
              <a:buSzPts val="1400"/>
              <a:buFont typeface="Roboto"/>
              <a:buNone/>
              <a:defRPr sz="1400" b="0" i="0" u="none" strike="noStrike" cap="none">
                <a:solidFill>
                  <a:srgbClr val="F9F9F9"/>
                </a:solidFill>
                <a:latin typeface="Roboto"/>
                <a:ea typeface="Roboto"/>
                <a:cs typeface="Roboto"/>
                <a:sym typeface="Roboto"/>
              </a:defRPr>
            </a:lvl9pPr>
          </a:lstStyle>
          <a:p>
            <a:endParaRPr/>
          </a:p>
        </p:txBody>
      </p:sp>
      <p:cxnSp>
        <p:nvCxnSpPr>
          <p:cNvPr id="17" name="Google Shape;17;p3"/>
          <p:cNvCxnSpPr/>
          <p:nvPr/>
        </p:nvCxnSpPr>
        <p:spPr>
          <a:xfrm>
            <a:off x="579150" y="403850"/>
            <a:ext cx="845700" cy="0"/>
          </a:xfrm>
          <a:prstGeom prst="straightConnector1">
            <a:avLst/>
          </a:prstGeom>
          <a:noFill/>
          <a:ln w="38100" cap="flat" cmpd="sng">
            <a:solidFill>
              <a:srgbClr val="8AC53F"/>
            </a:solidFill>
            <a:prstDash val="solid"/>
            <a:round/>
            <a:headEnd type="none" w="sm" len="sm"/>
            <a:tailEnd type="none" w="sm" len="sm"/>
          </a:ln>
        </p:spPr>
      </p:cxnSp>
      <p:sp>
        <p:nvSpPr>
          <p:cNvPr id="18" name="Google Shape;18;p3"/>
          <p:cNvSpPr txBox="1">
            <a:spLocks noGrp="1"/>
          </p:cNvSpPr>
          <p:nvPr>
            <p:ph type="sldNum" idx="12"/>
          </p:nvPr>
        </p:nvSpPr>
        <p:spPr>
          <a:xfrm>
            <a:off x="8598848" y="4744034"/>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bg>
      <p:bgPr>
        <a:solidFill>
          <a:srgbClr val="000000"/>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892969" y="1567160"/>
            <a:ext cx="7358100" cy="2009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5906"/>
              <a:buFont typeface="Roboto"/>
              <a:buNone/>
              <a:defRPr sz="5906"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26" name="Google Shape;26;p5"/>
          <p:cNvSpPr txBox="1">
            <a:spLocks noGrp="1"/>
          </p:cNvSpPr>
          <p:nvPr>
            <p:ph type="sldNum" idx="12"/>
          </p:nvPr>
        </p:nvSpPr>
        <p:spPr>
          <a:xfrm>
            <a:off x="4446984" y="4882307"/>
            <a:ext cx="241200" cy="19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body">
  <p:cSld name="1_Title and body">
    <p:bg>
      <p:bgPr>
        <a:solidFill>
          <a:srgbClr val="32373B"/>
        </a:solidFill>
        <a:effectLst/>
      </p:bgPr>
    </p:bg>
    <p:spTree>
      <p:nvGrpSpPr>
        <p:cNvPr id="1" name="Shape 27"/>
        <p:cNvGrpSpPr/>
        <p:nvPr/>
      </p:nvGrpSpPr>
      <p:grpSpPr>
        <a:xfrm>
          <a:off x="0" y="0"/>
          <a:ext cx="0" cy="0"/>
          <a:chOff x="0" y="0"/>
          <a:chExt cx="0" cy="0"/>
        </a:xfrm>
      </p:grpSpPr>
      <p:pic>
        <p:nvPicPr>
          <p:cNvPr id="28" name="Google Shape;28;p6" descr="xsede-title_bg2.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 name="Google Shape;29;p6"/>
          <p:cNvSpPr txBox="1">
            <a:spLocks noGrp="1"/>
          </p:cNvSpPr>
          <p:nvPr>
            <p:ph type="title"/>
          </p:nvPr>
        </p:nvSpPr>
        <p:spPr>
          <a:xfrm>
            <a:off x="471900" y="403850"/>
            <a:ext cx="8222100" cy="767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cxnSp>
        <p:nvCxnSpPr>
          <p:cNvPr id="30" name="Google Shape;30;p6"/>
          <p:cNvCxnSpPr/>
          <p:nvPr/>
        </p:nvCxnSpPr>
        <p:spPr>
          <a:xfrm>
            <a:off x="579150" y="403850"/>
            <a:ext cx="845700" cy="0"/>
          </a:xfrm>
          <a:prstGeom prst="straightConnector1">
            <a:avLst/>
          </a:prstGeom>
          <a:noFill/>
          <a:ln w="38100" cap="flat" cmpd="sng">
            <a:solidFill>
              <a:srgbClr val="8AC53F"/>
            </a:solidFill>
            <a:prstDash val="solid"/>
            <a:round/>
            <a:headEnd type="none" w="sm" len="sm"/>
            <a:tailEnd type="none" w="sm" len="sm"/>
          </a:ln>
        </p:spPr>
      </p:cxnSp>
      <p:sp>
        <p:nvSpPr>
          <p:cNvPr id="31" name="Google Shape;31;p6"/>
          <p:cNvSpPr txBox="1">
            <a:spLocks noGrp="1"/>
          </p:cNvSpPr>
          <p:nvPr>
            <p:ph type="sldNum" idx="12"/>
          </p:nvPr>
        </p:nvSpPr>
        <p:spPr>
          <a:xfrm>
            <a:off x="8598848" y="4744034"/>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32373B"/>
        </a:solid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8598848" y="4744034"/>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32373B"/>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88250"/>
            <a:ext cx="6227100" cy="409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9pPr>
          </a:lstStyle>
          <a:p>
            <a:endParaRPr/>
          </a:p>
        </p:txBody>
      </p:sp>
      <p:sp>
        <p:nvSpPr>
          <p:cNvPr id="36" name="Google Shape;36;p8"/>
          <p:cNvSpPr txBox="1">
            <a:spLocks noGrp="1"/>
          </p:cNvSpPr>
          <p:nvPr>
            <p:ph type="sldNum" idx="12"/>
          </p:nvPr>
        </p:nvSpPr>
        <p:spPr>
          <a:xfrm>
            <a:off x="8598848" y="4744034"/>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32373B"/>
        </a:solidFill>
        <a:effectLst/>
      </p:bgPr>
    </p:bg>
    <p:spTree>
      <p:nvGrpSpPr>
        <p:cNvPr id="1" name="Shape 37"/>
        <p:cNvGrpSpPr/>
        <p:nvPr/>
      </p:nvGrpSpPr>
      <p:grpSpPr>
        <a:xfrm>
          <a:off x="0" y="0"/>
          <a:ext cx="0" cy="0"/>
          <a:chOff x="0" y="0"/>
          <a:chExt cx="0" cy="0"/>
        </a:xfrm>
      </p:grpSpPr>
      <p:sp>
        <p:nvSpPr>
          <p:cNvPr id="38" name="Google Shape;38;p9"/>
          <p:cNvSpPr/>
          <p:nvPr/>
        </p:nvSpPr>
        <p:spPr>
          <a:xfrm>
            <a:off x="0" y="0"/>
            <a:ext cx="4695900" cy="5143500"/>
          </a:xfrm>
          <a:prstGeom prst="rect">
            <a:avLst/>
          </a:prstGeom>
          <a:solidFill>
            <a:srgbClr val="4F54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9"/>
          <p:cNvSpPr txBox="1">
            <a:spLocks noGrp="1"/>
          </p:cNvSpPr>
          <p:nvPr>
            <p:ph type="title"/>
          </p:nvPr>
        </p:nvSpPr>
        <p:spPr>
          <a:xfrm>
            <a:off x="265500" y="480025"/>
            <a:ext cx="4045200" cy="2235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F9F9F9"/>
              </a:buClr>
              <a:buSzPts val="4200"/>
              <a:buFont typeface="Roboto"/>
              <a:buNone/>
              <a:defRPr sz="4200" b="0" i="0" u="none" strike="noStrike" cap="none">
                <a:solidFill>
                  <a:srgbClr val="F9F9F9"/>
                </a:solidFill>
                <a:latin typeface="Roboto"/>
                <a:ea typeface="Roboto"/>
                <a:cs typeface="Roboto"/>
                <a:sym typeface="Roboto"/>
              </a:defRPr>
            </a:lvl1pPr>
            <a:lvl2pPr marR="0" lvl="1" algn="ctr" rtl="0">
              <a:lnSpc>
                <a:spcPct val="100000"/>
              </a:lnSpc>
              <a:spcBef>
                <a:spcPts val="0"/>
              </a:spcBef>
              <a:spcAft>
                <a:spcPts val="0"/>
              </a:spcAft>
              <a:buClr>
                <a:srgbClr val="F9F9F9"/>
              </a:buClr>
              <a:buSzPts val="4200"/>
              <a:buFont typeface="Roboto"/>
              <a:buNone/>
              <a:defRPr sz="4200" b="0" i="0" u="none" strike="noStrike" cap="none">
                <a:solidFill>
                  <a:srgbClr val="F9F9F9"/>
                </a:solidFill>
                <a:latin typeface="Roboto"/>
                <a:ea typeface="Roboto"/>
                <a:cs typeface="Roboto"/>
                <a:sym typeface="Roboto"/>
              </a:defRPr>
            </a:lvl2pPr>
            <a:lvl3pPr marR="0" lvl="2" algn="ctr" rtl="0">
              <a:lnSpc>
                <a:spcPct val="100000"/>
              </a:lnSpc>
              <a:spcBef>
                <a:spcPts val="0"/>
              </a:spcBef>
              <a:spcAft>
                <a:spcPts val="0"/>
              </a:spcAft>
              <a:buClr>
                <a:srgbClr val="F9F9F9"/>
              </a:buClr>
              <a:buSzPts val="4200"/>
              <a:buFont typeface="Roboto"/>
              <a:buNone/>
              <a:defRPr sz="4200" b="0" i="0" u="none" strike="noStrike" cap="none">
                <a:solidFill>
                  <a:srgbClr val="F9F9F9"/>
                </a:solidFill>
                <a:latin typeface="Roboto"/>
                <a:ea typeface="Roboto"/>
                <a:cs typeface="Roboto"/>
                <a:sym typeface="Roboto"/>
              </a:defRPr>
            </a:lvl3pPr>
            <a:lvl4pPr marR="0" lvl="3" algn="ctr" rtl="0">
              <a:lnSpc>
                <a:spcPct val="100000"/>
              </a:lnSpc>
              <a:spcBef>
                <a:spcPts val="0"/>
              </a:spcBef>
              <a:spcAft>
                <a:spcPts val="0"/>
              </a:spcAft>
              <a:buClr>
                <a:srgbClr val="F9F9F9"/>
              </a:buClr>
              <a:buSzPts val="4200"/>
              <a:buFont typeface="Roboto"/>
              <a:buNone/>
              <a:defRPr sz="4200" b="0" i="0" u="none" strike="noStrike" cap="none">
                <a:solidFill>
                  <a:srgbClr val="F9F9F9"/>
                </a:solidFill>
                <a:latin typeface="Roboto"/>
                <a:ea typeface="Roboto"/>
                <a:cs typeface="Roboto"/>
                <a:sym typeface="Roboto"/>
              </a:defRPr>
            </a:lvl4pPr>
            <a:lvl5pPr marR="0" lvl="4" algn="ctr" rtl="0">
              <a:lnSpc>
                <a:spcPct val="100000"/>
              </a:lnSpc>
              <a:spcBef>
                <a:spcPts val="0"/>
              </a:spcBef>
              <a:spcAft>
                <a:spcPts val="0"/>
              </a:spcAft>
              <a:buClr>
                <a:srgbClr val="F9F9F9"/>
              </a:buClr>
              <a:buSzPts val="4200"/>
              <a:buFont typeface="Roboto"/>
              <a:buNone/>
              <a:defRPr sz="4200" b="0" i="0" u="none" strike="noStrike" cap="none">
                <a:solidFill>
                  <a:srgbClr val="F9F9F9"/>
                </a:solidFill>
                <a:latin typeface="Roboto"/>
                <a:ea typeface="Roboto"/>
                <a:cs typeface="Roboto"/>
                <a:sym typeface="Roboto"/>
              </a:defRPr>
            </a:lvl5pPr>
            <a:lvl6pPr marR="0" lvl="5" algn="ctr" rtl="0">
              <a:lnSpc>
                <a:spcPct val="100000"/>
              </a:lnSpc>
              <a:spcBef>
                <a:spcPts val="0"/>
              </a:spcBef>
              <a:spcAft>
                <a:spcPts val="0"/>
              </a:spcAft>
              <a:buClr>
                <a:srgbClr val="F9F9F9"/>
              </a:buClr>
              <a:buSzPts val="4200"/>
              <a:buFont typeface="Roboto"/>
              <a:buNone/>
              <a:defRPr sz="4200" b="0" i="0" u="none" strike="noStrike" cap="none">
                <a:solidFill>
                  <a:srgbClr val="F9F9F9"/>
                </a:solidFill>
                <a:latin typeface="Roboto"/>
                <a:ea typeface="Roboto"/>
                <a:cs typeface="Roboto"/>
                <a:sym typeface="Roboto"/>
              </a:defRPr>
            </a:lvl6pPr>
            <a:lvl7pPr marR="0" lvl="6" algn="ctr" rtl="0">
              <a:lnSpc>
                <a:spcPct val="100000"/>
              </a:lnSpc>
              <a:spcBef>
                <a:spcPts val="0"/>
              </a:spcBef>
              <a:spcAft>
                <a:spcPts val="0"/>
              </a:spcAft>
              <a:buClr>
                <a:srgbClr val="F9F9F9"/>
              </a:buClr>
              <a:buSzPts val="4200"/>
              <a:buFont typeface="Roboto"/>
              <a:buNone/>
              <a:defRPr sz="4200" b="0" i="0" u="none" strike="noStrike" cap="none">
                <a:solidFill>
                  <a:srgbClr val="F9F9F9"/>
                </a:solidFill>
                <a:latin typeface="Roboto"/>
                <a:ea typeface="Roboto"/>
                <a:cs typeface="Roboto"/>
                <a:sym typeface="Roboto"/>
              </a:defRPr>
            </a:lvl7pPr>
            <a:lvl8pPr marR="0" lvl="7" algn="ctr" rtl="0">
              <a:lnSpc>
                <a:spcPct val="100000"/>
              </a:lnSpc>
              <a:spcBef>
                <a:spcPts val="0"/>
              </a:spcBef>
              <a:spcAft>
                <a:spcPts val="0"/>
              </a:spcAft>
              <a:buClr>
                <a:srgbClr val="F9F9F9"/>
              </a:buClr>
              <a:buSzPts val="4200"/>
              <a:buFont typeface="Roboto"/>
              <a:buNone/>
              <a:defRPr sz="4200" b="0" i="0" u="none" strike="noStrike" cap="none">
                <a:solidFill>
                  <a:srgbClr val="F9F9F9"/>
                </a:solidFill>
                <a:latin typeface="Roboto"/>
                <a:ea typeface="Roboto"/>
                <a:cs typeface="Roboto"/>
                <a:sym typeface="Roboto"/>
              </a:defRPr>
            </a:lvl8pPr>
            <a:lvl9pPr marR="0" lvl="8" algn="ctr" rtl="0">
              <a:lnSpc>
                <a:spcPct val="100000"/>
              </a:lnSpc>
              <a:spcBef>
                <a:spcPts val="0"/>
              </a:spcBef>
              <a:spcAft>
                <a:spcPts val="0"/>
              </a:spcAft>
              <a:buClr>
                <a:srgbClr val="F9F9F9"/>
              </a:buClr>
              <a:buSzPts val="4200"/>
              <a:buFont typeface="Roboto"/>
              <a:buNone/>
              <a:defRPr sz="4200" b="0" i="0" u="none" strike="noStrike" cap="none">
                <a:solidFill>
                  <a:srgbClr val="F9F9F9"/>
                </a:solidFill>
                <a:latin typeface="Roboto"/>
                <a:ea typeface="Roboto"/>
                <a:cs typeface="Roboto"/>
                <a:sym typeface="Roboto"/>
              </a:defRPr>
            </a:lvl9pPr>
          </a:lstStyle>
          <a:p>
            <a:endParaRPr/>
          </a:p>
        </p:txBody>
      </p:sp>
      <p:sp>
        <p:nvSpPr>
          <p:cNvPr id="40" name="Google Shape;40;p9"/>
          <p:cNvSpPr txBox="1">
            <a:spLocks noGrp="1"/>
          </p:cNvSpPr>
          <p:nvPr>
            <p:ph type="subTitle" idx="1"/>
          </p:nvPr>
        </p:nvSpPr>
        <p:spPr>
          <a:xfrm>
            <a:off x="265501" y="2779466"/>
            <a:ext cx="40452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B7B7B7"/>
              </a:buClr>
              <a:buSzPts val="2100"/>
              <a:buFont typeface="Roboto"/>
              <a:buNone/>
              <a:defRPr sz="2100" b="0" i="0" u="none" strike="noStrike" cap="none">
                <a:solidFill>
                  <a:srgbClr val="B7B7B7"/>
                </a:solidFill>
                <a:latin typeface="Roboto"/>
                <a:ea typeface="Roboto"/>
                <a:cs typeface="Roboto"/>
                <a:sym typeface="Roboto"/>
              </a:defRPr>
            </a:lvl1pPr>
            <a:lvl2pPr marR="0" lvl="1" algn="ctr" rtl="0">
              <a:lnSpc>
                <a:spcPct val="100000"/>
              </a:lnSpc>
              <a:spcBef>
                <a:spcPts val="0"/>
              </a:spcBef>
              <a:spcAft>
                <a:spcPts val="0"/>
              </a:spcAft>
              <a:buClr>
                <a:srgbClr val="F9F9F9"/>
              </a:buClr>
              <a:buSzPts val="2100"/>
              <a:buFont typeface="Roboto"/>
              <a:buNone/>
              <a:defRPr sz="2100" b="0" i="0" u="none" strike="noStrike" cap="none">
                <a:solidFill>
                  <a:srgbClr val="F9F9F9"/>
                </a:solidFill>
                <a:latin typeface="Roboto"/>
                <a:ea typeface="Roboto"/>
                <a:cs typeface="Roboto"/>
                <a:sym typeface="Roboto"/>
              </a:defRPr>
            </a:lvl2pPr>
            <a:lvl3pPr marR="0" lvl="2" algn="ctr" rtl="0">
              <a:lnSpc>
                <a:spcPct val="100000"/>
              </a:lnSpc>
              <a:spcBef>
                <a:spcPts val="0"/>
              </a:spcBef>
              <a:spcAft>
                <a:spcPts val="0"/>
              </a:spcAft>
              <a:buClr>
                <a:srgbClr val="F9F9F9"/>
              </a:buClr>
              <a:buSzPts val="2100"/>
              <a:buFont typeface="Roboto"/>
              <a:buNone/>
              <a:defRPr sz="2100" b="0" i="0" u="none" strike="noStrike" cap="none">
                <a:solidFill>
                  <a:srgbClr val="F9F9F9"/>
                </a:solidFill>
                <a:latin typeface="Roboto"/>
                <a:ea typeface="Roboto"/>
                <a:cs typeface="Roboto"/>
                <a:sym typeface="Roboto"/>
              </a:defRPr>
            </a:lvl3pPr>
            <a:lvl4pPr marR="0" lvl="3" algn="ctr" rtl="0">
              <a:lnSpc>
                <a:spcPct val="100000"/>
              </a:lnSpc>
              <a:spcBef>
                <a:spcPts val="0"/>
              </a:spcBef>
              <a:spcAft>
                <a:spcPts val="0"/>
              </a:spcAft>
              <a:buClr>
                <a:srgbClr val="F9F9F9"/>
              </a:buClr>
              <a:buSzPts val="2100"/>
              <a:buFont typeface="Roboto"/>
              <a:buNone/>
              <a:defRPr sz="2100" b="0" i="0" u="none" strike="noStrike" cap="none">
                <a:solidFill>
                  <a:srgbClr val="F9F9F9"/>
                </a:solidFill>
                <a:latin typeface="Roboto"/>
                <a:ea typeface="Roboto"/>
                <a:cs typeface="Roboto"/>
                <a:sym typeface="Roboto"/>
              </a:defRPr>
            </a:lvl4pPr>
            <a:lvl5pPr marR="0" lvl="4" algn="ctr" rtl="0">
              <a:lnSpc>
                <a:spcPct val="100000"/>
              </a:lnSpc>
              <a:spcBef>
                <a:spcPts val="0"/>
              </a:spcBef>
              <a:spcAft>
                <a:spcPts val="0"/>
              </a:spcAft>
              <a:buClr>
                <a:srgbClr val="F9F9F9"/>
              </a:buClr>
              <a:buSzPts val="2100"/>
              <a:buFont typeface="Roboto"/>
              <a:buNone/>
              <a:defRPr sz="2100" b="0" i="0" u="none" strike="noStrike" cap="none">
                <a:solidFill>
                  <a:srgbClr val="F9F9F9"/>
                </a:solidFill>
                <a:latin typeface="Roboto"/>
                <a:ea typeface="Roboto"/>
                <a:cs typeface="Roboto"/>
                <a:sym typeface="Roboto"/>
              </a:defRPr>
            </a:lvl5pPr>
            <a:lvl6pPr marR="0" lvl="5" algn="ctr" rtl="0">
              <a:lnSpc>
                <a:spcPct val="100000"/>
              </a:lnSpc>
              <a:spcBef>
                <a:spcPts val="0"/>
              </a:spcBef>
              <a:spcAft>
                <a:spcPts val="0"/>
              </a:spcAft>
              <a:buClr>
                <a:srgbClr val="F9F9F9"/>
              </a:buClr>
              <a:buSzPts val="2100"/>
              <a:buFont typeface="Roboto"/>
              <a:buNone/>
              <a:defRPr sz="2100" b="0" i="0" u="none" strike="noStrike" cap="none">
                <a:solidFill>
                  <a:srgbClr val="F9F9F9"/>
                </a:solidFill>
                <a:latin typeface="Roboto"/>
                <a:ea typeface="Roboto"/>
                <a:cs typeface="Roboto"/>
                <a:sym typeface="Roboto"/>
              </a:defRPr>
            </a:lvl6pPr>
            <a:lvl7pPr marR="0" lvl="6" algn="ctr" rtl="0">
              <a:lnSpc>
                <a:spcPct val="100000"/>
              </a:lnSpc>
              <a:spcBef>
                <a:spcPts val="0"/>
              </a:spcBef>
              <a:spcAft>
                <a:spcPts val="0"/>
              </a:spcAft>
              <a:buClr>
                <a:srgbClr val="F9F9F9"/>
              </a:buClr>
              <a:buSzPts val="2100"/>
              <a:buFont typeface="Roboto"/>
              <a:buNone/>
              <a:defRPr sz="2100" b="0" i="0" u="none" strike="noStrike" cap="none">
                <a:solidFill>
                  <a:srgbClr val="F9F9F9"/>
                </a:solidFill>
                <a:latin typeface="Roboto"/>
                <a:ea typeface="Roboto"/>
                <a:cs typeface="Roboto"/>
                <a:sym typeface="Roboto"/>
              </a:defRPr>
            </a:lvl7pPr>
            <a:lvl8pPr marR="0" lvl="7" algn="ctr" rtl="0">
              <a:lnSpc>
                <a:spcPct val="100000"/>
              </a:lnSpc>
              <a:spcBef>
                <a:spcPts val="0"/>
              </a:spcBef>
              <a:spcAft>
                <a:spcPts val="0"/>
              </a:spcAft>
              <a:buClr>
                <a:srgbClr val="F9F9F9"/>
              </a:buClr>
              <a:buSzPts val="2100"/>
              <a:buFont typeface="Roboto"/>
              <a:buNone/>
              <a:defRPr sz="2100" b="0" i="0" u="none" strike="noStrike" cap="none">
                <a:solidFill>
                  <a:srgbClr val="F9F9F9"/>
                </a:solidFill>
                <a:latin typeface="Roboto"/>
                <a:ea typeface="Roboto"/>
                <a:cs typeface="Roboto"/>
                <a:sym typeface="Roboto"/>
              </a:defRPr>
            </a:lvl8pPr>
            <a:lvl9pPr marR="0" lvl="8" algn="ctr" rtl="0">
              <a:lnSpc>
                <a:spcPct val="100000"/>
              </a:lnSpc>
              <a:spcBef>
                <a:spcPts val="0"/>
              </a:spcBef>
              <a:spcAft>
                <a:spcPts val="0"/>
              </a:spcAft>
              <a:buClr>
                <a:srgbClr val="F9F9F9"/>
              </a:buClr>
              <a:buSzPts val="2100"/>
              <a:buFont typeface="Roboto"/>
              <a:buNone/>
              <a:defRPr sz="2100" b="0" i="0" u="none" strike="noStrike" cap="none">
                <a:solidFill>
                  <a:srgbClr val="F9F9F9"/>
                </a:solidFill>
                <a:latin typeface="Roboto"/>
                <a:ea typeface="Roboto"/>
                <a:cs typeface="Roboto"/>
                <a:sym typeface="Roboto"/>
              </a:defRPr>
            </a:lvl9pPr>
          </a:lstStyle>
          <a:p>
            <a:endParaRPr/>
          </a:p>
        </p:txBody>
      </p:sp>
      <p:sp>
        <p:nvSpPr>
          <p:cNvPr id="41" name="Google Shape;41;p9"/>
          <p:cNvSpPr txBox="1">
            <a:spLocks noGrp="1"/>
          </p:cNvSpPr>
          <p:nvPr>
            <p:ph type="body" idx="2"/>
          </p:nvPr>
        </p:nvSpPr>
        <p:spPr>
          <a:xfrm>
            <a:off x="4939500" y="724201"/>
            <a:ext cx="3837000" cy="369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15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marL="914400" marR="0" lvl="1" indent="-228600" algn="l" rtl="0">
              <a:lnSpc>
                <a:spcPct val="115000"/>
              </a:lnSpc>
              <a:spcBef>
                <a:spcPts val="160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2pPr>
            <a:lvl3pPr marL="1371600" marR="0" lvl="2" indent="-228600" algn="l" rtl="0">
              <a:lnSpc>
                <a:spcPct val="115000"/>
              </a:lnSpc>
              <a:spcBef>
                <a:spcPts val="160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3pPr>
            <a:lvl4pPr marL="1828800" marR="0" lvl="3" indent="-228600" algn="l" rtl="0">
              <a:lnSpc>
                <a:spcPct val="115000"/>
              </a:lnSpc>
              <a:spcBef>
                <a:spcPts val="160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4pPr>
            <a:lvl5pPr marL="2286000" marR="0" lvl="4" indent="-228600" algn="l" rtl="0">
              <a:lnSpc>
                <a:spcPct val="115000"/>
              </a:lnSpc>
              <a:spcBef>
                <a:spcPts val="160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5pPr>
            <a:lvl6pPr marL="2743200" marR="0" lvl="5" indent="-228600" algn="l" rtl="0">
              <a:lnSpc>
                <a:spcPct val="115000"/>
              </a:lnSpc>
              <a:spcBef>
                <a:spcPts val="160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6pPr>
            <a:lvl7pPr marL="3200400" marR="0" lvl="6" indent="-228600" algn="l" rtl="0">
              <a:lnSpc>
                <a:spcPct val="115000"/>
              </a:lnSpc>
              <a:spcBef>
                <a:spcPts val="160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7pPr>
            <a:lvl8pPr marL="3657600" marR="0" lvl="7" indent="-228600" algn="l" rtl="0">
              <a:lnSpc>
                <a:spcPct val="115000"/>
              </a:lnSpc>
              <a:spcBef>
                <a:spcPts val="1600"/>
              </a:spcBef>
              <a:spcAft>
                <a:spcPts val="0"/>
              </a:spcAft>
              <a:buClr>
                <a:schemeClr val="lt1"/>
              </a:buClr>
              <a:buSzPts val="1400"/>
              <a:buFont typeface="Roboto"/>
              <a:buNone/>
              <a:defRPr sz="1400" b="0" i="0" u="none" strike="noStrike" cap="none">
                <a:solidFill>
                  <a:schemeClr val="lt1"/>
                </a:solidFill>
                <a:latin typeface="Roboto"/>
                <a:ea typeface="Roboto"/>
                <a:cs typeface="Roboto"/>
                <a:sym typeface="Roboto"/>
              </a:defRPr>
            </a:lvl8pPr>
            <a:lvl9pPr marL="4114800" marR="0" lvl="8" indent="-228600" algn="l" rtl="0">
              <a:lnSpc>
                <a:spcPct val="115000"/>
              </a:lnSpc>
              <a:spcBef>
                <a:spcPts val="1600"/>
              </a:spcBef>
              <a:spcAft>
                <a:spcPts val="1600"/>
              </a:spcAft>
              <a:buClr>
                <a:schemeClr val="lt1"/>
              </a:buClr>
              <a:buSzPts val="1400"/>
              <a:buFont typeface="Roboto"/>
              <a:buNone/>
              <a:defRPr sz="1400" b="0" i="0" u="none" strike="noStrike" cap="none">
                <a:solidFill>
                  <a:schemeClr val="lt1"/>
                </a:solidFill>
                <a:latin typeface="Roboto"/>
                <a:ea typeface="Roboto"/>
                <a:cs typeface="Roboto"/>
                <a:sym typeface="Roboto"/>
              </a:defRPr>
            </a:lvl9pPr>
          </a:lstStyle>
          <a:p>
            <a:endParaRPr/>
          </a:p>
        </p:txBody>
      </p:sp>
      <p:sp>
        <p:nvSpPr>
          <p:cNvPr id="42" name="Google Shape;42;p9"/>
          <p:cNvSpPr/>
          <p:nvPr/>
        </p:nvSpPr>
        <p:spPr>
          <a:xfrm>
            <a:off x="4634950" y="-64250"/>
            <a:ext cx="121800" cy="121800"/>
          </a:xfrm>
          <a:prstGeom prst="ellipse">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 name="Google Shape;43;p9"/>
          <p:cNvCxnSpPr/>
          <p:nvPr/>
        </p:nvCxnSpPr>
        <p:spPr>
          <a:xfrm>
            <a:off x="4695850" y="38100"/>
            <a:ext cx="0" cy="5067300"/>
          </a:xfrm>
          <a:prstGeom prst="straightConnector1">
            <a:avLst/>
          </a:prstGeom>
          <a:noFill/>
          <a:ln w="9525" cap="flat" cmpd="sng">
            <a:solidFill>
              <a:srgbClr val="F9F9F9"/>
            </a:solidFill>
            <a:prstDash val="dot"/>
            <a:round/>
            <a:headEnd type="none" w="sm" len="sm"/>
            <a:tailEnd type="none" w="sm" len="sm"/>
          </a:ln>
        </p:spPr>
      </p:cxnSp>
      <p:sp>
        <p:nvSpPr>
          <p:cNvPr id="44" name="Google Shape;44;p9"/>
          <p:cNvSpPr/>
          <p:nvPr/>
        </p:nvSpPr>
        <p:spPr>
          <a:xfrm>
            <a:off x="4634950" y="5085925"/>
            <a:ext cx="121800" cy="121800"/>
          </a:xfrm>
          <a:prstGeom prst="ellipse">
            <a:avLst/>
          </a:prstGeom>
          <a:solidFill>
            <a:srgbClr val="F9F9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9"/>
          <p:cNvSpPr txBox="1">
            <a:spLocks noGrp="1"/>
          </p:cNvSpPr>
          <p:nvPr>
            <p:ph type="sldNum" idx="12"/>
          </p:nvPr>
        </p:nvSpPr>
        <p:spPr>
          <a:xfrm>
            <a:off x="8598848" y="4744034"/>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cxnSp>
        <p:nvCxnSpPr>
          <p:cNvPr id="46" name="Google Shape;46;p9"/>
          <p:cNvCxnSpPr/>
          <p:nvPr/>
        </p:nvCxnSpPr>
        <p:spPr>
          <a:xfrm>
            <a:off x="362458" y="481345"/>
            <a:ext cx="845700" cy="0"/>
          </a:xfrm>
          <a:prstGeom prst="straightConnector1">
            <a:avLst/>
          </a:prstGeom>
          <a:noFill/>
          <a:ln w="38100" cap="flat" cmpd="sng">
            <a:solidFill>
              <a:srgbClr val="8AC53F"/>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32373B"/>
        </a:solidFill>
        <a:effectLst/>
      </p:bgPr>
    </p:bg>
    <p:spTree>
      <p:nvGrpSpPr>
        <p:cNvPr id="1" name="Shape 47"/>
        <p:cNvGrpSpPr/>
        <p:nvPr/>
      </p:nvGrpSpPr>
      <p:grpSpPr>
        <a:xfrm>
          <a:off x="0" y="0"/>
          <a:ext cx="0" cy="0"/>
          <a:chOff x="0" y="0"/>
          <a:chExt cx="0" cy="0"/>
        </a:xfrm>
      </p:grpSpPr>
      <p:sp>
        <p:nvSpPr>
          <p:cNvPr id="48" name="Google Shape;48;p10"/>
          <p:cNvSpPr/>
          <p:nvPr/>
        </p:nvSpPr>
        <p:spPr>
          <a:xfrm>
            <a:off x="0" y="4666425"/>
            <a:ext cx="9151800" cy="477000"/>
          </a:xfrm>
          <a:prstGeom prst="rect">
            <a:avLst/>
          </a:prstGeom>
          <a:solidFill>
            <a:srgbClr val="4F5457"/>
          </a:solidFill>
          <a:ln w="9525" cap="flat" cmpd="sng">
            <a:solidFill>
              <a:srgbClr val="4F545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0"/>
          <p:cNvSpPr txBox="1">
            <a:spLocks noGrp="1"/>
          </p:cNvSpPr>
          <p:nvPr>
            <p:ph type="body" idx="1"/>
          </p:nvPr>
        </p:nvSpPr>
        <p:spPr>
          <a:xfrm>
            <a:off x="57151" y="4696825"/>
            <a:ext cx="8382000" cy="4467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1pPr>
            <a:lvl2pPr marL="914400" marR="0" lvl="1" indent="-228600" algn="l" rtl="0">
              <a:lnSpc>
                <a:spcPct val="115000"/>
              </a:lnSpc>
              <a:spcBef>
                <a:spcPts val="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2pPr>
            <a:lvl3pPr marL="1371600" marR="0" lvl="2"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3pPr>
            <a:lvl4pPr marL="1828800" marR="0" lvl="3"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4pPr>
            <a:lvl5pPr marL="2286000" marR="0" lvl="4"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5pPr>
            <a:lvl6pPr marL="2743200" marR="0" lvl="5"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6pPr>
            <a:lvl7pPr marL="3200400" marR="0" lvl="6"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7pPr>
            <a:lvl8pPr marL="3657600" marR="0" lvl="7"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8pPr>
            <a:lvl9pPr marL="4114800" marR="0" lvl="8" indent="-228600" algn="l" rtl="0">
              <a:lnSpc>
                <a:spcPct val="115000"/>
              </a:lnSpc>
              <a:spcBef>
                <a:spcPts val="1600"/>
              </a:spcBef>
              <a:spcAft>
                <a:spcPts val="1600"/>
              </a:spcAft>
              <a:buClr>
                <a:srgbClr val="F9F9F9"/>
              </a:buClr>
              <a:buSzPts val="1400"/>
              <a:buFont typeface="Roboto"/>
              <a:buNone/>
              <a:defRPr sz="1400" b="0" i="0" u="none" strike="noStrike" cap="none">
                <a:solidFill>
                  <a:srgbClr val="F9F9F9"/>
                </a:solidFill>
                <a:latin typeface="Roboto"/>
                <a:ea typeface="Roboto"/>
                <a:cs typeface="Roboto"/>
                <a:sym typeface="Roboto"/>
              </a:defRPr>
            </a:lvl9pPr>
          </a:lstStyle>
          <a:p>
            <a:endParaRPr/>
          </a:p>
        </p:txBody>
      </p:sp>
      <p:sp>
        <p:nvSpPr>
          <p:cNvPr id="50" name="Google Shape;50;p10"/>
          <p:cNvSpPr txBox="1">
            <a:spLocks noGrp="1"/>
          </p:cNvSpPr>
          <p:nvPr>
            <p:ph type="sldNum" idx="12"/>
          </p:nvPr>
        </p:nvSpPr>
        <p:spPr>
          <a:xfrm>
            <a:off x="8598848" y="4744034"/>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32373B"/>
        </a:solidFill>
        <a:effectLst/>
      </p:bgPr>
    </p:bg>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475500" y="1258525"/>
            <a:ext cx="8222100" cy="19635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F9F9F9"/>
              </a:buClr>
              <a:buSzPts val="12000"/>
              <a:buFont typeface="Roboto"/>
              <a:buNone/>
              <a:defRPr sz="12000" b="0" i="0" u="none" strike="noStrike" cap="none">
                <a:solidFill>
                  <a:srgbClr val="F9F9F9"/>
                </a:solidFill>
                <a:latin typeface="Roboto"/>
                <a:ea typeface="Roboto"/>
                <a:cs typeface="Roboto"/>
                <a:sym typeface="Roboto"/>
              </a:defRPr>
            </a:lvl1pPr>
            <a:lvl2pPr marR="0" lvl="1" algn="ctr" rtl="0">
              <a:lnSpc>
                <a:spcPct val="100000"/>
              </a:lnSpc>
              <a:spcBef>
                <a:spcPts val="0"/>
              </a:spcBef>
              <a:spcAft>
                <a:spcPts val="0"/>
              </a:spcAft>
              <a:buClr>
                <a:srgbClr val="F9F9F9"/>
              </a:buClr>
              <a:buSzPts val="12000"/>
              <a:buFont typeface="Roboto"/>
              <a:buNone/>
              <a:defRPr sz="12000" b="0" i="0" u="none" strike="noStrike" cap="none">
                <a:solidFill>
                  <a:srgbClr val="F9F9F9"/>
                </a:solidFill>
                <a:latin typeface="Roboto"/>
                <a:ea typeface="Roboto"/>
                <a:cs typeface="Roboto"/>
                <a:sym typeface="Roboto"/>
              </a:defRPr>
            </a:lvl2pPr>
            <a:lvl3pPr marR="0" lvl="2" algn="ctr" rtl="0">
              <a:lnSpc>
                <a:spcPct val="100000"/>
              </a:lnSpc>
              <a:spcBef>
                <a:spcPts val="0"/>
              </a:spcBef>
              <a:spcAft>
                <a:spcPts val="0"/>
              </a:spcAft>
              <a:buClr>
                <a:srgbClr val="F9F9F9"/>
              </a:buClr>
              <a:buSzPts val="12000"/>
              <a:buFont typeface="Roboto"/>
              <a:buNone/>
              <a:defRPr sz="12000" b="0" i="0" u="none" strike="noStrike" cap="none">
                <a:solidFill>
                  <a:srgbClr val="F9F9F9"/>
                </a:solidFill>
                <a:latin typeface="Roboto"/>
                <a:ea typeface="Roboto"/>
                <a:cs typeface="Roboto"/>
                <a:sym typeface="Roboto"/>
              </a:defRPr>
            </a:lvl3pPr>
            <a:lvl4pPr marR="0" lvl="3" algn="ctr" rtl="0">
              <a:lnSpc>
                <a:spcPct val="100000"/>
              </a:lnSpc>
              <a:spcBef>
                <a:spcPts val="0"/>
              </a:spcBef>
              <a:spcAft>
                <a:spcPts val="0"/>
              </a:spcAft>
              <a:buClr>
                <a:srgbClr val="F9F9F9"/>
              </a:buClr>
              <a:buSzPts val="12000"/>
              <a:buFont typeface="Roboto"/>
              <a:buNone/>
              <a:defRPr sz="12000" b="0" i="0" u="none" strike="noStrike" cap="none">
                <a:solidFill>
                  <a:srgbClr val="F9F9F9"/>
                </a:solidFill>
                <a:latin typeface="Roboto"/>
                <a:ea typeface="Roboto"/>
                <a:cs typeface="Roboto"/>
                <a:sym typeface="Roboto"/>
              </a:defRPr>
            </a:lvl4pPr>
            <a:lvl5pPr marR="0" lvl="4" algn="ctr" rtl="0">
              <a:lnSpc>
                <a:spcPct val="100000"/>
              </a:lnSpc>
              <a:spcBef>
                <a:spcPts val="0"/>
              </a:spcBef>
              <a:spcAft>
                <a:spcPts val="0"/>
              </a:spcAft>
              <a:buClr>
                <a:srgbClr val="F9F9F9"/>
              </a:buClr>
              <a:buSzPts val="12000"/>
              <a:buFont typeface="Roboto"/>
              <a:buNone/>
              <a:defRPr sz="12000" b="0" i="0" u="none" strike="noStrike" cap="none">
                <a:solidFill>
                  <a:srgbClr val="F9F9F9"/>
                </a:solidFill>
                <a:latin typeface="Roboto"/>
                <a:ea typeface="Roboto"/>
                <a:cs typeface="Roboto"/>
                <a:sym typeface="Roboto"/>
              </a:defRPr>
            </a:lvl5pPr>
            <a:lvl6pPr marR="0" lvl="5" algn="ctr" rtl="0">
              <a:lnSpc>
                <a:spcPct val="100000"/>
              </a:lnSpc>
              <a:spcBef>
                <a:spcPts val="0"/>
              </a:spcBef>
              <a:spcAft>
                <a:spcPts val="0"/>
              </a:spcAft>
              <a:buClr>
                <a:srgbClr val="F9F9F9"/>
              </a:buClr>
              <a:buSzPts val="12000"/>
              <a:buFont typeface="Roboto"/>
              <a:buNone/>
              <a:defRPr sz="12000" b="0" i="0" u="none" strike="noStrike" cap="none">
                <a:solidFill>
                  <a:srgbClr val="F9F9F9"/>
                </a:solidFill>
                <a:latin typeface="Roboto"/>
                <a:ea typeface="Roboto"/>
                <a:cs typeface="Roboto"/>
                <a:sym typeface="Roboto"/>
              </a:defRPr>
            </a:lvl6pPr>
            <a:lvl7pPr marR="0" lvl="6" algn="ctr" rtl="0">
              <a:lnSpc>
                <a:spcPct val="100000"/>
              </a:lnSpc>
              <a:spcBef>
                <a:spcPts val="0"/>
              </a:spcBef>
              <a:spcAft>
                <a:spcPts val="0"/>
              </a:spcAft>
              <a:buClr>
                <a:srgbClr val="F9F9F9"/>
              </a:buClr>
              <a:buSzPts val="12000"/>
              <a:buFont typeface="Roboto"/>
              <a:buNone/>
              <a:defRPr sz="12000" b="0" i="0" u="none" strike="noStrike" cap="none">
                <a:solidFill>
                  <a:srgbClr val="F9F9F9"/>
                </a:solidFill>
                <a:latin typeface="Roboto"/>
                <a:ea typeface="Roboto"/>
                <a:cs typeface="Roboto"/>
                <a:sym typeface="Roboto"/>
              </a:defRPr>
            </a:lvl7pPr>
            <a:lvl8pPr marR="0" lvl="7" algn="ctr" rtl="0">
              <a:lnSpc>
                <a:spcPct val="100000"/>
              </a:lnSpc>
              <a:spcBef>
                <a:spcPts val="0"/>
              </a:spcBef>
              <a:spcAft>
                <a:spcPts val="0"/>
              </a:spcAft>
              <a:buClr>
                <a:srgbClr val="F9F9F9"/>
              </a:buClr>
              <a:buSzPts val="12000"/>
              <a:buFont typeface="Roboto"/>
              <a:buNone/>
              <a:defRPr sz="12000" b="0" i="0" u="none" strike="noStrike" cap="none">
                <a:solidFill>
                  <a:srgbClr val="F9F9F9"/>
                </a:solidFill>
                <a:latin typeface="Roboto"/>
                <a:ea typeface="Roboto"/>
                <a:cs typeface="Roboto"/>
                <a:sym typeface="Roboto"/>
              </a:defRPr>
            </a:lvl8pPr>
            <a:lvl9pPr marR="0" lvl="8" algn="ctr" rtl="0">
              <a:lnSpc>
                <a:spcPct val="100000"/>
              </a:lnSpc>
              <a:spcBef>
                <a:spcPts val="0"/>
              </a:spcBef>
              <a:spcAft>
                <a:spcPts val="0"/>
              </a:spcAft>
              <a:buClr>
                <a:srgbClr val="F9F9F9"/>
              </a:buClr>
              <a:buSzPts val="12000"/>
              <a:buFont typeface="Roboto"/>
              <a:buNone/>
              <a:defRPr sz="12000" b="0" i="0" u="none" strike="noStrike" cap="none">
                <a:solidFill>
                  <a:srgbClr val="F9F9F9"/>
                </a:solidFill>
                <a:latin typeface="Roboto"/>
                <a:ea typeface="Roboto"/>
                <a:cs typeface="Roboto"/>
                <a:sym typeface="Roboto"/>
              </a:defRPr>
            </a:lvl9pPr>
          </a:lstStyle>
          <a:p>
            <a:endParaRPr/>
          </a:p>
        </p:txBody>
      </p:sp>
      <p:sp>
        <p:nvSpPr>
          <p:cNvPr id="53" name="Google Shape;53;p11"/>
          <p:cNvSpPr txBox="1">
            <a:spLocks noGrp="1"/>
          </p:cNvSpPr>
          <p:nvPr>
            <p:ph type="body" idx="1"/>
          </p:nvPr>
        </p:nvSpPr>
        <p:spPr>
          <a:xfrm>
            <a:off x="475500" y="3304625"/>
            <a:ext cx="8222100" cy="1300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5000"/>
              </a:lnSpc>
              <a:spcBef>
                <a:spcPts val="0"/>
              </a:spcBef>
              <a:spcAft>
                <a:spcPts val="0"/>
              </a:spcAft>
              <a:buClr>
                <a:srgbClr val="F9F9F9"/>
              </a:buClr>
              <a:buSzPts val="1800"/>
              <a:buFont typeface="Roboto"/>
              <a:buNone/>
              <a:defRPr sz="1800" b="0" i="0" u="none" strike="noStrike" cap="none">
                <a:solidFill>
                  <a:srgbClr val="F9F9F9"/>
                </a:solidFill>
                <a:latin typeface="Roboto"/>
                <a:ea typeface="Roboto"/>
                <a:cs typeface="Roboto"/>
                <a:sym typeface="Roboto"/>
              </a:defRPr>
            </a:lvl1pPr>
            <a:lvl2pPr marL="914400" marR="0" lvl="1" indent="-228600" algn="ctr"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2pPr>
            <a:lvl3pPr marL="1371600" marR="0" lvl="2" indent="-228600" algn="ctr"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3pPr>
            <a:lvl4pPr marL="1828800" marR="0" lvl="3" indent="-228600" algn="ctr"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4pPr>
            <a:lvl5pPr marL="2286000" marR="0" lvl="4" indent="-228600" algn="ctr"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5pPr>
            <a:lvl6pPr marL="2743200" marR="0" lvl="5" indent="-228600" algn="ctr"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6pPr>
            <a:lvl7pPr marL="3200400" marR="0" lvl="6" indent="-228600" algn="ctr"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7pPr>
            <a:lvl8pPr marL="3657600" marR="0" lvl="7" indent="-228600" algn="ctr"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8pPr>
            <a:lvl9pPr marL="4114800" marR="0" lvl="8" indent="-228600" algn="ctr" rtl="0">
              <a:lnSpc>
                <a:spcPct val="115000"/>
              </a:lnSpc>
              <a:spcBef>
                <a:spcPts val="1600"/>
              </a:spcBef>
              <a:spcAft>
                <a:spcPts val="1600"/>
              </a:spcAft>
              <a:buClr>
                <a:srgbClr val="F9F9F9"/>
              </a:buClr>
              <a:buSzPts val="1400"/>
              <a:buFont typeface="Roboto"/>
              <a:buNone/>
              <a:defRPr sz="1400" b="0" i="0" u="none" strike="noStrike" cap="none">
                <a:solidFill>
                  <a:srgbClr val="F9F9F9"/>
                </a:solidFill>
                <a:latin typeface="Roboto"/>
                <a:ea typeface="Roboto"/>
                <a:cs typeface="Roboto"/>
                <a:sym typeface="Roboto"/>
              </a:defRPr>
            </a:lvl9pPr>
          </a:lstStyle>
          <a:p>
            <a:endParaRPr/>
          </a:p>
        </p:txBody>
      </p:sp>
      <p:sp>
        <p:nvSpPr>
          <p:cNvPr id="54" name="Google Shape;54;p11"/>
          <p:cNvSpPr txBox="1">
            <a:spLocks noGrp="1"/>
          </p:cNvSpPr>
          <p:nvPr>
            <p:ph type="sldNum" idx="12"/>
          </p:nvPr>
        </p:nvSpPr>
        <p:spPr>
          <a:xfrm>
            <a:off x="8598848" y="4744034"/>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2373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F9F9F9"/>
              </a:buClr>
              <a:buSzPts val="1800"/>
              <a:buFont typeface="Roboto"/>
              <a:buNone/>
              <a:defRPr sz="1800" b="0" i="0" u="none" strike="noStrike" cap="none">
                <a:solidFill>
                  <a:srgbClr val="F9F9F9"/>
                </a:solidFill>
                <a:latin typeface="Roboto"/>
                <a:ea typeface="Roboto"/>
                <a:cs typeface="Roboto"/>
                <a:sym typeface="Roboto"/>
              </a:defRPr>
            </a:lvl1pPr>
            <a:lvl2pPr marL="914400" marR="0" lvl="1"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2pPr>
            <a:lvl3pPr marL="1371600" marR="0" lvl="2"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3pPr>
            <a:lvl4pPr marL="1828800" marR="0" lvl="3"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4pPr>
            <a:lvl5pPr marL="2286000" marR="0" lvl="4"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5pPr>
            <a:lvl6pPr marL="2743200" marR="0" lvl="5"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6pPr>
            <a:lvl7pPr marL="3200400" marR="0" lvl="6"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7pPr>
            <a:lvl8pPr marL="3657600" marR="0" lvl="7" indent="-228600" algn="l" rtl="0">
              <a:lnSpc>
                <a:spcPct val="115000"/>
              </a:lnSpc>
              <a:spcBef>
                <a:spcPts val="1600"/>
              </a:spcBef>
              <a:spcAft>
                <a:spcPts val="0"/>
              </a:spcAft>
              <a:buClr>
                <a:srgbClr val="F9F9F9"/>
              </a:buClr>
              <a:buSzPts val="1400"/>
              <a:buFont typeface="Roboto"/>
              <a:buNone/>
              <a:defRPr sz="1400" b="0" i="0" u="none" strike="noStrike" cap="none">
                <a:solidFill>
                  <a:srgbClr val="F9F9F9"/>
                </a:solidFill>
                <a:latin typeface="Roboto"/>
                <a:ea typeface="Roboto"/>
                <a:cs typeface="Roboto"/>
                <a:sym typeface="Roboto"/>
              </a:defRPr>
            </a:lvl8pPr>
            <a:lvl9pPr marL="4114800" marR="0" lvl="8" indent="-228600" algn="l" rtl="0">
              <a:lnSpc>
                <a:spcPct val="115000"/>
              </a:lnSpc>
              <a:spcBef>
                <a:spcPts val="1600"/>
              </a:spcBef>
              <a:spcAft>
                <a:spcPts val="1600"/>
              </a:spcAft>
              <a:buClr>
                <a:srgbClr val="F9F9F9"/>
              </a:buClr>
              <a:buSzPts val="1400"/>
              <a:buFont typeface="Roboto"/>
              <a:buNone/>
              <a:defRPr sz="1400" b="0" i="0" u="none" strike="noStrike" cap="none">
                <a:solidFill>
                  <a:srgbClr val="F9F9F9"/>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ndra.gesing@n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mygeohub.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jp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3.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jpg"/><Relationship Id="rId14" Type="http://schemas.openxmlformats.org/officeDocument/2006/relationships/image" Target="../media/image41.png"/><Relationship Id="rId22" Type="http://schemas.openxmlformats.org/officeDocument/2006/relationships/image" Target="../media/image49.jp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Sandra.gesing@nd.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nanohub.org/about/presskit" TargetMode="External"/><Relationship Id="rId5" Type="http://schemas.openxmlformats.org/officeDocument/2006/relationships/image" Target="../media/image14.gi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2"/>
          <p:cNvSpPr txBox="1">
            <a:spLocks noGrp="1"/>
          </p:cNvSpPr>
          <p:nvPr>
            <p:ph type="ctrTitle"/>
          </p:nvPr>
        </p:nvSpPr>
        <p:spPr>
          <a:xfrm>
            <a:off x="93214" y="1677046"/>
            <a:ext cx="8957569" cy="2734323"/>
          </a:xfrm>
          <a:prstGeom prst="rect">
            <a:avLst/>
          </a:prstGeom>
        </p:spPr>
        <p:txBody>
          <a:bodyPr spcFirstLastPara="1" wrap="square" lIns="91425" tIns="91425" rIns="91425" bIns="91425" anchor="b" anchorCtr="0">
            <a:noAutofit/>
          </a:bodyPr>
          <a:lstStyle/>
          <a:p>
            <a:pPr algn="ctr"/>
            <a:r>
              <a:rPr lang="en-US" sz="2400" b="1" dirty="0" err="1"/>
              <a:t>Hubdrive</a:t>
            </a:r>
            <a:r>
              <a:rPr lang="en-US" sz="2400" b="1" dirty="0"/>
              <a:t>: Enhancing </a:t>
            </a:r>
            <a:r>
              <a:rPr lang="en-US" sz="2400" b="1" dirty="0" err="1"/>
              <a:t>HUBzero</a:t>
            </a:r>
            <a:r>
              <a:rPr lang="en-US" sz="2400" b="1" dirty="0"/>
              <a:t>© for Offline Data Sharing</a:t>
            </a:r>
            <a:br>
              <a:rPr lang="en-US" sz="2400" b="1" dirty="0"/>
            </a:br>
            <a:br>
              <a:rPr lang="en-US" sz="2400" dirty="0"/>
            </a:br>
            <a:r>
              <a:rPr lang="en-US" sz="2000" dirty="0"/>
              <a:t>Sandra </a:t>
            </a:r>
            <a:r>
              <a:rPr lang="en-US" sz="2000" dirty="0" err="1"/>
              <a:t>Gesing</a:t>
            </a:r>
            <a:r>
              <a:rPr lang="en-US" sz="2000" dirty="0"/>
              <a:t>, James B. Graves and Michael </a:t>
            </a:r>
            <a:r>
              <a:rPr lang="en-US" sz="2000" dirty="0" err="1"/>
              <a:t>Zentner</a:t>
            </a:r>
            <a:br>
              <a:rPr lang="en-US" sz="2000" dirty="0"/>
            </a:br>
            <a:r>
              <a:rPr lang="en-US" sz="1600" dirty="0">
                <a:solidFill>
                  <a:schemeClr val="bg1"/>
                </a:solidFill>
                <a:hlinkClick r:id="rId3">
                  <a:extLst>
                    <a:ext uri="{A12FA001-AC4F-418D-AE19-62706E023703}">
                      <ahyp:hlinkClr xmlns:ahyp="http://schemas.microsoft.com/office/drawing/2018/hyperlinkcolor" val="tx"/>
                    </a:ext>
                  </a:extLst>
                </a:hlinkClick>
              </a:rPr>
              <a:t>Sandra.gesing@nd.edu</a:t>
            </a:r>
            <a:br>
              <a:rPr lang="en-US" sz="1600" dirty="0">
                <a:solidFill>
                  <a:schemeClr val="bg1"/>
                </a:solidFill>
              </a:rPr>
            </a:br>
            <a:br>
              <a:rPr lang="en-US" sz="1600" dirty="0">
                <a:solidFill>
                  <a:schemeClr val="bg1"/>
                </a:solidFill>
              </a:rPr>
            </a:br>
            <a:r>
              <a:rPr lang="en-US" sz="1600" dirty="0">
                <a:solidFill>
                  <a:schemeClr val="bg1"/>
                </a:solidFill>
              </a:rPr>
              <a:t>3 November, 2020</a:t>
            </a:r>
            <a:br>
              <a:rPr lang="en-US" sz="1600" dirty="0">
                <a:solidFill>
                  <a:schemeClr val="bg1"/>
                </a:solidFill>
              </a:rPr>
            </a:br>
            <a:br>
              <a:rPr lang="en-US" sz="1600" dirty="0">
                <a:solidFill>
                  <a:schemeClr val="bg1"/>
                </a:solidFill>
              </a:rPr>
            </a:br>
            <a:r>
              <a:rPr lang="en-US" sz="2000" dirty="0">
                <a:solidFill>
                  <a:schemeClr val="bg1"/>
                </a:solidFill>
              </a:rPr>
              <a:t>EGI Conference 2020</a:t>
            </a:r>
            <a:endParaRPr sz="2000" dirty="0">
              <a:solidFill>
                <a:schemeClr val="bg1"/>
              </a:solidFill>
            </a:endParaRPr>
          </a:p>
        </p:txBody>
      </p:sp>
      <p:pic>
        <p:nvPicPr>
          <p:cNvPr id="60" name="Google Shape;60;p12"/>
          <p:cNvPicPr preferRelativeResize="0"/>
          <p:nvPr/>
        </p:nvPicPr>
        <p:blipFill>
          <a:blip r:embed="rId4">
            <a:alphaModFix/>
          </a:blip>
          <a:stretch>
            <a:fillRect/>
          </a:stretch>
        </p:blipFill>
        <p:spPr>
          <a:xfrm>
            <a:off x="3075675" y="201356"/>
            <a:ext cx="2992650" cy="1246451"/>
          </a:xfrm>
          <a:prstGeom prst="rect">
            <a:avLst/>
          </a:prstGeom>
          <a:noFill/>
          <a:ln>
            <a:noFill/>
          </a:ln>
        </p:spPr>
      </p:pic>
      <p:pic>
        <p:nvPicPr>
          <p:cNvPr id="3" name="Picture 2" descr="Icon&#10;&#10;Description automatically generated">
            <a:extLst>
              <a:ext uri="{FF2B5EF4-FFF2-40B4-BE49-F238E27FC236}">
                <a16:creationId xmlns:a16="http://schemas.microsoft.com/office/drawing/2014/main" id="{45B6DDFB-745C-A444-A59A-23A6E3757619}"/>
              </a:ext>
            </a:extLst>
          </p:cNvPr>
          <p:cNvPicPr>
            <a:picLocks noChangeAspect="1"/>
          </p:cNvPicPr>
          <p:nvPr/>
        </p:nvPicPr>
        <p:blipFill>
          <a:blip r:embed="rId5"/>
          <a:stretch>
            <a:fillRect/>
          </a:stretch>
        </p:blipFill>
        <p:spPr>
          <a:xfrm>
            <a:off x="4205934" y="4411369"/>
            <a:ext cx="732131" cy="7321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471900" y="403850"/>
            <a:ext cx="8222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MyGeoHub</a:t>
            </a:r>
            <a:endParaRPr/>
          </a:p>
        </p:txBody>
      </p:sp>
      <p:sp>
        <p:nvSpPr>
          <p:cNvPr id="154" name="Google Shape;154;p24"/>
          <p:cNvSpPr txBox="1"/>
          <p:nvPr/>
        </p:nvSpPr>
        <p:spPr>
          <a:xfrm>
            <a:off x="6158101" y="4621550"/>
            <a:ext cx="2535900" cy="200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100" u="sng">
                <a:solidFill>
                  <a:schemeClr val="hlink"/>
                </a:solidFill>
                <a:hlinkClick r:id="rId3"/>
              </a:rPr>
              <a:t>https://mygeohub.org/</a:t>
            </a:r>
            <a:endParaRPr sz="1200">
              <a:solidFill>
                <a:srgbClr val="FFFFFF"/>
              </a:solidFill>
              <a:latin typeface="Arial"/>
              <a:ea typeface="Arial"/>
              <a:cs typeface="Arial"/>
              <a:sym typeface="Arial"/>
            </a:endParaRPr>
          </a:p>
        </p:txBody>
      </p:sp>
      <p:pic>
        <p:nvPicPr>
          <p:cNvPr id="155" name="Google Shape;155;p24"/>
          <p:cNvPicPr preferRelativeResize="0"/>
          <p:nvPr/>
        </p:nvPicPr>
        <p:blipFill>
          <a:blip r:embed="rId4">
            <a:alphaModFix/>
          </a:blip>
          <a:stretch>
            <a:fillRect/>
          </a:stretch>
        </p:blipFill>
        <p:spPr>
          <a:xfrm>
            <a:off x="1214750" y="1171550"/>
            <a:ext cx="6714510" cy="3145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7"/>
          <p:cNvSpPr txBox="1">
            <a:spLocks noGrp="1"/>
          </p:cNvSpPr>
          <p:nvPr>
            <p:ph type="title"/>
          </p:nvPr>
        </p:nvSpPr>
        <p:spPr>
          <a:xfrm>
            <a:off x="471900" y="403850"/>
            <a:ext cx="8222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Components </a:t>
            </a:r>
            <a:endParaRPr/>
          </a:p>
        </p:txBody>
      </p:sp>
      <p:sp>
        <p:nvSpPr>
          <p:cNvPr id="180" name="Google Shape;180;p27"/>
          <p:cNvSpPr/>
          <p:nvPr/>
        </p:nvSpPr>
        <p:spPr>
          <a:xfrm>
            <a:off x="3146846" y="539288"/>
            <a:ext cx="2850300" cy="2824500"/>
          </a:xfrm>
          <a:prstGeom prst="ellipse">
            <a:avLst/>
          </a:prstGeom>
          <a:noFill/>
          <a:ln w="76200" cap="flat" cmpd="sng">
            <a:solidFill>
              <a:srgbClr val="8AC5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1" name="Google Shape;181;p27"/>
          <p:cNvSpPr/>
          <p:nvPr/>
        </p:nvSpPr>
        <p:spPr>
          <a:xfrm>
            <a:off x="4119895" y="2245982"/>
            <a:ext cx="2850300" cy="2824500"/>
          </a:xfrm>
          <a:prstGeom prst="ellipse">
            <a:avLst/>
          </a:prstGeom>
          <a:noFill/>
          <a:ln w="76200" cap="flat" cmpd="sng">
            <a:solidFill>
              <a:srgbClr val="8AC5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2" name="Google Shape;182;p27"/>
          <p:cNvSpPr/>
          <p:nvPr/>
        </p:nvSpPr>
        <p:spPr>
          <a:xfrm>
            <a:off x="2191475" y="2301912"/>
            <a:ext cx="2850300" cy="2824500"/>
          </a:xfrm>
          <a:prstGeom prst="ellipse">
            <a:avLst/>
          </a:prstGeom>
          <a:noFill/>
          <a:ln w="76200" cap="flat" cmpd="sng">
            <a:solidFill>
              <a:srgbClr val="8AC5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7"/>
          <p:cNvSpPr txBox="1"/>
          <p:nvPr/>
        </p:nvSpPr>
        <p:spPr>
          <a:xfrm>
            <a:off x="-72400" y="4189725"/>
            <a:ext cx="2431500" cy="702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3000" b="1">
                <a:solidFill>
                  <a:srgbClr val="8AC53F"/>
                </a:solidFill>
                <a:latin typeface="Roboto"/>
                <a:ea typeface="Roboto"/>
                <a:cs typeface="Roboto"/>
                <a:sym typeface="Roboto"/>
              </a:rPr>
              <a:t>Application</a:t>
            </a:r>
            <a:endParaRPr sz="3000" b="1">
              <a:solidFill>
                <a:srgbClr val="8AC53F"/>
              </a:solidFill>
              <a:latin typeface="Roboto"/>
              <a:ea typeface="Roboto"/>
              <a:cs typeface="Roboto"/>
              <a:sym typeface="Roboto"/>
            </a:endParaRPr>
          </a:p>
        </p:txBody>
      </p:sp>
      <p:sp>
        <p:nvSpPr>
          <p:cNvPr id="184" name="Google Shape;184;p27"/>
          <p:cNvSpPr txBox="1"/>
          <p:nvPr/>
        </p:nvSpPr>
        <p:spPr>
          <a:xfrm>
            <a:off x="4112100" y="1681775"/>
            <a:ext cx="9417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Blog</a:t>
            </a:r>
            <a:endParaRPr>
              <a:solidFill>
                <a:srgbClr val="FFFFFF"/>
              </a:solidFill>
              <a:latin typeface="Roboto"/>
              <a:ea typeface="Roboto"/>
              <a:cs typeface="Roboto"/>
              <a:sym typeface="Roboto"/>
            </a:endParaRPr>
          </a:p>
        </p:txBody>
      </p:sp>
      <p:sp>
        <p:nvSpPr>
          <p:cNvPr id="185" name="Google Shape;185;p27"/>
          <p:cNvSpPr txBox="1"/>
          <p:nvPr/>
        </p:nvSpPr>
        <p:spPr>
          <a:xfrm>
            <a:off x="3186975" y="1376975"/>
            <a:ext cx="16119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Knowledge Base</a:t>
            </a:r>
            <a:endParaRPr>
              <a:solidFill>
                <a:srgbClr val="FFFFFF"/>
              </a:solidFill>
              <a:latin typeface="Roboto"/>
              <a:ea typeface="Roboto"/>
              <a:cs typeface="Roboto"/>
              <a:sym typeface="Roboto"/>
            </a:endParaRPr>
          </a:p>
        </p:txBody>
      </p:sp>
      <p:sp>
        <p:nvSpPr>
          <p:cNvPr id="186" name="Google Shape;186;p27"/>
          <p:cNvSpPr txBox="1"/>
          <p:nvPr/>
        </p:nvSpPr>
        <p:spPr>
          <a:xfrm>
            <a:off x="3196500" y="1759700"/>
            <a:ext cx="11727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Collections</a:t>
            </a:r>
            <a:endParaRPr>
              <a:solidFill>
                <a:srgbClr val="FFFFFF"/>
              </a:solidFill>
              <a:latin typeface="Roboto"/>
              <a:ea typeface="Roboto"/>
              <a:cs typeface="Roboto"/>
              <a:sym typeface="Roboto"/>
            </a:endParaRPr>
          </a:p>
        </p:txBody>
      </p:sp>
      <p:sp>
        <p:nvSpPr>
          <p:cNvPr id="187" name="Google Shape;187;p27"/>
          <p:cNvSpPr txBox="1"/>
          <p:nvPr/>
        </p:nvSpPr>
        <p:spPr>
          <a:xfrm>
            <a:off x="4739100" y="2652238"/>
            <a:ext cx="9417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Citations</a:t>
            </a:r>
            <a:endParaRPr>
              <a:solidFill>
                <a:srgbClr val="FFFFFF"/>
              </a:solidFill>
              <a:latin typeface="Roboto"/>
              <a:ea typeface="Roboto"/>
              <a:cs typeface="Roboto"/>
              <a:sym typeface="Roboto"/>
            </a:endParaRPr>
          </a:p>
        </p:txBody>
      </p:sp>
      <p:sp>
        <p:nvSpPr>
          <p:cNvPr id="188" name="Google Shape;188;p27"/>
          <p:cNvSpPr txBox="1"/>
          <p:nvPr/>
        </p:nvSpPr>
        <p:spPr>
          <a:xfrm>
            <a:off x="3246750" y="-54325"/>
            <a:ext cx="2650500" cy="70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8AC53F"/>
                </a:solidFill>
                <a:latin typeface="Roboto"/>
                <a:ea typeface="Roboto"/>
                <a:cs typeface="Roboto"/>
                <a:sym typeface="Roboto"/>
              </a:rPr>
              <a:t>Collaborate</a:t>
            </a:r>
            <a:endParaRPr sz="3000" b="1">
              <a:solidFill>
                <a:srgbClr val="8AC53F"/>
              </a:solidFill>
              <a:latin typeface="Roboto"/>
              <a:ea typeface="Roboto"/>
              <a:cs typeface="Roboto"/>
              <a:sym typeface="Roboto"/>
            </a:endParaRPr>
          </a:p>
        </p:txBody>
      </p:sp>
      <p:sp>
        <p:nvSpPr>
          <p:cNvPr id="189" name="Google Shape;189;p27"/>
          <p:cNvSpPr txBox="1"/>
          <p:nvPr/>
        </p:nvSpPr>
        <p:spPr>
          <a:xfrm>
            <a:off x="6821175" y="4189725"/>
            <a:ext cx="2431500" cy="7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8AC53F"/>
                </a:solidFill>
                <a:latin typeface="Roboto"/>
                <a:ea typeface="Roboto"/>
                <a:cs typeface="Roboto"/>
                <a:sym typeface="Roboto"/>
              </a:rPr>
              <a:t>Publish</a:t>
            </a:r>
            <a:endParaRPr sz="3000" b="1">
              <a:solidFill>
                <a:srgbClr val="8AC53F"/>
              </a:solidFill>
              <a:latin typeface="Roboto"/>
              <a:ea typeface="Roboto"/>
              <a:cs typeface="Roboto"/>
              <a:sym typeface="Roboto"/>
            </a:endParaRPr>
          </a:p>
        </p:txBody>
      </p:sp>
      <p:sp>
        <p:nvSpPr>
          <p:cNvPr id="190" name="Google Shape;190;p27"/>
          <p:cNvSpPr txBox="1"/>
          <p:nvPr/>
        </p:nvSpPr>
        <p:spPr>
          <a:xfrm>
            <a:off x="4124125" y="1984688"/>
            <a:ext cx="9417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Events</a:t>
            </a:r>
            <a:endParaRPr>
              <a:solidFill>
                <a:srgbClr val="FFFFFF"/>
              </a:solidFill>
              <a:latin typeface="Roboto"/>
              <a:ea typeface="Roboto"/>
              <a:cs typeface="Roboto"/>
              <a:sym typeface="Roboto"/>
            </a:endParaRPr>
          </a:p>
        </p:txBody>
      </p:sp>
      <p:sp>
        <p:nvSpPr>
          <p:cNvPr id="191" name="Google Shape;191;p27"/>
          <p:cNvSpPr txBox="1"/>
          <p:nvPr/>
        </p:nvSpPr>
        <p:spPr>
          <a:xfrm>
            <a:off x="4026750" y="3811413"/>
            <a:ext cx="11124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Data</a:t>
            </a:r>
            <a:br>
              <a:rPr lang="en">
                <a:solidFill>
                  <a:srgbClr val="FFFFFF"/>
                </a:solidFill>
                <a:latin typeface="Roboto"/>
                <a:ea typeface="Roboto"/>
                <a:cs typeface="Roboto"/>
                <a:sym typeface="Roboto"/>
              </a:rPr>
            </a:br>
            <a:r>
              <a:rPr lang="en">
                <a:solidFill>
                  <a:srgbClr val="FFFFFF"/>
                </a:solidFill>
                <a:latin typeface="Roboto"/>
                <a:ea typeface="Roboto"/>
                <a:cs typeface="Roboto"/>
                <a:sym typeface="Roboto"/>
              </a:rPr>
              <a:t>Viewer</a:t>
            </a:r>
            <a:endParaRPr>
              <a:solidFill>
                <a:srgbClr val="FFFFFF"/>
              </a:solidFill>
              <a:latin typeface="Roboto"/>
              <a:ea typeface="Roboto"/>
              <a:cs typeface="Roboto"/>
              <a:sym typeface="Roboto"/>
            </a:endParaRPr>
          </a:p>
        </p:txBody>
      </p:sp>
      <p:sp>
        <p:nvSpPr>
          <p:cNvPr id="192" name="Google Shape;192;p27"/>
          <p:cNvSpPr txBox="1"/>
          <p:nvPr/>
        </p:nvSpPr>
        <p:spPr>
          <a:xfrm>
            <a:off x="3477813" y="2652238"/>
            <a:ext cx="9417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Courses</a:t>
            </a:r>
            <a:endParaRPr>
              <a:solidFill>
                <a:srgbClr val="FFFFFF"/>
              </a:solidFill>
              <a:latin typeface="Roboto"/>
              <a:ea typeface="Roboto"/>
              <a:cs typeface="Roboto"/>
              <a:sym typeface="Roboto"/>
            </a:endParaRPr>
          </a:p>
        </p:txBody>
      </p:sp>
      <p:sp>
        <p:nvSpPr>
          <p:cNvPr id="193" name="Google Shape;193;p27"/>
          <p:cNvSpPr txBox="1"/>
          <p:nvPr/>
        </p:nvSpPr>
        <p:spPr>
          <a:xfrm>
            <a:off x="4829175" y="1759700"/>
            <a:ext cx="9417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Forum</a:t>
            </a:r>
            <a:endParaRPr>
              <a:solidFill>
                <a:srgbClr val="FFFFFF"/>
              </a:solidFill>
              <a:latin typeface="Roboto"/>
              <a:ea typeface="Roboto"/>
              <a:cs typeface="Roboto"/>
              <a:sym typeface="Roboto"/>
            </a:endParaRPr>
          </a:p>
        </p:txBody>
      </p:sp>
      <p:sp>
        <p:nvSpPr>
          <p:cNvPr id="194" name="Google Shape;194;p27"/>
          <p:cNvSpPr txBox="1"/>
          <p:nvPr/>
        </p:nvSpPr>
        <p:spPr>
          <a:xfrm>
            <a:off x="4539350" y="1416863"/>
            <a:ext cx="16119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Newsletter</a:t>
            </a:r>
            <a:endParaRPr>
              <a:solidFill>
                <a:srgbClr val="FFFFFF"/>
              </a:solidFill>
              <a:latin typeface="Roboto"/>
              <a:ea typeface="Roboto"/>
              <a:cs typeface="Roboto"/>
              <a:sym typeface="Roboto"/>
            </a:endParaRPr>
          </a:p>
        </p:txBody>
      </p:sp>
      <p:sp>
        <p:nvSpPr>
          <p:cNvPr id="195" name="Google Shape;195;p27"/>
          <p:cNvSpPr txBox="1"/>
          <p:nvPr/>
        </p:nvSpPr>
        <p:spPr>
          <a:xfrm>
            <a:off x="4650575" y="2311750"/>
            <a:ext cx="16119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Projects</a:t>
            </a:r>
            <a:endParaRPr>
              <a:solidFill>
                <a:srgbClr val="FFFFFF"/>
              </a:solidFill>
              <a:latin typeface="Roboto"/>
              <a:ea typeface="Roboto"/>
              <a:cs typeface="Roboto"/>
              <a:sym typeface="Roboto"/>
            </a:endParaRPr>
          </a:p>
        </p:txBody>
      </p:sp>
      <p:sp>
        <p:nvSpPr>
          <p:cNvPr id="196" name="Google Shape;196;p27"/>
          <p:cNvSpPr txBox="1"/>
          <p:nvPr/>
        </p:nvSpPr>
        <p:spPr>
          <a:xfrm>
            <a:off x="5082000" y="3521250"/>
            <a:ext cx="1888200" cy="3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Roboto"/>
                <a:ea typeface="Roboto"/>
                <a:cs typeface="Roboto"/>
                <a:sym typeface="Roboto"/>
              </a:rPr>
              <a:t>Publications</a:t>
            </a:r>
            <a:endParaRPr sz="2400">
              <a:solidFill>
                <a:srgbClr val="FFFFFF"/>
              </a:solidFill>
              <a:latin typeface="Roboto"/>
              <a:ea typeface="Roboto"/>
              <a:cs typeface="Roboto"/>
              <a:sym typeface="Roboto"/>
            </a:endParaRPr>
          </a:p>
        </p:txBody>
      </p:sp>
      <p:sp>
        <p:nvSpPr>
          <p:cNvPr id="197" name="Google Shape;197;p27"/>
          <p:cNvSpPr txBox="1"/>
          <p:nvPr/>
        </p:nvSpPr>
        <p:spPr>
          <a:xfrm>
            <a:off x="3777000" y="3471963"/>
            <a:ext cx="16119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Resources</a:t>
            </a:r>
            <a:endParaRPr sz="1200">
              <a:solidFill>
                <a:srgbClr val="FFFFFF"/>
              </a:solidFill>
              <a:latin typeface="Roboto"/>
              <a:ea typeface="Roboto"/>
              <a:cs typeface="Roboto"/>
              <a:sym typeface="Roboto"/>
            </a:endParaRPr>
          </a:p>
        </p:txBody>
      </p:sp>
      <p:sp>
        <p:nvSpPr>
          <p:cNvPr id="198" name="Google Shape;198;p27"/>
          <p:cNvSpPr txBox="1"/>
          <p:nvPr/>
        </p:nvSpPr>
        <p:spPr>
          <a:xfrm>
            <a:off x="2550600" y="3495163"/>
            <a:ext cx="16119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Roboto"/>
                <a:ea typeface="Roboto"/>
                <a:cs typeface="Roboto"/>
                <a:sym typeface="Roboto"/>
              </a:rPr>
              <a:t>Tools</a:t>
            </a:r>
            <a:endParaRPr sz="2400">
              <a:solidFill>
                <a:srgbClr val="FFFFFF"/>
              </a:solidFill>
              <a:latin typeface="Roboto"/>
              <a:ea typeface="Roboto"/>
              <a:cs typeface="Roboto"/>
              <a:sym typeface="Roboto"/>
            </a:endParaRPr>
          </a:p>
        </p:txBody>
      </p:sp>
      <p:sp>
        <p:nvSpPr>
          <p:cNvPr id="199" name="Google Shape;199;p27"/>
          <p:cNvSpPr txBox="1"/>
          <p:nvPr/>
        </p:nvSpPr>
        <p:spPr>
          <a:xfrm>
            <a:off x="2882175" y="2328438"/>
            <a:ext cx="16119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Wiki</a:t>
            </a:r>
            <a:endParaRPr>
              <a:solidFill>
                <a:srgbClr val="FFFFFF"/>
              </a:solidFill>
              <a:latin typeface="Roboto"/>
              <a:ea typeface="Roboto"/>
              <a:cs typeface="Roboto"/>
              <a:sym typeface="Roboto"/>
            </a:endParaRPr>
          </a:p>
        </p:txBody>
      </p:sp>
      <p:sp>
        <p:nvSpPr>
          <p:cNvPr id="200" name="Google Shape;200;p27"/>
          <p:cNvSpPr txBox="1"/>
          <p:nvPr/>
        </p:nvSpPr>
        <p:spPr>
          <a:xfrm>
            <a:off x="3766050" y="845463"/>
            <a:ext cx="1611900" cy="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Roboto"/>
                <a:ea typeface="Roboto"/>
                <a:cs typeface="Roboto"/>
                <a:sym typeface="Roboto"/>
              </a:rPr>
              <a:t>Groups</a:t>
            </a:r>
            <a:endParaRPr sz="2400">
              <a:solidFill>
                <a:srgbClr val="FFFFFF"/>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title"/>
          </p:nvPr>
        </p:nvSpPr>
        <p:spPr>
          <a:xfrm>
            <a:off x="460950" y="394488"/>
            <a:ext cx="8222100" cy="57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3000"/>
              <a:buFont typeface="Roboto"/>
              <a:buNone/>
            </a:pPr>
            <a:r>
              <a:rPr lang="en"/>
              <a:t>Integrations </a:t>
            </a:r>
            <a:r>
              <a:rPr lang="en">
                <a:solidFill>
                  <a:srgbClr val="8AC53F"/>
                </a:solidFill>
              </a:rPr>
              <a:t>&amp;</a:t>
            </a:r>
            <a:r>
              <a:rPr lang="en"/>
              <a:t> Collaborations</a:t>
            </a:r>
            <a:endParaRPr sz="3000" b="0" i="0" u="none" strike="noStrike" cap="none">
              <a:solidFill>
                <a:schemeClr val="lt1"/>
              </a:solidFill>
              <a:latin typeface="Roboto"/>
              <a:ea typeface="Roboto"/>
              <a:cs typeface="Roboto"/>
              <a:sym typeface="Roboto"/>
            </a:endParaRPr>
          </a:p>
        </p:txBody>
      </p:sp>
      <p:pic>
        <p:nvPicPr>
          <p:cNvPr id="226" name="Google Shape;226;p30" descr="irods-upper-logo.png"/>
          <p:cNvPicPr preferRelativeResize="0"/>
          <p:nvPr/>
        </p:nvPicPr>
        <p:blipFill rotWithShape="1">
          <a:blip r:embed="rId3">
            <a:alphaModFix/>
          </a:blip>
          <a:srcRect/>
          <a:stretch/>
        </p:blipFill>
        <p:spPr>
          <a:xfrm>
            <a:off x="842027" y="3889338"/>
            <a:ext cx="1139117" cy="234149"/>
          </a:xfrm>
          <a:prstGeom prst="rect">
            <a:avLst/>
          </a:prstGeom>
          <a:noFill/>
          <a:ln>
            <a:noFill/>
          </a:ln>
        </p:spPr>
      </p:pic>
      <p:pic>
        <p:nvPicPr>
          <p:cNvPr id="227" name="Google Shape;227;p30" descr="ORCID_logo_with_tagline.svg.png"/>
          <p:cNvPicPr preferRelativeResize="0"/>
          <p:nvPr/>
        </p:nvPicPr>
        <p:blipFill rotWithShape="1">
          <a:blip r:embed="rId4">
            <a:alphaModFix/>
          </a:blip>
          <a:srcRect/>
          <a:stretch/>
        </p:blipFill>
        <p:spPr>
          <a:xfrm>
            <a:off x="7122931" y="2868050"/>
            <a:ext cx="811500" cy="245363"/>
          </a:xfrm>
          <a:prstGeom prst="rect">
            <a:avLst/>
          </a:prstGeom>
          <a:noFill/>
          <a:ln>
            <a:noFill/>
          </a:ln>
        </p:spPr>
      </p:pic>
      <p:pic>
        <p:nvPicPr>
          <p:cNvPr id="228" name="Google Shape;228;p30" descr="PFLogo_transparent.png"/>
          <p:cNvPicPr preferRelativeResize="0"/>
          <p:nvPr/>
        </p:nvPicPr>
        <p:blipFill rotWithShape="1">
          <a:blip r:embed="rId5">
            <a:alphaModFix/>
          </a:blip>
          <a:srcRect/>
          <a:stretch/>
        </p:blipFill>
        <p:spPr>
          <a:xfrm>
            <a:off x="4902137" y="2885486"/>
            <a:ext cx="1583242" cy="210524"/>
          </a:xfrm>
          <a:prstGeom prst="rect">
            <a:avLst/>
          </a:prstGeom>
          <a:noFill/>
          <a:ln>
            <a:noFill/>
          </a:ln>
        </p:spPr>
      </p:pic>
      <p:pic>
        <p:nvPicPr>
          <p:cNvPr id="229" name="Google Shape;229;p30" descr="scistarter.png"/>
          <p:cNvPicPr preferRelativeResize="0"/>
          <p:nvPr/>
        </p:nvPicPr>
        <p:blipFill rotWithShape="1">
          <a:blip r:embed="rId6">
            <a:alphaModFix/>
          </a:blip>
          <a:srcRect/>
          <a:stretch/>
        </p:blipFill>
        <p:spPr>
          <a:xfrm>
            <a:off x="5007963" y="1944575"/>
            <a:ext cx="1121344" cy="210524"/>
          </a:xfrm>
          <a:prstGeom prst="rect">
            <a:avLst/>
          </a:prstGeom>
          <a:noFill/>
          <a:ln>
            <a:noFill/>
          </a:ln>
        </p:spPr>
      </p:pic>
      <p:pic>
        <p:nvPicPr>
          <p:cNvPr id="230" name="Google Shape;230;p30" descr="Solr_Logo_on_white.png"/>
          <p:cNvPicPr preferRelativeResize="0"/>
          <p:nvPr/>
        </p:nvPicPr>
        <p:blipFill rotWithShape="1">
          <a:blip r:embed="rId7">
            <a:alphaModFix/>
          </a:blip>
          <a:srcRect/>
          <a:stretch/>
        </p:blipFill>
        <p:spPr>
          <a:xfrm>
            <a:off x="5074819" y="3683953"/>
            <a:ext cx="987637" cy="499070"/>
          </a:xfrm>
          <a:prstGeom prst="rect">
            <a:avLst/>
          </a:prstGeom>
          <a:noFill/>
          <a:ln>
            <a:noFill/>
          </a:ln>
        </p:spPr>
      </p:pic>
      <p:pic>
        <p:nvPicPr>
          <p:cNvPr id="231" name="Google Shape;231;p30" descr="incommon_hmlogo copy.png"/>
          <p:cNvPicPr preferRelativeResize="0"/>
          <p:nvPr/>
        </p:nvPicPr>
        <p:blipFill rotWithShape="1">
          <a:blip r:embed="rId8">
            <a:alphaModFix/>
          </a:blip>
          <a:srcRect/>
          <a:stretch/>
        </p:blipFill>
        <p:spPr>
          <a:xfrm>
            <a:off x="786476" y="1944571"/>
            <a:ext cx="1201611" cy="210525"/>
          </a:xfrm>
          <a:prstGeom prst="rect">
            <a:avLst/>
          </a:prstGeom>
          <a:noFill/>
          <a:ln>
            <a:noFill/>
          </a:ln>
        </p:spPr>
      </p:pic>
      <p:pic>
        <p:nvPicPr>
          <p:cNvPr id="232" name="Google Shape;232;p30" descr="dropbox-logo_34k8.png"/>
          <p:cNvPicPr preferRelativeResize="0"/>
          <p:nvPr/>
        </p:nvPicPr>
        <p:blipFill rotWithShape="1">
          <a:blip r:embed="rId9">
            <a:alphaModFix/>
          </a:blip>
          <a:srcRect/>
          <a:stretch/>
        </p:blipFill>
        <p:spPr>
          <a:xfrm>
            <a:off x="6832533" y="3820140"/>
            <a:ext cx="1392282" cy="379977"/>
          </a:xfrm>
          <a:prstGeom prst="rect">
            <a:avLst/>
          </a:prstGeom>
          <a:noFill/>
          <a:ln>
            <a:noFill/>
          </a:ln>
        </p:spPr>
      </p:pic>
      <p:pic>
        <p:nvPicPr>
          <p:cNvPr id="233" name="Google Shape;233;p30" descr="github-bb449e0ffbacbcb7f9c703db85b1cf0b.png"/>
          <p:cNvPicPr preferRelativeResize="0"/>
          <p:nvPr/>
        </p:nvPicPr>
        <p:blipFill rotWithShape="1">
          <a:blip r:embed="rId10">
            <a:alphaModFix/>
          </a:blip>
          <a:srcRect/>
          <a:stretch/>
        </p:blipFill>
        <p:spPr>
          <a:xfrm>
            <a:off x="842021" y="2774736"/>
            <a:ext cx="1316431" cy="432018"/>
          </a:xfrm>
          <a:prstGeom prst="rect">
            <a:avLst/>
          </a:prstGeom>
          <a:noFill/>
          <a:ln>
            <a:noFill/>
          </a:ln>
        </p:spPr>
      </p:pic>
      <p:pic>
        <p:nvPicPr>
          <p:cNvPr id="234" name="Google Shape;234;p30" descr="Facebook_logo-9-copy.png"/>
          <p:cNvPicPr preferRelativeResize="0"/>
          <p:nvPr/>
        </p:nvPicPr>
        <p:blipFill rotWithShape="1">
          <a:blip r:embed="rId11">
            <a:alphaModFix/>
          </a:blip>
          <a:srcRect/>
          <a:stretch/>
        </p:blipFill>
        <p:spPr>
          <a:xfrm>
            <a:off x="3062950" y="1915860"/>
            <a:ext cx="1201613" cy="267955"/>
          </a:xfrm>
          <a:prstGeom prst="rect">
            <a:avLst/>
          </a:prstGeom>
          <a:noFill/>
          <a:ln>
            <a:noFill/>
          </a:ln>
        </p:spPr>
      </p:pic>
      <p:pic>
        <p:nvPicPr>
          <p:cNvPr id="235" name="Google Shape;235;p30" descr="Twitter_2010_logo_-_from_Commons.svg.png"/>
          <p:cNvPicPr preferRelativeResize="0"/>
          <p:nvPr/>
        </p:nvPicPr>
        <p:blipFill rotWithShape="1">
          <a:blip r:embed="rId12">
            <a:alphaModFix/>
          </a:blip>
          <a:srcRect/>
          <a:stretch/>
        </p:blipFill>
        <p:spPr>
          <a:xfrm>
            <a:off x="6927874" y="1938362"/>
            <a:ext cx="1201613" cy="222954"/>
          </a:xfrm>
          <a:prstGeom prst="rect">
            <a:avLst/>
          </a:prstGeom>
          <a:noFill/>
          <a:ln>
            <a:noFill/>
          </a:ln>
        </p:spPr>
      </p:pic>
      <p:pic>
        <p:nvPicPr>
          <p:cNvPr id="236" name="Google Shape;236;p30" descr="gitlab-logo-1.png"/>
          <p:cNvPicPr preferRelativeResize="0"/>
          <p:nvPr/>
        </p:nvPicPr>
        <p:blipFill rotWithShape="1">
          <a:blip r:embed="rId13">
            <a:alphaModFix/>
          </a:blip>
          <a:srcRect/>
          <a:stretch/>
        </p:blipFill>
        <p:spPr>
          <a:xfrm>
            <a:off x="3169950" y="3865713"/>
            <a:ext cx="987638" cy="281391"/>
          </a:xfrm>
          <a:prstGeom prst="rect">
            <a:avLst/>
          </a:prstGeom>
          <a:noFill/>
          <a:ln>
            <a:noFill/>
          </a:ln>
        </p:spPr>
      </p:pic>
      <p:pic>
        <p:nvPicPr>
          <p:cNvPr id="237" name="Google Shape;237;p30" descr="google-plus-logo.png"/>
          <p:cNvPicPr preferRelativeResize="0"/>
          <p:nvPr/>
        </p:nvPicPr>
        <p:blipFill rotWithShape="1">
          <a:blip r:embed="rId14">
            <a:alphaModFix/>
          </a:blip>
          <a:srcRect/>
          <a:stretch/>
        </p:blipFill>
        <p:spPr>
          <a:xfrm>
            <a:off x="3062957" y="2814566"/>
            <a:ext cx="1201611" cy="3523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childTnLst>
                                </p:cTn>
                              </p:par>
                              <p:par>
                                <p:cTn id="8" presetID="10" presetClass="entr" presetSubtype="0" fill="hold" nodeType="withEffect">
                                  <p:stCondLst>
                                    <p:cond delay="0"/>
                                  </p:stCondLst>
                                  <p:childTnLst>
                                    <p:set>
                                      <p:cBhvr>
                                        <p:cTn id="9" dur="1" fill="hold">
                                          <p:stCondLst>
                                            <p:cond delay="0"/>
                                          </p:stCondLst>
                                        </p:cTn>
                                        <p:tgtEl>
                                          <p:spTgt spid="227"/>
                                        </p:tgtEl>
                                        <p:attrNameLst>
                                          <p:attrName>style.visibility</p:attrName>
                                        </p:attrNameLst>
                                      </p:cBhvr>
                                      <p:to>
                                        <p:strVal val="visible"/>
                                      </p:to>
                                    </p:set>
                                    <p:animEffect transition="in" filter="fade">
                                      <p:cBhvr>
                                        <p:cTn id="10" dur="1000"/>
                                        <p:tgtEl>
                                          <p:spTgt spid="227"/>
                                        </p:tgtEl>
                                      </p:cBhvr>
                                    </p:animEffect>
                                  </p:childTnLst>
                                </p:cTn>
                              </p:par>
                              <p:par>
                                <p:cTn id="11" presetID="10" presetClass="entr" presetSubtype="0" fill="hold" nodeType="withEffect">
                                  <p:stCondLst>
                                    <p:cond delay="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1000"/>
                                        <p:tgtEl>
                                          <p:spTgt spid="228"/>
                                        </p:tgtEl>
                                      </p:cBhvr>
                                    </p:animEffect>
                                  </p:childTnLst>
                                </p:cTn>
                              </p:par>
                              <p:par>
                                <p:cTn id="14" presetID="10" presetClass="entr" presetSubtype="0" fill="hold" nodeType="withEffect">
                                  <p:stCondLst>
                                    <p:cond delay="0"/>
                                  </p:stCondLst>
                                  <p:childTnLst>
                                    <p:set>
                                      <p:cBhvr>
                                        <p:cTn id="15" dur="1" fill="hold">
                                          <p:stCondLst>
                                            <p:cond delay="0"/>
                                          </p:stCondLst>
                                        </p:cTn>
                                        <p:tgtEl>
                                          <p:spTgt spid="229"/>
                                        </p:tgtEl>
                                        <p:attrNameLst>
                                          <p:attrName>style.visibility</p:attrName>
                                        </p:attrNameLst>
                                      </p:cBhvr>
                                      <p:to>
                                        <p:strVal val="visible"/>
                                      </p:to>
                                    </p:set>
                                    <p:animEffect transition="in" filter="fade">
                                      <p:cBhvr>
                                        <p:cTn id="16" dur="1000"/>
                                        <p:tgtEl>
                                          <p:spTgt spid="229"/>
                                        </p:tgtEl>
                                      </p:cBhvr>
                                    </p:animEffect>
                                  </p:childTnLst>
                                </p:cTn>
                              </p:par>
                              <p:par>
                                <p:cTn id="17" presetID="10" presetClass="entr" presetSubtype="0" fill="hold" nodeType="withEffect">
                                  <p:stCondLst>
                                    <p:cond delay="0"/>
                                  </p:stCondLst>
                                  <p:childTnLst>
                                    <p:set>
                                      <p:cBhvr>
                                        <p:cTn id="18" dur="1" fill="hold">
                                          <p:stCondLst>
                                            <p:cond delay="0"/>
                                          </p:stCondLst>
                                        </p:cTn>
                                        <p:tgtEl>
                                          <p:spTgt spid="230"/>
                                        </p:tgtEl>
                                        <p:attrNameLst>
                                          <p:attrName>style.visibility</p:attrName>
                                        </p:attrNameLst>
                                      </p:cBhvr>
                                      <p:to>
                                        <p:strVal val="visible"/>
                                      </p:to>
                                    </p:set>
                                    <p:animEffect transition="in" filter="fade">
                                      <p:cBhvr>
                                        <p:cTn id="19" dur="1000"/>
                                        <p:tgtEl>
                                          <p:spTgt spid="230"/>
                                        </p:tgtEl>
                                      </p:cBhvr>
                                    </p:animEffect>
                                  </p:childTnLst>
                                </p:cTn>
                              </p:par>
                              <p:par>
                                <p:cTn id="20" presetID="10" presetClass="entr" presetSubtype="0" fill="hold" nodeType="withEffect">
                                  <p:stCondLst>
                                    <p:cond delay="0"/>
                                  </p:stCondLst>
                                  <p:childTnLst>
                                    <p:set>
                                      <p:cBhvr>
                                        <p:cTn id="21" dur="1" fill="hold">
                                          <p:stCondLst>
                                            <p:cond delay="0"/>
                                          </p:stCondLst>
                                        </p:cTn>
                                        <p:tgtEl>
                                          <p:spTgt spid="231"/>
                                        </p:tgtEl>
                                        <p:attrNameLst>
                                          <p:attrName>style.visibility</p:attrName>
                                        </p:attrNameLst>
                                      </p:cBhvr>
                                      <p:to>
                                        <p:strVal val="visible"/>
                                      </p:to>
                                    </p:set>
                                    <p:animEffect transition="in" filter="fade">
                                      <p:cBhvr>
                                        <p:cTn id="22" dur="1000"/>
                                        <p:tgtEl>
                                          <p:spTgt spid="231"/>
                                        </p:tgtEl>
                                      </p:cBhvr>
                                    </p:animEffect>
                                  </p:childTnLst>
                                </p:cTn>
                              </p:par>
                              <p:par>
                                <p:cTn id="23" presetID="10" presetClass="entr" presetSubtype="0" fill="hold" nodeType="withEffect">
                                  <p:stCondLst>
                                    <p:cond delay="0"/>
                                  </p:stCondLst>
                                  <p:childTnLst>
                                    <p:set>
                                      <p:cBhvr>
                                        <p:cTn id="24" dur="1" fill="hold">
                                          <p:stCondLst>
                                            <p:cond delay="0"/>
                                          </p:stCondLst>
                                        </p:cTn>
                                        <p:tgtEl>
                                          <p:spTgt spid="232"/>
                                        </p:tgtEl>
                                        <p:attrNameLst>
                                          <p:attrName>style.visibility</p:attrName>
                                        </p:attrNameLst>
                                      </p:cBhvr>
                                      <p:to>
                                        <p:strVal val="visible"/>
                                      </p:to>
                                    </p:set>
                                    <p:animEffect transition="in" filter="fade">
                                      <p:cBhvr>
                                        <p:cTn id="25" dur="1000"/>
                                        <p:tgtEl>
                                          <p:spTgt spid="232"/>
                                        </p:tgtEl>
                                      </p:cBhvr>
                                    </p:animEffect>
                                  </p:childTnLst>
                                </p:cTn>
                              </p:par>
                              <p:par>
                                <p:cTn id="26" presetID="10" presetClass="entr" presetSubtype="0" fill="hold" nodeType="withEffect">
                                  <p:stCondLst>
                                    <p:cond delay="0"/>
                                  </p:stCondLst>
                                  <p:childTnLst>
                                    <p:set>
                                      <p:cBhvr>
                                        <p:cTn id="27" dur="1" fill="hold">
                                          <p:stCondLst>
                                            <p:cond delay="0"/>
                                          </p:stCondLst>
                                        </p:cTn>
                                        <p:tgtEl>
                                          <p:spTgt spid="233"/>
                                        </p:tgtEl>
                                        <p:attrNameLst>
                                          <p:attrName>style.visibility</p:attrName>
                                        </p:attrNameLst>
                                      </p:cBhvr>
                                      <p:to>
                                        <p:strVal val="visible"/>
                                      </p:to>
                                    </p:set>
                                    <p:animEffect transition="in" filter="fade">
                                      <p:cBhvr>
                                        <p:cTn id="28" dur="1000"/>
                                        <p:tgtEl>
                                          <p:spTgt spid="233"/>
                                        </p:tgtEl>
                                      </p:cBhvr>
                                    </p:animEffect>
                                  </p:childTnLst>
                                </p:cTn>
                              </p:par>
                              <p:par>
                                <p:cTn id="29" presetID="10" presetClass="entr" presetSubtype="0" fill="hold" nodeType="withEffect">
                                  <p:stCondLst>
                                    <p:cond delay="0"/>
                                  </p:stCondLst>
                                  <p:childTnLst>
                                    <p:set>
                                      <p:cBhvr>
                                        <p:cTn id="30" dur="1" fill="hold">
                                          <p:stCondLst>
                                            <p:cond delay="0"/>
                                          </p:stCondLst>
                                        </p:cTn>
                                        <p:tgtEl>
                                          <p:spTgt spid="234"/>
                                        </p:tgtEl>
                                        <p:attrNameLst>
                                          <p:attrName>style.visibility</p:attrName>
                                        </p:attrNameLst>
                                      </p:cBhvr>
                                      <p:to>
                                        <p:strVal val="visible"/>
                                      </p:to>
                                    </p:set>
                                    <p:animEffect transition="in" filter="fade">
                                      <p:cBhvr>
                                        <p:cTn id="31" dur="1000"/>
                                        <p:tgtEl>
                                          <p:spTgt spid="234"/>
                                        </p:tgtEl>
                                      </p:cBhvr>
                                    </p:animEffect>
                                  </p:childTnLst>
                                </p:cTn>
                              </p:par>
                              <p:par>
                                <p:cTn id="32" presetID="10" presetClass="entr" presetSubtype="0" fill="hold" nodeType="withEffect">
                                  <p:stCondLst>
                                    <p:cond delay="0"/>
                                  </p:stCondLst>
                                  <p:childTnLst>
                                    <p:set>
                                      <p:cBhvr>
                                        <p:cTn id="33" dur="1" fill="hold">
                                          <p:stCondLst>
                                            <p:cond delay="0"/>
                                          </p:stCondLst>
                                        </p:cTn>
                                        <p:tgtEl>
                                          <p:spTgt spid="235"/>
                                        </p:tgtEl>
                                        <p:attrNameLst>
                                          <p:attrName>style.visibility</p:attrName>
                                        </p:attrNameLst>
                                      </p:cBhvr>
                                      <p:to>
                                        <p:strVal val="visible"/>
                                      </p:to>
                                    </p:set>
                                    <p:animEffect transition="in" filter="fade">
                                      <p:cBhvr>
                                        <p:cTn id="34" dur="1000"/>
                                        <p:tgtEl>
                                          <p:spTgt spid="235"/>
                                        </p:tgtEl>
                                      </p:cBhvr>
                                    </p:animEffect>
                                  </p:childTnLst>
                                </p:cTn>
                              </p:par>
                              <p:par>
                                <p:cTn id="35" presetID="10" presetClass="entr" presetSubtype="0" fill="hold" nodeType="with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fade">
                                      <p:cBhvr>
                                        <p:cTn id="37" dur="1000"/>
                                        <p:tgtEl>
                                          <p:spTgt spid="236"/>
                                        </p:tgtEl>
                                      </p:cBhvr>
                                    </p:animEffect>
                                  </p:childTnLst>
                                </p:cTn>
                              </p:par>
                              <p:par>
                                <p:cTn id="38" presetID="10" presetClass="entr" presetSubtype="0" fill="hold" nodeType="withEffect">
                                  <p:stCondLst>
                                    <p:cond delay="0"/>
                                  </p:stCondLst>
                                  <p:childTnLst>
                                    <p:set>
                                      <p:cBhvr>
                                        <p:cTn id="39" dur="1" fill="hold">
                                          <p:stCondLst>
                                            <p:cond delay="0"/>
                                          </p:stCondLst>
                                        </p:cTn>
                                        <p:tgtEl>
                                          <p:spTgt spid="237"/>
                                        </p:tgtEl>
                                        <p:attrNameLst>
                                          <p:attrName>style.visibility</p:attrName>
                                        </p:attrNameLst>
                                      </p:cBhvr>
                                      <p:to>
                                        <p:strVal val="visible"/>
                                      </p:to>
                                    </p:set>
                                    <p:animEffect transition="in" filter="fade">
                                      <p:cBhvr>
                                        <p:cTn id="40"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3"/>
          <p:cNvSpPr txBox="1">
            <a:spLocks noGrp="1"/>
          </p:cNvSpPr>
          <p:nvPr>
            <p:ph type="title"/>
          </p:nvPr>
        </p:nvSpPr>
        <p:spPr>
          <a:xfrm>
            <a:off x="471900" y="403850"/>
            <a:ext cx="8222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Over 60 Hubs</a:t>
            </a:r>
            <a:endParaRPr dirty="0"/>
          </a:p>
        </p:txBody>
      </p:sp>
      <p:pic>
        <p:nvPicPr>
          <p:cNvPr id="259" name="Google Shape;259;p33"/>
          <p:cNvPicPr preferRelativeResize="0"/>
          <p:nvPr/>
        </p:nvPicPr>
        <p:blipFill rotWithShape="1">
          <a:blip r:embed="rId3">
            <a:alphaModFix/>
          </a:blip>
          <a:srcRect b="5526"/>
          <a:stretch/>
        </p:blipFill>
        <p:spPr>
          <a:xfrm>
            <a:off x="5370548" y="1325490"/>
            <a:ext cx="1647846" cy="879918"/>
          </a:xfrm>
          <a:prstGeom prst="rect">
            <a:avLst/>
          </a:prstGeom>
          <a:noFill/>
          <a:ln>
            <a:noFill/>
          </a:ln>
        </p:spPr>
      </p:pic>
      <p:pic>
        <p:nvPicPr>
          <p:cNvPr id="260" name="Google Shape;260;p33"/>
          <p:cNvPicPr preferRelativeResize="0"/>
          <p:nvPr/>
        </p:nvPicPr>
        <p:blipFill>
          <a:blip r:embed="rId4">
            <a:alphaModFix/>
          </a:blip>
          <a:stretch>
            <a:fillRect/>
          </a:stretch>
        </p:blipFill>
        <p:spPr>
          <a:xfrm>
            <a:off x="1978941" y="4541333"/>
            <a:ext cx="1633101" cy="931384"/>
          </a:xfrm>
          <a:prstGeom prst="rect">
            <a:avLst/>
          </a:prstGeom>
          <a:noFill/>
          <a:ln>
            <a:noFill/>
          </a:ln>
        </p:spPr>
      </p:pic>
      <p:pic>
        <p:nvPicPr>
          <p:cNvPr id="261" name="Google Shape;261;p33"/>
          <p:cNvPicPr preferRelativeResize="0"/>
          <p:nvPr/>
        </p:nvPicPr>
        <p:blipFill rotWithShape="1">
          <a:blip r:embed="rId5">
            <a:alphaModFix/>
          </a:blip>
          <a:srcRect b="5051"/>
          <a:stretch/>
        </p:blipFill>
        <p:spPr>
          <a:xfrm>
            <a:off x="51344" y="2384110"/>
            <a:ext cx="1690664" cy="884335"/>
          </a:xfrm>
          <a:prstGeom prst="rect">
            <a:avLst/>
          </a:prstGeom>
          <a:noFill/>
          <a:ln>
            <a:noFill/>
          </a:ln>
        </p:spPr>
      </p:pic>
      <p:pic>
        <p:nvPicPr>
          <p:cNvPr id="262" name="Google Shape;262;p33"/>
          <p:cNvPicPr preferRelativeResize="0"/>
          <p:nvPr/>
        </p:nvPicPr>
        <p:blipFill rotWithShape="1">
          <a:blip r:embed="rId6">
            <a:alphaModFix/>
          </a:blip>
          <a:srcRect b="5526"/>
          <a:stretch/>
        </p:blipFill>
        <p:spPr>
          <a:xfrm>
            <a:off x="3721737" y="1352745"/>
            <a:ext cx="1437455" cy="879920"/>
          </a:xfrm>
          <a:prstGeom prst="rect">
            <a:avLst/>
          </a:prstGeom>
          <a:noFill/>
          <a:ln>
            <a:noFill/>
          </a:ln>
        </p:spPr>
      </p:pic>
      <p:pic>
        <p:nvPicPr>
          <p:cNvPr id="263" name="Google Shape;263;p33"/>
          <p:cNvPicPr preferRelativeResize="0"/>
          <p:nvPr/>
        </p:nvPicPr>
        <p:blipFill>
          <a:blip r:embed="rId7">
            <a:alphaModFix/>
          </a:blip>
          <a:stretch>
            <a:fillRect/>
          </a:stretch>
        </p:blipFill>
        <p:spPr>
          <a:xfrm>
            <a:off x="4956633" y="3425712"/>
            <a:ext cx="1656338" cy="931383"/>
          </a:xfrm>
          <a:prstGeom prst="rect">
            <a:avLst/>
          </a:prstGeom>
          <a:noFill/>
          <a:ln>
            <a:noFill/>
          </a:ln>
        </p:spPr>
      </p:pic>
      <p:pic>
        <p:nvPicPr>
          <p:cNvPr id="264" name="Google Shape;264;p33"/>
          <p:cNvPicPr preferRelativeResize="0"/>
          <p:nvPr/>
        </p:nvPicPr>
        <p:blipFill rotWithShape="1">
          <a:blip r:embed="rId8">
            <a:alphaModFix/>
          </a:blip>
          <a:srcRect b="13457"/>
          <a:stretch/>
        </p:blipFill>
        <p:spPr>
          <a:xfrm>
            <a:off x="3848970" y="2389237"/>
            <a:ext cx="1709723" cy="879920"/>
          </a:xfrm>
          <a:prstGeom prst="rect">
            <a:avLst/>
          </a:prstGeom>
          <a:noFill/>
          <a:ln>
            <a:noFill/>
          </a:ln>
        </p:spPr>
      </p:pic>
      <p:pic>
        <p:nvPicPr>
          <p:cNvPr id="265" name="Google Shape;265;p33"/>
          <p:cNvPicPr preferRelativeResize="0"/>
          <p:nvPr/>
        </p:nvPicPr>
        <p:blipFill>
          <a:blip r:embed="rId9">
            <a:alphaModFix/>
          </a:blip>
          <a:stretch>
            <a:fillRect/>
          </a:stretch>
        </p:blipFill>
        <p:spPr>
          <a:xfrm>
            <a:off x="3078168" y="3425712"/>
            <a:ext cx="1655360" cy="931383"/>
          </a:xfrm>
          <a:prstGeom prst="rect">
            <a:avLst/>
          </a:prstGeom>
          <a:noFill/>
          <a:ln>
            <a:noFill/>
          </a:ln>
        </p:spPr>
      </p:pic>
      <p:pic>
        <p:nvPicPr>
          <p:cNvPr id="266" name="Google Shape;266;p33"/>
          <p:cNvPicPr preferRelativeResize="0"/>
          <p:nvPr/>
        </p:nvPicPr>
        <p:blipFill>
          <a:blip r:embed="rId10">
            <a:alphaModFix/>
          </a:blip>
          <a:stretch>
            <a:fillRect/>
          </a:stretch>
        </p:blipFill>
        <p:spPr>
          <a:xfrm>
            <a:off x="1940632" y="2386307"/>
            <a:ext cx="1709715" cy="879917"/>
          </a:xfrm>
          <a:prstGeom prst="rect">
            <a:avLst/>
          </a:prstGeom>
          <a:noFill/>
          <a:ln>
            <a:noFill/>
          </a:ln>
        </p:spPr>
      </p:pic>
      <p:pic>
        <p:nvPicPr>
          <p:cNvPr id="267" name="Google Shape;267;p33"/>
          <p:cNvPicPr preferRelativeResize="0"/>
          <p:nvPr/>
        </p:nvPicPr>
        <p:blipFill rotWithShape="1">
          <a:blip r:embed="rId11">
            <a:alphaModFix/>
          </a:blip>
          <a:srcRect t="11360" b="-11360"/>
          <a:stretch/>
        </p:blipFill>
        <p:spPr>
          <a:xfrm>
            <a:off x="3847327" y="4516600"/>
            <a:ext cx="1633102" cy="1064224"/>
          </a:xfrm>
          <a:prstGeom prst="rect">
            <a:avLst/>
          </a:prstGeom>
          <a:noFill/>
          <a:ln>
            <a:noFill/>
          </a:ln>
        </p:spPr>
      </p:pic>
      <p:pic>
        <p:nvPicPr>
          <p:cNvPr id="268" name="Google Shape;268;p33"/>
          <p:cNvPicPr preferRelativeResize="0"/>
          <p:nvPr/>
        </p:nvPicPr>
        <p:blipFill rotWithShape="1">
          <a:blip r:embed="rId12">
            <a:alphaModFix/>
          </a:blip>
          <a:srcRect b="5526"/>
          <a:stretch/>
        </p:blipFill>
        <p:spPr>
          <a:xfrm>
            <a:off x="7229737" y="1325475"/>
            <a:ext cx="1508810" cy="879920"/>
          </a:xfrm>
          <a:prstGeom prst="rect">
            <a:avLst/>
          </a:prstGeom>
          <a:noFill/>
          <a:ln>
            <a:noFill/>
          </a:ln>
        </p:spPr>
      </p:pic>
      <p:pic>
        <p:nvPicPr>
          <p:cNvPr id="269" name="Google Shape;269;p33"/>
          <p:cNvPicPr preferRelativeResize="0"/>
          <p:nvPr/>
        </p:nvPicPr>
        <p:blipFill rotWithShape="1">
          <a:blip r:embed="rId13">
            <a:alphaModFix/>
          </a:blip>
          <a:srcRect b="5526"/>
          <a:stretch/>
        </p:blipFill>
        <p:spPr>
          <a:xfrm>
            <a:off x="2080591" y="1362592"/>
            <a:ext cx="1429795" cy="879917"/>
          </a:xfrm>
          <a:prstGeom prst="rect">
            <a:avLst/>
          </a:prstGeom>
          <a:noFill/>
          <a:ln>
            <a:noFill/>
          </a:ln>
        </p:spPr>
      </p:pic>
      <p:pic>
        <p:nvPicPr>
          <p:cNvPr id="270" name="Google Shape;270;p33"/>
          <p:cNvPicPr preferRelativeResize="0"/>
          <p:nvPr/>
        </p:nvPicPr>
        <p:blipFill rotWithShape="1">
          <a:blip r:embed="rId14">
            <a:alphaModFix/>
          </a:blip>
          <a:srcRect t="1342" b="1342"/>
          <a:stretch/>
        </p:blipFill>
        <p:spPr>
          <a:xfrm>
            <a:off x="7665681" y="2387594"/>
            <a:ext cx="1709708" cy="879919"/>
          </a:xfrm>
          <a:prstGeom prst="rect">
            <a:avLst/>
          </a:prstGeom>
          <a:noFill/>
          <a:ln>
            <a:noFill/>
          </a:ln>
        </p:spPr>
      </p:pic>
      <p:pic>
        <p:nvPicPr>
          <p:cNvPr id="271" name="Google Shape;271;p33"/>
          <p:cNvPicPr preferRelativeResize="0"/>
          <p:nvPr/>
        </p:nvPicPr>
        <p:blipFill rotWithShape="1">
          <a:blip r:embed="rId15">
            <a:alphaModFix/>
          </a:blip>
          <a:srcRect b="13644"/>
          <a:stretch/>
        </p:blipFill>
        <p:spPr>
          <a:xfrm>
            <a:off x="6836061" y="3392630"/>
            <a:ext cx="1955162" cy="931377"/>
          </a:xfrm>
          <a:prstGeom prst="rect">
            <a:avLst/>
          </a:prstGeom>
          <a:noFill/>
          <a:ln>
            <a:noFill/>
          </a:ln>
        </p:spPr>
      </p:pic>
      <p:pic>
        <p:nvPicPr>
          <p:cNvPr id="272" name="Google Shape;272;p33"/>
          <p:cNvPicPr preferRelativeResize="0"/>
          <p:nvPr/>
        </p:nvPicPr>
        <p:blipFill>
          <a:blip r:embed="rId16">
            <a:alphaModFix/>
          </a:blip>
          <a:stretch>
            <a:fillRect/>
          </a:stretch>
        </p:blipFill>
        <p:spPr>
          <a:xfrm>
            <a:off x="168798" y="4562627"/>
            <a:ext cx="1656341" cy="888795"/>
          </a:xfrm>
          <a:prstGeom prst="rect">
            <a:avLst/>
          </a:prstGeom>
          <a:noFill/>
          <a:ln>
            <a:noFill/>
          </a:ln>
        </p:spPr>
      </p:pic>
      <p:pic>
        <p:nvPicPr>
          <p:cNvPr id="273" name="Google Shape;273;p33"/>
          <p:cNvPicPr preferRelativeResize="0"/>
          <p:nvPr/>
        </p:nvPicPr>
        <p:blipFill rotWithShape="1">
          <a:blip r:embed="rId17">
            <a:alphaModFix/>
          </a:blip>
          <a:srcRect b="19146"/>
          <a:stretch/>
        </p:blipFill>
        <p:spPr>
          <a:xfrm>
            <a:off x="5715725" y="4497691"/>
            <a:ext cx="1508803" cy="879917"/>
          </a:xfrm>
          <a:prstGeom prst="rect">
            <a:avLst/>
          </a:prstGeom>
          <a:noFill/>
          <a:ln>
            <a:noFill/>
          </a:ln>
        </p:spPr>
      </p:pic>
      <p:pic>
        <p:nvPicPr>
          <p:cNvPr id="274" name="Google Shape;274;p33"/>
          <p:cNvPicPr preferRelativeResize="0"/>
          <p:nvPr/>
        </p:nvPicPr>
        <p:blipFill>
          <a:blip r:embed="rId18">
            <a:alphaModFix/>
          </a:blip>
          <a:stretch>
            <a:fillRect/>
          </a:stretch>
        </p:blipFill>
        <p:spPr>
          <a:xfrm>
            <a:off x="1221976" y="3410034"/>
            <a:ext cx="1633092" cy="896560"/>
          </a:xfrm>
          <a:prstGeom prst="rect">
            <a:avLst/>
          </a:prstGeom>
          <a:noFill/>
          <a:ln>
            <a:noFill/>
          </a:ln>
        </p:spPr>
      </p:pic>
      <p:pic>
        <p:nvPicPr>
          <p:cNvPr id="275" name="Google Shape;275;p33"/>
          <p:cNvPicPr preferRelativeResize="0"/>
          <p:nvPr/>
        </p:nvPicPr>
        <p:blipFill rotWithShape="1">
          <a:blip r:embed="rId19">
            <a:alphaModFix/>
          </a:blip>
          <a:srcRect t="-2330" b="15040"/>
          <a:stretch/>
        </p:blipFill>
        <p:spPr>
          <a:xfrm>
            <a:off x="5757322" y="2359051"/>
            <a:ext cx="1709725" cy="879918"/>
          </a:xfrm>
          <a:prstGeom prst="rect">
            <a:avLst/>
          </a:prstGeom>
          <a:noFill/>
          <a:ln>
            <a:noFill/>
          </a:ln>
        </p:spPr>
      </p:pic>
      <p:pic>
        <p:nvPicPr>
          <p:cNvPr id="276" name="Google Shape;276;p33"/>
          <p:cNvPicPr preferRelativeResize="0"/>
          <p:nvPr/>
        </p:nvPicPr>
        <p:blipFill>
          <a:blip r:embed="rId20">
            <a:alphaModFix/>
          </a:blip>
          <a:stretch>
            <a:fillRect/>
          </a:stretch>
        </p:blipFill>
        <p:spPr>
          <a:xfrm>
            <a:off x="-209488" y="3392622"/>
            <a:ext cx="1208384" cy="931374"/>
          </a:xfrm>
          <a:prstGeom prst="rect">
            <a:avLst/>
          </a:prstGeom>
          <a:noFill/>
          <a:ln>
            <a:noFill/>
          </a:ln>
        </p:spPr>
      </p:pic>
      <p:pic>
        <p:nvPicPr>
          <p:cNvPr id="277" name="Google Shape;277;p33"/>
          <p:cNvPicPr preferRelativeResize="0"/>
          <p:nvPr/>
        </p:nvPicPr>
        <p:blipFill>
          <a:blip r:embed="rId21">
            <a:alphaModFix/>
          </a:blip>
          <a:stretch>
            <a:fillRect/>
          </a:stretch>
        </p:blipFill>
        <p:spPr>
          <a:xfrm>
            <a:off x="343011" y="1325479"/>
            <a:ext cx="1526241" cy="934435"/>
          </a:xfrm>
          <a:prstGeom prst="rect">
            <a:avLst/>
          </a:prstGeom>
          <a:noFill/>
          <a:ln>
            <a:noFill/>
          </a:ln>
        </p:spPr>
      </p:pic>
      <p:pic>
        <p:nvPicPr>
          <p:cNvPr id="278" name="Google Shape;278;p33"/>
          <p:cNvPicPr preferRelativeResize="0"/>
          <p:nvPr/>
        </p:nvPicPr>
        <p:blipFill>
          <a:blip r:embed="rId22">
            <a:alphaModFix/>
          </a:blip>
          <a:stretch>
            <a:fillRect/>
          </a:stretch>
        </p:blipFill>
        <p:spPr>
          <a:xfrm>
            <a:off x="7397754" y="4493252"/>
            <a:ext cx="1891177" cy="11109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3"/>
          <p:cNvSpPr txBox="1">
            <a:spLocks noGrp="1"/>
          </p:cNvSpPr>
          <p:nvPr>
            <p:ph type="title"/>
          </p:nvPr>
        </p:nvSpPr>
        <p:spPr>
          <a:xfrm>
            <a:off x="471900" y="403850"/>
            <a:ext cx="8222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HUBzero</a:t>
            </a:r>
            <a:r>
              <a:rPr lang="en" dirty="0"/>
              <a:t> – A Client-Server Architecture</a:t>
            </a:r>
            <a:endParaRPr dirty="0"/>
          </a:p>
        </p:txBody>
      </p:sp>
      <p:pic>
        <p:nvPicPr>
          <p:cNvPr id="3" name="Picture 2" descr="Diagram, schematic&#10;&#10;Description automatically generated">
            <a:extLst>
              <a:ext uri="{FF2B5EF4-FFF2-40B4-BE49-F238E27FC236}">
                <a16:creationId xmlns:a16="http://schemas.microsoft.com/office/drawing/2014/main" id="{F601036F-5BD2-7944-884C-BC7434552A29}"/>
              </a:ext>
            </a:extLst>
          </p:cNvPr>
          <p:cNvPicPr>
            <a:picLocks noChangeAspect="1"/>
          </p:cNvPicPr>
          <p:nvPr/>
        </p:nvPicPr>
        <p:blipFill>
          <a:blip r:embed="rId3"/>
          <a:stretch>
            <a:fillRect/>
          </a:stretch>
        </p:blipFill>
        <p:spPr>
          <a:xfrm>
            <a:off x="4265073" y="1171550"/>
            <a:ext cx="2922048" cy="3000153"/>
          </a:xfrm>
          <a:prstGeom prst="rect">
            <a:avLst/>
          </a:prstGeom>
        </p:spPr>
      </p:pic>
      <p:sp>
        <p:nvSpPr>
          <p:cNvPr id="4" name="TextBox 3">
            <a:extLst>
              <a:ext uri="{FF2B5EF4-FFF2-40B4-BE49-F238E27FC236}">
                <a16:creationId xmlns:a16="http://schemas.microsoft.com/office/drawing/2014/main" id="{52B1D57E-082B-FB4C-8FE3-C87EE8EE74C4}"/>
              </a:ext>
            </a:extLst>
          </p:cNvPr>
          <p:cNvSpPr txBox="1"/>
          <p:nvPr/>
        </p:nvSpPr>
        <p:spPr>
          <a:xfrm>
            <a:off x="560676" y="1251751"/>
            <a:ext cx="3276859" cy="2246769"/>
          </a:xfrm>
          <a:prstGeom prst="rect">
            <a:avLst/>
          </a:prstGeom>
          <a:noFill/>
        </p:spPr>
        <p:txBody>
          <a:bodyPr wrap="none" rtlCol="0">
            <a:spAutoFit/>
          </a:bodyPr>
          <a:lstStyle/>
          <a:p>
            <a:r>
              <a:rPr lang="en-US" dirty="0">
                <a:solidFill>
                  <a:schemeClr val="bg1"/>
                </a:solidFill>
              </a:rPr>
              <a:t>Advantages</a:t>
            </a:r>
          </a:p>
          <a:p>
            <a:pPr marL="285750" indent="-285750">
              <a:buFont typeface="Arial" panose="020B0604020202020204" pitchFamily="34" charset="0"/>
              <a:buChar char="•"/>
            </a:pPr>
            <a:r>
              <a:rPr lang="en-US" dirty="0">
                <a:solidFill>
                  <a:schemeClr val="bg1"/>
                </a:solidFill>
              </a:rPr>
              <a:t>No installation on users’ side</a:t>
            </a:r>
          </a:p>
          <a:p>
            <a:pPr marL="285750" indent="-285750">
              <a:buFont typeface="Arial" panose="020B0604020202020204" pitchFamily="34" charset="0"/>
              <a:buChar char="•"/>
            </a:pPr>
            <a:r>
              <a:rPr lang="en-US" dirty="0">
                <a:solidFill>
                  <a:schemeClr val="bg1"/>
                </a:solidFill>
              </a:rPr>
              <a:t>Well-defined environments</a:t>
            </a:r>
          </a:p>
          <a:p>
            <a:pPr marL="285750" indent="-285750">
              <a:buFont typeface="Arial" panose="020B0604020202020204" pitchFamily="34" charset="0"/>
              <a:buChar char="•"/>
            </a:pPr>
            <a:r>
              <a:rPr lang="en-US" dirty="0">
                <a:solidFill>
                  <a:schemeClr val="bg1"/>
                </a:solidFill>
              </a:rPr>
              <a:t>Central security</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Disadvantages</a:t>
            </a:r>
          </a:p>
          <a:p>
            <a:pPr marL="285750" indent="-285750">
              <a:buFont typeface="Arial" panose="020B0604020202020204" pitchFamily="34" charset="0"/>
              <a:buChar char="•"/>
            </a:pPr>
            <a:r>
              <a:rPr lang="en-US" dirty="0">
                <a:solidFill>
                  <a:schemeClr val="bg1"/>
                </a:solidFill>
              </a:rPr>
              <a:t>Dependency on server and Internet</a:t>
            </a:r>
          </a:p>
          <a:p>
            <a:pPr marL="285750" indent="-285750">
              <a:buFont typeface="Arial" panose="020B0604020202020204" pitchFamily="34" charset="0"/>
              <a:buChar char="•"/>
            </a:pPr>
            <a:r>
              <a:rPr lang="en-US" dirty="0">
                <a:solidFill>
                  <a:schemeClr val="bg1"/>
                </a:solidFill>
              </a:rPr>
              <a:t>Working on data often requires </a:t>
            </a:r>
            <a:br>
              <a:rPr lang="en-US" dirty="0">
                <a:solidFill>
                  <a:schemeClr val="bg1"/>
                </a:solidFill>
              </a:rPr>
            </a:br>
            <a:r>
              <a:rPr lang="en-US" dirty="0">
                <a:solidFill>
                  <a:schemeClr val="bg1"/>
                </a:solidFill>
              </a:rPr>
              <a:t>manual download/upload</a:t>
            </a:r>
          </a:p>
        </p:txBody>
      </p:sp>
      <p:pic>
        <p:nvPicPr>
          <p:cNvPr id="26" name="Google Shape;60;p12">
            <a:extLst>
              <a:ext uri="{FF2B5EF4-FFF2-40B4-BE49-F238E27FC236}">
                <a16:creationId xmlns:a16="http://schemas.microsoft.com/office/drawing/2014/main" id="{864B577B-A323-A342-B942-FCA2B384C632}"/>
              </a:ext>
            </a:extLst>
          </p:cNvPr>
          <p:cNvPicPr preferRelativeResize="0"/>
          <p:nvPr/>
        </p:nvPicPr>
        <p:blipFill>
          <a:blip r:embed="rId4">
            <a:alphaModFix/>
          </a:blip>
          <a:stretch>
            <a:fillRect/>
          </a:stretch>
        </p:blipFill>
        <p:spPr>
          <a:xfrm>
            <a:off x="5197437" y="2327241"/>
            <a:ext cx="1176729" cy="489018"/>
          </a:xfrm>
          <a:prstGeom prst="rect">
            <a:avLst/>
          </a:prstGeom>
          <a:noFill/>
          <a:ln>
            <a:noFill/>
          </a:ln>
        </p:spPr>
      </p:pic>
    </p:spTree>
    <p:extLst>
      <p:ext uri="{BB962C8B-B14F-4D97-AF65-F5344CB8AC3E}">
        <p14:creationId xmlns:p14="http://schemas.microsoft.com/office/powerpoint/2010/main" val="4141516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3"/>
          <p:cNvSpPr txBox="1">
            <a:spLocks noGrp="1"/>
          </p:cNvSpPr>
          <p:nvPr>
            <p:ph type="title"/>
          </p:nvPr>
        </p:nvSpPr>
        <p:spPr>
          <a:xfrm>
            <a:off x="471900" y="403850"/>
            <a:ext cx="8222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HUBzero</a:t>
            </a:r>
            <a:r>
              <a:rPr lang="en" dirty="0"/>
              <a:t> – </a:t>
            </a:r>
            <a:r>
              <a:rPr lang="en" dirty="0" err="1"/>
              <a:t>Hubdrive</a:t>
            </a:r>
            <a:r>
              <a:rPr lang="en" dirty="0"/>
              <a:t> extension</a:t>
            </a:r>
            <a:endParaRPr dirty="0"/>
          </a:p>
        </p:txBody>
      </p:sp>
      <p:sp>
        <p:nvSpPr>
          <p:cNvPr id="6" name="Rectangle 5">
            <a:extLst>
              <a:ext uri="{FF2B5EF4-FFF2-40B4-BE49-F238E27FC236}">
                <a16:creationId xmlns:a16="http://schemas.microsoft.com/office/drawing/2014/main" id="{88F86BAC-082D-A24F-9C2A-F0B4D0D9D731}"/>
              </a:ext>
            </a:extLst>
          </p:cNvPr>
          <p:cNvSpPr/>
          <p:nvPr/>
        </p:nvSpPr>
        <p:spPr>
          <a:xfrm>
            <a:off x="235258" y="1448365"/>
            <a:ext cx="4572000" cy="1815882"/>
          </a:xfrm>
          <a:prstGeom prst="rect">
            <a:avLst/>
          </a:prstGeom>
        </p:spPr>
        <p:txBody>
          <a:bodyPr>
            <a:spAutoFit/>
          </a:bodyPr>
          <a:lstStyle/>
          <a:p>
            <a:r>
              <a:rPr lang="en-US" dirty="0">
                <a:solidFill>
                  <a:schemeClr val="bg1"/>
                </a:solidFill>
              </a:rPr>
              <a:t>Advantages</a:t>
            </a:r>
          </a:p>
          <a:p>
            <a:pPr marL="285750" indent="-285750">
              <a:buFont typeface="Arial" panose="020B0604020202020204" pitchFamily="34" charset="0"/>
              <a:buChar char="•"/>
            </a:pPr>
            <a:r>
              <a:rPr lang="en-US" dirty="0">
                <a:solidFill>
                  <a:schemeClr val="bg1"/>
                </a:solidFill>
              </a:rPr>
              <a:t>Automatic replication of data</a:t>
            </a:r>
          </a:p>
          <a:p>
            <a:pPr marL="285750" indent="-285750">
              <a:buFont typeface="Arial" panose="020B0604020202020204" pitchFamily="34" charset="0"/>
              <a:buChar char="•"/>
            </a:pPr>
            <a:r>
              <a:rPr lang="en-US" dirty="0">
                <a:solidFill>
                  <a:schemeClr val="bg1"/>
                </a:solidFill>
              </a:rPr>
              <a:t>Working on data offline</a:t>
            </a:r>
          </a:p>
          <a:p>
            <a:pPr marL="285750" indent="-285750">
              <a:buFont typeface="Arial" panose="020B0604020202020204" pitchFamily="34" charset="0"/>
              <a:buChar char="•"/>
            </a:pPr>
            <a:r>
              <a:rPr lang="en-US" dirty="0">
                <a:solidFill>
                  <a:schemeClr val="bg1"/>
                </a:solidFill>
              </a:rPr>
              <a:t>No size limit for data</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Disadvantages</a:t>
            </a:r>
          </a:p>
          <a:p>
            <a:pPr marL="285750" indent="-285750">
              <a:buFont typeface="Arial" panose="020B0604020202020204" pitchFamily="34" charset="0"/>
              <a:buChar char="•"/>
            </a:pPr>
            <a:r>
              <a:rPr lang="en-US" dirty="0">
                <a:solidFill>
                  <a:schemeClr val="bg1"/>
                </a:solidFill>
              </a:rPr>
              <a:t>Desktop client installation</a:t>
            </a:r>
          </a:p>
          <a:p>
            <a:pPr marL="285750" indent="-285750">
              <a:buFont typeface="Arial" panose="020B0604020202020204" pitchFamily="34" charset="0"/>
              <a:buChar char="•"/>
            </a:pPr>
            <a:r>
              <a:rPr lang="en-US" dirty="0">
                <a:solidFill>
                  <a:schemeClr val="bg1"/>
                </a:solidFill>
              </a:rPr>
              <a:t>Security relies on clients</a:t>
            </a:r>
          </a:p>
        </p:txBody>
      </p:sp>
      <p:pic>
        <p:nvPicPr>
          <p:cNvPr id="3" name="Picture 2" descr="Diagram&#10;&#10;Description automatically generated">
            <a:extLst>
              <a:ext uri="{FF2B5EF4-FFF2-40B4-BE49-F238E27FC236}">
                <a16:creationId xmlns:a16="http://schemas.microsoft.com/office/drawing/2014/main" id="{B174FC10-80F8-B945-A7C2-FCB0D102AD40}"/>
              </a:ext>
            </a:extLst>
          </p:cNvPr>
          <p:cNvPicPr>
            <a:picLocks noChangeAspect="1"/>
          </p:cNvPicPr>
          <p:nvPr/>
        </p:nvPicPr>
        <p:blipFill>
          <a:blip r:embed="rId3"/>
          <a:stretch>
            <a:fillRect/>
          </a:stretch>
        </p:blipFill>
        <p:spPr>
          <a:xfrm>
            <a:off x="4002227" y="1376039"/>
            <a:ext cx="3047699" cy="2842026"/>
          </a:xfrm>
          <a:prstGeom prst="rect">
            <a:avLst/>
          </a:prstGeom>
        </p:spPr>
      </p:pic>
    </p:spTree>
    <p:extLst>
      <p:ext uri="{BB962C8B-B14F-4D97-AF65-F5344CB8AC3E}">
        <p14:creationId xmlns:p14="http://schemas.microsoft.com/office/powerpoint/2010/main" val="91054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3"/>
          <p:cNvSpPr txBox="1">
            <a:spLocks noGrp="1"/>
          </p:cNvSpPr>
          <p:nvPr>
            <p:ph type="title"/>
          </p:nvPr>
        </p:nvSpPr>
        <p:spPr>
          <a:xfrm>
            <a:off x="471900" y="403850"/>
            <a:ext cx="8222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HUBzero</a:t>
            </a:r>
            <a:r>
              <a:rPr lang="en" dirty="0"/>
              <a:t> – </a:t>
            </a:r>
            <a:r>
              <a:rPr lang="en" dirty="0" err="1"/>
              <a:t>Hubdrive</a:t>
            </a:r>
            <a:r>
              <a:rPr lang="en" dirty="0"/>
              <a:t> extension</a:t>
            </a:r>
            <a:endParaRPr dirty="0"/>
          </a:p>
        </p:txBody>
      </p:sp>
      <p:pic>
        <p:nvPicPr>
          <p:cNvPr id="5" name="Picture 4" descr="Diagram&#10;&#10;Description automatically generated">
            <a:extLst>
              <a:ext uri="{FF2B5EF4-FFF2-40B4-BE49-F238E27FC236}">
                <a16:creationId xmlns:a16="http://schemas.microsoft.com/office/drawing/2014/main" id="{D497920F-E932-D849-ADC0-C60E6B04D404}"/>
              </a:ext>
            </a:extLst>
          </p:cNvPr>
          <p:cNvPicPr>
            <a:picLocks noChangeAspect="1"/>
          </p:cNvPicPr>
          <p:nvPr/>
        </p:nvPicPr>
        <p:blipFill>
          <a:blip r:embed="rId3"/>
          <a:stretch>
            <a:fillRect/>
          </a:stretch>
        </p:blipFill>
        <p:spPr>
          <a:xfrm>
            <a:off x="2749711" y="1285890"/>
            <a:ext cx="5761608" cy="2788017"/>
          </a:xfrm>
          <a:prstGeom prst="rect">
            <a:avLst/>
          </a:prstGeom>
        </p:spPr>
      </p:pic>
      <p:pic>
        <p:nvPicPr>
          <p:cNvPr id="7" name="Google Shape;60;p12">
            <a:extLst>
              <a:ext uri="{FF2B5EF4-FFF2-40B4-BE49-F238E27FC236}">
                <a16:creationId xmlns:a16="http://schemas.microsoft.com/office/drawing/2014/main" id="{BA33E2D5-0AD1-7140-823C-FD7D9F7F711A}"/>
              </a:ext>
            </a:extLst>
          </p:cNvPr>
          <p:cNvPicPr preferRelativeResize="0"/>
          <p:nvPr/>
        </p:nvPicPr>
        <p:blipFill>
          <a:blip r:embed="rId4">
            <a:alphaModFix/>
          </a:blip>
          <a:stretch>
            <a:fillRect/>
          </a:stretch>
        </p:blipFill>
        <p:spPr>
          <a:xfrm>
            <a:off x="3523997" y="2435389"/>
            <a:ext cx="1176729" cy="489018"/>
          </a:xfrm>
          <a:prstGeom prst="rect">
            <a:avLst/>
          </a:prstGeom>
          <a:noFill/>
          <a:ln>
            <a:noFill/>
          </a:ln>
        </p:spPr>
      </p:pic>
      <p:pic>
        <p:nvPicPr>
          <p:cNvPr id="8" name="Google Shape;60;p12">
            <a:extLst>
              <a:ext uri="{FF2B5EF4-FFF2-40B4-BE49-F238E27FC236}">
                <a16:creationId xmlns:a16="http://schemas.microsoft.com/office/drawing/2014/main" id="{4ADE1E0A-3265-DC45-90EC-887D25472B29}"/>
              </a:ext>
            </a:extLst>
          </p:cNvPr>
          <p:cNvPicPr preferRelativeResize="0"/>
          <p:nvPr/>
        </p:nvPicPr>
        <p:blipFill>
          <a:blip r:embed="rId4">
            <a:alphaModFix/>
          </a:blip>
          <a:stretch>
            <a:fillRect/>
          </a:stretch>
        </p:blipFill>
        <p:spPr>
          <a:xfrm>
            <a:off x="5766047" y="2435389"/>
            <a:ext cx="1176729" cy="489018"/>
          </a:xfrm>
          <a:prstGeom prst="rect">
            <a:avLst/>
          </a:prstGeom>
          <a:noFill/>
          <a:ln>
            <a:noFill/>
          </a:ln>
        </p:spPr>
      </p:pic>
      <p:sp>
        <p:nvSpPr>
          <p:cNvPr id="3" name="Rectangle 2">
            <a:extLst>
              <a:ext uri="{FF2B5EF4-FFF2-40B4-BE49-F238E27FC236}">
                <a16:creationId xmlns:a16="http://schemas.microsoft.com/office/drawing/2014/main" id="{E76AB95D-4ECD-5548-AF2A-FDA7EE137A6E}"/>
              </a:ext>
            </a:extLst>
          </p:cNvPr>
          <p:cNvSpPr/>
          <p:nvPr/>
        </p:nvSpPr>
        <p:spPr>
          <a:xfrm>
            <a:off x="17873" y="2095122"/>
            <a:ext cx="2731838" cy="1384995"/>
          </a:xfrm>
          <a:prstGeom prst="rect">
            <a:avLst/>
          </a:prstGeom>
        </p:spPr>
        <p:txBody>
          <a:bodyPr wrap="none">
            <a:spAutoFit/>
          </a:bodyPr>
          <a:lstStyle/>
          <a:p>
            <a:pPr marL="285750" indent="-285750">
              <a:buFont typeface="Arial" panose="020B0604020202020204" pitchFamily="34" charset="0"/>
              <a:buChar char="•"/>
            </a:pPr>
            <a:r>
              <a:rPr lang="en-US" dirty="0">
                <a:solidFill>
                  <a:schemeClr val="bg1"/>
                </a:solidFill>
              </a:rPr>
              <a:t>Well-defined environments</a:t>
            </a:r>
          </a:p>
          <a:p>
            <a:pPr marL="285750" indent="-285750">
              <a:buFont typeface="Arial" panose="020B0604020202020204" pitchFamily="34" charset="0"/>
              <a:buChar char="•"/>
            </a:pPr>
            <a:r>
              <a:rPr lang="en-US" dirty="0">
                <a:solidFill>
                  <a:schemeClr val="bg1"/>
                </a:solidFill>
              </a:rPr>
              <a:t>Automatic replication of data</a:t>
            </a:r>
          </a:p>
          <a:p>
            <a:pPr marL="285750" indent="-285750">
              <a:buFont typeface="Arial" panose="020B0604020202020204" pitchFamily="34" charset="0"/>
              <a:buChar char="•"/>
            </a:pPr>
            <a:r>
              <a:rPr lang="en-US" dirty="0">
                <a:solidFill>
                  <a:schemeClr val="bg1"/>
                </a:solidFill>
              </a:rPr>
              <a:t>Working on data offline</a:t>
            </a:r>
          </a:p>
          <a:p>
            <a:pPr marL="285750" indent="-285750">
              <a:buFont typeface="Arial" panose="020B0604020202020204" pitchFamily="34" charset="0"/>
              <a:buChar char="•"/>
            </a:pPr>
            <a:r>
              <a:rPr lang="en-US" dirty="0">
                <a:solidFill>
                  <a:schemeClr val="bg1"/>
                </a:solidFill>
              </a:rPr>
              <a:t>No size limit for data</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467634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3"/>
          <p:cNvSpPr txBox="1">
            <a:spLocks noGrp="1"/>
          </p:cNvSpPr>
          <p:nvPr>
            <p:ph type="title"/>
          </p:nvPr>
        </p:nvSpPr>
        <p:spPr>
          <a:xfrm>
            <a:off x="471900" y="403850"/>
            <a:ext cx="8222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HUBzero</a:t>
            </a:r>
            <a:r>
              <a:rPr lang="en" dirty="0"/>
              <a:t> – </a:t>
            </a:r>
            <a:r>
              <a:rPr lang="en" dirty="0" err="1"/>
              <a:t>Hubdrive</a:t>
            </a:r>
            <a:r>
              <a:rPr lang="en" dirty="0"/>
              <a:t> extension</a:t>
            </a:r>
            <a:endParaRPr dirty="0"/>
          </a:p>
        </p:txBody>
      </p:sp>
      <p:pic>
        <p:nvPicPr>
          <p:cNvPr id="6" name="Picture 5" descr="Graphical user interface&#10;&#10;Description automatically generated">
            <a:extLst>
              <a:ext uri="{FF2B5EF4-FFF2-40B4-BE49-F238E27FC236}">
                <a16:creationId xmlns:a16="http://schemas.microsoft.com/office/drawing/2014/main" id="{0361BEC5-6B23-2B47-91A3-D2CFA66080B9}"/>
              </a:ext>
            </a:extLst>
          </p:cNvPr>
          <p:cNvPicPr>
            <a:picLocks noChangeAspect="1"/>
          </p:cNvPicPr>
          <p:nvPr/>
        </p:nvPicPr>
        <p:blipFill>
          <a:blip r:embed="rId3"/>
          <a:stretch>
            <a:fillRect/>
          </a:stretch>
        </p:blipFill>
        <p:spPr>
          <a:xfrm>
            <a:off x="612560" y="1272672"/>
            <a:ext cx="6897950" cy="3194408"/>
          </a:xfrm>
          <a:prstGeom prst="rect">
            <a:avLst/>
          </a:prstGeom>
        </p:spPr>
      </p:pic>
    </p:spTree>
    <p:extLst>
      <p:ext uri="{BB962C8B-B14F-4D97-AF65-F5344CB8AC3E}">
        <p14:creationId xmlns:p14="http://schemas.microsoft.com/office/powerpoint/2010/main" val="811899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3"/>
          <p:cNvSpPr txBox="1">
            <a:spLocks noGrp="1"/>
          </p:cNvSpPr>
          <p:nvPr>
            <p:ph type="title"/>
          </p:nvPr>
        </p:nvSpPr>
        <p:spPr>
          <a:xfrm>
            <a:off x="471900" y="403850"/>
            <a:ext cx="8222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t>Hubdrive</a:t>
            </a:r>
            <a:r>
              <a:rPr lang="en" dirty="0"/>
              <a:t> Demo</a:t>
            </a:r>
            <a:endParaRPr dirty="0"/>
          </a:p>
        </p:txBody>
      </p:sp>
      <p:pic>
        <p:nvPicPr>
          <p:cNvPr id="3" name="Picture 2" descr="Text, letter&#10;&#10;Description automatically generated">
            <a:extLst>
              <a:ext uri="{FF2B5EF4-FFF2-40B4-BE49-F238E27FC236}">
                <a16:creationId xmlns:a16="http://schemas.microsoft.com/office/drawing/2014/main" id="{92864F31-846D-6547-9D0C-4F3F72D42490}"/>
              </a:ext>
            </a:extLst>
          </p:cNvPr>
          <p:cNvPicPr>
            <a:picLocks noChangeAspect="1"/>
          </p:cNvPicPr>
          <p:nvPr/>
        </p:nvPicPr>
        <p:blipFill>
          <a:blip r:embed="rId3"/>
          <a:stretch>
            <a:fillRect/>
          </a:stretch>
        </p:blipFill>
        <p:spPr>
          <a:xfrm>
            <a:off x="319846" y="1109406"/>
            <a:ext cx="5223714" cy="3847680"/>
          </a:xfrm>
          <a:prstGeom prst="rect">
            <a:avLst/>
          </a:prstGeom>
        </p:spPr>
      </p:pic>
      <p:sp>
        <p:nvSpPr>
          <p:cNvPr id="9" name="Google Shape;283;p34">
            <a:extLst>
              <a:ext uri="{FF2B5EF4-FFF2-40B4-BE49-F238E27FC236}">
                <a16:creationId xmlns:a16="http://schemas.microsoft.com/office/drawing/2014/main" id="{843E3434-97B5-CA46-9E19-7844F195AF17}"/>
              </a:ext>
            </a:extLst>
          </p:cNvPr>
          <p:cNvSpPr txBox="1">
            <a:spLocks/>
          </p:cNvSpPr>
          <p:nvPr/>
        </p:nvSpPr>
        <p:spPr>
          <a:xfrm>
            <a:off x="6261518" y="1817427"/>
            <a:ext cx="2432482" cy="452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pPr algn="ctr"/>
            <a:r>
              <a:rPr lang="en-US" dirty="0"/>
              <a:t>Thank you</a:t>
            </a:r>
          </a:p>
        </p:txBody>
      </p:sp>
      <p:sp>
        <p:nvSpPr>
          <p:cNvPr id="10" name="Google Shape;284;p34">
            <a:extLst>
              <a:ext uri="{FF2B5EF4-FFF2-40B4-BE49-F238E27FC236}">
                <a16:creationId xmlns:a16="http://schemas.microsoft.com/office/drawing/2014/main" id="{53530036-49F6-AB41-A91C-81500FC83BC1}"/>
              </a:ext>
            </a:extLst>
          </p:cNvPr>
          <p:cNvSpPr/>
          <p:nvPr/>
        </p:nvSpPr>
        <p:spPr>
          <a:xfrm>
            <a:off x="5709203" y="4333686"/>
            <a:ext cx="3238476" cy="6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Roboto"/>
              <a:buNone/>
            </a:pPr>
            <a:endParaRPr sz="24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Roboto"/>
              <a:ea typeface="Roboto"/>
              <a:cs typeface="Roboto"/>
              <a:sym typeface="Roboto"/>
            </a:endParaRPr>
          </a:p>
        </p:txBody>
      </p:sp>
      <p:sp>
        <p:nvSpPr>
          <p:cNvPr id="11" name="Google Shape;283;p34">
            <a:extLst>
              <a:ext uri="{FF2B5EF4-FFF2-40B4-BE49-F238E27FC236}">
                <a16:creationId xmlns:a16="http://schemas.microsoft.com/office/drawing/2014/main" id="{BD978F03-73AC-DF47-9842-EB1F3D72565B}"/>
              </a:ext>
            </a:extLst>
          </p:cNvPr>
          <p:cNvSpPr txBox="1">
            <a:spLocks/>
          </p:cNvSpPr>
          <p:nvPr/>
        </p:nvSpPr>
        <p:spPr>
          <a:xfrm>
            <a:off x="6152226" y="3013100"/>
            <a:ext cx="2795454" cy="10027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1pPr>
            <a:lvl2pPr marR="0" lvl="1" algn="ctr"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2pPr>
            <a:lvl3pPr marR="0" lvl="2" algn="ctr"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3pPr>
            <a:lvl4pPr marR="0" lvl="3" algn="ctr"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4pPr>
            <a:lvl5pPr marR="0" lvl="4" algn="ctr"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5pPr>
            <a:lvl6pPr marR="0" lvl="5" algn="ctr"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6pPr>
            <a:lvl7pPr marR="0" lvl="6" algn="ctr"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7pPr>
            <a:lvl8pPr marR="0" lvl="7" algn="ctr"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8pPr>
            <a:lvl9pPr marR="0" lvl="8" algn="ctr" rtl="0">
              <a:lnSpc>
                <a:spcPct val="100000"/>
              </a:lnSpc>
              <a:spcBef>
                <a:spcPts val="0"/>
              </a:spcBef>
              <a:spcAft>
                <a:spcPts val="0"/>
              </a:spcAft>
              <a:buClr>
                <a:schemeClr val="lt1"/>
              </a:buClr>
              <a:buSzPts val="3000"/>
              <a:buFont typeface="Roboto"/>
              <a:buNone/>
              <a:defRPr sz="3000" b="0" i="0" u="none" strike="noStrike" cap="none">
                <a:solidFill>
                  <a:schemeClr val="lt1"/>
                </a:solidFill>
                <a:latin typeface="Roboto"/>
                <a:ea typeface="Roboto"/>
                <a:cs typeface="Roboto"/>
                <a:sym typeface="Roboto"/>
              </a:defRPr>
            </a:lvl9pPr>
          </a:lstStyle>
          <a:p>
            <a:r>
              <a:rPr lang="en-US" sz="2000" dirty="0">
                <a:solidFill>
                  <a:schemeClr val="bg1"/>
                </a:solidFill>
                <a:hlinkClick r:id="rId4">
                  <a:extLst>
                    <a:ext uri="{A12FA001-AC4F-418D-AE19-62706E023703}">
                      <ahyp:hlinkClr xmlns:ahyp="http://schemas.microsoft.com/office/drawing/2018/hyperlinkcolor" val="tx"/>
                    </a:ext>
                  </a:extLst>
                </a:hlinkClick>
              </a:rPr>
              <a:t>Sandra.gesing@nd.edu</a:t>
            </a:r>
            <a:endParaRPr lang="en-US" sz="2000" dirty="0">
              <a:solidFill>
                <a:schemeClr val="bg1"/>
              </a:solidFill>
            </a:endParaRPr>
          </a:p>
          <a:p>
            <a:r>
              <a:rPr lang="en-US" sz="2000" dirty="0"/>
              <a:t>https://</a:t>
            </a:r>
            <a:r>
              <a:rPr lang="en-US" sz="2000" dirty="0" err="1"/>
              <a:t>hubzero.org</a:t>
            </a:r>
            <a:r>
              <a:rPr lang="en-US" sz="2000" dirty="0"/>
              <a:t>/</a:t>
            </a:r>
          </a:p>
        </p:txBody>
      </p:sp>
    </p:spTree>
    <p:extLst>
      <p:ext uri="{BB962C8B-B14F-4D97-AF65-F5344CB8AC3E}">
        <p14:creationId xmlns:p14="http://schemas.microsoft.com/office/powerpoint/2010/main" val="169957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471900" y="302888"/>
            <a:ext cx="8222100" cy="57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3000"/>
              <a:buFont typeface="Roboto"/>
              <a:buNone/>
            </a:pPr>
            <a:r>
              <a:rPr lang="en" sz="3000" b="0" i="0" u="none" strike="noStrike" cap="none">
                <a:solidFill>
                  <a:schemeClr val="lt1"/>
                </a:solidFill>
                <a:latin typeface="Roboto"/>
                <a:ea typeface="Roboto"/>
                <a:cs typeface="Roboto"/>
                <a:sym typeface="Roboto"/>
              </a:rPr>
              <a:t>What is HUBzero?</a:t>
            </a:r>
            <a:endParaRPr sz="3000" b="0" i="0" u="none" strike="noStrike" cap="none">
              <a:solidFill>
                <a:schemeClr val="lt1"/>
              </a:solidFill>
              <a:latin typeface="Roboto"/>
              <a:ea typeface="Roboto"/>
              <a:cs typeface="Roboto"/>
              <a:sym typeface="Roboto"/>
            </a:endParaRPr>
          </a:p>
        </p:txBody>
      </p:sp>
      <p:sp>
        <p:nvSpPr>
          <p:cNvPr id="66" name="Google Shape;66;p13"/>
          <p:cNvSpPr txBox="1">
            <a:spLocks noGrp="1"/>
          </p:cNvSpPr>
          <p:nvPr>
            <p:ph type="body" idx="1"/>
          </p:nvPr>
        </p:nvSpPr>
        <p:spPr>
          <a:xfrm>
            <a:off x="471900" y="964518"/>
            <a:ext cx="8127000" cy="3701100"/>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rgbClr val="F9F9F9"/>
              </a:buClr>
              <a:buSzPts val="1800"/>
              <a:buFont typeface="Roboto"/>
              <a:buNone/>
            </a:pPr>
            <a:r>
              <a:rPr lang="en" sz="1800" b="0" i="0" u="none" strike="noStrike" cap="none">
                <a:solidFill>
                  <a:srgbClr val="F9F9F9"/>
                </a:solidFill>
                <a:latin typeface="Roboto"/>
                <a:ea typeface="Roboto"/>
                <a:cs typeface="Roboto"/>
                <a:sym typeface="Roboto"/>
              </a:rPr>
              <a:t>HUBzero is an open source software platform for building powerful </a:t>
            </a:r>
            <a:r>
              <a:rPr lang="en"/>
              <a:t>science gateways</a:t>
            </a:r>
            <a:r>
              <a:rPr lang="en" sz="1800" b="0" i="0" u="none" strike="noStrike" cap="none">
                <a:solidFill>
                  <a:srgbClr val="F9F9F9"/>
                </a:solidFill>
                <a:latin typeface="Roboto"/>
                <a:ea typeface="Roboto"/>
                <a:cs typeface="Roboto"/>
                <a:sym typeface="Roboto"/>
              </a:rPr>
              <a:t> that host analytical tools, publish data, share resources, collaborate and build communities in a single web-based ecosystem.</a:t>
            </a:r>
            <a:endParaRPr sz="1800" b="0" i="0" u="none" strike="noStrike" cap="none">
              <a:solidFill>
                <a:srgbClr val="F9F9F9"/>
              </a:solidFill>
              <a:latin typeface="Roboto"/>
              <a:ea typeface="Roboto"/>
              <a:cs typeface="Roboto"/>
              <a:sym typeface="Roboto"/>
            </a:endParaRPr>
          </a:p>
          <a:p>
            <a:pPr marL="114300" marR="0" lvl="0" indent="0" algn="l" rtl="0">
              <a:lnSpc>
                <a:spcPct val="115000"/>
              </a:lnSpc>
              <a:spcBef>
                <a:spcPts val="0"/>
              </a:spcBef>
              <a:spcAft>
                <a:spcPts val="0"/>
              </a:spcAft>
              <a:buClr>
                <a:srgbClr val="F9F9F9"/>
              </a:buClr>
              <a:buSzPts val="1800"/>
              <a:buFont typeface="Roboto"/>
              <a:buNone/>
            </a:pPr>
            <a:r>
              <a:rPr lang="en" sz="2000" b="0" i="0" u="none" strike="noStrike" cap="none">
                <a:solidFill>
                  <a:srgbClr val="F9F9F9"/>
                </a:solidFill>
                <a:latin typeface="Roboto"/>
                <a:ea typeface="Roboto"/>
                <a:cs typeface="Roboto"/>
                <a:sym typeface="Roboto"/>
              </a:rPr>
              <a:t>      </a:t>
            </a:r>
            <a:br>
              <a:rPr lang="en" sz="2000" b="0" i="0" u="none" strike="noStrike" cap="none">
                <a:solidFill>
                  <a:srgbClr val="F9F9F9"/>
                </a:solidFill>
                <a:latin typeface="Roboto"/>
                <a:ea typeface="Roboto"/>
                <a:cs typeface="Roboto"/>
                <a:sym typeface="Roboto"/>
              </a:rPr>
            </a:br>
            <a:r>
              <a:rPr lang="en" sz="2000" b="0" i="0" u="none" strike="noStrike" cap="none">
                <a:solidFill>
                  <a:srgbClr val="F9F9F9"/>
                </a:solidFill>
                <a:latin typeface="Roboto"/>
                <a:ea typeface="Roboto"/>
                <a:cs typeface="Roboto"/>
                <a:sym typeface="Roboto"/>
              </a:rPr>
              <a:t>	</a:t>
            </a:r>
            <a:r>
              <a:rPr lang="en" sz="1800" b="0" i="0" u="none" strike="noStrike" cap="none">
                <a:solidFill>
                  <a:srgbClr val="F9F9F9"/>
                </a:solidFill>
                <a:latin typeface="Roboto"/>
                <a:ea typeface="Roboto"/>
                <a:cs typeface="Roboto"/>
                <a:sym typeface="Roboto"/>
              </a:rPr>
              <a:t>A </a:t>
            </a:r>
            <a:r>
              <a:rPr lang="en"/>
              <a:t>h</a:t>
            </a:r>
            <a:r>
              <a:rPr lang="en" sz="1800" b="0" i="0" u="none" strike="noStrike" cap="none">
                <a:solidFill>
                  <a:srgbClr val="F9F9F9"/>
                </a:solidFill>
                <a:latin typeface="Roboto"/>
                <a:ea typeface="Roboto"/>
                <a:cs typeface="Roboto"/>
                <a:sym typeface="Roboto"/>
              </a:rPr>
              <a:t>ub </a:t>
            </a:r>
            <a:r>
              <a:rPr lang="en"/>
              <a:t>is a place for your </a:t>
            </a:r>
            <a:br>
              <a:rPr lang="en"/>
            </a:br>
            <a:r>
              <a:rPr lang="en"/>
              <a:t>	c</a:t>
            </a:r>
            <a:r>
              <a:rPr lang="en" sz="1800" b="0" i="0" u="none" strike="noStrike" cap="none">
                <a:solidFill>
                  <a:srgbClr val="F9F9F9"/>
                </a:solidFill>
                <a:latin typeface="Roboto"/>
                <a:ea typeface="Roboto"/>
                <a:cs typeface="Roboto"/>
                <a:sym typeface="Roboto"/>
              </a:rPr>
              <a:t>ommunity </a:t>
            </a:r>
            <a:r>
              <a:rPr lang="en"/>
              <a:t>t</a:t>
            </a:r>
            <a:r>
              <a:rPr lang="en" sz="1800" b="0" i="0" u="none" strike="noStrike" cap="none">
                <a:solidFill>
                  <a:srgbClr val="F9F9F9"/>
                </a:solidFill>
                <a:latin typeface="Roboto"/>
                <a:ea typeface="Roboto"/>
                <a:cs typeface="Roboto"/>
                <a:sym typeface="Roboto"/>
              </a:rPr>
              <a:t>o:</a:t>
            </a: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a:t>Connect with</a:t>
            </a:r>
            <a:r>
              <a:rPr lang="en" sz="1800" b="0" i="0" u="none" strike="noStrike" cap="none">
                <a:solidFill>
                  <a:srgbClr val="F9F9F9"/>
                </a:solidFill>
                <a:latin typeface="Roboto"/>
                <a:ea typeface="Roboto"/>
                <a:cs typeface="Roboto"/>
                <a:sym typeface="Roboto"/>
              </a:rPr>
              <a:t> </a:t>
            </a:r>
            <a:r>
              <a:rPr lang="en" sz="1800"/>
              <a:t>new</a:t>
            </a:r>
            <a:r>
              <a:rPr lang="en" sz="1800" b="0" i="0" u="none" strike="noStrike" cap="none">
                <a:solidFill>
                  <a:srgbClr val="F9F9F9"/>
                </a:solidFill>
                <a:latin typeface="Roboto"/>
                <a:ea typeface="Roboto"/>
                <a:cs typeface="Roboto"/>
                <a:sym typeface="Roboto"/>
              </a:rPr>
              <a:t> </a:t>
            </a:r>
            <a:r>
              <a:rPr lang="en" sz="1800"/>
              <a:t>a</a:t>
            </a:r>
            <a:r>
              <a:rPr lang="en" sz="1800" b="0" i="0" u="none" strike="noStrike" cap="none">
                <a:solidFill>
                  <a:srgbClr val="F9F9F9"/>
                </a:solidFill>
                <a:latin typeface="Roboto"/>
                <a:ea typeface="Roboto"/>
                <a:cs typeface="Roboto"/>
                <a:sym typeface="Roboto"/>
              </a:rPr>
              <a:t>udiences</a:t>
            </a:r>
            <a:endParaRPr sz="14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Measure </a:t>
            </a:r>
            <a:r>
              <a:rPr lang="en" sz="1800"/>
              <a:t>t</a:t>
            </a:r>
            <a:r>
              <a:rPr lang="en" sz="1800" b="0" i="0" u="none" strike="noStrike" cap="none">
                <a:solidFill>
                  <a:srgbClr val="F9F9F9"/>
                </a:solidFill>
                <a:latin typeface="Roboto"/>
                <a:ea typeface="Roboto"/>
                <a:cs typeface="Roboto"/>
                <a:sym typeface="Roboto"/>
              </a:rPr>
              <a:t>heir </a:t>
            </a:r>
            <a:r>
              <a:rPr lang="en" sz="1800"/>
              <a:t>i</a:t>
            </a:r>
            <a:r>
              <a:rPr lang="en" sz="1800" b="0" i="0" u="none" strike="noStrike" cap="none">
                <a:solidFill>
                  <a:srgbClr val="F9F9F9"/>
                </a:solidFill>
                <a:latin typeface="Roboto"/>
                <a:ea typeface="Roboto"/>
                <a:cs typeface="Roboto"/>
                <a:sym typeface="Roboto"/>
              </a:rPr>
              <a:t>mpact</a:t>
            </a: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Sustain </a:t>
            </a:r>
            <a:r>
              <a:rPr lang="en" sz="1800"/>
              <a:t>t</a:t>
            </a:r>
            <a:r>
              <a:rPr lang="en" sz="1800" b="0" i="0" u="none" strike="noStrike" cap="none">
                <a:solidFill>
                  <a:srgbClr val="F9F9F9"/>
                </a:solidFill>
                <a:latin typeface="Roboto"/>
                <a:ea typeface="Roboto"/>
                <a:cs typeface="Roboto"/>
                <a:sym typeface="Roboto"/>
              </a:rPr>
              <a:t>heir </a:t>
            </a:r>
            <a:r>
              <a:rPr lang="en" sz="1800"/>
              <a:t>r</a:t>
            </a:r>
            <a:r>
              <a:rPr lang="en" sz="1800" b="0" i="0" u="none" strike="noStrike" cap="none">
                <a:solidFill>
                  <a:srgbClr val="F9F9F9"/>
                </a:solidFill>
                <a:latin typeface="Roboto"/>
                <a:ea typeface="Roboto"/>
                <a:cs typeface="Roboto"/>
                <a:sym typeface="Roboto"/>
              </a:rPr>
              <a:t>esearch</a:t>
            </a:r>
            <a:endParaRPr sz="1800" b="0" i="0" u="none" strike="noStrike" cap="none">
              <a:solidFill>
                <a:srgbClr val="F9F9F9"/>
              </a:solidFill>
              <a:latin typeface="Roboto"/>
              <a:ea typeface="Roboto"/>
              <a:cs typeface="Roboto"/>
              <a:sym typeface="Roboto"/>
            </a:endParaRPr>
          </a:p>
        </p:txBody>
      </p:sp>
      <p:pic>
        <p:nvPicPr>
          <p:cNvPr id="67" name="Google Shape;67;p13" descr="Applications-Windows"/>
          <p:cNvPicPr preferRelativeResize="0"/>
          <p:nvPr/>
        </p:nvPicPr>
        <p:blipFill rotWithShape="1">
          <a:blip r:embed="rId3">
            <a:alphaModFix/>
          </a:blip>
          <a:srcRect/>
          <a:stretch/>
        </p:blipFill>
        <p:spPr>
          <a:xfrm>
            <a:off x="5149800" y="2090407"/>
            <a:ext cx="2611535" cy="26115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471900" y="302888"/>
            <a:ext cx="8222100" cy="57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3000"/>
              <a:buFont typeface="Roboto"/>
              <a:buNone/>
            </a:pPr>
            <a:r>
              <a:rPr lang="en"/>
              <a:t>HUBzero Architecture</a:t>
            </a:r>
            <a:endParaRPr sz="3000" b="0" i="0" u="none" strike="noStrike" cap="none">
              <a:solidFill>
                <a:schemeClr val="lt1"/>
              </a:solidFill>
              <a:latin typeface="Roboto"/>
              <a:ea typeface="Roboto"/>
              <a:cs typeface="Roboto"/>
              <a:sym typeface="Roboto"/>
            </a:endParaRPr>
          </a:p>
        </p:txBody>
      </p:sp>
      <p:pic>
        <p:nvPicPr>
          <p:cNvPr id="80" name="Google Shape;80;p15"/>
          <p:cNvPicPr preferRelativeResize="0"/>
          <p:nvPr/>
        </p:nvPicPr>
        <p:blipFill rotWithShape="1">
          <a:blip r:embed="rId3">
            <a:alphaModFix/>
          </a:blip>
          <a:srcRect l="9428" r="9428"/>
          <a:stretch/>
        </p:blipFill>
        <p:spPr>
          <a:xfrm>
            <a:off x="4783201" y="134264"/>
            <a:ext cx="3693001" cy="4874973"/>
          </a:xfrm>
          <a:prstGeom prst="rect">
            <a:avLst/>
          </a:prstGeom>
          <a:noFill/>
          <a:ln>
            <a:noFill/>
          </a:ln>
        </p:spPr>
      </p:pic>
      <p:sp>
        <p:nvSpPr>
          <p:cNvPr id="81" name="Google Shape;81;p15"/>
          <p:cNvSpPr txBox="1">
            <a:spLocks noGrp="1"/>
          </p:cNvSpPr>
          <p:nvPr>
            <p:ph type="body" idx="1"/>
          </p:nvPr>
        </p:nvSpPr>
        <p:spPr>
          <a:xfrm>
            <a:off x="419478" y="1060664"/>
            <a:ext cx="4324800" cy="3737700"/>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rgbClr val="F9F9F9"/>
              </a:buClr>
              <a:buSzPts val="1800"/>
              <a:buFont typeface="Roboto"/>
              <a:buNone/>
            </a:pPr>
            <a:r>
              <a:rPr lang="en" sz="1800" b="0" i="0" u="none" strike="noStrike" cap="none">
                <a:solidFill>
                  <a:srgbClr val="F9F9F9"/>
                </a:solidFill>
                <a:latin typeface="Roboto"/>
                <a:ea typeface="Roboto"/>
                <a:cs typeface="Roboto"/>
                <a:sym typeface="Roboto"/>
              </a:rPr>
              <a:t>HUBzero Platform</a:t>
            </a:r>
            <a:endParaRPr sz="1800" b="0" i="0" u="none" strike="noStrike" cap="none">
              <a:solidFill>
                <a:srgbClr val="F9F9F9"/>
              </a:solidFill>
              <a:latin typeface="Roboto"/>
              <a:ea typeface="Roboto"/>
              <a:cs typeface="Roboto"/>
              <a:sym typeface="Roboto"/>
            </a:endParaRPr>
          </a:p>
          <a:p>
            <a:pPr marL="114300" marR="0" lvl="0" indent="0" algn="l" rtl="0">
              <a:lnSpc>
                <a:spcPct val="115000"/>
              </a:lnSpc>
              <a:spcBef>
                <a:spcPts val="0"/>
              </a:spcBef>
              <a:spcAft>
                <a:spcPts val="0"/>
              </a:spcAft>
              <a:buClr>
                <a:srgbClr val="F9F9F9"/>
              </a:buClr>
              <a:buSzPts val="1800"/>
              <a:buFont typeface="Roboto"/>
              <a:buNone/>
            </a:pP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Front End</a:t>
            </a:r>
            <a:endParaRPr sz="1800" b="0" i="0" u="none" strike="noStrike" cap="none">
              <a:solidFill>
                <a:srgbClr val="F9F9F9"/>
              </a:solidFill>
              <a:latin typeface="Roboto"/>
              <a:ea typeface="Roboto"/>
              <a:cs typeface="Roboto"/>
              <a:sym typeface="Roboto"/>
            </a:endParaRPr>
          </a:p>
          <a:p>
            <a:pPr marL="571500" marR="0" lvl="1" indent="0" algn="l" rtl="0">
              <a:lnSpc>
                <a:spcPct val="115000"/>
              </a:lnSpc>
              <a:spcBef>
                <a:spcPts val="0"/>
              </a:spcBef>
              <a:spcAft>
                <a:spcPts val="0"/>
              </a:spcAft>
              <a:buClr>
                <a:srgbClr val="F9F9F9"/>
              </a:buClr>
              <a:buSzPts val="1800"/>
              <a:buFont typeface="Roboto"/>
              <a:buNone/>
            </a:pPr>
            <a:r>
              <a:rPr lang="en" sz="1800" b="0" i="0" u="none" strike="noStrike" cap="none">
                <a:solidFill>
                  <a:srgbClr val="F9F9F9"/>
                </a:solidFill>
                <a:latin typeface="Roboto"/>
                <a:ea typeface="Roboto"/>
                <a:cs typeface="Roboto"/>
                <a:sym typeface="Roboto"/>
              </a:rPr>
              <a:t>      Linux</a:t>
            </a:r>
            <a:r>
              <a:rPr lang="en" sz="1800"/>
              <a:t>, Apache, </a:t>
            </a:r>
            <a:r>
              <a:rPr lang="en" sz="1800" b="0" i="0" u="none" strike="noStrike" cap="none">
                <a:solidFill>
                  <a:srgbClr val="F9F9F9"/>
                </a:solidFill>
                <a:latin typeface="Roboto"/>
                <a:ea typeface="Roboto"/>
                <a:cs typeface="Roboto"/>
                <a:sym typeface="Roboto"/>
              </a:rPr>
              <a:t>MySQL, </a:t>
            </a:r>
            <a:r>
              <a:rPr lang="en" sz="1800"/>
              <a:t>PHP</a:t>
            </a:r>
            <a:endParaRPr sz="1400" b="0" i="0" u="none" strike="noStrike" cap="none">
              <a:solidFill>
                <a:srgbClr val="F9F9F9"/>
              </a:solidFill>
              <a:latin typeface="Roboto"/>
              <a:ea typeface="Roboto"/>
              <a:cs typeface="Roboto"/>
              <a:sym typeface="Roboto"/>
            </a:endParaRPr>
          </a:p>
          <a:p>
            <a:pPr marL="571500" marR="0" lvl="1" indent="0" algn="l" rtl="0">
              <a:lnSpc>
                <a:spcPct val="115000"/>
              </a:lnSpc>
              <a:spcBef>
                <a:spcPts val="0"/>
              </a:spcBef>
              <a:spcAft>
                <a:spcPts val="0"/>
              </a:spcAft>
              <a:buClr>
                <a:srgbClr val="F9F9F9"/>
              </a:buClr>
              <a:buSzPts val="1800"/>
              <a:buFont typeface="Roboto"/>
              <a:buNone/>
            </a:pP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Middleware </a:t>
            </a:r>
            <a:r>
              <a:rPr lang="en" sz="1800"/>
              <a:t>l</a:t>
            </a:r>
            <a:r>
              <a:rPr lang="en" sz="1800" b="0" i="0" u="none" strike="noStrike" cap="none">
                <a:solidFill>
                  <a:srgbClr val="F9F9F9"/>
                </a:solidFill>
                <a:latin typeface="Roboto"/>
                <a:ea typeface="Roboto"/>
                <a:cs typeface="Roboto"/>
                <a:sym typeface="Roboto"/>
              </a:rPr>
              <a:t>ibrar</a:t>
            </a:r>
            <a:r>
              <a:rPr lang="en" sz="1800"/>
              <a:t>ies</a:t>
            </a:r>
            <a:endParaRPr sz="1800" b="0" i="0" u="none" strike="noStrike" cap="none">
              <a:solidFill>
                <a:srgbClr val="F9F9F9"/>
              </a:solidFill>
              <a:latin typeface="Roboto"/>
              <a:ea typeface="Roboto"/>
              <a:cs typeface="Roboto"/>
              <a:sym typeface="Roboto"/>
            </a:endParaRPr>
          </a:p>
          <a:p>
            <a:pPr marL="914400" marR="0" lvl="1" indent="-228600" algn="l" rtl="0">
              <a:lnSpc>
                <a:spcPct val="115000"/>
              </a:lnSpc>
              <a:spcBef>
                <a:spcPts val="0"/>
              </a:spcBef>
              <a:spcAft>
                <a:spcPts val="0"/>
              </a:spcAft>
              <a:buClr>
                <a:srgbClr val="F9F9F9"/>
              </a:buClr>
              <a:buSzPts val="1800"/>
              <a:buFont typeface="Roboto"/>
              <a:buNone/>
            </a:pP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Deploy </a:t>
            </a:r>
            <a:r>
              <a:rPr lang="en" sz="1800"/>
              <a:t>t</a:t>
            </a:r>
            <a:r>
              <a:rPr lang="en" sz="1800" b="0" i="0" u="none" strike="noStrike" cap="none">
                <a:solidFill>
                  <a:srgbClr val="F9F9F9"/>
                </a:solidFill>
                <a:latin typeface="Roboto"/>
                <a:ea typeface="Roboto"/>
                <a:cs typeface="Roboto"/>
                <a:sym typeface="Roboto"/>
              </a:rPr>
              <a:t>ools</a:t>
            </a:r>
            <a:endParaRPr sz="1400" b="0" i="0" u="none" strike="noStrike" cap="none">
              <a:solidFill>
                <a:srgbClr val="F9F9F9"/>
              </a:solidFill>
              <a:latin typeface="Roboto"/>
              <a:ea typeface="Roboto"/>
              <a:cs typeface="Roboto"/>
              <a:sym typeface="Roboto"/>
            </a:endParaRPr>
          </a:p>
          <a:p>
            <a:pPr marL="571500" marR="0" lvl="1" indent="0" algn="l" rtl="0">
              <a:lnSpc>
                <a:spcPct val="115000"/>
              </a:lnSpc>
              <a:spcBef>
                <a:spcPts val="0"/>
              </a:spcBef>
              <a:spcAft>
                <a:spcPts val="0"/>
              </a:spcAft>
              <a:buClr>
                <a:srgbClr val="F9F9F9"/>
              </a:buClr>
              <a:buSzPts val="1800"/>
              <a:buFont typeface="Roboto"/>
              <a:buNone/>
            </a:pPr>
            <a:r>
              <a:rPr lang="en" sz="1800" b="0" i="0" u="none" strike="noStrike" cap="none">
                <a:solidFill>
                  <a:srgbClr val="F9F9F9"/>
                </a:solidFill>
                <a:latin typeface="Roboto"/>
                <a:ea typeface="Roboto"/>
                <a:cs typeface="Roboto"/>
                <a:sym typeface="Roboto"/>
              </a:rPr>
              <a:t>      &amp; Access </a:t>
            </a:r>
            <a:r>
              <a:rPr lang="en" sz="1800"/>
              <a:t>t</a:t>
            </a:r>
            <a:r>
              <a:rPr lang="en" sz="1800" b="0" i="0" u="none" strike="noStrike" cap="none">
                <a:solidFill>
                  <a:srgbClr val="F9F9F9"/>
                </a:solidFill>
                <a:latin typeface="Roboto"/>
                <a:ea typeface="Roboto"/>
                <a:cs typeface="Roboto"/>
                <a:sym typeface="Roboto"/>
              </a:rPr>
              <a:t>o HPC </a:t>
            </a:r>
            <a:r>
              <a:rPr lang="en" sz="1800"/>
              <a:t>r</a:t>
            </a:r>
            <a:r>
              <a:rPr lang="en" sz="1800" b="0" i="0" u="none" strike="noStrike" cap="none">
                <a:solidFill>
                  <a:srgbClr val="F9F9F9"/>
                </a:solidFill>
                <a:latin typeface="Roboto"/>
                <a:ea typeface="Roboto"/>
                <a:cs typeface="Roboto"/>
                <a:sym typeface="Roboto"/>
              </a:rPr>
              <a:t>esources</a:t>
            </a:r>
            <a:endParaRPr sz="1400" b="0" i="0" u="none" strike="noStrike" cap="none">
              <a:solidFill>
                <a:srgbClr val="F9F9F9"/>
              </a:solidFill>
              <a:latin typeface="Roboto"/>
              <a:ea typeface="Roboto"/>
              <a:cs typeface="Roboto"/>
              <a:sym typeface="Roboto"/>
            </a:endParaRPr>
          </a:p>
          <a:p>
            <a:pPr marL="571500" marR="0" lvl="1" indent="0" algn="l" rtl="0">
              <a:lnSpc>
                <a:spcPct val="115000"/>
              </a:lnSpc>
              <a:spcBef>
                <a:spcPts val="0"/>
              </a:spcBef>
              <a:spcAft>
                <a:spcPts val="0"/>
              </a:spcAft>
              <a:buClr>
                <a:srgbClr val="F9F9F9"/>
              </a:buClr>
              <a:buSzPts val="1800"/>
              <a:buFont typeface="Roboto"/>
              <a:buNone/>
            </a:pP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Contained </a:t>
            </a:r>
            <a:r>
              <a:rPr lang="en" sz="1800"/>
              <a:t>i</a:t>
            </a:r>
            <a:r>
              <a:rPr lang="en" sz="1800" b="0" i="0" u="none" strike="noStrike" cap="none">
                <a:solidFill>
                  <a:srgbClr val="F9F9F9"/>
                </a:solidFill>
                <a:latin typeface="Roboto"/>
                <a:ea typeface="Roboto"/>
                <a:cs typeface="Roboto"/>
                <a:sym typeface="Roboto"/>
              </a:rPr>
              <a:t>nside </a:t>
            </a:r>
            <a:r>
              <a:rPr lang="en" sz="1800"/>
              <a:t>y</a:t>
            </a:r>
            <a:r>
              <a:rPr lang="en" sz="1800" b="0" i="0" u="none" strike="noStrike" cap="none">
                <a:solidFill>
                  <a:srgbClr val="F9F9F9"/>
                </a:solidFill>
                <a:latin typeface="Roboto"/>
                <a:ea typeface="Roboto"/>
                <a:cs typeface="Roboto"/>
                <a:sym typeface="Roboto"/>
              </a:rPr>
              <a:t>our</a:t>
            </a:r>
            <a:endParaRPr sz="1400" b="0" i="0" u="none" strike="noStrike" cap="none">
              <a:solidFill>
                <a:srgbClr val="F9F9F9"/>
              </a:solidFill>
              <a:latin typeface="Roboto"/>
              <a:ea typeface="Roboto"/>
              <a:cs typeface="Roboto"/>
              <a:sym typeface="Roboto"/>
            </a:endParaRPr>
          </a:p>
          <a:p>
            <a:pPr marL="571500" marR="0" lvl="1" indent="0" algn="l" rtl="0">
              <a:lnSpc>
                <a:spcPct val="115000"/>
              </a:lnSpc>
              <a:spcBef>
                <a:spcPts val="0"/>
              </a:spcBef>
              <a:spcAft>
                <a:spcPts val="0"/>
              </a:spcAft>
              <a:buClr>
                <a:srgbClr val="F9F9F9"/>
              </a:buClr>
              <a:buSzPts val="1800"/>
              <a:buFont typeface="Roboto"/>
              <a:buNone/>
            </a:pPr>
            <a:r>
              <a:rPr lang="en" sz="1800" b="0" i="0" u="none" strike="noStrike" cap="none">
                <a:solidFill>
                  <a:srgbClr val="F9F9F9"/>
                </a:solidFill>
                <a:latin typeface="Roboto"/>
                <a:ea typeface="Roboto"/>
                <a:cs typeface="Roboto"/>
                <a:sym typeface="Roboto"/>
              </a:rPr>
              <a:t>      </a:t>
            </a:r>
            <a:r>
              <a:rPr lang="en" sz="1800"/>
              <a:t>w</a:t>
            </a:r>
            <a:r>
              <a:rPr lang="en" sz="1800" b="0" i="0" u="none" strike="noStrike" cap="none">
                <a:solidFill>
                  <a:srgbClr val="F9F9F9"/>
                </a:solidFill>
                <a:latin typeface="Roboto"/>
                <a:ea typeface="Roboto"/>
                <a:cs typeface="Roboto"/>
                <a:sym typeface="Roboto"/>
              </a:rPr>
              <a:t>eb </a:t>
            </a:r>
            <a:r>
              <a:rPr lang="en" sz="1800"/>
              <a:t>b</a:t>
            </a:r>
            <a:r>
              <a:rPr lang="en" sz="1800" b="0" i="0" u="none" strike="noStrike" cap="none">
                <a:solidFill>
                  <a:srgbClr val="F9F9F9"/>
                </a:solidFill>
                <a:latin typeface="Roboto"/>
                <a:ea typeface="Roboto"/>
                <a:cs typeface="Roboto"/>
                <a:sym typeface="Roboto"/>
              </a:rPr>
              <a:t>rowser</a:t>
            </a:r>
            <a:endParaRPr sz="1400" b="0" i="0" u="none" strike="noStrike" cap="none">
              <a:solidFill>
                <a:srgbClr val="F9F9F9"/>
              </a:solidFill>
              <a:latin typeface="Roboto"/>
              <a:ea typeface="Roboto"/>
              <a:cs typeface="Roboto"/>
              <a:sym typeface="Roboto"/>
            </a:endParaRPr>
          </a:p>
          <a:p>
            <a:pPr marL="571500" marR="0" lvl="1" indent="0" algn="l" rtl="0">
              <a:lnSpc>
                <a:spcPct val="115000"/>
              </a:lnSpc>
              <a:spcBef>
                <a:spcPts val="0"/>
              </a:spcBef>
              <a:spcAft>
                <a:spcPts val="0"/>
              </a:spcAft>
              <a:buClr>
                <a:srgbClr val="F9F9F9"/>
              </a:buClr>
              <a:buSzPts val="1800"/>
              <a:buFont typeface="Roboto"/>
              <a:buNone/>
            </a:pPr>
            <a:endParaRPr sz="1800" b="0" i="0" u="none" strike="noStrike" cap="none">
              <a:solidFill>
                <a:srgbClr val="F9F9F9"/>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471900" y="403850"/>
            <a:ext cx="8222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Web Feature Interactions</a:t>
            </a:r>
            <a:endParaRPr/>
          </a:p>
        </p:txBody>
      </p:sp>
      <p:sp>
        <p:nvSpPr>
          <p:cNvPr id="87" name="Google Shape;87;p16"/>
          <p:cNvSpPr txBox="1">
            <a:spLocks noGrp="1"/>
          </p:cNvSpPr>
          <p:nvPr>
            <p:ph type="body" idx="1"/>
          </p:nvPr>
        </p:nvSpPr>
        <p:spPr>
          <a:xfrm>
            <a:off x="471900" y="1416150"/>
            <a:ext cx="8222100" cy="327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Collaboration features - Forums, Collections, Content Pages, Login</a:t>
            </a:r>
            <a:endParaRPr/>
          </a:p>
          <a:p>
            <a:pPr marL="457200" lvl="0" indent="-342900" algn="l" rtl="0">
              <a:spcBef>
                <a:spcPts val="0"/>
              </a:spcBef>
              <a:spcAft>
                <a:spcPts val="0"/>
              </a:spcAft>
              <a:buSzPts val="1800"/>
              <a:buChar char="●"/>
            </a:pPr>
            <a:r>
              <a:rPr lang="en"/>
              <a:t>Web code (PHP, Apache, HTML, JS)</a:t>
            </a:r>
            <a:endParaRPr/>
          </a:p>
          <a:p>
            <a:pPr marL="457200" lvl="0" indent="-342900" algn="l" rtl="0">
              <a:spcBef>
                <a:spcPts val="0"/>
              </a:spcBef>
              <a:spcAft>
                <a:spcPts val="0"/>
              </a:spcAft>
              <a:buSzPts val="1800"/>
              <a:buChar char="●"/>
            </a:pPr>
            <a:r>
              <a:rPr lang="en"/>
              <a:t>Database Tables and Records</a:t>
            </a:r>
            <a:endParaRPr/>
          </a:p>
          <a:p>
            <a:pPr marL="457200" lvl="0" indent="-342900" algn="l" rtl="0">
              <a:spcBef>
                <a:spcPts val="0"/>
              </a:spcBef>
              <a:spcAft>
                <a:spcPts val="0"/>
              </a:spcAft>
              <a:buSzPts val="1800"/>
              <a:buChar char="●"/>
            </a:pPr>
            <a:r>
              <a:rPr lang="en"/>
              <a:t>External Authenticator Services</a:t>
            </a:r>
            <a:endParaRPr/>
          </a:p>
          <a:p>
            <a:pPr marL="0" lvl="0" indent="0" algn="l" rtl="0">
              <a:spcBef>
                <a:spcPts val="0"/>
              </a:spcBef>
              <a:spcAft>
                <a:spcPts val="0"/>
              </a:spcAft>
              <a:buNone/>
            </a:pPr>
            <a:endParaRPr/>
          </a:p>
          <a:p>
            <a:pPr marL="0" lvl="0" indent="0" algn="l" rtl="0">
              <a:spcBef>
                <a:spcPts val="0"/>
              </a:spcBef>
              <a:spcAft>
                <a:spcPts val="0"/>
              </a:spcAft>
              <a:buNone/>
            </a:pPr>
            <a:r>
              <a:rPr lang="en"/>
              <a:t>Uploading Files - In Resources, Publications, Courses, Forums</a:t>
            </a:r>
            <a:endParaRPr/>
          </a:p>
          <a:p>
            <a:pPr marL="457200" lvl="0" indent="-342900" algn="l" rtl="0">
              <a:spcBef>
                <a:spcPts val="0"/>
              </a:spcBef>
              <a:spcAft>
                <a:spcPts val="0"/>
              </a:spcAft>
              <a:buSzPts val="1800"/>
              <a:buChar char="●"/>
            </a:pPr>
            <a:r>
              <a:rPr lang="en"/>
              <a:t>Database Tables and Records</a:t>
            </a:r>
            <a:endParaRPr/>
          </a:p>
          <a:p>
            <a:pPr marL="457200" lvl="0" indent="-342900" algn="l" rtl="0">
              <a:spcBef>
                <a:spcPts val="0"/>
              </a:spcBef>
              <a:spcAft>
                <a:spcPts val="0"/>
              </a:spcAft>
              <a:buSzPts val="1800"/>
              <a:buChar char="●"/>
            </a:pPr>
            <a:r>
              <a:rPr lang="en"/>
              <a:t>Hard Disk Usage (watch for large files)</a:t>
            </a:r>
            <a:endParaRPr/>
          </a:p>
          <a:p>
            <a:pPr marL="457200" lvl="0" indent="-342900" algn="l" rtl="0">
              <a:spcBef>
                <a:spcPts val="0"/>
              </a:spcBef>
              <a:spcAft>
                <a:spcPts val="0"/>
              </a:spcAft>
              <a:buSzPts val="1800"/>
              <a:buChar char="●"/>
            </a:pPr>
            <a:r>
              <a:rPr lang="en"/>
              <a:t>User Quotas for Home Directory Filesystem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471900" y="403850"/>
            <a:ext cx="8222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Expanded Horizons</a:t>
            </a:r>
            <a:endParaRPr/>
          </a:p>
        </p:txBody>
      </p:sp>
      <p:sp>
        <p:nvSpPr>
          <p:cNvPr id="105" name="Google Shape;105;p19"/>
          <p:cNvSpPr txBox="1">
            <a:spLocks noGrp="1"/>
          </p:cNvSpPr>
          <p:nvPr>
            <p:ph type="body" idx="1"/>
          </p:nvPr>
        </p:nvSpPr>
        <p:spPr>
          <a:xfrm>
            <a:off x="698375" y="3761725"/>
            <a:ext cx="14607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BOINC</a:t>
            </a:r>
            <a:br>
              <a:rPr lang="en" sz="3000"/>
            </a:br>
            <a:endParaRPr sz="3000"/>
          </a:p>
          <a:p>
            <a:pPr marL="0" lvl="0" indent="0" algn="l" rtl="0">
              <a:spcBef>
                <a:spcPts val="0"/>
              </a:spcBef>
              <a:spcAft>
                <a:spcPts val="0"/>
              </a:spcAft>
              <a:buNone/>
            </a:pPr>
            <a:endParaRPr sz="3000"/>
          </a:p>
          <a:p>
            <a:pPr marL="0" lvl="0" indent="0" algn="l" rtl="0">
              <a:spcBef>
                <a:spcPts val="0"/>
              </a:spcBef>
              <a:spcAft>
                <a:spcPts val="0"/>
              </a:spcAft>
              <a:buNone/>
            </a:pPr>
            <a:endParaRPr sz="3000"/>
          </a:p>
        </p:txBody>
      </p:sp>
      <p:pic>
        <p:nvPicPr>
          <p:cNvPr id="106" name="Google Shape;106;p19"/>
          <p:cNvPicPr preferRelativeResize="0"/>
          <p:nvPr/>
        </p:nvPicPr>
        <p:blipFill>
          <a:blip r:embed="rId3">
            <a:alphaModFix/>
          </a:blip>
          <a:stretch>
            <a:fillRect/>
          </a:stretch>
        </p:blipFill>
        <p:spPr>
          <a:xfrm>
            <a:off x="2102500" y="3686150"/>
            <a:ext cx="2205221" cy="918850"/>
          </a:xfrm>
          <a:prstGeom prst="rect">
            <a:avLst/>
          </a:prstGeom>
          <a:noFill/>
          <a:ln>
            <a:noFill/>
          </a:ln>
        </p:spPr>
      </p:pic>
      <p:pic>
        <p:nvPicPr>
          <p:cNvPr id="107" name="Google Shape;107;p19"/>
          <p:cNvPicPr preferRelativeResize="0"/>
          <p:nvPr/>
        </p:nvPicPr>
        <p:blipFill>
          <a:blip r:embed="rId4">
            <a:alphaModFix/>
          </a:blip>
          <a:stretch>
            <a:fillRect/>
          </a:stretch>
        </p:blipFill>
        <p:spPr>
          <a:xfrm>
            <a:off x="2149272" y="1019005"/>
            <a:ext cx="2205225" cy="1581473"/>
          </a:xfrm>
          <a:prstGeom prst="rect">
            <a:avLst/>
          </a:prstGeom>
          <a:noFill/>
          <a:ln>
            <a:noFill/>
          </a:ln>
        </p:spPr>
      </p:pic>
      <p:pic>
        <p:nvPicPr>
          <p:cNvPr id="108" name="Google Shape;108;p19"/>
          <p:cNvPicPr preferRelativeResize="0"/>
          <p:nvPr/>
        </p:nvPicPr>
        <p:blipFill>
          <a:blip r:embed="rId5">
            <a:alphaModFix/>
          </a:blip>
          <a:stretch>
            <a:fillRect/>
          </a:stretch>
        </p:blipFill>
        <p:spPr>
          <a:xfrm>
            <a:off x="7029138" y="2280900"/>
            <a:ext cx="1360050" cy="1360050"/>
          </a:xfrm>
          <a:prstGeom prst="rect">
            <a:avLst/>
          </a:prstGeom>
          <a:noFill/>
          <a:ln>
            <a:noFill/>
          </a:ln>
        </p:spPr>
      </p:pic>
      <p:sp>
        <p:nvSpPr>
          <p:cNvPr id="109" name="Google Shape;109;p19"/>
          <p:cNvSpPr txBox="1">
            <a:spLocks noGrp="1"/>
          </p:cNvSpPr>
          <p:nvPr>
            <p:ph type="body" idx="1"/>
          </p:nvPr>
        </p:nvSpPr>
        <p:spPr>
          <a:xfrm>
            <a:off x="4103125" y="2577075"/>
            <a:ext cx="31413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Ogre → Ansible</a:t>
            </a:r>
            <a:endParaRPr sz="3000"/>
          </a:p>
        </p:txBody>
      </p:sp>
      <p:sp>
        <p:nvSpPr>
          <p:cNvPr id="110" name="Google Shape;110;p19"/>
          <p:cNvSpPr txBox="1">
            <a:spLocks noGrp="1"/>
          </p:cNvSpPr>
          <p:nvPr>
            <p:ph type="body" idx="1"/>
          </p:nvPr>
        </p:nvSpPr>
        <p:spPr>
          <a:xfrm>
            <a:off x="624300" y="1425875"/>
            <a:ext cx="14607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Docker</a:t>
            </a:r>
            <a:endParaRPr sz="3000"/>
          </a:p>
          <a:p>
            <a:pPr marL="0" lvl="0" indent="0" algn="l" rtl="0">
              <a:spcBef>
                <a:spcPts val="0"/>
              </a:spcBef>
              <a:spcAft>
                <a:spcPts val="0"/>
              </a:spcAft>
              <a:buNone/>
            </a:pPr>
            <a:endParaRPr sz="3000"/>
          </a:p>
          <a:p>
            <a:pPr marL="0" lvl="0" indent="0" algn="l" rtl="0">
              <a:spcBef>
                <a:spcPts val="0"/>
              </a:spcBef>
              <a:spcAft>
                <a:spcPts val="0"/>
              </a:spcAft>
              <a:buNone/>
            </a:pPr>
            <a:endParaRPr sz="3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471900" y="302888"/>
            <a:ext cx="8222100" cy="57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3000"/>
              <a:buFont typeface="Roboto"/>
              <a:buNone/>
            </a:pPr>
            <a:r>
              <a:rPr lang="en" sz="3000" b="0" i="0" u="none" strike="noStrike" cap="none">
                <a:solidFill>
                  <a:schemeClr val="lt1"/>
                </a:solidFill>
                <a:latin typeface="Roboto"/>
                <a:ea typeface="Roboto"/>
                <a:cs typeface="Roboto"/>
                <a:sym typeface="Roboto"/>
              </a:rPr>
              <a:t>H</a:t>
            </a:r>
            <a:r>
              <a:rPr lang="en"/>
              <a:t>UBzero</a:t>
            </a:r>
            <a:r>
              <a:rPr lang="en" sz="3000" b="0" i="0" u="none" strike="noStrike" cap="none">
                <a:solidFill>
                  <a:schemeClr val="lt1"/>
                </a:solidFill>
                <a:latin typeface="Roboto"/>
                <a:ea typeface="Roboto"/>
                <a:cs typeface="Roboto"/>
                <a:sym typeface="Roboto"/>
              </a:rPr>
              <a:t> Features</a:t>
            </a:r>
            <a:endParaRPr sz="3000" b="0" i="0" u="none" strike="noStrike" cap="none">
              <a:solidFill>
                <a:schemeClr val="lt1"/>
              </a:solidFill>
              <a:latin typeface="Roboto"/>
              <a:ea typeface="Roboto"/>
              <a:cs typeface="Roboto"/>
              <a:sym typeface="Roboto"/>
            </a:endParaRPr>
          </a:p>
        </p:txBody>
      </p:sp>
      <p:sp>
        <p:nvSpPr>
          <p:cNvPr id="116" name="Google Shape;116;p20"/>
          <p:cNvSpPr txBox="1">
            <a:spLocks noGrp="1"/>
          </p:cNvSpPr>
          <p:nvPr>
            <p:ph type="body" idx="1"/>
          </p:nvPr>
        </p:nvSpPr>
        <p:spPr>
          <a:xfrm>
            <a:off x="419477" y="1060664"/>
            <a:ext cx="7600500" cy="3737700"/>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rgbClr val="F9F9F9"/>
              </a:buClr>
              <a:buSzPts val="1800"/>
              <a:buFont typeface="Roboto"/>
              <a:buNone/>
            </a:pPr>
            <a:r>
              <a:rPr lang="en" sz="2000" b="0" i="0" u="none" strike="noStrike" cap="none">
                <a:solidFill>
                  <a:srgbClr val="F9F9F9"/>
                </a:solidFill>
                <a:latin typeface="Roboto"/>
                <a:ea typeface="Roboto"/>
                <a:cs typeface="Roboto"/>
                <a:sym typeface="Roboto"/>
              </a:rPr>
              <a:t>HUBzero provides a variety of components ready to be deployed on your hub in a matter of seconds.</a:t>
            </a:r>
            <a:endParaRPr sz="2000" b="0" i="0" u="none" strike="noStrike" cap="none">
              <a:solidFill>
                <a:srgbClr val="F9F9F9"/>
              </a:solidFill>
              <a:latin typeface="Roboto"/>
              <a:ea typeface="Roboto"/>
              <a:cs typeface="Roboto"/>
              <a:sym typeface="Roboto"/>
            </a:endParaRPr>
          </a:p>
          <a:p>
            <a:pPr marL="114300" marR="0" lvl="0" indent="0" algn="l" rtl="0">
              <a:lnSpc>
                <a:spcPct val="115000"/>
              </a:lnSpc>
              <a:spcBef>
                <a:spcPts val="0"/>
              </a:spcBef>
              <a:spcAft>
                <a:spcPts val="0"/>
              </a:spcAft>
              <a:buClr>
                <a:srgbClr val="F9F9F9"/>
              </a:buClr>
              <a:buSzPts val="1800"/>
              <a:buFont typeface="Roboto"/>
              <a:buNone/>
            </a:pPr>
            <a:endParaRPr sz="2000" b="0" i="0" u="none" strike="noStrike" cap="none">
              <a:solidFill>
                <a:srgbClr val="F9F9F9"/>
              </a:solidFill>
              <a:latin typeface="Roboto"/>
              <a:ea typeface="Roboto"/>
              <a:cs typeface="Roboto"/>
              <a:sym typeface="Roboto"/>
            </a:endParaRPr>
          </a:p>
          <a:p>
            <a:pPr marL="3657600" marR="0" lvl="1" indent="-342900" algn="l" rtl="0">
              <a:lnSpc>
                <a:spcPct val="115000"/>
              </a:lnSpc>
              <a:spcBef>
                <a:spcPts val="0"/>
              </a:spcBef>
              <a:spcAft>
                <a:spcPts val="0"/>
              </a:spcAft>
              <a:buClr>
                <a:srgbClr val="F9F9F9"/>
              </a:buClr>
              <a:buSzPts val="1800"/>
              <a:buFont typeface="Roboto"/>
              <a:buChar char="●"/>
            </a:pPr>
            <a:r>
              <a:rPr lang="en" sz="2000"/>
              <a:t>Applications</a:t>
            </a:r>
            <a:r>
              <a:rPr lang="en" sz="2000" b="0" i="0" u="none" strike="noStrike" cap="none">
                <a:solidFill>
                  <a:srgbClr val="F9F9F9"/>
                </a:solidFill>
                <a:latin typeface="Roboto"/>
                <a:ea typeface="Roboto"/>
                <a:cs typeface="Roboto"/>
                <a:sym typeface="Roboto"/>
              </a:rPr>
              <a:t> </a:t>
            </a:r>
            <a:endParaRPr sz="2000" b="0" i="0" u="none" strike="noStrike" cap="none">
              <a:solidFill>
                <a:srgbClr val="F9F9F9"/>
              </a:solidFill>
              <a:latin typeface="Roboto"/>
              <a:ea typeface="Roboto"/>
              <a:cs typeface="Roboto"/>
              <a:sym typeface="Roboto"/>
            </a:endParaRPr>
          </a:p>
          <a:p>
            <a:pPr marL="3657600" marR="0" lvl="1" indent="-228600" algn="l" rtl="0">
              <a:lnSpc>
                <a:spcPct val="115000"/>
              </a:lnSpc>
              <a:spcBef>
                <a:spcPts val="0"/>
              </a:spcBef>
              <a:spcAft>
                <a:spcPts val="0"/>
              </a:spcAft>
              <a:buClr>
                <a:srgbClr val="F9F9F9"/>
              </a:buClr>
              <a:buSzPts val="1800"/>
              <a:buFont typeface="Roboto"/>
              <a:buNone/>
            </a:pPr>
            <a:endParaRPr sz="2000" b="0" i="0" u="none" strike="noStrike" cap="none">
              <a:solidFill>
                <a:srgbClr val="F9F9F9"/>
              </a:solidFill>
              <a:latin typeface="Roboto"/>
              <a:ea typeface="Roboto"/>
              <a:cs typeface="Roboto"/>
              <a:sym typeface="Roboto"/>
            </a:endParaRPr>
          </a:p>
          <a:p>
            <a:pPr marL="3657600" marR="0" lvl="1" indent="-342900" algn="l" rtl="0">
              <a:lnSpc>
                <a:spcPct val="115000"/>
              </a:lnSpc>
              <a:spcBef>
                <a:spcPts val="0"/>
              </a:spcBef>
              <a:spcAft>
                <a:spcPts val="0"/>
              </a:spcAft>
              <a:buClr>
                <a:srgbClr val="F9F9F9"/>
              </a:buClr>
              <a:buSzPts val="1800"/>
              <a:buFont typeface="Roboto"/>
              <a:buChar char="●"/>
            </a:pPr>
            <a:r>
              <a:rPr lang="en" sz="2000"/>
              <a:t>Communities</a:t>
            </a:r>
            <a:endParaRPr sz="2000" b="0" i="0" u="none" strike="noStrike" cap="none">
              <a:solidFill>
                <a:srgbClr val="F9F9F9"/>
              </a:solidFill>
              <a:latin typeface="Roboto"/>
              <a:ea typeface="Roboto"/>
              <a:cs typeface="Roboto"/>
              <a:sym typeface="Roboto"/>
            </a:endParaRPr>
          </a:p>
          <a:p>
            <a:pPr marL="3657600" marR="0" lvl="1" indent="-228600" algn="l" rtl="0">
              <a:lnSpc>
                <a:spcPct val="115000"/>
              </a:lnSpc>
              <a:spcBef>
                <a:spcPts val="0"/>
              </a:spcBef>
              <a:spcAft>
                <a:spcPts val="0"/>
              </a:spcAft>
              <a:buClr>
                <a:srgbClr val="F9F9F9"/>
              </a:buClr>
              <a:buSzPts val="1800"/>
              <a:buFont typeface="Roboto"/>
              <a:buNone/>
            </a:pPr>
            <a:endParaRPr sz="2000" b="0" i="0" u="none" strike="noStrike" cap="none">
              <a:solidFill>
                <a:srgbClr val="F9F9F9"/>
              </a:solidFill>
              <a:latin typeface="Roboto"/>
              <a:ea typeface="Roboto"/>
              <a:cs typeface="Roboto"/>
              <a:sym typeface="Roboto"/>
            </a:endParaRPr>
          </a:p>
          <a:p>
            <a:pPr marL="3657600" marR="0" lvl="1" indent="-342900" algn="l" rtl="0">
              <a:lnSpc>
                <a:spcPct val="115000"/>
              </a:lnSpc>
              <a:spcBef>
                <a:spcPts val="0"/>
              </a:spcBef>
              <a:spcAft>
                <a:spcPts val="0"/>
              </a:spcAft>
              <a:buClr>
                <a:srgbClr val="F9F9F9"/>
              </a:buClr>
              <a:buSzPts val="1800"/>
              <a:buFont typeface="Roboto"/>
              <a:buChar char="●"/>
            </a:pPr>
            <a:r>
              <a:rPr lang="en" sz="2000"/>
              <a:t>Publications</a:t>
            </a:r>
            <a:endParaRPr sz="2000" b="0" i="0" u="none" strike="noStrike" cap="none">
              <a:solidFill>
                <a:srgbClr val="F9F9F9"/>
              </a:solidFill>
              <a:latin typeface="Roboto"/>
              <a:ea typeface="Roboto"/>
              <a:cs typeface="Roboto"/>
              <a:sym typeface="Roboto"/>
            </a:endParaRPr>
          </a:p>
        </p:txBody>
      </p:sp>
      <p:pic>
        <p:nvPicPr>
          <p:cNvPr id="117" name="Google Shape;117;p20"/>
          <p:cNvPicPr preferRelativeResize="0"/>
          <p:nvPr/>
        </p:nvPicPr>
        <p:blipFill rotWithShape="1">
          <a:blip r:embed="rId3">
            <a:alphaModFix/>
          </a:blip>
          <a:srcRect/>
          <a:stretch/>
        </p:blipFill>
        <p:spPr>
          <a:xfrm>
            <a:off x="0" y="2189777"/>
            <a:ext cx="2872213" cy="25542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471900" y="302888"/>
            <a:ext cx="8222100" cy="57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3000"/>
              <a:buFont typeface="Roboto"/>
              <a:buNone/>
            </a:pPr>
            <a:r>
              <a:rPr lang="en"/>
              <a:t>Running Applications</a:t>
            </a:r>
            <a:endParaRPr/>
          </a:p>
        </p:txBody>
      </p:sp>
      <p:sp>
        <p:nvSpPr>
          <p:cNvPr id="123" name="Google Shape;123;p21"/>
          <p:cNvSpPr txBox="1">
            <a:spLocks noGrp="1"/>
          </p:cNvSpPr>
          <p:nvPr>
            <p:ph type="body" idx="1"/>
          </p:nvPr>
        </p:nvSpPr>
        <p:spPr>
          <a:xfrm>
            <a:off x="419475" y="965600"/>
            <a:ext cx="3660900" cy="2356200"/>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rgbClr val="F9F9F9"/>
              </a:buClr>
              <a:buSzPts val="1800"/>
              <a:buFont typeface="Roboto"/>
              <a:buNone/>
            </a:pPr>
            <a:r>
              <a:rPr lang="en" sz="1800" b="0" i="0" u="none" strike="noStrike" cap="none">
                <a:solidFill>
                  <a:srgbClr val="F9F9F9"/>
                </a:solidFill>
                <a:latin typeface="Roboto"/>
                <a:ea typeface="Roboto"/>
                <a:cs typeface="Roboto"/>
                <a:sym typeface="Roboto"/>
              </a:rPr>
              <a:t>Every instance of HUBzero has the ability for online applications, otherwise known as Tools, to be hosted on your </a:t>
            </a:r>
            <a:r>
              <a:rPr lang="en"/>
              <a:t>h</a:t>
            </a:r>
            <a:r>
              <a:rPr lang="en" sz="1800" b="0" i="0" u="none" strike="noStrike" cap="none">
                <a:solidFill>
                  <a:srgbClr val="F9F9F9"/>
                </a:solidFill>
                <a:latin typeface="Roboto"/>
                <a:ea typeface="Roboto"/>
                <a:cs typeface="Roboto"/>
                <a:sym typeface="Roboto"/>
              </a:rPr>
              <a:t>ub.</a:t>
            </a:r>
            <a:endParaRPr sz="1800" b="0" i="0" u="none" strike="noStrike" cap="none">
              <a:solidFill>
                <a:srgbClr val="F9F9F9"/>
              </a:solidFill>
              <a:latin typeface="Roboto"/>
              <a:ea typeface="Roboto"/>
              <a:cs typeface="Roboto"/>
              <a:sym typeface="Roboto"/>
            </a:endParaRPr>
          </a:p>
          <a:p>
            <a:pPr marL="0" marR="0" lvl="1" indent="0" algn="l" rtl="0">
              <a:lnSpc>
                <a:spcPct val="115000"/>
              </a:lnSpc>
              <a:spcBef>
                <a:spcPts val="0"/>
              </a:spcBef>
              <a:spcAft>
                <a:spcPts val="0"/>
              </a:spcAft>
              <a:buClr>
                <a:srgbClr val="F9F9F9"/>
              </a:buClr>
              <a:buSzPts val="1800"/>
              <a:buFont typeface="Roboto"/>
              <a:buNone/>
            </a:pP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Linux</a:t>
            </a: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Jupyter Notebooks</a:t>
            </a: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RStudio</a:t>
            </a: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a:t>R Shiny Apps</a:t>
            </a:r>
            <a:endParaRPr sz="1800"/>
          </a:p>
          <a:p>
            <a:pPr marL="914400" marR="0" lvl="1" indent="-342900" algn="l" rtl="0">
              <a:lnSpc>
                <a:spcPct val="115000"/>
              </a:lnSpc>
              <a:spcBef>
                <a:spcPts val="0"/>
              </a:spcBef>
              <a:spcAft>
                <a:spcPts val="0"/>
              </a:spcAft>
              <a:buClr>
                <a:srgbClr val="F9F9F9"/>
              </a:buClr>
              <a:buSzPts val="1800"/>
              <a:buFont typeface="Roboto"/>
              <a:buChar char="●"/>
            </a:pPr>
            <a:r>
              <a:rPr lang="en" sz="1800"/>
              <a:t>Standalone Web Apps</a:t>
            </a:r>
            <a:endParaRPr sz="1800"/>
          </a:p>
        </p:txBody>
      </p:sp>
      <p:sp>
        <p:nvSpPr>
          <p:cNvPr id="124" name="Google Shape;124;p21"/>
          <p:cNvSpPr/>
          <p:nvPr/>
        </p:nvSpPr>
        <p:spPr>
          <a:xfrm>
            <a:off x="4681675" y="1317600"/>
            <a:ext cx="4012200" cy="25083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1"/>
          <p:cNvSpPr/>
          <p:nvPr/>
        </p:nvSpPr>
        <p:spPr>
          <a:xfrm>
            <a:off x="5060191" y="1419350"/>
            <a:ext cx="3255300" cy="654900"/>
          </a:xfrm>
          <a:prstGeom prst="roundRect">
            <a:avLst>
              <a:gd name="adj" fmla="val 16667"/>
            </a:avLst>
          </a:prstGeom>
          <a:solidFill>
            <a:srgbClr val="4F545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8AC53F"/>
              </a:highlight>
            </a:endParaRPr>
          </a:p>
        </p:txBody>
      </p:sp>
      <p:sp>
        <p:nvSpPr>
          <p:cNvPr id="126" name="Google Shape;126;p21"/>
          <p:cNvSpPr txBox="1"/>
          <p:nvPr/>
        </p:nvSpPr>
        <p:spPr>
          <a:xfrm>
            <a:off x="4798761" y="1419350"/>
            <a:ext cx="3778200" cy="57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Roboto"/>
                <a:ea typeface="Roboto"/>
                <a:cs typeface="Roboto"/>
                <a:sym typeface="Roboto"/>
              </a:rPr>
              <a:t>Use-case</a:t>
            </a:r>
            <a:endParaRPr sz="3000">
              <a:solidFill>
                <a:srgbClr val="FFFFFF"/>
              </a:solidFill>
              <a:latin typeface="Roboto"/>
              <a:ea typeface="Roboto"/>
              <a:cs typeface="Roboto"/>
              <a:sym typeface="Roboto"/>
            </a:endParaRPr>
          </a:p>
        </p:txBody>
      </p:sp>
      <p:pic>
        <p:nvPicPr>
          <p:cNvPr id="127" name="Google Shape;127;p21"/>
          <p:cNvPicPr preferRelativeResize="0"/>
          <p:nvPr/>
        </p:nvPicPr>
        <p:blipFill>
          <a:blip r:embed="rId3">
            <a:alphaModFix/>
          </a:blip>
          <a:stretch>
            <a:fillRect/>
          </a:stretch>
        </p:blipFill>
        <p:spPr>
          <a:xfrm>
            <a:off x="5139850" y="2156900"/>
            <a:ext cx="3082475" cy="1281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2"/>
          <p:cNvPicPr preferRelativeResize="0"/>
          <p:nvPr/>
        </p:nvPicPr>
        <p:blipFill>
          <a:blip r:embed="rId3">
            <a:alphaModFix/>
          </a:blip>
          <a:stretch>
            <a:fillRect/>
          </a:stretch>
        </p:blipFill>
        <p:spPr>
          <a:xfrm>
            <a:off x="3918700" y="2387501"/>
            <a:ext cx="3967350" cy="1983651"/>
          </a:xfrm>
          <a:prstGeom prst="rect">
            <a:avLst/>
          </a:prstGeom>
          <a:noFill/>
          <a:ln>
            <a:noFill/>
          </a:ln>
        </p:spPr>
      </p:pic>
      <p:pic>
        <p:nvPicPr>
          <p:cNvPr id="133" name="Google Shape;133;p22"/>
          <p:cNvPicPr preferRelativeResize="0"/>
          <p:nvPr/>
        </p:nvPicPr>
        <p:blipFill>
          <a:blip r:embed="rId4">
            <a:alphaModFix/>
          </a:blip>
          <a:stretch>
            <a:fillRect/>
          </a:stretch>
        </p:blipFill>
        <p:spPr>
          <a:xfrm>
            <a:off x="572979" y="941800"/>
            <a:ext cx="3415600" cy="2807550"/>
          </a:xfrm>
          <a:prstGeom prst="rect">
            <a:avLst/>
          </a:prstGeom>
          <a:noFill/>
          <a:ln>
            <a:noFill/>
          </a:ln>
        </p:spPr>
      </p:pic>
      <p:sp>
        <p:nvSpPr>
          <p:cNvPr id="134" name="Google Shape;134;p22"/>
          <p:cNvSpPr txBox="1">
            <a:spLocks noGrp="1"/>
          </p:cNvSpPr>
          <p:nvPr>
            <p:ph type="title"/>
          </p:nvPr>
        </p:nvSpPr>
        <p:spPr>
          <a:xfrm>
            <a:off x="471900" y="403850"/>
            <a:ext cx="8222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nanoHUB</a:t>
            </a:r>
            <a:endParaRPr/>
          </a:p>
        </p:txBody>
      </p:sp>
      <p:pic>
        <p:nvPicPr>
          <p:cNvPr id="135" name="Google Shape;135;p22" descr="A screenshot of a computer&#10;&#10;Description automatically generated"/>
          <p:cNvPicPr preferRelativeResize="0"/>
          <p:nvPr/>
        </p:nvPicPr>
        <p:blipFill rotWithShape="1">
          <a:blip r:embed="rId5">
            <a:alphaModFix/>
          </a:blip>
          <a:srcRect/>
          <a:stretch/>
        </p:blipFill>
        <p:spPr>
          <a:xfrm>
            <a:off x="149137" y="3081075"/>
            <a:ext cx="4263266" cy="1807700"/>
          </a:xfrm>
          <a:prstGeom prst="rect">
            <a:avLst/>
          </a:prstGeom>
          <a:noFill/>
          <a:ln>
            <a:noFill/>
          </a:ln>
        </p:spPr>
      </p:pic>
      <p:sp>
        <p:nvSpPr>
          <p:cNvPr id="136" name="Google Shape;136;p22"/>
          <p:cNvSpPr txBox="1"/>
          <p:nvPr/>
        </p:nvSpPr>
        <p:spPr>
          <a:xfrm>
            <a:off x="6272776" y="4557800"/>
            <a:ext cx="2535900" cy="20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sng" strike="noStrike" cap="none">
                <a:solidFill>
                  <a:srgbClr val="FFFFFF"/>
                </a:solidFill>
                <a:latin typeface="Arial"/>
                <a:ea typeface="Arial"/>
                <a:cs typeface="Arial"/>
                <a:sym typeface="Arial"/>
                <a:hlinkClick r:id="rId6">
                  <a:extLst>
                    <a:ext uri="{A12FA001-AC4F-418D-AE19-62706E023703}">
                      <ahyp:hlinkClr xmlns:ahyp="http://schemas.microsoft.com/office/drawing/2018/hyperlinkcolor" val="tx"/>
                    </a:ext>
                  </a:extLst>
                </a:hlinkClick>
              </a:rPr>
              <a:t>https://nanohub.org/about/presskit</a:t>
            </a:r>
            <a:endParaRPr sz="1200">
              <a:solidFill>
                <a:srgbClr val="FFFFFF"/>
              </a:solidFill>
              <a:latin typeface="Arial"/>
              <a:ea typeface="Arial"/>
              <a:cs typeface="Arial"/>
              <a:sym typeface="Arial"/>
            </a:endParaRPr>
          </a:p>
        </p:txBody>
      </p:sp>
      <p:pic>
        <p:nvPicPr>
          <p:cNvPr id="137" name="Google Shape;137;p22"/>
          <p:cNvPicPr preferRelativeResize="0"/>
          <p:nvPr/>
        </p:nvPicPr>
        <p:blipFill>
          <a:blip r:embed="rId7">
            <a:alphaModFix/>
          </a:blip>
          <a:stretch>
            <a:fillRect/>
          </a:stretch>
        </p:blipFill>
        <p:spPr>
          <a:xfrm>
            <a:off x="6407125" y="3494175"/>
            <a:ext cx="2176425" cy="906850"/>
          </a:xfrm>
          <a:prstGeom prst="rect">
            <a:avLst/>
          </a:prstGeom>
          <a:noFill/>
          <a:ln>
            <a:noFill/>
          </a:ln>
        </p:spPr>
      </p:pic>
      <p:pic>
        <p:nvPicPr>
          <p:cNvPr id="138" name="Google Shape;138;p22"/>
          <p:cNvPicPr preferRelativeResize="0"/>
          <p:nvPr/>
        </p:nvPicPr>
        <p:blipFill>
          <a:blip r:embed="rId8">
            <a:alphaModFix/>
          </a:blip>
          <a:stretch>
            <a:fillRect/>
          </a:stretch>
        </p:blipFill>
        <p:spPr>
          <a:xfrm>
            <a:off x="4081500" y="941800"/>
            <a:ext cx="4879648" cy="1515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460950" y="389888"/>
            <a:ext cx="8222100" cy="57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3000"/>
              <a:buFont typeface="Roboto"/>
              <a:buNone/>
            </a:pPr>
            <a:r>
              <a:rPr lang="en" sz="3000" b="0" i="0" u="none" strike="noStrike" cap="none">
                <a:solidFill>
                  <a:schemeClr val="lt1"/>
                </a:solidFill>
                <a:latin typeface="Roboto"/>
                <a:ea typeface="Roboto"/>
                <a:cs typeface="Roboto"/>
                <a:sym typeface="Roboto"/>
              </a:rPr>
              <a:t>Collaborate with your Community</a:t>
            </a:r>
            <a:endParaRPr sz="3000" b="0" i="0" u="none" strike="noStrike" cap="none">
              <a:solidFill>
                <a:schemeClr val="lt1"/>
              </a:solidFill>
              <a:latin typeface="Roboto"/>
              <a:ea typeface="Roboto"/>
              <a:cs typeface="Roboto"/>
              <a:sym typeface="Roboto"/>
            </a:endParaRPr>
          </a:p>
        </p:txBody>
      </p:sp>
      <p:sp>
        <p:nvSpPr>
          <p:cNvPr id="144" name="Google Shape;144;p23"/>
          <p:cNvSpPr txBox="1">
            <a:spLocks noGrp="1"/>
          </p:cNvSpPr>
          <p:nvPr>
            <p:ph type="body" idx="1"/>
          </p:nvPr>
        </p:nvSpPr>
        <p:spPr>
          <a:xfrm>
            <a:off x="419476" y="965600"/>
            <a:ext cx="4108200" cy="3737700"/>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rgbClr val="F9F9F9"/>
              </a:buClr>
              <a:buSzPts val="1800"/>
              <a:buFont typeface="Roboto"/>
              <a:buNone/>
            </a:pPr>
            <a:r>
              <a:rPr lang="en" sz="1800" b="0" i="0" u="none" strike="noStrike" cap="none">
                <a:solidFill>
                  <a:srgbClr val="F9F9F9"/>
                </a:solidFill>
                <a:latin typeface="Roboto"/>
                <a:ea typeface="Roboto"/>
                <a:cs typeface="Roboto"/>
                <a:sym typeface="Roboto"/>
              </a:rPr>
              <a:t>Communities provide space for your research teams and collaborators to discuss data concepts, track progress and share files by using the services your already know, such as Google Drive, GitHub or Dropbox.</a:t>
            </a:r>
            <a:endParaRPr sz="1800" b="0" i="0" u="sng" strike="noStrike" cap="none">
              <a:solidFill>
                <a:srgbClr val="56B49A"/>
              </a:solidFill>
              <a:latin typeface="Roboto"/>
              <a:ea typeface="Roboto"/>
              <a:cs typeface="Roboto"/>
              <a:sym typeface="Roboto"/>
            </a:endParaRPr>
          </a:p>
          <a:p>
            <a:pPr marL="914400" marR="0" lvl="1" indent="-228600" algn="l" rtl="0">
              <a:lnSpc>
                <a:spcPct val="115000"/>
              </a:lnSpc>
              <a:spcBef>
                <a:spcPts val="0"/>
              </a:spcBef>
              <a:spcAft>
                <a:spcPts val="0"/>
              </a:spcAft>
              <a:buClr>
                <a:srgbClr val="F9F9F9"/>
              </a:buClr>
              <a:buSzPts val="1800"/>
              <a:buFont typeface="Roboto"/>
              <a:buNone/>
            </a:pP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Groups</a:t>
            </a:r>
            <a:endParaRPr sz="14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Projects</a:t>
            </a:r>
            <a:endParaRPr sz="14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Wiki</a:t>
            </a:r>
            <a:endParaRPr sz="1800" b="0" i="0" u="none" strike="noStrike" cap="none">
              <a:solidFill>
                <a:srgbClr val="F9F9F9"/>
              </a:solidFill>
              <a:latin typeface="Roboto"/>
              <a:ea typeface="Roboto"/>
              <a:cs typeface="Roboto"/>
              <a:sym typeface="Roboto"/>
            </a:endParaRPr>
          </a:p>
          <a:p>
            <a:pPr marL="914400" marR="0" lvl="1" indent="-342900" algn="l" rtl="0">
              <a:lnSpc>
                <a:spcPct val="115000"/>
              </a:lnSpc>
              <a:spcBef>
                <a:spcPts val="0"/>
              </a:spcBef>
              <a:spcAft>
                <a:spcPts val="0"/>
              </a:spcAft>
              <a:buClr>
                <a:srgbClr val="F9F9F9"/>
              </a:buClr>
              <a:buSzPts val="1800"/>
              <a:buFont typeface="Roboto"/>
              <a:buChar char="●"/>
            </a:pPr>
            <a:r>
              <a:rPr lang="en" sz="1800" b="0" i="0" u="none" strike="noStrike" cap="none">
                <a:solidFill>
                  <a:srgbClr val="F9F9F9"/>
                </a:solidFill>
                <a:latin typeface="Roboto"/>
                <a:ea typeface="Roboto"/>
                <a:cs typeface="Roboto"/>
                <a:sym typeface="Roboto"/>
              </a:rPr>
              <a:t>Collections</a:t>
            </a:r>
            <a:endParaRPr sz="1800" b="0" i="0" u="none" strike="noStrike" cap="none">
              <a:solidFill>
                <a:srgbClr val="56B49A"/>
              </a:solidFill>
              <a:latin typeface="Roboto"/>
              <a:ea typeface="Roboto"/>
              <a:cs typeface="Roboto"/>
              <a:sym typeface="Roboto"/>
            </a:endParaRPr>
          </a:p>
        </p:txBody>
      </p:sp>
      <p:sp>
        <p:nvSpPr>
          <p:cNvPr id="145" name="Google Shape;145;p23"/>
          <p:cNvSpPr/>
          <p:nvPr/>
        </p:nvSpPr>
        <p:spPr>
          <a:xfrm>
            <a:off x="4757875" y="1317600"/>
            <a:ext cx="4108200" cy="2508300"/>
          </a:xfrm>
          <a:prstGeom prst="roundRect">
            <a:avLst>
              <a:gd name="adj" fmla="val 16667"/>
            </a:avLst>
          </a:prstGeom>
          <a:solidFill>
            <a:srgbClr val="F9F9F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3"/>
          <p:cNvSpPr/>
          <p:nvPr/>
        </p:nvSpPr>
        <p:spPr>
          <a:xfrm>
            <a:off x="5145436" y="1419350"/>
            <a:ext cx="3333000" cy="654900"/>
          </a:xfrm>
          <a:prstGeom prst="roundRect">
            <a:avLst>
              <a:gd name="adj" fmla="val 16667"/>
            </a:avLst>
          </a:prstGeom>
          <a:solidFill>
            <a:srgbClr val="4F545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8AC53F"/>
              </a:highlight>
            </a:endParaRPr>
          </a:p>
        </p:txBody>
      </p:sp>
      <p:sp>
        <p:nvSpPr>
          <p:cNvPr id="147" name="Google Shape;147;p23"/>
          <p:cNvSpPr txBox="1"/>
          <p:nvPr/>
        </p:nvSpPr>
        <p:spPr>
          <a:xfrm>
            <a:off x="4877758" y="1419350"/>
            <a:ext cx="3868500" cy="57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9F9F9"/>
                </a:solidFill>
                <a:latin typeface="Roboto"/>
                <a:ea typeface="Roboto"/>
                <a:cs typeface="Roboto"/>
                <a:sym typeface="Roboto"/>
              </a:rPr>
              <a:t>Use-case</a:t>
            </a:r>
            <a:endParaRPr sz="3000">
              <a:solidFill>
                <a:srgbClr val="F9F9F9"/>
              </a:solidFill>
              <a:latin typeface="Roboto"/>
              <a:ea typeface="Roboto"/>
              <a:cs typeface="Roboto"/>
              <a:sym typeface="Roboto"/>
            </a:endParaRPr>
          </a:p>
        </p:txBody>
      </p:sp>
      <p:pic>
        <p:nvPicPr>
          <p:cNvPr id="148" name="Google Shape;148;p23"/>
          <p:cNvPicPr preferRelativeResize="0"/>
          <p:nvPr/>
        </p:nvPicPr>
        <p:blipFill>
          <a:blip r:embed="rId3">
            <a:alphaModFix/>
          </a:blip>
          <a:stretch>
            <a:fillRect/>
          </a:stretch>
        </p:blipFill>
        <p:spPr>
          <a:xfrm>
            <a:off x="5145425" y="2215825"/>
            <a:ext cx="3254300" cy="993325"/>
          </a:xfrm>
          <a:prstGeom prst="rect">
            <a:avLst/>
          </a:prstGeom>
          <a:noFill/>
          <a:ln>
            <a:noFill/>
          </a:ln>
        </p:spPr>
      </p:pic>
    </p:spTree>
  </p:cSld>
  <p:clrMapOvr>
    <a:masterClrMapping/>
  </p:clrMapOvr>
</p:sld>
</file>

<file path=ppt/theme/theme1.xml><?xml version="1.0" encoding="utf-8"?>
<a:theme xmlns:a="http://schemas.openxmlformats.org/drawingml/2006/main" name="HUBzero Slide Template">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2004</Words>
  <Application>Microsoft Macintosh PowerPoint</Application>
  <PresentationFormat>On-screen Show (16:9)</PresentationFormat>
  <Paragraphs>205</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Roboto</vt:lpstr>
      <vt:lpstr>Arial</vt:lpstr>
      <vt:lpstr>HUBzero Slide Template</vt:lpstr>
      <vt:lpstr>Hubdrive: Enhancing HUBzero© for Offline Data Sharing  Sandra Gesing, James B. Graves and Michael Zentner Sandra.gesing@nd.edu  3 November, 2020  EGI Conference 2020</vt:lpstr>
      <vt:lpstr>What is HUBzero?</vt:lpstr>
      <vt:lpstr>HUBzero Architecture</vt:lpstr>
      <vt:lpstr>Web Feature Interactions</vt:lpstr>
      <vt:lpstr>Expanded Horizons</vt:lpstr>
      <vt:lpstr>HUBzero Features</vt:lpstr>
      <vt:lpstr>Running Applications</vt:lpstr>
      <vt:lpstr>nanoHUB</vt:lpstr>
      <vt:lpstr>Collaborate with your Community</vt:lpstr>
      <vt:lpstr>MyGeoHub</vt:lpstr>
      <vt:lpstr>Components </vt:lpstr>
      <vt:lpstr>Integrations &amp; Collaborations</vt:lpstr>
      <vt:lpstr>Over 60 Hubs</vt:lpstr>
      <vt:lpstr>HUBzero – A Client-Server Architecture</vt:lpstr>
      <vt:lpstr>HUBzero – Hubdrive extension</vt:lpstr>
      <vt:lpstr>HUBzero – Hubdrive extension</vt:lpstr>
      <vt:lpstr>HUBzero – Hubdrive extension</vt:lpstr>
      <vt:lpstr>Hubdrive Demo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Sandra Gesing</cp:lastModifiedBy>
  <cp:revision>8</cp:revision>
  <dcterms:modified xsi:type="dcterms:W3CDTF">2020-11-02T22:56:04Z</dcterms:modified>
</cp:coreProperties>
</file>