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700" r:id="rId5"/>
  </p:sldMasterIdLst>
  <p:notesMasterIdLst>
    <p:notesMasterId r:id="rId24"/>
  </p:notesMasterIdLst>
  <p:sldIdLst>
    <p:sldId id="256" r:id="rId6"/>
    <p:sldId id="257" r:id="rId7"/>
    <p:sldId id="258" r:id="rId8"/>
    <p:sldId id="269" r:id="rId9"/>
    <p:sldId id="283" r:id="rId10"/>
    <p:sldId id="299" r:id="rId11"/>
    <p:sldId id="284" r:id="rId12"/>
    <p:sldId id="297" r:id="rId13"/>
    <p:sldId id="285" r:id="rId14"/>
    <p:sldId id="292" r:id="rId15"/>
    <p:sldId id="301" r:id="rId16"/>
    <p:sldId id="289" r:id="rId17"/>
    <p:sldId id="287" r:id="rId18"/>
    <p:sldId id="291" r:id="rId19"/>
    <p:sldId id="295" r:id="rId20"/>
    <p:sldId id="300" r:id="rId21"/>
    <p:sldId id="272"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userDrawn="1">
          <p15:clr>
            <a:srgbClr val="A4A3A4"/>
          </p15:clr>
        </p15:guide>
        <p15:guide id="2" pos="325" userDrawn="1">
          <p15:clr>
            <a:srgbClr val="A4A3A4"/>
          </p15:clr>
        </p15:guide>
        <p15:guide id="3" orient="horz" pos="3974" userDrawn="1">
          <p15:clr>
            <a:srgbClr val="A4A3A4"/>
          </p15:clr>
        </p15:guide>
        <p15:guide id="4" pos="7355" userDrawn="1">
          <p15:clr>
            <a:srgbClr val="A4A3A4"/>
          </p15:clr>
        </p15:guide>
        <p15:guide id="5" pos="3840" userDrawn="1">
          <p15:clr>
            <a:srgbClr val="A4A3A4"/>
          </p15:clr>
        </p15:guide>
        <p15:guide id="6" orient="horz" pos="867" userDrawn="1">
          <p15:clr>
            <a:srgbClr val="A4A3A4"/>
          </p15:clr>
        </p15:guide>
        <p15:guide id="7" orient="horz" pos="3634" userDrawn="1">
          <p15:clr>
            <a:srgbClr val="A4A3A4"/>
          </p15:clr>
        </p15:guide>
        <p15:guide id="8" pos="8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6262"/>
    <a:srgbClr val="E94D36"/>
    <a:srgbClr val="2E2D62"/>
    <a:srgbClr val="003088"/>
    <a:srgbClr val="F08900"/>
    <a:srgbClr val="FF6900"/>
    <a:srgbClr val="1E5DF8"/>
    <a:srgbClr val="FFFFFF"/>
    <a:srgbClr val="00BED5"/>
    <a:srgbClr val="C13D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86"/>
    <p:restoredTop sz="81352" autoAdjust="0"/>
  </p:normalViewPr>
  <p:slideViewPr>
    <p:cSldViewPr snapToGrid="0" snapToObjects="1">
      <p:cViewPr>
        <p:scale>
          <a:sx n="75" d="100"/>
          <a:sy n="75" d="100"/>
        </p:scale>
        <p:origin x="2370" y="480"/>
      </p:cViewPr>
      <p:guideLst>
        <p:guide orient="horz" pos="323"/>
        <p:guide pos="325"/>
        <p:guide orient="horz" pos="3974"/>
        <p:guide pos="7355"/>
        <p:guide pos="3840"/>
        <p:guide orient="horz" pos="867"/>
        <p:guide orient="horz" pos="3634"/>
        <p:guide pos="8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48FE9A4A-3203-D544-A0F2-9B4A7A1B021E}" type="datetimeFigureOut">
              <a:rPr lang="en-US" smtClean="0"/>
              <a:pPr/>
              <a:t>11/2/2020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C0F3BA1D-A00F-DB41-84DA-BE26C4853B35}" type="slidenum">
              <a:rPr lang="en-US" smtClean="0"/>
              <a:pPr/>
              <a:t>‹#›</a:t>
            </a:fld>
            <a:endParaRPr lang="en-US" dirty="0"/>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edit the background image, select ‘Format’ from the PowerPoint menu and ‘Slide Background’ from the drop-down menu. Within the new list of options that appears on the right of the screen, select the ‘File’ button under ‘Insert picture from’ and select your image from your file browser. Remember to delete the image credit if using your own image.</a:t>
            </a:r>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a:p>
        </p:txBody>
      </p:sp>
    </p:spTree>
    <p:extLst>
      <p:ext uri="{BB962C8B-B14F-4D97-AF65-F5344CB8AC3E}">
        <p14:creationId xmlns:p14="http://schemas.microsoft.com/office/powerpoint/2010/main" val="2937672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2042728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3073880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STFC supports a diverse set of science </a:t>
            </a:r>
            <a:r>
              <a:rPr lang="en-GB" dirty="0" err="1" smtClean="0"/>
              <a:t>activites</a:t>
            </a:r>
            <a:r>
              <a:rPr lang="en-GB" dirty="0" smtClean="0"/>
              <a:t>, and many of these require substantial eInfrastructure to support them – both physical infrastructure and software.</a:t>
            </a:r>
          </a:p>
          <a:p>
            <a:r>
              <a:rPr lang="en-GB" dirty="0" smtClean="0"/>
              <a:t>The infrastructure is provided by several provider entities, including STFC’s own computing departments and partners such as </a:t>
            </a:r>
            <a:r>
              <a:rPr lang="en-GB" dirty="0" err="1" smtClean="0"/>
              <a:t>GridPP</a:t>
            </a:r>
            <a:r>
              <a:rPr lang="en-GB" dirty="0" smtClean="0"/>
              <a:t>.</a:t>
            </a:r>
          </a:p>
          <a:p>
            <a:endParaRPr lang="en-GB" dirty="0" smtClean="0"/>
          </a:p>
          <a:p>
            <a:r>
              <a:rPr lang="en-GB" dirty="0" smtClean="0"/>
              <a:t>But what about IRIS?</a:t>
            </a:r>
          </a:p>
          <a:p>
            <a:r>
              <a:rPr lang="en-GB" dirty="0" smtClean="0"/>
              <a:t>First and foremost Iris is a self-formed coordination body, bringing together these science activities and provider entities, which together are referred to as the IRIS partners.</a:t>
            </a:r>
          </a:p>
          <a:p>
            <a:r>
              <a:rPr lang="en-GB" dirty="0" smtClean="0"/>
              <a:t>IRIS was not mandated from above – rather formed from the bottom up by the partners as it was felt to be the sensible decision to make.</a:t>
            </a:r>
          </a:p>
          <a:p>
            <a:endParaRPr lang="en-GB" dirty="0" smtClean="0"/>
          </a:p>
          <a:p>
            <a:r>
              <a:rPr lang="en-GB" dirty="0" smtClean="0"/>
              <a:t>Things IRIS can do:</a:t>
            </a:r>
          </a:p>
          <a:p>
            <a:r>
              <a:rPr lang="en-GB" dirty="0" smtClean="0"/>
              <a:t>Coordinate approaches to physical infrastructure</a:t>
            </a:r>
          </a:p>
          <a:p>
            <a:r>
              <a:rPr lang="en-GB" dirty="0" smtClean="0"/>
              <a:t>Coordinate approaches to software where it makes sense to do so</a:t>
            </a:r>
          </a:p>
          <a:p>
            <a:r>
              <a:rPr lang="en-GB" dirty="0" smtClean="0"/>
              <a:t>Engender sharing of existing resources and expertise between members on a best efforts basis</a:t>
            </a:r>
          </a:p>
          <a:p>
            <a:r>
              <a:rPr lang="en-GB" dirty="0" smtClean="0"/>
              <a:t>Compile and aggregate the eInfrastructure requirements of its partners and relay this information to STFC.</a:t>
            </a:r>
          </a:p>
          <a:p>
            <a:endParaRPr lang="en-GB" dirty="0" smtClean="0"/>
          </a:p>
          <a:p>
            <a:r>
              <a:rPr lang="en-GB" dirty="0" smtClean="0"/>
              <a:t>IRIS also provides physical resource, through its capital funding.</a:t>
            </a:r>
            <a:br>
              <a:rPr lang="en-GB" dirty="0" smtClean="0"/>
            </a:br>
            <a:r>
              <a:rPr lang="en-GB" dirty="0" smtClean="0"/>
              <a:t>IRIS cannot run eInfrastructure directly, however its partners can commission the deployment of resources to be made available to all science activities. But not that IRIS is *only* able to commission the resource – IRIS has no staff effort funded and there fore no capability to provide software infrastructure – the software needed to exploit the resources IRIS can provide is the responsibility of the end user.</a:t>
            </a:r>
          </a:p>
          <a:p>
            <a:endParaRPr lang="en-GB" dirty="0" smtClean="0"/>
          </a:p>
          <a:p>
            <a:r>
              <a:rPr lang="en-GB" dirty="0" smtClean="0"/>
              <a:t>IRIS does have some allowance for the creation of digital assets – pieces of software built with the intention of enabling users of the National facilities to exploit data mote quickly and efficiently.</a:t>
            </a:r>
          </a:p>
          <a:p>
            <a:endParaRPr lang="en-GB" dirty="0"/>
          </a:p>
        </p:txBody>
      </p:sp>
      <p:sp>
        <p:nvSpPr>
          <p:cNvPr id="4" name="Slide Number Placeholder 3"/>
          <p:cNvSpPr>
            <a:spLocks noGrp="1"/>
          </p:cNvSpPr>
          <p:nvPr>
            <p:ph type="sldNum" sz="quarter" idx="10"/>
          </p:nvPr>
        </p:nvSpPr>
        <p:spPr/>
        <p:txBody>
          <a:bodyPr/>
          <a:lstStyle/>
          <a:p>
            <a:fld id="{C0F3BA1D-A00F-DB41-84DA-BE26C4853B35}" type="slidenum">
              <a:rPr lang="en-US" smtClean="0"/>
              <a:pPr/>
              <a:t>12</a:t>
            </a:fld>
            <a:endParaRPr lang="en-US" dirty="0"/>
          </a:p>
        </p:txBody>
      </p:sp>
    </p:spTree>
    <p:extLst>
      <p:ext uri="{BB962C8B-B14F-4D97-AF65-F5344CB8AC3E}">
        <p14:creationId xmlns:p14="http://schemas.microsoft.com/office/powerpoint/2010/main" val="3471612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3BA1D-A00F-DB41-84DA-BE26C4853B35}" type="slidenum">
              <a:rPr lang="en-US" smtClean="0"/>
              <a:pPr/>
              <a:t>14</a:t>
            </a:fld>
            <a:endParaRPr lang="en-US" dirty="0"/>
          </a:p>
        </p:txBody>
      </p:sp>
    </p:spTree>
    <p:extLst>
      <p:ext uri="{BB962C8B-B14F-4D97-AF65-F5344CB8AC3E}">
        <p14:creationId xmlns:p14="http://schemas.microsoft.com/office/powerpoint/2010/main" val="1505807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STFC supports a diverse set of science </a:t>
            </a:r>
            <a:r>
              <a:rPr lang="en-GB" dirty="0" err="1" smtClean="0"/>
              <a:t>activites</a:t>
            </a:r>
            <a:r>
              <a:rPr lang="en-GB" dirty="0" smtClean="0"/>
              <a:t>, and many of these require substantial eInfrastructure to support them – both physical infrastructure and software.</a:t>
            </a:r>
          </a:p>
          <a:p>
            <a:r>
              <a:rPr lang="en-GB" dirty="0" smtClean="0"/>
              <a:t>The infrastructure is provided by several provider entities, including STFC’s own computing departments and partners such as </a:t>
            </a:r>
            <a:r>
              <a:rPr lang="en-GB" dirty="0" err="1" smtClean="0"/>
              <a:t>GridPP</a:t>
            </a:r>
            <a:r>
              <a:rPr lang="en-GB" dirty="0" smtClean="0"/>
              <a:t>.</a:t>
            </a:r>
          </a:p>
          <a:p>
            <a:endParaRPr lang="en-GB" dirty="0" smtClean="0"/>
          </a:p>
          <a:p>
            <a:r>
              <a:rPr lang="en-GB" dirty="0" smtClean="0"/>
              <a:t>But what about IRIS?</a:t>
            </a:r>
          </a:p>
          <a:p>
            <a:r>
              <a:rPr lang="en-GB" dirty="0" smtClean="0"/>
              <a:t>First and foremost Iris is a self-formed coordination body, bringing together these science activities and provider entities, which together are referred to as the IRIS partners.</a:t>
            </a:r>
          </a:p>
          <a:p>
            <a:r>
              <a:rPr lang="en-GB" dirty="0" smtClean="0"/>
              <a:t>IRIS was not mandated from above – rather formed from the bottom up by the partners as it was felt to be the sensible decision to make.</a:t>
            </a:r>
          </a:p>
          <a:p>
            <a:endParaRPr lang="en-GB" dirty="0" smtClean="0"/>
          </a:p>
          <a:p>
            <a:r>
              <a:rPr lang="en-GB" dirty="0" smtClean="0"/>
              <a:t>Things IRIS can do:</a:t>
            </a:r>
          </a:p>
          <a:p>
            <a:r>
              <a:rPr lang="en-GB" dirty="0" smtClean="0"/>
              <a:t>Coordinate approaches to physical infrastructure</a:t>
            </a:r>
          </a:p>
          <a:p>
            <a:r>
              <a:rPr lang="en-GB" dirty="0" smtClean="0"/>
              <a:t>Coordinate approaches to software where it makes sense to do so</a:t>
            </a:r>
          </a:p>
          <a:p>
            <a:r>
              <a:rPr lang="en-GB" dirty="0" smtClean="0"/>
              <a:t>Engender sharing of existing resources and expertise between members on a best efforts basis</a:t>
            </a:r>
          </a:p>
          <a:p>
            <a:r>
              <a:rPr lang="en-GB" dirty="0" smtClean="0"/>
              <a:t>Compile and aggregate the eInfrastructure requirements of its partners and relay this information to STFC.</a:t>
            </a:r>
          </a:p>
          <a:p>
            <a:endParaRPr lang="en-GB" dirty="0" smtClean="0"/>
          </a:p>
          <a:p>
            <a:r>
              <a:rPr lang="en-GB" dirty="0" smtClean="0"/>
              <a:t>IRIS also provides physical resource, through its capital funding.</a:t>
            </a:r>
            <a:br>
              <a:rPr lang="en-GB" dirty="0" smtClean="0"/>
            </a:br>
            <a:r>
              <a:rPr lang="en-GB" dirty="0" smtClean="0"/>
              <a:t>IRIS cannot run eInfrastructure directly, however its partners can commission the deployment of resources to be made available to all science activities. But not that IRIS is *only* able to commission the resource – IRIS has no staff effort funded and there fore no capability to provide software infrastructure – the software needed to exploit the resources IRIS can provide is the responsibility of the end user.</a:t>
            </a:r>
          </a:p>
          <a:p>
            <a:endParaRPr lang="en-GB" dirty="0" smtClean="0"/>
          </a:p>
          <a:p>
            <a:r>
              <a:rPr lang="en-GB" dirty="0" smtClean="0"/>
              <a:t>IRIS does have some allowance for the creation of digital assets – pieces of software built with the intention of enabling users of the National facilities to exploit data mote quickly and efficiently.</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2197560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840472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17</a:t>
            </a:fld>
            <a:endParaRPr lang="en-US"/>
          </a:p>
        </p:txBody>
      </p:sp>
    </p:spTree>
    <p:extLst>
      <p:ext uri="{BB962C8B-B14F-4D97-AF65-F5344CB8AC3E}">
        <p14:creationId xmlns:p14="http://schemas.microsoft.com/office/powerpoint/2010/main" val="2500463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18</a:t>
            </a:fld>
            <a:endParaRPr lang="en-US"/>
          </a:p>
        </p:txBody>
      </p:sp>
    </p:spTree>
    <p:extLst>
      <p:ext uri="{BB962C8B-B14F-4D97-AF65-F5344CB8AC3E}">
        <p14:creationId xmlns:p14="http://schemas.microsoft.com/office/powerpoint/2010/main" val="3375910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2</a:t>
            </a:fld>
            <a:endParaRPr lang="en-US"/>
          </a:p>
        </p:txBody>
      </p:sp>
    </p:spTree>
    <p:extLst>
      <p:ext uri="{BB962C8B-B14F-4D97-AF65-F5344CB8AC3E}">
        <p14:creationId xmlns:p14="http://schemas.microsoft.com/office/powerpoint/2010/main" val="792672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replace photo with one of your own. </a:t>
            </a:r>
            <a:r>
              <a:rPr lang="en-US" b="1" dirty="0"/>
              <a:t>1)</a:t>
            </a:r>
            <a:r>
              <a:rPr lang="en-US" dirty="0"/>
              <a:t> Send the geometric shape overlay to the back – </a:t>
            </a:r>
            <a:r>
              <a:rPr lang="en-US" i="1" dirty="0"/>
              <a:t>Right-Click &gt; Send to Back &gt; Send to Back</a:t>
            </a:r>
            <a:r>
              <a:rPr lang="en-US" dirty="0"/>
              <a:t>. </a:t>
            </a:r>
            <a:r>
              <a:rPr lang="en-US" b="1" dirty="0"/>
              <a:t>2) </a:t>
            </a:r>
            <a:r>
              <a:rPr lang="en-US" dirty="0"/>
              <a:t>Replace image – use the guides provided to correctly position it. </a:t>
            </a:r>
            <a:r>
              <a:rPr lang="en-US" b="1" dirty="0"/>
              <a:t>3) </a:t>
            </a:r>
            <a:r>
              <a:rPr lang="en-US" dirty="0"/>
              <a:t>Send your image to the back so that the geometric overlay re-appears over the image. Remember to delete the image credit if using your own image.</a:t>
            </a:r>
          </a:p>
        </p:txBody>
      </p:sp>
      <p:sp>
        <p:nvSpPr>
          <p:cNvPr id="4" name="Slide Number Placeholder 3"/>
          <p:cNvSpPr>
            <a:spLocks noGrp="1"/>
          </p:cNvSpPr>
          <p:nvPr>
            <p:ph type="sldNum" sz="quarter" idx="5"/>
          </p:nvPr>
        </p:nvSpPr>
        <p:spPr/>
        <p:txBody>
          <a:bodyPr/>
          <a:lstStyle/>
          <a:p>
            <a:fld id="{C0F3BA1D-A00F-DB41-84DA-BE26C4853B35}" type="slidenum">
              <a:rPr lang="en-US" smtClean="0"/>
              <a:t>3</a:t>
            </a:fld>
            <a:endParaRPr lang="en-US"/>
          </a:p>
        </p:txBody>
      </p:sp>
    </p:spTree>
    <p:extLst>
      <p:ext uri="{BB962C8B-B14F-4D97-AF65-F5344CB8AC3E}">
        <p14:creationId xmlns:p14="http://schemas.microsoft.com/office/powerpoint/2010/main" val="724020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STFC supports a diverse set of science </a:t>
            </a:r>
            <a:r>
              <a:rPr lang="en-GB" dirty="0" err="1" smtClean="0"/>
              <a:t>activites</a:t>
            </a:r>
            <a:r>
              <a:rPr lang="en-GB" dirty="0" smtClean="0"/>
              <a:t>, and many of these require substantial eInfrastructure to support them – both physical infrastructure and software.</a:t>
            </a:r>
          </a:p>
          <a:p>
            <a:r>
              <a:rPr lang="en-GB" dirty="0" smtClean="0"/>
              <a:t>The infrastructure is provided by several provider entities, including STFC’s own computing departments and partners such as </a:t>
            </a:r>
            <a:r>
              <a:rPr lang="en-GB" dirty="0" err="1" smtClean="0"/>
              <a:t>GridPP</a:t>
            </a:r>
            <a:r>
              <a:rPr lang="en-GB" dirty="0" smtClean="0"/>
              <a:t>.</a:t>
            </a:r>
          </a:p>
          <a:p>
            <a:endParaRPr lang="en-GB" dirty="0" smtClean="0"/>
          </a:p>
          <a:p>
            <a:r>
              <a:rPr lang="en-GB" dirty="0" smtClean="0"/>
              <a:t>But what about IRIS?</a:t>
            </a:r>
          </a:p>
          <a:p>
            <a:r>
              <a:rPr lang="en-GB" dirty="0" smtClean="0"/>
              <a:t>First and foremost Iris is a self-formed coordination body, bringing together these science activities and provider entities, which together are referred to as the IRIS partners.</a:t>
            </a:r>
          </a:p>
          <a:p>
            <a:r>
              <a:rPr lang="en-GB" dirty="0" smtClean="0"/>
              <a:t>IRIS was not mandated from above – rather formed from the bottom up by the partners as it was felt to be the sensible decision to make.</a:t>
            </a:r>
          </a:p>
          <a:p>
            <a:endParaRPr lang="en-GB" dirty="0" smtClean="0"/>
          </a:p>
          <a:p>
            <a:r>
              <a:rPr lang="en-GB" dirty="0" smtClean="0"/>
              <a:t>Things IRIS can do:</a:t>
            </a:r>
          </a:p>
          <a:p>
            <a:r>
              <a:rPr lang="en-GB" dirty="0" smtClean="0"/>
              <a:t>Coordinate approaches to physical infrastructure</a:t>
            </a:r>
          </a:p>
          <a:p>
            <a:r>
              <a:rPr lang="en-GB" dirty="0" smtClean="0"/>
              <a:t>Coordinate approaches to software where it makes sense to do so</a:t>
            </a:r>
          </a:p>
          <a:p>
            <a:r>
              <a:rPr lang="en-GB" dirty="0" smtClean="0"/>
              <a:t>Engender sharing of existing resources and expertise between members on a best efforts basis</a:t>
            </a:r>
          </a:p>
          <a:p>
            <a:r>
              <a:rPr lang="en-GB" dirty="0" smtClean="0"/>
              <a:t>Compile and aggregate the eInfrastructure requirements of its partners and relay this information to STFC.</a:t>
            </a:r>
          </a:p>
          <a:p>
            <a:endParaRPr lang="en-GB" dirty="0" smtClean="0"/>
          </a:p>
          <a:p>
            <a:r>
              <a:rPr lang="en-GB" dirty="0" smtClean="0"/>
              <a:t>IRIS also provides physical resource, through its capital funding.</a:t>
            </a:r>
            <a:br>
              <a:rPr lang="en-GB" dirty="0" smtClean="0"/>
            </a:br>
            <a:r>
              <a:rPr lang="en-GB" dirty="0" smtClean="0"/>
              <a:t>IRIS cannot run eInfrastructure directly, however its partners can commission the deployment of resources to be made available to all science activities. But not that IRIS is *only* able to commission the resource – IRIS has no staff effort funded and there fore no capability to provide software infrastructure – the software needed to exploit the resources IRIS can provide is the responsibility of the end user.</a:t>
            </a:r>
          </a:p>
          <a:p>
            <a:endParaRPr lang="en-GB" dirty="0" smtClean="0"/>
          </a:p>
          <a:p>
            <a:r>
              <a:rPr lang="en-GB" dirty="0" smtClean="0"/>
              <a:t>IRIS does have some allowance for the creation of digital assets – pieces of software built with the intention of enabling users of the National facilities to exploit data mote quickly and efficiently.</a:t>
            </a:r>
          </a:p>
          <a:p>
            <a:endParaRPr lang="en-GB" dirty="0"/>
          </a:p>
        </p:txBody>
      </p:sp>
      <p:sp>
        <p:nvSpPr>
          <p:cNvPr id="4" name="Slide Number Placeholder 3"/>
          <p:cNvSpPr>
            <a:spLocks noGrp="1"/>
          </p:cNvSpPr>
          <p:nvPr>
            <p:ph type="sldNum" sz="quarter" idx="10"/>
          </p:nvPr>
        </p:nvSpPr>
        <p:spPr/>
        <p:txBody>
          <a:bodyPr/>
          <a:lstStyle/>
          <a:p>
            <a:fld id="{C0F3BA1D-A00F-DB41-84DA-BE26C4853B35}" type="slidenum">
              <a:rPr lang="en-US" smtClean="0"/>
              <a:pPr/>
              <a:t>4</a:t>
            </a:fld>
            <a:endParaRPr lang="en-US" dirty="0"/>
          </a:p>
        </p:txBody>
      </p:sp>
    </p:spTree>
    <p:extLst>
      <p:ext uri="{BB962C8B-B14F-4D97-AF65-F5344CB8AC3E}">
        <p14:creationId xmlns:p14="http://schemas.microsoft.com/office/powerpoint/2010/main" val="4262905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3BA1D-A00F-DB41-84DA-BE26C4853B35}" type="slidenum">
              <a:rPr lang="en-US" smtClean="0"/>
              <a:pPr/>
              <a:t>5</a:t>
            </a:fld>
            <a:endParaRPr lang="en-US" dirty="0"/>
          </a:p>
        </p:txBody>
      </p:sp>
    </p:spTree>
    <p:extLst>
      <p:ext uri="{BB962C8B-B14F-4D97-AF65-F5344CB8AC3E}">
        <p14:creationId xmlns:p14="http://schemas.microsoft.com/office/powerpoint/2010/main" val="9134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STFC supports a diverse set of science </a:t>
            </a:r>
            <a:r>
              <a:rPr lang="en-GB" dirty="0" err="1" smtClean="0"/>
              <a:t>activites</a:t>
            </a:r>
            <a:r>
              <a:rPr lang="en-GB" dirty="0" smtClean="0"/>
              <a:t>, and many of these require substantial eInfrastructure to support them – both physical infrastructure and software.</a:t>
            </a:r>
          </a:p>
          <a:p>
            <a:r>
              <a:rPr lang="en-GB" dirty="0" smtClean="0"/>
              <a:t>The infrastructure is provided by several provider entities, including STFC’s own computing departments and partners such as </a:t>
            </a:r>
            <a:r>
              <a:rPr lang="en-GB" dirty="0" err="1" smtClean="0"/>
              <a:t>GridPP</a:t>
            </a:r>
            <a:r>
              <a:rPr lang="en-GB" dirty="0" smtClean="0"/>
              <a:t>.</a:t>
            </a:r>
          </a:p>
          <a:p>
            <a:endParaRPr lang="en-GB" dirty="0" smtClean="0"/>
          </a:p>
          <a:p>
            <a:r>
              <a:rPr lang="en-GB" dirty="0" smtClean="0"/>
              <a:t>But what about IRIS?</a:t>
            </a:r>
          </a:p>
          <a:p>
            <a:r>
              <a:rPr lang="en-GB" dirty="0" smtClean="0"/>
              <a:t>First and foremost Iris is a self-formed coordination body, bringing together these science activities and provider entities, which together are referred to as the IRIS partners.</a:t>
            </a:r>
          </a:p>
          <a:p>
            <a:r>
              <a:rPr lang="en-GB" dirty="0" smtClean="0"/>
              <a:t>IRIS was not mandated from above – rather formed from the bottom up by the partners as it was felt to be the sensible decision to make.</a:t>
            </a:r>
          </a:p>
          <a:p>
            <a:endParaRPr lang="en-GB" dirty="0" smtClean="0"/>
          </a:p>
          <a:p>
            <a:r>
              <a:rPr lang="en-GB" dirty="0" smtClean="0"/>
              <a:t>Things IRIS can do:</a:t>
            </a:r>
          </a:p>
          <a:p>
            <a:r>
              <a:rPr lang="en-GB" dirty="0" smtClean="0"/>
              <a:t>Coordinate approaches to physical infrastructure</a:t>
            </a:r>
          </a:p>
          <a:p>
            <a:r>
              <a:rPr lang="en-GB" dirty="0" smtClean="0"/>
              <a:t>Coordinate approaches to software where it makes sense to do so</a:t>
            </a:r>
          </a:p>
          <a:p>
            <a:r>
              <a:rPr lang="en-GB" dirty="0" smtClean="0"/>
              <a:t>Engender sharing of existing resources and expertise between members on a best efforts basis</a:t>
            </a:r>
          </a:p>
          <a:p>
            <a:r>
              <a:rPr lang="en-GB" dirty="0" smtClean="0"/>
              <a:t>Compile and aggregate the eInfrastructure requirements of its partners and relay this information to STFC.</a:t>
            </a:r>
          </a:p>
          <a:p>
            <a:endParaRPr lang="en-GB" dirty="0" smtClean="0"/>
          </a:p>
          <a:p>
            <a:r>
              <a:rPr lang="en-GB" dirty="0" smtClean="0"/>
              <a:t>IRIS also provides physical resource, through its capital funding.</a:t>
            </a:r>
            <a:br>
              <a:rPr lang="en-GB" dirty="0" smtClean="0"/>
            </a:br>
            <a:r>
              <a:rPr lang="en-GB" dirty="0" smtClean="0"/>
              <a:t>IRIS cannot run eInfrastructure directly, however its partners can commission the deployment of resources to be made available to all science activities. But not that IRIS is *only* able to commission the resource – IRIS has no staff effort funded and there fore no capability to provide software infrastructure – the software needed to exploit the resources IRIS can provide is the responsibility of the end user.</a:t>
            </a:r>
          </a:p>
          <a:p>
            <a:endParaRPr lang="en-GB" dirty="0" smtClean="0"/>
          </a:p>
          <a:p>
            <a:r>
              <a:rPr lang="en-GB" dirty="0" smtClean="0"/>
              <a:t>IRIS does have some allowance for the creation of digital assets – pieces of software built with the intention of enabling users of the National facilities to exploit data mote quickly and efficiently.</a:t>
            </a:r>
          </a:p>
          <a:p>
            <a:endParaRPr lang="en-GB" dirty="0"/>
          </a:p>
        </p:txBody>
      </p:sp>
      <p:sp>
        <p:nvSpPr>
          <p:cNvPr id="4" name="Slide Number Placeholder 3"/>
          <p:cNvSpPr>
            <a:spLocks noGrp="1"/>
          </p:cNvSpPr>
          <p:nvPr>
            <p:ph type="sldNum" sz="quarter" idx="10"/>
          </p:nvPr>
        </p:nvSpPr>
        <p:spPr/>
        <p:txBody>
          <a:bodyPr/>
          <a:lstStyle/>
          <a:p>
            <a:fld id="{C0F3BA1D-A00F-DB41-84DA-BE26C4853B35}" type="slidenum">
              <a:rPr lang="en-US" smtClean="0"/>
              <a:pPr/>
              <a:t>6</a:t>
            </a:fld>
            <a:endParaRPr lang="en-US" dirty="0"/>
          </a:p>
        </p:txBody>
      </p:sp>
    </p:spTree>
    <p:extLst>
      <p:ext uri="{BB962C8B-B14F-4D97-AF65-F5344CB8AC3E}">
        <p14:creationId xmlns:p14="http://schemas.microsoft.com/office/powerpoint/2010/main" val="2005363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3BA1D-A00F-DB41-84DA-BE26C4853B35}" type="slidenum">
              <a:rPr lang="en-US" smtClean="0"/>
              <a:pPr/>
              <a:t>7</a:t>
            </a:fld>
            <a:endParaRPr lang="en-US" dirty="0"/>
          </a:p>
        </p:txBody>
      </p:sp>
    </p:spTree>
    <p:extLst>
      <p:ext uri="{BB962C8B-B14F-4D97-AF65-F5344CB8AC3E}">
        <p14:creationId xmlns:p14="http://schemas.microsoft.com/office/powerpoint/2010/main" val="3307966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3BA1D-A00F-DB41-84DA-BE26C4853B35}" type="slidenum">
              <a:rPr lang="en-US" smtClean="0"/>
              <a:pPr/>
              <a:t>8</a:t>
            </a:fld>
            <a:endParaRPr lang="en-US" dirty="0"/>
          </a:p>
        </p:txBody>
      </p:sp>
    </p:spTree>
    <p:extLst>
      <p:ext uri="{BB962C8B-B14F-4D97-AF65-F5344CB8AC3E}">
        <p14:creationId xmlns:p14="http://schemas.microsoft.com/office/powerpoint/2010/main" val="1847070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3BA1D-A00F-DB41-84DA-BE26C4853B35}" type="slidenum">
              <a:rPr lang="en-US" smtClean="0"/>
              <a:pPr/>
              <a:t>9</a:t>
            </a:fld>
            <a:endParaRPr lang="en-US" dirty="0"/>
          </a:p>
        </p:txBody>
      </p:sp>
    </p:spTree>
    <p:extLst>
      <p:ext uri="{BB962C8B-B14F-4D97-AF65-F5344CB8AC3E}">
        <p14:creationId xmlns:p14="http://schemas.microsoft.com/office/powerpoint/2010/main" val="2893074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11/2/2020</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2937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11/2/2020</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4914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11/2/2020</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60067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278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161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11/2/2020</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36370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11/2/2020</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45374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11/2/2020</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391499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11/2/2020</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171661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11/2/2020</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81509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11/2/2020</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075958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11/2/2020</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023929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11/2/2020</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67384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11/2/2020</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940919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11/2/2020</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31414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11/2/2020</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636969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11/2/2020</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13356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228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067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54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11/2/2020</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118998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11/2/2020</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59467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11/2/2020</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487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11/2/2020</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1896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11/2/2020</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9545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11/2/2020</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81859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11/2/2020</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8527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11/2/2020</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9676851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8" r:id="rId12"/>
    <p:sldLayoutId id="2147483699" r:id="rId13"/>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11/2/2020</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spTree>
    <p:extLst>
      <p:ext uri="{BB962C8B-B14F-4D97-AF65-F5344CB8AC3E}">
        <p14:creationId xmlns:p14="http://schemas.microsoft.com/office/powerpoint/2010/main" val="314338042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github.com/stfc/pam_oauth2_device"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github.com/ICS-MU/pam_oauth2_devic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indico.cern.ch/event/970568"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indico.egi.eu/event/5000/contributions/14488/"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indico.egi.eu/event/5000/contributions/14351/"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A659962-2CD4-F146-83E2-23B89B2923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5938" y="412403"/>
            <a:ext cx="3764901" cy="963960"/>
          </a:xfrm>
          <a:prstGeom prst="rect">
            <a:avLst/>
          </a:prstGeom>
        </p:spPr>
      </p:pic>
      <p:sp>
        <p:nvSpPr>
          <p:cNvPr id="4" name="TextBox 3">
            <a:extLst>
              <a:ext uri="{FF2B5EF4-FFF2-40B4-BE49-F238E27FC236}">
                <a16:creationId xmlns:a16="http://schemas.microsoft.com/office/drawing/2014/main" id="{A27F81BE-8CEC-294C-BADB-D794B6BE30B3}"/>
              </a:ext>
            </a:extLst>
          </p:cNvPr>
          <p:cNvSpPr txBox="1"/>
          <p:nvPr/>
        </p:nvSpPr>
        <p:spPr>
          <a:xfrm>
            <a:off x="437881" y="6165509"/>
            <a:ext cx="1859272"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Image © STFC Alan Ford </a:t>
            </a:r>
          </a:p>
        </p:txBody>
      </p:sp>
      <p:pic>
        <p:nvPicPr>
          <p:cNvPr id="5" name="Picture 4">
            <a:extLst>
              <a:ext uri="{FF2B5EF4-FFF2-40B4-BE49-F238E27FC236}">
                <a16:creationId xmlns:a16="http://schemas.microsoft.com/office/drawing/2014/main" id="{5506B235-72F8-C744-9DF8-2D00DEE30257}"/>
              </a:ext>
            </a:extLst>
          </p:cNvPr>
          <p:cNvPicPr>
            <a:picLocks noChangeAspect="1"/>
          </p:cNvPicPr>
          <p:nvPr/>
        </p:nvPicPr>
        <p:blipFill>
          <a:blip r:embed="rId5"/>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918E61CF-6A1E-7240-AEAA-F64CABE831F2}"/>
              </a:ext>
            </a:extLst>
          </p:cNvPr>
          <p:cNvPicPr>
            <a:picLocks noChangeAspect="1"/>
          </p:cNvPicPr>
          <p:nvPr/>
        </p:nvPicPr>
        <p:blipFill>
          <a:blip r:embed="rId6"/>
          <a:stretch>
            <a:fillRect/>
          </a:stretch>
        </p:blipFill>
        <p:spPr>
          <a:xfrm>
            <a:off x="708978" y="2940050"/>
            <a:ext cx="6489700" cy="977900"/>
          </a:xfrm>
          <a:prstGeom prst="rect">
            <a:avLst/>
          </a:prstGeom>
        </p:spPr>
      </p:pic>
    </p:spTree>
    <p:extLst>
      <p:ext uri="{BB962C8B-B14F-4D97-AF65-F5344CB8AC3E}">
        <p14:creationId xmlns:p14="http://schemas.microsoft.com/office/powerpoint/2010/main" val="3325482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416314" y="1114623"/>
            <a:ext cx="10719460" cy="5570756"/>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smtClean="0">
                <a:solidFill>
                  <a:srgbClr val="626262"/>
                </a:solidFill>
                <a:latin typeface="Arial" panose="020B0604020202020204" pitchFamily="34" charset="0"/>
                <a:cs typeface="Arial" panose="020B0604020202020204" pitchFamily="34" charset="0"/>
              </a:rPr>
              <a:t>How to provide access to services which operate only over command line</a:t>
            </a:r>
          </a:p>
          <a:p>
            <a:pPr marL="800100" lvl="1" indent="-342900">
              <a:buFont typeface="Arial" panose="020B0604020202020204" pitchFamily="34" charset="0"/>
              <a:buChar char="•"/>
            </a:pPr>
            <a:r>
              <a:rPr kumimoji="0" lang="en-GB" sz="2400" b="0" i="0" u="none" strike="noStrike" kern="1200" cap="none" spc="0" normalizeH="0" baseline="0" dirty="0" smtClean="0">
                <a:ln>
                  <a:noFill/>
                </a:ln>
                <a:solidFill>
                  <a:srgbClr val="626262"/>
                </a:solidFill>
                <a:effectLst/>
                <a:uLnTx/>
                <a:uFillTx/>
                <a:latin typeface="Arial" panose="020B0604020202020204" pitchFamily="34" charset="0"/>
                <a:ea typeface="+mn-ea"/>
                <a:cs typeface="Arial" panose="020B0604020202020204" pitchFamily="34" charset="0"/>
              </a:rPr>
              <a:t>Will</a:t>
            </a:r>
            <a:r>
              <a:rPr kumimoji="0" lang="en-GB" sz="2400" b="0" i="0" u="none" strike="noStrike" kern="1200" cap="none" spc="0" normalizeH="0" dirty="0" smtClean="0">
                <a:ln>
                  <a:noFill/>
                </a:ln>
                <a:solidFill>
                  <a:srgbClr val="626262"/>
                </a:solidFill>
                <a:effectLst/>
                <a:uLnTx/>
                <a:uFillTx/>
                <a:latin typeface="Arial" panose="020B0604020202020204" pitchFamily="34" charset="0"/>
                <a:ea typeface="+mn-ea"/>
                <a:cs typeface="Arial" panose="020B0604020202020204" pitchFamily="34" charset="0"/>
              </a:rPr>
              <a:t> </a:t>
            </a:r>
            <a:r>
              <a:rPr kumimoji="0" lang="en-GB" sz="2400" b="0" i="0" u="none" strike="noStrike" kern="1200" cap="none" spc="0" normalizeH="0" dirty="0" err="1" smtClean="0">
                <a:ln>
                  <a:noFill/>
                </a:ln>
                <a:solidFill>
                  <a:srgbClr val="626262"/>
                </a:solidFill>
                <a:effectLst/>
                <a:uLnTx/>
                <a:uFillTx/>
                <a:latin typeface="Arial" panose="020B0604020202020204" pitchFamily="34" charset="0"/>
                <a:ea typeface="+mn-ea"/>
                <a:cs typeface="Arial" panose="020B0604020202020204" pitchFamily="34" charset="0"/>
              </a:rPr>
              <a:t>will</a:t>
            </a:r>
            <a:r>
              <a:rPr lang="en-GB" sz="2400" dirty="0">
                <a:solidFill>
                  <a:srgbClr val="626262"/>
                </a:solidFill>
                <a:latin typeface="Arial" panose="020B0604020202020204" pitchFamily="34" charset="0"/>
                <a:cs typeface="Arial" panose="020B0604020202020204" pitchFamily="34" charset="0"/>
              </a:rPr>
              <a:t> </a:t>
            </a:r>
            <a:r>
              <a:rPr lang="en-GB" sz="2400" dirty="0" smtClean="0">
                <a:solidFill>
                  <a:srgbClr val="626262"/>
                </a:solidFill>
                <a:latin typeface="Arial" panose="020B0604020202020204" pitchFamily="34" charset="0"/>
                <a:cs typeface="Arial" panose="020B0604020202020204" pitchFamily="34" charset="0"/>
              </a:rPr>
              <a:t>discuss </a:t>
            </a:r>
            <a:r>
              <a:rPr lang="en-GB" sz="2400" dirty="0" smtClean="0">
                <a:solidFill>
                  <a:srgbClr val="626262"/>
                </a:solidFill>
                <a:latin typeface="Arial" panose="020B0604020202020204" pitchFamily="34" charset="0"/>
                <a:cs typeface="Arial" panose="020B0604020202020204" pitchFamily="34" charset="0"/>
              </a:rPr>
              <a:t>next</a:t>
            </a:r>
          </a:p>
          <a:p>
            <a:pPr marL="342900" indent="-342900">
              <a:buFont typeface="Arial" panose="020B0604020202020204" pitchFamily="34" charset="0"/>
              <a:buChar char="•"/>
            </a:pPr>
            <a:r>
              <a:rPr kumimoji="0" lang="en-GB" sz="2800" b="0" i="0" u="none" strike="noStrike" kern="1200" cap="none" spc="0" normalizeH="0" baseline="0" noProof="0" dirty="0" smtClean="0">
                <a:ln>
                  <a:noFill/>
                </a:ln>
                <a:solidFill>
                  <a:srgbClr val="626262"/>
                </a:solidFill>
                <a:effectLst/>
                <a:uLnTx/>
                <a:uFillTx/>
                <a:latin typeface="Arial" panose="020B0604020202020204" pitchFamily="34" charset="0"/>
                <a:ea typeface="+mn-ea"/>
                <a:cs typeface="Arial" panose="020B0604020202020204" pitchFamily="34" charset="0"/>
              </a:rPr>
              <a:t>Assurance</a:t>
            </a:r>
            <a:r>
              <a:rPr kumimoji="0" lang="en-GB" sz="2800" b="0" i="0" u="none" strike="noStrike" kern="1200" cap="none" spc="0" normalizeH="0" noProof="0" dirty="0" smtClean="0">
                <a:ln>
                  <a:noFill/>
                </a:ln>
                <a:solidFill>
                  <a:srgbClr val="626262"/>
                </a:solidFill>
                <a:effectLst/>
                <a:uLnTx/>
                <a:uFillTx/>
                <a:latin typeface="Arial" panose="020B0604020202020204" pitchFamily="34" charset="0"/>
                <a:ea typeface="+mn-ea"/>
                <a:cs typeface="Arial" panose="020B0604020202020204" pitchFamily="34" charset="0"/>
              </a:rPr>
              <a:t> </a:t>
            </a:r>
            <a:r>
              <a:rPr kumimoji="0" lang="en-GB" sz="2800" b="0" i="0" u="none" strike="noStrike" kern="1200" cap="none" spc="0" normalizeH="0" noProof="0" dirty="0" smtClean="0">
                <a:ln>
                  <a:noFill/>
                </a:ln>
                <a:solidFill>
                  <a:srgbClr val="626262"/>
                </a:solidFill>
                <a:effectLst/>
                <a:uLnTx/>
                <a:uFillTx/>
                <a:latin typeface="Arial" panose="020B0604020202020204" pitchFamily="34" charset="0"/>
                <a:ea typeface="+mn-ea"/>
                <a:cs typeface="Arial" panose="020B0604020202020204" pitchFamily="34" charset="0"/>
              </a:rPr>
              <a:t>for users who do not have an </a:t>
            </a:r>
            <a:r>
              <a:rPr kumimoji="0" lang="en-GB" sz="2800" b="0" i="0" u="none" strike="noStrike" kern="1200" cap="none" spc="0" normalizeH="0" noProof="0" dirty="0" err="1" smtClean="0">
                <a:ln>
                  <a:noFill/>
                </a:ln>
                <a:solidFill>
                  <a:srgbClr val="626262"/>
                </a:solidFill>
                <a:effectLst/>
                <a:uLnTx/>
                <a:uFillTx/>
                <a:latin typeface="Arial" panose="020B0604020202020204" pitchFamily="34" charset="0"/>
                <a:ea typeface="+mn-ea"/>
                <a:cs typeface="Arial" panose="020B0604020202020204" pitchFamily="34" charset="0"/>
              </a:rPr>
              <a:t>eduGAIN</a:t>
            </a:r>
            <a:r>
              <a:rPr kumimoji="0" lang="en-GB" sz="2800" b="0" i="0" u="none" strike="noStrike" kern="1200" cap="none" spc="0" normalizeH="0" noProof="0" dirty="0" smtClean="0">
                <a:ln>
                  <a:noFill/>
                </a:ln>
                <a:solidFill>
                  <a:srgbClr val="626262"/>
                </a:solidFill>
                <a:effectLst/>
                <a:uLnTx/>
                <a:uFillTx/>
                <a:latin typeface="Arial" panose="020B0604020202020204" pitchFamily="34" charset="0"/>
                <a:ea typeface="+mn-ea"/>
                <a:cs typeface="Arial" panose="020B0604020202020204" pitchFamily="34" charset="0"/>
              </a:rPr>
              <a:t> IdP</a:t>
            </a:r>
          </a:p>
          <a:p>
            <a:pPr marL="800100" lvl="1" indent="-342900">
              <a:buFont typeface="Arial" panose="020B0604020202020204" pitchFamily="34" charset="0"/>
              <a:buChar char="•"/>
            </a:pPr>
            <a:r>
              <a:rPr lang="en-GB" sz="2400" baseline="0" dirty="0" smtClean="0">
                <a:solidFill>
                  <a:srgbClr val="626262"/>
                </a:solidFill>
                <a:latin typeface="Arial" panose="020B0604020202020204" pitchFamily="34" charset="0"/>
                <a:cs typeface="Arial" panose="020B0604020202020204" pitchFamily="34" charset="0"/>
              </a:rPr>
              <a:t>Using</a:t>
            </a:r>
            <a:r>
              <a:rPr lang="en-GB" sz="2400" dirty="0" smtClean="0">
                <a:solidFill>
                  <a:srgbClr val="626262"/>
                </a:solidFill>
                <a:latin typeface="Arial" panose="020B0604020202020204" pitchFamily="34" charset="0"/>
                <a:cs typeface="Arial" panose="020B0604020202020204" pitchFamily="34" charset="0"/>
              </a:rPr>
              <a:t> the IRIS IAM as an IdP-of-last-resort</a:t>
            </a:r>
          </a:p>
          <a:p>
            <a:pPr marL="800100" lvl="1" indent="-342900">
              <a:buFont typeface="Arial" panose="020B0604020202020204" pitchFamily="34" charset="0"/>
              <a:buChar char="•"/>
            </a:pPr>
            <a:r>
              <a:rPr kumimoji="0" lang="en-GB" sz="2400" b="0" i="0" u="none" strike="noStrike" kern="1200" cap="none" spc="0" normalizeH="0" baseline="0" noProof="0" dirty="0" smtClean="0">
                <a:ln>
                  <a:noFill/>
                </a:ln>
                <a:solidFill>
                  <a:srgbClr val="626262"/>
                </a:solidFill>
                <a:effectLst/>
                <a:uLnTx/>
                <a:uFillTx/>
                <a:latin typeface="Arial" panose="020B0604020202020204" pitchFamily="34" charset="0"/>
                <a:ea typeface="+mn-ea"/>
                <a:cs typeface="Arial" panose="020B0604020202020204" pitchFamily="34" charset="0"/>
              </a:rPr>
              <a:t>How best to ensure </a:t>
            </a:r>
            <a:r>
              <a:rPr kumimoji="0" lang="en-GB" sz="2400" b="0" i="0" u="none" strike="noStrike" kern="1200" cap="none" spc="0" normalizeH="0" baseline="0" noProof="0" dirty="0" smtClean="0">
                <a:ln>
                  <a:noFill/>
                </a:ln>
                <a:solidFill>
                  <a:srgbClr val="626262"/>
                </a:solidFill>
                <a:effectLst/>
                <a:uLnTx/>
                <a:uFillTx/>
                <a:latin typeface="Arial" panose="020B0604020202020204" pitchFamily="34" charset="0"/>
                <a:ea typeface="+mn-ea"/>
                <a:cs typeface="Arial" panose="020B0604020202020204" pitchFamily="34" charset="0"/>
              </a:rPr>
              <a:t>registration </a:t>
            </a:r>
            <a:r>
              <a:rPr kumimoji="0" lang="en-GB" sz="2400" b="0" i="0" u="none" strike="noStrike" kern="1200" cap="none" spc="0" normalizeH="0" baseline="0" noProof="0" dirty="0" smtClean="0">
                <a:ln>
                  <a:noFill/>
                </a:ln>
                <a:solidFill>
                  <a:srgbClr val="626262"/>
                </a:solidFill>
                <a:effectLst/>
                <a:uLnTx/>
                <a:uFillTx/>
                <a:latin typeface="Arial" panose="020B0604020202020204" pitchFamily="34" charset="0"/>
                <a:ea typeface="+mn-ea"/>
                <a:cs typeface="Arial" panose="020B0604020202020204" pitchFamily="34" charset="0"/>
              </a:rPr>
              <a:t>approvals follow security</a:t>
            </a:r>
            <a:r>
              <a:rPr kumimoji="0" lang="en-GB" sz="2400" b="0" i="0" u="none" strike="noStrike" kern="1200" cap="none" spc="0" normalizeH="0" noProof="0" dirty="0" smtClean="0">
                <a:ln>
                  <a:noFill/>
                </a:ln>
                <a:solidFill>
                  <a:srgbClr val="626262"/>
                </a:solidFill>
                <a:effectLst/>
                <a:uLnTx/>
                <a:uFillTx/>
                <a:latin typeface="Arial" panose="020B0604020202020204" pitchFamily="34" charset="0"/>
                <a:ea typeface="+mn-ea"/>
                <a:cs typeface="Arial" panose="020B0604020202020204" pitchFamily="34" charset="0"/>
              </a:rPr>
              <a:t> </a:t>
            </a:r>
            <a:r>
              <a:rPr kumimoji="0" lang="en-GB" sz="2400" b="0" i="0" u="none" strike="noStrike" kern="1200" cap="none" spc="0" normalizeH="0" noProof="0" dirty="0" smtClean="0">
                <a:ln>
                  <a:noFill/>
                </a:ln>
                <a:solidFill>
                  <a:srgbClr val="626262"/>
                </a:solidFill>
                <a:effectLst/>
                <a:uLnTx/>
                <a:uFillTx/>
                <a:latin typeface="Arial" panose="020B0604020202020204" pitchFamily="34" charset="0"/>
                <a:ea typeface="+mn-ea"/>
                <a:cs typeface="Arial" panose="020B0604020202020204" pitchFamily="34" charset="0"/>
              </a:rPr>
              <a:t>policies</a:t>
            </a:r>
          </a:p>
          <a:p>
            <a:pPr marL="342900" indent="-342900">
              <a:buFont typeface="Arial" panose="020B0604020202020204" pitchFamily="34" charset="0"/>
              <a:buChar char="•"/>
            </a:pPr>
            <a:r>
              <a:rPr lang="en-GB" sz="2800" noProof="0" dirty="0" smtClean="0">
                <a:solidFill>
                  <a:srgbClr val="626262"/>
                </a:solidFill>
                <a:latin typeface="Arial" panose="020B0604020202020204" pitchFamily="34" charset="0"/>
                <a:cs typeface="Arial" panose="020B0604020202020204" pitchFamily="34" charset="0"/>
              </a:rPr>
              <a:t>Community and Client Buy In</a:t>
            </a:r>
          </a:p>
          <a:p>
            <a:pPr marL="800100" lvl="1" indent="-342900">
              <a:buFont typeface="Arial" panose="020B0604020202020204" pitchFamily="34" charset="0"/>
              <a:buChar char="•"/>
            </a:pPr>
            <a:r>
              <a:rPr lang="en-GB" sz="2400" noProof="0" dirty="0" smtClean="0">
                <a:solidFill>
                  <a:srgbClr val="626262"/>
                </a:solidFill>
                <a:latin typeface="Arial" panose="020B0604020202020204" pitchFamily="34" charset="0"/>
                <a:cs typeface="Arial" panose="020B0604020202020204" pitchFamily="34" charset="0"/>
              </a:rPr>
              <a:t>The service is in production and serves some IRIS communities</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Slow uptake from others – the service is fully in operation, but challenge in getting adoption from people with existing </a:t>
            </a:r>
            <a:r>
              <a:rPr lang="en-GB" sz="2400" dirty="0" smtClean="0">
                <a:solidFill>
                  <a:srgbClr val="626262"/>
                </a:solidFill>
                <a:latin typeface="Arial" panose="020B0604020202020204" pitchFamily="34" charset="0"/>
                <a:cs typeface="Arial" panose="020B0604020202020204" pitchFamily="34" charset="0"/>
              </a:rPr>
              <a:t>solutions</a:t>
            </a:r>
          </a:p>
          <a:p>
            <a:pPr marL="342900" indent="-342900">
              <a:buFont typeface="Arial" panose="020B0604020202020204" pitchFamily="34" charset="0"/>
              <a:buChar char="•"/>
            </a:pPr>
            <a:r>
              <a:rPr kumimoji="0" lang="en-GB" sz="2800" b="0" i="0" u="none" strike="noStrike" kern="1200" cap="none" spc="0" normalizeH="0" noProof="0" dirty="0" smtClean="0">
                <a:ln>
                  <a:noFill/>
                </a:ln>
                <a:solidFill>
                  <a:srgbClr val="626262"/>
                </a:solidFill>
                <a:effectLst/>
                <a:uLnTx/>
                <a:uFillTx/>
                <a:latin typeface="Arial" panose="020B0604020202020204" pitchFamily="34" charset="0"/>
                <a:ea typeface="+mn-ea"/>
                <a:cs typeface="Arial" panose="020B0604020202020204" pitchFamily="34" charset="0"/>
              </a:rPr>
              <a:t>Full delegated group management is not currently implemented</a:t>
            </a:r>
          </a:p>
          <a:p>
            <a:pPr marL="800100" lvl="1" indent="-342900">
              <a:buFont typeface="Arial" panose="020B0604020202020204" pitchFamily="34" charset="0"/>
              <a:buChar char="•"/>
            </a:pPr>
            <a:r>
              <a:rPr lang="en-GB" sz="2400" noProof="0" dirty="0" smtClean="0">
                <a:solidFill>
                  <a:srgbClr val="626262"/>
                </a:solidFill>
                <a:latin typeface="Arial" panose="020B0604020202020204" pitchFamily="34" charset="0"/>
                <a:cs typeface="Arial" panose="020B0604020202020204" pitchFamily="34" charset="0"/>
              </a:rPr>
              <a:t>This is due to be improved in IAM 2.0</a:t>
            </a:r>
            <a:endParaRPr kumimoji="0" lang="en-GB" sz="2400" b="0" i="0" u="none" strike="noStrike" kern="1200" cap="none" spc="0" normalizeH="0" noProof="0" dirty="0" smtClean="0">
              <a:ln>
                <a:noFill/>
              </a:ln>
              <a:solidFill>
                <a:srgbClr val="626262"/>
              </a:solidFill>
              <a:effectLst/>
              <a:uLnTx/>
              <a:uFillTx/>
              <a:latin typeface="Arial" panose="020B0604020202020204" pitchFamily="34" charset="0"/>
              <a:ea typeface="+mn-ea"/>
              <a:cs typeface="Arial" panose="020B0604020202020204" pitchFamily="34" charset="0"/>
            </a:endParaRPr>
          </a:p>
          <a:p>
            <a:pPr marL="342900" indent="-342900">
              <a:buFont typeface="Arial" panose="020B0604020202020204" pitchFamily="34" charset="0"/>
              <a:buChar char="•"/>
            </a:pPr>
            <a:endParaRPr kumimoji="0" lang="en-GB" sz="2400" b="0" i="0" u="none" strike="noStrike" kern="1200" cap="none" spc="0" normalizeH="0" noProof="0" dirty="0" smtClean="0">
              <a:ln>
                <a:noFill/>
              </a:ln>
              <a:solidFill>
                <a:srgbClr val="626262"/>
              </a:solidFill>
              <a:effectLst/>
              <a:uLnTx/>
              <a:uFillTx/>
              <a:latin typeface="Arial" panose="020B0604020202020204" pitchFamily="34" charset="0"/>
              <a:ea typeface="+mn-ea"/>
              <a:cs typeface="Arial" panose="020B0604020202020204" pitchFamily="34" charset="0"/>
            </a:endParaRPr>
          </a:p>
          <a:p>
            <a:pPr marL="1257300" lvl="2" indent="-342900">
              <a:buFont typeface="Arial" panose="020B0604020202020204" pitchFamily="34" charset="0"/>
              <a:buChar char="•"/>
            </a:pPr>
            <a:endParaRPr kumimoji="0" lang="en-GB" sz="24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67B54F19-1212-9345-95FF-9D2815FD6E96}"/>
              </a:ext>
            </a:extLst>
          </p:cNvPr>
          <p:cNvSpPr txBox="1"/>
          <p:nvPr/>
        </p:nvSpPr>
        <p:spPr>
          <a:xfrm>
            <a:off x="403341" y="345182"/>
            <a:ext cx="6356456"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noProof="0" dirty="0" smtClean="0">
                <a:ln>
                  <a:noFill/>
                </a:ln>
                <a:solidFill>
                  <a:srgbClr val="2E2D62"/>
                </a:solidFill>
                <a:effectLst/>
                <a:uLnTx/>
                <a:uFillTx/>
                <a:latin typeface="Arial" panose="020B0604020202020204" pitchFamily="34" charset="0"/>
                <a:ea typeface="+mn-ea"/>
                <a:cs typeface="Arial" panose="020B0604020202020204" pitchFamily="34" charset="0"/>
              </a:rPr>
              <a:t>Challenges</a:t>
            </a:r>
            <a:endParaRPr kumimoji="0" lang="en-US" sz="4400" b="1" i="0" u="none" strike="noStrike" kern="1200" cap="none" spc="-15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79427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59E85F-170D-B94D-BA35-E3F2E3C164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24146" y="4127252"/>
            <a:ext cx="8567854" cy="2730748"/>
          </a:xfrm>
          <a:prstGeom prst="rect">
            <a:avLst/>
          </a:prstGeom>
        </p:spPr>
      </p:pic>
      <p:sp>
        <p:nvSpPr>
          <p:cNvPr id="8" name="TextBox 7">
            <a:extLst>
              <a:ext uri="{FF2B5EF4-FFF2-40B4-BE49-F238E27FC236}">
                <a16:creationId xmlns:a16="http://schemas.microsoft.com/office/drawing/2014/main" id="{A1A39C34-E01A-FD49-8603-2E8AE6BB5606}"/>
              </a:ext>
            </a:extLst>
          </p:cNvPr>
          <p:cNvSpPr txBox="1"/>
          <p:nvPr/>
        </p:nvSpPr>
        <p:spPr>
          <a:xfrm>
            <a:off x="1266345" y="2160730"/>
            <a:ext cx="8316591" cy="156966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60" normalizeH="0" baseline="0" noProof="0" dirty="0" smtClean="0">
                <a:ln>
                  <a:noFill/>
                </a:ln>
                <a:solidFill>
                  <a:srgbClr val="2E2D62"/>
                </a:solidFill>
                <a:effectLst/>
                <a:uLnTx/>
                <a:uFillTx/>
                <a:latin typeface="Arial" panose="020B0604020202020204" pitchFamily="34" charset="0"/>
                <a:ea typeface="+mn-ea"/>
                <a:cs typeface="Arial" panose="020B0604020202020204" pitchFamily="34" charset="0"/>
              </a:rPr>
              <a:t>SSH Access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spc="-160" dirty="0" smtClean="0">
                <a:solidFill>
                  <a:srgbClr val="2E2D62"/>
                </a:solidFill>
                <a:latin typeface="Arial" panose="020B0604020202020204" pitchFamily="34" charset="0"/>
                <a:cs typeface="Arial" panose="020B0604020202020204" pitchFamily="34" charset="0"/>
              </a:rPr>
              <a:t>Via IRIS IAM</a:t>
            </a:r>
            <a:endParaRPr kumimoji="0" lang="en-US" sz="4800" b="1" i="0" u="none" strike="noStrike" kern="1200" cap="none" spc="-15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1CBAF2C3-EC07-3149-9606-B755707208BA}"/>
              </a:ext>
            </a:extLst>
          </p:cNvPr>
          <p:cNvSpPr/>
          <p:nvPr/>
        </p:nvSpPr>
        <p:spPr>
          <a:xfrm>
            <a:off x="1266345" y="3683760"/>
            <a:ext cx="574566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solidFill>
                  <a:srgbClr val="626262"/>
                </a:solidFill>
                <a:latin typeface="Arial" panose="020B0604020202020204" pitchFamily="34" charset="0"/>
                <a:cs typeface="Arial" panose="020B0604020202020204" pitchFamily="34" charset="0"/>
              </a:rPr>
              <a:t>Will Furnell</a:t>
            </a:r>
            <a:endParaRPr kumimoji="0" lang="en-GB" sz="24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CE9DA41C-8BD1-2C47-A5C2-2F23DC884D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Tree>
    <p:extLst>
      <p:ext uri="{BB962C8B-B14F-4D97-AF65-F5344CB8AC3E}">
        <p14:creationId xmlns:p14="http://schemas.microsoft.com/office/powerpoint/2010/main" val="1064693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416314" y="1387942"/>
            <a:ext cx="10719460" cy="3416320"/>
          </a:xfrm>
          <a:prstGeom prst="rect">
            <a:avLst/>
          </a:prstGeom>
        </p:spPr>
        <p:txBody>
          <a:bodyPr wrap="square">
            <a:spAutoFit/>
          </a:bodyPr>
          <a:lstStyle/>
          <a:p>
            <a:pPr marL="342900" indent="-342900">
              <a:buFont typeface="Arial" panose="020B0604020202020204" pitchFamily="34" charset="0"/>
              <a:buChar char="•"/>
            </a:pPr>
            <a:r>
              <a:rPr lang="en-GB" sz="3200" dirty="0">
                <a:solidFill>
                  <a:srgbClr val="626262"/>
                </a:solidFill>
                <a:latin typeface="Arial" panose="020B0604020202020204" pitchFamily="34" charset="0"/>
                <a:cs typeface="Arial" panose="020B0604020202020204" pitchFamily="34" charset="0"/>
              </a:rPr>
              <a:t>PAM Module</a:t>
            </a:r>
          </a:p>
          <a:p>
            <a:pPr marL="800100" lvl="1" indent="-342900">
              <a:buFont typeface="Arial" panose="020B0604020202020204" pitchFamily="34" charset="0"/>
              <a:buChar char="•"/>
            </a:pPr>
            <a:r>
              <a:rPr lang="en-GB" sz="2800" dirty="0">
                <a:solidFill>
                  <a:srgbClr val="F08900"/>
                </a:solidFill>
                <a:latin typeface="Arial" panose="020B0604020202020204" pitchFamily="34" charset="0"/>
                <a:cs typeface="Arial" panose="020B0604020202020204" pitchFamily="34" charset="0"/>
                <a:hlinkClick r:id="rId3"/>
              </a:rPr>
              <a:t>https://</a:t>
            </a:r>
            <a:r>
              <a:rPr lang="en-GB" sz="2800" dirty="0" smtClean="0">
                <a:solidFill>
                  <a:srgbClr val="F08900"/>
                </a:solidFill>
                <a:latin typeface="Arial" panose="020B0604020202020204" pitchFamily="34" charset="0"/>
                <a:cs typeface="Arial" panose="020B0604020202020204" pitchFamily="34" charset="0"/>
                <a:hlinkClick r:id="rId3"/>
              </a:rPr>
              <a:t>github.com/stfc/pam_oauth2_device</a:t>
            </a:r>
            <a:r>
              <a:rPr lang="en-GB" sz="2800" dirty="0" smtClean="0">
                <a:solidFill>
                  <a:srgbClr val="F08900"/>
                </a:solidFill>
                <a:latin typeface="Arial" panose="020B0604020202020204" pitchFamily="34" charset="0"/>
                <a:cs typeface="Arial" panose="020B0604020202020204" pitchFamily="34" charset="0"/>
              </a:rPr>
              <a:t> </a:t>
            </a:r>
            <a:endParaRPr lang="en-GB" sz="2800" dirty="0">
              <a:solidFill>
                <a:srgbClr val="F08900"/>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GB" sz="2800" dirty="0">
                <a:solidFill>
                  <a:srgbClr val="F08900"/>
                </a:solidFill>
                <a:latin typeface="Arial" panose="020B0604020202020204" pitchFamily="34" charset="0"/>
                <a:cs typeface="Arial" panose="020B0604020202020204" pitchFamily="34" charset="0"/>
              </a:rPr>
              <a:t>Fork of </a:t>
            </a:r>
            <a:r>
              <a:rPr lang="en-GB" sz="2800" dirty="0">
                <a:solidFill>
                  <a:srgbClr val="F08900"/>
                </a:solidFill>
                <a:latin typeface="Arial" panose="020B0604020202020204" pitchFamily="34" charset="0"/>
                <a:cs typeface="Arial" panose="020B0604020202020204" pitchFamily="34" charset="0"/>
                <a:hlinkClick r:id="rId4"/>
              </a:rPr>
              <a:t>https://</a:t>
            </a:r>
            <a:r>
              <a:rPr lang="en-GB" sz="2800" dirty="0" smtClean="0">
                <a:solidFill>
                  <a:srgbClr val="F08900"/>
                </a:solidFill>
                <a:latin typeface="Arial" panose="020B0604020202020204" pitchFamily="34" charset="0"/>
                <a:cs typeface="Arial" panose="020B0604020202020204" pitchFamily="34" charset="0"/>
                <a:hlinkClick r:id="rId4"/>
              </a:rPr>
              <a:t>github.com/ICS-MU/pam_oauth2_device</a:t>
            </a:r>
            <a:r>
              <a:rPr lang="en-GB" sz="2800" dirty="0" smtClean="0">
                <a:solidFill>
                  <a:srgbClr val="F08900"/>
                </a:solidFill>
                <a:latin typeface="Arial" panose="020B0604020202020204" pitchFamily="34" charset="0"/>
                <a:cs typeface="Arial" panose="020B0604020202020204" pitchFamily="34" charset="0"/>
              </a:rPr>
              <a:t> </a:t>
            </a:r>
            <a:endParaRPr lang="en-GB" sz="2800" dirty="0">
              <a:solidFill>
                <a:srgbClr val="F089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3200" dirty="0">
                <a:solidFill>
                  <a:srgbClr val="626262"/>
                </a:solidFill>
                <a:latin typeface="Arial" panose="020B0604020202020204" pitchFamily="34" charset="0"/>
                <a:cs typeface="Arial" panose="020B0604020202020204" pitchFamily="34" charset="0"/>
              </a:rPr>
              <a:t>No client side software needed</a:t>
            </a:r>
          </a:p>
          <a:p>
            <a:pPr marL="342900" indent="-342900">
              <a:buFont typeface="Arial" panose="020B0604020202020204" pitchFamily="34" charset="0"/>
              <a:buChar char="•"/>
            </a:pPr>
            <a:r>
              <a:rPr lang="en-GB" sz="3200" dirty="0">
                <a:solidFill>
                  <a:srgbClr val="626262"/>
                </a:solidFill>
                <a:latin typeface="Arial" panose="020B0604020202020204" pitchFamily="34" charset="0"/>
                <a:cs typeface="Arial" panose="020B0604020202020204" pitchFamily="34" charset="0"/>
              </a:rPr>
              <a:t>Integrates well with IRIS IAM &amp; </a:t>
            </a:r>
            <a:r>
              <a:rPr lang="en-GB" sz="3200" dirty="0" err="1">
                <a:solidFill>
                  <a:srgbClr val="626262"/>
                </a:solidFill>
                <a:latin typeface="Arial" panose="020B0604020202020204" pitchFamily="34" charset="0"/>
                <a:cs typeface="Arial" panose="020B0604020202020204" pitchFamily="34" charset="0"/>
              </a:rPr>
              <a:t>Openstack</a:t>
            </a:r>
            <a:endParaRPr lang="en-GB" sz="3200" dirty="0">
              <a:solidFill>
                <a:srgbClr val="62626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3200" dirty="0">
                <a:solidFill>
                  <a:srgbClr val="626262"/>
                </a:solidFill>
                <a:latin typeface="Arial" panose="020B0604020202020204" pitchFamily="34" charset="0"/>
                <a:cs typeface="Arial" panose="020B0604020202020204" pitchFamily="34" charset="0"/>
              </a:rPr>
              <a:t>No special/custom SSH server required</a:t>
            </a:r>
          </a:p>
          <a:p>
            <a:pPr marL="342900" indent="-342900">
              <a:buFont typeface="Arial" panose="020B0604020202020204" pitchFamily="34" charset="0"/>
              <a:buChar char="•"/>
            </a:pPr>
            <a:r>
              <a:rPr lang="en-GB" sz="3200" dirty="0">
                <a:solidFill>
                  <a:srgbClr val="626262"/>
                </a:solidFill>
                <a:latin typeface="Arial" panose="020B0604020202020204" pitchFamily="34" charset="0"/>
                <a:cs typeface="Arial" panose="020B0604020202020204" pitchFamily="34" charset="0"/>
              </a:rPr>
              <a:t>Not just SSH!</a:t>
            </a:r>
          </a:p>
        </p:txBody>
      </p:sp>
      <p:sp>
        <p:nvSpPr>
          <p:cNvPr id="7" name="TextBox 6">
            <a:extLst>
              <a:ext uri="{FF2B5EF4-FFF2-40B4-BE49-F238E27FC236}">
                <a16:creationId xmlns:a16="http://schemas.microsoft.com/office/drawing/2014/main" id="{67B54F19-1212-9345-95FF-9D2815FD6E96}"/>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smtClean="0">
                <a:solidFill>
                  <a:srgbClr val="2E2D62"/>
                </a:solidFill>
                <a:latin typeface="Arial" panose="020B0604020202020204" pitchFamily="34" charset="0"/>
                <a:cs typeface="Arial" panose="020B0604020202020204" pitchFamily="34" charset="0"/>
              </a:rPr>
              <a:t>SSH access via IAM</a:t>
            </a:r>
            <a:endParaRPr lang="en-US" sz="4400" b="1" spc="-150" dirty="0">
              <a:solidFill>
                <a:srgbClr val="2E2D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5182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SSH access via IAM</a:t>
            </a:r>
            <a:endParaRPr lang="en-GB" dirty="0"/>
          </a:p>
        </p:txBody>
      </p:sp>
      <p:sp>
        <p:nvSpPr>
          <p:cNvPr id="3" name="Content Placeholder 2"/>
          <p:cNvSpPr>
            <a:spLocks noGrp="1"/>
          </p:cNvSpPr>
          <p:nvPr>
            <p:ph idx="1"/>
          </p:nvPr>
        </p:nvSpPr>
        <p:spPr/>
        <p:txBody>
          <a:bodyPr/>
          <a:lstStyle/>
          <a:p>
            <a:r>
              <a:rPr lang="en-GB" dirty="0" smtClean="0"/>
              <a:t>Demo video</a:t>
            </a:r>
            <a:endParaRPr lang="en-GB" dirty="0"/>
          </a:p>
        </p:txBody>
      </p:sp>
    </p:spTree>
    <p:extLst>
      <p:ext uri="{BB962C8B-B14F-4D97-AF65-F5344CB8AC3E}">
        <p14:creationId xmlns:p14="http://schemas.microsoft.com/office/powerpoint/2010/main" val="1691722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416314" y="1387942"/>
            <a:ext cx="10719460" cy="4154984"/>
          </a:xfrm>
          <a:prstGeom prst="rect">
            <a:avLst/>
          </a:prstGeom>
        </p:spPr>
        <p:txBody>
          <a:bodyPr wrap="square">
            <a:spAutoFit/>
          </a:bodyPr>
          <a:lstStyle/>
          <a:p>
            <a:pPr marL="342900" indent="-342900">
              <a:buFont typeface="Arial" panose="020B0604020202020204" pitchFamily="34" charset="0"/>
              <a:buChar char="•"/>
            </a:pPr>
            <a:r>
              <a:rPr lang="en-GB" sz="3200" dirty="0">
                <a:solidFill>
                  <a:srgbClr val="626262"/>
                </a:solidFill>
                <a:latin typeface="Arial" panose="020B0604020202020204" pitchFamily="34" charset="0"/>
                <a:cs typeface="Arial" panose="020B0604020202020204" pitchFamily="34" charset="0"/>
              </a:rPr>
              <a:t>Other options considered, but…</a:t>
            </a:r>
          </a:p>
          <a:p>
            <a:pPr marL="342900" indent="-342900">
              <a:buFont typeface="Arial" panose="020B0604020202020204" pitchFamily="34" charset="0"/>
              <a:buChar char="•"/>
            </a:pPr>
            <a:r>
              <a:rPr lang="en-GB" sz="3200" dirty="0" err="1">
                <a:solidFill>
                  <a:srgbClr val="626262"/>
                </a:solidFill>
                <a:latin typeface="Arial" panose="020B0604020202020204" pitchFamily="34" charset="0"/>
                <a:cs typeface="Arial" panose="020B0604020202020204" pitchFamily="34" charset="0"/>
              </a:rPr>
              <a:t>Moonshot</a:t>
            </a:r>
            <a:endParaRPr lang="en-GB" sz="3200" dirty="0">
              <a:solidFill>
                <a:srgbClr val="626262"/>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GB" sz="2800" dirty="0">
                <a:solidFill>
                  <a:srgbClr val="F08900"/>
                </a:solidFill>
                <a:latin typeface="Arial" panose="020B0604020202020204" pitchFamily="34" charset="0"/>
                <a:cs typeface="Arial" panose="020B0604020202020204" pitchFamily="34" charset="0"/>
              </a:rPr>
              <a:t>Needs client software, which is no longer supported on Windows</a:t>
            </a:r>
          </a:p>
          <a:p>
            <a:pPr marL="800100" lvl="1" indent="-342900">
              <a:buFont typeface="Arial" panose="020B0604020202020204" pitchFamily="34" charset="0"/>
              <a:buChar char="•"/>
            </a:pPr>
            <a:r>
              <a:rPr lang="en-GB" sz="2800" dirty="0">
                <a:solidFill>
                  <a:srgbClr val="F08900"/>
                </a:solidFill>
                <a:latin typeface="Arial" panose="020B0604020202020204" pitchFamily="34" charset="0"/>
                <a:cs typeface="Arial" panose="020B0604020202020204" pitchFamily="34" charset="0"/>
              </a:rPr>
              <a:t>All institutions need to deploy a RADIUS server with </a:t>
            </a:r>
            <a:r>
              <a:rPr lang="en-GB" sz="2800" dirty="0" err="1">
                <a:solidFill>
                  <a:srgbClr val="F08900"/>
                </a:solidFill>
                <a:latin typeface="Arial" panose="020B0604020202020204" pitchFamily="34" charset="0"/>
                <a:cs typeface="Arial" panose="020B0604020202020204" pitchFamily="34" charset="0"/>
              </a:rPr>
              <a:t>Moonshot</a:t>
            </a:r>
            <a:r>
              <a:rPr lang="en-GB" sz="2800" dirty="0">
                <a:solidFill>
                  <a:srgbClr val="F08900"/>
                </a:solidFill>
                <a:latin typeface="Arial" panose="020B0604020202020204" pitchFamily="34" charset="0"/>
                <a:cs typeface="Arial" panose="020B0604020202020204" pitchFamily="34" charset="0"/>
              </a:rPr>
              <a:t> support</a:t>
            </a:r>
          </a:p>
          <a:p>
            <a:pPr marL="342900" indent="-342900">
              <a:buFont typeface="Arial" panose="020B0604020202020204" pitchFamily="34" charset="0"/>
              <a:buChar char="•"/>
            </a:pPr>
            <a:r>
              <a:rPr lang="en-GB" sz="3200" dirty="0" smtClean="0">
                <a:solidFill>
                  <a:srgbClr val="626262"/>
                </a:solidFill>
                <a:latin typeface="Arial" panose="020B0604020202020204" pitchFamily="34" charset="0"/>
                <a:cs typeface="Arial" panose="020B0604020202020204" pitchFamily="34" charset="0"/>
              </a:rPr>
              <a:t>Vault</a:t>
            </a:r>
          </a:p>
          <a:p>
            <a:pPr marL="800100" lvl="1" indent="-342900">
              <a:buFont typeface="Arial" panose="020B0604020202020204" pitchFamily="34" charset="0"/>
              <a:buChar char="•"/>
            </a:pPr>
            <a:r>
              <a:rPr lang="en-GB" sz="2800" dirty="0" smtClean="0">
                <a:solidFill>
                  <a:srgbClr val="F08900"/>
                </a:solidFill>
                <a:latin typeface="Arial" panose="020B0604020202020204" pitchFamily="34" charset="0"/>
                <a:cs typeface="Arial" panose="020B0604020202020204" pitchFamily="34" charset="0"/>
              </a:rPr>
              <a:t>Needs </a:t>
            </a:r>
            <a:r>
              <a:rPr lang="en-GB" sz="2800" dirty="0">
                <a:solidFill>
                  <a:srgbClr val="F08900"/>
                </a:solidFill>
                <a:latin typeface="Arial" panose="020B0604020202020204" pitchFamily="34" charset="0"/>
                <a:cs typeface="Arial" panose="020B0604020202020204" pitchFamily="34" charset="0"/>
              </a:rPr>
              <a:t>client software (which does work on Windows)</a:t>
            </a:r>
          </a:p>
          <a:p>
            <a:pPr marL="800100" lvl="1" indent="-342900">
              <a:buFont typeface="Arial" panose="020B0604020202020204" pitchFamily="34" charset="0"/>
              <a:buChar char="•"/>
            </a:pPr>
            <a:r>
              <a:rPr lang="en-GB" sz="2800" dirty="0">
                <a:solidFill>
                  <a:srgbClr val="F08900"/>
                </a:solidFill>
                <a:latin typeface="Arial" panose="020B0604020202020204" pitchFamily="34" charset="0"/>
                <a:cs typeface="Arial" panose="020B0604020202020204" pitchFamily="34" charset="0"/>
              </a:rPr>
              <a:t>More management involved (just IAM UI is better for us)</a:t>
            </a:r>
          </a:p>
        </p:txBody>
      </p:sp>
      <p:sp>
        <p:nvSpPr>
          <p:cNvPr id="7" name="TextBox 6">
            <a:extLst>
              <a:ext uri="{FF2B5EF4-FFF2-40B4-BE49-F238E27FC236}">
                <a16:creationId xmlns:a16="http://schemas.microsoft.com/office/drawing/2014/main" id="{67B54F19-1212-9345-95FF-9D2815FD6E96}"/>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smtClean="0">
                <a:solidFill>
                  <a:srgbClr val="2E2D62"/>
                </a:solidFill>
                <a:latin typeface="Arial" panose="020B0604020202020204" pitchFamily="34" charset="0"/>
                <a:cs typeface="Arial" panose="020B0604020202020204" pitchFamily="34" charset="0"/>
              </a:rPr>
              <a:t>SSH access via IAM</a:t>
            </a:r>
            <a:endParaRPr lang="en-US" sz="4400" b="1" spc="-150" dirty="0">
              <a:solidFill>
                <a:srgbClr val="2E2D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17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416314" y="1387942"/>
            <a:ext cx="10719460" cy="3785652"/>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srgbClr val="626262"/>
                </a:solidFill>
                <a:effectLst/>
                <a:uLnTx/>
                <a:uFillTx/>
                <a:latin typeface="Arial" panose="020B0604020202020204" pitchFamily="34" charset="0"/>
                <a:ea typeface="+mn-ea"/>
                <a:cs typeface="Arial" panose="020B0604020202020204" pitchFamily="34" charset="0"/>
              </a:rPr>
              <a:t>Integration of more</a:t>
            </a:r>
            <a:r>
              <a:rPr kumimoji="0" lang="en-GB" sz="2400" b="0" i="0" u="none" strike="noStrike" kern="1200" cap="none" spc="0" normalizeH="0" noProof="0" dirty="0" smtClean="0">
                <a:ln>
                  <a:noFill/>
                </a:ln>
                <a:solidFill>
                  <a:srgbClr val="626262"/>
                </a:solidFill>
                <a:effectLst/>
                <a:uLnTx/>
                <a:uFillTx/>
                <a:latin typeface="Arial" panose="020B0604020202020204" pitchFamily="34" charset="0"/>
                <a:ea typeface="+mn-ea"/>
                <a:cs typeface="Arial" panose="020B0604020202020204" pitchFamily="34" charset="0"/>
              </a:rPr>
              <a:t> IRIS services and communities</a:t>
            </a:r>
          </a:p>
          <a:p>
            <a:pPr marL="800100" lvl="1" indent="-342900">
              <a:buFont typeface="Arial" panose="020B0604020202020204" pitchFamily="34" charset="0"/>
              <a:buChar char="•"/>
              <a:defRPr/>
            </a:pPr>
            <a:r>
              <a:rPr lang="en-GB" sz="2400" baseline="0" dirty="0" smtClean="0">
                <a:solidFill>
                  <a:srgbClr val="626262"/>
                </a:solidFill>
                <a:latin typeface="Arial" panose="020B0604020202020204" pitchFamily="34" charset="0"/>
                <a:cs typeface="Arial" panose="020B0604020202020204" pitchFamily="34" charset="0"/>
              </a:rPr>
              <a:t>Including particular</a:t>
            </a:r>
            <a:r>
              <a:rPr lang="en-GB" sz="2400" dirty="0" smtClean="0">
                <a:solidFill>
                  <a:srgbClr val="626262"/>
                </a:solidFill>
                <a:latin typeface="Arial" panose="020B0604020202020204" pitchFamily="34" charset="0"/>
                <a:cs typeface="Arial" panose="020B0604020202020204" pitchFamily="34" charset="0"/>
              </a:rPr>
              <a:t> focus on Command Line services</a:t>
            </a:r>
          </a:p>
          <a:p>
            <a:pPr marL="1257300" lvl="2" indent="-342900">
              <a:buFont typeface="Arial" panose="020B0604020202020204" pitchFamily="34" charset="0"/>
              <a:buChar char="•"/>
              <a:defRPr/>
            </a:pPr>
            <a:r>
              <a:rPr lang="en-GB" sz="2400" dirty="0">
                <a:solidFill>
                  <a:srgbClr val="626262"/>
                </a:solidFill>
                <a:latin typeface="Arial" panose="020B0604020202020204" pitchFamily="34" charset="0"/>
                <a:cs typeface="Arial" panose="020B0604020202020204" pitchFamily="34" charset="0"/>
              </a:rPr>
              <a:t>This includes services such as RUCIO, </a:t>
            </a:r>
            <a:r>
              <a:rPr lang="en-GB" sz="2400" dirty="0" err="1">
                <a:solidFill>
                  <a:srgbClr val="626262"/>
                </a:solidFill>
                <a:latin typeface="Arial" panose="020B0604020202020204" pitchFamily="34" charset="0"/>
                <a:cs typeface="Arial" panose="020B0604020202020204" pitchFamily="34" charset="0"/>
              </a:rPr>
              <a:t>Dynafed</a:t>
            </a:r>
            <a:r>
              <a:rPr lang="en-GB" sz="2400" dirty="0">
                <a:solidFill>
                  <a:srgbClr val="626262"/>
                </a:solidFill>
                <a:latin typeface="Arial" panose="020B0604020202020204" pitchFamily="34" charset="0"/>
                <a:cs typeface="Arial" panose="020B0604020202020204" pitchFamily="34" charset="0"/>
              </a:rPr>
              <a:t>, and </a:t>
            </a:r>
            <a:r>
              <a:rPr lang="en-GB" sz="2400" dirty="0" err="1" smtClean="0">
                <a:solidFill>
                  <a:srgbClr val="626262"/>
                </a:solidFill>
                <a:latin typeface="Arial" panose="020B0604020202020204" pitchFamily="34" charset="0"/>
                <a:cs typeface="Arial" panose="020B0604020202020204" pitchFamily="34" charset="0"/>
              </a:rPr>
              <a:t>DiRAC</a:t>
            </a:r>
            <a:r>
              <a:rPr lang="en-GB" sz="2400" dirty="0" smtClean="0">
                <a:solidFill>
                  <a:srgbClr val="626262"/>
                </a:solidFill>
                <a:latin typeface="Arial" panose="020B0604020202020204" pitchFamily="34" charset="0"/>
                <a:cs typeface="Arial" panose="020B0604020202020204" pitchFamily="34" charset="0"/>
              </a:rPr>
              <a:t> [HPC]</a:t>
            </a:r>
            <a:endParaRPr kumimoji="0" lang="en-GB" sz="2400" b="0" i="0" u="none" strike="noStrike" kern="1200" cap="none" spc="0" normalizeH="0" baseline="0" noProof="0" dirty="0" smtClean="0">
              <a:ln>
                <a:noFill/>
              </a:ln>
              <a:solidFill>
                <a:srgbClr val="62626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srgbClr val="626262"/>
                </a:solidFill>
                <a:effectLst/>
                <a:uLnTx/>
                <a:uFillTx/>
                <a:latin typeface="Arial" panose="020B0604020202020204" pitchFamily="34" charset="0"/>
                <a:ea typeface="+mn-ea"/>
                <a:cs typeface="Arial" panose="020B0604020202020204" pitchFamily="34" charset="0"/>
              </a:rPr>
              <a:t>Adoption of FITSM</a:t>
            </a:r>
            <a:r>
              <a:rPr kumimoji="0" lang="en-GB" sz="2400" b="0" i="0" u="none" strike="noStrike" kern="1200" cap="none" spc="0" normalizeH="0" noProof="0" dirty="0" smtClean="0">
                <a:ln>
                  <a:noFill/>
                </a:ln>
                <a:solidFill>
                  <a:srgbClr val="626262"/>
                </a:solidFill>
                <a:effectLst/>
                <a:uLnTx/>
                <a:uFillTx/>
                <a:latin typeface="Arial" panose="020B0604020202020204" pitchFamily="34" charset="0"/>
                <a:ea typeface="+mn-ea"/>
                <a:cs typeface="Arial" panose="020B0604020202020204" pitchFamily="34" charset="0"/>
              </a:rPr>
              <a:t> </a:t>
            </a:r>
            <a:endParaRPr kumimoji="0" lang="en-GB" sz="2400" b="0" i="0" u="none" strike="noStrike" kern="1200" cap="none" spc="0" normalizeH="0" baseline="0" noProof="0" dirty="0" smtClean="0">
              <a:ln>
                <a:noFill/>
              </a:ln>
              <a:solidFill>
                <a:srgbClr val="626262"/>
              </a:solidFill>
              <a:effectLst/>
              <a:uLnTx/>
              <a:uFillTx/>
              <a:latin typeface="Arial" panose="020B0604020202020204" pitchFamily="34" charset="0"/>
              <a:ea typeface="+mn-ea"/>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smtClean="0">
                <a:solidFill>
                  <a:srgbClr val="626262"/>
                </a:solidFill>
                <a:latin typeface="Arial" panose="020B0604020202020204" pitchFamily="34" charset="0"/>
                <a:cs typeface="Arial" panose="020B0604020202020204" pitchFamily="34" charset="0"/>
              </a:rPr>
              <a:t>Service is operating fine, but adoption of FITSM would help with sustainability</a:t>
            </a:r>
            <a:endParaRPr kumimoji="0" lang="en-GB" sz="2400" b="0" i="0" u="none" strike="noStrike" kern="1200" cap="none" spc="0" normalizeH="0" baseline="0" noProof="0" dirty="0" smtClean="0">
              <a:ln>
                <a:noFill/>
              </a:ln>
              <a:solidFill>
                <a:srgbClr val="62626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srgbClr val="626262"/>
                </a:solidFill>
                <a:effectLst/>
                <a:uLnTx/>
                <a:uFillTx/>
                <a:latin typeface="Arial" panose="020B0604020202020204" pitchFamily="34" charset="0"/>
                <a:ea typeface="+mn-ea"/>
                <a:cs typeface="Arial" panose="020B0604020202020204" pitchFamily="34" charset="0"/>
              </a:rPr>
              <a:t>Adoption and Migration of INDIGO IAM 2.0 when available</a:t>
            </a:r>
          </a:p>
          <a:p>
            <a:pPr marL="800100" lvl="1" indent="-342900">
              <a:buFont typeface="Arial" panose="020B0604020202020204" pitchFamily="34" charset="0"/>
              <a:buChar char="•"/>
            </a:pPr>
            <a:r>
              <a:rPr lang="en-GB" sz="2400" dirty="0" smtClean="0">
                <a:solidFill>
                  <a:srgbClr val="626262"/>
                </a:solidFill>
                <a:latin typeface="Arial" panose="020B0604020202020204" pitchFamily="34" charset="0"/>
                <a:cs typeface="Arial" panose="020B0604020202020204" pitchFamily="34" charset="0"/>
              </a:rPr>
              <a:t>Improved multi-tenancy support </a:t>
            </a:r>
            <a:endParaRPr kumimoji="0" lang="en-GB" sz="2400" b="0" i="0" u="none" strike="noStrike" kern="1200" cap="none" spc="0" normalizeH="0" baseline="0" noProof="0" dirty="0" smtClean="0">
              <a:ln>
                <a:noFill/>
              </a:ln>
              <a:solidFill>
                <a:srgbClr val="62626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smtClean="0">
              <a:ln>
                <a:noFill/>
              </a:ln>
              <a:solidFill>
                <a:srgbClr val="626262"/>
              </a:solidFill>
              <a:effectLst/>
              <a:uLnTx/>
              <a:uFillTx/>
              <a:latin typeface="Arial" panose="020B0604020202020204" pitchFamily="34" charset="0"/>
              <a:ea typeface="+mn-ea"/>
              <a:cs typeface="Arial" panose="020B0604020202020204" pitchFamily="34" charset="0"/>
            </a:endParaRP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67B54F19-1212-9345-95FF-9D2815FD6E96}"/>
              </a:ext>
            </a:extLst>
          </p:cNvPr>
          <p:cNvSpPr txBox="1"/>
          <p:nvPr/>
        </p:nvSpPr>
        <p:spPr>
          <a:xfrm>
            <a:off x="403341" y="345182"/>
            <a:ext cx="6356456"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smtClean="0">
                <a:ln>
                  <a:noFill/>
                </a:ln>
                <a:solidFill>
                  <a:srgbClr val="2E2D62"/>
                </a:solidFill>
                <a:effectLst/>
                <a:uLnTx/>
                <a:uFillTx/>
                <a:latin typeface="Arial" panose="020B0604020202020204" pitchFamily="34" charset="0"/>
                <a:ea typeface="+mn-ea"/>
                <a:cs typeface="Arial" panose="020B0604020202020204" pitchFamily="34" charset="0"/>
              </a:rPr>
              <a:t>Next Steps</a:t>
            </a:r>
            <a:endParaRPr kumimoji="0" lang="en-US" sz="4400" b="1" i="0" u="none" strike="noStrike" kern="1200" cap="none" spc="-15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26643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416314" y="1387942"/>
            <a:ext cx="10719460" cy="3785652"/>
          </a:xfrm>
          <a:prstGeom prst="rect">
            <a:avLst/>
          </a:prstGeom>
        </p:spPr>
        <p:txBody>
          <a:bodyPr wrap="square">
            <a:spAutoFit/>
          </a:bodyPr>
          <a:lstStyle/>
          <a:p>
            <a:pPr lvl="0">
              <a:defRPr/>
            </a:pPr>
            <a:r>
              <a:rPr lang="en-GB" sz="2400" dirty="0">
                <a:solidFill>
                  <a:srgbClr val="626262"/>
                </a:solidFill>
                <a:latin typeface="Arial" panose="020B0604020202020204" pitchFamily="34" charset="0"/>
                <a:cs typeface="Arial" panose="020B0604020202020204" pitchFamily="34" charset="0"/>
                <a:hlinkClick r:id="rId3"/>
              </a:rPr>
              <a:t>https://</a:t>
            </a:r>
            <a:r>
              <a:rPr lang="en-GB" sz="2400" dirty="0" smtClean="0">
                <a:solidFill>
                  <a:srgbClr val="626262"/>
                </a:solidFill>
                <a:latin typeface="Arial" panose="020B0604020202020204" pitchFamily="34" charset="0"/>
                <a:cs typeface="Arial" panose="020B0604020202020204" pitchFamily="34" charset="0"/>
                <a:hlinkClick r:id="rId3"/>
              </a:rPr>
              <a:t>indico.cern.ch/event/970568</a:t>
            </a:r>
            <a:endParaRPr lang="en-GB" sz="2400" dirty="0" smtClean="0">
              <a:solidFill>
                <a:srgbClr val="626262"/>
              </a:solidFill>
              <a:latin typeface="Arial" panose="020B0604020202020204" pitchFamily="34" charset="0"/>
              <a:cs typeface="Arial" panose="020B0604020202020204" pitchFamily="34" charset="0"/>
            </a:endParaRPr>
          </a:p>
          <a:p>
            <a:pPr lvl="0">
              <a:defRPr/>
            </a:pPr>
            <a:endParaRPr lang="en-GB" sz="2400" dirty="0">
              <a:solidFill>
                <a:srgbClr val="626262"/>
              </a:solidFill>
              <a:latin typeface="Arial" panose="020B0604020202020204" pitchFamily="34" charset="0"/>
              <a:cs typeface="Arial" panose="020B0604020202020204" pitchFamily="34" charset="0"/>
            </a:endParaRPr>
          </a:p>
          <a:p>
            <a:pPr lvl="0">
              <a:defRPr/>
            </a:pPr>
            <a:r>
              <a:rPr lang="en-GB" sz="2400" dirty="0" smtClean="0">
                <a:solidFill>
                  <a:srgbClr val="626262"/>
                </a:solidFill>
                <a:latin typeface="Arial" panose="020B0604020202020204" pitchFamily="34" charset="0"/>
                <a:cs typeface="Arial" panose="020B0604020202020204" pitchFamily="34" charset="0"/>
              </a:rPr>
              <a:t>January </a:t>
            </a:r>
            <a:r>
              <a:rPr lang="en-GB" sz="2400" dirty="0">
                <a:solidFill>
                  <a:srgbClr val="626262"/>
                </a:solidFill>
                <a:latin typeface="Arial" panose="020B0604020202020204" pitchFamily="34" charset="0"/>
                <a:cs typeface="Arial" panose="020B0604020202020204" pitchFamily="34" charset="0"/>
              </a:rPr>
              <a:t>27th - 28th 2021 with provisional times of 14:00 - 17:00 (UTC) each day (depending on number of talks, and </a:t>
            </a:r>
            <a:r>
              <a:rPr lang="en-GB" sz="2400" dirty="0" smtClean="0">
                <a:solidFill>
                  <a:srgbClr val="626262"/>
                </a:solidFill>
                <a:latin typeface="Arial" panose="020B0604020202020204" pitchFamily="34" charset="0"/>
                <a:cs typeface="Arial" panose="020B0604020202020204" pitchFamily="34" charset="0"/>
              </a:rPr>
              <a:t>scheduling)</a:t>
            </a:r>
          </a:p>
          <a:p>
            <a:pPr lvl="0">
              <a:defRPr/>
            </a:pPr>
            <a:endParaRPr lang="en-GB" sz="2400" dirty="0">
              <a:solidFill>
                <a:srgbClr val="626262"/>
              </a:solidFill>
              <a:latin typeface="Arial" panose="020B0604020202020204" pitchFamily="34" charset="0"/>
              <a:cs typeface="Arial" panose="020B0604020202020204" pitchFamily="34" charset="0"/>
            </a:endParaRPr>
          </a:p>
          <a:p>
            <a:pPr lvl="0">
              <a:defRPr/>
            </a:pPr>
            <a:r>
              <a:rPr lang="en-GB" sz="2400" dirty="0" smtClean="0">
                <a:solidFill>
                  <a:srgbClr val="626262"/>
                </a:solidFill>
                <a:latin typeface="Arial" panose="020B0604020202020204" pitchFamily="34" charset="0"/>
                <a:cs typeface="Arial" panose="020B0604020202020204" pitchFamily="34" charset="0"/>
              </a:rPr>
              <a:t>The </a:t>
            </a:r>
            <a:r>
              <a:rPr lang="en-GB" sz="2400" dirty="0">
                <a:solidFill>
                  <a:srgbClr val="626262"/>
                </a:solidFill>
                <a:latin typeface="Arial" panose="020B0604020202020204" pitchFamily="34" charset="0"/>
                <a:cs typeface="Arial" panose="020B0604020202020204" pitchFamily="34" charset="0"/>
              </a:rPr>
              <a:t>aim of this workshop is to facilitate user led discussion around best practice, administration and deployment experience between the different communities who utilise the INDIGO IAM Authentication and Authorization service.</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67B54F19-1212-9345-95FF-9D2815FD6E96}"/>
              </a:ext>
            </a:extLst>
          </p:cNvPr>
          <p:cNvSpPr txBox="1"/>
          <p:nvPr/>
        </p:nvSpPr>
        <p:spPr>
          <a:xfrm>
            <a:off x="403340" y="345182"/>
            <a:ext cx="8054859"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smtClean="0">
                <a:ln>
                  <a:noFill/>
                </a:ln>
                <a:solidFill>
                  <a:srgbClr val="2E2D62"/>
                </a:solidFill>
                <a:effectLst/>
                <a:uLnTx/>
                <a:uFillTx/>
                <a:latin typeface="Arial" panose="020B0604020202020204" pitchFamily="34" charset="0"/>
                <a:ea typeface="+mn-ea"/>
                <a:cs typeface="Arial" panose="020B0604020202020204" pitchFamily="34" charset="0"/>
              </a:rPr>
              <a:t>INDIGO</a:t>
            </a:r>
            <a:r>
              <a:rPr kumimoji="0" lang="en-US" sz="4400" b="1" i="0" u="none" strike="noStrike" kern="1200" cap="none" spc="-150" normalizeH="0" noProof="0" dirty="0" smtClean="0">
                <a:ln>
                  <a:noFill/>
                </a:ln>
                <a:solidFill>
                  <a:srgbClr val="2E2D62"/>
                </a:solidFill>
                <a:effectLst/>
                <a:uLnTx/>
                <a:uFillTx/>
                <a:latin typeface="Arial" panose="020B0604020202020204" pitchFamily="34" charset="0"/>
                <a:ea typeface="+mn-ea"/>
                <a:cs typeface="Arial" panose="020B0604020202020204" pitchFamily="34" charset="0"/>
              </a:rPr>
              <a:t> IAM Users Workshop</a:t>
            </a:r>
            <a:endParaRPr kumimoji="0" lang="en-US" sz="4400" b="1" i="0" u="none" strike="noStrike" kern="1200" cap="none" spc="-15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94409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D8578B-06B8-D44F-871B-381E169CC5B6}"/>
              </a:ext>
            </a:extLst>
          </p:cNvPr>
          <p:cNvPicPr>
            <a:picLocks noChangeAspect="1"/>
          </p:cNvPicPr>
          <p:nvPr/>
        </p:nvPicPr>
        <p:blipFill>
          <a:blip r:embed="rId4"/>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753F8DB5-D875-CF4D-A96F-70F080421F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pic>
        <p:nvPicPr>
          <p:cNvPr id="3" name="Picture 2">
            <a:extLst>
              <a:ext uri="{FF2B5EF4-FFF2-40B4-BE49-F238E27FC236}">
                <a16:creationId xmlns:a16="http://schemas.microsoft.com/office/drawing/2014/main" id="{F36DB885-21B5-F244-A9B6-E73EA79D1109}"/>
              </a:ext>
            </a:extLst>
          </p:cNvPr>
          <p:cNvPicPr>
            <a:picLocks noChangeAspect="1"/>
          </p:cNvPicPr>
          <p:nvPr/>
        </p:nvPicPr>
        <p:blipFill>
          <a:blip r:embed="rId6"/>
          <a:stretch>
            <a:fillRect/>
          </a:stretch>
        </p:blipFill>
        <p:spPr>
          <a:xfrm>
            <a:off x="1379538" y="2851150"/>
            <a:ext cx="6934200" cy="1155700"/>
          </a:xfrm>
          <a:prstGeom prst="rect">
            <a:avLst/>
          </a:prstGeom>
        </p:spPr>
      </p:pic>
    </p:spTree>
    <p:extLst>
      <p:ext uri="{BB962C8B-B14F-4D97-AF65-F5344CB8AC3E}">
        <p14:creationId xmlns:p14="http://schemas.microsoft.com/office/powerpoint/2010/main" val="13944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435282-852B-AE4C-B8DF-0BEFA1CC50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750740"/>
            <a:ext cx="12192000" cy="5107259"/>
          </a:xfrm>
          <a:prstGeom prst="rect">
            <a:avLst/>
          </a:prstGeom>
        </p:spPr>
      </p:pic>
      <p:pic>
        <p:nvPicPr>
          <p:cNvPr id="4" name="Picture 3">
            <a:extLst>
              <a:ext uri="{FF2B5EF4-FFF2-40B4-BE49-F238E27FC236}">
                <a16:creationId xmlns:a16="http://schemas.microsoft.com/office/drawing/2014/main" id="{0AA93F1F-55CE-8C41-933D-BDAD86FDEF59}"/>
              </a:ext>
            </a:extLst>
          </p:cNvPr>
          <p:cNvPicPr>
            <a:picLocks noChangeAspect="1"/>
          </p:cNvPicPr>
          <p:nvPr/>
        </p:nvPicPr>
        <p:blipFill>
          <a:blip r:embed="rId5"/>
          <a:stretch>
            <a:fillRect/>
          </a:stretch>
        </p:blipFill>
        <p:spPr>
          <a:xfrm>
            <a:off x="515938" y="5868509"/>
            <a:ext cx="440215" cy="440215"/>
          </a:xfrm>
          <a:prstGeom prst="rect">
            <a:avLst/>
          </a:prstGeom>
        </p:spPr>
      </p:pic>
      <p:sp>
        <p:nvSpPr>
          <p:cNvPr id="14" name="Rectangle 13">
            <a:extLst>
              <a:ext uri="{FF2B5EF4-FFF2-40B4-BE49-F238E27FC236}">
                <a16:creationId xmlns:a16="http://schemas.microsoft.com/office/drawing/2014/main" id="{70C8BCE3-7BF5-244B-ABC5-1CC57CE8ADDB}"/>
              </a:ext>
            </a:extLst>
          </p:cNvPr>
          <p:cNvSpPr/>
          <p:nvPr/>
        </p:nvSpPr>
        <p:spPr>
          <a:xfrm>
            <a:off x="5535081" y="5904254"/>
            <a:ext cx="1878082" cy="338554"/>
          </a:xfrm>
          <a:prstGeom prst="rect">
            <a:avLst/>
          </a:prstGeom>
        </p:spPr>
        <p:txBody>
          <a:bodyPr wrap="square">
            <a:spAutoFit/>
          </a:bodyPr>
          <a:lstStyle/>
          <a:p>
            <a:r>
              <a:rPr lang="en-GB" sz="1600" dirty="0">
                <a:solidFill>
                  <a:srgbClr val="FFFFFF"/>
                </a:solidFill>
                <a:latin typeface="Arial" panose="020B0604020202020204" pitchFamily="34" charset="0"/>
                <a:cs typeface="Arial" panose="020B0604020202020204" pitchFamily="34" charset="0"/>
              </a:rPr>
              <a:t>@</a:t>
            </a:r>
            <a:r>
              <a:rPr lang="en-GB" sz="1600" dirty="0" err="1">
                <a:solidFill>
                  <a:srgbClr val="FFFFFF"/>
                </a:solidFill>
                <a:latin typeface="Arial" panose="020B0604020202020204" pitchFamily="34" charset="0"/>
                <a:cs typeface="Arial" panose="020B0604020202020204" pitchFamily="34" charset="0"/>
              </a:rPr>
              <a:t>STFC_matters</a:t>
            </a:r>
            <a:endParaRPr lang="en-GB" sz="1600" dirty="0">
              <a:solidFill>
                <a:srgbClr val="FFFFFF"/>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BAC3E187-FC47-6646-A5A3-38BEA5BF97F3}"/>
              </a:ext>
            </a:extLst>
          </p:cNvPr>
          <p:cNvSpPr/>
          <p:nvPr/>
        </p:nvSpPr>
        <p:spPr>
          <a:xfrm>
            <a:off x="7805525" y="5904254"/>
            <a:ext cx="4214197" cy="338554"/>
          </a:xfrm>
          <a:prstGeom prst="rect">
            <a:avLst/>
          </a:prstGeom>
        </p:spPr>
        <p:txBody>
          <a:bodyPr wrap="square">
            <a:spAutoFit/>
          </a:bodyPr>
          <a:lstStyle/>
          <a:p>
            <a:r>
              <a:rPr lang="en-GB" sz="1600" dirty="0">
                <a:solidFill>
                  <a:srgbClr val="FFFFFF"/>
                </a:solidFill>
                <a:latin typeface="Arial" panose="020B0604020202020204" pitchFamily="34" charset="0"/>
                <a:cs typeface="Arial" panose="020B0604020202020204" pitchFamily="34" charset="0"/>
              </a:rPr>
              <a:t>Science and Technology Facilities Council</a:t>
            </a:r>
          </a:p>
        </p:txBody>
      </p:sp>
      <p:pic>
        <p:nvPicPr>
          <p:cNvPr id="18" name="Picture 17">
            <a:extLst>
              <a:ext uri="{FF2B5EF4-FFF2-40B4-BE49-F238E27FC236}">
                <a16:creationId xmlns:a16="http://schemas.microsoft.com/office/drawing/2014/main" id="{7F25C28B-6C92-F94C-81EC-CBF349C8486A}"/>
              </a:ext>
            </a:extLst>
          </p:cNvPr>
          <p:cNvPicPr>
            <a:picLocks noChangeAspect="1"/>
          </p:cNvPicPr>
          <p:nvPr/>
        </p:nvPicPr>
        <p:blipFill>
          <a:blip r:embed="rId6"/>
          <a:stretch>
            <a:fillRect/>
          </a:stretch>
        </p:blipFill>
        <p:spPr>
          <a:xfrm>
            <a:off x="5077049" y="5868508"/>
            <a:ext cx="444002" cy="437275"/>
          </a:xfrm>
          <a:prstGeom prst="rect">
            <a:avLst/>
          </a:prstGeom>
        </p:spPr>
      </p:pic>
      <p:pic>
        <p:nvPicPr>
          <p:cNvPr id="20" name="Picture 19">
            <a:extLst>
              <a:ext uri="{FF2B5EF4-FFF2-40B4-BE49-F238E27FC236}">
                <a16:creationId xmlns:a16="http://schemas.microsoft.com/office/drawing/2014/main" id="{83CE200E-AB24-384F-BB4C-13ACD0DABDB8}"/>
              </a:ext>
            </a:extLst>
          </p:cNvPr>
          <p:cNvPicPr>
            <a:picLocks noChangeAspect="1"/>
          </p:cNvPicPr>
          <p:nvPr/>
        </p:nvPicPr>
        <p:blipFill>
          <a:blip r:embed="rId7"/>
          <a:stretch>
            <a:fillRect/>
          </a:stretch>
        </p:blipFill>
        <p:spPr>
          <a:xfrm>
            <a:off x="7347494" y="5865567"/>
            <a:ext cx="440215" cy="440215"/>
          </a:xfrm>
          <a:prstGeom prst="rect">
            <a:avLst/>
          </a:prstGeom>
        </p:spPr>
      </p:pic>
      <p:pic>
        <p:nvPicPr>
          <p:cNvPr id="11" name="Picture 10">
            <a:extLst>
              <a:ext uri="{FF2B5EF4-FFF2-40B4-BE49-F238E27FC236}">
                <a16:creationId xmlns:a16="http://schemas.microsoft.com/office/drawing/2014/main" id="{14E2772B-B47D-8D46-97A4-931FF8D2720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
        <p:nvSpPr>
          <p:cNvPr id="12" name="Rectangle 11">
            <a:extLst>
              <a:ext uri="{FF2B5EF4-FFF2-40B4-BE49-F238E27FC236}">
                <a16:creationId xmlns:a16="http://schemas.microsoft.com/office/drawing/2014/main" id="{F03ACBB2-A294-5B41-91E3-A21CD7F0322A}"/>
              </a:ext>
            </a:extLst>
          </p:cNvPr>
          <p:cNvSpPr/>
          <p:nvPr/>
        </p:nvSpPr>
        <p:spPr>
          <a:xfrm>
            <a:off x="1014848" y="5904254"/>
            <a:ext cx="4214197" cy="338554"/>
          </a:xfrm>
          <a:prstGeom prst="rect">
            <a:avLst/>
          </a:prstGeom>
        </p:spPr>
        <p:txBody>
          <a:bodyPr wrap="square">
            <a:spAutoFit/>
          </a:bodyPr>
          <a:lstStyle/>
          <a:p>
            <a:r>
              <a:rPr lang="en-GB" sz="1600" dirty="0">
                <a:solidFill>
                  <a:srgbClr val="FFFFFF"/>
                </a:solidFill>
                <a:latin typeface="Arial" panose="020B0604020202020204" pitchFamily="34" charset="0"/>
                <a:cs typeface="Arial" panose="020B0604020202020204" pitchFamily="34" charset="0"/>
              </a:rPr>
              <a:t>Science and Technology Facilities Council</a:t>
            </a:r>
          </a:p>
        </p:txBody>
      </p:sp>
      <p:pic>
        <p:nvPicPr>
          <p:cNvPr id="7" name="Picture 6">
            <a:extLst>
              <a:ext uri="{FF2B5EF4-FFF2-40B4-BE49-F238E27FC236}">
                <a16:creationId xmlns:a16="http://schemas.microsoft.com/office/drawing/2014/main" id="{E096A358-CF8A-9741-9C85-A77CCE375E7E}"/>
              </a:ext>
            </a:extLst>
          </p:cNvPr>
          <p:cNvPicPr>
            <a:picLocks noChangeAspect="1"/>
          </p:cNvPicPr>
          <p:nvPr/>
        </p:nvPicPr>
        <p:blipFill>
          <a:blip r:embed="rId9"/>
          <a:stretch>
            <a:fillRect/>
          </a:stretch>
        </p:blipFill>
        <p:spPr>
          <a:xfrm>
            <a:off x="1379538" y="2813050"/>
            <a:ext cx="7442200" cy="1231900"/>
          </a:xfrm>
          <a:prstGeom prst="rect">
            <a:avLst/>
          </a:prstGeom>
        </p:spPr>
      </p:pic>
    </p:spTree>
    <p:extLst>
      <p:ext uri="{BB962C8B-B14F-4D97-AF65-F5344CB8AC3E}">
        <p14:creationId xmlns:p14="http://schemas.microsoft.com/office/powerpoint/2010/main" val="282730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460467-1FF7-C745-9E17-03FC0ADFFE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05460" y="0"/>
            <a:ext cx="3286539" cy="6858000"/>
          </a:xfrm>
          <a:prstGeom prst="rect">
            <a:avLst/>
          </a:prstGeom>
        </p:spPr>
      </p:pic>
      <p:sp>
        <p:nvSpPr>
          <p:cNvPr id="3" name="TextBox 2">
            <a:extLst>
              <a:ext uri="{FF2B5EF4-FFF2-40B4-BE49-F238E27FC236}">
                <a16:creationId xmlns:a16="http://schemas.microsoft.com/office/drawing/2014/main" id="{78DB0FE0-A4AF-D848-8925-91A37993D74D}"/>
              </a:ext>
            </a:extLst>
          </p:cNvPr>
          <p:cNvSpPr txBox="1"/>
          <p:nvPr/>
        </p:nvSpPr>
        <p:spPr>
          <a:xfrm>
            <a:off x="1255197" y="2160730"/>
            <a:ext cx="4564836" cy="1938992"/>
          </a:xfrm>
          <a:prstGeom prst="rect">
            <a:avLst/>
          </a:prstGeom>
          <a:noFill/>
        </p:spPr>
        <p:txBody>
          <a:bodyPr wrap="square" rtlCol="0" anchor="t">
            <a:spAutoFit/>
          </a:bodyPr>
          <a:lstStyle/>
          <a:p>
            <a:r>
              <a:rPr lang="en-US" sz="4800" b="1" spc="-150" dirty="0" smtClean="0">
                <a:solidFill>
                  <a:srgbClr val="002060"/>
                </a:solidFill>
                <a:latin typeface="Arial" panose="020B0604020202020204" pitchFamily="34" charset="0"/>
                <a:cs typeface="Arial" panose="020B0604020202020204" pitchFamily="34" charset="0"/>
              </a:rPr>
              <a:t>IRIS IAM</a:t>
            </a:r>
          </a:p>
          <a:p>
            <a:r>
              <a:rPr lang="en-US" sz="3600" b="1" spc="-150" dirty="0" smtClean="0">
                <a:solidFill>
                  <a:srgbClr val="002060"/>
                </a:solidFill>
                <a:latin typeface="Arial" panose="020B0604020202020204" pitchFamily="34" charset="0"/>
                <a:cs typeface="Arial" panose="020B0604020202020204" pitchFamily="34" charset="0"/>
              </a:rPr>
              <a:t>Federated Identity Management for IRIS</a:t>
            </a:r>
            <a:endParaRPr lang="en-US" sz="3600" b="1" spc="-150" dirty="0">
              <a:solidFill>
                <a:srgbClr val="00206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BEB0AE4-391E-6F41-84C6-D4EEDF519A31}"/>
              </a:ext>
            </a:extLst>
          </p:cNvPr>
          <p:cNvSpPr/>
          <p:nvPr/>
        </p:nvSpPr>
        <p:spPr>
          <a:xfrm>
            <a:off x="1255197" y="4099722"/>
            <a:ext cx="5745669" cy="1569660"/>
          </a:xfrm>
          <a:prstGeom prst="rect">
            <a:avLst/>
          </a:prstGeom>
        </p:spPr>
        <p:txBody>
          <a:bodyPr wrap="square">
            <a:spAutoFit/>
          </a:bodyPr>
          <a:lstStyle/>
          <a:p>
            <a:r>
              <a:rPr lang="en-GB" sz="2400" dirty="0" smtClean="0">
                <a:solidFill>
                  <a:srgbClr val="626262"/>
                </a:solidFill>
                <a:latin typeface="Arial" panose="020B0604020202020204" pitchFamily="34" charset="0"/>
                <a:cs typeface="Arial" panose="020B0604020202020204" pitchFamily="34" charset="0"/>
              </a:rPr>
              <a:t>Thomas Dack</a:t>
            </a:r>
          </a:p>
          <a:p>
            <a:r>
              <a:rPr lang="en-GB" sz="2400" dirty="0" smtClean="0">
                <a:solidFill>
                  <a:srgbClr val="626262"/>
                </a:solidFill>
                <a:latin typeface="Arial" panose="020B0604020202020204" pitchFamily="34" charset="0"/>
                <a:cs typeface="Arial" panose="020B0604020202020204" pitchFamily="34" charset="0"/>
              </a:rPr>
              <a:t>Will Furnell</a:t>
            </a:r>
            <a:br>
              <a:rPr lang="en-GB" sz="2400" dirty="0" smtClean="0">
                <a:solidFill>
                  <a:srgbClr val="626262"/>
                </a:solidFill>
                <a:latin typeface="Arial" panose="020B0604020202020204" pitchFamily="34" charset="0"/>
                <a:cs typeface="Arial" panose="020B0604020202020204" pitchFamily="34" charset="0"/>
              </a:rPr>
            </a:br>
            <a:r>
              <a:rPr lang="en-GB" sz="2400" dirty="0" smtClean="0">
                <a:solidFill>
                  <a:srgbClr val="626262"/>
                </a:solidFill>
                <a:latin typeface="Arial" panose="020B0604020202020204" pitchFamily="34" charset="0"/>
                <a:cs typeface="Arial" panose="020B0604020202020204" pitchFamily="34" charset="0"/>
              </a:rPr>
              <a:t/>
            </a:r>
            <a:br>
              <a:rPr lang="en-GB" sz="2400" dirty="0" smtClean="0">
                <a:solidFill>
                  <a:srgbClr val="626262"/>
                </a:solidFill>
                <a:latin typeface="Arial" panose="020B0604020202020204" pitchFamily="34" charset="0"/>
                <a:cs typeface="Arial" panose="020B0604020202020204" pitchFamily="34" charset="0"/>
              </a:rPr>
            </a:br>
            <a:endParaRPr lang="en-GB" sz="2400" dirty="0">
              <a:solidFill>
                <a:srgbClr val="FF0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201A9D8-A541-934F-8FC4-9439FCBF67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Tree>
    <p:extLst>
      <p:ext uri="{BB962C8B-B14F-4D97-AF65-F5344CB8AC3E}">
        <p14:creationId xmlns:p14="http://schemas.microsoft.com/office/powerpoint/2010/main" val="3224382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63E93-8ADA-7849-A1F1-A16817F4E1F8}"/>
              </a:ext>
            </a:extLst>
          </p:cNvPr>
          <p:cNvPicPr>
            <a:picLocks noChangeAspect="1"/>
          </p:cNvPicPr>
          <p:nvPr/>
        </p:nvPicPr>
        <p:blipFill rotWithShape="1">
          <a:blip r:embed="rId3"/>
          <a:srcRect l="28931"/>
          <a:stretch/>
        </p:blipFill>
        <p:spPr>
          <a:xfrm>
            <a:off x="6096000" y="0"/>
            <a:ext cx="6096000" cy="6858000"/>
          </a:xfrm>
          <a:prstGeom prst="rect">
            <a:avLst/>
          </a:prstGeom>
        </p:spPr>
      </p:pic>
      <p:pic>
        <p:nvPicPr>
          <p:cNvPr id="9" name="Picture 8">
            <a:extLst>
              <a:ext uri="{FF2B5EF4-FFF2-40B4-BE49-F238E27FC236}">
                <a16:creationId xmlns:a16="http://schemas.microsoft.com/office/drawing/2014/main" id="{9E6DE168-6938-B747-BEE8-8CC9B28012DE}"/>
              </a:ext>
            </a:extLst>
          </p:cNvPr>
          <p:cNvPicPr>
            <a:picLocks noChangeAspect="1"/>
          </p:cNvPicPr>
          <p:nvPr/>
        </p:nvPicPr>
        <p:blipFill rotWithShape="1">
          <a:blip r:embed="rId4"/>
          <a:srcRect l="47007"/>
          <a:stretch/>
        </p:blipFill>
        <p:spPr>
          <a:xfrm>
            <a:off x="5731098" y="0"/>
            <a:ext cx="6460901" cy="6858000"/>
          </a:xfrm>
          <a:prstGeom prst="rect">
            <a:avLst/>
          </a:prstGeom>
        </p:spPr>
      </p:pic>
      <p:sp>
        <p:nvSpPr>
          <p:cNvPr id="3" name="TextBox 2">
            <a:extLst>
              <a:ext uri="{FF2B5EF4-FFF2-40B4-BE49-F238E27FC236}">
                <a16:creationId xmlns:a16="http://schemas.microsoft.com/office/drawing/2014/main" id="{C8B66DC9-76C9-5140-A7C4-B9B833C488D1}"/>
              </a:ext>
            </a:extLst>
          </p:cNvPr>
          <p:cNvSpPr txBox="1"/>
          <p:nvPr/>
        </p:nvSpPr>
        <p:spPr>
          <a:xfrm>
            <a:off x="423748" y="1380700"/>
            <a:ext cx="5101814" cy="830997"/>
          </a:xfrm>
          <a:prstGeom prst="rect">
            <a:avLst/>
          </a:prstGeom>
          <a:noFill/>
        </p:spPr>
        <p:txBody>
          <a:bodyPr wrap="square" rtlCol="0" anchor="t">
            <a:spAutoFit/>
          </a:bodyPr>
          <a:lstStyle/>
          <a:p>
            <a:pPr>
              <a:spcAft>
                <a:spcPts val="200"/>
              </a:spcAft>
            </a:pPr>
            <a:r>
              <a:rPr lang="en-US" sz="2400" b="1" spc="-100" dirty="0">
                <a:solidFill>
                  <a:srgbClr val="1E5DF8"/>
                </a:solidFill>
                <a:latin typeface="Arial" panose="020B0604020202020204" pitchFamily="34" charset="0"/>
                <a:cs typeface="Arial" panose="020B0604020202020204" pitchFamily="34" charset="0"/>
              </a:rPr>
              <a:t>1</a:t>
            </a:r>
            <a:r>
              <a:rPr lang="en-US" sz="2400" b="1" spc="-100" dirty="0">
                <a:solidFill>
                  <a:srgbClr val="2E2D62"/>
                </a:solidFill>
                <a:latin typeface="Arial" panose="020B0604020202020204" pitchFamily="34" charset="0"/>
                <a:cs typeface="Arial" panose="020B0604020202020204" pitchFamily="34" charset="0"/>
              </a:rPr>
              <a:t> </a:t>
            </a:r>
            <a:r>
              <a:rPr lang="en-US" sz="2400" b="1" spc="-100" dirty="0" smtClean="0">
                <a:solidFill>
                  <a:srgbClr val="2E2D62"/>
                </a:solidFill>
                <a:latin typeface="Arial" panose="020B0604020202020204" pitchFamily="34" charset="0"/>
                <a:cs typeface="Arial" panose="020B0604020202020204" pitchFamily="34" charset="0"/>
              </a:rPr>
              <a:t>Introduction to IRIS and the IRIS IAM</a:t>
            </a:r>
            <a:endParaRPr lang="en-US" sz="2400" b="1" spc="-100" dirty="0">
              <a:solidFill>
                <a:srgbClr val="2E2D62"/>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6EBDC0C-5E44-914B-85A5-07AF5BC1B9B6}"/>
              </a:ext>
            </a:extLst>
          </p:cNvPr>
          <p:cNvSpPr txBox="1"/>
          <p:nvPr/>
        </p:nvSpPr>
        <p:spPr>
          <a:xfrm>
            <a:off x="423748" y="2408947"/>
            <a:ext cx="5101814" cy="461665"/>
          </a:xfrm>
          <a:prstGeom prst="rect">
            <a:avLst/>
          </a:prstGeom>
          <a:noFill/>
        </p:spPr>
        <p:txBody>
          <a:bodyPr wrap="square" rtlCol="0" anchor="t">
            <a:spAutoFit/>
          </a:bodyPr>
          <a:lstStyle/>
          <a:p>
            <a:pPr>
              <a:spcAft>
                <a:spcPts val="200"/>
              </a:spcAft>
            </a:pPr>
            <a:r>
              <a:rPr lang="en-US" sz="2400" b="1" spc="-100" dirty="0">
                <a:solidFill>
                  <a:srgbClr val="1E5DF8"/>
                </a:solidFill>
                <a:latin typeface="Arial" panose="020B0604020202020204" pitchFamily="34" charset="0"/>
                <a:cs typeface="Arial" panose="020B0604020202020204" pitchFamily="34" charset="0"/>
              </a:rPr>
              <a:t>2</a:t>
            </a:r>
            <a:r>
              <a:rPr lang="en-US" sz="2400" b="1" spc="-100" dirty="0">
                <a:solidFill>
                  <a:srgbClr val="2E2D62"/>
                </a:solidFill>
                <a:latin typeface="Arial" panose="020B0604020202020204" pitchFamily="34" charset="0"/>
                <a:cs typeface="Arial" panose="020B0604020202020204" pitchFamily="34" charset="0"/>
              </a:rPr>
              <a:t> </a:t>
            </a:r>
            <a:r>
              <a:rPr lang="en-US" sz="2400" b="1" spc="-100" dirty="0" smtClean="0">
                <a:solidFill>
                  <a:srgbClr val="2E2D62"/>
                </a:solidFill>
                <a:latin typeface="Arial" panose="020B0604020202020204" pitchFamily="34" charset="0"/>
                <a:cs typeface="Arial" panose="020B0604020202020204" pitchFamily="34" charset="0"/>
              </a:rPr>
              <a:t>Progress and Challenges</a:t>
            </a:r>
            <a:endParaRPr lang="en-US" sz="2400" b="1" spc="-100" dirty="0">
              <a:solidFill>
                <a:srgbClr val="2E2D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FFD7155-AB0C-D84C-8261-743120695688}"/>
              </a:ext>
            </a:extLst>
          </p:cNvPr>
          <p:cNvSpPr txBox="1"/>
          <p:nvPr/>
        </p:nvSpPr>
        <p:spPr>
          <a:xfrm>
            <a:off x="423748" y="3437194"/>
            <a:ext cx="5101814" cy="461665"/>
          </a:xfrm>
          <a:prstGeom prst="rect">
            <a:avLst/>
          </a:prstGeom>
          <a:noFill/>
        </p:spPr>
        <p:txBody>
          <a:bodyPr wrap="square" rtlCol="0" anchor="t">
            <a:spAutoFit/>
          </a:bodyPr>
          <a:lstStyle/>
          <a:p>
            <a:pPr>
              <a:spcAft>
                <a:spcPts val="200"/>
              </a:spcAft>
            </a:pPr>
            <a:r>
              <a:rPr lang="en-US" sz="2400" b="1" spc="-100" dirty="0">
                <a:solidFill>
                  <a:srgbClr val="1E5DF8"/>
                </a:solidFill>
                <a:latin typeface="Arial" panose="020B0604020202020204" pitchFamily="34" charset="0"/>
                <a:cs typeface="Arial" panose="020B0604020202020204" pitchFamily="34" charset="0"/>
              </a:rPr>
              <a:t>3</a:t>
            </a:r>
            <a:r>
              <a:rPr lang="en-US" sz="2400" b="1" spc="-100" dirty="0">
                <a:solidFill>
                  <a:srgbClr val="2E2D62"/>
                </a:solidFill>
                <a:latin typeface="Arial" panose="020B0604020202020204" pitchFamily="34" charset="0"/>
                <a:cs typeface="Arial" panose="020B0604020202020204" pitchFamily="34" charset="0"/>
              </a:rPr>
              <a:t> </a:t>
            </a:r>
            <a:r>
              <a:rPr lang="en-US" sz="2400" b="1" spc="-100" dirty="0" smtClean="0">
                <a:solidFill>
                  <a:srgbClr val="2E2D62"/>
                </a:solidFill>
                <a:latin typeface="Arial" panose="020B0604020202020204" pitchFamily="34" charset="0"/>
                <a:cs typeface="Arial" panose="020B0604020202020204" pitchFamily="34" charset="0"/>
              </a:rPr>
              <a:t>Command Line Integration</a:t>
            </a:r>
            <a:endParaRPr lang="en-US" sz="2400" b="1" spc="-100" dirty="0">
              <a:solidFill>
                <a:srgbClr val="2E2D6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C4031FC-5C47-AB47-A1A8-0701484C0E42}"/>
              </a:ext>
            </a:extLst>
          </p:cNvPr>
          <p:cNvSpPr txBox="1"/>
          <p:nvPr/>
        </p:nvSpPr>
        <p:spPr>
          <a:xfrm>
            <a:off x="423748" y="4465442"/>
            <a:ext cx="5101814" cy="702756"/>
          </a:xfrm>
          <a:prstGeom prst="rect">
            <a:avLst/>
          </a:prstGeom>
          <a:noFill/>
        </p:spPr>
        <p:txBody>
          <a:bodyPr wrap="square" rtlCol="0" anchor="t">
            <a:spAutoFit/>
          </a:bodyPr>
          <a:lstStyle/>
          <a:p>
            <a:pPr>
              <a:spcAft>
                <a:spcPts val="200"/>
              </a:spcAft>
            </a:pPr>
            <a:r>
              <a:rPr lang="en-US" sz="2400" b="1" spc="-100" dirty="0">
                <a:solidFill>
                  <a:srgbClr val="1E5DF8"/>
                </a:solidFill>
                <a:latin typeface="Arial" panose="020B0604020202020204" pitchFamily="34" charset="0"/>
                <a:cs typeface="Arial" panose="020B0604020202020204" pitchFamily="34" charset="0"/>
              </a:rPr>
              <a:t>4</a:t>
            </a:r>
            <a:r>
              <a:rPr lang="en-US" sz="2400" b="1" spc="-100" dirty="0">
                <a:solidFill>
                  <a:srgbClr val="2E2D62"/>
                </a:solidFill>
                <a:latin typeface="Arial" panose="020B0604020202020204" pitchFamily="34" charset="0"/>
                <a:cs typeface="Arial" panose="020B0604020202020204" pitchFamily="34" charset="0"/>
              </a:rPr>
              <a:t> </a:t>
            </a:r>
            <a:r>
              <a:rPr lang="en-US" sz="2400" b="1" spc="-100" dirty="0" smtClean="0">
                <a:solidFill>
                  <a:srgbClr val="2E2D62"/>
                </a:solidFill>
                <a:latin typeface="Arial" panose="020B0604020202020204" pitchFamily="34" charset="0"/>
                <a:cs typeface="Arial" panose="020B0604020202020204" pitchFamily="34" charset="0"/>
              </a:rPr>
              <a:t>Next Steps</a:t>
            </a:r>
            <a:endParaRPr lang="en-US" sz="2400" b="1" spc="-100" dirty="0">
              <a:solidFill>
                <a:srgbClr val="2E2D62"/>
              </a:solidFill>
              <a:latin typeface="Arial" panose="020B0604020202020204" pitchFamily="34" charset="0"/>
              <a:cs typeface="Arial" panose="020B0604020202020204" pitchFamily="34" charset="0"/>
            </a:endParaRPr>
          </a:p>
          <a:p>
            <a:endParaRPr lang="en-US" sz="1400" dirty="0">
              <a:solidFill>
                <a:srgbClr val="626262"/>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01E8603-51D4-7C45-829A-9AE25E5A2E4F}"/>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Agenda</a:t>
            </a:r>
          </a:p>
        </p:txBody>
      </p:sp>
      <p:sp>
        <p:nvSpPr>
          <p:cNvPr id="11" name="TextBox 10">
            <a:extLst>
              <a:ext uri="{FF2B5EF4-FFF2-40B4-BE49-F238E27FC236}">
                <a16:creationId xmlns:a16="http://schemas.microsoft.com/office/drawing/2014/main" id="{C8338B96-DB54-A843-B2A0-83FB422A5475}"/>
              </a:ext>
            </a:extLst>
          </p:cNvPr>
          <p:cNvSpPr txBox="1"/>
          <p:nvPr/>
        </p:nvSpPr>
        <p:spPr>
          <a:xfrm rot="16200000">
            <a:off x="10705611" y="4816820"/>
            <a:ext cx="1859272"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Image © STFC Alan Ford </a:t>
            </a:r>
          </a:p>
        </p:txBody>
      </p:sp>
    </p:spTree>
    <p:extLst>
      <p:ext uri="{BB962C8B-B14F-4D97-AF65-F5344CB8AC3E}">
        <p14:creationId xmlns:p14="http://schemas.microsoft.com/office/powerpoint/2010/main" val="2185692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416314" y="1197442"/>
            <a:ext cx="10719460" cy="4524315"/>
          </a:xfrm>
          <a:prstGeom prst="rect">
            <a:avLst/>
          </a:prstGeom>
        </p:spPr>
        <p:txBody>
          <a:bodyPr wrap="square">
            <a:spAutoFit/>
          </a:bodyPr>
          <a:lstStyle/>
          <a:p>
            <a:pPr marL="342900" indent="-342900">
              <a:buFont typeface="Arial" panose="020B0604020202020204" pitchFamily="34" charset="0"/>
              <a:buChar char="•"/>
            </a:pPr>
            <a:r>
              <a:rPr lang="en-GB" sz="2400" dirty="0" smtClean="0">
                <a:solidFill>
                  <a:srgbClr val="626262"/>
                </a:solidFill>
                <a:latin typeface="Arial" panose="020B0604020202020204" pitchFamily="34" charset="0"/>
                <a:cs typeface="Arial" panose="020B0604020202020204" pitchFamily="34" charset="0"/>
              </a:rPr>
              <a:t>e</a:t>
            </a:r>
            <a:r>
              <a:rPr lang="en-GB" sz="2400" b="1" dirty="0" smtClean="0">
                <a:solidFill>
                  <a:srgbClr val="626262"/>
                </a:solidFill>
                <a:latin typeface="Arial" panose="020B0604020202020204" pitchFamily="34" charset="0"/>
                <a:cs typeface="Arial" panose="020B0604020202020204" pitchFamily="34" charset="0"/>
              </a:rPr>
              <a:t>I</a:t>
            </a:r>
            <a:r>
              <a:rPr lang="en-GB" sz="2400" dirty="0" smtClean="0">
                <a:solidFill>
                  <a:srgbClr val="626262"/>
                </a:solidFill>
                <a:latin typeface="Arial" panose="020B0604020202020204" pitchFamily="34" charset="0"/>
                <a:cs typeface="Arial" panose="020B0604020202020204" pitchFamily="34" charset="0"/>
              </a:rPr>
              <a:t>nfrastructure fo</a:t>
            </a:r>
            <a:r>
              <a:rPr lang="en-GB" sz="2400" dirty="0" smtClean="0">
                <a:solidFill>
                  <a:srgbClr val="626262"/>
                </a:solidFill>
                <a:latin typeface="Arial" panose="020B0604020202020204" pitchFamily="34" charset="0"/>
                <a:cs typeface="Arial" panose="020B0604020202020204" pitchFamily="34" charset="0"/>
              </a:rPr>
              <a:t>r </a:t>
            </a:r>
            <a:r>
              <a:rPr lang="en-GB" sz="2400" b="1" dirty="0" smtClean="0">
                <a:solidFill>
                  <a:srgbClr val="626262"/>
                </a:solidFill>
                <a:latin typeface="Arial" panose="020B0604020202020204" pitchFamily="34" charset="0"/>
                <a:cs typeface="Arial" panose="020B0604020202020204" pitchFamily="34" charset="0"/>
              </a:rPr>
              <a:t>R</a:t>
            </a:r>
            <a:r>
              <a:rPr lang="en-GB" sz="2400" dirty="0" smtClean="0">
                <a:solidFill>
                  <a:srgbClr val="626262"/>
                </a:solidFill>
                <a:latin typeface="Arial" panose="020B0604020202020204" pitchFamily="34" charset="0"/>
                <a:cs typeface="Arial" panose="020B0604020202020204" pitchFamily="34" charset="0"/>
              </a:rPr>
              <a:t>esearch and </a:t>
            </a:r>
            <a:r>
              <a:rPr lang="en-GB" sz="2400" b="1" dirty="0" smtClean="0">
                <a:solidFill>
                  <a:srgbClr val="626262"/>
                </a:solidFill>
                <a:latin typeface="Arial" panose="020B0604020202020204" pitchFamily="34" charset="0"/>
                <a:cs typeface="Arial" panose="020B0604020202020204" pitchFamily="34" charset="0"/>
              </a:rPr>
              <a:t>I</a:t>
            </a:r>
            <a:r>
              <a:rPr lang="en-GB" sz="2400" dirty="0" smtClean="0">
                <a:solidFill>
                  <a:srgbClr val="626262"/>
                </a:solidFill>
                <a:latin typeface="Arial" panose="020B0604020202020204" pitchFamily="34" charset="0"/>
                <a:cs typeface="Arial" panose="020B0604020202020204" pitchFamily="34" charset="0"/>
              </a:rPr>
              <a:t>nnovation for </a:t>
            </a:r>
            <a:r>
              <a:rPr lang="en-GB" sz="2400" b="1" dirty="0" smtClean="0">
                <a:solidFill>
                  <a:srgbClr val="626262"/>
                </a:solidFill>
                <a:latin typeface="Arial" panose="020B0604020202020204" pitchFamily="34" charset="0"/>
                <a:cs typeface="Arial" panose="020B0604020202020204" pitchFamily="34" charset="0"/>
              </a:rPr>
              <a:t>S</a:t>
            </a:r>
            <a:r>
              <a:rPr lang="en-GB" sz="2400" dirty="0" smtClean="0">
                <a:solidFill>
                  <a:srgbClr val="626262"/>
                </a:solidFill>
                <a:latin typeface="Arial" panose="020B0604020202020204" pitchFamily="34" charset="0"/>
                <a:cs typeface="Arial" panose="020B0604020202020204" pitchFamily="34" charset="0"/>
              </a:rPr>
              <a:t>TFC</a:t>
            </a:r>
            <a:endParaRPr lang="en-GB" sz="2400" dirty="0" smtClean="0">
              <a:solidFill>
                <a:srgbClr val="62626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Collaboration </a:t>
            </a:r>
            <a:r>
              <a:rPr lang="en-GB" sz="2400" dirty="0" smtClean="0">
                <a:solidFill>
                  <a:srgbClr val="626262"/>
                </a:solidFill>
                <a:latin typeface="Arial" panose="020B0604020202020204" pitchFamily="34" charset="0"/>
                <a:cs typeface="Arial" panose="020B0604020202020204" pitchFamily="34" charset="0"/>
              </a:rPr>
              <a:t>between </a:t>
            </a:r>
            <a:r>
              <a:rPr lang="en-GB" sz="2400" b="1" dirty="0" smtClean="0">
                <a:solidFill>
                  <a:srgbClr val="626262"/>
                </a:solidFill>
                <a:latin typeface="Arial" panose="020B0604020202020204" pitchFamily="34" charset="0"/>
                <a:cs typeface="Arial" panose="020B0604020202020204" pitchFamily="34" charset="0"/>
              </a:rPr>
              <a:t>Science </a:t>
            </a:r>
            <a:r>
              <a:rPr lang="en-GB" sz="2400" b="1" dirty="0" err="1" smtClean="0">
                <a:solidFill>
                  <a:srgbClr val="626262"/>
                </a:solidFill>
                <a:latin typeface="Arial" panose="020B0604020202020204" pitchFamily="34" charset="0"/>
                <a:cs typeface="Arial" panose="020B0604020202020204" pitchFamily="34" charset="0"/>
              </a:rPr>
              <a:t>Activites</a:t>
            </a:r>
            <a:r>
              <a:rPr lang="en-GB" sz="2400" b="1" dirty="0" smtClean="0">
                <a:solidFill>
                  <a:srgbClr val="626262"/>
                </a:solidFill>
                <a:latin typeface="Arial" panose="020B0604020202020204" pitchFamily="34" charset="0"/>
                <a:cs typeface="Arial" panose="020B0604020202020204" pitchFamily="34" charset="0"/>
              </a:rPr>
              <a:t> </a:t>
            </a:r>
            <a:r>
              <a:rPr lang="en-GB" sz="2400" dirty="0" smtClean="0">
                <a:solidFill>
                  <a:srgbClr val="626262"/>
                </a:solidFill>
                <a:latin typeface="Arial" panose="020B0604020202020204" pitchFamily="34" charset="0"/>
                <a:cs typeface="Arial" panose="020B0604020202020204" pitchFamily="34" charset="0"/>
              </a:rPr>
              <a:t>and </a:t>
            </a:r>
            <a:r>
              <a:rPr lang="en-GB" sz="2400" b="1" dirty="0" smtClean="0">
                <a:solidFill>
                  <a:srgbClr val="626262"/>
                </a:solidFill>
                <a:latin typeface="Arial" panose="020B0604020202020204" pitchFamily="34" charset="0"/>
                <a:cs typeface="Arial" panose="020B0604020202020204" pitchFamily="34" charset="0"/>
              </a:rPr>
              <a:t>Provider Entities</a:t>
            </a:r>
            <a:r>
              <a:rPr lang="en-GB" sz="2400" dirty="0" smtClean="0">
                <a:solidFill>
                  <a:srgbClr val="626262"/>
                </a:solidFill>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r>
              <a:rPr lang="en-GB" sz="2000" dirty="0" smtClean="0">
                <a:solidFill>
                  <a:srgbClr val="F08900"/>
                </a:solidFill>
                <a:latin typeface="Arial" panose="020B0604020202020204" pitchFamily="34" charset="0"/>
                <a:cs typeface="Arial" panose="020B0604020202020204" pitchFamily="34" charset="0"/>
              </a:rPr>
              <a:t>Driven by the physics communities</a:t>
            </a:r>
            <a:r>
              <a:rPr lang="en-GB" sz="2000" dirty="0" smtClean="0">
                <a:solidFill>
                  <a:srgbClr val="F08900"/>
                </a:solidFill>
                <a:latin typeface="Arial" panose="020B0604020202020204" pitchFamily="34" charset="0"/>
                <a:cs typeface="Arial" panose="020B0604020202020204" pitchFamily="34" charset="0"/>
              </a:rPr>
              <a:t> supported by UKRI STFC</a:t>
            </a:r>
            <a:endParaRPr lang="en-GB" sz="2000" dirty="0">
              <a:solidFill>
                <a:srgbClr val="F089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smtClean="0">
                <a:solidFill>
                  <a:srgbClr val="626262"/>
                </a:solidFill>
                <a:latin typeface="Arial" panose="020B0604020202020204" pitchFamily="34" charset="0"/>
                <a:cs typeface="Arial" panose="020B0604020202020204" pitchFamily="34" charset="0"/>
              </a:rPr>
              <a:t>A </a:t>
            </a:r>
            <a:r>
              <a:rPr lang="en-GB" sz="2400" dirty="0">
                <a:solidFill>
                  <a:srgbClr val="626262"/>
                </a:solidFill>
                <a:latin typeface="Arial" panose="020B0604020202020204" pitchFamily="34" charset="0"/>
                <a:cs typeface="Arial" panose="020B0604020202020204" pitchFamily="34" charset="0"/>
              </a:rPr>
              <a:t>coordinating body for the provision of STFC eInfrastructure</a:t>
            </a:r>
          </a:p>
          <a:p>
            <a:pPr marL="342900" indent="-342900">
              <a:buFont typeface="Arial" panose="020B0604020202020204" pitchFamily="34" charset="0"/>
              <a:buChar char="•"/>
            </a:pPr>
            <a:r>
              <a:rPr lang="en-GB" sz="2400" dirty="0" smtClean="0">
                <a:solidFill>
                  <a:srgbClr val="626262"/>
                </a:solidFill>
                <a:latin typeface="Arial" panose="020B0604020202020204" pitchFamily="34" charset="0"/>
                <a:cs typeface="Arial" panose="020B0604020202020204" pitchFamily="34" charset="0"/>
              </a:rPr>
              <a:t>IRIS </a:t>
            </a:r>
            <a:r>
              <a:rPr lang="en-GB" sz="2400" dirty="0">
                <a:solidFill>
                  <a:srgbClr val="626262"/>
                </a:solidFill>
                <a:latin typeface="Arial" panose="020B0604020202020204" pitchFamily="34" charset="0"/>
                <a:cs typeface="Arial" panose="020B0604020202020204" pitchFamily="34" charset="0"/>
              </a:rPr>
              <a:t>does not </a:t>
            </a:r>
            <a:r>
              <a:rPr lang="en-GB" sz="2400" dirty="0" smtClean="0">
                <a:solidFill>
                  <a:srgbClr val="626262"/>
                </a:solidFill>
                <a:latin typeface="Arial" panose="020B0604020202020204" pitchFamily="34" charset="0"/>
                <a:cs typeface="Arial" panose="020B0604020202020204" pitchFamily="34" charset="0"/>
              </a:rPr>
              <a:t>run infrastructure </a:t>
            </a:r>
            <a:r>
              <a:rPr lang="en-GB" sz="2400" b="1" dirty="0" smtClean="0">
                <a:solidFill>
                  <a:srgbClr val="626262"/>
                </a:solidFill>
                <a:latin typeface="Arial" panose="020B0604020202020204" pitchFamily="34" charset="0"/>
                <a:cs typeface="Arial" panose="020B0604020202020204" pitchFamily="34" charset="0"/>
              </a:rPr>
              <a:t>directly</a:t>
            </a:r>
            <a:endParaRPr lang="en-GB" sz="2400" dirty="0" smtClean="0">
              <a:solidFill>
                <a:srgbClr val="626262"/>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GB" sz="2000" dirty="0" smtClean="0">
                <a:solidFill>
                  <a:srgbClr val="F08900"/>
                </a:solidFill>
                <a:latin typeface="Arial" panose="020B0604020202020204" pitchFamily="34" charset="0"/>
                <a:cs typeface="Arial" panose="020B0604020202020204" pitchFamily="34" charset="0"/>
              </a:rPr>
              <a:t>Commissions deployment of resources available to all science activities</a:t>
            </a:r>
            <a:endParaRPr lang="en-GB" sz="2000" dirty="0">
              <a:solidFill>
                <a:srgbClr val="F089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smtClean="0">
                <a:solidFill>
                  <a:srgbClr val="626262"/>
                </a:solidFill>
                <a:latin typeface="Arial" panose="020B0604020202020204" pitchFamily="34" charset="0"/>
                <a:cs typeface="Arial" panose="020B0604020202020204" pitchFamily="34" charset="0"/>
              </a:rPr>
              <a:t>IRIS 4x4 is a capital project coordinated by IRIS</a:t>
            </a:r>
          </a:p>
          <a:p>
            <a:pPr marL="800100" lvl="1" indent="-342900">
              <a:buFont typeface="Arial" panose="020B0604020202020204" pitchFamily="34" charset="0"/>
              <a:buChar char="•"/>
            </a:pPr>
            <a:r>
              <a:rPr lang="en-GB" sz="2000" dirty="0" smtClean="0">
                <a:solidFill>
                  <a:srgbClr val="F08900"/>
                </a:solidFill>
                <a:latin typeface="Arial" panose="020B0604020202020204" pitchFamily="34" charset="0"/>
                <a:cs typeface="Arial" panose="020B0604020202020204" pitchFamily="34" charset="0"/>
              </a:rPr>
              <a:t>£4 million per year for 4 years</a:t>
            </a:r>
          </a:p>
          <a:p>
            <a:pPr marL="800100" lvl="1" indent="-342900">
              <a:buFont typeface="Arial" panose="020B0604020202020204" pitchFamily="34" charset="0"/>
              <a:buChar char="•"/>
            </a:pPr>
            <a:r>
              <a:rPr lang="en-GB" sz="2000" dirty="0" smtClean="0">
                <a:solidFill>
                  <a:srgbClr val="F08900"/>
                </a:solidFill>
                <a:latin typeface="Arial" panose="020B0604020202020204" pitchFamily="34" charset="0"/>
                <a:cs typeface="Arial" panose="020B0604020202020204" pitchFamily="34" charset="0"/>
              </a:rPr>
              <a:t>No money for operations</a:t>
            </a:r>
          </a:p>
          <a:p>
            <a:pPr marL="800100" lvl="1" indent="-342900">
              <a:buFont typeface="Arial" panose="020B0604020202020204" pitchFamily="34" charset="0"/>
              <a:buChar char="•"/>
            </a:pPr>
            <a:r>
              <a:rPr lang="en-GB" sz="2000" dirty="0" smtClean="0">
                <a:solidFill>
                  <a:srgbClr val="F08900"/>
                </a:solidFill>
                <a:latin typeface="Arial" panose="020B0604020202020204" pitchFamily="34" charset="0"/>
                <a:cs typeface="Arial" panose="020B0604020202020204" pitchFamily="34" charset="0"/>
              </a:rPr>
              <a:t>Can issue grants for equipment and grants to make things</a:t>
            </a:r>
          </a:p>
          <a:p>
            <a:pPr marL="1257300" lvl="2" indent="-342900">
              <a:buFont typeface="Arial" panose="020B0604020202020204" pitchFamily="34" charset="0"/>
              <a:buChar char="•"/>
            </a:pPr>
            <a:r>
              <a:rPr lang="en-GB" sz="2000" dirty="0" smtClean="0">
                <a:solidFill>
                  <a:srgbClr val="2E2D62"/>
                </a:solidFill>
                <a:latin typeface="Arial" panose="020B0604020202020204" pitchFamily="34" charset="0"/>
                <a:cs typeface="Arial" panose="020B0604020202020204" pitchFamily="34" charset="0"/>
              </a:rPr>
              <a:t>Such as the IRIS IAM</a:t>
            </a:r>
          </a:p>
          <a:p>
            <a:pPr marL="342900" indent="-342900">
              <a:buFont typeface="Arial" panose="020B0604020202020204" pitchFamily="34" charset="0"/>
              <a:buChar char="•"/>
            </a:pPr>
            <a:r>
              <a:rPr lang="en-GB" sz="2400" dirty="0" smtClean="0">
                <a:solidFill>
                  <a:srgbClr val="626262"/>
                </a:solidFill>
                <a:latin typeface="Arial" panose="020B0604020202020204" pitchFamily="34" charset="0"/>
                <a:cs typeface="Arial" panose="020B0604020202020204" pitchFamily="34" charset="0"/>
              </a:rPr>
              <a:t>Identity management is required for IRIS resources to function as a coherent infrastructure</a:t>
            </a:r>
            <a:endParaRPr lang="en-GB" sz="2400" dirty="0">
              <a:solidFill>
                <a:srgbClr val="62626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7B54F19-1212-9345-95FF-9D2815FD6E96}"/>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smtClean="0">
                <a:solidFill>
                  <a:srgbClr val="2E2D62"/>
                </a:solidFill>
                <a:latin typeface="Arial" panose="020B0604020202020204" pitchFamily="34" charset="0"/>
                <a:cs typeface="Arial" panose="020B0604020202020204" pitchFamily="34" charset="0"/>
              </a:rPr>
              <a:t>But what is IRIS?</a:t>
            </a:r>
            <a:endParaRPr lang="en-US" sz="4400" b="1" spc="-150" dirty="0">
              <a:solidFill>
                <a:srgbClr val="2E2D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679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smtClean="0">
                <a:solidFill>
                  <a:srgbClr val="2E2D62"/>
                </a:solidFill>
                <a:latin typeface="Arial" panose="020B0604020202020204" pitchFamily="34" charset="0"/>
                <a:cs typeface="Arial" panose="020B0604020202020204" pitchFamily="34" charset="0"/>
              </a:rPr>
              <a:t>IRIS Partner Examples</a:t>
            </a:r>
            <a:endParaRPr lang="en-US" sz="4400" b="1" spc="-150" dirty="0">
              <a:solidFill>
                <a:srgbClr val="2E2D62"/>
              </a:solidFill>
              <a:latin typeface="Arial" panose="020B0604020202020204" pitchFamily="34" charset="0"/>
              <a:cs typeface="Arial" panose="020B0604020202020204" pitchFamily="34" charset="0"/>
            </a:endParaRPr>
          </a:p>
        </p:txBody>
      </p:sp>
      <p:sp>
        <p:nvSpPr>
          <p:cNvPr id="4" name="Content Placeholder 3"/>
          <p:cNvSpPr txBox="1">
            <a:spLocks/>
          </p:cNvSpPr>
          <p:nvPr/>
        </p:nvSpPr>
        <p:spPr>
          <a:xfrm>
            <a:off x="5699567" y="1184418"/>
            <a:ext cx="5296226" cy="4514850"/>
          </a:xfrm>
          <a:prstGeom prst="rect">
            <a:avLst/>
          </a:prstGeom>
        </p:spPr>
        <p:txBody>
          <a:bodyPr numCol="2"/>
          <a:lst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defRPr/>
            </a:pPr>
            <a:r>
              <a:rPr lang="en-GB" sz="2400" dirty="0" smtClean="0">
                <a:solidFill>
                  <a:srgbClr val="002060"/>
                </a:solidFill>
                <a:latin typeface="Calibri" panose="020F0502020204030204" pitchFamily="34" charset="0"/>
                <a:cs typeface="Calibri" panose="020F0502020204030204" pitchFamily="34" charset="0"/>
              </a:rPr>
              <a:t>IRIS Science Activity examples:</a:t>
            </a:r>
          </a:p>
          <a:p>
            <a:pPr lvl="1">
              <a:buFont typeface="Arial" panose="020B0604020202020204" pitchFamily="34" charset="0"/>
              <a:buChar char="•"/>
              <a:defRPr/>
            </a:pPr>
            <a:r>
              <a:rPr lang="en-GB" dirty="0" smtClean="0">
                <a:latin typeface="Calibri" panose="020F0502020204030204" pitchFamily="34" charset="0"/>
                <a:cs typeface="Calibri" panose="020F0502020204030204" pitchFamily="34" charset="0"/>
              </a:rPr>
              <a:t>ALMA</a:t>
            </a:r>
          </a:p>
          <a:p>
            <a:pPr lvl="1">
              <a:buFont typeface="Arial" panose="020B0604020202020204" pitchFamily="34" charset="0"/>
              <a:buChar char="•"/>
              <a:defRPr/>
            </a:pPr>
            <a:r>
              <a:rPr lang="en-GB" dirty="0" smtClean="0">
                <a:latin typeface="Calibri" panose="020F0502020204030204" pitchFamily="34" charset="0"/>
                <a:cs typeface="Calibri" panose="020F0502020204030204" pitchFamily="34" charset="0"/>
              </a:rPr>
              <a:t>ATLAS</a:t>
            </a:r>
          </a:p>
          <a:p>
            <a:pPr lvl="1">
              <a:buFont typeface="Arial" panose="020B0604020202020204" pitchFamily="34" charset="0"/>
              <a:buChar char="•"/>
              <a:defRPr/>
            </a:pPr>
            <a:r>
              <a:rPr lang="en-GB" dirty="0" smtClean="0">
                <a:latin typeface="Calibri" panose="020F0502020204030204" pitchFamily="34" charset="0"/>
                <a:cs typeface="Calibri" panose="020F0502020204030204" pitchFamily="34" charset="0"/>
              </a:rPr>
              <a:t>CCFE</a:t>
            </a:r>
          </a:p>
          <a:p>
            <a:pPr lvl="1">
              <a:buFont typeface="Arial" panose="020B0604020202020204" pitchFamily="34" charset="0"/>
              <a:buChar char="•"/>
              <a:defRPr/>
            </a:pPr>
            <a:r>
              <a:rPr lang="en-GB" dirty="0" smtClean="0">
                <a:latin typeface="Calibri" panose="020F0502020204030204" pitchFamily="34" charset="0"/>
                <a:cs typeface="Calibri" panose="020F0502020204030204" pitchFamily="34" charset="0"/>
              </a:rPr>
              <a:t>CLF</a:t>
            </a:r>
          </a:p>
          <a:p>
            <a:pPr lvl="1">
              <a:buFont typeface="Arial" panose="020B0604020202020204" pitchFamily="34" charset="0"/>
              <a:buChar char="•"/>
              <a:defRPr/>
            </a:pPr>
            <a:r>
              <a:rPr lang="en-GB" dirty="0" smtClean="0">
                <a:latin typeface="Calibri" panose="020F0502020204030204" pitchFamily="34" charset="0"/>
                <a:cs typeface="Calibri" panose="020F0502020204030204" pitchFamily="34" charset="0"/>
              </a:rPr>
              <a:t>CMS</a:t>
            </a:r>
          </a:p>
          <a:p>
            <a:pPr lvl="1">
              <a:buFont typeface="Arial" panose="020B0604020202020204" pitchFamily="34" charset="0"/>
              <a:buChar char="•"/>
              <a:defRPr/>
            </a:pPr>
            <a:r>
              <a:rPr lang="en-GB" dirty="0" smtClean="0">
                <a:latin typeface="Calibri" panose="020F0502020204030204" pitchFamily="34" charset="0"/>
                <a:cs typeface="Calibri" panose="020F0502020204030204" pitchFamily="34" charset="0"/>
              </a:rPr>
              <a:t>CTA</a:t>
            </a:r>
          </a:p>
          <a:p>
            <a:pPr lvl="1">
              <a:buFont typeface="Arial" panose="020B0604020202020204" pitchFamily="34" charset="0"/>
              <a:buChar char="•"/>
              <a:defRPr/>
            </a:pPr>
            <a:r>
              <a:rPr lang="en-GB" dirty="0" smtClean="0">
                <a:latin typeface="Calibri" panose="020F0502020204030204" pitchFamily="34" charset="0"/>
                <a:cs typeface="Calibri" panose="020F0502020204030204" pitchFamily="34" charset="0"/>
              </a:rPr>
              <a:t>DLS</a:t>
            </a:r>
          </a:p>
          <a:p>
            <a:pPr lvl="1">
              <a:buFont typeface="Arial" panose="020B0604020202020204" pitchFamily="34" charset="0"/>
              <a:buChar char="•"/>
              <a:defRPr/>
            </a:pPr>
            <a:r>
              <a:rPr lang="en-GB" dirty="0" smtClean="0">
                <a:latin typeface="Calibri" panose="020F0502020204030204" pitchFamily="34" charset="0"/>
                <a:cs typeface="Calibri" panose="020F0502020204030204" pitchFamily="34" charset="0"/>
              </a:rPr>
              <a:t>DUNE</a:t>
            </a:r>
          </a:p>
          <a:p>
            <a:pPr lvl="1">
              <a:buFont typeface="Arial" panose="020B0604020202020204" pitchFamily="34" charset="0"/>
              <a:buChar char="•"/>
              <a:defRPr/>
            </a:pPr>
            <a:r>
              <a:rPr lang="en-GB" dirty="0" err="1" smtClean="0">
                <a:latin typeface="Calibri" panose="020F0502020204030204" pitchFamily="34" charset="0"/>
                <a:cs typeface="Calibri" panose="020F0502020204030204" pitchFamily="34" charset="0"/>
              </a:rPr>
              <a:t>eMERLIN</a:t>
            </a:r>
            <a:endParaRPr lang="en-GB" dirty="0" smtClean="0">
              <a:latin typeface="Calibri" panose="020F0502020204030204" pitchFamily="34" charset="0"/>
              <a:cs typeface="Calibri" panose="020F0502020204030204" pitchFamily="34" charset="0"/>
            </a:endParaRPr>
          </a:p>
          <a:p>
            <a:pPr lvl="1">
              <a:buFont typeface="Arial" panose="020B0604020202020204" pitchFamily="34" charset="0"/>
              <a:buChar char="•"/>
              <a:defRPr/>
            </a:pPr>
            <a:endParaRPr lang="en-GB" dirty="0" smtClean="0">
              <a:latin typeface="Calibri" panose="020F0502020204030204" pitchFamily="34" charset="0"/>
              <a:cs typeface="Calibri" panose="020F0502020204030204" pitchFamily="34" charset="0"/>
            </a:endParaRPr>
          </a:p>
          <a:p>
            <a:pPr lvl="1">
              <a:buFont typeface="Arial" panose="020B0604020202020204" pitchFamily="34" charset="0"/>
              <a:buChar char="•"/>
              <a:defRPr/>
            </a:pPr>
            <a:endParaRPr lang="en-GB" dirty="0">
              <a:latin typeface="Calibri" panose="020F0502020204030204" pitchFamily="34" charset="0"/>
              <a:cs typeface="Calibri" panose="020F0502020204030204" pitchFamily="34" charset="0"/>
            </a:endParaRPr>
          </a:p>
          <a:p>
            <a:pPr lvl="1">
              <a:buFont typeface="Arial" panose="020B0604020202020204" pitchFamily="34" charset="0"/>
              <a:buChar char="•"/>
              <a:defRPr/>
            </a:pPr>
            <a:r>
              <a:rPr lang="en-GB" dirty="0" smtClean="0">
                <a:latin typeface="Calibri" panose="020F0502020204030204" pitchFamily="34" charset="0"/>
                <a:cs typeface="Calibri" panose="020F0502020204030204" pitchFamily="34" charset="0"/>
              </a:rPr>
              <a:t>EUCLID</a:t>
            </a:r>
          </a:p>
          <a:p>
            <a:pPr lvl="1">
              <a:buFont typeface="Arial" panose="020B0604020202020204" pitchFamily="34" charset="0"/>
              <a:buChar char="•"/>
              <a:defRPr/>
            </a:pPr>
            <a:r>
              <a:rPr lang="en-GB" dirty="0" smtClean="0">
                <a:latin typeface="Calibri" panose="020F0502020204030204" pitchFamily="34" charset="0"/>
                <a:cs typeface="Calibri" panose="020F0502020204030204" pitchFamily="34" charset="0"/>
              </a:rPr>
              <a:t>GAIA</a:t>
            </a:r>
          </a:p>
          <a:p>
            <a:pPr lvl="1">
              <a:buFont typeface="Arial" panose="020B0604020202020204" pitchFamily="34" charset="0"/>
              <a:buChar char="•"/>
              <a:defRPr/>
            </a:pPr>
            <a:r>
              <a:rPr lang="en-GB" dirty="0" smtClean="0">
                <a:latin typeface="Calibri" panose="020F0502020204030204" pitchFamily="34" charset="0"/>
                <a:cs typeface="Calibri" panose="020F0502020204030204" pitchFamily="34" charset="0"/>
              </a:rPr>
              <a:t>ISIS</a:t>
            </a:r>
          </a:p>
          <a:p>
            <a:pPr lvl="1">
              <a:buFont typeface="Arial" panose="020B0604020202020204" pitchFamily="34" charset="0"/>
              <a:buChar char="•"/>
              <a:defRPr/>
            </a:pPr>
            <a:r>
              <a:rPr lang="en-GB" dirty="0" err="1" smtClean="0">
                <a:latin typeface="Calibri" panose="020F0502020204030204" pitchFamily="34" charset="0"/>
                <a:cs typeface="Calibri" panose="020F0502020204030204" pitchFamily="34" charset="0"/>
              </a:rPr>
              <a:t>LHCb</a:t>
            </a:r>
            <a:endParaRPr lang="en-GB" dirty="0" smtClean="0">
              <a:latin typeface="Calibri" panose="020F0502020204030204" pitchFamily="34" charset="0"/>
              <a:cs typeface="Calibri" panose="020F0502020204030204" pitchFamily="34" charset="0"/>
            </a:endParaRPr>
          </a:p>
          <a:p>
            <a:pPr lvl="1">
              <a:buFont typeface="Arial" panose="020B0604020202020204" pitchFamily="34" charset="0"/>
              <a:buChar char="•"/>
              <a:defRPr/>
            </a:pPr>
            <a:r>
              <a:rPr lang="en-GB" dirty="0" smtClean="0">
                <a:latin typeface="Calibri" panose="020F0502020204030204" pitchFamily="34" charset="0"/>
                <a:cs typeface="Calibri" panose="020F0502020204030204" pitchFamily="34" charset="0"/>
              </a:rPr>
              <a:t>LIGO</a:t>
            </a:r>
          </a:p>
          <a:p>
            <a:pPr lvl="1">
              <a:buFont typeface="Arial" panose="020B0604020202020204" pitchFamily="34" charset="0"/>
              <a:buChar char="•"/>
              <a:defRPr/>
            </a:pPr>
            <a:r>
              <a:rPr lang="en-GB" dirty="0" smtClean="0">
                <a:latin typeface="Calibri" panose="020F0502020204030204" pitchFamily="34" charset="0"/>
                <a:cs typeface="Calibri" panose="020F0502020204030204" pitchFamily="34" charset="0"/>
              </a:rPr>
              <a:t>LSST</a:t>
            </a:r>
          </a:p>
          <a:p>
            <a:pPr lvl="1">
              <a:buFont typeface="Arial" panose="020B0604020202020204" pitchFamily="34" charset="0"/>
              <a:buChar char="•"/>
              <a:defRPr/>
            </a:pPr>
            <a:r>
              <a:rPr lang="en-GB" dirty="0" smtClean="0">
                <a:latin typeface="Calibri" panose="020F0502020204030204" pitchFamily="34" charset="0"/>
                <a:cs typeface="Calibri" panose="020F0502020204030204" pitchFamily="34" charset="0"/>
              </a:rPr>
              <a:t>Lux-</a:t>
            </a:r>
            <a:r>
              <a:rPr lang="en-GB" dirty="0" err="1" smtClean="0">
                <a:latin typeface="Calibri" panose="020F0502020204030204" pitchFamily="34" charset="0"/>
                <a:cs typeface="Calibri" panose="020F0502020204030204" pitchFamily="34" charset="0"/>
              </a:rPr>
              <a:t>Zepelin</a:t>
            </a:r>
            <a:endParaRPr lang="en-GB" dirty="0" smtClean="0">
              <a:latin typeface="Calibri" panose="020F0502020204030204" pitchFamily="34" charset="0"/>
              <a:cs typeface="Calibri" panose="020F0502020204030204" pitchFamily="34" charset="0"/>
            </a:endParaRPr>
          </a:p>
          <a:p>
            <a:pPr lvl="1">
              <a:buFont typeface="Arial" panose="020B0604020202020204" pitchFamily="34" charset="0"/>
              <a:buChar char="•"/>
              <a:defRPr/>
            </a:pPr>
            <a:r>
              <a:rPr lang="en-GB" dirty="0" smtClean="0">
                <a:latin typeface="Calibri" panose="020F0502020204030204" pitchFamily="34" charset="0"/>
                <a:cs typeface="Calibri" panose="020F0502020204030204" pitchFamily="34" charset="0"/>
              </a:rPr>
              <a:t>SKA</a:t>
            </a:r>
            <a:endParaRPr lang="en-GB" dirty="0" smtClean="0">
              <a:latin typeface="Calibri" panose="020F0502020204030204" pitchFamily="34" charset="0"/>
              <a:cs typeface="Calibri" panose="020F0502020204030204" pitchFamily="34" charset="0"/>
            </a:endParaRPr>
          </a:p>
        </p:txBody>
      </p:sp>
      <p:sp>
        <p:nvSpPr>
          <p:cNvPr id="6" name="Content Placeholder 4"/>
          <p:cNvSpPr txBox="1">
            <a:spLocks/>
          </p:cNvSpPr>
          <p:nvPr/>
        </p:nvSpPr>
        <p:spPr>
          <a:xfrm>
            <a:off x="403341" y="1184418"/>
            <a:ext cx="5296226" cy="3800475"/>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defRPr/>
            </a:pPr>
            <a:r>
              <a:rPr lang="en-GB" sz="2400" dirty="0" smtClean="0">
                <a:solidFill>
                  <a:srgbClr val="2E2D62"/>
                </a:solidFill>
                <a:latin typeface="Calibri" panose="020F0502020204030204" pitchFamily="34" charset="0"/>
                <a:cs typeface="Calibri" panose="020F0502020204030204" pitchFamily="34" charset="0"/>
              </a:rPr>
              <a:t>IRIS Provider Entity examples:</a:t>
            </a:r>
          </a:p>
          <a:p>
            <a:pPr lvl="1">
              <a:buFont typeface="Arial" panose="020B0604020202020204" pitchFamily="34" charset="0"/>
              <a:buChar char="•"/>
              <a:defRPr/>
            </a:pPr>
            <a:r>
              <a:rPr lang="en-GB" dirty="0" smtClean="0">
                <a:latin typeface="Calibri" panose="020F0502020204030204" pitchFamily="34" charset="0"/>
                <a:cs typeface="Calibri" panose="020F0502020204030204" pitchFamily="34" charset="0"/>
              </a:rPr>
              <a:t>STFC Scientific Computing Department</a:t>
            </a:r>
          </a:p>
          <a:p>
            <a:pPr lvl="1">
              <a:buFont typeface="Arial" panose="020B0604020202020204" pitchFamily="34" charset="0"/>
              <a:buChar char="•"/>
              <a:defRPr/>
            </a:pPr>
            <a:r>
              <a:rPr lang="en-GB" dirty="0" smtClean="0">
                <a:latin typeface="Calibri" panose="020F0502020204030204" pitchFamily="34" charset="0"/>
                <a:cs typeface="Calibri" panose="020F0502020204030204" pitchFamily="34" charset="0"/>
              </a:rPr>
              <a:t>The</a:t>
            </a:r>
            <a:r>
              <a:rPr lang="en-GB" dirty="0" smtClean="0">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Hartree Centre</a:t>
            </a:r>
          </a:p>
          <a:p>
            <a:pPr lvl="1">
              <a:buFont typeface="Arial" panose="020B0604020202020204" pitchFamily="34" charset="0"/>
              <a:buChar char="•"/>
              <a:defRPr/>
            </a:pPr>
            <a:r>
              <a:rPr lang="en-GB" dirty="0" smtClean="0">
                <a:latin typeface="Calibri" panose="020F0502020204030204" pitchFamily="34" charset="0"/>
                <a:cs typeface="Calibri" panose="020F0502020204030204" pitchFamily="34" charset="0"/>
              </a:rPr>
              <a:t>The Ada </a:t>
            </a:r>
            <a:r>
              <a:rPr lang="en-GB" dirty="0" smtClean="0">
                <a:latin typeface="Calibri" panose="020F0502020204030204" pitchFamily="34" charset="0"/>
                <a:cs typeface="Calibri" panose="020F0502020204030204" pitchFamily="34" charset="0"/>
              </a:rPr>
              <a:t>Lovelace </a:t>
            </a:r>
            <a:r>
              <a:rPr lang="en-GB" dirty="0" smtClean="0">
                <a:latin typeface="Calibri" panose="020F0502020204030204" pitchFamily="34" charset="0"/>
                <a:cs typeface="Calibri" panose="020F0502020204030204" pitchFamily="34" charset="0"/>
              </a:rPr>
              <a:t>Centre (SLC)</a:t>
            </a:r>
            <a:endParaRPr lang="en-GB" dirty="0" smtClean="0">
              <a:latin typeface="Calibri" panose="020F0502020204030204" pitchFamily="34" charset="0"/>
              <a:cs typeface="Calibri" panose="020F0502020204030204" pitchFamily="34" charset="0"/>
            </a:endParaRPr>
          </a:p>
          <a:p>
            <a:pPr lvl="1">
              <a:buFont typeface="Arial" panose="020B0604020202020204" pitchFamily="34" charset="0"/>
              <a:buChar char="•"/>
              <a:defRPr/>
            </a:pPr>
            <a:r>
              <a:rPr lang="en-GB" dirty="0" err="1" smtClean="0">
                <a:latin typeface="Calibri" panose="020F0502020204030204" pitchFamily="34" charset="0"/>
                <a:cs typeface="Calibri" panose="020F0502020204030204" pitchFamily="34" charset="0"/>
              </a:rPr>
              <a:t>DiRAC</a:t>
            </a:r>
            <a:r>
              <a:rPr lang="en-GB" dirty="0" smtClean="0">
                <a:latin typeface="Calibri" panose="020F0502020204030204" pitchFamily="34" charset="0"/>
                <a:cs typeface="Calibri" panose="020F0502020204030204" pitchFamily="34" charset="0"/>
              </a:rPr>
              <a:t> [HPC]</a:t>
            </a:r>
            <a:endParaRPr lang="en-GB" dirty="0" smtClean="0">
              <a:latin typeface="Calibri" panose="020F0502020204030204" pitchFamily="34" charset="0"/>
              <a:cs typeface="Calibri" panose="020F0502020204030204" pitchFamily="34" charset="0"/>
            </a:endParaRPr>
          </a:p>
          <a:p>
            <a:pPr lvl="1">
              <a:buFont typeface="Arial" panose="020B0604020202020204" pitchFamily="34" charset="0"/>
              <a:buChar char="•"/>
              <a:defRPr/>
            </a:pPr>
            <a:r>
              <a:rPr lang="en-GB" dirty="0" err="1" smtClean="0">
                <a:latin typeface="Calibri" panose="020F0502020204030204" pitchFamily="34" charset="0"/>
                <a:cs typeface="Calibri" panose="020F0502020204030204" pitchFamily="34" charset="0"/>
              </a:rPr>
              <a:t>GridPP</a:t>
            </a:r>
            <a:r>
              <a:rPr lang="en-GB" dirty="0" smtClean="0">
                <a:latin typeface="Calibri" panose="020F0502020204030204" pitchFamily="34" charset="0"/>
                <a:cs typeface="Calibri" panose="020F0502020204030204" pitchFamily="34" charset="0"/>
              </a:rPr>
              <a:t> [HTC]</a:t>
            </a:r>
            <a:endParaRPr lang="en-GB" dirty="0" smtClean="0">
              <a:latin typeface="Calibri" panose="020F0502020204030204" pitchFamily="34" charset="0"/>
              <a:cs typeface="Calibri" panose="020F0502020204030204" pitchFamily="34" charset="0"/>
            </a:endParaRPr>
          </a:p>
          <a:p>
            <a:pPr lvl="1">
              <a:buFont typeface="Arial" panose="020B0604020202020204" pitchFamily="34" charset="0"/>
              <a:buChar char="•"/>
              <a:defRPr/>
            </a:pPr>
            <a:r>
              <a:rPr lang="en-GB" dirty="0" smtClean="0">
                <a:latin typeface="Calibri" panose="020F0502020204030204" pitchFamily="34" charset="0"/>
                <a:cs typeface="Calibri" panose="020F0502020204030204" pitchFamily="34" charset="0"/>
              </a:rPr>
              <a:t>The DLS Computing Department</a:t>
            </a:r>
          </a:p>
          <a:p>
            <a:pPr lvl="1">
              <a:buFont typeface="Arial" panose="020B0604020202020204" pitchFamily="34" charset="0"/>
              <a:buChar char="•"/>
              <a:defRPr/>
            </a:pPr>
            <a:r>
              <a:rPr lang="en-GB" dirty="0" smtClean="0">
                <a:latin typeface="Calibri" panose="020F0502020204030204" pitchFamily="34" charset="0"/>
                <a:cs typeface="Calibri" panose="020F0502020204030204" pitchFamily="34" charset="0"/>
              </a:rPr>
              <a:t>CCFE computing</a:t>
            </a:r>
          </a:p>
          <a:p>
            <a:pPr lvl="1">
              <a:defRPr/>
            </a:pPr>
            <a:endParaRPr lang="en-GB"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26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416314" y="1197442"/>
            <a:ext cx="10719460" cy="4401205"/>
          </a:xfrm>
          <a:prstGeom prst="rect">
            <a:avLst/>
          </a:prstGeom>
        </p:spPr>
        <p:txBody>
          <a:bodyPr wrap="square">
            <a:spAutoFit/>
          </a:bodyPr>
          <a:lstStyle/>
          <a:p>
            <a:pPr marL="342900" indent="-342900">
              <a:buFont typeface="Arial" panose="020B0604020202020204" pitchFamily="34" charset="0"/>
              <a:buChar char="•"/>
            </a:pPr>
            <a:r>
              <a:rPr lang="en-GB" sz="2800" dirty="0">
                <a:solidFill>
                  <a:srgbClr val="626262"/>
                </a:solidFill>
                <a:latin typeface="Arial" panose="020B0604020202020204" pitchFamily="34" charset="0"/>
              </a:rPr>
              <a:t>Need some common elements to support these communities working together: </a:t>
            </a:r>
            <a:endParaRPr lang="en-GB" sz="2800" dirty="0" smtClean="0">
              <a:solidFill>
                <a:srgbClr val="626262"/>
              </a:solidFill>
              <a:latin typeface="Arial" panose="020B0604020202020204" pitchFamily="34" charset="0"/>
            </a:endParaRPr>
          </a:p>
          <a:p>
            <a:pPr marL="800100" lvl="1" indent="-342900">
              <a:buFont typeface="Arial" panose="020B0604020202020204" pitchFamily="34" charset="0"/>
              <a:buChar char="•"/>
            </a:pPr>
            <a:r>
              <a:rPr lang="en-GB" sz="2800" dirty="0" smtClean="0">
                <a:solidFill>
                  <a:srgbClr val="626262"/>
                </a:solidFill>
                <a:latin typeface="Arial" panose="020B0604020202020204" pitchFamily="34" charset="0"/>
              </a:rPr>
              <a:t>Policy </a:t>
            </a:r>
            <a:r>
              <a:rPr lang="en-GB" sz="2800" dirty="0">
                <a:solidFill>
                  <a:srgbClr val="626262"/>
                </a:solidFill>
                <a:latin typeface="Arial" panose="020B0604020202020204" pitchFamily="34" charset="0"/>
              </a:rPr>
              <a:t>and Trust </a:t>
            </a:r>
            <a:r>
              <a:rPr lang="en-GB" sz="2800" dirty="0" smtClean="0">
                <a:solidFill>
                  <a:srgbClr val="626262"/>
                </a:solidFill>
                <a:latin typeface="Arial" panose="020B0604020202020204" pitchFamily="34" charset="0"/>
              </a:rPr>
              <a:t>Framework</a:t>
            </a:r>
          </a:p>
          <a:p>
            <a:pPr marL="800100" lvl="1" indent="-342900">
              <a:buFont typeface="Arial" panose="020B0604020202020204" pitchFamily="34" charset="0"/>
              <a:buChar char="•"/>
            </a:pPr>
            <a:r>
              <a:rPr lang="en-GB" sz="2800" b="1" dirty="0" smtClean="0">
                <a:solidFill>
                  <a:srgbClr val="626262"/>
                </a:solidFill>
                <a:latin typeface="Arial" panose="020B0604020202020204" pitchFamily="34" charset="0"/>
              </a:rPr>
              <a:t>Identity Management</a:t>
            </a:r>
          </a:p>
          <a:p>
            <a:pPr marL="800100" lvl="1" indent="-342900">
              <a:buFont typeface="Arial" panose="020B0604020202020204" pitchFamily="34" charset="0"/>
              <a:buChar char="•"/>
            </a:pPr>
            <a:r>
              <a:rPr lang="en-GB" sz="2800" dirty="0" smtClean="0">
                <a:solidFill>
                  <a:srgbClr val="626262"/>
                </a:solidFill>
                <a:latin typeface="Arial" panose="020B0604020202020204" pitchFamily="34" charset="0"/>
              </a:rPr>
              <a:t>Resource Accounting</a:t>
            </a:r>
          </a:p>
          <a:p>
            <a:pPr marL="800100" lvl="1" indent="-342900">
              <a:buFont typeface="Arial" panose="020B0604020202020204" pitchFamily="34" charset="0"/>
              <a:buChar char="•"/>
            </a:pPr>
            <a:r>
              <a:rPr lang="en-GB" sz="2800" dirty="0" smtClean="0">
                <a:solidFill>
                  <a:srgbClr val="626262"/>
                </a:solidFill>
                <a:latin typeface="Arial" panose="020B0604020202020204" pitchFamily="34" charset="0"/>
              </a:rPr>
              <a:t>Monitoring</a:t>
            </a:r>
          </a:p>
          <a:p>
            <a:pPr lvl="1"/>
            <a:endParaRPr lang="en-GB" sz="2800" dirty="0">
              <a:solidFill>
                <a:srgbClr val="626262"/>
              </a:solidFill>
              <a:latin typeface="Arial" panose="020B0604020202020204" pitchFamily="34" charset="0"/>
              <a:cs typeface="Arial" panose="020B0604020202020204" pitchFamily="34" charset="0"/>
            </a:endParaRPr>
          </a:p>
          <a:p>
            <a:pPr lvl="1"/>
            <a:r>
              <a:rPr lang="en-GB" sz="2800" dirty="0" smtClean="0">
                <a:solidFill>
                  <a:srgbClr val="626262"/>
                </a:solidFill>
                <a:latin typeface="Arial" panose="020B0604020202020204" pitchFamily="34" charset="0"/>
                <a:cs typeface="Arial" panose="020B0604020202020204" pitchFamily="34" charset="0"/>
              </a:rPr>
              <a:t>Identity </a:t>
            </a:r>
            <a:r>
              <a:rPr lang="en-GB" sz="2800" dirty="0">
                <a:solidFill>
                  <a:srgbClr val="626262"/>
                </a:solidFill>
                <a:latin typeface="Arial" panose="020B0604020202020204" pitchFamily="34" charset="0"/>
                <a:cs typeface="Arial" panose="020B0604020202020204" pitchFamily="34" charset="0"/>
              </a:rPr>
              <a:t>management is required for IRIS resources to function as a coherent infrastructure</a:t>
            </a:r>
          </a:p>
          <a:p>
            <a:pPr lvl="1"/>
            <a:endParaRPr lang="en-GB" sz="2800" dirty="0">
              <a:solidFill>
                <a:srgbClr val="62626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7B54F19-1212-9345-95FF-9D2815FD6E96}"/>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smtClean="0">
                <a:solidFill>
                  <a:srgbClr val="2E2D62"/>
                </a:solidFill>
                <a:latin typeface="Arial" panose="020B0604020202020204" pitchFamily="34" charset="0"/>
                <a:cs typeface="Arial" panose="020B0604020202020204" pitchFamily="34" charset="0"/>
              </a:rPr>
              <a:t>IRIS Background</a:t>
            </a:r>
            <a:endParaRPr lang="en-US" sz="4400" b="1" spc="-150" dirty="0">
              <a:solidFill>
                <a:srgbClr val="2E2D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1512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smtClean="0">
                <a:solidFill>
                  <a:srgbClr val="2E2D62"/>
                </a:solidFill>
                <a:latin typeface="Arial" panose="020B0604020202020204" pitchFamily="34" charset="0"/>
                <a:cs typeface="Arial" panose="020B0604020202020204" pitchFamily="34" charset="0"/>
              </a:rPr>
              <a:t>The IRIS IAM</a:t>
            </a:r>
            <a:endParaRPr lang="en-US" sz="4400" b="1" spc="-150" dirty="0">
              <a:solidFill>
                <a:srgbClr val="2E2D62"/>
              </a:solidFill>
              <a:latin typeface="Arial" panose="020B0604020202020204" pitchFamily="34" charset="0"/>
              <a:cs typeface="Arial" panose="020B0604020202020204" pitchFamily="34" charset="0"/>
            </a:endParaRPr>
          </a:p>
        </p:txBody>
      </p:sp>
      <p:sp>
        <p:nvSpPr>
          <p:cNvPr id="6" name="Content Placeholder 4"/>
          <p:cNvSpPr txBox="1">
            <a:spLocks/>
          </p:cNvSpPr>
          <p:nvPr/>
        </p:nvSpPr>
        <p:spPr>
          <a:xfrm>
            <a:off x="403340" y="1114623"/>
            <a:ext cx="10442460" cy="4689277"/>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defRPr/>
            </a:pPr>
            <a:r>
              <a:rPr lang="en-US" altLang="en-US" dirty="0"/>
              <a:t>INDIGO IAM selected for use due to existing capabilities and support</a:t>
            </a:r>
          </a:p>
          <a:p>
            <a:pPr lvl="1">
              <a:buFont typeface="Arial" panose="020B0604020202020204" pitchFamily="34" charset="0"/>
              <a:buChar char="•"/>
              <a:defRPr/>
            </a:pPr>
            <a:r>
              <a:rPr lang="en-US" altLang="en-US" dirty="0"/>
              <a:t>Originally developed as part of the INDIGO </a:t>
            </a:r>
            <a:r>
              <a:rPr lang="en-US" altLang="en-US" dirty="0" err="1"/>
              <a:t>Datacloud</a:t>
            </a:r>
            <a:r>
              <a:rPr lang="en-US" altLang="en-US" dirty="0"/>
              <a:t> Horizon2020 </a:t>
            </a:r>
            <a:r>
              <a:rPr lang="en-US" altLang="en-US" dirty="0" smtClean="0"/>
              <a:t>project</a:t>
            </a:r>
          </a:p>
          <a:p>
            <a:pPr lvl="1">
              <a:buFont typeface="Arial" panose="020B0604020202020204" pitchFamily="34" charset="0"/>
              <a:buChar char="•"/>
              <a:defRPr/>
            </a:pPr>
            <a:r>
              <a:rPr lang="en-US" altLang="en-US" dirty="0" smtClean="0"/>
              <a:t>For more info, see Andrea </a:t>
            </a:r>
            <a:r>
              <a:rPr lang="en-US" altLang="en-US" dirty="0" err="1" smtClean="0"/>
              <a:t>Ceccanti’s</a:t>
            </a:r>
            <a:r>
              <a:rPr lang="en-US" altLang="en-US" dirty="0" smtClean="0"/>
              <a:t> </a:t>
            </a:r>
            <a:r>
              <a:rPr lang="en-US" altLang="en-US" dirty="0"/>
              <a:t>talk </a:t>
            </a:r>
            <a:r>
              <a:rPr lang="en-US" altLang="en-US" dirty="0" smtClean="0"/>
              <a:t>on Monday: </a:t>
            </a:r>
            <a:r>
              <a:rPr lang="en-US" altLang="en-US" dirty="0">
                <a:hlinkClick r:id="rId3"/>
              </a:rPr>
              <a:t>https://indico.egi.eu/event/5000/contributions/14488</a:t>
            </a:r>
            <a:r>
              <a:rPr lang="en-US" altLang="en-US" dirty="0" smtClean="0">
                <a:hlinkClick r:id="rId3"/>
              </a:rPr>
              <a:t>/</a:t>
            </a:r>
            <a:r>
              <a:rPr lang="en-US" altLang="en-US" dirty="0" smtClean="0"/>
              <a:t> </a:t>
            </a:r>
            <a:endParaRPr lang="en-US" altLang="en-US" dirty="0"/>
          </a:p>
          <a:p>
            <a:pPr>
              <a:buFont typeface="Arial" panose="020B0604020202020204" pitchFamily="34" charset="0"/>
              <a:buChar char="•"/>
              <a:defRPr/>
            </a:pPr>
            <a:r>
              <a:rPr lang="en-US" altLang="en-US" dirty="0"/>
              <a:t>Aims of the IRIS IAM:</a:t>
            </a:r>
          </a:p>
          <a:p>
            <a:pPr lvl="1">
              <a:buFont typeface="Arial" panose="020B0604020202020204" pitchFamily="34" charset="0"/>
              <a:buChar char="•"/>
              <a:defRPr/>
            </a:pPr>
            <a:r>
              <a:rPr lang="en-US" altLang="en-US" dirty="0"/>
              <a:t>Provide users with a consistent </a:t>
            </a:r>
            <a:r>
              <a:rPr lang="en-US" altLang="en-US" dirty="0" smtClean="0"/>
              <a:t>authentication </a:t>
            </a:r>
            <a:r>
              <a:rPr lang="en-US" altLang="en-US" dirty="0"/>
              <a:t>experience across IRIS services</a:t>
            </a:r>
          </a:p>
          <a:p>
            <a:pPr lvl="1">
              <a:buFont typeface="Arial" panose="020B0604020202020204" pitchFamily="34" charset="0"/>
              <a:buChar char="•"/>
              <a:defRPr/>
            </a:pPr>
            <a:r>
              <a:rPr lang="en-US" altLang="en-US" dirty="0"/>
              <a:t>Provide </a:t>
            </a:r>
            <a:r>
              <a:rPr lang="en-US" altLang="en-US" dirty="0" smtClean="0"/>
              <a:t>science communities with central authorization through group </a:t>
            </a:r>
            <a:r>
              <a:rPr lang="en-US" altLang="en-US" dirty="0"/>
              <a:t>management </a:t>
            </a:r>
            <a:r>
              <a:rPr lang="en-US" altLang="en-US" dirty="0" smtClean="0"/>
              <a:t>capability</a:t>
            </a:r>
          </a:p>
          <a:p>
            <a:pPr>
              <a:buFont typeface="Arial" panose="020B0604020202020204" pitchFamily="34" charset="0"/>
              <a:buChar char="•"/>
              <a:defRPr/>
            </a:pPr>
            <a:r>
              <a:rPr lang="en-US" altLang="en-US" dirty="0" smtClean="0"/>
              <a:t>Observer in AEGIS, active participant in FIM4R</a:t>
            </a:r>
            <a:endParaRPr lang="en-US" altLang="en-US" dirty="0"/>
          </a:p>
        </p:txBody>
      </p:sp>
    </p:spTree>
    <p:extLst>
      <p:ext uri="{BB962C8B-B14F-4D97-AF65-F5344CB8AC3E}">
        <p14:creationId xmlns:p14="http://schemas.microsoft.com/office/powerpoint/2010/main" val="2548231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0" y="345182"/>
            <a:ext cx="6861059" cy="769441"/>
          </a:xfrm>
          <a:prstGeom prst="rect">
            <a:avLst/>
          </a:prstGeom>
          <a:noFill/>
        </p:spPr>
        <p:txBody>
          <a:bodyPr wrap="square" rtlCol="0" anchor="t">
            <a:spAutoFit/>
          </a:bodyPr>
          <a:lstStyle/>
          <a:p>
            <a:r>
              <a:rPr lang="en-US" sz="4400" b="1" spc="-150" dirty="0" smtClean="0">
                <a:solidFill>
                  <a:srgbClr val="2E2D62"/>
                </a:solidFill>
                <a:latin typeface="Arial" panose="020B0604020202020204" pitchFamily="34" charset="0"/>
                <a:cs typeface="Arial" panose="020B0604020202020204" pitchFamily="34" charset="0"/>
              </a:rPr>
              <a:t>Current Status of the IAM</a:t>
            </a:r>
            <a:endParaRPr lang="en-US" sz="4400" b="1" spc="-150" dirty="0">
              <a:solidFill>
                <a:srgbClr val="2E2D62"/>
              </a:solidFill>
              <a:latin typeface="Arial" panose="020B0604020202020204" pitchFamily="34" charset="0"/>
              <a:cs typeface="Arial" panose="020B0604020202020204" pitchFamily="34" charset="0"/>
            </a:endParaRPr>
          </a:p>
        </p:txBody>
      </p:sp>
      <p:sp>
        <p:nvSpPr>
          <p:cNvPr id="6" name="Content Placeholder 4"/>
          <p:cNvSpPr txBox="1">
            <a:spLocks/>
          </p:cNvSpPr>
          <p:nvPr/>
        </p:nvSpPr>
        <p:spPr>
          <a:xfrm>
            <a:off x="428738" y="1098946"/>
            <a:ext cx="11052061" cy="4689277"/>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defRPr/>
            </a:pPr>
            <a:r>
              <a:rPr lang="en-US" altLang="en-US" dirty="0" smtClean="0">
                <a:solidFill>
                  <a:srgbClr val="626262"/>
                </a:solidFill>
              </a:rPr>
              <a:t>Production standard service based on AARC blueprint</a:t>
            </a:r>
          </a:p>
          <a:p>
            <a:pPr lvl="1">
              <a:buFont typeface="Arial" panose="020B0604020202020204" pitchFamily="34" charset="0"/>
              <a:buChar char="•"/>
              <a:defRPr/>
            </a:pPr>
            <a:r>
              <a:rPr lang="en-US" altLang="en-US" dirty="0" smtClean="0">
                <a:solidFill>
                  <a:srgbClr val="626262"/>
                </a:solidFill>
              </a:rPr>
              <a:t>Primary authentication a number of IRIS services, including Accounting Portal, MISP Security Portal and OpenStack Clouds</a:t>
            </a:r>
          </a:p>
          <a:p>
            <a:pPr lvl="1">
              <a:buFont typeface="Arial" panose="020B0604020202020204" pitchFamily="34" charset="0"/>
              <a:buChar char="•"/>
              <a:defRPr/>
            </a:pPr>
            <a:r>
              <a:rPr lang="en-US" altLang="en-US" dirty="0" smtClean="0">
                <a:solidFill>
                  <a:srgbClr val="626262"/>
                </a:solidFill>
              </a:rPr>
              <a:t>Primary means of authorization for IRIS Users within the SCD Cloud</a:t>
            </a:r>
          </a:p>
          <a:p>
            <a:pPr>
              <a:buFont typeface="Arial" panose="020B0604020202020204" pitchFamily="34" charset="0"/>
              <a:buChar char="•"/>
              <a:defRPr/>
            </a:pPr>
            <a:r>
              <a:rPr lang="en-US" altLang="en-US" dirty="0" smtClean="0">
                <a:solidFill>
                  <a:srgbClr val="626262"/>
                </a:solidFill>
              </a:rPr>
              <a:t>Small team supporting the service development and operations</a:t>
            </a:r>
          </a:p>
          <a:p>
            <a:pPr lvl="1">
              <a:buFont typeface="Arial" panose="020B0604020202020204" pitchFamily="34" charset="0"/>
              <a:buChar char="•"/>
              <a:defRPr/>
            </a:pPr>
            <a:r>
              <a:rPr lang="en-US" altLang="en-US" dirty="0" smtClean="0">
                <a:solidFill>
                  <a:srgbClr val="626262"/>
                </a:solidFill>
              </a:rPr>
              <a:t>Currentl</a:t>
            </a:r>
            <a:r>
              <a:rPr lang="en-US" altLang="en-US" dirty="0" smtClean="0">
                <a:solidFill>
                  <a:srgbClr val="626262"/>
                </a:solidFill>
              </a:rPr>
              <a:t>y looking to expand effort in order to better serve community</a:t>
            </a:r>
          </a:p>
          <a:p>
            <a:pPr>
              <a:buFont typeface="Arial" panose="020B0604020202020204" pitchFamily="34" charset="0"/>
              <a:buChar char="•"/>
              <a:defRPr/>
            </a:pPr>
            <a:r>
              <a:rPr lang="en-US" altLang="en-US" dirty="0" smtClean="0">
                <a:solidFill>
                  <a:srgbClr val="626262"/>
                </a:solidFill>
              </a:rPr>
              <a:t>Close liaison with IRIS Policy and Trust Framework</a:t>
            </a:r>
          </a:p>
          <a:p>
            <a:pPr lvl="1">
              <a:buFont typeface="Arial" panose="020B0604020202020204" pitchFamily="34" charset="0"/>
              <a:buChar char="•"/>
              <a:defRPr/>
            </a:pPr>
            <a:r>
              <a:rPr lang="en-US" altLang="en-US" dirty="0" smtClean="0">
                <a:solidFill>
                  <a:srgbClr val="626262"/>
                </a:solidFill>
              </a:rPr>
              <a:t>Ensure that the IAM follows collaboration polices and policies reflect what is possible</a:t>
            </a:r>
          </a:p>
          <a:p>
            <a:pPr lvl="1">
              <a:buFont typeface="Arial" panose="020B0604020202020204" pitchFamily="34" charset="0"/>
              <a:buChar char="•"/>
              <a:defRPr/>
            </a:pPr>
            <a:r>
              <a:rPr lang="en-US" altLang="en-US" dirty="0" smtClean="0">
                <a:solidFill>
                  <a:srgbClr val="626262"/>
                </a:solidFill>
              </a:rPr>
              <a:t>For more information see yesterday’s talk </a:t>
            </a:r>
            <a:r>
              <a:rPr lang="en-US" altLang="en-US" dirty="0" smtClean="0">
                <a:solidFill>
                  <a:srgbClr val="E94D36"/>
                </a:solidFill>
                <a:hlinkClick r:id="rId3"/>
              </a:rPr>
              <a:t>here</a:t>
            </a:r>
            <a:endParaRPr lang="en-US" altLang="en-US" dirty="0" smtClean="0">
              <a:solidFill>
                <a:srgbClr val="E94D36"/>
              </a:solidFill>
            </a:endParaRPr>
          </a:p>
          <a:p>
            <a:pPr>
              <a:buFont typeface="Arial" panose="020B0604020202020204" pitchFamily="34" charset="0"/>
              <a:buChar char="•"/>
              <a:defRPr/>
            </a:pPr>
            <a:r>
              <a:rPr lang="en-US" altLang="en-US" dirty="0" smtClean="0">
                <a:solidFill>
                  <a:srgbClr val="626262"/>
                </a:solidFill>
              </a:rPr>
              <a:t>Testing IdP-of-last-resort usage with select science communities</a:t>
            </a:r>
          </a:p>
          <a:p>
            <a:pPr>
              <a:buFont typeface="Arial" panose="020B0604020202020204" pitchFamily="34" charset="0"/>
              <a:buChar char="•"/>
              <a:defRPr/>
            </a:pPr>
            <a:endParaRPr lang="en-US" altLang="en-US" dirty="0" smtClean="0">
              <a:solidFill>
                <a:srgbClr val="626262"/>
              </a:solidFill>
            </a:endParaRPr>
          </a:p>
          <a:p>
            <a:pPr>
              <a:buFont typeface="Arial" panose="020B0604020202020204" pitchFamily="34" charset="0"/>
              <a:buChar char="•"/>
              <a:defRPr/>
            </a:pPr>
            <a:endParaRPr lang="en-US" altLang="en-US" dirty="0" smtClean="0">
              <a:solidFill>
                <a:srgbClr val="626262"/>
              </a:solidFill>
            </a:endParaRPr>
          </a:p>
        </p:txBody>
      </p:sp>
    </p:spTree>
    <p:extLst>
      <p:ext uri="{BB962C8B-B14F-4D97-AF65-F5344CB8AC3E}">
        <p14:creationId xmlns:p14="http://schemas.microsoft.com/office/powerpoint/2010/main" val="587363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1" y="789682"/>
            <a:ext cx="2716331" cy="954107"/>
          </a:xfrm>
          <a:prstGeom prst="rect">
            <a:avLst/>
          </a:prstGeom>
          <a:noFill/>
        </p:spPr>
        <p:txBody>
          <a:bodyPr wrap="square" rtlCol="0" anchor="t">
            <a:spAutoFit/>
          </a:bodyPr>
          <a:lstStyle/>
          <a:p>
            <a:r>
              <a:rPr lang="en-US" sz="2800" b="1" spc="-150" dirty="0" smtClean="0">
                <a:solidFill>
                  <a:srgbClr val="2E2D62"/>
                </a:solidFill>
                <a:latin typeface="Arial" panose="020B0604020202020204" pitchFamily="34" charset="0"/>
                <a:cs typeface="Arial" panose="020B0604020202020204" pitchFamily="34" charset="0"/>
              </a:rPr>
              <a:t>IRIS IAM: AARC Blueprint based</a:t>
            </a:r>
            <a:endParaRPr lang="en-US" sz="2800" b="1" spc="-150" dirty="0">
              <a:solidFill>
                <a:srgbClr val="2E2D62"/>
              </a:solidFill>
              <a:latin typeface="Arial" panose="020B0604020202020204" pitchFamily="34" charset="0"/>
              <a:cs typeface="Arial" panose="020B0604020202020204" pitchFamily="34" charset="0"/>
            </a:endParaRPr>
          </a:p>
        </p:txBody>
      </p:sp>
      <p:sp>
        <p:nvSpPr>
          <p:cNvPr id="6" name="Content Placeholder 4"/>
          <p:cNvSpPr txBox="1">
            <a:spLocks/>
          </p:cNvSpPr>
          <p:nvPr/>
        </p:nvSpPr>
        <p:spPr>
          <a:xfrm>
            <a:off x="403340" y="1362218"/>
            <a:ext cx="10442460" cy="3800475"/>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defRPr/>
            </a:pPr>
            <a:endParaRPr lang="en-GB" sz="18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6331" y="0"/>
            <a:ext cx="9475669" cy="6743700"/>
          </a:xfrm>
          <a:prstGeom prst="rect">
            <a:avLst/>
          </a:prstGeom>
        </p:spPr>
      </p:pic>
      <p:sp>
        <p:nvSpPr>
          <p:cNvPr id="5" name="Content Placeholder 4"/>
          <p:cNvSpPr txBox="1">
            <a:spLocks/>
          </p:cNvSpPr>
          <p:nvPr/>
        </p:nvSpPr>
        <p:spPr>
          <a:xfrm>
            <a:off x="-2" y="2416836"/>
            <a:ext cx="2716331" cy="1910028"/>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defRPr/>
            </a:pPr>
            <a:r>
              <a:rPr lang="en-GB" sz="2000" dirty="0" smtClean="0">
                <a:latin typeface="Calibri" panose="020F0502020204030204" pitchFamily="34" charset="0"/>
                <a:cs typeface="Calibri" panose="020F0502020204030204" pitchFamily="34" charset="0"/>
              </a:rPr>
              <a:t>Federated Identities via </a:t>
            </a:r>
            <a:r>
              <a:rPr lang="en-GB" sz="2000" dirty="0" err="1" smtClean="0">
                <a:latin typeface="Calibri" panose="020F0502020204030204" pitchFamily="34" charset="0"/>
                <a:cs typeface="Calibri" panose="020F0502020204030204" pitchFamily="34" charset="0"/>
              </a:rPr>
              <a:t>eduGAIN</a:t>
            </a:r>
            <a:endParaRPr lang="en-GB" sz="2000" dirty="0">
              <a:latin typeface="Calibri" panose="020F0502020204030204" pitchFamily="34" charset="0"/>
              <a:cs typeface="Calibri" panose="020F0502020204030204" pitchFamily="34" charset="0"/>
            </a:endParaRPr>
          </a:p>
          <a:p>
            <a:pPr>
              <a:buFont typeface="Arial" panose="020B0604020202020204" pitchFamily="34" charset="0"/>
              <a:buChar char="•"/>
              <a:defRPr/>
            </a:pPr>
            <a:r>
              <a:rPr lang="en-GB" sz="2000" dirty="0" smtClean="0">
                <a:latin typeface="Calibri" panose="020F0502020204030204" pitchFamily="34" charset="0"/>
                <a:cs typeface="Calibri" panose="020F0502020204030204" pitchFamily="34" charset="0"/>
              </a:rPr>
              <a:t>SIRTFI compliant with REFEDS status asserted</a:t>
            </a:r>
          </a:p>
          <a:p>
            <a:pPr>
              <a:buFont typeface="Arial" panose="020B0604020202020204" pitchFamily="34" charset="0"/>
              <a:buChar char="•"/>
              <a:defRPr/>
            </a:pPr>
            <a:r>
              <a:rPr lang="en-US" altLang="en-US" sz="2000" dirty="0">
                <a:latin typeface="+mn-lt"/>
              </a:rPr>
              <a:t>GÉANT </a:t>
            </a:r>
            <a:r>
              <a:rPr lang="en-US" altLang="en-US" sz="2000" dirty="0" smtClean="0">
                <a:latin typeface="+mn-lt"/>
              </a:rPr>
              <a:t>COC compliant</a:t>
            </a:r>
            <a:endParaRPr lang="en-US" altLang="en-US" sz="2000" dirty="0">
              <a:latin typeface="+mn-lt"/>
            </a:endParaRPr>
          </a:p>
          <a:p>
            <a:pPr>
              <a:buFont typeface="Arial" panose="020B0604020202020204" pitchFamily="34" charset="0"/>
              <a:buChar char="•"/>
              <a:defRPr/>
            </a:pPr>
            <a:endParaRPr lang="en-GB" sz="1600" dirty="0" smtClean="0">
              <a:latin typeface="Calibri" panose="020F0502020204030204" pitchFamily="34" charset="0"/>
              <a:cs typeface="Calibri" panose="020F0502020204030204" pitchFamily="34" charset="0"/>
            </a:endParaRPr>
          </a:p>
          <a:p>
            <a:pPr lvl="1">
              <a:defRPr/>
            </a:pPr>
            <a:endParaRPr lang="en-GB"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4949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nt WITHOUT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15B617C59DC14C90AC21EF720B0C2E" ma:contentTypeVersion="13" ma:contentTypeDescription="Create a new document." ma:contentTypeScope="" ma:versionID="b8be1469a57463f3e0548a08369ebf82">
  <xsd:schema xmlns:xsd="http://www.w3.org/2001/XMLSchema" xmlns:xs="http://www.w3.org/2001/XMLSchema" xmlns:p="http://schemas.microsoft.com/office/2006/metadata/properties" xmlns:ns3="7542b57f-865a-45c8-901f-9ccf6aaa3b9d" xmlns:ns4="3f18af7c-b119-454a-aea8-f9888f37a86a" targetNamespace="http://schemas.microsoft.com/office/2006/metadata/properties" ma:root="true" ma:fieldsID="a851efa26b08a132ce0447e6eb1e82af" ns3:_="" ns4:_="">
    <xsd:import namespace="7542b57f-865a-45c8-901f-9ccf6aaa3b9d"/>
    <xsd:import namespace="3f18af7c-b119-454a-aea8-f9888f37a86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42b57f-865a-45c8-901f-9ccf6aaa3b9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18af7c-b119-454a-aea8-f9888f37a86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2A1E42-E2D5-4511-82FD-814A76A966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42b57f-865a-45c8-901f-9ccf6aaa3b9d"/>
    <ds:schemaRef ds:uri="3f18af7c-b119-454a-aea8-f9888f37a8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6D3F8C-4209-47FF-A37A-E21247ADC2DB}">
  <ds:schemaRefs>
    <ds:schemaRef ds:uri="http://purl.org/dc/elements/1.1/"/>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3f18af7c-b119-454a-aea8-f9888f37a86a"/>
    <ds:schemaRef ds:uri="7542b57f-865a-45c8-901f-9ccf6aaa3b9d"/>
    <ds:schemaRef ds:uri="http://purl.org/dc/dcmitype/"/>
  </ds:schemaRefs>
</ds:datastoreItem>
</file>

<file path=customXml/itemProps3.xml><?xml version="1.0" encoding="utf-8"?>
<ds:datastoreItem xmlns:ds="http://schemas.openxmlformats.org/officeDocument/2006/customXml" ds:itemID="{DCE5AA5E-D351-4BE0-99D5-D5BC6D00E9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13843</TotalTime>
  <Words>1719</Words>
  <Application>Microsoft Office PowerPoint</Application>
  <PresentationFormat>Widescreen</PresentationFormat>
  <Paragraphs>219</Paragraphs>
  <Slides>18</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Arial Regular</vt:lpstr>
      <vt:lpstr>Calibri</vt:lpstr>
      <vt:lpstr>Wingdings</vt:lpstr>
      <vt:lpstr>Font and logo master</vt:lpstr>
      <vt:lpstr>Font WITHOUT logo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SSH access via IAM</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STFC PowerPoint template - detailed</dc:title>
  <dc:creator>Philip Millard</dc:creator>
  <cp:lastModifiedBy>Dack, Thomas (STFC,RAL,SC)</cp:lastModifiedBy>
  <cp:revision>214</cp:revision>
  <cp:lastPrinted>2019-10-02T08:27:37Z</cp:lastPrinted>
  <dcterms:created xsi:type="dcterms:W3CDTF">2019-09-17T08:04:08Z</dcterms:created>
  <dcterms:modified xsi:type="dcterms:W3CDTF">2020-11-03T20:26:20Z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0x0101005915B617C59DC14C90AC21EF720B0C2E</vt:lpwstr>
  </property>
</Properties>
</file>