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Garamond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Garamond-regular.fntdata"/><Relationship Id="rId11" Type="http://schemas.openxmlformats.org/officeDocument/2006/relationships/slide" Target="slides/slide6.xml"/><Relationship Id="rId22" Type="http://schemas.openxmlformats.org/officeDocument/2006/relationships/font" Target="fonts/Garamond-italic.fntdata"/><Relationship Id="rId10" Type="http://schemas.openxmlformats.org/officeDocument/2006/relationships/slide" Target="slides/slide5.xml"/><Relationship Id="rId21" Type="http://schemas.openxmlformats.org/officeDocument/2006/relationships/font" Target="fonts/Garamond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Garamond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a5034e2570_0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a5034e2570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a5034e2570_0_2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a5034e2570_0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a5034e2570_0_3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a5034e2570_0_3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a5034e2570_0_4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a5034e2570_0_4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a5034e2570_0_5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a5034e2570_0_5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9b4839e28a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9b4839e28a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a5034e257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a5034e257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a5034e2570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a5034e2570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a3ecf1384a_1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a3ecf1384a_1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a5034e2570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a5034e2570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a5034e2570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a5034e2570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a5034e2570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a5034e2570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a5034e2570_0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a5034e2570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Relationship Id="rId4" Type="http://schemas.openxmlformats.org/officeDocument/2006/relationships/image" Target="../media/image5.png"/><Relationship Id="rId5" Type="http://schemas.openxmlformats.org/officeDocument/2006/relationships/image" Target="../media/image2.png"/><Relationship Id="rId6" Type="http://schemas.openxmlformats.org/officeDocument/2006/relationships/image" Target="../media/image1.gif"/><Relationship Id="rId7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jpg"/><Relationship Id="rId4" Type="http://schemas.openxmlformats.org/officeDocument/2006/relationships/image" Target="../media/image8.jpg"/><Relationship Id="rId10" Type="http://schemas.openxmlformats.org/officeDocument/2006/relationships/image" Target="../media/image21.jpg"/><Relationship Id="rId9" Type="http://schemas.openxmlformats.org/officeDocument/2006/relationships/image" Target="../media/image19.png"/><Relationship Id="rId5" Type="http://schemas.openxmlformats.org/officeDocument/2006/relationships/image" Target="../media/image28.png"/><Relationship Id="rId6" Type="http://schemas.openxmlformats.org/officeDocument/2006/relationships/image" Target="../media/image4.jpg"/><Relationship Id="rId7" Type="http://schemas.openxmlformats.org/officeDocument/2006/relationships/image" Target="../media/image12.png"/><Relationship Id="rId8" Type="http://schemas.openxmlformats.org/officeDocument/2006/relationships/image" Target="../media/image2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Relationship Id="rId4" Type="http://schemas.openxmlformats.org/officeDocument/2006/relationships/image" Target="../media/image28.png"/><Relationship Id="rId10" Type="http://schemas.openxmlformats.org/officeDocument/2006/relationships/image" Target="../media/image21.jpg"/><Relationship Id="rId9" Type="http://schemas.openxmlformats.org/officeDocument/2006/relationships/image" Target="../media/image19.png"/><Relationship Id="rId5" Type="http://schemas.openxmlformats.org/officeDocument/2006/relationships/image" Target="../media/image4.jpg"/><Relationship Id="rId6" Type="http://schemas.openxmlformats.org/officeDocument/2006/relationships/image" Target="../media/image12.png"/><Relationship Id="rId7" Type="http://schemas.openxmlformats.org/officeDocument/2006/relationships/image" Target="../media/image20.jpg"/><Relationship Id="rId8" Type="http://schemas.openxmlformats.org/officeDocument/2006/relationships/image" Target="../media/image1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Relationship Id="rId4" Type="http://schemas.openxmlformats.org/officeDocument/2006/relationships/image" Target="../media/image28.png"/><Relationship Id="rId11" Type="http://schemas.openxmlformats.org/officeDocument/2006/relationships/image" Target="../media/image21.jpg"/><Relationship Id="rId10" Type="http://schemas.openxmlformats.org/officeDocument/2006/relationships/image" Target="../media/image19.png"/><Relationship Id="rId9" Type="http://schemas.openxmlformats.org/officeDocument/2006/relationships/image" Target="../media/image18.jpg"/><Relationship Id="rId5" Type="http://schemas.openxmlformats.org/officeDocument/2006/relationships/image" Target="../media/image4.jpg"/><Relationship Id="rId6" Type="http://schemas.openxmlformats.org/officeDocument/2006/relationships/image" Target="../media/image12.png"/><Relationship Id="rId7" Type="http://schemas.openxmlformats.org/officeDocument/2006/relationships/image" Target="../media/image20.jpg"/><Relationship Id="rId8" Type="http://schemas.openxmlformats.org/officeDocument/2006/relationships/image" Target="../media/image2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g"/><Relationship Id="rId4" Type="http://schemas.openxmlformats.org/officeDocument/2006/relationships/image" Target="../media/image28.png"/><Relationship Id="rId11" Type="http://schemas.openxmlformats.org/officeDocument/2006/relationships/image" Target="../media/image19.png"/><Relationship Id="rId10" Type="http://schemas.openxmlformats.org/officeDocument/2006/relationships/image" Target="../media/image18.jpg"/><Relationship Id="rId9" Type="http://schemas.openxmlformats.org/officeDocument/2006/relationships/image" Target="../media/image20.jpg"/><Relationship Id="rId5" Type="http://schemas.openxmlformats.org/officeDocument/2006/relationships/image" Target="../media/image4.jpg"/><Relationship Id="rId6" Type="http://schemas.openxmlformats.org/officeDocument/2006/relationships/image" Target="../media/image12.png"/><Relationship Id="rId7" Type="http://schemas.openxmlformats.org/officeDocument/2006/relationships/image" Target="../media/image23.jpg"/><Relationship Id="rId8" Type="http://schemas.openxmlformats.org/officeDocument/2006/relationships/image" Target="../media/image21.jpg"/></Relationships>
</file>

<file path=ppt/slides/_rels/slide14.xml.rels><?xml version="1.0" encoding="UTF-8" standalone="yes"?><Relationships xmlns="http://schemas.openxmlformats.org/package/2006/relationships"><Relationship Id="rId11" Type="http://schemas.openxmlformats.org/officeDocument/2006/relationships/image" Target="../media/image5.png"/><Relationship Id="rId10" Type="http://schemas.openxmlformats.org/officeDocument/2006/relationships/hyperlink" Target="https://github.com/qcdis-sdia/" TargetMode="External"/><Relationship Id="rId13" Type="http://schemas.openxmlformats.org/officeDocument/2006/relationships/image" Target="../media/image26.png"/><Relationship Id="rId1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51.68.85.143" TargetMode="External"/><Relationship Id="rId4" Type="http://schemas.openxmlformats.org/officeDocument/2006/relationships/hyperlink" Target="https://github.com/QCDIS/FAIRCells" TargetMode="External"/><Relationship Id="rId9" Type="http://schemas.openxmlformats.org/officeDocument/2006/relationships/hyperlink" Target="https://hub.docker.com/r/qcdis/cloud-cells" TargetMode="External"/><Relationship Id="rId15" Type="http://schemas.openxmlformats.org/officeDocument/2006/relationships/image" Target="../media/image29.png"/><Relationship Id="rId14" Type="http://schemas.openxmlformats.org/officeDocument/2006/relationships/image" Target="../media/image24.png"/><Relationship Id="rId17" Type="http://schemas.openxmlformats.org/officeDocument/2006/relationships/image" Target="../media/image27.png"/><Relationship Id="rId16" Type="http://schemas.openxmlformats.org/officeDocument/2006/relationships/image" Target="../media/image25.png"/><Relationship Id="rId5" Type="http://schemas.openxmlformats.org/officeDocument/2006/relationships/hyperlink" Target="https://pypi.org/project/FAIR-Cells/" TargetMode="External"/><Relationship Id="rId6" Type="http://schemas.openxmlformats.org/officeDocument/2006/relationships/hyperlink" Target="https://hub.docker.com/r/qcdis/fair-cells" TargetMode="External"/><Relationship Id="rId7" Type="http://schemas.openxmlformats.org/officeDocument/2006/relationships/hyperlink" Target="https://github.com/QCDIS/Cloud-Cells" TargetMode="External"/><Relationship Id="rId8" Type="http://schemas.openxmlformats.org/officeDocument/2006/relationships/hyperlink" Target="https://pypi.org/project/Cloud-Cells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7.png"/><Relationship Id="rId5" Type="http://schemas.openxmlformats.org/officeDocument/2006/relationships/image" Target="../media/image17.png"/><Relationship Id="rId6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15.jpg"/><Relationship Id="rId5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28.png"/><Relationship Id="rId5" Type="http://schemas.openxmlformats.org/officeDocument/2006/relationships/image" Target="../media/image4.jpg"/><Relationship Id="rId6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Relationship Id="rId4" Type="http://schemas.openxmlformats.org/officeDocument/2006/relationships/image" Target="../media/image28.png"/><Relationship Id="rId5" Type="http://schemas.openxmlformats.org/officeDocument/2006/relationships/image" Target="../media/image4.jpg"/><Relationship Id="rId6" Type="http://schemas.openxmlformats.org/officeDocument/2006/relationships/image" Target="../media/image12.png"/><Relationship Id="rId7" Type="http://schemas.openxmlformats.org/officeDocument/2006/relationships/image" Target="../media/image2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Relationship Id="rId4" Type="http://schemas.openxmlformats.org/officeDocument/2006/relationships/image" Target="../media/image28.png"/><Relationship Id="rId5" Type="http://schemas.openxmlformats.org/officeDocument/2006/relationships/image" Target="../media/image4.jpg"/><Relationship Id="rId6" Type="http://schemas.openxmlformats.org/officeDocument/2006/relationships/image" Target="../media/image12.png"/><Relationship Id="rId7" Type="http://schemas.openxmlformats.org/officeDocument/2006/relationships/image" Target="../media/image21.jpg"/><Relationship Id="rId8" Type="http://schemas.openxmlformats.org/officeDocument/2006/relationships/image" Target="../media/image2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Relationship Id="rId4" Type="http://schemas.openxmlformats.org/officeDocument/2006/relationships/image" Target="../media/image28.png"/><Relationship Id="rId5" Type="http://schemas.openxmlformats.org/officeDocument/2006/relationships/image" Target="../media/image4.jpg"/><Relationship Id="rId6" Type="http://schemas.openxmlformats.org/officeDocument/2006/relationships/image" Target="../media/image12.png"/><Relationship Id="rId7" Type="http://schemas.openxmlformats.org/officeDocument/2006/relationships/image" Target="../media/image20.jpg"/><Relationship Id="rId8" Type="http://schemas.openxmlformats.org/officeDocument/2006/relationships/image" Target="../media/image2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Relationship Id="rId4" Type="http://schemas.openxmlformats.org/officeDocument/2006/relationships/image" Target="../media/image28.png"/><Relationship Id="rId9" Type="http://schemas.openxmlformats.org/officeDocument/2006/relationships/image" Target="../media/image21.jpg"/><Relationship Id="rId5" Type="http://schemas.openxmlformats.org/officeDocument/2006/relationships/image" Target="../media/image4.jpg"/><Relationship Id="rId6" Type="http://schemas.openxmlformats.org/officeDocument/2006/relationships/image" Target="../media/image12.png"/><Relationship Id="rId7" Type="http://schemas.openxmlformats.org/officeDocument/2006/relationships/image" Target="../media/image20.jpg"/><Relationship Id="rId8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4397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/>
              <a:t>Cell as a Service (CaaS):</a:t>
            </a:r>
            <a:endParaRPr sz="4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/>
              <a:t>Seamlessly</a:t>
            </a:r>
            <a:r>
              <a:rPr lang="en" sz="4100"/>
              <a:t> scale Jupyter experiments</a:t>
            </a:r>
            <a:endParaRPr sz="41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248450" y="23946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Spiros Koulouzis, Yuandou Wang, Andrea Manzi, Daniel Kissling, Zhiming Zhao</a:t>
            </a:r>
            <a:endParaRPr sz="1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LifeWatch ERIC: vLab&amp;Innovation Center</a:t>
            </a:r>
            <a:endParaRPr sz="1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 University of Amsterdam: Multiscale Networked Systems, Biogeography &amp; Macroecology (BIOMAC) lab</a:t>
            </a:r>
            <a:endParaRPr sz="1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EGI</a:t>
            </a:r>
            <a:endParaRPr sz="1400"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66950" y="4786825"/>
            <a:ext cx="2490850" cy="24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93225" y="4734325"/>
            <a:ext cx="826225" cy="35247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96150" y="4786825"/>
            <a:ext cx="945564" cy="247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www.egi.eu/wp-content/uploads/2016/09/EGI_Logo_RGB_315x250px-1.gif"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70949" y="4677618"/>
            <a:ext cx="586975" cy="4658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ews | Multiscale Networked Systems (MNS)" id="60" name="Google Shape;60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45750" y="4786825"/>
            <a:ext cx="562439" cy="24747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 txBox="1"/>
          <p:nvPr/>
        </p:nvSpPr>
        <p:spPr>
          <a:xfrm>
            <a:off x="3393950" y="3660450"/>
            <a:ext cx="2229600" cy="5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</a:rPr>
              <a:t>EGI Conference 2020</a:t>
            </a:r>
            <a:endParaRPr sz="1200">
              <a:solidFill>
                <a:srgbClr val="666666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</a:rPr>
              <a:t> 2-5 November 2020</a:t>
            </a:r>
            <a:endParaRPr sz="12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6425" y="2420988"/>
            <a:ext cx="1422975" cy="380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1" name="Google Shape;221;p22"/>
          <p:cNvCxnSpPr/>
          <p:nvPr/>
        </p:nvCxnSpPr>
        <p:spPr>
          <a:xfrm>
            <a:off x="470825" y="1648800"/>
            <a:ext cx="4609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22" name="Google Shape;222;p22"/>
          <p:cNvCxnSpPr/>
          <p:nvPr/>
        </p:nvCxnSpPr>
        <p:spPr>
          <a:xfrm>
            <a:off x="576338" y="4298588"/>
            <a:ext cx="4609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pic>
        <p:nvPicPr>
          <p:cNvPr id="223" name="Google Shape;22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85050" y="926603"/>
            <a:ext cx="675050" cy="7829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4" name="Google Shape;224;p22"/>
          <p:cNvGrpSpPr/>
          <p:nvPr/>
        </p:nvGrpSpPr>
        <p:grpSpPr>
          <a:xfrm>
            <a:off x="1285328" y="4298600"/>
            <a:ext cx="1072332" cy="628884"/>
            <a:chOff x="2123528" y="4298600"/>
            <a:chExt cx="1072332" cy="628884"/>
          </a:xfrm>
        </p:grpSpPr>
        <p:sp>
          <p:nvSpPr>
            <p:cNvPr id="225" name="Google Shape;225;p22"/>
            <p:cNvSpPr/>
            <p:nvPr/>
          </p:nvSpPr>
          <p:spPr>
            <a:xfrm>
              <a:off x="2123528" y="4327220"/>
              <a:ext cx="1072332" cy="600264"/>
            </a:xfrm>
            <a:prstGeom prst="cloud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https://www.egi.eu/wp-content/uploads/2018/01/eosc-hub-hz300dpi.png" id="226" name="Google Shape;226;p2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197108" y="4298600"/>
              <a:ext cx="810766" cy="5727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7" name="Google Shape;227;p22"/>
          <p:cNvGrpSpPr/>
          <p:nvPr/>
        </p:nvGrpSpPr>
        <p:grpSpPr>
          <a:xfrm>
            <a:off x="2514128" y="4379695"/>
            <a:ext cx="1072332" cy="600264"/>
            <a:chOff x="5706678" y="5832195"/>
            <a:chExt cx="1072332" cy="600264"/>
          </a:xfrm>
        </p:grpSpPr>
        <p:pic>
          <p:nvPicPr>
            <p:cNvPr descr="https://cdn.arstechnica.net/wp-content/uploads/2017/02/AWS-logo.jpg" id="228" name="Google Shape;228;p2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911655" y="5970875"/>
              <a:ext cx="662364" cy="322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9" name="Google Shape;229;p22"/>
            <p:cNvSpPr/>
            <p:nvPr/>
          </p:nvSpPr>
          <p:spPr>
            <a:xfrm>
              <a:off x="5706678" y="5832195"/>
              <a:ext cx="1072332" cy="600264"/>
            </a:xfrm>
            <a:prstGeom prst="cloud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0" name="Google Shape;230;p22"/>
          <p:cNvGrpSpPr/>
          <p:nvPr/>
        </p:nvGrpSpPr>
        <p:grpSpPr>
          <a:xfrm>
            <a:off x="5117863" y="2403375"/>
            <a:ext cx="702300" cy="789900"/>
            <a:chOff x="7909375" y="2030625"/>
            <a:chExt cx="702300" cy="789900"/>
          </a:xfrm>
        </p:grpSpPr>
        <p:sp>
          <p:nvSpPr>
            <p:cNvPr id="231" name="Google Shape;231;p22"/>
            <p:cNvSpPr/>
            <p:nvPr/>
          </p:nvSpPr>
          <p:spPr>
            <a:xfrm>
              <a:off x="7909375" y="2030625"/>
              <a:ext cx="702300" cy="789900"/>
            </a:xfrm>
            <a:prstGeom prst="can">
              <a:avLst>
                <a:gd fmla="val 25000" name="adj"/>
              </a:avLst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https://avatars1.githubusercontent.com/u/7768379?s=200&amp;v=4" id="232" name="Google Shape;232;p22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8029813" y="2262925"/>
              <a:ext cx="461425" cy="461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3" name="Google Shape;233;p22"/>
          <p:cNvSpPr txBox="1"/>
          <p:nvPr/>
        </p:nvSpPr>
        <p:spPr>
          <a:xfrm>
            <a:off x="5628850" y="1298600"/>
            <a:ext cx="33528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" sz="1600">
                <a:solidFill>
                  <a:schemeClr val="dk2"/>
                </a:solidFill>
              </a:rPr>
              <a:t>Cloud-Cells uses SDIA to deploy the Jupyter cells on the Cloud </a:t>
            </a:r>
            <a:endParaRPr sz="1600">
              <a:solidFill>
                <a:schemeClr val="dk2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" sz="1600">
                <a:solidFill>
                  <a:schemeClr val="dk2"/>
                </a:solidFill>
              </a:rPr>
              <a:t>The Software Defined Infrastructure </a:t>
            </a:r>
            <a:r>
              <a:rPr lang="en" sz="1600">
                <a:solidFill>
                  <a:schemeClr val="dk2"/>
                </a:solidFill>
              </a:rPr>
              <a:t>Automator (SDIA)</a:t>
            </a:r>
            <a:r>
              <a:rPr lang="en" sz="1600">
                <a:solidFill>
                  <a:schemeClr val="dk2"/>
                </a:solidFill>
              </a:rPr>
              <a:t> is a </a:t>
            </a:r>
            <a:r>
              <a:rPr lang="en" sz="1600">
                <a:solidFill>
                  <a:schemeClr val="dk2"/>
                </a:solidFill>
              </a:rPr>
              <a:t>framework for </a:t>
            </a:r>
            <a:r>
              <a:rPr lang="en" sz="1600">
                <a:solidFill>
                  <a:schemeClr val="dk2"/>
                </a:solidFill>
              </a:rPr>
              <a:t>   </a:t>
            </a:r>
            <a:r>
              <a:rPr b="1" lang="en" sz="1600">
                <a:solidFill>
                  <a:schemeClr val="dk2"/>
                </a:solidFill>
              </a:rPr>
              <a:t> </a:t>
            </a:r>
            <a:r>
              <a:rPr lang="en" sz="1600">
                <a:solidFill>
                  <a:schemeClr val="dk2"/>
                </a:solidFill>
              </a:rPr>
              <a:t> </a:t>
            </a:r>
            <a:r>
              <a:rPr b="1" lang="en" sz="1600">
                <a:solidFill>
                  <a:schemeClr val="dk2"/>
                </a:solidFill>
              </a:rPr>
              <a:t>planning</a:t>
            </a:r>
            <a:r>
              <a:rPr lang="en" sz="1600">
                <a:solidFill>
                  <a:schemeClr val="dk2"/>
                </a:solidFill>
              </a:rPr>
              <a:t>, </a:t>
            </a:r>
            <a:r>
              <a:rPr b="1" lang="en" sz="1600">
                <a:solidFill>
                  <a:schemeClr val="dk2"/>
                </a:solidFill>
              </a:rPr>
              <a:t>provisioning</a:t>
            </a:r>
            <a:r>
              <a:rPr lang="en" sz="1600">
                <a:solidFill>
                  <a:schemeClr val="dk2"/>
                </a:solidFill>
              </a:rPr>
              <a:t> and </a:t>
            </a:r>
            <a:r>
              <a:rPr b="1" lang="en" sz="1600">
                <a:solidFill>
                  <a:schemeClr val="dk2"/>
                </a:solidFill>
              </a:rPr>
              <a:t>deployment</a:t>
            </a:r>
            <a:r>
              <a:rPr lang="en" sz="1600">
                <a:solidFill>
                  <a:schemeClr val="dk2"/>
                </a:solidFill>
              </a:rPr>
              <a:t> of applications on multi-cloud </a:t>
            </a:r>
            <a:r>
              <a:rPr lang="en" sz="1600">
                <a:solidFill>
                  <a:schemeClr val="dk2"/>
                </a:solidFill>
              </a:rPr>
              <a:t>environments</a:t>
            </a:r>
            <a:r>
              <a:rPr lang="en" sz="1600">
                <a:solidFill>
                  <a:schemeClr val="dk2"/>
                </a:solidFill>
              </a:rPr>
              <a:t> </a:t>
            </a:r>
            <a:endParaRPr sz="1600">
              <a:solidFill>
                <a:schemeClr val="dk2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234" name="Google Shape;234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Deploying Cells on the Cloud as Web services </a:t>
            </a:r>
            <a:endParaRPr/>
          </a:p>
        </p:txBody>
      </p:sp>
      <p:sp>
        <p:nvSpPr>
          <p:cNvPr id="235" name="Google Shape;235;p22"/>
          <p:cNvSpPr/>
          <p:nvPr/>
        </p:nvSpPr>
        <p:spPr>
          <a:xfrm>
            <a:off x="1350425" y="1671025"/>
            <a:ext cx="1163700" cy="310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FAIRCells</a:t>
            </a:r>
            <a:endParaRPr sz="1200"/>
          </a:p>
        </p:txBody>
      </p:sp>
      <p:grpSp>
        <p:nvGrpSpPr>
          <p:cNvPr id="236" name="Google Shape;236;p22"/>
          <p:cNvGrpSpPr/>
          <p:nvPr/>
        </p:nvGrpSpPr>
        <p:grpSpPr>
          <a:xfrm>
            <a:off x="199019" y="2687999"/>
            <a:ext cx="650212" cy="782914"/>
            <a:chOff x="5638236" y="3220939"/>
            <a:chExt cx="565500" cy="668700"/>
          </a:xfrm>
        </p:grpSpPr>
        <p:sp>
          <p:nvSpPr>
            <p:cNvPr id="237" name="Google Shape;237;p22"/>
            <p:cNvSpPr/>
            <p:nvPr/>
          </p:nvSpPr>
          <p:spPr>
            <a:xfrm>
              <a:off x="5638236" y="3220939"/>
              <a:ext cx="565500" cy="668700"/>
            </a:xfrm>
            <a:prstGeom prst="can">
              <a:avLst>
                <a:gd fmla="val 25000" name="adj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38" name="Google Shape;238;p22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5677603" y="3424294"/>
              <a:ext cx="486754" cy="319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9" name="Google Shape;239;p22"/>
          <p:cNvSpPr/>
          <p:nvPr/>
        </p:nvSpPr>
        <p:spPr>
          <a:xfrm>
            <a:off x="2578600" y="1671025"/>
            <a:ext cx="1163700" cy="310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CloudCells</a:t>
            </a:r>
            <a:endParaRPr sz="1200"/>
          </a:p>
        </p:txBody>
      </p:sp>
      <p:pic>
        <p:nvPicPr>
          <p:cNvPr descr="https://avatars3.githubusercontent.com/u/72559158?s=400&amp;u=7bac4281c898282d9857dff3fcc45407b6db2c88&amp;v=4" id="240" name="Google Shape;240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801887" y="2773100"/>
            <a:ext cx="1089000" cy="815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1" name="Google Shape;241;p22"/>
          <p:cNvCxnSpPr>
            <a:endCxn id="242" idx="0"/>
          </p:cNvCxnSpPr>
          <p:nvPr/>
        </p:nvCxnSpPr>
        <p:spPr>
          <a:xfrm rot="5400000">
            <a:off x="1667837" y="2015426"/>
            <a:ext cx="298200" cy="2307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3" name="Google Shape;243;p22"/>
          <p:cNvCxnSpPr>
            <a:stCxn id="242" idx="1"/>
          </p:cNvCxnSpPr>
          <p:nvPr/>
        </p:nvCxnSpPr>
        <p:spPr>
          <a:xfrm flipH="1">
            <a:off x="524237" y="2554306"/>
            <a:ext cx="826200" cy="1338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4" name="Google Shape;244;p22"/>
          <p:cNvCxnSpPr/>
          <p:nvPr/>
        </p:nvCxnSpPr>
        <p:spPr>
          <a:xfrm flipH="1" rot="10800000">
            <a:off x="803952" y="1981698"/>
            <a:ext cx="2356500" cy="1131600"/>
          </a:xfrm>
          <a:prstGeom prst="curvedConnector2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5" name="Google Shape;245;p22"/>
          <p:cNvCxnSpPr/>
          <p:nvPr/>
        </p:nvCxnSpPr>
        <p:spPr>
          <a:xfrm flipH="1" rot="-5400000">
            <a:off x="3049600" y="2092675"/>
            <a:ext cx="439200" cy="217500"/>
          </a:xfrm>
          <a:prstGeom prst="curvedConnector3">
            <a:avLst>
              <a:gd fmla="val 49996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descr="https://tr4.cbsistatic.com/hub/i/r/2016/10/18/831f017c-ee68-4bd6-8a5c-ab31b4d35d6d/resize/770x/1cedcf2f03388a9720835a628a8a9765/dockerhero.jpg" id="242" name="Google Shape;242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350437" y="2279876"/>
            <a:ext cx="702300" cy="548861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2"/>
          <p:cNvSpPr/>
          <p:nvPr/>
        </p:nvSpPr>
        <p:spPr>
          <a:xfrm>
            <a:off x="3945663" y="2987263"/>
            <a:ext cx="387000" cy="3870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1" name="Google Shape;251;p23"/>
          <p:cNvCxnSpPr/>
          <p:nvPr/>
        </p:nvCxnSpPr>
        <p:spPr>
          <a:xfrm>
            <a:off x="470825" y="1648800"/>
            <a:ext cx="4609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52" name="Google Shape;252;p23"/>
          <p:cNvCxnSpPr/>
          <p:nvPr/>
        </p:nvCxnSpPr>
        <p:spPr>
          <a:xfrm>
            <a:off x="576338" y="4298588"/>
            <a:ext cx="4609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pic>
        <p:nvPicPr>
          <p:cNvPr id="253" name="Google Shape;25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5050" y="926603"/>
            <a:ext cx="675050" cy="7829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4" name="Google Shape;254;p23"/>
          <p:cNvGrpSpPr/>
          <p:nvPr/>
        </p:nvGrpSpPr>
        <p:grpSpPr>
          <a:xfrm>
            <a:off x="1285328" y="4298600"/>
            <a:ext cx="1072332" cy="628884"/>
            <a:chOff x="2123528" y="4298600"/>
            <a:chExt cx="1072332" cy="628884"/>
          </a:xfrm>
        </p:grpSpPr>
        <p:sp>
          <p:nvSpPr>
            <p:cNvPr id="255" name="Google Shape;255;p23"/>
            <p:cNvSpPr/>
            <p:nvPr/>
          </p:nvSpPr>
          <p:spPr>
            <a:xfrm>
              <a:off x="2123528" y="4327220"/>
              <a:ext cx="1072332" cy="600264"/>
            </a:xfrm>
            <a:prstGeom prst="cloud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https://www.egi.eu/wp-content/uploads/2018/01/eosc-hub-hz300dpi.png" id="256" name="Google Shape;256;p2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197108" y="4298600"/>
              <a:ext cx="810766" cy="5727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7" name="Google Shape;257;p23"/>
          <p:cNvGrpSpPr/>
          <p:nvPr/>
        </p:nvGrpSpPr>
        <p:grpSpPr>
          <a:xfrm>
            <a:off x="2514128" y="4379695"/>
            <a:ext cx="1072332" cy="600264"/>
            <a:chOff x="5706678" y="5832195"/>
            <a:chExt cx="1072332" cy="600264"/>
          </a:xfrm>
        </p:grpSpPr>
        <p:pic>
          <p:nvPicPr>
            <p:cNvPr descr="https://cdn.arstechnica.net/wp-content/uploads/2017/02/AWS-logo.jpg" id="258" name="Google Shape;258;p2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911655" y="5970875"/>
              <a:ext cx="662364" cy="322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9" name="Google Shape;259;p23"/>
            <p:cNvSpPr/>
            <p:nvPr/>
          </p:nvSpPr>
          <p:spPr>
            <a:xfrm>
              <a:off x="5706678" y="5832195"/>
              <a:ext cx="1072332" cy="600264"/>
            </a:xfrm>
            <a:prstGeom prst="cloud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0" name="Google Shape;260;p23"/>
          <p:cNvGrpSpPr/>
          <p:nvPr/>
        </p:nvGrpSpPr>
        <p:grpSpPr>
          <a:xfrm>
            <a:off x="5117863" y="2403375"/>
            <a:ext cx="702300" cy="789900"/>
            <a:chOff x="7909375" y="2030625"/>
            <a:chExt cx="702300" cy="789900"/>
          </a:xfrm>
        </p:grpSpPr>
        <p:sp>
          <p:nvSpPr>
            <p:cNvPr id="261" name="Google Shape;261;p23"/>
            <p:cNvSpPr/>
            <p:nvPr/>
          </p:nvSpPr>
          <p:spPr>
            <a:xfrm>
              <a:off x="7909375" y="2030625"/>
              <a:ext cx="702300" cy="789900"/>
            </a:xfrm>
            <a:prstGeom prst="can">
              <a:avLst>
                <a:gd fmla="val 25000" name="adj"/>
              </a:avLst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https://avatars1.githubusercontent.com/u/7768379?s=200&amp;v=4" id="262" name="Google Shape;262;p2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029813" y="2262925"/>
              <a:ext cx="461425" cy="461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3" name="Google Shape;263;p23"/>
          <p:cNvSpPr txBox="1"/>
          <p:nvPr/>
        </p:nvSpPr>
        <p:spPr>
          <a:xfrm>
            <a:off x="5628850" y="1298600"/>
            <a:ext cx="33528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" sz="1600">
                <a:solidFill>
                  <a:schemeClr val="dk2"/>
                </a:solidFill>
              </a:rPr>
              <a:t>SDIA will analyze the application and plan for the size and type of the </a:t>
            </a:r>
            <a:r>
              <a:rPr lang="en" sz="1600">
                <a:solidFill>
                  <a:schemeClr val="dk2"/>
                </a:solidFill>
              </a:rPr>
              <a:t>virtual</a:t>
            </a:r>
            <a:r>
              <a:rPr lang="en" sz="1600">
                <a:solidFill>
                  <a:schemeClr val="dk2"/>
                </a:solidFill>
              </a:rPr>
              <a:t> </a:t>
            </a:r>
            <a:r>
              <a:rPr lang="en" sz="1600">
                <a:solidFill>
                  <a:schemeClr val="dk2"/>
                </a:solidFill>
              </a:rPr>
              <a:t>infrastructure</a:t>
            </a:r>
            <a:r>
              <a:rPr lang="en" sz="1600">
                <a:solidFill>
                  <a:schemeClr val="dk2"/>
                </a:solidFill>
              </a:rPr>
              <a:t> </a:t>
            </a:r>
            <a:endParaRPr sz="1600">
              <a:solidFill>
                <a:schemeClr val="dk2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" sz="1600">
                <a:solidFill>
                  <a:schemeClr val="dk2"/>
                </a:solidFill>
              </a:rPr>
              <a:t>SDIA contacts the cloud </a:t>
            </a:r>
            <a:r>
              <a:rPr lang="en" sz="1600">
                <a:solidFill>
                  <a:schemeClr val="dk2"/>
                </a:solidFill>
              </a:rPr>
              <a:t>provider</a:t>
            </a:r>
            <a:r>
              <a:rPr lang="en" sz="1600">
                <a:solidFill>
                  <a:schemeClr val="dk2"/>
                </a:solidFill>
              </a:rPr>
              <a:t> to provision the </a:t>
            </a:r>
            <a:r>
              <a:rPr lang="en" sz="1600">
                <a:solidFill>
                  <a:schemeClr val="dk2"/>
                </a:solidFill>
              </a:rPr>
              <a:t>necessary</a:t>
            </a:r>
            <a:r>
              <a:rPr lang="en" sz="1600">
                <a:solidFill>
                  <a:schemeClr val="dk2"/>
                </a:solidFill>
              </a:rPr>
              <a:t> </a:t>
            </a:r>
            <a:r>
              <a:rPr lang="en" sz="1600">
                <a:solidFill>
                  <a:schemeClr val="dk2"/>
                </a:solidFill>
              </a:rPr>
              <a:t>virtual</a:t>
            </a:r>
            <a:r>
              <a:rPr lang="en" sz="1600">
                <a:solidFill>
                  <a:schemeClr val="dk2"/>
                </a:solidFill>
              </a:rPr>
              <a:t> </a:t>
            </a:r>
            <a:r>
              <a:rPr lang="en" sz="1600">
                <a:solidFill>
                  <a:schemeClr val="dk2"/>
                </a:solidFill>
              </a:rPr>
              <a:t>infrastructure </a:t>
            </a:r>
            <a:r>
              <a:rPr lang="en" sz="1600">
                <a:solidFill>
                  <a:schemeClr val="dk2"/>
                </a:solidFill>
              </a:rPr>
              <a:t>that will host the docker </a:t>
            </a:r>
            <a:r>
              <a:rPr lang="en" sz="1600">
                <a:solidFill>
                  <a:schemeClr val="dk2"/>
                </a:solidFill>
              </a:rPr>
              <a:t>orchestration (Kubernetes)</a:t>
            </a:r>
            <a:r>
              <a:rPr lang="en" sz="1600">
                <a:solidFill>
                  <a:schemeClr val="dk2"/>
                </a:solidFill>
              </a:rPr>
              <a:t> </a:t>
            </a:r>
            <a:endParaRPr sz="1600">
              <a:solidFill>
                <a:schemeClr val="dk2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264" name="Google Shape;26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Deploying Cells on the Cloud as Web services </a:t>
            </a:r>
            <a:endParaRPr/>
          </a:p>
        </p:txBody>
      </p:sp>
      <p:sp>
        <p:nvSpPr>
          <p:cNvPr id="265" name="Google Shape;265;p23"/>
          <p:cNvSpPr/>
          <p:nvPr/>
        </p:nvSpPr>
        <p:spPr>
          <a:xfrm>
            <a:off x="1350425" y="1671025"/>
            <a:ext cx="1163700" cy="310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FAIRCells</a:t>
            </a:r>
            <a:endParaRPr sz="1200"/>
          </a:p>
        </p:txBody>
      </p:sp>
      <p:grpSp>
        <p:nvGrpSpPr>
          <p:cNvPr id="266" name="Google Shape;266;p23"/>
          <p:cNvGrpSpPr/>
          <p:nvPr/>
        </p:nvGrpSpPr>
        <p:grpSpPr>
          <a:xfrm>
            <a:off x="199019" y="2687999"/>
            <a:ext cx="650212" cy="782914"/>
            <a:chOff x="5638236" y="3220939"/>
            <a:chExt cx="565500" cy="668700"/>
          </a:xfrm>
        </p:grpSpPr>
        <p:sp>
          <p:nvSpPr>
            <p:cNvPr id="267" name="Google Shape;267;p23"/>
            <p:cNvSpPr/>
            <p:nvPr/>
          </p:nvSpPr>
          <p:spPr>
            <a:xfrm>
              <a:off x="5638236" y="3220939"/>
              <a:ext cx="565500" cy="668700"/>
            </a:xfrm>
            <a:prstGeom prst="can">
              <a:avLst>
                <a:gd fmla="val 25000" name="adj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68" name="Google Shape;268;p2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677603" y="3424294"/>
              <a:ext cx="486754" cy="319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9" name="Google Shape;269;p23"/>
          <p:cNvSpPr/>
          <p:nvPr/>
        </p:nvSpPr>
        <p:spPr>
          <a:xfrm>
            <a:off x="2578600" y="1671025"/>
            <a:ext cx="1163700" cy="310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CloudCells</a:t>
            </a:r>
            <a:endParaRPr sz="1200"/>
          </a:p>
        </p:txBody>
      </p:sp>
      <p:grpSp>
        <p:nvGrpSpPr>
          <p:cNvPr id="270" name="Google Shape;270;p23"/>
          <p:cNvGrpSpPr/>
          <p:nvPr/>
        </p:nvGrpSpPr>
        <p:grpSpPr>
          <a:xfrm>
            <a:off x="1999706" y="4379710"/>
            <a:ext cx="500850" cy="464180"/>
            <a:chOff x="513775" y="4365427"/>
            <a:chExt cx="675000" cy="628800"/>
          </a:xfrm>
        </p:grpSpPr>
        <p:sp>
          <p:nvSpPr>
            <p:cNvPr id="271" name="Google Shape;271;p23"/>
            <p:cNvSpPr/>
            <p:nvPr/>
          </p:nvSpPr>
          <p:spPr>
            <a:xfrm>
              <a:off x="513775" y="4365427"/>
              <a:ext cx="675000" cy="628800"/>
            </a:xfrm>
            <a:prstGeom prst="cube">
              <a:avLst>
                <a:gd fmla="val 25000" name="adj"/>
              </a:avLst>
            </a:prstGeom>
            <a:solidFill>
              <a:srgbClr val="6FA8DC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/>
            </a:p>
          </p:txBody>
        </p:sp>
        <p:sp>
          <p:nvSpPr>
            <p:cNvPr id="272" name="Google Shape;272;p23"/>
            <p:cNvSpPr/>
            <p:nvPr/>
          </p:nvSpPr>
          <p:spPr>
            <a:xfrm>
              <a:off x="627075" y="4616675"/>
              <a:ext cx="326700" cy="915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23"/>
            <p:cNvSpPr/>
            <p:nvPr/>
          </p:nvSpPr>
          <p:spPr>
            <a:xfrm>
              <a:off x="627075" y="4726280"/>
              <a:ext cx="326700" cy="915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23"/>
            <p:cNvSpPr/>
            <p:nvPr/>
          </p:nvSpPr>
          <p:spPr>
            <a:xfrm>
              <a:off x="627075" y="4835886"/>
              <a:ext cx="326700" cy="915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23"/>
            <p:cNvSpPr/>
            <p:nvPr/>
          </p:nvSpPr>
          <p:spPr>
            <a:xfrm>
              <a:off x="651135" y="4643374"/>
              <a:ext cx="37500" cy="38400"/>
            </a:xfrm>
            <a:prstGeom prst="ellipse">
              <a:avLst/>
            </a:prstGeom>
            <a:solidFill>
              <a:srgbClr val="FF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23"/>
            <p:cNvSpPr/>
            <p:nvPr/>
          </p:nvSpPr>
          <p:spPr>
            <a:xfrm>
              <a:off x="706736" y="4643374"/>
              <a:ext cx="37500" cy="38400"/>
            </a:xfrm>
            <a:prstGeom prst="ellipse">
              <a:avLst/>
            </a:prstGeom>
            <a:solidFill>
              <a:srgbClr val="00FF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7" name="Google Shape;277;p23"/>
          <p:cNvGrpSpPr/>
          <p:nvPr/>
        </p:nvGrpSpPr>
        <p:grpSpPr>
          <a:xfrm>
            <a:off x="2436681" y="4379710"/>
            <a:ext cx="500850" cy="464180"/>
            <a:chOff x="513775" y="4365427"/>
            <a:chExt cx="675000" cy="628800"/>
          </a:xfrm>
        </p:grpSpPr>
        <p:sp>
          <p:nvSpPr>
            <p:cNvPr id="278" name="Google Shape;278;p23"/>
            <p:cNvSpPr/>
            <p:nvPr/>
          </p:nvSpPr>
          <p:spPr>
            <a:xfrm>
              <a:off x="513775" y="4365427"/>
              <a:ext cx="675000" cy="628800"/>
            </a:xfrm>
            <a:prstGeom prst="cube">
              <a:avLst>
                <a:gd fmla="val 25000" name="adj"/>
              </a:avLst>
            </a:prstGeom>
            <a:solidFill>
              <a:srgbClr val="6FA8DC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/>
            </a:p>
          </p:txBody>
        </p:sp>
        <p:sp>
          <p:nvSpPr>
            <p:cNvPr id="279" name="Google Shape;279;p23"/>
            <p:cNvSpPr/>
            <p:nvPr/>
          </p:nvSpPr>
          <p:spPr>
            <a:xfrm>
              <a:off x="627075" y="4616675"/>
              <a:ext cx="326700" cy="915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23"/>
            <p:cNvSpPr/>
            <p:nvPr/>
          </p:nvSpPr>
          <p:spPr>
            <a:xfrm>
              <a:off x="627075" y="4726280"/>
              <a:ext cx="326700" cy="915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23"/>
            <p:cNvSpPr/>
            <p:nvPr/>
          </p:nvSpPr>
          <p:spPr>
            <a:xfrm>
              <a:off x="627075" y="4835886"/>
              <a:ext cx="326700" cy="915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23"/>
            <p:cNvSpPr/>
            <p:nvPr/>
          </p:nvSpPr>
          <p:spPr>
            <a:xfrm>
              <a:off x="651135" y="4643374"/>
              <a:ext cx="37500" cy="38400"/>
            </a:xfrm>
            <a:prstGeom prst="ellipse">
              <a:avLst/>
            </a:prstGeom>
            <a:solidFill>
              <a:srgbClr val="FF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23"/>
            <p:cNvSpPr/>
            <p:nvPr/>
          </p:nvSpPr>
          <p:spPr>
            <a:xfrm>
              <a:off x="706736" y="4643374"/>
              <a:ext cx="37500" cy="38400"/>
            </a:xfrm>
            <a:prstGeom prst="ellipse">
              <a:avLst/>
            </a:prstGeom>
            <a:solidFill>
              <a:srgbClr val="00FF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84" name="Google Shape;284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666425" y="2420988"/>
            <a:ext cx="1422975" cy="380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avatars3.githubusercontent.com/u/72559158?s=400&amp;u=7bac4281c898282d9857dff3fcc45407b6db2c88&amp;v=4" id="285" name="Google Shape;285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801887" y="2773100"/>
            <a:ext cx="1089000" cy="815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6" name="Google Shape;286;p23"/>
          <p:cNvCxnSpPr>
            <a:endCxn id="287" idx="0"/>
          </p:cNvCxnSpPr>
          <p:nvPr/>
        </p:nvCxnSpPr>
        <p:spPr>
          <a:xfrm rot="5400000">
            <a:off x="1667837" y="2015426"/>
            <a:ext cx="298200" cy="2307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8" name="Google Shape;288;p23"/>
          <p:cNvCxnSpPr>
            <a:stCxn id="287" idx="1"/>
            <a:endCxn id="267" idx="1"/>
          </p:cNvCxnSpPr>
          <p:nvPr/>
        </p:nvCxnSpPr>
        <p:spPr>
          <a:xfrm flipH="1">
            <a:off x="524237" y="2554306"/>
            <a:ext cx="826200" cy="133800"/>
          </a:xfrm>
          <a:prstGeom prst="curvedConnector2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9" name="Google Shape;289;p23"/>
          <p:cNvCxnSpPr>
            <a:stCxn id="268" idx="3"/>
            <a:endCxn id="269" idx="2"/>
          </p:cNvCxnSpPr>
          <p:nvPr/>
        </p:nvCxnSpPr>
        <p:spPr>
          <a:xfrm flipH="1" rot="10800000">
            <a:off x="803952" y="1981698"/>
            <a:ext cx="2356500" cy="1131600"/>
          </a:xfrm>
          <a:prstGeom prst="curvedConnector2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0" name="Google Shape;290;p23"/>
          <p:cNvCxnSpPr>
            <a:stCxn id="269" idx="2"/>
            <a:endCxn id="284" idx="0"/>
          </p:cNvCxnSpPr>
          <p:nvPr/>
        </p:nvCxnSpPr>
        <p:spPr>
          <a:xfrm flipH="1" rot="-5400000">
            <a:off x="3049600" y="2092675"/>
            <a:ext cx="439200" cy="217500"/>
          </a:xfrm>
          <a:prstGeom prst="curvedConnector3">
            <a:avLst>
              <a:gd fmla="val 49996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descr="https://tr4.cbsistatic.com/hub/i/r/2016/10/18/831f017c-ee68-4bd6-8a5c-ab31b4d35d6d/resize/770x/1cedcf2f03388a9720835a628a8a9765/dockerhero.jpg" id="287" name="Google Shape;287;p2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350437" y="2279876"/>
            <a:ext cx="702300" cy="548861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23"/>
          <p:cNvSpPr/>
          <p:nvPr/>
        </p:nvSpPr>
        <p:spPr>
          <a:xfrm>
            <a:off x="3646325" y="3573888"/>
            <a:ext cx="387000" cy="3870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  <p:cxnSp>
        <p:nvCxnSpPr>
          <p:cNvPr id="292" name="Google Shape;292;p23"/>
          <p:cNvCxnSpPr>
            <a:stCxn id="285" idx="2"/>
            <a:endCxn id="259" idx="3"/>
          </p:cNvCxnSpPr>
          <p:nvPr/>
        </p:nvCxnSpPr>
        <p:spPr>
          <a:xfrm rot="5400000">
            <a:off x="2785537" y="3853175"/>
            <a:ext cx="825600" cy="296100"/>
          </a:xfrm>
          <a:prstGeom prst="curvedConnector3">
            <a:avLst>
              <a:gd fmla="val 48039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3" name="Google Shape;293;p23"/>
          <p:cNvCxnSpPr>
            <a:stCxn id="285" idx="2"/>
            <a:endCxn id="256" idx="0"/>
          </p:cNvCxnSpPr>
          <p:nvPr/>
        </p:nvCxnSpPr>
        <p:spPr>
          <a:xfrm rot="5400000">
            <a:off x="2200237" y="3152375"/>
            <a:ext cx="710100" cy="1582200"/>
          </a:xfrm>
          <a:prstGeom prst="curvedConnector3">
            <a:avLst>
              <a:gd fmla="val 50005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8" name="Google Shape;298;p24"/>
          <p:cNvCxnSpPr/>
          <p:nvPr/>
        </p:nvCxnSpPr>
        <p:spPr>
          <a:xfrm>
            <a:off x="470825" y="1648800"/>
            <a:ext cx="4609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99" name="Google Shape;299;p24"/>
          <p:cNvCxnSpPr/>
          <p:nvPr/>
        </p:nvCxnSpPr>
        <p:spPr>
          <a:xfrm>
            <a:off x="576338" y="4298588"/>
            <a:ext cx="4609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pic>
        <p:nvPicPr>
          <p:cNvPr id="300" name="Google Shape;30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5050" y="926603"/>
            <a:ext cx="675050" cy="7829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1" name="Google Shape;301;p24"/>
          <p:cNvGrpSpPr/>
          <p:nvPr/>
        </p:nvGrpSpPr>
        <p:grpSpPr>
          <a:xfrm>
            <a:off x="1285328" y="4298600"/>
            <a:ext cx="1072332" cy="628884"/>
            <a:chOff x="2123528" y="4298600"/>
            <a:chExt cx="1072332" cy="628884"/>
          </a:xfrm>
        </p:grpSpPr>
        <p:sp>
          <p:nvSpPr>
            <p:cNvPr id="302" name="Google Shape;302;p24"/>
            <p:cNvSpPr/>
            <p:nvPr/>
          </p:nvSpPr>
          <p:spPr>
            <a:xfrm>
              <a:off x="2123528" y="4327220"/>
              <a:ext cx="1072332" cy="600264"/>
            </a:xfrm>
            <a:prstGeom prst="cloud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https://www.egi.eu/wp-content/uploads/2018/01/eosc-hub-hz300dpi.png" id="303" name="Google Shape;303;p2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197108" y="4298600"/>
              <a:ext cx="810766" cy="5727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4" name="Google Shape;304;p24"/>
          <p:cNvGrpSpPr/>
          <p:nvPr/>
        </p:nvGrpSpPr>
        <p:grpSpPr>
          <a:xfrm>
            <a:off x="2514128" y="4379695"/>
            <a:ext cx="1072332" cy="600264"/>
            <a:chOff x="5706678" y="5832195"/>
            <a:chExt cx="1072332" cy="600264"/>
          </a:xfrm>
        </p:grpSpPr>
        <p:pic>
          <p:nvPicPr>
            <p:cNvPr descr="https://cdn.arstechnica.net/wp-content/uploads/2017/02/AWS-logo.jpg" id="305" name="Google Shape;305;p2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911655" y="5970875"/>
              <a:ext cx="662364" cy="322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6" name="Google Shape;306;p24"/>
            <p:cNvSpPr/>
            <p:nvPr/>
          </p:nvSpPr>
          <p:spPr>
            <a:xfrm>
              <a:off x="5706678" y="5832195"/>
              <a:ext cx="1072332" cy="600264"/>
            </a:xfrm>
            <a:prstGeom prst="cloud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7" name="Google Shape;307;p24"/>
          <p:cNvGrpSpPr/>
          <p:nvPr/>
        </p:nvGrpSpPr>
        <p:grpSpPr>
          <a:xfrm>
            <a:off x="5117863" y="2403375"/>
            <a:ext cx="702300" cy="789900"/>
            <a:chOff x="7909375" y="2030625"/>
            <a:chExt cx="702300" cy="789900"/>
          </a:xfrm>
        </p:grpSpPr>
        <p:sp>
          <p:nvSpPr>
            <p:cNvPr id="308" name="Google Shape;308;p24"/>
            <p:cNvSpPr/>
            <p:nvPr/>
          </p:nvSpPr>
          <p:spPr>
            <a:xfrm>
              <a:off x="7909375" y="2030625"/>
              <a:ext cx="702300" cy="789900"/>
            </a:xfrm>
            <a:prstGeom prst="can">
              <a:avLst>
                <a:gd fmla="val 25000" name="adj"/>
              </a:avLst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https://avatars1.githubusercontent.com/u/7768379?s=200&amp;v=4" id="309" name="Google Shape;309;p2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029813" y="2262925"/>
              <a:ext cx="461425" cy="461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0" name="Google Shape;310;p24"/>
          <p:cNvSpPr txBox="1"/>
          <p:nvPr/>
        </p:nvSpPr>
        <p:spPr>
          <a:xfrm>
            <a:off x="5628850" y="1298600"/>
            <a:ext cx="33528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" sz="1600">
                <a:solidFill>
                  <a:schemeClr val="dk2"/>
                </a:solidFill>
              </a:rPr>
              <a:t>As a next step SDIA will deploy </a:t>
            </a:r>
            <a:r>
              <a:rPr lang="en" sz="1600">
                <a:solidFill>
                  <a:schemeClr val="dk2"/>
                </a:solidFill>
              </a:rPr>
              <a:t>kubernetes </a:t>
            </a:r>
            <a:endParaRPr sz="1600">
              <a:solidFill>
                <a:schemeClr val="dk2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" sz="1600">
                <a:solidFill>
                  <a:schemeClr val="dk2"/>
                </a:solidFill>
              </a:rPr>
              <a:t>On top of kubernetes SDIA will deploy the Jupyter cells that have been encapsulated as web services </a:t>
            </a:r>
            <a:endParaRPr sz="1600">
              <a:solidFill>
                <a:schemeClr val="dk2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311" name="Google Shape;311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Deploying Cells on the Cloud as Web services </a:t>
            </a:r>
            <a:endParaRPr/>
          </a:p>
        </p:txBody>
      </p:sp>
      <p:sp>
        <p:nvSpPr>
          <p:cNvPr id="312" name="Google Shape;312;p24"/>
          <p:cNvSpPr/>
          <p:nvPr/>
        </p:nvSpPr>
        <p:spPr>
          <a:xfrm>
            <a:off x="1350425" y="1671025"/>
            <a:ext cx="1163700" cy="310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FAIRCells</a:t>
            </a:r>
            <a:endParaRPr sz="1200"/>
          </a:p>
        </p:txBody>
      </p:sp>
      <p:grpSp>
        <p:nvGrpSpPr>
          <p:cNvPr id="313" name="Google Shape;313;p24"/>
          <p:cNvGrpSpPr/>
          <p:nvPr/>
        </p:nvGrpSpPr>
        <p:grpSpPr>
          <a:xfrm>
            <a:off x="199019" y="2687999"/>
            <a:ext cx="650212" cy="782914"/>
            <a:chOff x="5638236" y="3220939"/>
            <a:chExt cx="565500" cy="668700"/>
          </a:xfrm>
        </p:grpSpPr>
        <p:sp>
          <p:nvSpPr>
            <p:cNvPr id="314" name="Google Shape;314;p24"/>
            <p:cNvSpPr/>
            <p:nvPr/>
          </p:nvSpPr>
          <p:spPr>
            <a:xfrm>
              <a:off x="5638236" y="3220939"/>
              <a:ext cx="565500" cy="668700"/>
            </a:xfrm>
            <a:prstGeom prst="can">
              <a:avLst>
                <a:gd fmla="val 25000" name="adj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15" name="Google Shape;315;p24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677603" y="3424294"/>
              <a:ext cx="486754" cy="319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6" name="Google Shape;316;p24"/>
          <p:cNvSpPr/>
          <p:nvPr/>
        </p:nvSpPr>
        <p:spPr>
          <a:xfrm>
            <a:off x="2578600" y="1671025"/>
            <a:ext cx="1163700" cy="310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CloudCells</a:t>
            </a:r>
            <a:endParaRPr sz="1200"/>
          </a:p>
        </p:txBody>
      </p:sp>
      <p:grpSp>
        <p:nvGrpSpPr>
          <p:cNvPr id="317" name="Google Shape;317;p24"/>
          <p:cNvGrpSpPr/>
          <p:nvPr/>
        </p:nvGrpSpPr>
        <p:grpSpPr>
          <a:xfrm>
            <a:off x="1999706" y="4379710"/>
            <a:ext cx="500850" cy="464180"/>
            <a:chOff x="513775" y="4365427"/>
            <a:chExt cx="675000" cy="628800"/>
          </a:xfrm>
        </p:grpSpPr>
        <p:sp>
          <p:nvSpPr>
            <p:cNvPr id="318" name="Google Shape;318;p24"/>
            <p:cNvSpPr/>
            <p:nvPr/>
          </p:nvSpPr>
          <p:spPr>
            <a:xfrm>
              <a:off x="513775" y="4365427"/>
              <a:ext cx="675000" cy="628800"/>
            </a:xfrm>
            <a:prstGeom prst="cube">
              <a:avLst>
                <a:gd fmla="val 25000" name="adj"/>
              </a:avLst>
            </a:prstGeom>
            <a:solidFill>
              <a:srgbClr val="6FA8DC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/>
            </a:p>
          </p:txBody>
        </p:sp>
        <p:sp>
          <p:nvSpPr>
            <p:cNvPr id="319" name="Google Shape;319;p24"/>
            <p:cNvSpPr/>
            <p:nvPr/>
          </p:nvSpPr>
          <p:spPr>
            <a:xfrm>
              <a:off x="627075" y="4616675"/>
              <a:ext cx="326700" cy="915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24"/>
            <p:cNvSpPr/>
            <p:nvPr/>
          </p:nvSpPr>
          <p:spPr>
            <a:xfrm>
              <a:off x="627075" y="4726280"/>
              <a:ext cx="326700" cy="915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24"/>
            <p:cNvSpPr/>
            <p:nvPr/>
          </p:nvSpPr>
          <p:spPr>
            <a:xfrm>
              <a:off x="627075" y="4835886"/>
              <a:ext cx="326700" cy="915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24"/>
            <p:cNvSpPr/>
            <p:nvPr/>
          </p:nvSpPr>
          <p:spPr>
            <a:xfrm>
              <a:off x="651135" y="4643374"/>
              <a:ext cx="37500" cy="38400"/>
            </a:xfrm>
            <a:prstGeom prst="ellipse">
              <a:avLst/>
            </a:prstGeom>
            <a:solidFill>
              <a:srgbClr val="FF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24"/>
            <p:cNvSpPr/>
            <p:nvPr/>
          </p:nvSpPr>
          <p:spPr>
            <a:xfrm>
              <a:off x="706736" y="4643374"/>
              <a:ext cx="37500" cy="38400"/>
            </a:xfrm>
            <a:prstGeom prst="ellipse">
              <a:avLst/>
            </a:prstGeom>
            <a:solidFill>
              <a:srgbClr val="00FF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4" name="Google Shape;324;p24"/>
          <p:cNvGrpSpPr/>
          <p:nvPr/>
        </p:nvGrpSpPr>
        <p:grpSpPr>
          <a:xfrm>
            <a:off x="2436681" y="4379710"/>
            <a:ext cx="500850" cy="464180"/>
            <a:chOff x="513775" y="4365427"/>
            <a:chExt cx="675000" cy="628800"/>
          </a:xfrm>
        </p:grpSpPr>
        <p:sp>
          <p:nvSpPr>
            <p:cNvPr id="325" name="Google Shape;325;p24"/>
            <p:cNvSpPr/>
            <p:nvPr/>
          </p:nvSpPr>
          <p:spPr>
            <a:xfrm>
              <a:off x="513775" y="4365427"/>
              <a:ext cx="675000" cy="628800"/>
            </a:xfrm>
            <a:prstGeom prst="cube">
              <a:avLst>
                <a:gd fmla="val 25000" name="adj"/>
              </a:avLst>
            </a:prstGeom>
            <a:solidFill>
              <a:srgbClr val="6FA8DC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/>
            </a:p>
          </p:txBody>
        </p:sp>
        <p:sp>
          <p:nvSpPr>
            <p:cNvPr id="326" name="Google Shape;326;p24"/>
            <p:cNvSpPr/>
            <p:nvPr/>
          </p:nvSpPr>
          <p:spPr>
            <a:xfrm>
              <a:off x="627075" y="4616675"/>
              <a:ext cx="326700" cy="915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24"/>
            <p:cNvSpPr/>
            <p:nvPr/>
          </p:nvSpPr>
          <p:spPr>
            <a:xfrm>
              <a:off x="627075" y="4726280"/>
              <a:ext cx="326700" cy="915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24"/>
            <p:cNvSpPr/>
            <p:nvPr/>
          </p:nvSpPr>
          <p:spPr>
            <a:xfrm>
              <a:off x="627075" y="4835886"/>
              <a:ext cx="326700" cy="915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24"/>
            <p:cNvSpPr/>
            <p:nvPr/>
          </p:nvSpPr>
          <p:spPr>
            <a:xfrm>
              <a:off x="651135" y="4643374"/>
              <a:ext cx="37500" cy="38400"/>
            </a:xfrm>
            <a:prstGeom prst="ellipse">
              <a:avLst/>
            </a:prstGeom>
            <a:solidFill>
              <a:srgbClr val="FF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24"/>
            <p:cNvSpPr/>
            <p:nvPr/>
          </p:nvSpPr>
          <p:spPr>
            <a:xfrm>
              <a:off x="706736" y="4643374"/>
              <a:ext cx="37500" cy="38400"/>
            </a:xfrm>
            <a:prstGeom prst="ellipse">
              <a:avLst/>
            </a:prstGeom>
            <a:solidFill>
              <a:srgbClr val="00FF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descr="What's new in Kubernetes 1.7, and should you care? | Mirantis" id="331" name="Google Shape;331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151674" y="4052575"/>
            <a:ext cx="650200" cy="4869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2" name="Google Shape;332;p24"/>
          <p:cNvGrpSpPr/>
          <p:nvPr/>
        </p:nvGrpSpPr>
        <p:grpSpPr>
          <a:xfrm>
            <a:off x="199019" y="2687999"/>
            <a:ext cx="650212" cy="782914"/>
            <a:chOff x="5638236" y="3220939"/>
            <a:chExt cx="565500" cy="668700"/>
          </a:xfrm>
        </p:grpSpPr>
        <p:sp>
          <p:nvSpPr>
            <p:cNvPr id="333" name="Google Shape;333;p24"/>
            <p:cNvSpPr/>
            <p:nvPr/>
          </p:nvSpPr>
          <p:spPr>
            <a:xfrm>
              <a:off x="5638236" y="3220939"/>
              <a:ext cx="565500" cy="668700"/>
            </a:xfrm>
            <a:prstGeom prst="can">
              <a:avLst>
                <a:gd fmla="val 25000" name="adj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34" name="Google Shape;334;p24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677603" y="3424294"/>
              <a:ext cx="486754" cy="3198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35" name="Google Shape;335;p2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666425" y="2420988"/>
            <a:ext cx="1422975" cy="380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avatars3.githubusercontent.com/u/72559158?s=400&amp;u=7bac4281c898282d9857dff3fcc45407b6db2c88&amp;v=4" id="336" name="Google Shape;336;p2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801887" y="2773100"/>
            <a:ext cx="1089000" cy="815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7" name="Google Shape;337;p24"/>
          <p:cNvCxnSpPr>
            <a:endCxn id="338" idx="0"/>
          </p:cNvCxnSpPr>
          <p:nvPr/>
        </p:nvCxnSpPr>
        <p:spPr>
          <a:xfrm rot="5400000">
            <a:off x="1667837" y="2015426"/>
            <a:ext cx="298200" cy="2307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39" name="Google Shape;339;p24"/>
          <p:cNvCxnSpPr>
            <a:stCxn id="338" idx="1"/>
            <a:endCxn id="333" idx="1"/>
          </p:cNvCxnSpPr>
          <p:nvPr/>
        </p:nvCxnSpPr>
        <p:spPr>
          <a:xfrm flipH="1">
            <a:off x="524237" y="2554306"/>
            <a:ext cx="826200" cy="133800"/>
          </a:xfrm>
          <a:prstGeom prst="curvedConnector2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40" name="Google Shape;340;p24"/>
          <p:cNvCxnSpPr>
            <a:stCxn id="334" idx="3"/>
          </p:cNvCxnSpPr>
          <p:nvPr/>
        </p:nvCxnSpPr>
        <p:spPr>
          <a:xfrm flipH="1" rot="10800000">
            <a:off x="803952" y="1981698"/>
            <a:ext cx="2356500" cy="11316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41" name="Google Shape;341;p24"/>
          <p:cNvCxnSpPr>
            <a:endCxn id="335" idx="0"/>
          </p:cNvCxnSpPr>
          <p:nvPr/>
        </p:nvCxnSpPr>
        <p:spPr>
          <a:xfrm flipH="1" rot="-5400000">
            <a:off x="3049562" y="2092638"/>
            <a:ext cx="439200" cy="2175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descr="https://tr4.cbsistatic.com/hub/i/r/2016/10/18/831f017c-ee68-4bd6-8a5c-ab31b4d35d6d/resize/770x/1cedcf2f03388a9720835a628a8a9765/dockerhero.jpg" id="338" name="Google Shape;338;p2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350437" y="2279876"/>
            <a:ext cx="702300" cy="5488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2" name="Google Shape;342;p24"/>
          <p:cNvCxnSpPr>
            <a:stCxn id="336" idx="2"/>
            <a:endCxn id="331" idx="0"/>
          </p:cNvCxnSpPr>
          <p:nvPr/>
        </p:nvCxnSpPr>
        <p:spPr>
          <a:xfrm rot="5400000">
            <a:off x="2679487" y="3385625"/>
            <a:ext cx="464100" cy="869700"/>
          </a:xfrm>
          <a:prstGeom prst="curvedConnector3">
            <a:avLst>
              <a:gd fmla="val 50005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43" name="Google Shape;343;p24"/>
          <p:cNvSpPr/>
          <p:nvPr/>
        </p:nvSpPr>
        <p:spPr>
          <a:xfrm>
            <a:off x="3646325" y="3573888"/>
            <a:ext cx="387000" cy="3870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8" name="Google Shape;348;p25"/>
          <p:cNvCxnSpPr/>
          <p:nvPr/>
        </p:nvCxnSpPr>
        <p:spPr>
          <a:xfrm>
            <a:off x="470825" y="1648800"/>
            <a:ext cx="4609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349" name="Google Shape;349;p25"/>
          <p:cNvCxnSpPr/>
          <p:nvPr/>
        </p:nvCxnSpPr>
        <p:spPr>
          <a:xfrm>
            <a:off x="576338" y="4298588"/>
            <a:ext cx="4609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pic>
        <p:nvPicPr>
          <p:cNvPr id="350" name="Google Shape;35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5050" y="926603"/>
            <a:ext cx="675050" cy="7829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1" name="Google Shape;351;p25"/>
          <p:cNvGrpSpPr/>
          <p:nvPr/>
        </p:nvGrpSpPr>
        <p:grpSpPr>
          <a:xfrm>
            <a:off x="1285328" y="4298600"/>
            <a:ext cx="1072332" cy="628884"/>
            <a:chOff x="2123528" y="4298600"/>
            <a:chExt cx="1072332" cy="628884"/>
          </a:xfrm>
        </p:grpSpPr>
        <p:sp>
          <p:nvSpPr>
            <p:cNvPr id="352" name="Google Shape;352;p25"/>
            <p:cNvSpPr/>
            <p:nvPr/>
          </p:nvSpPr>
          <p:spPr>
            <a:xfrm>
              <a:off x="2123528" y="4327220"/>
              <a:ext cx="1072332" cy="600264"/>
            </a:xfrm>
            <a:prstGeom prst="cloud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https://www.egi.eu/wp-content/uploads/2018/01/eosc-hub-hz300dpi.png" id="353" name="Google Shape;353;p2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197108" y="4298600"/>
              <a:ext cx="810766" cy="5727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4" name="Google Shape;354;p25"/>
          <p:cNvGrpSpPr/>
          <p:nvPr/>
        </p:nvGrpSpPr>
        <p:grpSpPr>
          <a:xfrm>
            <a:off x="2514128" y="4379695"/>
            <a:ext cx="1072332" cy="600264"/>
            <a:chOff x="5706678" y="5832195"/>
            <a:chExt cx="1072332" cy="600264"/>
          </a:xfrm>
        </p:grpSpPr>
        <p:pic>
          <p:nvPicPr>
            <p:cNvPr descr="https://cdn.arstechnica.net/wp-content/uploads/2017/02/AWS-logo.jpg" id="355" name="Google Shape;355;p2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911655" y="5970875"/>
              <a:ext cx="662364" cy="322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6" name="Google Shape;356;p25"/>
            <p:cNvSpPr/>
            <p:nvPr/>
          </p:nvSpPr>
          <p:spPr>
            <a:xfrm>
              <a:off x="5706678" y="5832195"/>
              <a:ext cx="1072332" cy="600264"/>
            </a:xfrm>
            <a:prstGeom prst="cloud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7" name="Google Shape;357;p25"/>
          <p:cNvGrpSpPr/>
          <p:nvPr/>
        </p:nvGrpSpPr>
        <p:grpSpPr>
          <a:xfrm>
            <a:off x="5117863" y="2403375"/>
            <a:ext cx="702300" cy="789900"/>
            <a:chOff x="7909375" y="2030625"/>
            <a:chExt cx="702300" cy="789900"/>
          </a:xfrm>
        </p:grpSpPr>
        <p:sp>
          <p:nvSpPr>
            <p:cNvPr id="358" name="Google Shape;358;p25"/>
            <p:cNvSpPr/>
            <p:nvPr/>
          </p:nvSpPr>
          <p:spPr>
            <a:xfrm>
              <a:off x="7909375" y="2030625"/>
              <a:ext cx="702300" cy="789900"/>
            </a:xfrm>
            <a:prstGeom prst="can">
              <a:avLst>
                <a:gd fmla="val 25000" name="adj"/>
              </a:avLst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https://avatars1.githubusercontent.com/u/7768379?s=200&amp;v=4" id="359" name="Google Shape;359;p2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029813" y="2262925"/>
              <a:ext cx="461425" cy="461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0" name="Google Shape;360;p25"/>
          <p:cNvSpPr txBox="1"/>
          <p:nvPr/>
        </p:nvSpPr>
        <p:spPr>
          <a:xfrm>
            <a:off x="5628850" y="1298600"/>
            <a:ext cx="33528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" sz="1600">
                <a:solidFill>
                  <a:schemeClr val="dk2"/>
                </a:solidFill>
              </a:rPr>
              <a:t>The new web service can be optimally placed near the data that needs to consume</a:t>
            </a:r>
            <a:endParaRPr sz="1600">
              <a:solidFill>
                <a:schemeClr val="dk2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b="1" lang="en" sz="1600">
                <a:solidFill>
                  <a:schemeClr val="dk2"/>
                </a:solidFill>
              </a:rPr>
              <a:t>FAIR-Cells</a:t>
            </a:r>
            <a:r>
              <a:rPr lang="en" sz="1600">
                <a:solidFill>
                  <a:schemeClr val="dk2"/>
                </a:solidFill>
              </a:rPr>
              <a:t>, </a:t>
            </a:r>
            <a:r>
              <a:rPr b="1" lang="en" sz="1600">
                <a:solidFill>
                  <a:schemeClr val="dk2"/>
                </a:solidFill>
              </a:rPr>
              <a:t>Cloud-Cells </a:t>
            </a:r>
            <a:r>
              <a:rPr lang="en" sz="1600">
                <a:solidFill>
                  <a:schemeClr val="dk2"/>
                </a:solidFill>
              </a:rPr>
              <a:t>and </a:t>
            </a:r>
            <a:r>
              <a:rPr b="1" lang="en" sz="1600">
                <a:solidFill>
                  <a:schemeClr val="dk2"/>
                </a:solidFill>
              </a:rPr>
              <a:t>SDIA</a:t>
            </a:r>
            <a:r>
              <a:rPr lang="en" sz="1600">
                <a:solidFill>
                  <a:schemeClr val="dk2"/>
                </a:solidFill>
              </a:rPr>
              <a:t> can seamlessly scale Jupyter experiments providing a </a:t>
            </a:r>
            <a:r>
              <a:rPr b="1" lang="en" sz="1600">
                <a:solidFill>
                  <a:schemeClr val="dk2"/>
                </a:solidFill>
              </a:rPr>
              <a:t>Cell as a Service</a:t>
            </a:r>
            <a:r>
              <a:rPr lang="en" sz="1600">
                <a:solidFill>
                  <a:schemeClr val="dk2"/>
                </a:solidFill>
              </a:rPr>
              <a:t> (CaaS)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361" name="Google Shape;361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Deploying Cells on the Cloud as Web services </a:t>
            </a:r>
            <a:endParaRPr/>
          </a:p>
        </p:txBody>
      </p:sp>
      <p:sp>
        <p:nvSpPr>
          <p:cNvPr id="362" name="Google Shape;362;p25"/>
          <p:cNvSpPr/>
          <p:nvPr/>
        </p:nvSpPr>
        <p:spPr>
          <a:xfrm>
            <a:off x="1350425" y="1671025"/>
            <a:ext cx="1163700" cy="310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FAIRCells</a:t>
            </a:r>
            <a:endParaRPr sz="1200"/>
          </a:p>
        </p:txBody>
      </p:sp>
      <p:sp>
        <p:nvSpPr>
          <p:cNvPr id="363" name="Google Shape;363;p25"/>
          <p:cNvSpPr/>
          <p:nvPr/>
        </p:nvSpPr>
        <p:spPr>
          <a:xfrm>
            <a:off x="2578600" y="1671025"/>
            <a:ext cx="1163700" cy="310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CloudCells</a:t>
            </a:r>
            <a:endParaRPr sz="1200"/>
          </a:p>
        </p:txBody>
      </p:sp>
      <p:grpSp>
        <p:nvGrpSpPr>
          <p:cNvPr id="364" name="Google Shape;364;p25"/>
          <p:cNvGrpSpPr/>
          <p:nvPr/>
        </p:nvGrpSpPr>
        <p:grpSpPr>
          <a:xfrm>
            <a:off x="1999706" y="4379710"/>
            <a:ext cx="500850" cy="464180"/>
            <a:chOff x="513775" y="4365427"/>
            <a:chExt cx="675000" cy="628800"/>
          </a:xfrm>
        </p:grpSpPr>
        <p:sp>
          <p:nvSpPr>
            <p:cNvPr id="365" name="Google Shape;365;p25"/>
            <p:cNvSpPr/>
            <p:nvPr/>
          </p:nvSpPr>
          <p:spPr>
            <a:xfrm>
              <a:off x="513775" y="4365427"/>
              <a:ext cx="675000" cy="628800"/>
            </a:xfrm>
            <a:prstGeom prst="cube">
              <a:avLst>
                <a:gd fmla="val 25000" name="adj"/>
              </a:avLst>
            </a:prstGeom>
            <a:solidFill>
              <a:srgbClr val="6FA8DC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/>
            </a:p>
          </p:txBody>
        </p:sp>
        <p:sp>
          <p:nvSpPr>
            <p:cNvPr id="366" name="Google Shape;366;p25"/>
            <p:cNvSpPr/>
            <p:nvPr/>
          </p:nvSpPr>
          <p:spPr>
            <a:xfrm>
              <a:off x="627075" y="4616675"/>
              <a:ext cx="326700" cy="915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25"/>
            <p:cNvSpPr/>
            <p:nvPr/>
          </p:nvSpPr>
          <p:spPr>
            <a:xfrm>
              <a:off x="627075" y="4726280"/>
              <a:ext cx="326700" cy="915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25"/>
            <p:cNvSpPr/>
            <p:nvPr/>
          </p:nvSpPr>
          <p:spPr>
            <a:xfrm>
              <a:off x="627075" y="4835886"/>
              <a:ext cx="326700" cy="915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25"/>
            <p:cNvSpPr/>
            <p:nvPr/>
          </p:nvSpPr>
          <p:spPr>
            <a:xfrm>
              <a:off x="651135" y="4643374"/>
              <a:ext cx="37500" cy="38400"/>
            </a:xfrm>
            <a:prstGeom prst="ellipse">
              <a:avLst/>
            </a:prstGeom>
            <a:solidFill>
              <a:srgbClr val="FF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25"/>
            <p:cNvSpPr/>
            <p:nvPr/>
          </p:nvSpPr>
          <p:spPr>
            <a:xfrm>
              <a:off x="706736" y="4643374"/>
              <a:ext cx="37500" cy="38400"/>
            </a:xfrm>
            <a:prstGeom prst="ellipse">
              <a:avLst/>
            </a:prstGeom>
            <a:solidFill>
              <a:srgbClr val="00FF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1" name="Google Shape;371;p25"/>
          <p:cNvGrpSpPr/>
          <p:nvPr/>
        </p:nvGrpSpPr>
        <p:grpSpPr>
          <a:xfrm>
            <a:off x="2436681" y="4379710"/>
            <a:ext cx="500850" cy="464180"/>
            <a:chOff x="513775" y="4365427"/>
            <a:chExt cx="675000" cy="628800"/>
          </a:xfrm>
        </p:grpSpPr>
        <p:sp>
          <p:nvSpPr>
            <p:cNvPr id="372" name="Google Shape;372;p25"/>
            <p:cNvSpPr/>
            <p:nvPr/>
          </p:nvSpPr>
          <p:spPr>
            <a:xfrm>
              <a:off x="513775" y="4365427"/>
              <a:ext cx="675000" cy="628800"/>
            </a:xfrm>
            <a:prstGeom prst="cube">
              <a:avLst>
                <a:gd fmla="val 25000" name="adj"/>
              </a:avLst>
            </a:prstGeom>
            <a:solidFill>
              <a:srgbClr val="6FA8DC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00"/>
            </a:p>
          </p:txBody>
        </p:sp>
        <p:sp>
          <p:nvSpPr>
            <p:cNvPr id="373" name="Google Shape;373;p25"/>
            <p:cNvSpPr/>
            <p:nvPr/>
          </p:nvSpPr>
          <p:spPr>
            <a:xfrm>
              <a:off x="627075" y="4616675"/>
              <a:ext cx="326700" cy="915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25"/>
            <p:cNvSpPr/>
            <p:nvPr/>
          </p:nvSpPr>
          <p:spPr>
            <a:xfrm>
              <a:off x="627075" y="4726280"/>
              <a:ext cx="326700" cy="915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25"/>
            <p:cNvSpPr/>
            <p:nvPr/>
          </p:nvSpPr>
          <p:spPr>
            <a:xfrm>
              <a:off x="627075" y="4835886"/>
              <a:ext cx="326700" cy="91500"/>
            </a:xfrm>
            <a:prstGeom prst="roundRect">
              <a:avLst>
                <a:gd fmla="val 16667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25"/>
            <p:cNvSpPr/>
            <p:nvPr/>
          </p:nvSpPr>
          <p:spPr>
            <a:xfrm>
              <a:off x="651135" y="4643374"/>
              <a:ext cx="37500" cy="38400"/>
            </a:xfrm>
            <a:prstGeom prst="ellipse">
              <a:avLst/>
            </a:prstGeom>
            <a:solidFill>
              <a:srgbClr val="FF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25"/>
            <p:cNvSpPr/>
            <p:nvPr/>
          </p:nvSpPr>
          <p:spPr>
            <a:xfrm>
              <a:off x="706736" y="4643374"/>
              <a:ext cx="37500" cy="38400"/>
            </a:xfrm>
            <a:prstGeom prst="ellipse">
              <a:avLst/>
            </a:prstGeom>
            <a:solidFill>
              <a:srgbClr val="00FF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descr="What's new in Kubernetes 1.7, and should you care? | Mirantis" id="378" name="Google Shape;378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51674" y="4052575"/>
            <a:ext cx="650200" cy="4869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tr4.cbsistatic.com/hub/i/r/2016/10/18/831f017c-ee68-4bd6-8a5c-ab31b4d35d6d/resize/770x/1cedcf2f03388a9720835a628a8a9765/dockerhero.jpg" id="379" name="Google Shape;379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125625" y="3596201"/>
            <a:ext cx="702300" cy="5488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0" name="Google Shape;380;p25"/>
          <p:cNvGrpSpPr/>
          <p:nvPr/>
        </p:nvGrpSpPr>
        <p:grpSpPr>
          <a:xfrm>
            <a:off x="199019" y="2687999"/>
            <a:ext cx="650212" cy="782914"/>
            <a:chOff x="5638236" y="3220939"/>
            <a:chExt cx="565500" cy="668700"/>
          </a:xfrm>
        </p:grpSpPr>
        <p:sp>
          <p:nvSpPr>
            <p:cNvPr id="381" name="Google Shape;381;p25"/>
            <p:cNvSpPr/>
            <p:nvPr/>
          </p:nvSpPr>
          <p:spPr>
            <a:xfrm>
              <a:off x="5638236" y="3220939"/>
              <a:ext cx="565500" cy="668700"/>
            </a:xfrm>
            <a:prstGeom prst="can">
              <a:avLst>
                <a:gd fmla="val 25000" name="adj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82" name="Google Shape;382;p25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5677603" y="3424294"/>
              <a:ext cx="486754" cy="3198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83" name="Google Shape;383;p2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666425" y="2420988"/>
            <a:ext cx="1422975" cy="380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avatars3.githubusercontent.com/u/72559158?s=400&amp;u=7bac4281c898282d9857dff3fcc45407b6db2c88&amp;v=4" id="384" name="Google Shape;384;p2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801887" y="2773100"/>
            <a:ext cx="1089000" cy="815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5" name="Google Shape;385;p25"/>
          <p:cNvCxnSpPr>
            <a:endCxn id="386" idx="0"/>
          </p:cNvCxnSpPr>
          <p:nvPr/>
        </p:nvCxnSpPr>
        <p:spPr>
          <a:xfrm rot="5400000">
            <a:off x="1667837" y="2015426"/>
            <a:ext cx="298200" cy="2307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87" name="Google Shape;387;p25"/>
          <p:cNvCxnSpPr>
            <a:stCxn id="386" idx="1"/>
            <a:endCxn id="381" idx="1"/>
          </p:cNvCxnSpPr>
          <p:nvPr/>
        </p:nvCxnSpPr>
        <p:spPr>
          <a:xfrm flipH="1">
            <a:off x="524237" y="2554306"/>
            <a:ext cx="826200" cy="133800"/>
          </a:xfrm>
          <a:prstGeom prst="curvedConnector2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88" name="Google Shape;388;p25"/>
          <p:cNvCxnSpPr>
            <a:stCxn id="382" idx="3"/>
            <a:endCxn id="363" idx="2"/>
          </p:cNvCxnSpPr>
          <p:nvPr/>
        </p:nvCxnSpPr>
        <p:spPr>
          <a:xfrm flipH="1" rot="10800000">
            <a:off x="803952" y="1981698"/>
            <a:ext cx="2356500" cy="1131600"/>
          </a:xfrm>
          <a:prstGeom prst="curvedConnector2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89" name="Google Shape;389;p25"/>
          <p:cNvCxnSpPr>
            <a:stCxn id="363" idx="2"/>
            <a:endCxn id="383" idx="0"/>
          </p:cNvCxnSpPr>
          <p:nvPr/>
        </p:nvCxnSpPr>
        <p:spPr>
          <a:xfrm flipH="1" rot="-5400000">
            <a:off x="3049600" y="2092675"/>
            <a:ext cx="439200" cy="217500"/>
          </a:xfrm>
          <a:prstGeom prst="curvedConnector3">
            <a:avLst>
              <a:gd fmla="val 49996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descr="https://tr4.cbsistatic.com/hub/i/r/2016/10/18/831f017c-ee68-4bd6-8a5c-ab31b4d35d6d/resize/770x/1cedcf2f03388a9720835a628a8a9765/dockerhero.jpg" id="386" name="Google Shape;386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50437" y="2279876"/>
            <a:ext cx="702300" cy="5488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0" name="Google Shape;390;p25"/>
          <p:cNvCxnSpPr>
            <a:stCxn id="358" idx="3"/>
            <a:endCxn id="379" idx="3"/>
          </p:cNvCxnSpPr>
          <p:nvPr/>
        </p:nvCxnSpPr>
        <p:spPr>
          <a:xfrm rot="5400000">
            <a:off x="3809713" y="2211375"/>
            <a:ext cx="677400" cy="2641200"/>
          </a:xfrm>
          <a:prstGeom prst="curvedConnector2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91" name="Google Shape;391;p25"/>
          <p:cNvSpPr/>
          <p:nvPr/>
        </p:nvSpPr>
        <p:spPr>
          <a:xfrm>
            <a:off x="3646325" y="3573888"/>
            <a:ext cx="387000" cy="3870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Software Links &amp; Acknowledgment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26"/>
          <p:cNvSpPr txBox="1"/>
          <p:nvPr>
            <p:ph idx="1" type="body"/>
          </p:nvPr>
        </p:nvSpPr>
        <p:spPr>
          <a:xfrm>
            <a:off x="341025" y="1122750"/>
            <a:ext cx="4446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Live Demo: </a:t>
            </a:r>
            <a:r>
              <a:rPr lang="en" sz="1600" u="sng">
                <a:solidFill>
                  <a:schemeClr val="hlink"/>
                </a:solidFill>
                <a:hlinkClick r:id="rId3"/>
              </a:rPr>
              <a:t>https://51.68.85.143</a:t>
            </a:r>
            <a:r>
              <a:rPr lang="en" sz="1600"/>
              <a:t> 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Token: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FAIR-Cells: </a:t>
            </a:r>
            <a:endParaRPr sz="16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 u="sng">
                <a:solidFill>
                  <a:schemeClr val="hlink"/>
                </a:solidFill>
                <a:hlinkClick r:id="rId4"/>
              </a:rPr>
              <a:t>https://github.com/QCDIS/FAIRCells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 u="sng">
                <a:solidFill>
                  <a:schemeClr val="hlink"/>
                </a:solidFill>
                <a:hlinkClick r:id="rId5"/>
              </a:rPr>
              <a:t>https://pypi.org/project/FAIR-Cells/</a:t>
            </a:r>
            <a:r>
              <a:rPr lang="en" sz="1200"/>
              <a:t> 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 u="sng">
                <a:solidFill>
                  <a:schemeClr val="hlink"/>
                </a:solidFill>
                <a:hlinkClick r:id="rId6"/>
              </a:rPr>
              <a:t>https://hub.docker.com/r/qcdis/fair-cells</a:t>
            </a:r>
            <a:r>
              <a:rPr lang="en" sz="1200"/>
              <a:t> </a:t>
            </a:r>
            <a:endParaRPr sz="12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Cloud-Cells:</a:t>
            </a:r>
            <a:endParaRPr sz="16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 u="sng">
                <a:solidFill>
                  <a:schemeClr val="hlink"/>
                </a:solidFill>
                <a:hlinkClick r:id="rId7"/>
              </a:rPr>
              <a:t>https://github.com/QCDIS/Cloud-Cells</a:t>
            </a:r>
            <a:r>
              <a:rPr lang="en" sz="1200"/>
              <a:t> 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 u="sng">
                <a:solidFill>
                  <a:schemeClr val="hlink"/>
                </a:solidFill>
                <a:hlinkClick r:id="rId8"/>
              </a:rPr>
              <a:t>https://pypi.org/project/Cloud-Cells/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 u="sng">
                <a:solidFill>
                  <a:schemeClr val="hlink"/>
                </a:solidFill>
                <a:hlinkClick r:id="rId9"/>
              </a:rPr>
              <a:t>https://hub.docker.com/r/qcdis/cloud-cells</a:t>
            </a:r>
            <a:r>
              <a:rPr lang="en" sz="1200"/>
              <a:t> </a:t>
            </a:r>
            <a:endParaRPr sz="12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SDIA:</a:t>
            </a:r>
            <a:endParaRPr sz="16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 u="sng">
                <a:solidFill>
                  <a:schemeClr val="hlink"/>
                </a:solidFill>
                <a:hlinkClick r:id="rId10"/>
              </a:rPr>
              <a:t>https://github.com/qcdis-sdia/</a:t>
            </a:r>
            <a:r>
              <a:rPr lang="en" sz="1200"/>
              <a:t> </a:t>
            </a:r>
            <a:endParaRPr sz="1200"/>
          </a:p>
        </p:txBody>
      </p:sp>
      <p:pic>
        <p:nvPicPr>
          <p:cNvPr id="398" name="Google Shape;398;p2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690338" y="3900982"/>
            <a:ext cx="954125" cy="40704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descr="https://www.egi.eu/wp-content/uploads/2018/01/eosc-hub-hz300dpi.png" id="399" name="Google Shape;399;p2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604099" y="4531275"/>
            <a:ext cx="919825" cy="64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26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6770525" y="4104800"/>
            <a:ext cx="586975" cy="43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26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7646000" y="3579371"/>
            <a:ext cx="1042821" cy="24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26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755625" y="4666650"/>
            <a:ext cx="1042824" cy="378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www.blue-cloud.org/sites/all/themes/arcadia/logo.png" id="403" name="Google Shape;403;p26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690348" y="4363600"/>
            <a:ext cx="954127" cy="247475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26"/>
          <p:cNvSpPr txBox="1"/>
          <p:nvPr/>
        </p:nvSpPr>
        <p:spPr>
          <a:xfrm>
            <a:off x="4659925" y="1159346"/>
            <a:ext cx="3000000" cy="20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" sz="1600">
                <a:solidFill>
                  <a:schemeClr val="dk2"/>
                </a:solidFill>
              </a:rPr>
              <a:t>Acknowledgments:</a:t>
            </a:r>
            <a:endParaRPr sz="1600">
              <a:solidFill>
                <a:schemeClr val="dk2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</a:pPr>
            <a:r>
              <a:rPr lang="en" sz="1200">
                <a:solidFill>
                  <a:schemeClr val="dk2"/>
                </a:solidFill>
              </a:rPr>
              <a:t>EGI</a:t>
            </a:r>
            <a:endParaRPr sz="1200">
              <a:solidFill>
                <a:schemeClr val="dk2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</a:pPr>
            <a:r>
              <a:rPr lang="en" sz="1200">
                <a:solidFill>
                  <a:schemeClr val="dk2"/>
                </a:solidFill>
              </a:rPr>
              <a:t>Articonf</a:t>
            </a:r>
            <a:endParaRPr sz="1200">
              <a:solidFill>
                <a:schemeClr val="dk2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</a:pPr>
            <a:r>
              <a:rPr lang="en" sz="1200">
                <a:solidFill>
                  <a:schemeClr val="dk2"/>
                </a:solidFill>
              </a:rPr>
              <a:t>ENVRI FAIR</a:t>
            </a:r>
            <a:endParaRPr sz="1200">
              <a:solidFill>
                <a:schemeClr val="dk2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</a:pPr>
            <a:r>
              <a:rPr lang="en" sz="1200">
                <a:solidFill>
                  <a:schemeClr val="dk2"/>
                </a:solidFill>
              </a:rPr>
              <a:t>LifeWatch </a:t>
            </a:r>
            <a:endParaRPr sz="1200">
              <a:solidFill>
                <a:schemeClr val="dk2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</a:pPr>
            <a:r>
              <a:rPr lang="en" sz="1200">
                <a:solidFill>
                  <a:schemeClr val="dk2"/>
                </a:solidFill>
              </a:rPr>
              <a:t>EOSC-Early Adopter Program </a:t>
            </a:r>
            <a:endParaRPr sz="1200">
              <a:solidFill>
                <a:schemeClr val="dk2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</a:pPr>
            <a:r>
              <a:rPr lang="en" sz="1200">
                <a:solidFill>
                  <a:schemeClr val="dk2"/>
                </a:solidFill>
              </a:rPr>
              <a:t>BlueCloud</a:t>
            </a:r>
            <a:endParaRPr sz="1200">
              <a:solidFill>
                <a:schemeClr val="dk2"/>
              </a:solidFill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</a:pPr>
            <a:r>
              <a:rPr lang="en" sz="1200">
                <a:solidFill>
                  <a:schemeClr val="dk2"/>
                </a:solidFill>
              </a:rPr>
              <a:t>CLARIFY</a:t>
            </a:r>
            <a:endParaRPr sz="1200">
              <a:solidFill>
                <a:schemeClr val="dk2"/>
              </a:solidFill>
            </a:endParaRPr>
          </a:p>
        </p:txBody>
      </p:sp>
      <p:pic>
        <p:nvPicPr>
          <p:cNvPr descr="https://www.more3.eu/templates/loft33/images/logo-european-commission.png" id="405" name="Google Shape;405;p26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6324025" y="3487338"/>
            <a:ext cx="1647718" cy="37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14"/>
          <p:cNvGrpSpPr/>
          <p:nvPr/>
        </p:nvGrpSpPr>
        <p:grpSpPr>
          <a:xfrm>
            <a:off x="3564892" y="250777"/>
            <a:ext cx="1991274" cy="1494047"/>
            <a:chOff x="6772450" y="1350052"/>
            <a:chExt cx="2370000" cy="1813825"/>
          </a:xfrm>
        </p:grpSpPr>
        <p:pic>
          <p:nvPicPr>
            <p:cNvPr id="67" name="Google Shape;67;p14"/>
            <p:cNvPicPr preferRelativeResize="0"/>
            <p:nvPr/>
          </p:nvPicPr>
          <p:blipFill rotWithShape="1">
            <a:blip r:embed="rId3">
              <a:alphaModFix/>
            </a:blip>
            <a:srcRect b="0" l="1381" r="67149" t="0"/>
            <a:stretch/>
          </p:blipFill>
          <p:spPr>
            <a:xfrm>
              <a:off x="6973172" y="2000213"/>
              <a:ext cx="1995752" cy="11636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" name="Google Shape;68;p14"/>
            <p:cNvPicPr preferRelativeResize="0"/>
            <p:nvPr/>
          </p:nvPicPr>
          <p:blipFill rotWithShape="1">
            <a:blip r:embed="rId4">
              <a:alphaModFix/>
            </a:blip>
            <a:srcRect b="77417" l="17354" r="49374" t="2270"/>
            <a:stretch/>
          </p:blipFill>
          <p:spPr>
            <a:xfrm>
              <a:off x="7631255" y="1649595"/>
              <a:ext cx="1118311" cy="4141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Google Shape;69;p14"/>
            <p:cNvSpPr txBox="1"/>
            <p:nvPr/>
          </p:nvSpPr>
          <p:spPr>
            <a:xfrm>
              <a:off x="6772450" y="1350052"/>
              <a:ext cx="2370000" cy="2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Garamond"/>
                <a:buNone/>
              </a:pPr>
              <a:r>
                <a:rPr lang="en">
                  <a:latin typeface="Garamond"/>
                  <a:ea typeface="Garamond"/>
                  <a:cs typeface="Garamond"/>
                  <a:sym typeface="Garamond"/>
                </a:rPr>
                <a:t>laser altimetry</a:t>
              </a:r>
              <a:endParaRPr/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8121591" y="1998832"/>
              <a:ext cx="63000" cy="1022700"/>
            </a:xfrm>
            <a:prstGeom prst="triangle">
              <a:avLst>
                <a:gd fmla="val 50000" name="adj"/>
              </a:avLst>
            </a:prstGeom>
            <a:solidFill>
              <a:srgbClr val="C00000"/>
            </a:solidFill>
            <a:ln cap="flat" cmpd="sng" w="25400">
              <a:solidFill>
                <a:srgbClr val="C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pic>
        <p:nvPicPr>
          <p:cNvPr id="71" name="Google Shape;7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21300" y="2968674"/>
            <a:ext cx="2478500" cy="1940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94053" y="1793063"/>
            <a:ext cx="5932973" cy="104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Environmental Science Research Context </a:t>
            </a:r>
            <a:endParaRPr/>
          </a:p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311700" y="1152475"/>
            <a:ext cx="5910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To investigate </a:t>
            </a:r>
            <a:r>
              <a:rPr b="1" lang="en" sz="1600"/>
              <a:t>why animal populations decline</a:t>
            </a:r>
            <a:r>
              <a:rPr lang="en" sz="1600"/>
              <a:t>, and how they respond to habitat fragmentation and land use change, the Biogeography &amp; Macroecology (BIOMAC) lab  (UvA  research group) need to apply s</a:t>
            </a:r>
            <a:r>
              <a:rPr b="1" lang="en" sz="1600"/>
              <a:t>pecies distribution models</a:t>
            </a:r>
            <a:endParaRPr b="1"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An important task in this research is to be able to </a:t>
            </a:r>
            <a:r>
              <a:rPr b="1" lang="en" sz="1600"/>
              <a:t>identify habitat types</a:t>
            </a:r>
            <a:r>
              <a:rPr lang="en" sz="1600"/>
              <a:t> e.g. forests or marshlands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This is achieved by using high-resolution Light Detection and Ranging (LiDAR) </a:t>
            </a:r>
            <a:r>
              <a:rPr b="1" lang="en" sz="1600"/>
              <a:t>datasets</a:t>
            </a:r>
            <a:r>
              <a:rPr lang="en" sz="1600"/>
              <a:t> and </a:t>
            </a:r>
            <a:r>
              <a:rPr b="1" lang="en" sz="1600"/>
              <a:t>machine learning</a:t>
            </a:r>
            <a:r>
              <a:rPr lang="en" sz="1600"/>
              <a:t> algorithms to perform object classification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PDOK (government platform for geodata) has collected large LiDAR datasets that will be analyzed </a:t>
            </a:r>
            <a:endParaRPr sz="16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/>
          </a:p>
        </p:txBody>
      </p:sp>
      <p:grpSp>
        <p:nvGrpSpPr>
          <p:cNvPr id="79" name="Google Shape;79;p15"/>
          <p:cNvGrpSpPr/>
          <p:nvPr/>
        </p:nvGrpSpPr>
        <p:grpSpPr>
          <a:xfrm>
            <a:off x="6755778" y="1152478"/>
            <a:ext cx="2081334" cy="1299061"/>
            <a:chOff x="6772450" y="1350052"/>
            <a:chExt cx="2370000" cy="1813825"/>
          </a:xfrm>
        </p:grpSpPr>
        <p:pic>
          <p:nvPicPr>
            <p:cNvPr id="80" name="Google Shape;80;p15"/>
            <p:cNvPicPr preferRelativeResize="0"/>
            <p:nvPr/>
          </p:nvPicPr>
          <p:blipFill rotWithShape="1">
            <a:blip r:embed="rId3">
              <a:alphaModFix/>
            </a:blip>
            <a:srcRect b="0" l="1381" r="67149" t="0"/>
            <a:stretch/>
          </p:blipFill>
          <p:spPr>
            <a:xfrm>
              <a:off x="6973172" y="2000213"/>
              <a:ext cx="1995752" cy="11636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p15"/>
            <p:cNvPicPr preferRelativeResize="0"/>
            <p:nvPr/>
          </p:nvPicPr>
          <p:blipFill rotWithShape="1">
            <a:blip r:embed="rId4">
              <a:alphaModFix/>
            </a:blip>
            <a:srcRect b="77417" l="17354" r="49374" t="2270"/>
            <a:stretch/>
          </p:blipFill>
          <p:spPr>
            <a:xfrm>
              <a:off x="7631255" y="1649595"/>
              <a:ext cx="1118311" cy="4141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" name="Google Shape;82;p15"/>
            <p:cNvSpPr txBox="1"/>
            <p:nvPr/>
          </p:nvSpPr>
          <p:spPr>
            <a:xfrm>
              <a:off x="6772450" y="1350052"/>
              <a:ext cx="2370000" cy="2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spcFirstLastPara="1" rIns="90000" wrap="square" tIns="450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Garamond"/>
                <a:buNone/>
              </a:pPr>
              <a:r>
                <a:rPr lang="en">
                  <a:latin typeface="Garamond"/>
                  <a:ea typeface="Garamond"/>
                  <a:cs typeface="Garamond"/>
                  <a:sym typeface="Garamond"/>
                </a:rPr>
                <a:t>laser altimetry</a:t>
              </a:r>
              <a:endParaRPr/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8121591" y="1998832"/>
              <a:ext cx="63000" cy="1022700"/>
            </a:xfrm>
            <a:prstGeom prst="triangle">
              <a:avLst>
                <a:gd fmla="val 50000" name="adj"/>
              </a:avLst>
            </a:prstGeom>
            <a:solidFill>
              <a:srgbClr val="C00000"/>
            </a:solidFill>
            <a:ln cap="flat" cmpd="sng" w="25400">
              <a:solidFill>
                <a:srgbClr val="C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pic>
        <p:nvPicPr>
          <p:cNvPr id="84" name="Google Shape;8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22600" y="2476820"/>
            <a:ext cx="2759550" cy="2160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Scientific Code Prototyping </a:t>
            </a:r>
            <a:endParaRPr/>
          </a:p>
        </p:txBody>
      </p:sp>
      <p:sp>
        <p:nvSpPr>
          <p:cNvPr id="90" name="Google Shape;90;p16"/>
          <p:cNvSpPr txBox="1"/>
          <p:nvPr>
            <p:ph idx="1" type="body"/>
          </p:nvPr>
        </p:nvSpPr>
        <p:spPr>
          <a:xfrm>
            <a:off x="311700" y="1152475"/>
            <a:ext cx="4692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As many </a:t>
            </a:r>
            <a:r>
              <a:rPr lang="en" sz="1600"/>
              <a:t>researchers</a:t>
            </a:r>
            <a:r>
              <a:rPr lang="en" sz="1600"/>
              <a:t>, </a:t>
            </a:r>
            <a:r>
              <a:rPr lang="en" sz="1600"/>
              <a:t>BIOMAC uses </a:t>
            </a:r>
            <a:r>
              <a:rPr b="1" lang="en" sz="1600"/>
              <a:t>Jupyter notebooks to prototype</a:t>
            </a:r>
            <a:r>
              <a:rPr lang="en" sz="1600"/>
              <a:t> classifiers using a Python library called Laserchicken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To </a:t>
            </a:r>
            <a:r>
              <a:rPr b="1" lang="en" sz="1600"/>
              <a:t>scale</a:t>
            </a:r>
            <a:r>
              <a:rPr lang="en" sz="1600"/>
              <a:t> experiments with </a:t>
            </a:r>
            <a:r>
              <a:rPr b="1" lang="en" sz="1600"/>
              <a:t>large data</a:t>
            </a:r>
            <a:r>
              <a:rPr lang="en" sz="1600"/>
              <a:t> volumes on </a:t>
            </a:r>
            <a:r>
              <a:rPr b="1" lang="en" sz="1600"/>
              <a:t>Cloud infrastructures</a:t>
            </a:r>
            <a:r>
              <a:rPr lang="en" sz="1600"/>
              <a:t> Jupyter cells need to be encapsulated as services </a:t>
            </a:r>
            <a:endParaRPr sz="16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91" name="Google Shape;9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4350" y="1152475"/>
            <a:ext cx="3987250" cy="2380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8050" y="3622762"/>
            <a:ext cx="751406" cy="8714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raw.githubusercontent.com/eEcoLiDAR/laserchicken/master/laserchicken_logo.png" id="93" name="Google Shape;9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23200" y="3923175"/>
            <a:ext cx="2358400" cy="35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8" name="Google Shape;98;p17"/>
          <p:cNvCxnSpPr/>
          <p:nvPr/>
        </p:nvCxnSpPr>
        <p:spPr>
          <a:xfrm>
            <a:off x="470825" y="1648800"/>
            <a:ext cx="4609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99" name="Google Shape;99;p17"/>
          <p:cNvCxnSpPr/>
          <p:nvPr/>
        </p:nvCxnSpPr>
        <p:spPr>
          <a:xfrm>
            <a:off x="576338" y="4298588"/>
            <a:ext cx="4609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pic>
        <p:nvPicPr>
          <p:cNvPr id="100" name="Google Shape;10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5050" y="926603"/>
            <a:ext cx="675050" cy="7829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1" name="Google Shape;101;p17"/>
          <p:cNvGrpSpPr/>
          <p:nvPr/>
        </p:nvGrpSpPr>
        <p:grpSpPr>
          <a:xfrm>
            <a:off x="1285328" y="4298600"/>
            <a:ext cx="1072332" cy="628884"/>
            <a:chOff x="2123528" y="4298600"/>
            <a:chExt cx="1072332" cy="628884"/>
          </a:xfrm>
        </p:grpSpPr>
        <p:sp>
          <p:nvSpPr>
            <p:cNvPr id="102" name="Google Shape;102;p17"/>
            <p:cNvSpPr/>
            <p:nvPr/>
          </p:nvSpPr>
          <p:spPr>
            <a:xfrm>
              <a:off x="2123528" y="4327220"/>
              <a:ext cx="1072332" cy="600264"/>
            </a:xfrm>
            <a:prstGeom prst="cloud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https://www.egi.eu/wp-content/uploads/2018/01/eosc-hub-hz300dpi.png" id="103" name="Google Shape;103;p1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197108" y="4298600"/>
              <a:ext cx="810766" cy="5727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4" name="Google Shape;104;p17"/>
          <p:cNvGrpSpPr/>
          <p:nvPr/>
        </p:nvGrpSpPr>
        <p:grpSpPr>
          <a:xfrm>
            <a:off x="2514128" y="4379695"/>
            <a:ext cx="1072332" cy="600264"/>
            <a:chOff x="5706678" y="5832195"/>
            <a:chExt cx="1072332" cy="600264"/>
          </a:xfrm>
        </p:grpSpPr>
        <p:pic>
          <p:nvPicPr>
            <p:cNvPr descr="https://cdn.arstechnica.net/wp-content/uploads/2017/02/AWS-logo.jpg" id="105" name="Google Shape;105;p1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911655" y="5970875"/>
              <a:ext cx="662364" cy="322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6" name="Google Shape;106;p17"/>
            <p:cNvSpPr/>
            <p:nvPr/>
          </p:nvSpPr>
          <p:spPr>
            <a:xfrm>
              <a:off x="5706678" y="5832195"/>
              <a:ext cx="1072332" cy="600264"/>
            </a:xfrm>
            <a:prstGeom prst="cloud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" name="Google Shape;107;p17"/>
          <p:cNvGrpSpPr/>
          <p:nvPr/>
        </p:nvGrpSpPr>
        <p:grpSpPr>
          <a:xfrm>
            <a:off x="5117863" y="2403375"/>
            <a:ext cx="702300" cy="789900"/>
            <a:chOff x="7909375" y="2030625"/>
            <a:chExt cx="702300" cy="789900"/>
          </a:xfrm>
        </p:grpSpPr>
        <p:sp>
          <p:nvSpPr>
            <p:cNvPr id="108" name="Google Shape;108;p17"/>
            <p:cNvSpPr/>
            <p:nvPr/>
          </p:nvSpPr>
          <p:spPr>
            <a:xfrm>
              <a:off x="7909375" y="2030625"/>
              <a:ext cx="702300" cy="789900"/>
            </a:xfrm>
            <a:prstGeom prst="can">
              <a:avLst>
                <a:gd fmla="val 25000" name="adj"/>
              </a:avLst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https://avatars1.githubusercontent.com/u/7768379?s=200&amp;v=4" id="109" name="Google Shape;109;p1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029813" y="2262925"/>
              <a:ext cx="461425" cy="461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0" name="Google Shape;110;p17"/>
          <p:cNvSpPr txBox="1"/>
          <p:nvPr/>
        </p:nvSpPr>
        <p:spPr>
          <a:xfrm>
            <a:off x="5643725" y="1298600"/>
            <a:ext cx="33528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" sz="1600">
                <a:solidFill>
                  <a:schemeClr val="dk2"/>
                </a:solidFill>
              </a:rPr>
              <a:t>We need to bridge the gap between </a:t>
            </a:r>
            <a:r>
              <a:rPr b="1" lang="en" sz="1600">
                <a:solidFill>
                  <a:schemeClr val="dk2"/>
                </a:solidFill>
              </a:rPr>
              <a:t>prototyping</a:t>
            </a:r>
            <a:r>
              <a:rPr lang="en" sz="1600">
                <a:solidFill>
                  <a:schemeClr val="dk2"/>
                </a:solidFill>
              </a:rPr>
              <a:t> and </a:t>
            </a:r>
            <a:r>
              <a:rPr b="1" lang="en" sz="1600">
                <a:solidFill>
                  <a:schemeClr val="dk2"/>
                </a:solidFill>
              </a:rPr>
              <a:t>deployment</a:t>
            </a:r>
            <a:r>
              <a:rPr lang="en" sz="1600">
                <a:solidFill>
                  <a:schemeClr val="dk2"/>
                </a:solidFill>
              </a:rPr>
              <a:t> of sceitifc code </a:t>
            </a:r>
            <a:endParaRPr sz="1600">
              <a:solidFill>
                <a:schemeClr val="dk2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" sz="1600">
                <a:solidFill>
                  <a:schemeClr val="dk2"/>
                </a:solidFill>
              </a:rPr>
              <a:t>Thus </a:t>
            </a:r>
            <a:r>
              <a:rPr lang="en" sz="1600">
                <a:solidFill>
                  <a:schemeClr val="dk2"/>
                </a:solidFill>
              </a:rPr>
              <a:t>improving</a:t>
            </a:r>
            <a:r>
              <a:rPr lang="en" sz="1600">
                <a:solidFill>
                  <a:schemeClr val="dk2"/>
                </a:solidFill>
              </a:rPr>
              <a:t> the code’s findability, accessibility, interoperability, and reusability (FAIR) 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111" name="Google Shape;11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</a:t>
            </a:r>
            <a:r>
              <a:rPr lang="en"/>
              <a:t>rom Jupiter Cells to Web Services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6" name="Google Shape;116;p18"/>
          <p:cNvCxnSpPr/>
          <p:nvPr/>
        </p:nvCxnSpPr>
        <p:spPr>
          <a:xfrm>
            <a:off x="470825" y="1648800"/>
            <a:ext cx="4609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17" name="Google Shape;117;p18"/>
          <p:cNvCxnSpPr/>
          <p:nvPr/>
        </p:nvCxnSpPr>
        <p:spPr>
          <a:xfrm>
            <a:off x="576338" y="4298588"/>
            <a:ext cx="4609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pic>
        <p:nvPicPr>
          <p:cNvPr id="118" name="Google Shape;11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5050" y="926603"/>
            <a:ext cx="675050" cy="7829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9" name="Google Shape;119;p18"/>
          <p:cNvGrpSpPr/>
          <p:nvPr/>
        </p:nvGrpSpPr>
        <p:grpSpPr>
          <a:xfrm>
            <a:off x="1285328" y="4298600"/>
            <a:ext cx="1072332" cy="628884"/>
            <a:chOff x="2123528" y="4298600"/>
            <a:chExt cx="1072332" cy="628884"/>
          </a:xfrm>
        </p:grpSpPr>
        <p:sp>
          <p:nvSpPr>
            <p:cNvPr id="120" name="Google Shape;120;p18"/>
            <p:cNvSpPr/>
            <p:nvPr/>
          </p:nvSpPr>
          <p:spPr>
            <a:xfrm>
              <a:off x="2123528" y="4327220"/>
              <a:ext cx="1072332" cy="600264"/>
            </a:xfrm>
            <a:prstGeom prst="cloud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https://www.egi.eu/wp-content/uploads/2018/01/eosc-hub-hz300dpi.png" id="121" name="Google Shape;121;p1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197108" y="4298600"/>
              <a:ext cx="810766" cy="5727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2" name="Google Shape;122;p18"/>
          <p:cNvGrpSpPr/>
          <p:nvPr/>
        </p:nvGrpSpPr>
        <p:grpSpPr>
          <a:xfrm>
            <a:off x="2514128" y="4379695"/>
            <a:ext cx="1072332" cy="600264"/>
            <a:chOff x="5706678" y="5832195"/>
            <a:chExt cx="1072332" cy="600264"/>
          </a:xfrm>
        </p:grpSpPr>
        <p:pic>
          <p:nvPicPr>
            <p:cNvPr descr="https://cdn.arstechnica.net/wp-content/uploads/2017/02/AWS-logo.jpg" id="123" name="Google Shape;123;p1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911655" y="5970875"/>
              <a:ext cx="662364" cy="322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4" name="Google Shape;124;p18"/>
            <p:cNvSpPr/>
            <p:nvPr/>
          </p:nvSpPr>
          <p:spPr>
            <a:xfrm>
              <a:off x="5706678" y="5832195"/>
              <a:ext cx="1072332" cy="600264"/>
            </a:xfrm>
            <a:prstGeom prst="cloud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5" name="Google Shape;125;p18"/>
          <p:cNvGrpSpPr/>
          <p:nvPr/>
        </p:nvGrpSpPr>
        <p:grpSpPr>
          <a:xfrm>
            <a:off x="5117863" y="2403375"/>
            <a:ext cx="702300" cy="789900"/>
            <a:chOff x="7909375" y="2030625"/>
            <a:chExt cx="702300" cy="789900"/>
          </a:xfrm>
        </p:grpSpPr>
        <p:sp>
          <p:nvSpPr>
            <p:cNvPr id="126" name="Google Shape;126;p18"/>
            <p:cNvSpPr/>
            <p:nvPr/>
          </p:nvSpPr>
          <p:spPr>
            <a:xfrm>
              <a:off x="7909375" y="2030625"/>
              <a:ext cx="702300" cy="789900"/>
            </a:xfrm>
            <a:prstGeom prst="can">
              <a:avLst>
                <a:gd fmla="val 25000" name="adj"/>
              </a:avLst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https://avatars1.githubusercontent.com/u/7768379?s=200&amp;v=4" id="127" name="Google Shape;127;p1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029813" y="2262925"/>
              <a:ext cx="461425" cy="461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8" name="Google Shape;128;p18"/>
          <p:cNvSpPr txBox="1"/>
          <p:nvPr/>
        </p:nvSpPr>
        <p:spPr>
          <a:xfrm>
            <a:off x="5628850" y="1298600"/>
            <a:ext cx="33528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" sz="1600">
                <a:solidFill>
                  <a:schemeClr val="dk2"/>
                </a:solidFill>
              </a:rPr>
              <a:t>FAIR-Cells is a Jupyter Notebook extension that allows users to interactively </a:t>
            </a:r>
            <a:r>
              <a:rPr b="1" lang="en" sz="1600">
                <a:solidFill>
                  <a:schemeClr val="dk2"/>
                </a:solidFill>
              </a:rPr>
              <a:t>encapsulate</a:t>
            </a:r>
            <a:r>
              <a:rPr lang="en" sz="1600">
                <a:solidFill>
                  <a:schemeClr val="dk2"/>
                </a:solidFill>
              </a:rPr>
              <a:t> a Jupyter cell as </a:t>
            </a:r>
            <a:r>
              <a:rPr b="1" lang="en" sz="1600">
                <a:solidFill>
                  <a:schemeClr val="dk2"/>
                </a:solidFill>
              </a:rPr>
              <a:t>RESTful service</a:t>
            </a:r>
            <a:r>
              <a:rPr lang="en" sz="1600">
                <a:solidFill>
                  <a:schemeClr val="dk2"/>
                </a:solidFill>
              </a:rPr>
              <a:t> wrapped as a </a:t>
            </a:r>
            <a:r>
              <a:rPr b="1" lang="en" sz="1600">
                <a:solidFill>
                  <a:schemeClr val="dk2"/>
                </a:solidFill>
              </a:rPr>
              <a:t>Dockerfile</a:t>
            </a:r>
            <a:r>
              <a:rPr lang="en" sz="1600">
                <a:solidFill>
                  <a:schemeClr val="dk2"/>
                </a:solidFill>
              </a:rPr>
              <a:t> </a:t>
            </a:r>
            <a:endParaRPr sz="1600">
              <a:solidFill>
                <a:schemeClr val="dk2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129" name="Google Shape;12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Jupiter Cells to Web services </a:t>
            </a:r>
            <a:endParaRPr/>
          </a:p>
        </p:txBody>
      </p:sp>
      <p:sp>
        <p:nvSpPr>
          <p:cNvPr id="130" name="Google Shape;130;p18"/>
          <p:cNvSpPr/>
          <p:nvPr/>
        </p:nvSpPr>
        <p:spPr>
          <a:xfrm>
            <a:off x="1350425" y="1671025"/>
            <a:ext cx="1163700" cy="310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FAIRCells</a:t>
            </a:r>
            <a:endParaRPr sz="1200"/>
          </a:p>
        </p:txBody>
      </p:sp>
      <p:pic>
        <p:nvPicPr>
          <p:cNvPr descr="https://tr4.cbsistatic.com/hub/i/r/2016/10/18/831f017c-ee68-4bd6-8a5c-ab31b4d35d6d/resize/770x/1cedcf2f03388a9720835a628a8a9765/dockerhero.jpg" id="131" name="Google Shape;131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50437" y="2279876"/>
            <a:ext cx="702300" cy="5488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2" name="Google Shape;132;p18"/>
          <p:cNvCxnSpPr>
            <a:stCxn id="130" idx="2"/>
            <a:endCxn id="131" idx="0"/>
          </p:cNvCxnSpPr>
          <p:nvPr/>
        </p:nvCxnSpPr>
        <p:spPr>
          <a:xfrm rot="5400000">
            <a:off x="1667825" y="2015575"/>
            <a:ext cx="298200" cy="230700"/>
          </a:xfrm>
          <a:prstGeom prst="curvedConnector3">
            <a:avLst>
              <a:gd fmla="val 49975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3" name="Google Shape;133;p18"/>
          <p:cNvSpPr/>
          <p:nvPr/>
        </p:nvSpPr>
        <p:spPr>
          <a:xfrm>
            <a:off x="1285325" y="1937425"/>
            <a:ext cx="387000" cy="3870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8" name="Google Shape;138;p19"/>
          <p:cNvCxnSpPr/>
          <p:nvPr/>
        </p:nvCxnSpPr>
        <p:spPr>
          <a:xfrm>
            <a:off x="470825" y="1648800"/>
            <a:ext cx="4609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39" name="Google Shape;139;p19"/>
          <p:cNvCxnSpPr/>
          <p:nvPr/>
        </p:nvCxnSpPr>
        <p:spPr>
          <a:xfrm>
            <a:off x="576338" y="4298588"/>
            <a:ext cx="4609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pic>
        <p:nvPicPr>
          <p:cNvPr id="140" name="Google Shape;14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5050" y="926603"/>
            <a:ext cx="675050" cy="7829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1" name="Google Shape;141;p19"/>
          <p:cNvGrpSpPr/>
          <p:nvPr/>
        </p:nvGrpSpPr>
        <p:grpSpPr>
          <a:xfrm>
            <a:off x="1285328" y="4298600"/>
            <a:ext cx="1072332" cy="628884"/>
            <a:chOff x="2123528" y="4298600"/>
            <a:chExt cx="1072332" cy="628884"/>
          </a:xfrm>
        </p:grpSpPr>
        <p:sp>
          <p:nvSpPr>
            <p:cNvPr id="142" name="Google Shape;142;p19"/>
            <p:cNvSpPr/>
            <p:nvPr/>
          </p:nvSpPr>
          <p:spPr>
            <a:xfrm>
              <a:off x="2123528" y="4327220"/>
              <a:ext cx="1072332" cy="600264"/>
            </a:xfrm>
            <a:prstGeom prst="cloud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https://www.egi.eu/wp-content/uploads/2018/01/eosc-hub-hz300dpi.png" id="143" name="Google Shape;143;p1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197108" y="4298600"/>
              <a:ext cx="810766" cy="5727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4" name="Google Shape;144;p19"/>
          <p:cNvGrpSpPr/>
          <p:nvPr/>
        </p:nvGrpSpPr>
        <p:grpSpPr>
          <a:xfrm>
            <a:off x="2514128" y="4379695"/>
            <a:ext cx="1072332" cy="600264"/>
            <a:chOff x="5706678" y="5832195"/>
            <a:chExt cx="1072332" cy="600264"/>
          </a:xfrm>
        </p:grpSpPr>
        <p:pic>
          <p:nvPicPr>
            <p:cNvPr descr="https://cdn.arstechnica.net/wp-content/uploads/2017/02/AWS-logo.jpg" id="145" name="Google Shape;145;p1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911655" y="5970875"/>
              <a:ext cx="662364" cy="322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6" name="Google Shape;146;p19"/>
            <p:cNvSpPr/>
            <p:nvPr/>
          </p:nvSpPr>
          <p:spPr>
            <a:xfrm>
              <a:off x="5706678" y="5832195"/>
              <a:ext cx="1072332" cy="600264"/>
            </a:xfrm>
            <a:prstGeom prst="cloud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7" name="Google Shape;147;p19"/>
          <p:cNvGrpSpPr/>
          <p:nvPr/>
        </p:nvGrpSpPr>
        <p:grpSpPr>
          <a:xfrm>
            <a:off x="5117863" y="2403375"/>
            <a:ext cx="702300" cy="789900"/>
            <a:chOff x="7909375" y="2030625"/>
            <a:chExt cx="702300" cy="789900"/>
          </a:xfrm>
        </p:grpSpPr>
        <p:sp>
          <p:nvSpPr>
            <p:cNvPr id="148" name="Google Shape;148;p19"/>
            <p:cNvSpPr/>
            <p:nvPr/>
          </p:nvSpPr>
          <p:spPr>
            <a:xfrm>
              <a:off x="7909375" y="2030625"/>
              <a:ext cx="702300" cy="789900"/>
            </a:xfrm>
            <a:prstGeom prst="can">
              <a:avLst>
                <a:gd fmla="val 25000" name="adj"/>
              </a:avLst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https://avatars1.githubusercontent.com/u/7768379?s=200&amp;v=4" id="149" name="Google Shape;149;p1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029813" y="2262925"/>
              <a:ext cx="461425" cy="461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0" name="Google Shape;150;p19"/>
          <p:cNvSpPr txBox="1"/>
          <p:nvPr/>
        </p:nvSpPr>
        <p:spPr>
          <a:xfrm>
            <a:off x="5628850" y="1298600"/>
            <a:ext cx="33528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" sz="1600">
                <a:solidFill>
                  <a:schemeClr val="dk2"/>
                </a:solidFill>
              </a:rPr>
              <a:t>FAIR-Cells can </a:t>
            </a:r>
            <a:r>
              <a:rPr b="1" lang="en" sz="1600">
                <a:solidFill>
                  <a:schemeClr val="dk2"/>
                </a:solidFill>
              </a:rPr>
              <a:t>push</a:t>
            </a:r>
            <a:r>
              <a:rPr lang="en" sz="1600">
                <a:solidFill>
                  <a:schemeClr val="dk2"/>
                </a:solidFill>
              </a:rPr>
              <a:t> the docker image to a public or private </a:t>
            </a:r>
            <a:r>
              <a:rPr b="1" lang="en" sz="1600">
                <a:solidFill>
                  <a:schemeClr val="dk2"/>
                </a:solidFill>
              </a:rPr>
              <a:t>docker repository </a:t>
            </a:r>
            <a:r>
              <a:rPr lang="en" sz="1600">
                <a:solidFill>
                  <a:schemeClr val="dk2"/>
                </a:solidFill>
              </a:rPr>
              <a:t> </a:t>
            </a:r>
            <a:endParaRPr sz="1600">
              <a:solidFill>
                <a:schemeClr val="dk2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151" name="Google Shape;15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Jupiter Cells to Web Services </a:t>
            </a:r>
            <a:endParaRPr/>
          </a:p>
        </p:txBody>
      </p:sp>
      <p:sp>
        <p:nvSpPr>
          <p:cNvPr id="152" name="Google Shape;152;p19"/>
          <p:cNvSpPr/>
          <p:nvPr/>
        </p:nvSpPr>
        <p:spPr>
          <a:xfrm>
            <a:off x="1350425" y="1671025"/>
            <a:ext cx="1163700" cy="310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FAIRCells</a:t>
            </a:r>
            <a:endParaRPr sz="1200"/>
          </a:p>
        </p:txBody>
      </p:sp>
      <p:pic>
        <p:nvPicPr>
          <p:cNvPr descr="https://tr4.cbsistatic.com/hub/i/r/2016/10/18/831f017c-ee68-4bd6-8a5c-ab31b4d35d6d/resize/770x/1cedcf2f03388a9720835a628a8a9765/dockerhero.jpg" id="153" name="Google Shape;153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50437" y="2279876"/>
            <a:ext cx="702300" cy="5488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4" name="Google Shape;154;p19"/>
          <p:cNvGrpSpPr/>
          <p:nvPr/>
        </p:nvGrpSpPr>
        <p:grpSpPr>
          <a:xfrm>
            <a:off x="199019" y="2687999"/>
            <a:ext cx="650212" cy="782914"/>
            <a:chOff x="5638236" y="3220939"/>
            <a:chExt cx="565500" cy="668700"/>
          </a:xfrm>
        </p:grpSpPr>
        <p:sp>
          <p:nvSpPr>
            <p:cNvPr id="155" name="Google Shape;155;p19"/>
            <p:cNvSpPr/>
            <p:nvPr/>
          </p:nvSpPr>
          <p:spPr>
            <a:xfrm>
              <a:off x="5638236" y="3220939"/>
              <a:ext cx="565500" cy="668700"/>
            </a:xfrm>
            <a:prstGeom prst="can">
              <a:avLst>
                <a:gd fmla="val 25000" name="adj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56" name="Google Shape;156;p19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5677603" y="3424294"/>
              <a:ext cx="486754" cy="3198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57" name="Google Shape;157;p19"/>
          <p:cNvCxnSpPr>
            <a:stCxn id="152" idx="2"/>
            <a:endCxn id="153" idx="0"/>
          </p:cNvCxnSpPr>
          <p:nvPr/>
        </p:nvCxnSpPr>
        <p:spPr>
          <a:xfrm rot="5400000">
            <a:off x="1667825" y="2015575"/>
            <a:ext cx="298200" cy="230700"/>
          </a:xfrm>
          <a:prstGeom prst="curvedConnector3">
            <a:avLst>
              <a:gd fmla="val 49975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8" name="Google Shape;158;p19"/>
          <p:cNvSpPr/>
          <p:nvPr/>
        </p:nvSpPr>
        <p:spPr>
          <a:xfrm>
            <a:off x="743825" y="2167300"/>
            <a:ext cx="387000" cy="3870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cxnSp>
        <p:nvCxnSpPr>
          <p:cNvPr id="159" name="Google Shape;159;p19"/>
          <p:cNvCxnSpPr>
            <a:stCxn id="153" idx="1"/>
            <a:endCxn id="155" idx="1"/>
          </p:cNvCxnSpPr>
          <p:nvPr/>
        </p:nvCxnSpPr>
        <p:spPr>
          <a:xfrm flipH="1">
            <a:off x="524237" y="2554306"/>
            <a:ext cx="826200" cy="133800"/>
          </a:xfrm>
          <a:prstGeom prst="curvedConnector2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4" name="Google Shape;164;p20"/>
          <p:cNvCxnSpPr/>
          <p:nvPr/>
        </p:nvCxnSpPr>
        <p:spPr>
          <a:xfrm>
            <a:off x="470825" y="1648800"/>
            <a:ext cx="4609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65" name="Google Shape;165;p20"/>
          <p:cNvCxnSpPr/>
          <p:nvPr/>
        </p:nvCxnSpPr>
        <p:spPr>
          <a:xfrm>
            <a:off x="576338" y="4298588"/>
            <a:ext cx="4609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pic>
        <p:nvPicPr>
          <p:cNvPr id="166" name="Google Shape;16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5050" y="926603"/>
            <a:ext cx="675050" cy="7829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7" name="Google Shape;167;p20"/>
          <p:cNvGrpSpPr/>
          <p:nvPr/>
        </p:nvGrpSpPr>
        <p:grpSpPr>
          <a:xfrm>
            <a:off x="1285328" y="4298600"/>
            <a:ext cx="1072332" cy="628884"/>
            <a:chOff x="2123528" y="4298600"/>
            <a:chExt cx="1072332" cy="628884"/>
          </a:xfrm>
        </p:grpSpPr>
        <p:sp>
          <p:nvSpPr>
            <p:cNvPr id="168" name="Google Shape;168;p20"/>
            <p:cNvSpPr/>
            <p:nvPr/>
          </p:nvSpPr>
          <p:spPr>
            <a:xfrm>
              <a:off x="2123528" y="4327220"/>
              <a:ext cx="1072332" cy="600264"/>
            </a:xfrm>
            <a:prstGeom prst="cloud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https://www.egi.eu/wp-content/uploads/2018/01/eosc-hub-hz300dpi.png" id="169" name="Google Shape;169;p2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197108" y="4298600"/>
              <a:ext cx="810766" cy="5727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0" name="Google Shape;170;p20"/>
          <p:cNvGrpSpPr/>
          <p:nvPr/>
        </p:nvGrpSpPr>
        <p:grpSpPr>
          <a:xfrm>
            <a:off x="2514128" y="4379695"/>
            <a:ext cx="1072332" cy="600264"/>
            <a:chOff x="5706678" y="5832195"/>
            <a:chExt cx="1072332" cy="600264"/>
          </a:xfrm>
        </p:grpSpPr>
        <p:pic>
          <p:nvPicPr>
            <p:cNvPr descr="https://cdn.arstechnica.net/wp-content/uploads/2017/02/AWS-logo.jpg" id="171" name="Google Shape;171;p2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911655" y="5970875"/>
              <a:ext cx="662364" cy="322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2" name="Google Shape;172;p20"/>
            <p:cNvSpPr/>
            <p:nvPr/>
          </p:nvSpPr>
          <p:spPr>
            <a:xfrm>
              <a:off x="5706678" y="5832195"/>
              <a:ext cx="1072332" cy="600264"/>
            </a:xfrm>
            <a:prstGeom prst="cloud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3" name="Google Shape;173;p20"/>
          <p:cNvGrpSpPr/>
          <p:nvPr/>
        </p:nvGrpSpPr>
        <p:grpSpPr>
          <a:xfrm>
            <a:off x="5117863" y="2403375"/>
            <a:ext cx="702300" cy="789900"/>
            <a:chOff x="7909375" y="2030625"/>
            <a:chExt cx="702300" cy="789900"/>
          </a:xfrm>
        </p:grpSpPr>
        <p:sp>
          <p:nvSpPr>
            <p:cNvPr id="174" name="Google Shape;174;p20"/>
            <p:cNvSpPr/>
            <p:nvPr/>
          </p:nvSpPr>
          <p:spPr>
            <a:xfrm>
              <a:off x="7909375" y="2030625"/>
              <a:ext cx="702300" cy="789900"/>
            </a:xfrm>
            <a:prstGeom prst="can">
              <a:avLst>
                <a:gd fmla="val 25000" name="adj"/>
              </a:avLst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https://avatars1.githubusercontent.com/u/7768379?s=200&amp;v=4" id="175" name="Google Shape;175;p2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029813" y="2262925"/>
              <a:ext cx="461425" cy="461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6" name="Google Shape;176;p20"/>
          <p:cNvSpPr txBox="1"/>
          <p:nvPr/>
        </p:nvSpPr>
        <p:spPr>
          <a:xfrm>
            <a:off x="5628850" y="1298600"/>
            <a:ext cx="33528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" sz="1600">
                <a:solidFill>
                  <a:schemeClr val="dk2"/>
                </a:solidFill>
              </a:rPr>
              <a:t>Cloud</a:t>
            </a:r>
            <a:r>
              <a:rPr lang="en" sz="1600">
                <a:solidFill>
                  <a:schemeClr val="dk2"/>
                </a:solidFill>
              </a:rPr>
              <a:t>-Cells </a:t>
            </a:r>
            <a:r>
              <a:rPr lang="en" sz="1600">
                <a:solidFill>
                  <a:schemeClr val="dk2"/>
                </a:solidFill>
              </a:rPr>
              <a:t>is a  complementary extension that allows the </a:t>
            </a:r>
            <a:r>
              <a:rPr b="1" lang="en" sz="1600">
                <a:solidFill>
                  <a:schemeClr val="dk2"/>
                </a:solidFill>
              </a:rPr>
              <a:t>deployment</a:t>
            </a:r>
            <a:r>
              <a:rPr lang="en" sz="1600">
                <a:solidFill>
                  <a:schemeClr val="dk2"/>
                </a:solidFill>
              </a:rPr>
              <a:t> of docker images </a:t>
            </a:r>
            <a:r>
              <a:rPr b="1" lang="en" sz="1600">
                <a:solidFill>
                  <a:schemeClr val="dk2"/>
                </a:solidFill>
              </a:rPr>
              <a:t>on the Cloud</a:t>
            </a:r>
            <a:endParaRPr b="1" sz="16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2"/>
                </a:solidFill>
              </a:rPr>
              <a:t> </a:t>
            </a:r>
            <a:r>
              <a:rPr lang="en" sz="1600">
                <a:solidFill>
                  <a:schemeClr val="dk2"/>
                </a:solidFill>
              </a:rPr>
              <a:t> </a:t>
            </a:r>
            <a:endParaRPr sz="1600">
              <a:solidFill>
                <a:schemeClr val="dk2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177" name="Google Shape;17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Deploying </a:t>
            </a:r>
            <a:r>
              <a:rPr lang="en"/>
              <a:t>Cells on the Cloud as Web</a:t>
            </a:r>
            <a:r>
              <a:rPr lang="en"/>
              <a:t> services </a:t>
            </a:r>
            <a:endParaRPr/>
          </a:p>
        </p:txBody>
      </p:sp>
      <p:sp>
        <p:nvSpPr>
          <p:cNvPr id="178" name="Google Shape;178;p20"/>
          <p:cNvSpPr/>
          <p:nvPr/>
        </p:nvSpPr>
        <p:spPr>
          <a:xfrm>
            <a:off x="1350425" y="1671025"/>
            <a:ext cx="1163700" cy="310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FAIRCells</a:t>
            </a:r>
            <a:endParaRPr sz="1200"/>
          </a:p>
        </p:txBody>
      </p:sp>
      <p:grpSp>
        <p:nvGrpSpPr>
          <p:cNvPr id="179" name="Google Shape;179;p20"/>
          <p:cNvGrpSpPr/>
          <p:nvPr/>
        </p:nvGrpSpPr>
        <p:grpSpPr>
          <a:xfrm>
            <a:off x="199019" y="2687999"/>
            <a:ext cx="650212" cy="782914"/>
            <a:chOff x="5638236" y="3220939"/>
            <a:chExt cx="565500" cy="668700"/>
          </a:xfrm>
        </p:grpSpPr>
        <p:sp>
          <p:nvSpPr>
            <p:cNvPr id="180" name="Google Shape;180;p20"/>
            <p:cNvSpPr/>
            <p:nvPr/>
          </p:nvSpPr>
          <p:spPr>
            <a:xfrm>
              <a:off x="5638236" y="3220939"/>
              <a:ext cx="565500" cy="668700"/>
            </a:xfrm>
            <a:prstGeom prst="can">
              <a:avLst>
                <a:gd fmla="val 25000" name="adj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81" name="Google Shape;181;p20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677603" y="3424294"/>
              <a:ext cx="486754" cy="319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2" name="Google Shape;182;p20"/>
          <p:cNvSpPr/>
          <p:nvPr/>
        </p:nvSpPr>
        <p:spPr>
          <a:xfrm>
            <a:off x="2578600" y="1671025"/>
            <a:ext cx="1163700" cy="310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CloudCells</a:t>
            </a:r>
            <a:endParaRPr sz="1200"/>
          </a:p>
        </p:txBody>
      </p:sp>
      <p:pic>
        <p:nvPicPr>
          <p:cNvPr descr="https://tr4.cbsistatic.com/hub/i/r/2016/10/18/831f017c-ee68-4bd6-8a5c-ab31b4d35d6d/resize/770x/1cedcf2f03388a9720835a628a8a9765/dockerhero.jpg" id="183" name="Google Shape;183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50437" y="2279876"/>
            <a:ext cx="702300" cy="5488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4" name="Google Shape;184;p20"/>
          <p:cNvCxnSpPr>
            <a:endCxn id="183" idx="0"/>
          </p:cNvCxnSpPr>
          <p:nvPr/>
        </p:nvCxnSpPr>
        <p:spPr>
          <a:xfrm rot="5400000">
            <a:off x="1667837" y="2015426"/>
            <a:ext cx="298200" cy="2307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5" name="Google Shape;185;p20"/>
          <p:cNvCxnSpPr>
            <a:stCxn id="183" idx="1"/>
            <a:endCxn id="180" idx="1"/>
          </p:cNvCxnSpPr>
          <p:nvPr/>
        </p:nvCxnSpPr>
        <p:spPr>
          <a:xfrm flipH="1">
            <a:off x="524237" y="2554306"/>
            <a:ext cx="826200" cy="133800"/>
          </a:xfrm>
          <a:prstGeom prst="curvedConnector2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0" name="Google Shape;190;p21"/>
          <p:cNvCxnSpPr/>
          <p:nvPr/>
        </p:nvCxnSpPr>
        <p:spPr>
          <a:xfrm>
            <a:off x="470825" y="1648800"/>
            <a:ext cx="4609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91" name="Google Shape;191;p21"/>
          <p:cNvCxnSpPr/>
          <p:nvPr/>
        </p:nvCxnSpPr>
        <p:spPr>
          <a:xfrm>
            <a:off x="576338" y="4298588"/>
            <a:ext cx="4609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pic>
        <p:nvPicPr>
          <p:cNvPr id="192" name="Google Shape;19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5050" y="926603"/>
            <a:ext cx="675050" cy="7829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3" name="Google Shape;193;p21"/>
          <p:cNvGrpSpPr/>
          <p:nvPr/>
        </p:nvGrpSpPr>
        <p:grpSpPr>
          <a:xfrm>
            <a:off x="1285328" y="4298600"/>
            <a:ext cx="1072332" cy="628884"/>
            <a:chOff x="2123528" y="4298600"/>
            <a:chExt cx="1072332" cy="628884"/>
          </a:xfrm>
        </p:grpSpPr>
        <p:sp>
          <p:nvSpPr>
            <p:cNvPr id="194" name="Google Shape;194;p21"/>
            <p:cNvSpPr/>
            <p:nvPr/>
          </p:nvSpPr>
          <p:spPr>
            <a:xfrm>
              <a:off x="2123528" y="4327220"/>
              <a:ext cx="1072332" cy="600264"/>
            </a:xfrm>
            <a:prstGeom prst="cloud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https://www.egi.eu/wp-content/uploads/2018/01/eosc-hub-hz300dpi.png" id="195" name="Google Shape;195;p2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197108" y="4298600"/>
              <a:ext cx="810766" cy="5727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6" name="Google Shape;196;p21"/>
          <p:cNvGrpSpPr/>
          <p:nvPr/>
        </p:nvGrpSpPr>
        <p:grpSpPr>
          <a:xfrm>
            <a:off x="2514128" y="4379695"/>
            <a:ext cx="1072332" cy="600264"/>
            <a:chOff x="5706678" y="5832195"/>
            <a:chExt cx="1072332" cy="600264"/>
          </a:xfrm>
        </p:grpSpPr>
        <p:pic>
          <p:nvPicPr>
            <p:cNvPr descr="https://cdn.arstechnica.net/wp-content/uploads/2017/02/AWS-logo.jpg" id="197" name="Google Shape;197;p2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911655" y="5970875"/>
              <a:ext cx="662364" cy="322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8" name="Google Shape;198;p21"/>
            <p:cNvSpPr/>
            <p:nvPr/>
          </p:nvSpPr>
          <p:spPr>
            <a:xfrm>
              <a:off x="5706678" y="5832195"/>
              <a:ext cx="1072332" cy="600264"/>
            </a:xfrm>
            <a:prstGeom prst="cloud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9" name="Google Shape;199;p21"/>
          <p:cNvGrpSpPr/>
          <p:nvPr/>
        </p:nvGrpSpPr>
        <p:grpSpPr>
          <a:xfrm>
            <a:off x="5117863" y="2403375"/>
            <a:ext cx="702300" cy="789900"/>
            <a:chOff x="7909375" y="2030625"/>
            <a:chExt cx="702300" cy="789900"/>
          </a:xfrm>
        </p:grpSpPr>
        <p:sp>
          <p:nvSpPr>
            <p:cNvPr id="200" name="Google Shape;200;p21"/>
            <p:cNvSpPr/>
            <p:nvPr/>
          </p:nvSpPr>
          <p:spPr>
            <a:xfrm>
              <a:off x="7909375" y="2030625"/>
              <a:ext cx="702300" cy="789900"/>
            </a:xfrm>
            <a:prstGeom prst="can">
              <a:avLst>
                <a:gd fmla="val 25000" name="adj"/>
              </a:avLst>
            </a:prstGeom>
            <a:noFill/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https://avatars1.githubusercontent.com/u/7768379?s=200&amp;v=4" id="201" name="Google Shape;201;p2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029813" y="2262925"/>
              <a:ext cx="461425" cy="461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2" name="Google Shape;202;p21"/>
          <p:cNvSpPr txBox="1"/>
          <p:nvPr/>
        </p:nvSpPr>
        <p:spPr>
          <a:xfrm>
            <a:off x="5628850" y="1298600"/>
            <a:ext cx="33528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" sz="1600">
                <a:solidFill>
                  <a:schemeClr val="dk2"/>
                </a:solidFill>
              </a:rPr>
              <a:t>Cloud-Cells generates a </a:t>
            </a:r>
            <a:r>
              <a:rPr b="1" lang="en" sz="1600">
                <a:solidFill>
                  <a:schemeClr val="dk2"/>
                </a:solidFill>
              </a:rPr>
              <a:t>TOSCA</a:t>
            </a:r>
            <a:r>
              <a:rPr lang="en" sz="1600">
                <a:solidFill>
                  <a:schemeClr val="dk2"/>
                </a:solidFill>
              </a:rPr>
              <a:t> description </a:t>
            </a:r>
            <a:endParaRPr sz="1600">
              <a:solidFill>
                <a:schemeClr val="dk2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</a:pPr>
            <a:r>
              <a:rPr lang="en" sz="1600">
                <a:solidFill>
                  <a:schemeClr val="dk2"/>
                </a:solidFill>
              </a:rPr>
              <a:t>Topology and Orchestration Specification for Cloud Applications (TOSCA), is a standard to describe a topology of </a:t>
            </a:r>
            <a:r>
              <a:rPr b="1" lang="en" sz="1600">
                <a:solidFill>
                  <a:schemeClr val="dk2"/>
                </a:solidFill>
              </a:rPr>
              <a:t>cloud based services</a:t>
            </a:r>
            <a:r>
              <a:rPr lang="en" sz="1600">
                <a:solidFill>
                  <a:schemeClr val="dk2"/>
                </a:solidFill>
              </a:rPr>
              <a:t>, their components, relationships, and the processes that manage them.</a:t>
            </a:r>
            <a:endParaRPr sz="16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2"/>
                </a:solidFill>
              </a:rPr>
              <a:t> </a:t>
            </a:r>
            <a:r>
              <a:rPr lang="en" sz="1600">
                <a:solidFill>
                  <a:schemeClr val="dk2"/>
                </a:solidFill>
              </a:rPr>
              <a:t> </a:t>
            </a:r>
            <a:endParaRPr sz="1600">
              <a:solidFill>
                <a:schemeClr val="dk2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203" name="Google Shape;20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Deploying Cells on the Cloud as Web services </a:t>
            </a:r>
            <a:endParaRPr/>
          </a:p>
        </p:txBody>
      </p:sp>
      <p:sp>
        <p:nvSpPr>
          <p:cNvPr id="204" name="Google Shape;204;p21"/>
          <p:cNvSpPr/>
          <p:nvPr/>
        </p:nvSpPr>
        <p:spPr>
          <a:xfrm>
            <a:off x="1350425" y="1671025"/>
            <a:ext cx="1163700" cy="310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FAIRCells</a:t>
            </a:r>
            <a:endParaRPr sz="1200"/>
          </a:p>
        </p:txBody>
      </p:sp>
      <p:grpSp>
        <p:nvGrpSpPr>
          <p:cNvPr id="205" name="Google Shape;205;p21"/>
          <p:cNvGrpSpPr/>
          <p:nvPr/>
        </p:nvGrpSpPr>
        <p:grpSpPr>
          <a:xfrm>
            <a:off x="199019" y="2687999"/>
            <a:ext cx="650212" cy="782914"/>
            <a:chOff x="5638236" y="3220939"/>
            <a:chExt cx="565500" cy="668700"/>
          </a:xfrm>
        </p:grpSpPr>
        <p:sp>
          <p:nvSpPr>
            <p:cNvPr id="206" name="Google Shape;206;p21"/>
            <p:cNvSpPr/>
            <p:nvPr/>
          </p:nvSpPr>
          <p:spPr>
            <a:xfrm>
              <a:off x="5638236" y="3220939"/>
              <a:ext cx="565500" cy="668700"/>
            </a:xfrm>
            <a:prstGeom prst="can">
              <a:avLst>
                <a:gd fmla="val 25000" name="adj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07" name="Google Shape;207;p21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677603" y="3424294"/>
              <a:ext cx="486754" cy="319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8" name="Google Shape;208;p21"/>
          <p:cNvSpPr/>
          <p:nvPr/>
        </p:nvSpPr>
        <p:spPr>
          <a:xfrm>
            <a:off x="2578600" y="1671025"/>
            <a:ext cx="1163700" cy="310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CloudCells</a:t>
            </a:r>
            <a:endParaRPr sz="1200"/>
          </a:p>
        </p:txBody>
      </p:sp>
      <p:pic>
        <p:nvPicPr>
          <p:cNvPr id="209" name="Google Shape;209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666425" y="2420988"/>
            <a:ext cx="1422975" cy="380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tr4.cbsistatic.com/hub/i/r/2016/10/18/831f017c-ee68-4bd6-8a5c-ab31b4d35d6d/resize/770x/1cedcf2f03388a9720835a628a8a9765/dockerhero.jpg" id="210" name="Google Shape;210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350437" y="2279876"/>
            <a:ext cx="702300" cy="5488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1" name="Google Shape;211;p21"/>
          <p:cNvCxnSpPr>
            <a:stCxn id="204" idx="2"/>
            <a:endCxn id="210" idx="0"/>
          </p:cNvCxnSpPr>
          <p:nvPr/>
        </p:nvCxnSpPr>
        <p:spPr>
          <a:xfrm rot="5400000">
            <a:off x="1667825" y="2015575"/>
            <a:ext cx="298200" cy="230700"/>
          </a:xfrm>
          <a:prstGeom prst="curvedConnector3">
            <a:avLst>
              <a:gd fmla="val 49975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2" name="Google Shape;212;p21"/>
          <p:cNvCxnSpPr>
            <a:stCxn id="210" idx="1"/>
            <a:endCxn id="206" idx="1"/>
          </p:cNvCxnSpPr>
          <p:nvPr/>
        </p:nvCxnSpPr>
        <p:spPr>
          <a:xfrm flipH="1">
            <a:off x="524237" y="2554306"/>
            <a:ext cx="826200" cy="133800"/>
          </a:xfrm>
          <a:prstGeom prst="curvedConnector2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3" name="Google Shape;213;p21"/>
          <p:cNvCxnSpPr>
            <a:stCxn id="207" idx="3"/>
            <a:endCxn id="208" idx="2"/>
          </p:cNvCxnSpPr>
          <p:nvPr/>
        </p:nvCxnSpPr>
        <p:spPr>
          <a:xfrm flipH="1" rot="10800000">
            <a:off x="803952" y="1981698"/>
            <a:ext cx="2356500" cy="1131600"/>
          </a:xfrm>
          <a:prstGeom prst="curvedConnector2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4" name="Google Shape;214;p21"/>
          <p:cNvSpPr/>
          <p:nvPr/>
        </p:nvSpPr>
        <p:spPr>
          <a:xfrm>
            <a:off x="3886775" y="2184750"/>
            <a:ext cx="387000" cy="387000"/>
          </a:xfrm>
          <a:prstGeom prst="ellipse">
            <a:avLst/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cxnSp>
        <p:nvCxnSpPr>
          <p:cNvPr id="215" name="Google Shape;215;p21"/>
          <p:cNvCxnSpPr>
            <a:stCxn id="208" idx="2"/>
            <a:endCxn id="209" idx="0"/>
          </p:cNvCxnSpPr>
          <p:nvPr/>
        </p:nvCxnSpPr>
        <p:spPr>
          <a:xfrm flipH="1" rot="-5400000">
            <a:off x="3049600" y="2092675"/>
            <a:ext cx="439200" cy="217500"/>
          </a:xfrm>
          <a:prstGeom prst="curvedConnector3">
            <a:avLst>
              <a:gd fmla="val 49996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