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Source Sans Pro" panose="020B0503030403020204" pitchFamily="34" charset="0"/>
      <p:regular r:id="rId23"/>
      <p:bold r:id="rId24"/>
      <p:italic r:id="rId25"/>
      <p:boldItalic r:id="rId26"/>
    </p:embeddedFont>
    <p:embeddedFont>
      <p:font typeface="Source Sans Pro SemiBold" panose="020B0503030403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AD56DB-EF38-4823-AB3A-054CACA3EA7A}">
  <a:tblStyle styleId="{54AD56DB-EF38-4823-AB3A-054CACA3EA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156" d="100"/>
          <a:sy n="156" d="100"/>
        </p:scale>
        <p:origin x="3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111adb0ad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111adb0ad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50783492c_0_11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50783492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1800">
                <a:solidFill>
                  <a:schemeClr val="dk1"/>
                </a:solidFill>
                <a:latin typeface="Source Sans Pro"/>
                <a:ea typeface="Source Sans Pro"/>
                <a:cs typeface="Source Sans Pro"/>
                <a:sym typeface="Source Sans Pro"/>
              </a:rPr>
              <a:t>The technical committee scored the submission based on reproduction success: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3eb4dcad3_0_119: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3eb4dcad3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50783492c_0_87: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50783492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8GB vs 12GB Gpu RAM required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50783492c_0_131: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50783492c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50783492c_0_93: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50783492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50783492c_0_152: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50783492c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3eb4dcad3_0_107: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3eb4dcad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53eb4dcad3_0_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g53eb4dcad3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3eb4dcad3_0_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g53eb4dcad3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2363d45b6_0_47: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2363d45b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REPROLANG 2020, the Shared Task on the Reproduction of Research Results in Science and Technology of Language, main goals are: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3eb4dcad3_0_94: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3eb4dcad3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REPROLANG 2020, the Shared Task on the Reproduction of Research Results in Science and Technology of Language, main goals are: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50783492c_0_74: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50783492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Bullets in bold were responsibility of CLARIN ERIC as technical committee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50783492c_0_6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50783492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50783492c_0_102: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50783492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50783492c_0_125: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a50783492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Title">
  <p:cSld name="Presentation 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841772"/>
            <a:ext cx="7772400" cy="17907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2"/>
              </a:buClr>
              <a:buSzPts val="1400"/>
              <a:buFont typeface="Source Sans Pro"/>
              <a:buNone/>
              <a:defRPr sz="4800" b="0" i="0" u="none" strike="noStrike" cap="none">
                <a:solidFill>
                  <a:schemeClr val="dk2"/>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1600200" y="2701528"/>
            <a:ext cx="6858000" cy="682500"/>
          </a:xfrm>
          <a:prstGeom prst="rect">
            <a:avLst/>
          </a:prstGeom>
          <a:noFill/>
          <a:ln>
            <a:noFill/>
          </a:ln>
        </p:spPr>
        <p:txBody>
          <a:bodyPr spcFirstLastPara="1" wrap="square" lIns="91425" tIns="91425" rIns="91425" bIns="91425" anchor="t" anchorCtr="0">
            <a:noAutofit/>
          </a:bodyPr>
          <a:lstStyle>
            <a:lvl1pPr marL="0" marR="0" lvl="0" indent="0" algn="r" rtl="0">
              <a:lnSpc>
                <a:spcPct val="90000"/>
              </a:lnSpc>
              <a:spcBef>
                <a:spcPts val="1000"/>
              </a:spcBef>
              <a:spcAft>
                <a:spcPts val="0"/>
              </a:spcAft>
              <a:buClr>
                <a:schemeClr val="lt2"/>
              </a:buClr>
              <a:buSzPts val="2400"/>
              <a:buFont typeface="Arial"/>
              <a:buNone/>
              <a:defRPr sz="2000" b="0" i="0" u="none" strike="noStrike" cap="none">
                <a:solidFill>
                  <a:schemeClr val="dk2"/>
                </a:solidFill>
                <a:latin typeface="Source Sans Pro"/>
                <a:ea typeface="Source Sans Pro"/>
                <a:cs typeface="Source Sans Pro"/>
                <a:sym typeface="Source Sans Pro"/>
              </a:defRPr>
            </a:lvl1pPr>
            <a:lvl2pPr marL="457200" marR="0" lvl="1" indent="0" algn="ctr" rtl="0">
              <a:lnSpc>
                <a:spcPct val="90000"/>
              </a:lnSpc>
              <a:spcBef>
                <a:spcPts val="500"/>
              </a:spcBef>
              <a:spcAft>
                <a:spcPts val="0"/>
              </a:spcAft>
              <a:buClr>
                <a:schemeClr val="lt2"/>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5" name="Google Shape;15;p2"/>
          <p:cNvPicPr preferRelativeResize="0"/>
          <p:nvPr/>
        </p:nvPicPr>
        <p:blipFill rotWithShape="1">
          <a:blip r:embed="rId2">
            <a:alphaModFix/>
          </a:blip>
          <a:srcRect/>
          <a:stretch/>
        </p:blipFill>
        <p:spPr>
          <a:xfrm>
            <a:off x="213852" y="4073866"/>
            <a:ext cx="901800" cy="901800"/>
          </a:xfrm>
          <a:prstGeom prst="rect">
            <a:avLst/>
          </a:prstGeom>
          <a:noFill/>
          <a:ln>
            <a:noFill/>
          </a:ln>
        </p:spPr>
      </p:pic>
      <p:sp>
        <p:nvSpPr>
          <p:cNvPr id="16" name="Google Shape;16;p2"/>
          <p:cNvSpPr txBox="1">
            <a:spLocks noGrp="1"/>
          </p:cNvSpPr>
          <p:nvPr>
            <p:ph type="body" idx="2"/>
          </p:nvPr>
        </p:nvSpPr>
        <p:spPr>
          <a:xfrm>
            <a:off x="1600200" y="3687580"/>
            <a:ext cx="6858000" cy="11580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300"/>
              </a:spcBef>
              <a:spcAft>
                <a:spcPts val="0"/>
              </a:spcAft>
              <a:buClr>
                <a:schemeClr val="lt2"/>
              </a:buClr>
              <a:buSzPts val="2400"/>
              <a:buFont typeface="Arial"/>
              <a:buNone/>
              <a:defRPr sz="1800" b="0" i="0" u="none" strike="noStrike" cap="none">
                <a:solidFill>
                  <a:schemeClr val="lt2"/>
                </a:solidFill>
                <a:latin typeface="Source Sans Pro"/>
                <a:ea typeface="Source Sans Pro"/>
                <a:cs typeface="Source Sans Pro"/>
                <a:sym typeface="Source Sans Pro"/>
              </a:defRPr>
            </a:lvl1pPr>
            <a:lvl2pPr marL="914400" marR="0" lvl="1" indent="-228600" algn="r" rtl="0">
              <a:lnSpc>
                <a:spcPct val="100000"/>
              </a:lnSpc>
              <a:spcBef>
                <a:spcPts val="900"/>
              </a:spcBef>
              <a:spcAft>
                <a:spcPts val="0"/>
              </a:spcAft>
              <a:buClr>
                <a:schemeClr val="lt2"/>
              </a:buClr>
              <a:buSzPts val="2000"/>
              <a:buFont typeface="Arial"/>
              <a:buNone/>
              <a:defRPr sz="1400" b="0" i="0" u="none" strike="noStrike" cap="none">
                <a:solidFill>
                  <a:schemeClr val="lt2"/>
                </a:solidFill>
                <a:latin typeface="Source Sans Pro"/>
                <a:ea typeface="Source Sans Pro"/>
                <a:cs typeface="Source Sans Pro"/>
                <a:sym typeface="Source Sans Pro"/>
              </a:defRPr>
            </a:lvl2pPr>
            <a:lvl3pPr marL="1371600" marR="0" lvl="2" indent="-228600" algn="r" rtl="0">
              <a:lnSpc>
                <a:spcPct val="100000"/>
              </a:lnSpc>
              <a:spcBef>
                <a:spcPts val="300"/>
              </a:spcBef>
              <a:spcAft>
                <a:spcPts val="0"/>
              </a:spcAft>
              <a:buClr>
                <a:schemeClr val="lt2"/>
              </a:buClr>
              <a:buSzPts val="1800"/>
              <a:buFont typeface="Arial"/>
              <a:buNone/>
              <a:defRPr sz="1400" b="0" i="0" u="none" strike="noStrike" cap="none">
                <a:solidFill>
                  <a:schemeClr val="lt2"/>
                </a:solidFill>
                <a:latin typeface="Source Sans Pro"/>
                <a:ea typeface="Source Sans Pro"/>
                <a:cs typeface="Source Sans Pro"/>
                <a:sym typeface="Source Sans Pro"/>
              </a:defRPr>
            </a:lvl3pPr>
            <a:lvl4pPr marL="1828800" marR="0" lvl="3" indent="-228600" algn="r" rtl="0">
              <a:lnSpc>
                <a:spcPct val="100000"/>
              </a:lnSpc>
              <a:spcBef>
                <a:spcPts val="300"/>
              </a:spcBef>
              <a:spcAft>
                <a:spcPts val="0"/>
              </a:spcAft>
              <a:buClr>
                <a:schemeClr val="lt2"/>
              </a:buClr>
              <a:buSzPts val="1600"/>
              <a:buFont typeface="Arial"/>
              <a:buNone/>
              <a:defRPr sz="1400" b="0" i="0" u="none" strike="noStrike" cap="none">
                <a:solidFill>
                  <a:schemeClr val="lt2"/>
                </a:solidFill>
                <a:latin typeface="Source Sans Pro"/>
                <a:ea typeface="Source Sans Pro"/>
                <a:cs typeface="Source Sans Pro"/>
                <a:sym typeface="Source Sans Pro"/>
              </a:defRPr>
            </a:lvl4pPr>
            <a:lvl5pPr marL="2286000" marR="0" lvl="4" indent="-228600" algn="r" rtl="0">
              <a:lnSpc>
                <a:spcPct val="100000"/>
              </a:lnSpc>
              <a:spcBef>
                <a:spcPts val="300"/>
              </a:spcBef>
              <a:spcAft>
                <a:spcPts val="0"/>
              </a:spcAft>
              <a:buClr>
                <a:schemeClr val="lt2"/>
              </a:buClr>
              <a:buSzPts val="1600"/>
              <a:buFont typeface="Arial"/>
              <a:buNone/>
              <a:defRPr sz="1400" b="0" i="0" u="none" strike="noStrike" cap="none">
                <a:solidFill>
                  <a:schemeClr val="lt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8556784" y="4749851"/>
            <a:ext cx="548700" cy="393600"/>
          </a:xfrm>
          <a:prstGeom prst="rect">
            <a:avLst/>
          </a:prstGeom>
        </p:spPr>
        <p:txBody>
          <a:bodyPr spcFirstLastPara="1" wrap="square" lIns="91425" tIns="45700" rIns="0" bIns="45700" anchor="ctr" anchorCtr="0">
            <a:noAutofit/>
          </a:bodyPr>
          <a:lstStyle>
            <a:lvl1pPr lvl="0">
              <a:buNone/>
              <a:defRPr sz="1300">
                <a:solidFill>
                  <a:schemeClr val="lt2"/>
                </a:solidFill>
              </a:defRPr>
            </a:lvl1pPr>
            <a:lvl2pPr lvl="1">
              <a:buNone/>
              <a:defRPr sz="1300">
                <a:solidFill>
                  <a:schemeClr val="lt2"/>
                </a:solidFill>
              </a:defRPr>
            </a:lvl2pPr>
            <a:lvl3pPr lvl="2">
              <a:buNone/>
              <a:defRPr sz="1300">
                <a:solidFill>
                  <a:schemeClr val="lt2"/>
                </a:solidFill>
              </a:defRPr>
            </a:lvl3pPr>
            <a:lvl4pPr lvl="3">
              <a:buNone/>
              <a:defRPr sz="1300">
                <a:solidFill>
                  <a:schemeClr val="lt2"/>
                </a:solidFill>
              </a:defRPr>
            </a:lvl4pPr>
            <a:lvl5pPr lvl="4">
              <a:buNone/>
              <a:defRPr sz="1300">
                <a:solidFill>
                  <a:schemeClr val="lt2"/>
                </a:solidFill>
              </a:defRPr>
            </a:lvl5pPr>
            <a:lvl6pPr lvl="5">
              <a:buNone/>
              <a:defRPr sz="1300">
                <a:solidFill>
                  <a:schemeClr val="lt2"/>
                </a:solidFill>
              </a:defRPr>
            </a:lvl6pPr>
            <a:lvl7pPr lvl="6">
              <a:buNone/>
              <a:defRPr sz="1300">
                <a:solidFill>
                  <a:schemeClr val="lt2"/>
                </a:solidFill>
              </a:defRPr>
            </a:lvl7pPr>
            <a:lvl8pPr lvl="7">
              <a:buNone/>
              <a:defRPr sz="1300">
                <a:solidFill>
                  <a:schemeClr val="lt2"/>
                </a:solidFill>
              </a:defRPr>
            </a:lvl8pPr>
            <a:lvl9pPr lvl="8">
              <a:buNone/>
              <a:defRPr sz="13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objec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28650" y="273844"/>
            <a:ext cx="7886700" cy="810000"/>
          </a:xfrm>
          <a:prstGeom prst="rect">
            <a:avLst/>
          </a:prstGeom>
          <a:noFill/>
          <a:ln>
            <a:noFill/>
          </a:ln>
        </p:spPr>
        <p:txBody>
          <a:bodyPr spcFirstLastPara="1" wrap="square" lIns="91425" tIns="91425" rIns="91425" bIns="91425" anchor="t" anchorCtr="0">
            <a:noAutofit/>
          </a:bodyPr>
          <a:lstStyle>
            <a:lvl1pPr marL="0" marR="0" lvl="0" indent="0" rtl="0">
              <a:spcBef>
                <a:spcPts val="0"/>
              </a:spcBef>
              <a:spcAft>
                <a:spcPts val="0"/>
              </a:spcAft>
              <a:buClr>
                <a:schemeClr val="dk1"/>
              </a:buClr>
              <a:buSzPts val="1400"/>
              <a:buFont typeface="Source Sans Pro"/>
              <a:buNone/>
              <a:defRPr sz="2400" b="1" i="0" u="none" strike="noStrike" cap="none">
                <a:solidFill>
                  <a:schemeClr val="dk1"/>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628650" y="1106999"/>
            <a:ext cx="7886700" cy="3834300"/>
          </a:xfrm>
          <a:prstGeom prst="rect">
            <a:avLst/>
          </a:prstGeom>
          <a:noFill/>
          <a:ln>
            <a:noFill/>
          </a:ln>
        </p:spPr>
        <p:txBody>
          <a:bodyPr spcFirstLastPara="1" wrap="square" lIns="91425" tIns="91425" rIns="91425" bIns="91425" anchor="t" anchorCtr="0">
            <a:noAutofit/>
          </a:bodyPr>
          <a:lstStyle>
            <a:lvl1pPr marL="457200" marR="0" lvl="0" indent="-381000" rtl="0">
              <a:spcBef>
                <a:spcPts val="1000"/>
              </a:spcBef>
              <a:spcAft>
                <a:spcPts val="0"/>
              </a:spcAft>
              <a:buClr>
                <a:schemeClr val="lt2"/>
              </a:buClr>
              <a:buSzPts val="2400"/>
              <a:buFont typeface="Arial"/>
              <a:buChar char="•"/>
              <a:defRPr sz="1800" b="0" i="0" u="none" strike="noStrike" cap="none">
                <a:solidFill>
                  <a:schemeClr val="dk1"/>
                </a:solidFill>
                <a:latin typeface="Source Sans Pro"/>
                <a:ea typeface="Source Sans Pro"/>
                <a:cs typeface="Source Sans Pro"/>
                <a:sym typeface="Source Sans Pro"/>
              </a:defRPr>
            </a:lvl1pPr>
            <a:lvl2pPr marL="914400" marR="0" lvl="1" indent="-355600" algn="l" rtl="0">
              <a:lnSpc>
                <a:spcPct val="90000"/>
              </a:lnSpc>
              <a:spcBef>
                <a:spcPts val="500"/>
              </a:spcBef>
              <a:spcAft>
                <a:spcPts val="0"/>
              </a:spcAft>
              <a:buClr>
                <a:schemeClr val="l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Source Sans Pro"/>
                <a:ea typeface="Source Sans Pro"/>
                <a:cs typeface="Source Sans Pro"/>
                <a:sym typeface="Source Sans Pro"/>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628650" y="4929890"/>
            <a:ext cx="5486400" cy="202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457950" y="4929890"/>
            <a:ext cx="2057400" cy="202200"/>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400" b="0" i="0" u="none" strike="noStrike" cap="none">
                <a:solidFill>
                  <a:schemeClr val="dk1"/>
                </a:solidFill>
                <a:latin typeface="Source Sans Pro"/>
                <a:ea typeface="Source Sans Pro"/>
                <a:cs typeface="Source Sans Pro"/>
                <a:sym typeface="Source Sans Pro"/>
              </a:defRPr>
            </a:lvl1pPr>
            <a:lvl2pPr marL="0" marR="0" lvl="1" indent="0" algn="r" rtl="0">
              <a:spcBef>
                <a:spcPts val="0"/>
              </a:spcBef>
              <a:buNone/>
              <a:defRPr sz="1400" b="0" i="0" u="none" strike="noStrike" cap="none">
                <a:solidFill>
                  <a:schemeClr val="dk1"/>
                </a:solidFill>
                <a:latin typeface="Source Sans Pro"/>
                <a:ea typeface="Source Sans Pro"/>
                <a:cs typeface="Source Sans Pro"/>
                <a:sym typeface="Source Sans Pro"/>
              </a:defRPr>
            </a:lvl2pPr>
            <a:lvl3pPr marL="0" marR="0" lvl="2" indent="0" algn="r" rtl="0">
              <a:spcBef>
                <a:spcPts val="0"/>
              </a:spcBef>
              <a:buNone/>
              <a:defRPr sz="1400" b="0" i="0" u="none" strike="noStrike" cap="none">
                <a:solidFill>
                  <a:schemeClr val="dk1"/>
                </a:solidFill>
                <a:latin typeface="Source Sans Pro"/>
                <a:ea typeface="Source Sans Pro"/>
                <a:cs typeface="Source Sans Pro"/>
                <a:sym typeface="Source Sans Pro"/>
              </a:defRPr>
            </a:lvl3pPr>
            <a:lvl4pPr marL="0" marR="0" lvl="3" indent="0" algn="r" rtl="0">
              <a:spcBef>
                <a:spcPts val="0"/>
              </a:spcBef>
              <a:buNone/>
              <a:defRPr sz="1400" b="0" i="0" u="none" strike="noStrike" cap="none">
                <a:solidFill>
                  <a:schemeClr val="dk1"/>
                </a:solidFill>
                <a:latin typeface="Source Sans Pro"/>
                <a:ea typeface="Source Sans Pro"/>
                <a:cs typeface="Source Sans Pro"/>
                <a:sym typeface="Source Sans Pro"/>
              </a:defRPr>
            </a:lvl4pPr>
            <a:lvl5pPr marL="0" marR="0" lvl="4" indent="0" algn="r" rtl="0">
              <a:spcBef>
                <a:spcPts val="0"/>
              </a:spcBef>
              <a:buNone/>
              <a:defRPr sz="1400" b="0" i="0" u="none" strike="noStrike" cap="none">
                <a:solidFill>
                  <a:schemeClr val="dk1"/>
                </a:solidFill>
                <a:latin typeface="Source Sans Pro"/>
                <a:ea typeface="Source Sans Pro"/>
                <a:cs typeface="Source Sans Pro"/>
                <a:sym typeface="Source Sans Pro"/>
              </a:defRPr>
            </a:lvl5pPr>
            <a:lvl6pPr marL="0" marR="0" lvl="5" indent="0" algn="r" rtl="0">
              <a:spcBef>
                <a:spcPts val="0"/>
              </a:spcBef>
              <a:buNone/>
              <a:defRPr sz="1400" b="0" i="0" u="none" strike="noStrike" cap="none">
                <a:solidFill>
                  <a:schemeClr val="dk1"/>
                </a:solidFill>
                <a:latin typeface="Source Sans Pro"/>
                <a:ea typeface="Source Sans Pro"/>
                <a:cs typeface="Source Sans Pro"/>
                <a:sym typeface="Source Sans Pro"/>
              </a:defRPr>
            </a:lvl6pPr>
            <a:lvl7pPr marL="0" marR="0" lvl="6" indent="0" algn="r" rtl="0">
              <a:spcBef>
                <a:spcPts val="0"/>
              </a:spcBef>
              <a:buNone/>
              <a:defRPr sz="1400" b="0" i="0" u="none" strike="noStrike" cap="none">
                <a:solidFill>
                  <a:schemeClr val="dk1"/>
                </a:solidFill>
                <a:latin typeface="Source Sans Pro"/>
                <a:ea typeface="Source Sans Pro"/>
                <a:cs typeface="Source Sans Pro"/>
                <a:sym typeface="Source Sans Pro"/>
              </a:defRPr>
            </a:lvl7pPr>
            <a:lvl8pPr marL="0" marR="0" lvl="7" indent="0" algn="r" rtl="0">
              <a:spcBef>
                <a:spcPts val="0"/>
              </a:spcBef>
              <a:buNone/>
              <a:defRPr sz="1400" b="0" i="0" u="none" strike="noStrike" cap="none">
                <a:solidFill>
                  <a:schemeClr val="dk1"/>
                </a:solidFill>
                <a:latin typeface="Source Sans Pro"/>
                <a:ea typeface="Source Sans Pro"/>
                <a:cs typeface="Source Sans Pro"/>
                <a:sym typeface="Source Sans Pro"/>
              </a:defRPr>
            </a:lvl8pPr>
            <a:lvl9pPr marL="0" marR="0" lvl="8" indent="0" algn="r" rtl="0">
              <a:spcBef>
                <a:spcPts val="0"/>
              </a:spcBef>
              <a:buNone/>
              <a:defRPr sz="14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Box">
  <p:cSld name="Text Box">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628651" y="273842"/>
            <a:ext cx="7886700" cy="4596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000"/>
              </a:spcBef>
              <a:spcAft>
                <a:spcPts val="0"/>
              </a:spcAft>
              <a:buClr>
                <a:schemeClr val="lt2"/>
              </a:buClr>
              <a:buSzPts val="2400"/>
              <a:buFont typeface="Arial"/>
              <a:buNone/>
              <a:defRPr sz="2400" b="0" i="0" u="none" strike="noStrike" cap="none">
                <a:solidFill>
                  <a:schemeClr val="dk1"/>
                </a:solidFill>
                <a:latin typeface="Source Sans Pro"/>
                <a:ea typeface="Source Sans Pro"/>
                <a:cs typeface="Source Sans Pro"/>
                <a:sym typeface="Source Sans Pro"/>
              </a:defRPr>
            </a:lvl1pPr>
            <a:lvl2pPr marL="914400" marR="0" lvl="1" indent="-355600" algn="l" rtl="0">
              <a:lnSpc>
                <a:spcPct val="90000"/>
              </a:lnSpc>
              <a:spcBef>
                <a:spcPts val="500"/>
              </a:spcBef>
              <a:spcAft>
                <a:spcPts val="0"/>
              </a:spcAft>
              <a:buClr>
                <a:schemeClr val="l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Source Sans Pro"/>
                <a:ea typeface="Source Sans Pro"/>
                <a:cs typeface="Source Sans Pro"/>
                <a:sym typeface="Source Sans Pro"/>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628650" y="4929890"/>
            <a:ext cx="5486400" cy="202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6457950" y="4929890"/>
            <a:ext cx="2057400" cy="202200"/>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400" b="0" i="0" u="none" strike="noStrike" cap="none">
                <a:solidFill>
                  <a:schemeClr val="dk1"/>
                </a:solidFill>
                <a:latin typeface="Source Sans Pro"/>
                <a:ea typeface="Source Sans Pro"/>
                <a:cs typeface="Source Sans Pro"/>
                <a:sym typeface="Source Sans Pro"/>
              </a:defRPr>
            </a:lvl1pPr>
            <a:lvl2pPr marL="0" marR="0" lvl="1" indent="0" algn="r" rtl="0">
              <a:spcBef>
                <a:spcPts val="0"/>
              </a:spcBef>
              <a:buNone/>
              <a:defRPr sz="1400" b="0" i="0" u="none" strike="noStrike" cap="none">
                <a:solidFill>
                  <a:schemeClr val="dk1"/>
                </a:solidFill>
                <a:latin typeface="Source Sans Pro"/>
                <a:ea typeface="Source Sans Pro"/>
                <a:cs typeface="Source Sans Pro"/>
                <a:sym typeface="Source Sans Pro"/>
              </a:defRPr>
            </a:lvl2pPr>
            <a:lvl3pPr marL="0" marR="0" lvl="2" indent="0" algn="r" rtl="0">
              <a:spcBef>
                <a:spcPts val="0"/>
              </a:spcBef>
              <a:buNone/>
              <a:defRPr sz="1400" b="0" i="0" u="none" strike="noStrike" cap="none">
                <a:solidFill>
                  <a:schemeClr val="dk1"/>
                </a:solidFill>
                <a:latin typeface="Source Sans Pro"/>
                <a:ea typeface="Source Sans Pro"/>
                <a:cs typeface="Source Sans Pro"/>
                <a:sym typeface="Source Sans Pro"/>
              </a:defRPr>
            </a:lvl3pPr>
            <a:lvl4pPr marL="0" marR="0" lvl="3" indent="0" algn="r" rtl="0">
              <a:spcBef>
                <a:spcPts val="0"/>
              </a:spcBef>
              <a:buNone/>
              <a:defRPr sz="1400" b="0" i="0" u="none" strike="noStrike" cap="none">
                <a:solidFill>
                  <a:schemeClr val="dk1"/>
                </a:solidFill>
                <a:latin typeface="Source Sans Pro"/>
                <a:ea typeface="Source Sans Pro"/>
                <a:cs typeface="Source Sans Pro"/>
                <a:sym typeface="Source Sans Pro"/>
              </a:defRPr>
            </a:lvl4pPr>
            <a:lvl5pPr marL="0" marR="0" lvl="4" indent="0" algn="r" rtl="0">
              <a:spcBef>
                <a:spcPts val="0"/>
              </a:spcBef>
              <a:buNone/>
              <a:defRPr sz="1400" b="0" i="0" u="none" strike="noStrike" cap="none">
                <a:solidFill>
                  <a:schemeClr val="dk1"/>
                </a:solidFill>
                <a:latin typeface="Source Sans Pro"/>
                <a:ea typeface="Source Sans Pro"/>
                <a:cs typeface="Source Sans Pro"/>
                <a:sym typeface="Source Sans Pro"/>
              </a:defRPr>
            </a:lvl5pPr>
            <a:lvl6pPr marL="0" marR="0" lvl="5" indent="0" algn="r" rtl="0">
              <a:spcBef>
                <a:spcPts val="0"/>
              </a:spcBef>
              <a:buNone/>
              <a:defRPr sz="1400" b="0" i="0" u="none" strike="noStrike" cap="none">
                <a:solidFill>
                  <a:schemeClr val="dk1"/>
                </a:solidFill>
                <a:latin typeface="Source Sans Pro"/>
                <a:ea typeface="Source Sans Pro"/>
                <a:cs typeface="Source Sans Pro"/>
                <a:sym typeface="Source Sans Pro"/>
              </a:defRPr>
            </a:lvl6pPr>
            <a:lvl7pPr marL="0" marR="0" lvl="6" indent="0" algn="r" rtl="0">
              <a:spcBef>
                <a:spcPts val="0"/>
              </a:spcBef>
              <a:buNone/>
              <a:defRPr sz="1400" b="0" i="0" u="none" strike="noStrike" cap="none">
                <a:solidFill>
                  <a:schemeClr val="dk1"/>
                </a:solidFill>
                <a:latin typeface="Source Sans Pro"/>
                <a:ea typeface="Source Sans Pro"/>
                <a:cs typeface="Source Sans Pro"/>
                <a:sym typeface="Source Sans Pro"/>
              </a:defRPr>
            </a:lvl7pPr>
            <a:lvl8pPr marL="0" marR="0" lvl="7" indent="0" algn="r" rtl="0">
              <a:spcBef>
                <a:spcPts val="0"/>
              </a:spcBef>
              <a:buNone/>
              <a:defRPr sz="1400" b="0" i="0" u="none" strike="noStrike" cap="none">
                <a:solidFill>
                  <a:schemeClr val="dk1"/>
                </a:solidFill>
                <a:latin typeface="Source Sans Pro"/>
                <a:ea typeface="Source Sans Pro"/>
                <a:cs typeface="Source Sans Pro"/>
                <a:sym typeface="Source Sans Pro"/>
              </a:defRPr>
            </a:lvl8pPr>
            <a:lvl9pPr marL="0" marR="0" lvl="8" indent="0" algn="r" rtl="0">
              <a:spcBef>
                <a:spcPts val="0"/>
              </a:spcBef>
              <a:buNone/>
              <a:defRPr sz="14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portait">
  <p:cSld name="Picture portai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28650" y="273844"/>
            <a:ext cx="7886700" cy="8100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1400"/>
              <a:buFont typeface="Source Sans Pro"/>
              <a:buNone/>
              <a:defRPr sz="3200" b="1" i="0" u="none" strike="noStrike" cap="none">
                <a:solidFill>
                  <a:schemeClr val="dk1"/>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4627350" y="1106999"/>
            <a:ext cx="3888000" cy="3645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1000"/>
              </a:spcBef>
              <a:spcAft>
                <a:spcPts val="0"/>
              </a:spcAft>
              <a:buClr>
                <a:schemeClr val="lt2"/>
              </a:buClr>
              <a:buSzPts val="2400"/>
              <a:buFont typeface="Arial"/>
              <a:buChar char="•"/>
              <a:defRPr sz="2400" b="0" i="0" u="none" strike="noStrike" cap="none">
                <a:solidFill>
                  <a:schemeClr val="dk1"/>
                </a:solidFill>
                <a:latin typeface="Source Sans Pro"/>
                <a:ea typeface="Source Sans Pro"/>
                <a:cs typeface="Source Sans Pro"/>
                <a:sym typeface="Source Sans Pro"/>
              </a:defRPr>
            </a:lvl1pPr>
            <a:lvl2pPr marL="914400" marR="0" lvl="1" indent="-355600" algn="l" rtl="0">
              <a:lnSpc>
                <a:spcPct val="90000"/>
              </a:lnSpc>
              <a:spcBef>
                <a:spcPts val="500"/>
              </a:spcBef>
              <a:spcAft>
                <a:spcPts val="0"/>
              </a:spcAft>
              <a:buClr>
                <a:schemeClr val="l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Source Sans Pro"/>
                <a:ea typeface="Source Sans Pro"/>
                <a:cs typeface="Source Sans Pro"/>
                <a:sym typeface="Source Sans Pro"/>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ftr" idx="11"/>
          </p:nvPr>
        </p:nvSpPr>
        <p:spPr>
          <a:xfrm>
            <a:off x="628650" y="4929890"/>
            <a:ext cx="5486400" cy="202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sldNum" idx="12"/>
          </p:nvPr>
        </p:nvSpPr>
        <p:spPr>
          <a:xfrm>
            <a:off x="6457950" y="4929890"/>
            <a:ext cx="2057400" cy="202200"/>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400" b="0" i="0" u="none" strike="noStrike" cap="none">
                <a:solidFill>
                  <a:schemeClr val="dk1"/>
                </a:solidFill>
                <a:latin typeface="Source Sans Pro"/>
                <a:ea typeface="Source Sans Pro"/>
                <a:cs typeface="Source Sans Pro"/>
                <a:sym typeface="Source Sans Pro"/>
              </a:defRPr>
            </a:lvl1pPr>
            <a:lvl2pPr marL="0" marR="0" lvl="1" indent="0" algn="r" rtl="0">
              <a:spcBef>
                <a:spcPts val="0"/>
              </a:spcBef>
              <a:buNone/>
              <a:defRPr sz="1400" b="0" i="0" u="none" strike="noStrike" cap="none">
                <a:solidFill>
                  <a:schemeClr val="dk1"/>
                </a:solidFill>
                <a:latin typeface="Source Sans Pro"/>
                <a:ea typeface="Source Sans Pro"/>
                <a:cs typeface="Source Sans Pro"/>
                <a:sym typeface="Source Sans Pro"/>
              </a:defRPr>
            </a:lvl2pPr>
            <a:lvl3pPr marL="0" marR="0" lvl="2" indent="0" algn="r" rtl="0">
              <a:spcBef>
                <a:spcPts val="0"/>
              </a:spcBef>
              <a:buNone/>
              <a:defRPr sz="1400" b="0" i="0" u="none" strike="noStrike" cap="none">
                <a:solidFill>
                  <a:schemeClr val="dk1"/>
                </a:solidFill>
                <a:latin typeface="Source Sans Pro"/>
                <a:ea typeface="Source Sans Pro"/>
                <a:cs typeface="Source Sans Pro"/>
                <a:sym typeface="Source Sans Pro"/>
              </a:defRPr>
            </a:lvl3pPr>
            <a:lvl4pPr marL="0" marR="0" lvl="3" indent="0" algn="r" rtl="0">
              <a:spcBef>
                <a:spcPts val="0"/>
              </a:spcBef>
              <a:buNone/>
              <a:defRPr sz="1400" b="0" i="0" u="none" strike="noStrike" cap="none">
                <a:solidFill>
                  <a:schemeClr val="dk1"/>
                </a:solidFill>
                <a:latin typeface="Source Sans Pro"/>
                <a:ea typeface="Source Sans Pro"/>
                <a:cs typeface="Source Sans Pro"/>
                <a:sym typeface="Source Sans Pro"/>
              </a:defRPr>
            </a:lvl4pPr>
            <a:lvl5pPr marL="0" marR="0" lvl="4" indent="0" algn="r" rtl="0">
              <a:spcBef>
                <a:spcPts val="0"/>
              </a:spcBef>
              <a:buNone/>
              <a:defRPr sz="1400" b="0" i="0" u="none" strike="noStrike" cap="none">
                <a:solidFill>
                  <a:schemeClr val="dk1"/>
                </a:solidFill>
                <a:latin typeface="Source Sans Pro"/>
                <a:ea typeface="Source Sans Pro"/>
                <a:cs typeface="Source Sans Pro"/>
                <a:sym typeface="Source Sans Pro"/>
              </a:defRPr>
            </a:lvl5pPr>
            <a:lvl6pPr marL="0" marR="0" lvl="5" indent="0" algn="r" rtl="0">
              <a:spcBef>
                <a:spcPts val="0"/>
              </a:spcBef>
              <a:buNone/>
              <a:defRPr sz="1400" b="0" i="0" u="none" strike="noStrike" cap="none">
                <a:solidFill>
                  <a:schemeClr val="dk1"/>
                </a:solidFill>
                <a:latin typeface="Source Sans Pro"/>
                <a:ea typeface="Source Sans Pro"/>
                <a:cs typeface="Source Sans Pro"/>
                <a:sym typeface="Source Sans Pro"/>
              </a:defRPr>
            </a:lvl6pPr>
            <a:lvl7pPr marL="0" marR="0" lvl="6" indent="0" algn="r" rtl="0">
              <a:spcBef>
                <a:spcPts val="0"/>
              </a:spcBef>
              <a:buNone/>
              <a:defRPr sz="1400" b="0" i="0" u="none" strike="noStrike" cap="none">
                <a:solidFill>
                  <a:schemeClr val="dk1"/>
                </a:solidFill>
                <a:latin typeface="Source Sans Pro"/>
                <a:ea typeface="Source Sans Pro"/>
                <a:cs typeface="Source Sans Pro"/>
                <a:sym typeface="Source Sans Pro"/>
              </a:defRPr>
            </a:lvl7pPr>
            <a:lvl8pPr marL="0" marR="0" lvl="7" indent="0" algn="r" rtl="0">
              <a:spcBef>
                <a:spcPts val="0"/>
              </a:spcBef>
              <a:buNone/>
              <a:defRPr sz="1400" b="0" i="0" u="none" strike="noStrike" cap="none">
                <a:solidFill>
                  <a:schemeClr val="dk1"/>
                </a:solidFill>
                <a:latin typeface="Source Sans Pro"/>
                <a:ea typeface="Source Sans Pro"/>
                <a:cs typeface="Source Sans Pro"/>
                <a:sym typeface="Source Sans Pro"/>
              </a:defRPr>
            </a:lvl8pPr>
            <a:lvl9pPr marL="0" marR="0" lvl="8" indent="0" algn="r" rtl="0">
              <a:spcBef>
                <a:spcPts val="0"/>
              </a:spcBef>
              <a:buNone/>
              <a:defRPr sz="14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5"/>
          <p:cNvSpPr>
            <a:spLocks noGrp="1"/>
          </p:cNvSpPr>
          <p:nvPr>
            <p:ph type="pic" idx="2"/>
          </p:nvPr>
        </p:nvSpPr>
        <p:spPr>
          <a:xfrm>
            <a:off x="628650" y="1106999"/>
            <a:ext cx="3888000" cy="3645000"/>
          </a:xfrm>
          <a:prstGeom prst="rect">
            <a:avLst/>
          </a:prstGeom>
          <a:noFill/>
          <a:ln>
            <a:noFill/>
          </a:ln>
        </p:spPr>
        <p:txBody>
          <a:bodyPr spcFirstLastPara="1" wrap="square" lIns="91425" tIns="91425" rIns="91425" bIns="91425" anchor="t" anchorCtr="0">
            <a:noAutofit/>
          </a:bodyPr>
          <a:lstStyle>
            <a:lvl1pPr marL="228600" marR="0" lvl="0" indent="-228600" algn="l" rtl="0">
              <a:lnSpc>
                <a:spcPct val="90000"/>
              </a:lnSpc>
              <a:spcBef>
                <a:spcPts val="1000"/>
              </a:spcBef>
              <a:spcAft>
                <a:spcPts val="0"/>
              </a:spcAft>
              <a:buClr>
                <a:schemeClr val="lt2"/>
              </a:buClr>
              <a:buSzPts val="2400"/>
              <a:buFont typeface="Arial"/>
              <a:buChar char="•"/>
              <a:defRPr sz="2400" b="0" i="0" u="none" strike="noStrike" cap="none">
                <a:solidFill>
                  <a:schemeClr val="dk1"/>
                </a:solidFill>
                <a:latin typeface="Source Sans Pro"/>
                <a:ea typeface="Source Sans Pro"/>
                <a:cs typeface="Source Sans Pro"/>
                <a:sym typeface="Source Sans Pro"/>
              </a:defRPr>
            </a:lvl1pPr>
            <a:lvl2pPr marL="800100" marR="0" lvl="1" indent="-342900" algn="l" rtl="0">
              <a:lnSpc>
                <a:spcPct val="90000"/>
              </a:lnSpc>
              <a:spcBef>
                <a:spcPts val="500"/>
              </a:spcBef>
              <a:spcAft>
                <a:spcPts val="0"/>
              </a:spcAft>
              <a:buClr>
                <a:schemeClr val="l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2pPr>
            <a:lvl3pPr marL="1143000" marR="0" lvl="2"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2286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Source Sans Pro"/>
                <a:ea typeface="Source Sans Pro"/>
                <a:cs typeface="Source Sans Pro"/>
                <a:sym typeface="Source Sans Pro"/>
              </a:defRPr>
            </a:lvl4pPr>
            <a:lvl5pPr marL="2057400" marR="0" lvl="4" indent="-2286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Source Sans Pro"/>
                <a:ea typeface="Source Sans Pro"/>
                <a:cs typeface="Source Sans Pro"/>
                <a:sym typeface="Source Sans Pro"/>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Landscape">
  <p:cSld name="Picture Landscape">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28650" y="273844"/>
            <a:ext cx="7886700" cy="8100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1400"/>
              <a:buFont typeface="Source Sans Pro"/>
              <a:buNone/>
              <a:defRPr sz="3200" b="1" i="0" u="none" strike="noStrike" cap="none">
                <a:solidFill>
                  <a:schemeClr val="dk1"/>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6"/>
          <p:cNvSpPr txBox="1">
            <a:spLocks noGrp="1"/>
          </p:cNvSpPr>
          <p:nvPr>
            <p:ph type="sldNum" idx="12"/>
          </p:nvPr>
        </p:nvSpPr>
        <p:spPr>
          <a:xfrm>
            <a:off x="6457950" y="4929890"/>
            <a:ext cx="2057400" cy="202200"/>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400" b="0" i="0" u="none" strike="noStrike" cap="none">
                <a:solidFill>
                  <a:schemeClr val="dk1"/>
                </a:solidFill>
                <a:latin typeface="Source Sans Pro"/>
                <a:ea typeface="Source Sans Pro"/>
                <a:cs typeface="Source Sans Pro"/>
                <a:sym typeface="Source Sans Pro"/>
              </a:defRPr>
            </a:lvl1pPr>
            <a:lvl2pPr marL="0" marR="0" lvl="1" indent="0" algn="r" rtl="0">
              <a:spcBef>
                <a:spcPts val="0"/>
              </a:spcBef>
              <a:buNone/>
              <a:defRPr sz="1400" b="0" i="0" u="none" strike="noStrike" cap="none">
                <a:solidFill>
                  <a:schemeClr val="dk1"/>
                </a:solidFill>
                <a:latin typeface="Source Sans Pro"/>
                <a:ea typeface="Source Sans Pro"/>
                <a:cs typeface="Source Sans Pro"/>
                <a:sym typeface="Source Sans Pro"/>
              </a:defRPr>
            </a:lvl2pPr>
            <a:lvl3pPr marL="0" marR="0" lvl="2" indent="0" algn="r" rtl="0">
              <a:spcBef>
                <a:spcPts val="0"/>
              </a:spcBef>
              <a:buNone/>
              <a:defRPr sz="1400" b="0" i="0" u="none" strike="noStrike" cap="none">
                <a:solidFill>
                  <a:schemeClr val="dk1"/>
                </a:solidFill>
                <a:latin typeface="Source Sans Pro"/>
                <a:ea typeface="Source Sans Pro"/>
                <a:cs typeface="Source Sans Pro"/>
                <a:sym typeface="Source Sans Pro"/>
              </a:defRPr>
            </a:lvl3pPr>
            <a:lvl4pPr marL="0" marR="0" lvl="3" indent="0" algn="r" rtl="0">
              <a:spcBef>
                <a:spcPts val="0"/>
              </a:spcBef>
              <a:buNone/>
              <a:defRPr sz="1400" b="0" i="0" u="none" strike="noStrike" cap="none">
                <a:solidFill>
                  <a:schemeClr val="dk1"/>
                </a:solidFill>
                <a:latin typeface="Source Sans Pro"/>
                <a:ea typeface="Source Sans Pro"/>
                <a:cs typeface="Source Sans Pro"/>
                <a:sym typeface="Source Sans Pro"/>
              </a:defRPr>
            </a:lvl4pPr>
            <a:lvl5pPr marL="0" marR="0" lvl="4" indent="0" algn="r" rtl="0">
              <a:spcBef>
                <a:spcPts val="0"/>
              </a:spcBef>
              <a:buNone/>
              <a:defRPr sz="1400" b="0" i="0" u="none" strike="noStrike" cap="none">
                <a:solidFill>
                  <a:schemeClr val="dk1"/>
                </a:solidFill>
                <a:latin typeface="Source Sans Pro"/>
                <a:ea typeface="Source Sans Pro"/>
                <a:cs typeface="Source Sans Pro"/>
                <a:sym typeface="Source Sans Pro"/>
              </a:defRPr>
            </a:lvl5pPr>
            <a:lvl6pPr marL="0" marR="0" lvl="5" indent="0" algn="r" rtl="0">
              <a:spcBef>
                <a:spcPts val="0"/>
              </a:spcBef>
              <a:buNone/>
              <a:defRPr sz="1400" b="0" i="0" u="none" strike="noStrike" cap="none">
                <a:solidFill>
                  <a:schemeClr val="dk1"/>
                </a:solidFill>
                <a:latin typeface="Source Sans Pro"/>
                <a:ea typeface="Source Sans Pro"/>
                <a:cs typeface="Source Sans Pro"/>
                <a:sym typeface="Source Sans Pro"/>
              </a:defRPr>
            </a:lvl6pPr>
            <a:lvl7pPr marL="0" marR="0" lvl="6" indent="0" algn="r" rtl="0">
              <a:spcBef>
                <a:spcPts val="0"/>
              </a:spcBef>
              <a:buNone/>
              <a:defRPr sz="1400" b="0" i="0" u="none" strike="noStrike" cap="none">
                <a:solidFill>
                  <a:schemeClr val="dk1"/>
                </a:solidFill>
                <a:latin typeface="Source Sans Pro"/>
                <a:ea typeface="Source Sans Pro"/>
                <a:cs typeface="Source Sans Pro"/>
                <a:sym typeface="Source Sans Pro"/>
              </a:defRPr>
            </a:lvl7pPr>
            <a:lvl8pPr marL="0" marR="0" lvl="7" indent="0" algn="r" rtl="0">
              <a:spcBef>
                <a:spcPts val="0"/>
              </a:spcBef>
              <a:buNone/>
              <a:defRPr sz="1400" b="0" i="0" u="none" strike="noStrike" cap="none">
                <a:solidFill>
                  <a:schemeClr val="dk1"/>
                </a:solidFill>
                <a:latin typeface="Source Sans Pro"/>
                <a:ea typeface="Source Sans Pro"/>
                <a:cs typeface="Source Sans Pro"/>
                <a:sym typeface="Source Sans Pro"/>
              </a:defRPr>
            </a:lvl8pPr>
            <a:lvl9pPr marL="0" marR="0" lvl="8" indent="0" algn="r" rtl="0">
              <a:spcBef>
                <a:spcPts val="0"/>
              </a:spcBef>
              <a:buNone/>
              <a:defRPr sz="14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6"/>
          <p:cNvSpPr txBox="1">
            <a:spLocks noGrp="1"/>
          </p:cNvSpPr>
          <p:nvPr>
            <p:ph type="ftr" idx="11"/>
          </p:nvPr>
        </p:nvSpPr>
        <p:spPr>
          <a:xfrm>
            <a:off x="628650" y="4929890"/>
            <a:ext cx="5486400" cy="202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a:spLocks noGrp="1"/>
          </p:cNvSpPr>
          <p:nvPr>
            <p:ph type="pic" idx="2"/>
          </p:nvPr>
        </p:nvSpPr>
        <p:spPr>
          <a:xfrm>
            <a:off x="628650" y="1107000"/>
            <a:ext cx="7886700" cy="3704700"/>
          </a:xfrm>
          <a:prstGeom prst="rect">
            <a:avLst/>
          </a:prstGeom>
          <a:noFill/>
          <a:ln>
            <a:noFill/>
          </a:ln>
        </p:spPr>
        <p:txBody>
          <a:bodyPr spcFirstLastPara="1" wrap="square" lIns="91425" tIns="91425" rIns="91425" bIns="91425" anchor="t" anchorCtr="0">
            <a:noAutofit/>
          </a:bodyPr>
          <a:lstStyle>
            <a:lvl1pPr marL="228600" marR="0" lvl="0" indent="-228600" algn="l" rtl="0">
              <a:lnSpc>
                <a:spcPct val="90000"/>
              </a:lnSpc>
              <a:spcBef>
                <a:spcPts val="1000"/>
              </a:spcBef>
              <a:spcAft>
                <a:spcPts val="0"/>
              </a:spcAft>
              <a:buClr>
                <a:schemeClr val="lt2"/>
              </a:buClr>
              <a:buSzPts val="2400"/>
              <a:buFont typeface="Arial"/>
              <a:buChar char="•"/>
              <a:defRPr sz="2400" b="0" i="0" u="none" strike="noStrike" cap="none">
                <a:solidFill>
                  <a:schemeClr val="dk1"/>
                </a:solidFill>
                <a:latin typeface="Source Sans Pro"/>
                <a:ea typeface="Source Sans Pro"/>
                <a:cs typeface="Source Sans Pro"/>
                <a:sym typeface="Source Sans Pro"/>
              </a:defRPr>
            </a:lvl1pPr>
            <a:lvl2pPr marL="800100" marR="0" lvl="1" indent="-342900" algn="l" rtl="0">
              <a:lnSpc>
                <a:spcPct val="90000"/>
              </a:lnSpc>
              <a:spcBef>
                <a:spcPts val="500"/>
              </a:spcBef>
              <a:spcAft>
                <a:spcPts val="0"/>
              </a:spcAft>
              <a:buClr>
                <a:schemeClr val="l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2pPr>
            <a:lvl3pPr marL="1143000" marR="0" lvl="2"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2286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Source Sans Pro"/>
                <a:ea typeface="Source Sans Pro"/>
                <a:cs typeface="Source Sans Pro"/>
                <a:sym typeface="Source Sans Pro"/>
              </a:defRPr>
            </a:lvl4pPr>
            <a:lvl5pPr marL="2057400" marR="0" lvl="4" indent="-2286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Source Sans Pro"/>
                <a:ea typeface="Source Sans Pro"/>
                <a:cs typeface="Source Sans Pro"/>
                <a:sym typeface="Source Sans Pro"/>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0" name="Google Shape;40;p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100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45700" rIns="0"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81000" rtl="0">
              <a:spcBef>
                <a:spcPts val="1000"/>
              </a:spcBef>
              <a:spcAft>
                <a:spcPts val="0"/>
              </a:spcAft>
              <a:buSzPts val="2400"/>
              <a:buChar char="•"/>
              <a:defRPr/>
            </a:lvl1pPr>
            <a:lvl2pPr marL="914400" lvl="1" indent="-355600" rtl="0">
              <a:spcBef>
                <a:spcPts val="500"/>
              </a:spcBef>
              <a:spcAft>
                <a:spcPts val="0"/>
              </a:spcAft>
              <a:buSzPts val="2000"/>
              <a:buChar char="-"/>
              <a:defRPr/>
            </a:lvl2pPr>
            <a:lvl3pPr marL="1371600" lvl="2" indent="-342900" rtl="0">
              <a:spcBef>
                <a:spcPts val="500"/>
              </a:spcBef>
              <a:spcAft>
                <a:spcPts val="0"/>
              </a:spcAft>
              <a:buSzPts val="1800"/>
              <a:buChar char="•"/>
              <a:defRPr/>
            </a:lvl3pPr>
            <a:lvl4pPr marL="1828800" lvl="3" indent="-330200" rtl="0">
              <a:spcBef>
                <a:spcPts val="500"/>
              </a:spcBef>
              <a:spcAft>
                <a:spcPts val="0"/>
              </a:spcAft>
              <a:buSzPts val="1600"/>
              <a:buChar char="•"/>
              <a:defRPr/>
            </a:lvl4pPr>
            <a:lvl5pPr marL="2286000" lvl="4" indent="-330200" rtl="0">
              <a:spcBef>
                <a:spcPts val="500"/>
              </a:spcBef>
              <a:spcAft>
                <a:spcPts val="0"/>
              </a:spcAft>
              <a:buSzPts val="16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45700" rIns="0"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4914000"/>
            <a:ext cx="9144000" cy="22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7;p1"/>
          <p:cNvSpPr txBox="1">
            <a:spLocks noGrp="1"/>
          </p:cNvSpPr>
          <p:nvPr>
            <p:ph type="title"/>
          </p:nvPr>
        </p:nvSpPr>
        <p:spPr>
          <a:xfrm>
            <a:off x="628650" y="273844"/>
            <a:ext cx="7886700" cy="8100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1400"/>
              <a:buFont typeface="Source Sans Pro"/>
              <a:buNone/>
              <a:defRPr sz="3200" b="1" i="0" u="none" strike="noStrike" cap="none">
                <a:solidFill>
                  <a:schemeClr val="dk1"/>
                </a:solidFill>
                <a:latin typeface="Source Sans Pro"/>
                <a:ea typeface="Source Sans Pro"/>
                <a:cs typeface="Source Sans Pro"/>
                <a:sym typeface="Source Sans Pr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 name="Google Shape;8;p1"/>
          <p:cNvSpPr txBox="1">
            <a:spLocks noGrp="1"/>
          </p:cNvSpPr>
          <p:nvPr>
            <p:ph type="sldNum" idx="12"/>
          </p:nvPr>
        </p:nvSpPr>
        <p:spPr>
          <a:xfrm>
            <a:off x="6457950" y="4929890"/>
            <a:ext cx="2057400" cy="202200"/>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400" b="0" i="0" u="none" strike="noStrike" cap="none">
                <a:solidFill>
                  <a:schemeClr val="dk1"/>
                </a:solidFill>
                <a:latin typeface="Source Sans Pro"/>
                <a:ea typeface="Source Sans Pro"/>
                <a:cs typeface="Source Sans Pro"/>
                <a:sym typeface="Source Sans Pro"/>
              </a:defRPr>
            </a:lvl1pPr>
            <a:lvl2pPr marL="0" marR="0" lvl="1" indent="0" algn="r" rtl="0">
              <a:spcBef>
                <a:spcPts val="0"/>
              </a:spcBef>
              <a:buNone/>
              <a:defRPr sz="1400" b="0" i="0" u="none" strike="noStrike" cap="none">
                <a:solidFill>
                  <a:schemeClr val="dk1"/>
                </a:solidFill>
                <a:latin typeface="Source Sans Pro"/>
                <a:ea typeface="Source Sans Pro"/>
                <a:cs typeface="Source Sans Pro"/>
                <a:sym typeface="Source Sans Pro"/>
              </a:defRPr>
            </a:lvl2pPr>
            <a:lvl3pPr marL="0" marR="0" lvl="2" indent="0" algn="r" rtl="0">
              <a:spcBef>
                <a:spcPts val="0"/>
              </a:spcBef>
              <a:buNone/>
              <a:defRPr sz="1400" b="0" i="0" u="none" strike="noStrike" cap="none">
                <a:solidFill>
                  <a:schemeClr val="dk1"/>
                </a:solidFill>
                <a:latin typeface="Source Sans Pro"/>
                <a:ea typeface="Source Sans Pro"/>
                <a:cs typeface="Source Sans Pro"/>
                <a:sym typeface="Source Sans Pro"/>
              </a:defRPr>
            </a:lvl3pPr>
            <a:lvl4pPr marL="0" marR="0" lvl="3" indent="0" algn="r" rtl="0">
              <a:spcBef>
                <a:spcPts val="0"/>
              </a:spcBef>
              <a:buNone/>
              <a:defRPr sz="1400" b="0" i="0" u="none" strike="noStrike" cap="none">
                <a:solidFill>
                  <a:schemeClr val="dk1"/>
                </a:solidFill>
                <a:latin typeface="Source Sans Pro"/>
                <a:ea typeface="Source Sans Pro"/>
                <a:cs typeface="Source Sans Pro"/>
                <a:sym typeface="Source Sans Pro"/>
              </a:defRPr>
            </a:lvl4pPr>
            <a:lvl5pPr marL="0" marR="0" lvl="4" indent="0" algn="r" rtl="0">
              <a:spcBef>
                <a:spcPts val="0"/>
              </a:spcBef>
              <a:buNone/>
              <a:defRPr sz="1400" b="0" i="0" u="none" strike="noStrike" cap="none">
                <a:solidFill>
                  <a:schemeClr val="dk1"/>
                </a:solidFill>
                <a:latin typeface="Source Sans Pro"/>
                <a:ea typeface="Source Sans Pro"/>
                <a:cs typeface="Source Sans Pro"/>
                <a:sym typeface="Source Sans Pro"/>
              </a:defRPr>
            </a:lvl5pPr>
            <a:lvl6pPr marL="0" marR="0" lvl="5" indent="0" algn="r" rtl="0">
              <a:spcBef>
                <a:spcPts val="0"/>
              </a:spcBef>
              <a:buNone/>
              <a:defRPr sz="1400" b="0" i="0" u="none" strike="noStrike" cap="none">
                <a:solidFill>
                  <a:schemeClr val="dk1"/>
                </a:solidFill>
                <a:latin typeface="Source Sans Pro"/>
                <a:ea typeface="Source Sans Pro"/>
                <a:cs typeface="Source Sans Pro"/>
                <a:sym typeface="Source Sans Pro"/>
              </a:defRPr>
            </a:lvl6pPr>
            <a:lvl7pPr marL="0" marR="0" lvl="6" indent="0" algn="r" rtl="0">
              <a:spcBef>
                <a:spcPts val="0"/>
              </a:spcBef>
              <a:buNone/>
              <a:defRPr sz="1400" b="0" i="0" u="none" strike="noStrike" cap="none">
                <a:solidFill>
                  <a:schemeClr val="dk1"/>
                </a:solidFill>
                <a:latin typeface="Source Sans Pro"/>
                <a:ea typeface="Source Sans Pro"/>
                <a:cs typeface="Source Sans Pro"/>
                <a:sym typeface="Source Sans Pro"/>
              </a:defRPr>
            </a:lvl7pPr>
            <a:lvl8pPr marL="0" marR="0" lvl="7" indent="0" algn="r" rtl="0">
              <a:spcBef>
                <a:spcPts val="0"/>
              </a:spcBef>
              <a:buNone/>
              <a:defRPr sz="1400" b="0" i="0" u="none" strike="noStrike" cap="none">
                <a:solidFill>
                  <a:schemeClr val="dk1"/>
                </a:solidFill>
                <a:latin typeface="Source Sans Pro"/>
                <a:ea typeface="Source Sans Pro"/>
                <a:cs typeface="Source Sans Pro"/>
                <a:sym typeface="Source Sans Pro"/>
              </a:defRPr>
            </a:lvl8pPr>
            <a:lvl9pPr marL="0" marR="0" lvl="8" indent="0" algn="r" rtl="0">
              <a:spcBef>
                <a:spcPts val="0"/>
              </a:spcBef>
              <a:buNone/>
              <a:defRPr sz="14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ftr" idx="11"/>
          </p:nvPr>
        </p:nvSpPr>
        <p:spPr>
          <a:xfrm>
            <a:off x="628650" y="4929890"/>
            <a:ext cx="5486400" cy="202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4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p:nvPr/>
        </p:nvSpPr>
        <p:spPr>
          <a:xfrm>
            <a:off x="0" y="0"/>
            <a:ext cx="9144000" cy="13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body" idx="1"/>
          </p:nvPr>
        </p:nvSpPr>
        <p:spPr>
          <a:xfrm>
            <a:off x="628650" y="1222688"/>
            <a:ext cx="7886700" cy="3651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1000"/>
              </a:spcBef>
              <a:spcAft>
                <a:spcPts val="0"/>
              </a:spcAft>
              <a:buClr>
                <a:schemeClr val="lt2"/>
              </a:buClr>
              <a:buSzPts val="2400"/>
              <a:buFont typeface="Arial"/>
              <a:buChar char="•"/>
              <a:defRPr sz="2400" b="0" i="0" u="none" strike="noStrike" cap="none">
                <a:solidFill>
                  <a:schemeClr val="dk1"/>
                </a:solidFill>
                <a:latin typeface="Source Sans Pro"/>
                <a:ea typeface="Source Sans Pro"/>
                <a:cs typeface="Source Sans Pro"/>
                <a:sym typeface="Source Sans Pro"/>
              </a:defRPr>
            </a:lvl1pPr>
            <a:lvl2pPr marL="914400" marR="0" lvl="1" indent="-355600" algn="l" rtl="0">
              <a:lnSpc>
                <a:spcPct val="90000"/>
              </a:lnSpc>
              <a:spcBef>
                <a:spcPts val="500"/>
              </a:spcBef>
              <a:spcAft>
                <a:spcPts val="0"/>
              </a:spcAft>
              <a:buClr>
                <a:schemeClr val="l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Source Sans Pro"/>
                <a:ea typeface="Source Sans Pro"/>
                <a:cs typeface="Source Sans Pro"/>
                <a:sym typeface="Source Sans Pro"/>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rec2020.lrec-conf.org/en/reprolang202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gitlab.com/CLARIN-ERIC/reprolang" TargetMode="External"/><Relationship Id="rId4" Type="http://schemas.openxmlformats.org/officeDocument/2006/relationships/hyperlink" Target="https://www.aclweb.org/anthology/2020.lrec-1.68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osc-portal.eu/about/eos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4real.di.fc.ul.p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4real2018.di.fc.ul.p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9"/>
          <p:cNvSpPr txBox="1">
            <a:spLocks noGrp="1"/>
          </p:cNvSpPr>
          <p:nvPr>
            <p:ph type="ctrTitle"/>
          </p:nvPr>
        </p:nvSpPr>
        <p:spPr>
          <a:xfrm>
            <a:off x="158450" y="851288"/>
            <a:ext cx="8772300" cy="179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Using the EGI infrastructure for REPROLANG2020</a:t>
            </a:r>
            <a:endParaRPr sz="3600"/>
          </a:p>
          <a:p>
            <a:pPr marL="0" lvl="0" indent="0" algn="ctr" rtl="0">
              <a:spcBef>
                <a:spcPts val="0"/>
              </a:spcBef>
              <a:spcAft>
                <a:spcPts val="0"/>
              </a:spcAft>
              <a:buNone/>
            </a:pPr>
            <a:endParaRPr sz="4400"/>
          </a:p>
          <a:p>
            <a:pPr marL="0" lvl="0" indent="0" algn="ctr" rtl="0">
              <a:spcBef>
                <a:spcPts val="0"/>
              </a:spcBef>
              <a:spcAft>
                <a:spcPts val="0"/>
              </a:spcAft>
              <a:buNone/>
            </a:pPr>
            <a:r>
              <a:rPr lang="en" sz="3000"/>
              <a:t>Reproducibility in the context of Natural Language Processing</a:t>
            </a:r>
            <a:endParaRPr sz="3000"/>
          </a:p>
        </p:txBody>
      </p:sp>
      <p:sp>
        <p:nvSpPr>
          <p:cNvPr id="51" name="Google Shape;51;p9"/>
          <p:cNvSpPr txBox="1">
            <a:spLocks noGrp="1"/>
          </p:cNvSpPr>
          <p:nvPr>
            <p:ph type="body" idx="2"/>
          </p:nvPr>
        </p:nvSpPr>
        <p:spPr>
          <a:xfrm>
            <a:off x="1600200" y="3687580"/>
            <a:ext cx="6858000" cy="1158000"/>
          </a:xfrm>
          <a:prstGeom prst="rect">
            <a:avLst/>
          </a:prstGeom>
        </p:spPr>
        <p:txBody>
          <a:bodyPr spcFirstLastPara="1" wrap="square" lIns="91425" tIns="91425" rIns="91425" bIns="91425" anchor="t" anchorCtr="0">
            <a:noAutofit/>
          </a:bodyPr>
          <a:lstStyle/>
          <a:p>
            <a:pPr marL="0" lvl="0" indent="0" algn="r" rtl="0">
              <a:spcBef>
                <a:spcPts val="300"/>
              </a:spcBef>
              <a:spcAft>
                <a:spcPts val="0"/>
              </a:spcAft>
              <a:buClr>
                <a:schemeClr val="dk1"/>
              </a:buClr>
              <a:buSzPts val="1100"/>
              <a:buFont typeface="Arial"/>
              <a:buNone/>
            </a:pPr>
            <a:r>
              <a:rPr lang="en" dirty="0"/>
              <a:t>Dieter Van </a:t>
            </a:r>
            <a:r>
              <a:rPr lang="en" dirty="0" err="1"/>
              <a:t>Uytvanck</a:t>
            </a:r>
            <a:r>
              <a:rPr lang="en" dirty="0"/>
              <a:t>, André Moreira, Willem Elbers</a:t>
            </a:r>
            <a:endParaRPr dirty="0"/>
          </a:p>
          <a:p>
            <a:pPr marL="0" lvl="0" indent="0" algn="r" rtl="0">
              <a:spcBef>
                <a:spcPts val="900"/>
              </a:spcBef>
              <a:spcAft>
                <a:spcPts val="0"/>
              </a:spcAft>
              <a:buClr>
                <a:schemeClr val="dk1"/>
              </a:buClr>
              <a:buSzPts val="1100"/>
              <a:buFont typeface="Arial"/>
              <a:buNone/>
            </a:pPr>
            <a:r>
              <a:rPr lang="en" dirty="0"/>
              <a:t>EGI Conference, 2 November 2020</a:t>
            </a:r>
            <a:endParaRPr dirty="0"/>
          </a:p>
          <a:p>
            <a:pPr marL="0" lvl="0" indent="0" algn="r" rtl="0">
              <a:spcBef>
                <a:spcPts val="900"/>
              </a:spcBef>
              <a:spcAft>
                <a:spcPts val="0"/>
              </a:spcAft>
              <a:buClr>
                <a:schemeClr val="dk1"/>
              </a:buClr>
              <a:buSzPts val="1100"/>
              <a:buFont typeface="Arial"/>
              <a:buNone/>
            </a:pPr>
            <a:r>
              <a:rPr lang="en" dirty="0"/>
              <a:t>Virtual Meeting </a:t>
            </a:r>
            <a:endParaRPr dirty="0"/>
          </a:p>
          <a:p>
            <a:pPr marL="0" lvl="0" indent="0" algn="r" rtl="0">
              <a:spcBef>
                <a:spcPts val="900"/>
              </a:spcBef>
              <a:spcAft>
                <a:spcPts val="900"/>
              </a:spcAft>
              <a:buNone/>
            </a:pPr>
            <a:endParaRPr dirty="0"/>
          </a:p>
        </p:txBody>
      </p:sp>
      <p:sp>
        <p:nvSpPr>
          <p:cNvPr id="52" name="Google Shape;52;p9"/>
          <p:cNvSpPr txBox="1"/>
          <p:nvPr/>
        </p:nvSpPr>
        <p:spPr>
          <a:xfrm>
            <a:off x="1558625" y="2711928"/>
            <a:ext cx="6858000" cy="682500"/>
          </a:xfrm>
          <a:prstGeom prst="rect">
            <a:avLst/>
          </a:prstGeom>
          <a:noFill/>
          <a:ln>
            <a:noFill/>
          </a:ln>
        </p:spPr>
        <p:txBody>
          <a:bodyPr spcFirstLastPara="1" wrap="square" lIns="91425" tIns="91425" rIns="91425" bIns="91425" anchor="t" anchorCtr="0">
            <a:noAutofit/>
          </a:bodyPr>
          <a:lstStyle/>
          <a:p>
            <a:pPr marL="0" lvl="0" indent="0" algn="r" rtl="0">
              <a:lnSpc>
                <a:spcPct val="90000"/>
              </a:lnSpc>
              <a:spcBef>
                <a:spcPts val="1000"/>
              </a:spcBef>
              <a:spcAft>
                <a:spcPts val="0"/>
              </a:spcAft>
              <a:buNone/>
            </a:pPr>
            <a:endParaRPr sz="2000">
              <a:solidFill>
                <a:srgbClr val="07426E"/>
              </a:solidFill>
              <a:latin typeface="Source Sans Pro"/>
              <a:ea typeface="Source Sans Pro"/>
              <a:cs typeface="Source Sans Pro"/>
              <a:sym typeface="Source Sans Pro"/>
            </a:endParaRPr>
          </a:p>
        </p:txBody>
      </p:sp>
      <p:sp>
        <p:nvSpPr>
          <p:cNvPr id="53" name="Google Shape;53;p9"/>
          <p:cNvSpPr txBox="1">
            <a:spLocks noGrp="1"/>
          </p:cNvSpPr>
          <p:nvPr>
            <p:ph type="sldNum" idx="12"/>
          </p:nvPr>
        </p:nvSpPr>
        <p:spPr>
          <a:xfrm>
            <a:off x="8556784" y="4749851"/>
            <a:ext cx="548700" cy="3936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628650" y="273844"/>
            <a:ext cx="7886700" cy="8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Reviewing of submissions</a:t>
            </a:r>
            <a:endParaRPr/>
          </a:p>
        </p:txBody>
      </p:sp>
      <p:sp>
        <p:nvSpPr>
          <p:cNvPr id="131" name="Google Shape;131;p18"/>
          <p:cNvSpPr txBox="1">
            <a:spLocks noGrp="1"/>
          </p:cNvSpPr>
          <p:nvPr>
            <p:ph type="sldNum" idx="12"/>
          </p:nvPr>
        </p:nvSpPr>
        <p:spPr>
          <a:xfrm>
            <a:off x="6457950" y="4929890"/>
            <a:ext cx="2057400" cy="2022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graphicFrame>
        <p:nvGraphicFramePr>
          <p:cNvPr id="132" name="Google Shape;132;p18"/>
          <p:cNvGraphicFramePr/>
          <p:nvPr/>
        </p:nvGraphicFramePr>
        <p:xfrm>
          <a:off x="952500" y="939575"/>
          <a:ext cx="3000000" cy="3000000"/>
        </p:xfrm>
        <a:graphic>
          <a:graphicData uri="http://schemas.openxmlformats.org/drawingml/2006/table">
            <a:tbl>
              <a:tblPr>
                <a:noFill/>
                <a:tableStyleId>{54AD56DB-EF38-4823-AB3A-054CACA3EA7A}</a:tableStyleId>
              </a:tblPr>
              <a:tblGrid>
                <a:gridCol w="787750">
                  <a:extLst>
                    <a:ext uri="{9D8B030D-6E8A-4147-A177-3AD203B41FA5}">
                      <a16:colId xmlns:a16="http://schemas.microsoft.com/office/drawing/2014/main" val="20000"/>
                    </a:ext>
                  </a:extLst>
                </a:gridCol>
                <a:gridCol w="64512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t>Score</a:t>
                      </a:r>
                      <a:endParaRPr b="1"/>
                    </a:p>
                  </a:txBody>
                  <a:tcPr marL="91425" marR="91425" marT="91425" marB="91425"/>
                </a:tc>
                <a:tc>
                  <a:txBody>
                    <a:bodyPr/>
                    <a:lstStyle/>
                    <a:p>
                      <a:pPr marL="0" lvl="0" indent="0" algn="l" rtl="0">
                        <a:spcBef>
                          <a:spcPts val="0"/>
                        </a:spcBef>
                        <a:spcAft>
                          <a:spcPts val="0"/>
                        </a:spcAft>
                        <a:buNone/>
                      </a:pPr>
                      <a:r>
                        <a:rPr lang="en" b="1"/>
                        <a:t>Description</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5</a:t>
                      </a:r>
                      <a:endParaRPr/>
                    </a:p>
                  </a:txBody>
                  <a:tcPr marL="91425" marR="91425" marT="91425" marB="91425"/>
                </a:tc>
                <a:tc>
                  <a:txBody>
                    <a:bodyPr/>
                    <a:lstStyle/>
                    <a:p>
                      <a:pPr marL="0" lvl="0" indent="0" algn="l" rtl="0">
                        <a:lnSpc>
                          <a:spcPct val="90000"/>
                        </a:lnSpc>
                        <a:spcBef>
                          <a:spcPts val="500"/>
                        </a:spcBef>
                        <a:spcAft>
                          <a:spcPts val="0"/>
                        </a:spcAft>
                        <a:buNone/>
                      </a:pPr>
                      <a:r>
                        <a:rPr lang="en" sz="1600">
                          <a:solidFill>
                            <a:schemeClr val="dk1"/>
                          </a:solidFill>
                          <a:latin typeface="Source Sans Pro"/>
                          <a:ea typeface="Source Sans Pro"/>
                          <a:cs typeface="Source Sans Pro"/>
                          <a:sym typeface="Source Sans Pro"/>
                        </a:rPr>
                        <a:t>Reproduction of the results reported by the respective authors completed without any problem. The paper provided enough information.</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4</a:t>
                      </a:r>
                      <a:endParaRPr/>
                    </a:p>
                  </a:txBody>
                  <a:tcPr marL="91425" marR="91425" marT="91425" marB="91425"/>
                </a:tc>
                <a:tc>
                  <a:txBody>
                    <a:bodyPr/>
                    <a:lstStyle/>
                    <a:p>
                      <a:pPr marL="0" lvl="0" indent="0" algn="l" rtl="0">
                        <a:lnSpc>
                          <a:spcPct val="90000"/>
                        </a:lnSpc>
                        <a:spcBef>
                          <a:spcPts val="500"/>
                        </a:spcBef>
                        <a:spcAft>
                          <a:spcPts val="0"/>
                        </a:spcAft>
                        <a:buNone/>
                      </a:pPr>
                      <a:r>
                        <a:rPr lang="en" sz="1600">
                          <a:solidFill>
                            <a:schemeClr val="dk1"/>
                          </a:solidFill>
                          <a:latin typeface="Source Sans Pro"/>
                          <a:ea typeface="Source Sans Pro"/>
                          <a:cs typeface="Source Sans Pro"/>
                          <a:sym typeface="Source Sans Pro"/>
                        </a:rPr>
                        <a:t>Reproduction completed but some technical difficulties were found and/or the paper did not provide sufficiently detailed information.</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lnSpc>
                          <a:spcPct val="90000"/>
                        </a:lnSpc>
                        <a:spcBef>
                          <a:spcPts val="500"/>
                        </a:spcBef>
                        <a:spcAft>
                          <a:spcPts val="0"/>
                        </a:spcAft>
                        <a:buNone/>
                      </a:pPr>
                      <a:r>
                        <a:rPr lang="en" sz="1600">
                          <a:solidFill>
                            <a:schemeClr val="dk1"/>
                          </a:solidFill>
                          <a:latin typeface="Source Sans Pro"/>
                          <a:ea typeface="Source Sans Pro"/>
                          <a:cs typeface="Source Sans Pro"/>
                          <a:sym typeface="Source Sans Pro"/>
                        </a:rPr>
                        <a:t>Reproduction completed but running it was cumbersome for various reasons and/or documentation was not clear.</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lnSpc>
                          <a:spcPct val="90000"/>
                        </a:lnSpc>
                        <a:spcBef>
                          <a:spcPts val="500"/>
                        </a:spcBef>
                        <a:spcAft>
                          <a:spcPts val="0"/>
                        </a:spcAft>
                        <a:buNone/>
                      </a:pPr>
                      <a:r>
                        <a:rPr lang="en" sz="1600">
                          <a:solidFill>
                            <a:schemeClr val="dk1"/>
                          </a:solidFill>
                          <a:latin typeface="Source Sans Pro"/>
                          <a:ea typeface="Source Sans Pro"/>
                          <a:cs typeface="Source Sans Pro"/>
                          <a:sym typeface="Source Sans Pro"/>
                        </a:rPr>
                        <a:t>The means to reproduce were provided by the respective authors but reproduction was not completed or reported results were not generated.</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lnSpc>
                          <a:spcPct val="90000"/>
                        </a:lnSpc>
                        <a:spcBef>
                          <a:spcPts val="500"/>
                        </a:spcBef>
                        <a:spcAft>
                          <a:spcPts val="0"/>
                        </a:spcAft>
                        <a:buNone/>
                      </a:pPr>
                      <a:r>
                        <a:rPr lang="en" sz="1600">
                          <a:solidFill>
                            <a:schemeClr val="dk1"/>
                          </a:solidFill>
                          <a:latin typeface="Source Sans Pro"/>
                          <a:ea typeface="Source Sans Pro"/>
                          <a:cs typeface="Source Sans Pro"/>
                          <a:sym typeface="Source Sans Pro"/>
                        </a:rPr>
                        <a:t>It was impossible to run or start the reproduction process given the provided materials and/or information.</a:t>
                      </a: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628650" y="273844"/>
            <a:ext cx="7886700" cy="8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Reviewing and results</a:t>
            </a:r>
            <a:endParaRPr/>
          </a:p>
        </p:txBody>
      </p:sp>
      <p:sp>
        <p:nvSpPr>
          <p:cNvPr id="138" name="Google Shape;138;p19"/>
          <p:cNvSpPr txBox="1">
            <a:spLocks noGrp="1"/>
          </p:cNvSpPr>
          <p:nvPr>
            <p:ph type="body" idx="1"/>
          </p:nvPr>
        </p:nvSpPr>
        <p:spPr>
          <a:xfrm>
            <a:off x="628650" y="1106999"/>
            <a:ext cx="7886700" cy="38343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Char char="●"/>
            </a:pPr>
            <a:r>
              <a:rPr lang="en"/>
              <a:t>Submission were further scored by the review committee on reproduction, meaningful reflection and replication extra-mile</a:t>
            </a:r>
            <a:endParaRPr/>
          </a:p>
          <a:p>
            <a:pPr marL="0" lvl="0" indent="0" algn="l" rtl="0">
              <a:spcBef>
                <a:spcPts val="1000"/>
              </a:spcBef>
              <a:spcAft>
                <a:spcPts val="0"/>
              </a:spcAft>
              <a:buNone/>
            </a:pPr>
            <a:endParaRPr sz="1000"/>
          </a:p>
          <a:p>
            <a:pPr marL="457200" lvl="0" indent="-381000" algn="l" rtl="0">
              <a:spcBef>
                <a:spcPts val="1000"/>
              </a:spcBef>
              <a:spcAft>
                <a:spcPts val="0"/>
              </a:spcAft>
              <a:buSzPts val="2400"/>
              <a:buChar char="●"/>
            </a:pPr>
            <a:r>
              <a:rPr lang="en"/>
              <a:t>We received 18 submissions, of which 11 were retained. 7 cases failed to follow submission guidelines.</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39" name="Google Shape;139;p19"/>
          <p:cNvSpPr txBox="1">
            <a:spLocks noGrp="1"/>
          </p:cNvSpPr>
          <p:nvPr>
            <p:ph type="sldNum" idx="12"/>
          </p:nvPr>
        </p:nvSpPr>
        <p:spPr>
          <a:xfrm>
            <a:off x="6457950" y="4929890"/>
            <a:ext cx="2057400" cy="2022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graphicFrame>
        <p:nvGraphicFramePr>
          <p:cNvPr id="140" name="Google Shape;140;p19"/>
          <p:cNvGraphicFramePr/>
          <p:nvPr/>
        </p:nvGraphicFramePr>
        <p:xfrm>
          <a:off x="892100" y="2982050"/>
          <a:ext cx="3000000" cy="3000000"/>
        </p:xfrm>
        <a:graphic>
          <a:graphicData uri="http://schemas.openxmlformats.org/drawingml/2006/table">
            <a:tbl>
              <a:tblPr>
                <a:noFill/>
                <a:tableStyleId>{54AD56DB-EF38-4823-AB3A-054CACA3EA7A}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1200" b="1"/>
                        <a:t>Description</a:t>
                      </a:r>
                      <a:endParaRPr sz="1200" b="1"/>
                    </a:p>
                  </a:txBody>
                  <a:tcPr marL="91425" marR="91425" marT="91425" marB="91425"/>
                </a:tc>
                <a:tc>
                  <a:txBody>
                    <a:bodyPr/>
                    <a:lstStyle/>
                    <a:p>
                      <a:pPr marL="0" lvl="0" indent="0" algn="l" rtl="0">
                        <a:spcBef>
                          <a:spcPts val="0"/>
                        </a:spcBef>
                        <a:spcAft>
                          <a:spcPts val="0"/>
                        </a:spcAft>
                        <a:buNone/>
                      </a:pPr>
                      <a:r>
                        <a:rPr lang="en" sz="1200" b="1"/>
                        <a:t># Experiments</a:t>
                      </a:r>
                      <a:endParaRPr sz="1200"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b="1"/>
                        <a:t>Score</a:t>
                      </a:r>
                      <a:endParaRPr sz="1200"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t>Completed successfully</a:t>
                      </a:r>
                      <a:endParaRPr sz="12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200"/>
                        <a:t>4</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t>5 or 4</a:t>
                      </a:r>
                      <a:endParaRPr sz="12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t>Partly completed, partly failed</a:t>
                      </a:r>
                      <a:endParaRPr sz="12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200"/>
                        <a:t>1</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t>3 or 2</a:t>
                      </a:r>
                      <a:endParaRPr sz="12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t>Failed to complete (in time)</a:t>
                      </a:r>
                      <a:endParaRPr sz="12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200"/>
                        <a:t>1</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t>2</a:t>
                      </a:r>
                      <a:endParaRPr sz="12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t>Impossible to run</a:t>
                      </a:r>
                      <a:endParaRPr sz="12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200"/>
                        <a:t>5</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t>1</a:t>
                      </a:r>
                      <a:endParaRPr sz="12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628650" y="273844"/>
            <a:ext cx="7886700" cy="8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a:t>
            </a:r>
            <a:endParaRPr/>
          </a:p>
        </p:txBody>
      </p:sp>
      <p:sp>
        <p:nvSpPr>
          <p:cNvPr id="146" name="Google Shape;146;p20"/>
          <p:cNvSpPr txBox="1">
            <a:spLocks noGrp="1"/>
          </p:cNvSpPr>
          <p:nvPr>
            <p:ph type="body" idx="1"/>
          </p:nvPr>
        </p:nvSpPr>
        <p:spPr>
          <a:xfrm>
            <a:off x="628650" y="1106999"/>
            <a:ext cx="7886700" cy="38343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Char char="●"/>
            </a:pPr>
            <a:r>
              <a:rPr lang="en"/>
              <a:t>Quality of submissions varies a lot</a:t>
            </a:r>
            <a:endParaRPr/>
          </a:p>
          <a:p>
            <a:pPr marL="914400" lvl="1" indent="-330200" algn="l" rtl="0">
              <a:spcBef>
                <a:spcPts val="0"/>
              </a:spcBef>
              <a:spcAft>
                <a:spcPts val="0"/>
              </a:spcAft>
              <a:buSzPts val="1600"/>
              <a:buChar char="○"/>
            </a:pPr>
            <a:r>
              <a:rPr lang="en" sz="1600"/>
              <a:t>Some container images simply did not run</a:t>
            </a:r>
            <a:endParaRPr sz="1600"/>
          </a:p>
          <a:p>
            <a:pPr marL="914400" lvl="1" indent="-330200" algn="l" rtl="0">
              <a:spcBef>
                <a:spcPts val="0"/>
              </a:spcBef>
              <a:spcAft>
                <a:spcPts val="0"/>
              </a:spcAft>
              <a:buSzPts val="1600"/>
              <a:buChar char="○"/>
            </a:pPr>
            <a:r>
              <a:rPr lang="en" sz="1600"/>
              <a:t>Not following guidelines requiring interaction to get the experiments to run</a:t>
            </a:r>
            <a:endParaRPr sz="1600"/>
          </a:p>
          <a:p>
            <a:pPr marL="914400" lvl="0" indent="0" algn="l" rtl="0">
              <a:spcBef>
                <a:spcPts val="1000"/>
              </a:spcBef>
              <a:spcAft>
                <a:spcPts val="0"/>
              </a:spcAft>
              <a:buNone/>
            </a:pPr>
            <a:endParaRPr sz="1000"/>
          </a:p>
          <a:p>
            <a:pPr marL="457200" lvl="0" indent="-342900" algn="l" rtl="0">
              <a:spcBef>
                <a:spcPts val="1000"/>
              </a:spcBef>
              <a:spcAft>
                <a:spcPts val="0"/>
              </a:spcAft>
              <a:buSzPts val="1800"/>
              <a:buChar char="●"/>
            </a:pPr>
            <a:r>
              <a:rPr lang="en"/>
              <a:t>Limitations of gitlab.com on artifact size</a:t>
            </a:r>
            <a:endParaRPr/>
          </a:p>
          <a:p>
            <a:pPr marL="457200" lvl="0" indent="0" algn="l" rtl="0">
              <a:spcBef>
                <a:spcPts val="1000"/>
              </a:spcBef>
              <a:spcAft>
                <a:spcPts val="0"/>
              </a:spcAft>
              <a:buNone/>
            </a:pPr>
            <a:endParaRPr sz="1000"/>
          </a:p>
          <a:p>
            <a:pPr marL="457200" lvl="0" indent="-342900" algn="l" rtl="0">
              <a:spcBef>
                <a:spcPts val="1000"/>
              </a:spcBef>
              <a:spcAft>
                <a:spcPts val="0"/>
              </a:spcAft>
              <a:buSzPts val="1800"/>
              <a:buChar char="●"/>
            </a:pPr>
            <a:r>
              <a:rPr lang="en"/>
              <a:t>Experiments requiring more resources, e.g. more GPU ram</a:t>
            </a:r>
            <a:endParaRPr/>
          </a:p>
          <a:p>
            <a:pPr marL="914400" lvl="1" indent="-330200" algn="l" rtl="0">
              <a:spcBef>
                <a:spcPts val="0"/>
              </a:spcBef>
              <a:spcAft>
                <a:spcPts val="0"/>
              </a:spcAft>
              <a:buSzPts val="1600"/>
              <a:buChar char="○"/>
            </a:pPr>
            <a:r>
              <a:rPr lang="en" sz="1600"/>
              <a:t>Provisioned GPU resources on commercial infrastructure</a:t>
            </a:r>
            <a:endParaRPr sz="1600"/>
          </a:p>
          <a:p>
            <a:pPr marL="457200" lvl="0" indent="0" algn="l" rtl="0">
              <a:spcBef>
                <a:spcPts val="1000"/>
              </a:spcBef>
              <a:spcAft>
                <a:spcPts val="0"/>
              </a:spcAft>
              <a:buNone/>
            </a:pPr>
            <a:endParaRPr sz="1000"/>
          </a:p>
          <a:p>
            <a:pPr marL="457200" lvl="0" indent="-342900" algn="l" rtl="0">
              <a:spcBef>
                <a:spcPts val="1000"/>
              </a:spcBef>
              <a:spcAft>
                <a:spcPts val="0"/>
              </a:spcAft>
              <a:buSzPts val="1800"/>
              <a:buChar char="●"/>
            </a:pPr>
            <a:r>
              <a:rPr lang="en"/>
              <a:t>Support response times</a:t>
            </a:r>
            <a:endParaRPr/>
          </a:p>
          <a:p>
            <a:pPr marL="914400" lvl="1" indent="-330200" algn="l" rtl="0">
              <a:spcBef>
                <a:spcPts val="0"/>
              </a:spcBef>
              <a:spcAft>
                <a:spcPts val="0"/>
              </a:spcAft>
              <a:buSzPts val="1600"/>
              <a:buChar char="○"/>
            </a:pPr>
            <a:r>
              <a:rPr lang="en" sz="1600"/>
              <a:t>EGI support mainly via assigned individual contact</a:t>
            </a:r>
            <a:endParaRPr sz="1600"/>
          </a:p>
          <a:p>
            <a:pPr marL="914400" lvl="1" indent="-330200" algn="l" rtl="0">
              <a:spcBef>
                <a:spcPts val="0"/>
              </a:spcBef>
              <a:spcAft>
                <a:spcPts val="0"/>
              </a:spcAft>
              <a:buSzPts val="1600"/>
              <a:buChar char="○"/>
            </a:pPr>
            <a:r>
              <a:rPr lang="en" sz="1600"/>
              <a:t>AWS support very slow over Christmas period</a:t>
            </a:r>
            <a:endParaRPr sz="1600"/>
          </a:p>
          <a:p>
            <a:pPr marL="914400" lvl="0" indent="0" algn="l" rtl="0">
              <a:spcBef>
                <a:spcPts val="1000"/>
              </a:spcBef>
              <a:spcAft>
                <a:spcPts val="0"/>
              </a:spcAft>
              <a:buNone/>
            </a:pPr>
            <a:endParaRPr sz="1200"/>
          </a:p>
          <a:p>
            <a:pPr marL="0" lvl="0" indent="0" algn="l" rtl="0">
              <a:spcBef>
                <a:spcPts val="1000"/>
              </a:spcBef>
              <a:spcAft>
                <a:spcPts val="0"/>
              </a:spcAft>
              <a:buNone/>
            </a:pPr>
            <a:endParaRPr sz="1800"/>
          </a:p>
        </p:txBody>
      </p:sp>
      <p:sp>
        <p:nvSpPr>
          <p:cNvPr id="147" name="Google Shape;147;p20"/>
          <p:cNvSpPr txBox="1">
            <a:spLocks noGrp="1"/>
          </p:cNvSpPr>
          <p:nvPr>
            <p:ph type="sldNum" idx="12"/>
          </p:nvPr>
        </p:nvSpPr>
        <p:spPr>
          <a:xfrm>
            <a:off x="6457950" y="4929890"/>
            <a:ext cx="2057400" cy="2022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628650" y="273844"/>
            <a:ext cx="7886700" cy="8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Challenges</a:t>
            </a:r>
            <a:endParaRPr/>
          </a:p>
        </p:txBody>
      </p:sp>
      <p:sp>
        <p:nvSpPr>
          <p:cNvPr id="153" name="Google Shape;153;p21"/>
          <p:cNvSpPr txBox="1">
            <a:spLocks noGrp="1"/>
          </p:cNvSpPr>
          <p:nvPr>
            <p:ph type="body" idx="1"/>
          </p:nvPr>
        </p:nvSpPr>
        <p:spPr>
          <a:xfrm>
            <a:off x="628650" y="1106999"/>
            <a:ext cx="7886700" cy="38343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Char char="●"/>
            </a:pPr>
            <a:r>
              <a:rPr lang="en"/>
              <a:t>Experiments requiring specific cpu instructions</a:t>
            </a:r>
            <a:endParaRPr/>
          </a:p>
          <a:p>
            <a:pPr marL="914400" lvl="1" indent="-330200" algn="l" rtl="0">
              <a:spcBef>
                <a:spcPts val="0"/>
              </a:spcBef>
              <a:spcAft>
                <a:spcPts val="0"/>
              </a:spcAft>
              <a:buSzPts val="1600"/>
              <a:buChar char="○"/>
            </a:pPr>
            <a:r>
              <a:rPr lang="en" sz="1600"/>
              <a:t>Run experiment at different provider</a:t>
            </a:r>
            <a:endParaRPr sz="1600"/>
          </a:p>
          <a:p>
            <a:pPr marL="914400" lvl="1" indent="-330200" algn="l" rtl="0">
              <a:spcBef>
                <a:spcPts val="0"/>
              </a:spcBef>
              <a:spcAft>
                <a:spcPts val="0"/>
              </a:spcAft>
              <a:buSzPts val="1600"/>
              <a:buChar char="○"/>
            </a:pPr>
            <a:r>
              <a:rPr lang="en" sz="1600"/>
              <a:t>Available CPU instructions not easily visible up front</a:t>
            </a:r>
            <a:endParaRPr sz="1600"/>
          </a:p>
          <a:p>
            <a:pPr marL="914400" lvl="1" indent="-330200" algn="l" rtl="0">
              <a:spcBef>
                <a:spcPts val="0"/>
              </a:spcBef>
              <a:spcAft>
                <a:spcPts val="0"/>
              </a:spcAft>
              <a:buSzPts val="1600"/>
              <a:buChar char="○"/>
            </a:pPr>
            <a:r>
              <a:rPr lang="en" sz="1600"/>
              <a:t>No information was supplied with the submission on the requirement for the instructions</a:t>
            </a:r>
            <a:endParaRPr sz="1600"/>
          </a:p>
          <a:p>
            <a:pPr marL="914400" lvl="0" indent="0" algn="l" rtl="0">
              <a:spcBef>
                <a:spcPts val="1000"/>
              </a:spcBef>
              <a:spcAft>
                <a:spcPts val="0"/>
              </a:spcAft>
              <a:buNone/>
            </a:pPr>
            <a:endParaRPr sz="1000"/>
          </a:p>
          <a:p>
            <a:pPr marL="457200" lvl="0" indent="-342900" algn="l" rtl="0">
              <a:spcBef>
                <a:spcPts val="1000"/>
              </a:spcBef>
              <a:spcAft>
                <a:spcPts val="0"/>
              </a:spcAft>
              <a:buSzPts val="1800"/>
              <a:buChar char="●"/>
            </a:pPr>
            <a:r>
              <a:rPr lang="en"/>
              <a:t>Due to the runtime of the experiments it was not possible to complete the experiment within the reserved time</a:t>
            </a:r>
            <a:endParaRPr/>
          </a:p>
          <a:p>
            <a:pPr marL="457200" lvl="0" indent="0" algn="l" rtl="0">
              <a:spcBef>
                <a:spcPts val="1000"/>
              </a:spcBef>
              <a:spcAft>
                <a:spcPts val="0"/>
              </a:spcAft>
              <a:buNone/>
            </a:pPr>
            <a:endParaRPr sz="1000"/>
          </a:p>
          <a:p>
            <a:pPr marL="457200" lvl="0" indent="-342900" algn="l" rtl="0">
              <a:spcBef>
                <a:spcPts val="1000"/>
              </a:spcBef>
              <a:spcAft>
                <a:spcPts val="0"/>
              </a:spcAft>
              <a:buSzPts val="1800"/>
              <a:buChar char="●"/>
            </a:pPr>
            <a:r>
              <a:rPr lang="en"/>
              <a:t>Due to the runtime of the experiments there was not enough time to run all experiments twice</a:t>
            </a:r>
            <a:endParaRPr/>
          </a:p>
          <a:p>
            <a:pPr marL="914400" lvl="1" indent="-330200" algn="l" rtl="0">
              <a:spcBef>
                <a:spcPts val="0"/>
              </a:spcBef>
              <a:spcAft>
                <a:spcPts val="0"/>
              </a:spcAft>
              <a:buSzPts val="1600"/>
              <a:buChar char="○"/>
            </a:pPr>
            <a:r>
              <a:rPr lang="en" sz="1600"/>
              <a:t>Once to produce the replication result based on the input data set</a:t>
            </a:r>
            <a:endParaRPr sz="1600"/>
          </a:p>
          <a:p>
            <a:pPr marL="914400" lvl="1" indent="-330200" algn="l" rtl="0">
              <a:spcBef>
                <a:spcPts val="0"/>
              </a:spcBef>
              <a:spcAft>
                <a:spcPts val="0"/>
              </a:spcAft>
              <a:buSzPts val="1600"/>
              <a:buChar char="○"/>
            </a:pPr>
            <a:r>
              <a:rPr lang="en" sz="1600"/>
              <a:t>Once to produce a validation result based on a ablated input data set</a:t>
            </a:r>
            <a:endParaRPr sz="1600"/>
          </a:p>
        </p:txBody>
      </p:sp>
      <p:sp>
        <p:nvSpPr>
          <p:cNvPr id="154" name="Google Shape;154;p21"/>
          <p:cNvSpPr txBox="1">
            <a:spLocks noGrp="1"/>
          </p:cNvSpPr>
          <p:nvPr>
            <p:ph type="sldNum" idx="12"/>
          </p:nvPr>
        </p:nvSpPr>
        <p:spPr>
          <a:xfrm>
            <a:off x="6457950" y="4929890"/>
            <a:ext cx="2057400" cy="2022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628650" y="273844"/>
            <a:ext cx="7886700" cy="8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a:t>
            </a:r>
            <a:endParaRPr/>
          </a:p>
        </p:txBody>
      </p:sp>
      <p:sp>
        <p:nvSpPr>
          <p:cNvPr id="160" name="Google Shape;160;p22"/>
          <p:cNvSpPr txBox="1">
            <a:spLocks noGrp="1"/>
          </p:cNvSpPr>
          <p:nvPr>
            <p:ph type="body" idx="1"/>
          </p:nvPr>
        </p:nvSpPr>
        <p:spPr>
          <a:xfrm>
            <a:off x="628650" y="1106999"/>
            <a:ext cx="7886700" cy="38343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Char char="●"/>
            </a:pPr>
            <a:r>
              <a:rPr lang="en"/>
              <a:t>The workshop was considered a success since:</a:t>
            </a:r>
            <a:endParaRPr/>
          </a:p>
          <a:p>
            <a:pPr marL="914400" lvl="1" indent="-330200" algn="l" rtl="0">
              <a:spcBef>
                <a:spcPts val="0"/>
              </a:spcBef>
              <a:spcAft>
                <a:spcPts val="0"/>
              </a:spcAft>
              <a:buSzPts val="1600"/>
              <a:buChar char="○"/>
            </a:pPr>
            <a:r>
              <a:rPr lang="en" sz="1600"/>
              <a:t>A substantial number of participants, 12 in total resulting in 19 experiments</a:t>
            </a:r>
            <a:endParaRPr sz="1600"/>
          </a:p>
          <a:p>
            <a:pPr marL="914400" lvl="1" indent="-330200" algn="l" rtl="0">
              <a:spcBef>
                <a:spcPts val="0"/>
              </a:spcBef>
              <a:spcAft>
                <a:spcPts val="0"/>
              </a:spcAft>
              <a:buSzPts val="1600"/>
              <a:buChar char="○"/>
            </a:pPr>
            <a:r>
              <a:rPr lang="en" sz="1600"/>
              <a:t>The majority of experiments was successfully reproduced</a:t>
            </a:r>
            <a:endParaRPr sz="1600"/>
          </a:p>
          <a:p>
            <a:pPr marL="914400" lvl="1" indent="-330200" algn="l" rtl="0">
              <a:spcBef>
                <a:spcPts val="0"/>
              </a:spcBef>
              <a:spcAft>
                <a:spcPts val="0"/>
              </a:spcAft>
              <a:buSzPts val="1600"/>
              <a:buChar char="○"/>
            </a:pPr>
            <a:r>
              <a:rPr lang="en" sz="1600"/>
              <a:t>It provides valuable experience in defining a structured approach for reproducibility of research</a:t>
            </a:r>
            <a:endParaRPr sz="1600"/>
          </a:p>
          <a:p>
            <a:pPr marL="914400" lvl="0" indent="0" algn="l" rtl="0">
              <a:spcBef>
                <a:spcPts val="1000"/>
              </a:spcBef>
              <a:spcAft>
                <a:spcPts val="0"/>
              </a:spcAft>
              <a:buNone/>
            </a:pPr>
            <a:endParaRPr sz="1000"/>
          </a:p>
          <a:p>
            <a:pPr marL="457200" lvl="0" indent="-342900" algn="l" rtl="0">
              <a:spcBef>
                <a:spcPts val="1000"/>
              </a:spcBef>
              <a:spcAft>
                <a:spcPts val="0"/>
              </a:spcAft>
              <a:buSzPts val="1800"/>
              <a:buChar char="●"/>
            </a:pPr>
            <a:r>
              <a:rPr lang="en"/>
              <a:t>Nonetheless it is a labor intensive initiative</a:t>
            </a:r>
            <a:endParaRPr/>
          </a:p>
          <a:p>
            <a:pPr marL="0" lvl="0" indent="0" algn="l" rtl="0">
              <a:spcBef>
                <a:spcPts val="1000"/>
              </a:spcBef>
              <a:spcAft>
                <a:spcPts val="0"/>
              </a:spcAft>
              <a:buNone/>
            </a:pPr>
            <a:endParaRPr sz="1000"/>
          </a:p>
          <a:p>
            <a:pPr marL="457200" lvl="0" indent="-342900" algn="l" rtl="0">
              <a:spcBef>
                <a:spcPts val="1000"/>
              </a:spcBef>
              <a:spcAft>
                <a:spcPts val="0"/>
              </a:spcAft>
              <a:buSzPts val="1800"/>
              <a:buChar char="●"/>
            </a:pPr>
            <a:r>
              <a:rPr lang="en"/>
              <a:t>Areas to improve:</a:t>
            </a:r>
            <a:endParaRPr/>
          </a:p>
          <a:p>
            <a:pPr marL="914400" lvl="1" indent="-330200" algn="l" rtl="0">
              <a:spcBef>
                <a:spcPts val="0"/>
              </a:spcBef>
              <a:spcAft>
                <a:spcPts val="0"/>
              </a:spcAft>
              <a:buSzPts val="1600"/>
              <a:buChar char="○"/>
            </a:pPr>
            <a:r>
              <a:rPr lang="en" sz="1600"/>
              <a:t>Announce runtime limits and available CPU, RAM and GPU resources beforehand</a:t>
            </a:r>
            <a:endParaRPr sz="1600"/>
          </a:p>
          <a:p>
            <a:pPr marL="914400" lvl="1" indent="-330200" algn="l" rtl="0">
              <a:spcBef>
                <a:spcPts val="0"/>
              </a:spcBef>
              <a:spcAft>
                <a:spcPts val="0"/>
              </a:spcAft>
              <a:buSzPts val="1600"/>
              <a:buChar char="○"/>
            </a:pPr>
            <a:r>
              <a:rPr lang="en" sz="1600"/>
              <a:t>Offer more variety with respect to available GPU resources</a:t>
            </a:r>
            <a:endParaRPr sz="1600"/>
          </a:p>
          <a:p>
            <a:pPr marL="914400" lvl="1" indent="-330200" algn="l" rtl="0">
              <a:spcBef>
                <a:spcPts val="0"/>
              </a:spcBef>
              <a:spcAft>
                <a:spcPts val="0"/>
              </a:spcAft>
              <a:buSzPts val="1600"/>
              <a:buChar char="○"/>
            </a:pPr>
            <a:r>
              <a:rPr lang="en" sz="1600"/>
              <a:t>Investigate ways to add  more automation in order to reduce the required labour</a:t>
            </a:r>
            <a:endParaRPr sz="1600"/>
          </a:p>
        </p:txBody>
      </p:sp>
      <p:sp>
        <p:nvSpPr>
          <p:cNvPr id="161" name="Google Shape;161;p22"/>
          <p:cNvSpPr txBox="1">
            <a:spLocks noGrp="1"/>
          </p:cNvSpPr>
          <p:nvPr>
            <p:ph type="sldNum" idx="12"/>
          </p:nvPr>
        </p:nvSpPr>
        <p:spPr>
          <a:xfrm>
            <a:off x="6457950" y="4929890"/>
            <a:ext cx="2057400" cy="2022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628650" y="273844"/>
            <a:ext cx="7886700" cy="8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for your attention!</a:t>
            </a:r>
            <a:endParaRPr/>
          </a:p>
        </p:txBody>
      </p:sp>
      <p:sp>
        <p:nvSpPr>
          <p:cNvPr id="167" name="Google Shape;167;p23"/>
          <p:cNvSpPr txBox="1">
            <a:spLocks noGrp="1"/>
          </p:cNvSpPr>
          <p:nvPr>
            <p:ph type="body" idx="1"/>
          </p:nvPr>
        </p:nvSpPr>
        <p:spPr>
          <a:xfrm>
            <a:off x="628650" y="1106999"/>
            <a:ext cx="7886700" cy="3834300"/>
          </a:xfrm>
          <a:prstGeom prst="rect">
            <a:avLst/>
          </a:prstGeom>
        </p:spPr>
        <p:txBody>
          <a:bodyPr spcFirstLastPara="1" wrap="square" lIns="91425" tIns="91425" rIns="91425" bIns="91425" anchor="t" anchorCtr="0">
            <a:noAutofit/>
          </a:bodyPr>
          <a:lstStyle/>
          <a:p>
            <a:pPr marL="0" lvl="0" indent="0" algn="ctr" rtl="0">
              <a:spcBef>
                <a:spcPts val="1000"/>
              </a:spcBef>
              <a:spcAft>
                <a:spcPts val="0"/>
              </a:spcAft>
              <a:buNone/>
            </a:pPr>
            <a:r>
              <a:rPr lang="en"/>
              <a:t>Workshop page:</a:t>
            </a:r>
            <a:endParaRPr/>
          </a:p>
          <a:p>
            <a:pPr marL="0" lvl="0" indent="0" algn="ctr" rtl="0">
              <a:spcBef>
                <a:spcPts val="1000"/>
              </a:spcBef>
              <a:spcAft>
                <a:spcPts val="0"/>
              </a:spcAft>
              <a:buNone/>
            </a:pPr>
            <a:r>
              <a:rPr lang="en" u="sng">
                <a:solidFill>
                  <a:schemeClr val="hlink"/>
                </a:solidFill>
                <a:hlinkClick r:id="rId3"/>
              </a:rPr>
              <a:t>https://lrec2020.lrec-conf.org/en/reprolang2020/</a:t>
            </a:r>
            <a:endParaRPr/>
          </a:p>
          <a:p>
            <a:pPr marL="0" lvl="0" indent="0" algn="ctr" rtl="0">
              <a:spcBef>
                <a:spcPts val="1000"/>
              </a:spcBef>
              <a:spcAft>
                <a:spcPts val="0"/>
              </a:spcAft>
              <a:buNone/>
            </a:pPr>
            <a:endParaRPr/>
          </a:p>
          <a:p>
            <a:pPr marL="0" lvl="0" indent="0" algn="ctr" rtl="0">
              <a:spcBef>
                <a:spcPts val="1000"/>
              </a:spcBef>
              <a:spcAft>
                <a:spcPts val="0"/>
              </a:spcAft>
              <a:buNone/>
            </a:pPr>
            <a:r>
              <a:rPr lang="en"/>
              <a:t>Paper reporting on results:</a:t>
            </a:r>
            <a:endParaRPr/>
          </a:p>
          <a:p>
            <a:pPr marL="0" lvl="0" indent="0" algn="ctr" rtl="0">
              <a:spcBef>
                <a:spcPts val="1000"/>
              </a:spcBef>
              <a:spcAft>
                <a:spcPts val="0"/>
              </a:spcAft>
              <a:buNone/>
            </a:pPr>
            <a:r>
              <a:rPr lang="en" u="sng">
                <a:solidFill>
                  <a:schemeClr val="hlink"/>
                </a:solidFill>
                <a:hlinkClick r:id="rId4"/>
              </a:rPr>
              <a:t>https://www.aclweb.org/anthology/2020.lrec-1.680</a:t>
            </a:r>
            <a:endParaRPr/>
          </a:p>
          <a:p>
            <a:pPr marL="0" lvl="0" indent="0" algn="ctr" rtl="0">
              <a:spcBef>
                <a:spcPts val="1000"/>
              </a:spcBef>
              <a:spcAft>
                <a:spcPts val="0"/>
              </a:spcAft>
              <a:buNone/>
            </a:pPr>
            <a:endParaRPr/>
          </a:p>
          <a:p>
            <a:pPr marL="0" lvl="0" indent="0" algn="ctr" rtl="0">
              <a:spcBef>
                <a:spcPts val="1000"/>
              </a:spcBef>
              <a:spcAft>
                <a:spcPts val="0"/>
              </a:spcAft>
              <a:buNone/>
            </a:pPr>
            <a:r>
              <a:rPr lang="en"/>
              <a:t>Technical framework:</a:t>
            </a:r>
            <a:endParaRPr/>
          </a:p>
          <a:p>
            <a:pPr marL="0" lvl="0" indent="0" algn="ctr" rtl="0">
              <a:spcBef>
                <a:spcPts val="1000"/>
              </a:spcBef>
              <a:spcAft>
                <a:spcPts val="0"/>
              </a:spcAft>
              <a:buNone/>
            </a:pPr>
            <a:r>
              <a:rPr lang="en" u="sng">
                <a:solidFill>
                  <a:schemeClr val="hlink"/>
                </a:solidFill>
                <a:hlinkClick r:id="rId5"/>
              </a:rPr>
              <a:t>https://gitlab.com/CLARIN-ERIC/reprolang</a:t>
            </a:r>
            <a:endParaRPr/>
          </a:p>
          <a:p>
            <a:pPr marL="0" lvl="0" indent="0" algn="l" rtl="0">
              <a:spcBef>
                <a:spcPts val="1000"/>
              </a:spcBef>
              <a:spcAft>
                <a:spcPts val="0"/>
              </a:spcAft>
              <a:buNone/>
            </a:pPr>
            <a:endParaRPr/>
          </a:p>
        </p:txBody>
      </p:sp>
      <p:sp>
        <p:nvSpPr>
          <p:cNvPr id="168" name="Google Shape;168;p23"/>
          <p:cNvSpPr txBox="1">
            <a:spLocks noGrp="1"/>
          </p:cNvSpPr>
          <p:nvPr>
            <p:ph type="sldNum" idx="12"/>
          </p:nvPr>
        </p:nvSpPr>
        <p:spPr>
          <a:xfrm>
            <a:off x="6457950" y="4929890"/>
            <a:ext cx="2057400" cy="2022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628650" y="273844"/>
            <a:ext cx="7886700" cy="8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Acknowledgements</a:t>
            </a:r>
            <a:endParaRPr/>
          </a:p>
        </p:txBody>
      </p:sp>
      <p:sp>
        <p:nvSpPr>
          <p:cNvPr id="174" name="Google Shape;174;p24"/>
          <p:cNvSpPr txBox="1">
            <a:spLocks noGrp="1"/>
          </p:cNvSpPr>
          <p:nvPr>
            <p:ph type="body" idx="1"/>
          </p:nvPr>
        </p:nvSpPr>
        <p:spPr>
          <a:xfrm>
            <a:off x="628650" y="1106999"/>
            <a:ext cx="7886700" cy="3834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a:t>We are very grateful to the authors that offered their papers,or accepted our invitation to do so, to be the target of the reproduction tasks. They are listed in Branco et al. (2020).</a:t>
            </a:r>
            <a:endParaRPr/>
          </a:p>
          <a:p>
            <a:pPr marL="0" lvl="0" indent="0" algn="l" rtl="0">
              <a:spcBef>
                <a:spcPts val="1000"/>
              </a:spcBef>
              <a:spcAft>
                <a:spcPts val="0"/>
              </a:spcAft>
              <a:buNone/>
            </a:pPr>
            <a:r>
              <a:rPr lang="en"/>
              <a:t>The results reported here were partially supported by POR-TULAN  CLARIN—Research  Infrastructure  for  the  Science and Technology of Language, funded by Lisboa 2020,Alentejo 2020 and FCT—Fundação para a Ciência e Tecnologia under the grant PINFRA/22117/2016.</a:t>
            </a:r>
            <a:endParaRPr/>
          </a:p>
          <a:p>
            <a:pPr marL="0" lvl="0" indent="0" algn="l" rtl="0">
              <a:spcBef>
                <a:spcPts val="1000"/>
              </a:spcBef>
              <a:spcAft>
                <a:spcPts val="0"/>
              </a:spcAft>
              <a:buClr>
                <a:schemeClr val="dk1"/>
              </a:buClr>
              <a:buSzPts val="1100"/>
              <a:buFont typeface="Arial"/>
              <a:buNone/>
            </a:pPr>
            <a:r>
              <a:rPr lang="en"/>
              <a:t>The  computing  environment  for  the  replications  by  the technical committee has been kindly provided by EGI and the  EOSC-hub  H2020  project  (grant  agreement  777536) with the dedicated support of the CESGA, CESNET-MCC and RECAS-BARI providers.</a:t>
            </a:r>
            <a:endParaRPr/>
          </a:p>
          <a:p>
            <a:pPr marL="0" lvl="0" indent="0" algn="l" rtl="0">
              <a:spcBef>
                <a:spcPts val="1000"/>
              </a:spcBef>
              <a:spcAft>
                <a:spcPts val="0"/>
              </a:spcAft>
              <a:buNone/>
            </a:pPr>
            <a:endParaRPr/>
          </a:p>
        </p:txBody>
      </p:sp>
      <p:sp>
        <p:nvSpPr>
          <p:cNvPr id="175" name="Google Shape;175;p24"/>
          <p:cNvSpPr txBox="1">
            <a:spLocks noGrp="1"/>
          </p:cNvSpPr>
          <p:nvPr>
            <p:ph type="sldNum" idx="12"/>
          </p:nvPr>
        </p:nvSpPr>
        <p:spPr>
          <a:xfrm>
            <a:off x="6457950" y="4929890"/>
            <a:ext cx="2057400" cy="2022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628650" y="273844"/>
            <a:ext cx="7886700" cy="810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Source Sans Pro SemiBold"/>
              <a:buNone/>
            </a:pPr>
            <a:r>
              <a:rPr lang="en"/>
              <a:t>CLARIN in eight bullets</a:t>
            </a:r>
            <a:endParaRPr/>
          </a:p>
        </p:txBody>
      </p:sp>
      <p:sp>
        <p:nvSpPr>
          <p:cNvPr id="59" name="Google Shape;59;p10"/>
          <p:cNvSpPr txBox="1">
            <a:spLocks noGrp="1"/>
          </p:cNvSpPr>
          <p:nvPr>
            <p:ph type="body" idx="1"/>
          </p:nvPr>
        </p:nvSpPr>
        <p:spPr>
          <a:xfrm>
            <a:off x="628650" y="1106999"/>
            <a:ext cx="7886700" cy="383430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SzPts val="1800"/>
              <a:buChar char="•"/>
            </a:pPr>
            <a:r>
              <a:rPr lang="en" b="1"/>
              <a:t>CLARIN</a:t>
            </a:r>
            <a:r>
              <a:rPr lang="en"/>
              <a:t> is the Common Language Resources and Technology Infrastructure</a:t>
            </a:r>
            <a:endParaRPr/>
          </a:p>
          <a:p>
            <a:pPr marL="171450" lvl="0" indent="-171450" algn="l" rtl="0">
              <a:spcBef>
                <a:spcPts val="750"/>
              </a:spcBef>
              <a:spcAft>
                <a:spcPts val="0"/>
              </a:spcAft>
              <a:buSzPts val="1800"/>
              <a:buChar char="•"/>
            </a:pPr>
            <a:r>
              <a:rPr lang="en" b="1"/>
              <a:t>ESFRI</a:t>
            </a:r>
            <a:r>
              <a:rPr lang="en"/>
              <a:t> ERIC status since 2012, Landmark since 2016</a:t>
            </a:r>
            <a:endParaRPr/>
          </a:p>
          <a:p>
            <a:pPr marL="171450" lvl="0" indent="-171450" algn="l" rtl="0">
              <a:spcBef>
                <a:spcPts val="750"/>
              </a:spcBef>
              <a:spcAft>
                <a:spcPts val="0"/>
              </a:spcAft>
              <a:buSzPts val="1800"/>
              <a:buChar char="•"/>
            </a:pPr>
            <a:r>
              <a:rPr lang="en"/>
              <a:t>that provides easy and sustainable access for scholars in the </a:t>
            </a:r>
            <a:r>
              <a:rPr lang="en" b="1"/>
              <a:t>humanities and social sciences</a:t>
            </a:r>
            <a:r>
              <a:rPr lang="en"/>
              <a:t> and beyond</a:t>
            </a:r>
            <a:endParaRPr/>
          </a:p>
          <a:p>
            <a:pPr marL="171450" lvl="0" indent="-171450" algn="l" rtl="0">
              <a:spcBef>
                <a:spcPts val="750"/>
              </a:spcBef>
              <a:spcAft>
                <a:spcPts val="0"/>
              </a:spcAft>
              <a:buSzPts val="1800"/>
              <a:buChar char="•"/>
            </a:pPr>
            <a:r>
              <a:rPr lang="en"/>
              <a:t>to </a:t>
            </a:r>
            <a:r>
              <a:rPr lang="en" b="1"/>
              <a:t>digital language data</a:t>
            </a:r>
            <a:r>
              <a:rPr lang="en"/>
              <a:t> (in written, spoken, video or multimodal form)</a:t>
            </a:r>
            <a:endParaRPr/>
          </a:p>
          <a:p>
            <a:pPr marL="171450" lvl="0" indent="-171450" algn="l" rtl="0">
              <a:spcBef>
                <a:spcPts val="750"/>
              </a:spcBef>
              <a:spcAft>
                <a:spcPts val="0"/>
              </a:spcAft>
              <a:buSzPts val="1800"/>
              <a:buChar char="•"/>
            </a:pPr>
            <a:r>
              <a:rPr lang="en"/>
              <a:t>and </a:t>
            </a:r>
            <a:r>
              <a:rPr lang="en" b="1"/>
              <a:t>advanced tools</a:t>
            </a:r>
            <a:r>
              <a:rPr lang="en"/>
              <a:t> to discover, explore, exploit, annotate, analyse or combine them, wherever they are located</a:t>
            </a:r>
            <a:endParaRPr/>
          </a:p>
          <a:p>
            <a:pPr marL="171450" lvl="0" indent="-171450" algn="l" rtl="0">
              <a:spcBef>
                <a:spcPts val="750"/>
              </a:spcBef>
              <a:spcAft>
                <a:spcPts val="0"/>
              </a:spcAft>
              <a:buSzPts val="1800"/>
              <a:buChar char="•"/>
            </a:pPr>
            <a:r>
              <a:rPr lang="en"/>
              <a:t>through a </a:t>
            </a:r>
            <a:r>
              <a:rPr lang="en" b="1"/>
              <a:t>single sign-on </a:t>
            </a:r>
            <a:r>
              <a:rPr lang="en"/>
              <a:t>environment</a:t>
            </a:r>
            <a:endParaRPr/>
          </a:p>
          <a:p>
            <a:pPr marL="171450" lvl="0" indent="-171450" algn="l" rtl="0">
              <a:spcBef>
                <a:spcPts val="750"/>
              </a:spcBef>
              <a:spcAft>
                <a:spcPts val="0"/>
              </a:spcAft>
              <a:buSzPts val="1800"/>
              <a:buChar char="•"/>
            </a:pPr>
            <a:r>
              <a:rPr lang="en"/>
              <a:t>that serves as an ecosystem for </a:t>
            </a:r>
            <a:r>
              <a:rPr lang="en" b="1"/>
              <a:t>knowledge sharing</a:t>
            </a:r>
            <a:endParaRPr/>
          </a:p>
          <a:p>
            <a:pPr marL="171450" lvl="0" indent="-171450" algn="l" rtl="0">
              <a:spcBef>
                <a:spcPts val="750"/>
              </a:spcBef>
              <a:spcAft>
                <a:spcPts val="0"/>
              </a:spcAft>
              <a:buSzPts val="1800"/>
              <a:buChar char="•"/>
            </a:pPr>
            <a:r>
              <a:rPr lang="en"/>
              <a:t>and: ready for </a:t>
            </a:r>
            <a:r>
              <a:rPr lang="en" b="1"/>
              <a:t>integration in EOSC </a:t>
            </a:r>
            <a:r>
              <a:rPr lang="en"/>
              <a:t>(European Open Science Cloud; </a:t>
            </a:r>
            <a:r>
              <a:rPr lang="en" u="sng">
                <a:solidFill>
                  <a:schemeClr val="hlink"/>
                </a:solidFill>
                <a:hlinkClick r:id="rId3"/>
              </a:rPr>
              <a:t>link</a:t>
            </a:r>
            <a:r>
              <a:rPr lang="en"/>
              <a:t>)</a:t>
            </a:r>
            <a:endParaRPr/>
          </a:p>
        </p:txBody>
      </p:sp>
      <p:sp>
        <p:nvSpPr>
          <p:cNvPr id="60" name="Google Shape;60;p10"/>
          <p:cNvSpPr txBox="1">
            <a:spLocks noGrp="1"/>
          </p:cNvSpPr>
          <p:nvPr>
            <p:ph type="ftr" idx="11"/>
          </p:nvPr>
        </p:nvSpPr>
        <p:spPr>
          <a:xfrm>
            <a:off x="628650" y="4929890"/>
            <a:ext cx="5486400" cy="202200"/>
          </a:xfrm>
          <a:prstGeom prst="rect">
            <a:avLst/>
          </a:prstGeom>
          <a:noFill/>
          <a:ln>
            <a:noFill/>
          </a:ln>
        </p:spPr>
        <p:txBody>
          <a:bodyPr spcFirstLastPara="1" wrap="square" lIns="0" tIns="45700" rIns="91425" bIns="45700" anchor="ctr" anchorCtr="0">
            <a:noAutofit/>
          </a:bodyPr>
          <a:lstStyle/>
          <a:p>
            <a:pPr marL="0" lvl="0" indent="0" algn="l" rtl="0">
              <a:spcBef>
                <a:spcPts val="0"/>
              </a:spcBef>
              <a:spcAft>
                <a:spcPts val="0"/>
              </a:spcAft>
              <a:buNone/>
            </a:pPr>
            <a:r>
              <a:rPr lang="en"/>
              <a:t>CLARIN</a:t>
            </a:r>
            <a:endParaRPr/>
          </a:p>
        </p:txBody>
      </p:sp>
      <p:sp>
        <p:nvSpPr>
          <p:cNvPr id="61" name="Google Shape;61;p10"/>
          <p:cNvSpPr txBox="1">
            <a:spLocks noGrp="1"/>
          </p:cNvSpPr>
          <p:nvPr>
            <p:ph type="sldNum" idx="12"/>
          </p:nvPr>
        </p:nvSpPr>
        <p:spPr>
          <a:xfrm>
            <a:off x="6457950" y="4929890"/>
            <a:ext cx="2057400" cy="2022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28650" y="273844"/>
            <a:ext cx="7886700" cy="81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Source Sans Pro SemiBold"/>
              <a:buNone/>
            </a:pPr>
            <a:r>
              <a:rPr lang="en" sz="2400"/>
              <a:t>CLARIN ERIC in members and centres</a:t>
            </a:r>
            <a:endParaRPr sz="2400"/>
          </a:p>
        </p:txBody>
      </p:sp>
      <p:sp>
        <p:nvSpPr>
          <p:cNvPr id="67" name="Google Shape;67;p11"/>
          <p:cNvSpPr txBox="1">
            <a:spLocks noGrp="1"/>
          </p:cNvSpPr>
          <p:nvPr>
            <p:ph type="body" idx="1"/>
          </p:nvPr>
        </p:nvSpPr>
        <p:spPr>
          <a:xfrm>
            <a:off x="628650" y="1106999"/>
            <a:ext cx="7886700" cy="3834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 sz="1800"/>
              <a:t>A consortium of:</a:t>
            </a:r>
            <a:endParaRPr sz="1800"/>
          </a:p>
          <a:p>
            <a:pPr marL="171450" lvl="0" indent="-171450" algn="l" rtl="0">
              <a:lnSpc>
                <a:spcPct val="90000"/>
              </a:lnSpc>
              <a:spcBef>
                <a:spcPts val="750"/>
              </a:spcBef>
              <a:spcAft>
                <a:spcPts val="0"/>
              </a:spcAft>
              <a:buSzPts val="1800"/>
              <a:buChar char="•"/>
            </a:pPr>
            <a:r>
              <a:rPr lang="en" sz="1800"/>
              <a:t>21 members: AT, BG, CY, CZ, DE, </a:t>
            </a:r>
            <a:endParaRPr sz="1800"/>
          </a:p>
          <a:p>
            <a:pPr marL="0" lvl="0" indent="0" algn="l" rtl="0">
              <a:lnSpc>
                <a:spcPct val="90000"/>
              </a:lnSpc>
              <a:spcBef>
                <a:spcPts val="750"/>
              </a:spcBef>
              <a:spcAft>
                <a:spcPts val="0"/>
              </a:spcAft>
              <a:buSzPts val="1800"/>
              <a:buNone/>
            </a:pPr>
            <a:r>
              <a:rPr lang="en" sz="1800"/>
              <a:t>    DK, EE, FI, GR, HR, HU,IS, IT, </a:t>
            </a:r>
            <a:endParaRPr sz="1800"/>
          </a:p>
          <a:p>
            <a:pPr marL="0" lvl="0" indent="0" algn="l" rtl="0">
              <a:lnSpc>
                <a:spcPct val="90000"/>
              </a:lnSpc>
              <a:spcBef>
                <a:spcPts val="750"/>
              </a:spcBef>
              <a:spcAft>
                <a:spcPts val="0"/>
              </a:spcAft>
              <a:buSzPts val="1800"/>
              <a:buNone/>
            </a:pPr>
            <a:r>
              <a:rPr lang="en" sz="1800"/>
              <a:t>    LT, LV, NL, NO, PL, PT, SE, SI</a:t>
            </a:r>
            <a:endParaRPr sz="1800"/>
          </a:p>
          <a:p>
            <a:pPr marL="171450" lvl="0" indent="-171450" algn="l" rtl="0">
              <a:lnSpc>
                <a:spcPct val="90000"/>
              </a:lnSpc>
              <a:spcBef>
                <a:spcPts val="750"/>
              </a:spcBef>
              <a:spcAft>
                <a:spcPts val="0"/>
              </a:spcAft>
              <a:buSzPts val="1800"/>
              <a:buChar char="•"/>
            </a:pPr>
            <a:r>
              <a:rPr lang="en" sz="1800"/>
              <a:t>3 observers: FR,  UK, ZA</a:t>
            </a:r>
            <a:endParaRPr sz="1800"/>
          </a:p>
          <a:p>
            <a:pPr marL="171450" lvl="0" indent="-171450" algn="l" rtl="0">
              <a:lnSpc>
                <a:spcPct val="90000"/>
              </a:lnSpc>
              <a:spcBef>
                <a:spcPts val="750"/>
              </a:spcBef>
              <a:spcAft>
                <a:spcPts val="0"/>
              </a:spcAft>
              <a:buSzPts val="1800"/>
              <a:buChar char="•"/>
            </a:pPr>
            <a:r>
              <a:rPr lang="en" sz="1800"/>
              <a:t>&gt;50 centres</a:t>
            </a:r>
            <a:endParaRPr sz="1800"/>
          </a:p>
          <a:p>
            <a:pPr marL="171450" lvl="0" indent="-57150" algn="l" rtl="0">
              <a:lnSpc>
                <a:spcPct val="90000"/>
              </a:lnSpc>
              <a:spcBef>
                <a:spcPts val="750"/>
              </a:spcBef>
              <a:spcAft>
                <a:spcPts val="0"/>
              </a:spcAft>
              <a:buSzPts val="1800"/>
              <a:buNone/>
            </a:pPr>
            <a:endParaRPr sz="1800"/>
          </a:p>
        </p:txBody>
      </p:sp>
      <p:sp>
        <p:nvSpPr>
          <p:cNvPr id="68" name="Google Shape;68;p11"/>
          <p:cNvSpPr txBox="1">
            <a:spLocks noGrp="1"/>
          </p:cNvSpPr>
          <p:nvPr>
            <p:ph type="ftr" idx="11"/>
          </p:nvPr>
        </p:nvSpPr>
        <p:spPr>
          <a:xfrm>
            <a:off x="628650" y="4929890"/>
            <a:ext cx="5486400" cy="202200"/>
          </a:xfrm>
          <a:prstGeom prst="rect">
            <a:avLst/>
          </a:prstGeom>
          <a:noFill/>
          <a:ln>
            <a:noFill/>
          </a:ln>
        </p:spPr>
        <p:txBody>
          <a:bodyPr spcFirstLastPara="1" wrap="square" lIns="0" tIns="45700" rIns="91425" bIns="45700" anchor="ctr" anchorCtr="0">
            <a:noAutofit/>
          </a:bodyPr>
          <a:lstStyle/>
          <a:p>
            <a:pPr marL="0" lvl="0" indent="0" algn="l" rtl="0">
              <a:spcBef>
                <a:spcPts val="0"/>
              </a:spcBef>
              <a:spcAft>
                <a:spcPts val="0"/>
              </a:spcAft>
              <a:buNone/>
            </a:pPr>
            <a:r>
              <a:rPr lang="en"/>
              <a:t>CLARIN</a:t>
            </a:r>
            <a:endParaRPr/>
          </a:p>
        </p:txBody>
      </p:sp>
      <p:sp>
        <p:nvSpPr>
          <p:cNvPr id="69" name="Google Shape;69;p11"/>
          <p:cNvSpPr txBox="1">
            <a:spLocks noGrp="1"/>
          </p:cNvSpPr>
          <p:nvPr>
            <p:ph type="sldNum" idx="12"/>
          </p:nvPr>
        </p:nvSpPr>
        <p:spPr>
          <a:xfrm>
            <a:off x="6457950" y="4929890"/>
            <a:ext cx="2057400" cy="2022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pic>
        <p:nvPicPr>
          <p:cNvPr id="70" name="Google Shape;70;p11"/>
          <p:cNvPicPr preferRelativeResize="0"/>
          <p:nvPr/>
        </p:nvPicPr>
        <p:blipFill rotWithShape="1">
          <a:blip r:embed="rId3">
            <a:alphaModFix/>
          </a:blip>
          <a:srcRect l="3946" r="1874" b="11418"/>
          <a:stretch/>
        </p:blipFill>
        <p:spPr>
          <a:xfrm>
            <a:off x="3989834" y="678845"/>
            <a:ext cx="5129815" cy="40599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8650" y="273844"/>
            <a:ext cx="7886700" cy="8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Background</a:t>
            </a:r>
            <a:endParaRPr/>
          </a:p>
        </p:txBody>
      </p:sp>
      <p:sp>
        <p:nvSpPr>
          <p:cNvPr id="76" name="Google Shape;76;p12"/>
          <p:cNvSpPr txBox="1">
            <a:spLocks noGrp="1"/>
          </p:cNvSpPr>
          <p:nvPr>
            <p:ph type="body" idx="1"/>
          </p:nvPr>
        </p:nvSpPr>
        <p:spPr>
          <a:xfrm>
            <a:off x="628650" y="1106999"/>
            <a:ext cx="7886700" cy="3834300"/>
          </a:xfrm>
          <a:prstGeom prst="rect">
            <a:avLst/>
          </a:prstGeom>
        </p:spPr>
        <p:txBody>
          <a:bodyPr spcFirstLastPara="1" wrap="square" lIns="91425" tIns="91425" rIns="91425" bIns="91425" anchor="t" anchorCtr="0">
            <a:noAutofit/>
          </a:bodyPr>
          <a:lstStyle/>
          <a:p>
            <a:pPr marL="457200" lvl="0" indent="-381000" algn="l" rtl="0">
              <a:spcBef>
                <a:spcPts val="1000"/>
              </a:spcBef>
              <a:spcAft>
                <a:spcPts val="0"/>
              </a:spcAft>
              <a:buSzPts val="2400"/>
              <a:buChar char="•"/>
            </a:pPr>
            <a:r>
              <a:rPr lang="en"/>
              <a:t>This workshop build on the previous pioneer LREC workshops on reproducibility 4REAL 2016[1] and 4REAL 2018[2].</a:t>
            </a:r>
            <a:endParaRPr/>
          </a:p>
          <a:p>
            <a:pPr marL="457200" lvl="0" indent="0" algn="l" rtl="0">
              <a:spcBef>
                <a:spcPts val="1000"/>
              </a:spcBef>
              <a:spcAft>
                <a:spcPts val="0"/>
              </a:spcAft>
              <a:buNone/>
            </a:pPr>
            <a:endParaRPr/>
          </a:p>
          <a:p>
            <a:pPr marL="457200" lvl="0" indent="-381000" algn="l" rtl="0">
              <a:spcBef>
                <a:spcPts val="1000"/>
              </a:spcBef>
              <a:spcAft>
                <a:spcPts val="0"/>
              </a:spcAft>
              <a:buSzPts val="2400"/>
              <a:buChar char="•"/>
            </a:pPr>
            <a:r>
              <a:rPr lang="en"/>
              <a:t>Scientific knowledge is grounded on falsifiable predictions and thus its credibility and raison d’être relies on the possibility of repeating experiments and getting similar results as originally obtained and reported.  In many young scientific areas, including ours, acknowledgement and promotion of the reproduction of research results need very much to be increased.</a:t>
            </a:r>
            <a:endParaRPr/>
          </a:p>
          <a:p>
            <a:pPr marL="0" lvl="0" indent="0" algn="l" rtl="0">
              <a:spcBef>
                <a:spcPts val="1000"/>
              </a:spcBef>
              <a:spcAft>
                <a:spcPts val="0"/>
              </a:spcAft>
              <a:buNone/>
            </a:pPr>
            <a:endParaRPr/>
          </a:p>
        </p:txBody>
      </p:sp>
      <p:sp>
        <p:nvSpPr>
          <p:cNvPr id="77" name="Google Shape;77;p12"/>
          <p:cNvSpPr txBox="1">
            <a:spLocks noGrp="1"/>
          </p:cNvSpPr>
          <p:nvPr>
            <p:ph type="sldNum" idx="12"/>
          </p:nvPr>
        </p:nvSpPr>
        <p:spPr>
          <a:xfrm>
            <a:off x="6457950" y="4929890"/>
            <a:ext cx="2057400" cy="2022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78" name="Google Shape;78;p12"/>
          <p:cNvSpPr txBox="1">
            <a:spLocks noGrp="1"/>
          </p:cNvSpPr>
          <p:nvPr>
            <p:ph type="body" idx="1"/>
          </p:nvPr>
        </p:nvSpPr>
        <p:spPr>
          <a:xfrm>
            <a:off x="628650" y="4052800"/>
            <a:ext cx="7886700" cy="844800"/>
          </a:xfrm>
          <a:prstGeom prst="rect">
            <a:avLst/>
          </a:prstGeom>
        </p:spPr>
        <p:txBody>
          <a:bodyPr spcFirstLastPara="1" wrap="square" lIns="91425" tIns="91425" rIns="91425" bIns="91425" anchor="t" anchorCtr="0">
            <a:noAutofit/>
          </a:bodyPr>
          <a:lstStyle/>
          <a:p>
            <a:pPr marL="457200" lvl="0" indent="0" algn="r" rtl="0">
              <a:spcBef>
                <a:spcPts val="1000"/>
              </a:spcBef>
              <a:spcAft>
                <a:spcPts val="0"/>
              </a:spcAft>
              <a:buNone/>
            </a:pPr>
            <a:r>
              <a:rPr lang="en" sz="1400"/>
              <a:t>[1] 4REAL2016: </a:t>
            </a:r>
            <a:r>
              <a:rPr lang="en" sz="1100" u="sng">
                <a:solidFill>
                  <a:schemeClr val="hlink"/>
                </a:solidFill>
                <a:latin typeface="Arial"/>
                <a:ea typeface="Arial"/>
                <a:cs typeface="Arial"/>
                <a:sym typeface="Arial"/>
                <a:hlinkClick r:id="rId3"/>
              </a:rPr>
              <a:t>http://4real.di.fc.ul.pt/</a:t>
            </a:r>
            <a:endParaRPr sz="1400"/>
          </a:p>
          <a:p>
            <a:pPr marL="457200" lvl="0" indent="0" algn="r" rtl="0">
              <a:spcBef>
                <a:spcPts val="1000"/>
              </a:spcBef>
              <a:spcAft>
                <a:spcPts val="0"/>
              </a:spcAft>
              <a:buNone/>
            </a:pPr>
            <a:r>
              <a:rPr lang="en" sz="1400"/>
              <a:t>[2] 4REAL2018: </a:t>
            </a:r>
            <a:r>
              <a:rPr lang="en" sz="1100" u="sng">
                <a:solidFill>
                  <a:schemeClr val="hlink"/>
                </a:solidFill>
                <a:latin typeface="Arial"/>
                <a:ea typeface="Arial"/>
                <a:cs typeface="Arial"/>
                <a:sym typeface="Arial"/>
                <a:hlinkClick r:id="rId4"/>
              </a:rPr>
              <a:t>http://4real2018.di.fc.ul.pt/</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628650" y="273844"/>
            <a:ext cx="7886700" cy="8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Goals of the workshop</a:t>
            </a:r>
            <a:endParaRPr/>
          </a:p>
        </p:txBody>
      </p:sp>
      <p:sp>
        <p:nvSpPr>
          <p:cNvPr id="84" name="Google Shape;84;p13"/>
          <p:cNvSpPr txBox="1">
            <a:spLocks noGrp="1"/>
          </p:cNvSpPr>
          <p:nvPr>
            <p:ph type="body" idx="1"/>
          </p:nvPr>
        </p:nvSpPr>
        <p:spPr>
          <a:xfrm>
            <a:off x="628650" y="1106999"/>
            <a:ext cx="7886700" cy="3834300"/>
          </a:xfrm>
          <a:prstGeom prst="rect">
            <a:avLst/>
          </a:prstGeom>
        </p:spPr>
        <p:txBody>
          <a:bodyPr spcFirstLastPara="1" wrap="square" lIns="91425" tIns="91425" rIns="91425" bIns="91425" anchor="t" anchorCtr="0">
            <a:noAutofit/>
          </a:bodyPr>
          <a:lstStyle/>
          <a:p>
            <a:pPr marL="457200" lvl="0" indent="-381000" algn="l" rtl="0">
              <a:spcBef>
                <a:spcPts val="1000"/>
              </a:spcBef>
              <a:spcAft>
                <a:spcPts val="0"/>
              </a:spcAft>
              <a:buSzPts val="2400"/>
              <a:buChar char="•"/>
            </a:pPr>
            <a:r>
              <a:rPr lang="en"/>
              <a:t>Repeating of existing experiments with the expectation to obtain similar results as originally reported reinforcing the level of reliability on its results by means of their eventually convergent outcomes.</a:t>
            </a:r>
            <a:endParaRPr/>
          </a:p>
          <a:p>
            <a:pPr marL="457200" lvl="0" indent="0" algn="l" rtl="0">
              <a:spcBef>
                <a:spcPts val="1000"/>
              </a:spcBef>
              <a:spcAft>
                <a:spcPts val="0"/>
              </a:spcAft>
              <a:buNone/>
            </a:pPr>
            <a:endParaRPr/>
          </a:p>
          <a:p>
            <a:pPr marL="457200" lvl="0" indent="-381000" algn="l" rtl="0">
              <a:spcBef>
                <a:spcPts val="1000"/>
              </a:spcBef>
              <a:spcAft>
                <a:spcPts val="0"/>
              </a:spcAft>
              <a:buSzPts val="2400"/>
              <a:buChar char="•"/>
            </a:pPr>
            <a:r>
              <a:rPr lang="en"/>
              <a:t>New type of task:</a:t>
            </a:r>
            <a:endParaRPr/>
          </a:p>
          <a:p>
            <a:pPr marL="914400" lvl="1" indent="-330200" algn="l" rtl="0">
              <a:spcBef>
                <a:spcPts val="0"/>
              </a:spcBef>
              <a:spcAft>
                <a:spcPts val="0"/>
              </a:spcAft>
              <a:buSzPts val="1600"/>
              <a:buChar char="-"/>
            </a:pPr>
            <a:r>
              <a:rPr lang="en" sz="1600"/>
              <a:t>similar to the usual competitive shared tasks in the sense that all participants share a common goal</a:t>
            </a:r>
            <a:endParaRPr sz="1600"/>
          </a:p>
          <a:p>
            <a:pPr marL="914400" lvl="1" indent="-330200" algn="l" rtl="0">
              <a:spcBef>
                <a:spcPts val="0"/>
              </a:spcBef>
              <a:spcAft>
                <a:spcPts val="0"/>
              </a:spcAft>
              <a:buSzPts val="1600"/>
              <a:buChar char="-"/>
            </a:pPr>
            <a:r>
              <a:rPr lang="en" sz="1600"/>
              <a:t>partly different to previous shared tasks in the sense that its primary focus is on seeking support and confirmation of previous results, rather than on overcoming those previous results with superior ones</a:t>
            </a:r>
            <a:endParaRPr sz="1600"/>
          </a:p>
          <a:p>
            <a:pPr marL="0" lvl="0" indent="0" algn="l" rtl="0">
              <a:spcBef>
                <a:spcPts val="1000"/>
              </a:spcBef>
              <a:spcAft>
                <a:spcPts val="0"/>
              </a:spcAft>
              <a:buNone/>
            </a:pPr>
            <a:endParaRPr/>
          </a:p>
        </p:txBody>
      </p:sp>
      <p:sp>
        <p:nvSpPr>
          <p:cNvPr id="85" name="Google Shape;85;p13"/>
          <p:cNvSpPr txBox="1">
            <a:spLocks noGrp="1"/>
          </p:cNvSpPr>
          <p:nvPr>
            <p:ph type="sldNum" idx="12"/>
          </p:nvPr>
        </p:nvSpPr>
        <p:spPr>
          <a:xfrm>
            <a:off x="6457950" y="4929890"/>
            <a:ext cx="2057400" cy="2022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628650" y="273844"/>
            <a:ext cx="7886700" cy="8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Procedure</a:t>
            </a:r>
            <a:endParaRPr/>
          </a:p>
        </p:txBody>
      </p:sp>
      <p:sp>
        <p:nvSpPr>
          <p:cNvPr id="91" name="Google Shape;91;p14"/>
          <p:cNvSpPr txBox="1">
            <a:spLocks noGrp="1"/>
          </p:cNvSpPr>
          <p:nvPr>
            <p:ph type="body" idx="1"/>
          </p:nvPr>
        </p:nvSpPr>
        <p:spPr>
          <a:xfrm>
            <a:off x="628650" y="1106999"/>
            <a:ext cx="7886700" cy="38343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Char char="●"/>
            </a:pPr>
            <a:r>
              <a:rPr lang="en"/>
              <a:t>Select from a predefined list of experiments, categorized as follows by the task selection committee:</a:t>
            </a:r>
            <a:endParaRPr/>
          </a:p>
          <a:p>
            <a:pPr marL="914400" lvl="1" indent="-330200" algn="l" rtl="0">
              <a:spcBef>
                <a:spcPts val="0"/>
              </a:spcBef>
              <a:spcAft>
                <a:spcPts val="0"/>
              </a:spcAft>
              <a:buSzPts val="1600"/>
              <a:buChar char="○"/>
            </a:pPr>
            <a:r>
              <a:rPr lang="en" sz="1600"/>
              <a:t>Lexical processing,  Sentence processing,  Text processing, Language resources or Applications</a:t>
            </a:r>
            <a:endParaRPr sz="1600"/>
          </a:p>
          <a:p>
            <a:pPr marL="457200" lvl="0" indent="-342900" algn="l" rtl="0">
              <a:spcBef>
                <a:spcPts val="0"/>
              </a:spcBef>
              <a:spcAft>
                <a:spcPts val="0"/>
              </a:spcAft>
              <a:buSzPts val="1800"/>
              <a:buChar char="●"/>
            </a:pPr>
            <a:r>
              <a:rPr lang="en"/>
              <a:t>Work on repeating the experiment, following the technical framework</a:t>
            </a:r>
            <a:endParaRPr/>
          </a:p>
          <a:p>
            <a:pPr marL="457200" lvl="0" indent="-342900" algn="l" rtl="0">
              <a:spcBef>
                <a:spcPts val="0"/>
              </a:spcBef>
              <a:spcAft>
                <a:spcPts val="0"/>
              </a:spcAft>
              <a:buSzPts val="1800"/>
              <a:buChar char="●"/>
            </a:pPr>
            <a:r>
              <a:rPr lang="en"/>
              <a:t>Submit the reproduction following the submission guidelines</a:t>
            </a:r>
            <a:endParaRPr/>
          </a:p>
          <a:p>
            <a:pPr marL="457200" lvl="0" indent="0" algn="l" rtl="0">
              <a:lnSpc>
                <a:spcPct val="50000"/>
              </a:lnSpc>
              <a:spcBef>
                <a:spcPts val="1000"/>
              </a:spcBef>
              <a:spcAft>
                <a:spcPts val="0"/>
              </a:spcAft>
              <a:buNone/>
            </a:pPr>
            <a:endParaRPr/>
          </a:p>
          <a:p>
            <a:pPr marL="457200" lvl="0" indent="-342900" algn="l" rtl="0">
              <a:spcBef>
                <a:spcPts val="1000"/>
              </a:spcBef>
              <a:spcAft>
                <a:spcPts val="0"/>
              </a:spcAft>
              <a:buClr>
                <a:srgbClr val="07426E"/>
              </a:buClr>
              <a:buSzPts val="1800"/>
              <a:buChar char="●"/>
            </a:pPr>
            <a:r>
              <a:rPr lang="en" b="1">
                <a:solidFill>
                  <a:srgbClr val="07426E"/>
                </a:solidFill>
              </a:rPr>
              <a:t>Review submissions → reject if guidelines not followed</a:t>
            </a:r>
            <a:endParaRPr b="1">
              <a:solidFill>
                <a:srgbClr val="07426E"/>
              </a:solidFill>
            </a:endParaRPr>
          </a:p>
          <a:p>
            <a:pPr marL="457200" lvl="0" indent="-342900" algn="l" rtl="0">
              <a:spcBef>
                <a:spcPts val="0"/>
              </a:spcBef>
              <a:spcAft>
                <a:spcPts val="0"/>
              </a:spcAft>
              <a:buClr>
                <a:srgbClr val="07426E"/>
              </a:buClr>
              <a:buSzPts val="1800"/>
              <a:buChar char="●"/>
            </a:pPr>
            <a:r>
              <a:rPr lang="en" b="1">
                <a:solidFill>
                  <a:srgbClr val="07426E"/>
                </a:solidFill>
              </a:rPr>
              <a:t>Provision infrastructure</a:t>
            </a:r>
            <a:endParaRPr b="1">
              <a:solidFill>
                <a:srgbClr val="07426E"/>
              </a:solidFill>
            </a:endParaRPr>
          </a:p>
          <a:p>
            <a:pPr marL="457200" lvl="0" indent="-342900" algn="l" rtl="0">
              <a:spcBef>
                <a:spcPts val="0"/>
              </a:spcBef>
              <a:spcAft>
                <a:spcPts val="0"/>
              </a:spcAft>
              <a:buClr>
                <a:srgbClr val="07426E"/>
              </a:buClr>
              <a:buSzPts val="1800"/>
              <a:buChar char="●"/>
            </a:pPr>
            <a:r>
              <a:rPr lang="en" b="1">
                <a:solidFill>
                  <a:srgbClr val="07426E"/>
                </a:solidFill>
              </a:rPr>
              <a:t>Run experiments</a:t>
            </a:r>
            <a:endParaRPr b="1">
              <a:solidFill>
                <a:srgbClr val="07426E"/>
              </a:solidFill>
            </a:endParaRPr>
          </a:p>
          <a:p>
            <a:pPr marL="457200" lvl="0" indent="-342900" algn="l" rtl="0">
              <a:spcBef>
                <a:spcPts val="0"/>
              </a:spcBef>
              <a:spcAft>
                <a:spcPts val="0"/>
              </a:spcAft>
              <a:buClr>
                <a:srgbClr val="07426E"/>
              </a:buClr>
              <a:buSzPts val="1800"/>
              <a:buChar char="●"/>
            </a:pPr>
            <a:r>
              <a:rPr lang="en" b="1">
                <a:solidFill>
                  <a:srgbClr val="07426E"/>
                </a:solidFill>
              </a:rPr>
              <a:t>Collect results</a:t>
            </a:r>
            <a:endParaRPr b="1">
              <a:solidFill>
                <a:srgbClr val="07426E"/>
              </a:solidFill>
            </a:endParaRPr>
          </a:p>
          <a:p>
            <a:pPr marL="457200" lvl="0" indent="0" algn="l" rtl="0">
              <a:lnSpc>
                <a:spcPct val="50000"/>
              </a:lnSpc>
              <a:spcBef>
                <a:spcPts val="1000"/>
              </a:spcBef>
              <a:spcAft>
                <a:spcPts val="0"/>
              </a:spcAft>
              <a:buNone/>
            </a:pPr>
            <a:endParaRPr b="1">
              <a:solidFill>
                <a:srgbClr val="07426E"/>
              </a:solidFill>
            </a:endParaRPr>
          </a:p>
          <a:p>
            <a:pPr marL="457200" lvl="0" indent="-342900" algn="l" rtl="0">
              <a:spcBef>
                <a:spcPts val="1000"/>
              </a:spcBef>
              <a:spcAft>
                <a:spcPts val="0"/>
              </a:spcAft>
              <a:buSzPts val="1800"/>
              <a:buChar char="●"/>
            </a:pPr>
            <a:r>
              <a:rPr lang="en"/>
              <a:t>Review results reported by participant vs. results from us</a:t>
            </a:r>
            <a:endParaRPr/>
          </a:p>
        </p:txBody>
      </p:sp>
      <p:sp>
        <p:nvSpPr>
          <p:cNvPr id="92" name="Google Shape;92;p14"/>
          <p:cNvSpPr txBox="1">
            <a:spLocks noGrp="1"/>
          </p:cNvSpPr>
          <p:nvPr>
            <p:ph type="sldNum" idx="12"/>
          </p:nvPr>
        </p:nvSpPr>
        <p:spPr>
          <a:xfrm>
            <a:off x="6457950" y="4929890"/>
            <a:ext cx="2057400" cy="2022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628650" y="273844"/>
            <a:ext cx="7886700" cy="8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Technical Framework</a:t>
            </a:r>
            <a:endParaRPr/>
          </a:p>
        </p:txBody>
      </p:sp>
      <p:sp>
        <p:nvSpPr>
          <p:cNvPr id="98" name="Google Shape;98;p15"/>
          <p:cNvSpPr txBox="1">
            <a:spLocks noGrp="1"/>
          </p:cNvSpPr>
          <p:nvPr>
            <p:ph type="body" idx="1"/>
          </p:nvPr>
        </p:nvSpPr>
        <p:spPr>
          <a:xfrm>
            <a:off x="628650" y="1106999"/>
            <a:ext cx="7886700" cy="38343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Char char="●"/>
            </a:pPr>
            <a:r>
              <a:rPr lang="en"/>
              <a:t>Using a container approach to encapsulate the algorithms together with the environment required to run the experiment</a:t>
            </a:r>
            <a:endParaRPr/>
          </a:p>
          <a:p>
            <a:pPr marL="914400" lvl="1" indent="-330200" algn="l" rtl="0">
              <a:spcBef>
                <a:spcPts val="0"/>
              </a:spcBef>
              <a:spcAft>
                <a:spcPts val="0"/>
              </a:spcAft>
              <a:buSzPts val="1600"/>
              <a:buChar char="○"/>
            </a:pPr>
            <a:r>
              <a:rPr lang="en" sz="1600"/>
              <a:t>Use version pinning</a:t>
            </a:r>
            <a:endParaRPr sz="1600"/>
          </a:p>
          <a:p>
            <a:pPr marL="914400" lvl="1" indent="-330200" algn="l" rtl="0">
              <a:spcBef>
                <a:spcPts val="0"/>
              </a:spcBef>
              <a:spcAft>
                <a:spcPts val="0"/>
              </a:spcAft>
              <a:buSzPts val="1600"/>
              <a:buChar char="○"/>
            </a:pPr>
            <a:r>
              <a:rPr lang="en" sz="1600"/>
              <a:t>Include everything to run the experiment in the image, except the input dataset (no host mounts)</a:t>
            </a:r>
            <a:endParaRPr sz="1600"/>
          </a:p>
          <a:p>
            <a:pPr marL="914400" lvl="1" indent="-330200" algn="l" rtl="0">
              <a:spcBef>
                <a:spcPts val="0"/>
              </a:spcBef>
              <a:spcAft>
                <a:spcPts val="0"/>
              </a:spcAft>
              <a:buSzPts val="1600"/>
              <a:buChar char="○"/>
            </a:pPr>
            <a:r>
              <a:rPr lang="en" sz="1600"/>
              <a:t>Don’t install packages at runtime</a:t>
            </a:r>
            <a:endParaRPr sz="1600"/>
          </a:p>
          <a:p>
            <a:pPr marL="0" lvl="0" indent="0" algn="l" rtl="0">
              <a:spcBef>
                <a:spcPts val="1000"/>
              </a:spcBef>
              <a:spcAft>
                <a:spcPts val="0"/>
              </a:spcAft>
              <a:buNone/>
            </a:pPr>
            <a:endParaRPr sz="1000"/>
          </a:p>
          <a:p>
            <a:pPr marL="457200" lvl="0" indent="-342900" algn="l" rtl="0">
              <a:spcBef>
                <a:spcPts val="1000"/>
              </a:spcBef>
              <a:spcAft>
                <a:spcPts val="0"/>
              </a:spcAft>
              <a:buSzPts val="1800"/>
              <a:buChar char="●"/>
            </a:pPr>
            <a:r>
              <a:rPr lang="en"/>
              <a:t>Mount input dataset and output location from the host</a:t>
            </a:r>
            <a:endParaRPr/>
          </a:p>
          <a:p>
            <a:pPr marL="457200" lvl="0" indent="0" algn="l" rtl="0">
              <a:spcBef>
                <a:spcPts val="1000"/>
              </a:spcBef>
              <a:spcAft>
                <a:spcPts val="0"/>
              </a:spcAft>
              <a:buNone/>
            </a:pPr>
            <a:endParaRPr sz="1000"/>
          </a:p>
          <a:p>
            <a:pPr marL="457200" lvl="0" indent="-342900" algn="l" rtl="0">
              <a:spcBef>
                <a:spcPts val="1000"/>
              </a:spcBef>
              <a:spcAft>
                <a:spcPts val="0"/>
              </a:spcAft>
              <a:buSzPts val="1800"/>
              <a:buChar char="●"/>
            </a:pPr>
            <a:r>
              <a:rPr lang="en"/>
              <a:t>Include an entrypoint that runs the experiment and utilises the input and output directories</a:t>
            </a:r>
            <a:endParaRPr/>
          </a:p>
          <a:p>
            <a:pPr marL="457200" lvl="0" indent="0" algn="l" rtl="0">
              <a:spcBef>
                <a:spcPts val="1000"/>
              </a:spcBef>
              <a:spcAft>
                <a:spcPts val="0"/>
              </a:spcAft>
              <a:buNone/>
            </a:pPr>
            <a:endParaRPr sz="1000"/>
          </a:p>
          <a:p>
            <a:pPr marL="457200" lvl="0" indent="-342900" algn="l" rtl="0">
              <a:spcBef>
                <a:spcPts val="1000"/>
              </a:spcBef>
              <a:spcAft>
                <a:spcPts val="0"/>
              </a:spcAft>
              <a:buSzPts val="1800"/>
              <a:buChar char="●"/>
            </a:pPr>
            <a:r>
              <a:rPr lang="en"/>
              <a:t>All images build via a GitLab CI pipeline triggered on tag creation </a:t>
            </a:r>
            <a:endParaRPr/>
          </a:p>
        </p:txBody>
      </p:sp>
      <p:sp>
        <p:nvSpPr>
          <p:cNvPr id="99" name="Google Shape;99;p15"/>
          <p:cNvSpPr txBox="1">
            <a:spLocks noGrp="1"/>
          </p:cNvSpPr>
          <p:nvPr>
            <p:ph type="sldNum" idx="12"/>
          </p:nvPr>
        </p:nvSpPr>
        <p:spPr>
          <a:xfrm>
            <a:off x="6457950" y="4929890"/>
            <a:ext cx="2057400" cy="2022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p:nvPr/>
        </p:nvSpPr>
        <p:spPr>
          <a:xfrm>
            <a:off x="3990825" y="906150"/>
            <a:ext cx="4356900" cy="37704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Host</a:t>
            </a:r>
            <a:endParaRPr>
              <a:solidFill>
                <a:srgbClr val="666666"/>
              </a:solidFill>
            </a:endParaRPr>
          </a:p>
        </p:txBody>
      </p:sp>
      <p:sp>
        <p:nvSpPr>
          <p:cNvPr id="105" name="Google Shape;105;p16"/>
          <p:cNvSpPr txBox="1">
            <a:spLocks noGrp="1"/>
          </p:cNvSpPr>
          <p:nvPr>
            <p:ph type="title"/>
          </p:nvPr>
        </p:nvSpPr>
        <p:spPr>
          <a:xfrm>
            <a:off x="628650" y="273844"/>
            <a:ext cx="7886700" cy="8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Technical Framework</a:t>
            </a:r>
            <a:endParaRPr/>
          </a:p>
        </p:txBody>
      </p:sp>
      <p:sp>
        <p:nvSpPr>
          <p:cNvPr id="106" name="Google Shape;106;p16"/>
          <p:cNvSpPr txBox="1">
            <a:spLocks noGrp="1"/>
          </p:cNvSpPr>
          <p:nvPr>
            <p:ph type="sldNum" idx="12"/>
          </p:nvPr>
        </p:nvSpPr>
        <p:spPr>
          <a:xfrm>
            <a:off x="6457950" y="4929890"/>
            <a:ext cx="2057400" cy="2022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
        <p:nvSpPr>
          <p:cNvPr id="107" name="Google Shape;107;p16"/>
          <p:cNvSpPr/>
          <p:nvPr/>
        </p:nvSpPr>
        <p:spPr>
          <a:xfrm>
            <a:off x="4336900" y="3207163"/>
            <a:ext cx="1425000" cy="1421400"/>
          </a:xfrm>
          <a:prstGeom prst="can">
            <a:avLst>
              <a:gd name="adj" fmla="val 25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Dataset </a:t>
            </a:r>
            <a:endParaRPr/>
          </a:p>
          <a:p>
            <a:pPr marL="0" lvl="0" indent="0" algn="ctr" rtl="0">
              <a:spcBef>
                <a:spcPts val="0"/>
              </a:spcBef>
              <a:spcAft>
                <a:spcPts val="0"/>
              </a:spcAft>
              <a:buNone/>
            </a:pPr>
            <a:r>
              <a:rPr lang="en"/>
              <a:t>(input)</a:t>
            </a:r>
            <a:endParaRPr/>
          </a:p>
        </p:txBody>
      </p:sp>
      <p:sp>
        <p:nvSpPr>
          <p:cNvPr id="108" name="Google Shape;108;p16"/>
          <p:cNvSpPr/>
          <p:nvPr/>
        </p:nvSpPr>
        <p:spPr>
          <a:xfrm>
            <a:off x="6463600" y="3207163"/>
            <a:ext cx="1425000" cy="1421400"/>
          </a:xfrm>
          <a:prstGeom prst="can">
            <a:avLst>
              <a:gd name="adj" fmla="val 25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Results (output)</a:t>
            </a:r>
            <a:endParaRPr/>
          </a:p>
        </p:txBody>
      </p:sp>
      <p:sp>
        <p:nvSpPr>
          <p:cNvPr id="109" name="Google Shape;109;p16"/>
          <p:cNvSpPr/>
          <p:nvPr/>
        </p:nvSpPr>
        <p:spPr>
          <a:xfrm>
            <a:off x="4759950" y="1233650"/>
            <a:ext cx="2805600" cy="1068600"/>
          </a:xfrm>
          <a:prstGeom prst="cube">
            <a:avLst>
              <a:gd name="adj" fmla="val 25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Experiment</a:t>
            </a:r>
            <a:endParaRPr/>
          </a:p>
          <a:p>
            <a:pPr marL="0" lvl="0" indent="0" algn="ctr" rtl="0">
              <a:spcBef>
                <a:spcPts val="0"/>
              </a:spcBef>
              <a:spcAft>
                <a:spcPts val="0"/>
              </a:spcAft>
              <a:buNone/>
            </a:pPr>
            <a:r>
              <a:rPr lang="en"/>
              <a:t>(container)</a:t>
            </a:r>
            <a:endParaRPr/>
          </a:p>
        </p:txBody>
      </p:sp>
      <p:sp>
        <p:nvSpPr>
          <p:cNvPr id="110" name="Google Shape;110;p16"/>
          <p:cNvSpPr/>
          <p:nvPr/>
        </p:nvSpPr>
        <p:spPr>
          <a:xfrm rot="-2599597">
            <a:off x="4900210" y="2441916"/>
            <a:ext cx="980680" cy="637823"/>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rot="3054527">
            <a:off x="6287269" y="2432274"/>
            <a:ext cx="945831" cy="657004"/>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1131200" y="1376500"/>
            <a:ext cx="1261200" cy="10686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GitLab.com</a:t>
            </a:r>
            <a:endParaRPr/>
          </a:p>
        </p:txBody>
      </p:sp>
      <p:cxnSp>
        <p:nvCxnSpPr>
          <p:cNvPr id="113" name="Google Shape;113;p16"/>
          <p:cNvCxnSpPr>
            <a:stCxn id="112" idx="3"/>
            <a:endCxn id="109" idx="2"/>
          </p:cNvCxnSpPr>
          <p:nvPr/>
        </p:nvCxnSpPr>
        <p:spPr>
          <a:xfrm rot="10800000" flipH="1">
            <a:off x="2392400" y="1901500"/>
            <a:ext cx="2367600" cy="9300"/>
          </a:xfrm>
          <a:prstGeom prst="straightConnector1">
            <a:avLst/>
          </a:prstGeom>
          <a:noFill/>
          <a:ln w="38100" cap="flat" cmpd="sng">
            <a:solidFill>
              <a:schemeClr val="dk2"/>
            </a:solidFill>
            <a:prstDash val="solid"/>
            <a:round/>
            <a:headEnd type="none" w="med" len="med"/>
            <a:tailEnd type="triangle" w="med" len="med"/>
          </a:ln>
        </p:spPr>
      </p:cxnSp>
      <p:sp>
        <p:nvSpPr>
          <p:cNvPr id="114" name="Google Shape;114;p16"/>
          <p:cNvSpPr txBox="1"/>
          <p:nvPr/>
        </p:nvSpPr>
        <p:spPr>
          <a:xfrm>
            <a:off x="2507100" y="1581100"/>
            <a:ext cx="1112400" cy="3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Source Sans Pro"/>
                <a:ea typeface="Source Sans Pro"/>
                <a:cs typeface="Source Sans Pro"/>
                <a:sym typeface="Source Sans Pro"/>
              </a:rPr>
              <a:t>Pull image</a:t>
            </a:r>
            <a:endParaRPr sz="1300">
              <a:latin typeface="Source Sans Pro"/>
              <a:ea typeface="Source Sans Pro"/>
              <a:cs typeface="Source Sans Pro"/>
              <a:sym typeface="Source Sans Pro"/>
            </a:endParaRPr>
          </a:p>
        </p:txBody>
      </p:sp>
      <p:sp>
        <p:nvSpPr>
          <p:cNvPr id="115" name="Google Shape;115;p16"/>
          <p:cNvSpPr/>
          <p:nvPr/>
        </p:nvSpPr>
        <p:spPr>
          <a:xfrm>
            <a:off x="1131200" y="3383575"/>
            <a:ext cx="1261200" cy="10686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Data repo</a:t>
            </a:r>
            <a:endParaRPr/>
          </a:p>
        </p:txBody>
      </p:sp>
      <p:cxnSp>
        <p:nvCxnSpPr>
          <p:cNvPr id="116" name="Google Shape;116;p16"/>
          <p:cNvCxnSpPr>
            <a:stCxn id="115" idx="3"/>
            <a:endCxn id="107" idx="2"/>
          </p:cNvCxnSpPr>
          <p:nvPr/>
        </p:nvCxnSpPr>
        <p:spPr>
          <a:xfrm>
            <a:off x="2392400" y="3917875"/>
            <a:ext cx="1944600" cy="0"/>
          </a:xfrm>
          <a:prstGeom prst="straightConnector1">
            <a:avLst/>
          </a:prstGeom>
          <a:noFill/>
          <a:ln w="38100" cap="flat" cmpd="sng">
            <a:solidFill>
              <a:schemeClr val="dk2"/>
            </a:solidFill>
            <a:prstDash val="dash"/>
            <a:round/>
            <a:headEnd type="none" w="med" len="med"/>
            <a:tailEnd type="triangle" w="med" len="med"/>
          </a:ln>
        </p:spPr>
      </p:cxnSp>
      <p:sp>
        <p:nvSpPr>
          <p:cNvPr id="117" name="Google Shape;117;p16"/>
          <p:cNvSpPr txBox="1"/>
          <p:nvPr/>
        </p:nvSpPr>
        <p:spPr>
          <a:xfrm>
            <a:off x="2507100" y="3592950"/>
            <a:ext cx="1483800" cy="10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Source Sans Pro"/>
                <a:ea typeface="Source Sans Pro"/>
                <a:cs typeface="Source Sans Pro"/>
                <a:sym typeface="Source Sans Pro"/>
              </a:rPr>
              <a:t>Prepare Host</a:t>
            </a:r>
            <a:endParaRPr sz="1300">
              <a:latin typeface="Source Sans Pro"/>
              <a:ea typeface="Source Sans Pro"/>
              <a:cs typeface="Source Sans Pro"/>
              <a:sym typeface="Source Sans Pro"/>
            </a:endParaRPr>
          </a:p>
          <a:p>
            <a:pPr marL="0" lvl="0" indent="0" algn="l" rtl="0">
              <a:spcBef>
                <a:spcPts val="0"/>
              </a:spcBef>
              <a:spcAft>
                <a:spcPts val="0"/>
              </a:spcAft>
              <a:buNone/>
            </a:pPr>
            <a:endParaRPr sz="1300">
              <a:latin typeface="Source Sans Pro"/>
              <a:ea typeface="Source Sans Pro"/>
              <a:cs typeface="Source Sans Pro"/>
              <a:sym typeface="Source Sans Pro"/>
            </a:endParaRPr>
          </a:p>
          <a:p>
            <a:pPr marL="0" lvl="0" indent="0" algn="l" rtl="0">
              <a:spcBef>
                <a:spcPts val="0"/>
              </a:spcBef>
              <a:spcAft>
                <a:spcPts val="0"/>
              </a:spcAft>
              <a:buNone/>
            </a:pPr>
            <a:r>
              <a:rPr lang="en" sz="1200">
                <a:latin typeface="Source Sans Pro"/>
                <a:ea typeface="Source Sans Pro"/>
                <a:cs typeface="Source Sans Pro"/>
                <a:sym typeface="Source Sans Pro"/>
              </a:rPr>
              <a:t>- Download dataset</a:t>
            </a:r>
            <a:endParaRPr sz="1200">
              <a:latin typeface="Source Sans Pro"/>
              <a:ea typeface="Source Sans Pro"/>
              <a:cs typeface="Source Sans Pro"/>
              <a:sym typeface="Source Sans Pro"/>
            </a:endParaRPr>
          </a:p>
          <a:p>
            <a:pPr marL="0" lvl="0" indent="0" algn="l" rtl="0">
              <a:spcBef>
                <a:spcPts val="0"/>
              </a:spcBef>
              <a:spcAft>
                <a:spcPts val="0"/>
              </a:spcAft>
              <a:buNone/>
            </a:pPr>
            <a:r>
              <a:rPr lang="en" sz="1200">
                <a:latin typeface="Source Sans Pro"/>
                <a:ea typeface="Source Sans Pro"/>
                <a:cs typeface="Source Sans Pro"/>
                <a:sym typeface="Source Sans Pro"/>
              </a:rPr>
              <a:t>- Verify checksum</a:t>
            </a:r>
            <a:endParaRPr sz="1200">
              <a:latin typeface="Source Sans Pro"/>
              <a:ea typeface="Source Sans Pro"/>
              <a:cs typeface="Source Sans Pro"/>
              <a:sym typeface="Source Sans Pro"/>
            </a:endParaRPr>
          </a:p>
        </p:txBody>
      </p:sp>
      <p:sp>
        <p:nvSpPr>
          <p:cNvPr id="118" name="Google Shape;118;p16"/>
          <p:cNvSpPr/>
          <p:nvPr/>
        </p:nvSpPr>
        <p:spPr>
          <a:xfrm>
            <a:off x="796200" y="906150"/>
            <a:ext cx="1730100" cy="37704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Submission</a:t>
            </a:r>
            <a:endParaRPr>
              <a:solidFill>
                <a:srgbClr val="66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628650" y="273844"/>
            <a:ext cx="7886700" cy="8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Running the experiments</a:t>
            </a:r>
            <a:endParaRPr/>
          </a:p>
        </p:txBody>
      </p:sp>
      <p:sp>
        <p:nvSpPr>
          <p:cNvPr id="124" name="Google Shape;124;p17"/>
          <p:cNvSpPr txBox="1">
            <a:spLocks noGrp="1"/>
          </p:cNvSpPr>
          <p:nvPr>
            <p:ph type="body" idx="1"/>
          </p:nvPr>
        </p:nvSpPr>
        <p:spPr>
          <a:xfrm>
            <a:off x="628650" y="1106999"/>
            <a:ext cx="7886700" cy="38343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Char char="●"/>
            </a:pPr>
            <a:r>
              <a:rPr lang="en"/>
              <a:t>We used EGI cloud infrastructure to run the experiments at 3 different providers:</a:t>
            </a:r>
            <a:endParaRPr/>
          </a:p>
          <a:p>
            <a:pPr marL="914400" lvl="1" indent="-330200" algn="l" rtl="0">
              <a:spcBef>
                <a:spcPts val="0"/>
              </a:spcBef>
              <a:spcAft>
                <a:spcPts val="0"/>
              </a:spcAft>
              <a:buSzPts val="1600"/>
              <a:buChar char="○"/>
            </a:pPr>
            <a:r>
              <a:rPr lang="en" sz="1600"/>
              <a:t>19 vCPU, 180GB RAM, 8GB GPU RAM</a:t>
            </a:r>
            <a:endParaRPr sz="1600"/>
          </a:p>
          <a:p>
            <a:pPr marL="1371600" lvl="2" indent="-330200" algn="l" rtl="0">
              <a:spcBef>
                <a:spcPts val="0"/>
              </a:spcBef>
              <a:spcAft>
                <a:spcPts val="0"/>
              </a:spcAft>
              <a:buSzPts val="1600"/>
              <a:buChar char="■"/>
            </a:pPr>
            <a:r>
              <a:rPr lang="en" sz="1600"/>
              <a:t>Intel Xeon Processor (Skylake, IBRS) @ 2000Mhz</a:t>
            </a:r>
            <a:endParaRPr sz="1600"/>
          </a:p>
          <a:p>
            <a:pPr marL="1371600" lvl="2" indent="-330200" algn="l" rtl="0">
              <a:spcBef>
                <a:spcPts val="0"/>
              </a:spcBef>
              <a:spcAft>
                <a:spcPts val="0"/>
              </a:spcAft>
              <a:buSzPts val="1600"/>
              <a:buChar char="■"/>
            </a:pPr>
            <a:r>
              <a:rPr lang="en" sz="1600"/>
              <a:t>RTX 2080 8GB</a:t>
            </a:r>
            <a:endParaRPr sz="1600"/>
          </a:p>
          <a:p>
            <a:pPr marL="914400" lvl="1" indent="-330200" algn="l" rtl="0">
              <a:spcBef>
                <a:spcPts val="0"/>
              </a:spcBef>
              <a:spcAft>
                <a:spcPts val="0"/>
              </a:spcAft>
              <a:buSzPts val="1600"/>
              <a:buChar char="○"/>
            </a:pPr>
            <a:r>
              <a:rPr lang="en" sz="1600"/>
              <a:t>16 vCPU, 64GB RAM</a:t>
            </a:r>
            <a:endParaRPr sz="1600"/>
          </a:p>
          <a:p>
            <a:pPr marL="1371600" lvl="2" indent="-330200" algn="l" rtl="0">
              <a:spcBef>
                <a:spcPts val="0"/>
              </a:spcBef>
              <a:spcAft>
                <a:spcPts val="0"/>
              </a:spcAft>
              <a:buSzPts val="1600"/>
              <a:buChar char="■"/>
            </a:pPr>
            <a:r>
              <a:rPr lang="en" sz="1600"/>
              <a:t>Intel Xeon Processor (Skylake, IBRS) @ 2300MHz</a:t>
            </a:r>
            <a:endParaRPr sz="1600"/>
          </a:p>
          <a:p>
            <a:pPr marL="914400" lvl="1" indent="-330200" algn="l" rtl="0">
              <a:spcBef>
                <a:spcPts val="0"/>
              </a:spcBef>
              <a:spcAft>
                <a:spcPts val="0"/>
              </a:spcAft>
              <a:buSzPts val="1600"/>
              <a:buChar char="○"/>
            </a:pPr>
            <a:r>
              <a:rPr lang="en" sz="1600"/>
              <a:t>12 vCPU, 24GB RAM</a:t>
            </a:r>
            <a:endParaRPr sz="1600"/>
          </a:p>
          <a:p>
            <a:pPr marL="1371600" lvl="2" indent="-330200" algn="l" rtl="0">
              <a:spcBef>
                <a:spcPts val="0"/>
              </a:spcBef>
              <a:spcAft>
                <a:spcPts val="0"/>
              </a:spcAft>
              <a:buSzPts val="1600"/>
              <a:buChar char="■"/>
            </a:pPr>
            <a:r>
              <a:rPr lang="en" sz="1600"/>
              <a:t>QEMU Virtual CPU version 1.5.3 @ 2300MHz</a:t>
            </a:r>
            <a:endParaRPr sz="1600"/>
          </a:p>
          <a:p>
            <a:pPr marL="1371600" lvl="0" indent="0" algn="l" rtl="0">
              <a:spcBef>
                <a:spcPts val="1000"/>
              </a:spcBef>
              <a:spcAft>
                <a:spcPts val="0"/>
              </a:spcAft>
              <a:buNone/>
            </a:pPr>
            <a:endParaRPr sz="1200"/>
          </a:p>
          <a:p>
            <a:pPr marL="457200" lvl="0" indent="-342900" algn="l" rtl="0">
              <a:spcBef>
                <a:spcPts val="1000"/>
              </a:spcBef>
              <a:spcAft>
                <a:spcPts val="0"/>
              </a:spcAft>
              <a:buSzPts val="1800"/>
              <a:buChar char="●"/>
            </a:pPr>
            <a:r>
              <a:rPr lang="en"/>
              <a:t>Commercial instance:</a:t>
            </a:r>
            <a:endParaRPr/>
          </a:p>
          <a:p>
            <a:pPr marL="914400" lvl="1" indent="-342900" algn="l" rtl="0">
              <a:spcBef>
                <a:spcPts val="0"/>
              </a:spcBef>
              <a:spcAft>
                <a:spcPts val="0"/>
              </a:spcAft>
              <a:buSzPts val="1800"/>
              <a:buChar char="○"/>
            </a:pPr>
            <a:r>
              <a:rPr lang="en" sz="1800"/>
              <a:t>AWS GPU instance V100</a:t>
            </a:r>
            <a:endParaRPr sz="1800"/>
          </a:p>
        </p:txBody>
      </p:sp>
      <p:sp>
        <p:nvSpPr>
          <p:cNvPr id="125" name="Google Shape;125;p17"/>
          <p:cNvSpPr txBox="1">
            <a:spLocks noGrp="1"/>
          </p:cNvSpPr>
          <p:nvPr>
            <p:ph type="sldNum" idx="12"/>
          </p:nvPr>
        </p:nvSpPr>
        <p:spPr>
          <a:xfrm>
            <a:off x="6457950" y="4929890"/>
            <a:ext cx="2057400" cy="2022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Clarintheme">
  <a:themeElements>
    <a:clrScheme name="Clarin Colors 1">
      <a:dk1>
        <a:srgbClr val="000000"/>
      </a:dk1>
      <a:lt1>
        <a:srgbClr val="FFFFFF"/>
      </a:lt1>
      <a:dk2>
        <a:srgbClr val="07426E"/>
      </a:dk2>
      <a:lt2>
        <a:srgbClr val="0080AA"/>
      </a:lt2>
      <a:accent1>
        <a:srgbClr val="A2C037"/>
      </a:accent1>
      <a:accent2>
        <a:srgbClr val="3399BB"/>
      </a:accent2>
      <a:accent3>
        <a:srgbClr val="B5CD5F"/>
      </a:accent3>
      <a:accent4>
        <a:srgbClr val="66B3CC"/>
      </a:accent4>
      <a:accent5>
        <a:srgbClr val="C7D987"/>
      </a:accent5>
      <a:accent6>
        <a:srgbClr val="39688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1350</Words>
  <Application>Microsoft Macintosh PowerPoint</Application>
  <PresentationFormat>On-screen Show (16:9)</PresentationFormat>
  <Paragraphs>190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Arial</vt:lpstr>
      <vt:lpstr>Source Sans Pro SemiBold</vt:lpstr>
      <vt:lpstr>Source Sans Pro</vt:lpstr>
      <vt:lpstr>Clarintheme</vt:lpstr>
      <vt:lpstr>Using the EGI infrastructure for REPROLANG2020  Reproducibility in the context of Natural Language Processing</vt:lpstr>
      <vt:lpstr>CLARIN in eight bullets</vt:lpstr>
      <vt:lpstr>CLARIN ERIC in members and centres</vt:lpstr>
      <vt:lpstr>Background</vt:lpstr>
      <vt:lpstr>Goals of the workshop</vt:lpstr>
      <vt:lpstr>Procedure</vt:lpstr>
      <vt:lpstr>Technical Framework</vt:lpstr>
      <vt:lpstr>Technical Framework</vt:lpstr>
      <vt:lpstr>Running the experiments</vt:lpstr>
      <vt:lpstr>Reviewing of submissions</vt:lpstr>
      <vt:lpstr>Reviewing and results</vt:lpstr>
      <vt:lpstr>Challenges</vt:lpstr>
      <vt:lpstr>Challenges</vt:lpstr>
      <vt:lpstr>Summary</vt:lpstr>
      <vt:lpstr>Thank you for your attention!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EGI infrastructure for REPROLANG2020  Reproducibility in the context of Natural Language Processing</dc:title>
  <cp:lastModifiedBy>Elbers, W.J.M. (Willem)</cp:lastModifiedBy>
  <cp:revision>1</cp:revision>
  <dcterms:modified xsi:type="dcterms:W3CDTF">2020-10-30T14:01:08Z</dcterms:modified>
</cp:coreProperties>
</file>