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17"/>
  </p:notesMasterIdLst>
  <p:sldIdLst>
    <p:sldId id="256" r:id="rId3"/>
    <p:sldId id="257" r:id="rId4"/>
    <p:sldId id="258" r:id="rId5"/>
    <p:sldId id="259" r:id="rId6"/>
    <p:sldId id="260" r:id="rId7"/>
    <p:sldId id="290"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Trebuchet MS" panose="020B0703020202090204" pitchFamily="34" charset="0"/>
      <p:regular r:id="rId26"/>
      <p:bold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78">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Cauhé"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47E155-360C-4346-8764-BCA573A1AE43}">
  <a:tblStyle styleId="{D747E155-360C-4346-8764-BCA573A1AE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3FFA882-7C98-40C4-841B-D9479FA2951A}"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C40278-3C13-4772-B9B9-1DFA2F2D2D7D}"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150" d="100"/>
          <a:sy n="150" d="100"/>
        </p:scale>
        <p:origin x="424" y="168"/>
      </p:cViewPr>
      <p:guideLst>
        <p:guide orient="horz" pos="277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692a21d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692a21da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f1fc9d87a_0_5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f1fc9d87a_0_5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9f1fc9d87a_0_5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f1fc9d87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9f1fc9d87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f1fc9d87a_0_6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f1fc9d87a_0_6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9f1fc9d87a_0_6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1fc9d87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9f1fc9d87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69fc4e628_9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69fc4e628_9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a69fc4e628_9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3f1e9b248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3f1e9b248_0_5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53f1e9b248_0_5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3f1e9b248_0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3f1e9b248_0_5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53f1e9b248_0_5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3f1e9b248_0_5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3f1e9b248_0_5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53f1e9b248_0_5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67b35ca97_0_7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a67b35ca97_0_7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02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f1fc9d87a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9f1fc9d87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f1fc9d87a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9f1fc9d87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f1fc9d87a_0_4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9f1fc9d87a_0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7"/>
        <p:cNvGrpSpPr/>
        <p:nvPr/>
      </p:nvGrpSpPr>
      <p:grpSpPr>
        <a:xfrm>
          <a:off x="0" y="0"/>
          <a:ext cx="0" cy="0"/>
          <a:chOff x="0" y="0"/>
          <a:chExt cx="0" cy="0"/>
        </a:xfrm>
      </p:grpSpPr>
      <p:sp>
        <p:nvSpPr>
          <p:cNvPr id="18" name="Google Shape;18;p2"/>
          <p:cNvSpPr txBox="1">
            <a:spLocks noGrp="1"/>
          </p:cNvSpPr>
          <p:nvPr>
            <p:ph type="subTitle" idx="1"/>
          </p:nvPr>
        </p:nvSpPr>
        <p:spPr>
          <a:xfrm>
            <a:off x="329919" y="2490809"/>
            <a:ext cx="4543746" cy="4801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700"/>
              <a:buFont typeface="Arial"/>
              <a:buNone/>
              <a:defRPr sz="2700" b="0" i="1"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title"/>
          </p:nvPr>
        </p:nvSpPr>
        <p:spPr>
          <a:xfrm>
            <a:off x="329919" y="1948714"/>
            <a:ext cx="4815417" cy="5216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body" idx="2"/>
          </p:nvPr>
        </p:nvSpPr>
        <p:spPr>
          <a:xfrm>
            <a:off x="354634" y="3636204"/>
            <a:ext cx="1936583" cy="2509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200"/>
              <a:buFont typeface="Arial"/>
              <a:buNone/>
              <a:defRPr sz="1200" b="0" i="1"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body" idx="3"/>
          </p:nvPr>
        </p:nvSpPr>
        <p:spPr>
          <a:xfrm>
            <a:off x="354634" y="3353555"/>
            <a:ext cx="1936583" cy="2509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4" name="Google Shape;24;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 name="Google Shape;2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36"/>
        <p:cNvGrpSpPr/>
        <p:nvPr/>
      </p:nvGrpSpPr>
      <p:grpSpPr>
        <a:xfrm>
          <a:off x="0" y="0"/>
          <a:ext cx="0" cy="0"/>
          <a:chOff x="0" y="0"/>
          <a:chExt cx="0" cy="0"/>
        </a:xfrm>
      </p:grpSpPr>
      <p:sp>
        <p:nvSpPr>
          <p:cNvPr id="37" name="Google Shape;37;p5"/>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5"/>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6"/>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7"/>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176646" y="1369217"/>
            <a:ext cx="2811410" cy="319737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body" idx="2"/>
          </p:nvPr>
        </p:nvSpPr>
        <p:spPr>
          <a:xfrm>
            <a:off x="3180000" y="1369217"/>
            <a:ext cx="2783999"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3"/>
          </p:nvPr>
        </p:nvSpPr>
        <p:spPr>
          <a:xfrm>
            <a:off x="6155944" y="1369216"/>
            <a:ext cx="2783999" cy="319736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8"/>
          <p:cNvSpPr txBox="1">
            <a:spLocks noGrp="1"/>
          </p:cNvSpPr>
          <p:nvPr>
            <p:ph type="subTitle" idx="4"/>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54"/>
        <p:cNvGrpSpPr/>
        <p:nvPr/>
      </p:nvGrpSpPr>
      <p:grpSpPr>
        <a:xfrm>
          <a:off x="0" y="0"/>
          <a:ext cx="0" cy="0"/>
          <a:chOff x="0" y="0"/>
          <a:chExt cx="0" cy="0"/>
        </a:xfrm>
      </p:grpSpPr>
      <p:sp>
        <p:nvSpPr>
          <p:cNvPr id="55" name="Google Shape;55;p9"/>
          <p:cNvSpPr>
            <a:spLocks noGrp="1"/>
          </p:cNvSpPr>
          <p:nvPr>
            <p:ph type="pic" idx="2"/>
          </p:nvPr>
        </p:nvSpPr>
        <p:spPr>
          <a:xfrm>
            <a:off x="4649933" y="1370013"/>
            <a:ext cx="4275858" cy="31972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9"/>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3"/>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p:nvPr/>
        </p:nvSpPr>
        <p:spPr>
          <a:xfrm>
            <a:off x="546242" y="816345"/>
            <a:ext cx="1656681" cy="35819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900"/>
              <a:buFont typeface="Arial"/>
              <a:buNone/>
            </a:pPr>
            <a:r>
              <a:rPr lang="fr-FR" sz="900" b="1" i="0" u="none" strike="noStrike" cap="none">
                <a:solidFill>
                  <a:srgbClr val="0E67AD"/>
                </a:solidFill>
                <a:latin typeface="Calibri"/>
                <a:ea typeface="Calibri"/>
                <a:cs typeface="Calibri"/>
                <a:sym typeface="Calibri"/>
              </a:rPr>
              <a:t>www.egi.eu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E67AD"/>
              </a:buClr>
              <a:buSzPts val="900"/>
              <a:buFont typeface="Arial"/>
              <a:buNone/>
            </a:pPr>
            <a:r>
              <a:rPr lang="fr-FR" sz="900" b="0" i="0" u="none" strike="noStrike" cap="none">
                <a:solidFill>
                  <a:srgbClr val="0E67AD"/>
                </a:solidFill>
                <a:latin typeface="Calibri"/>
                <a:ea typeface="Calibri"/>
                <a:cs typeface="Calibri"/>
                <a:sym typeface="Calibri"/>
              </a:rPr>
              <a:t>@EGI_eInfra</a:t>
            </a:r>
            <a:endParaRPr sz="1400" b="0" i="0" u="none" strike="noStrike" cap="none">
              <a:solidFill>
                <a:srgbClr val="000000"/>
              </a:solidFill>
              <a:latin typeface="Arial"/>
              <a:ea typeface="Arial"/>
              <a:cs typeface="Arial"/>
              <a:sym typeface="Arial"/>
            </a:endParaRPr>
          </a:p>
        </p:txBody>
      </p:sp>
      <p:sp>
        <p:nvSpPr>
          <p:cNvPr id="11" name="Google Shape;11;p1"/>
          <p:cNvSpPr txBox="1"/>
          <p:nvPr/>
        </p:nvSpPr>
        <p:spPr>
          <a:xfrm>
            <a:off x="723100" y="4558808"/>
            <a:ext cx="2173781" cy="309008"/>
          </a:xfrm>
          <a:prstGeom prst="rect">
            <a:avLst/>
          </a:prstGeom>
          <a:noFill/>
          <a:ln>
            <a:noFill/>
          </a:ln>
        </p:spPr>
        <p:txBody>
          <a:bodyPr spcFirstLastPara="1" wrap="square" lIns="90000" tIns="45700" rIns="91425" bIns="45700" anchor="ctr" anchorCtr="0">
            <a:noAutofit/>
          </a:bodyPr>
          <a:lstStyle/>
          <a:p>
            <a:pPr marL="0" marR="0" lvl="0" indent="0" algn="l" rtl="0">
              <a:lnSpc>
                <a:spcPct val="100000"/>
              </a:lnSpc>
              <a:spcBef>
                <a:spcPts val="0"/>
              </a:spcBef>
              <a:spcAft>
                <a:spcPts val="0"/>
              </a:spcAft>
              <a:buClr>
                <a:srgbClr val="0E67AD"/>
              </a:buClr>
              <a:buSzPts val="700"/>
              <a:buFont typeface="Arial"/>
              <a:buNone/>
            </a:pPr>
            <a:r>
              <a:rPr lang="fr-FR" sz="700" b="1" i="0" u="none" strike="noStrike" cap="none">
                <a:solidFill>
                  <a:srgbClr val="0E67AD"/>
                </a:solidFill>
                <a:latin typeface="Calibri"/>
                <a:ea typeface="Calibri"/>
                <a:cs typeface="Calibri"/>
                <a:sym typeface="Calibri"/>
              </a:rPr>
              <a:t>The work of the EGI Foundation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67AD"/>
              </a:buClr>
              <a:buSzPts val="700"/>
              <a:buFont typeface="Arial"/>
              <a:buNone/>
            </a:pPr>
            <a:r>
              <a:rPr lang="fr-FR" sz="700" b="0" i="1" u="none" strike="noStrike" cap="none">
                <a:solidFill>
                  <a:srgbClr val="0E67AD"/>
                </a:solidFill>
                <a:latin typeface="Calibri"/>
                <a:ea typeface="Calibri"/>
                <a:cs typeface="Calibri"/>
                <a:sym typeface="Calibri"/>
              </a:rPr>
              <a:t>is partly funded by the European Commission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67AD"/>
              </a:buClr>
              <a:buSzPts val="700"/>
              <a:buFont typeface="Arial"/>
              <a:buNone/>
            </a:pPr>
            <a:r>
              <a:rPr lang="fr-FR" sz="700" b="0" i="1" u="none" strike="noStrike" cap="none">
                <a:solidFill>
                  <a:srgbClr val="0E67AD"/>
                </a:solidFill>
                <a:latin typeface="Calibri"/>
                <a:ea typeface="Calibri"/>
                <a:cs typeface="Calibri"/>
                <a:sym typeface="Calibri"/>
              </a:rPr>
              <a:t>under H2020 Framework Programme</a:t>
            </a:r>
            <a:endParaRPr sz="1400" b="0" i="0" u="none" strike="noStrike" cap="none">
              <a:solidFill>
                <a:srgbClr val="000000"/>
              </a:solidFill>
              <a:latin typeface="Arial"/>
              <a:ea typeface="Arial"/>
              <a:cs typeface="Arial"/>
              <a:sym typeface="Arial"/>
            </a:endParaRPr>
          </a:p>
        </p:txBody>
      </p:sp>
      <p:pic>
        <p:nvPicPr>
          <p:cNvPr id="12" name="Google Shape;12;p1"/>
          <p:cNvPicPr preferRelativeResize="0"/>
          <p:nvPr/>
        </p:nvPicPr>
        <p:blipFill rotWithShape="1">
          <a:blip r:embed="rId5">
            <a:alphaModFix/>
          </a:blip>
          <a:srcRect/>
          <a:stretch/>
        </p:blipFill>
        <p:spPr>
          <a:xfrm>
            <a:off x="176761" y="4558808"/>
            <a:ext cx="471315" cy="309008"/>
          </a:xfrm>
          <a:prstGeom prst="rect">
            <a:avLst/>
          </a:prstGeom>
          <a:noFill/>
          <a:ln>
            <a:noFill/>
          </a:ln>
        </p:spPr>
      </p:pic>
      <p:pic>
        <p:nvPicPr>
          <p:cNvPr id="13" name="Google Shape;13;p1"/>
          <p:cNvPicPr preferRelativeResize="0"/>
          <p:nvPr/>
        </p:nvPicPr>
        <p:blipFill rotWithShape="1">
          <a:blip r:embed="rId6">
            <a:alphaModFix/>
          </a:blip>
          <a:srcRect/>
          <a:stretch/>
        </p:blipFill>
        <p:spPr>
          <a:xfrm>
            <a:off x="412418" y="1050147"/>
            <a:ext cx="133824" cy="118955"/>
          </a:xfrm>
          <a:prstGeom prst="rect">
            <a:avLst/>
          </a:prstGeom>
          <a:noFill/>
          <a:ln>
            <a:noFill/>
          </a:ln>
        </p:spPr>
      </p:pic>
      <p:pic>
        <p:nvPicPr>
          <p:cNvPr id="14" name="Google Shape;14;p1"/>
          <p:cNvPicPr preferRelativeResize="0"/>
          <p:nvPr/>
        </p:nvPicPr>
        <p:blipFill rotWithShape="1">
          <a:blip r:embed="rId7">
            <a:alphaModFix/>
          </a:blip>
          <a:srcRect/>
          <a:stretch/>
        </p:blipFill>
        <p:spPr>
          <a:xfrm>
            <a:off x="6360238" y="2080636"/>
            <a:ext cx="2136858" cy="1641441"/>
          </a:xfrm>
          <a:prstGeom prst="rect">
            <a:avLst/>
          </a:prstGeom>
          <a:noFill/>
          <a:ln>
            <a:noFill/>
          </a:ln>
        </p:spPr>
      </p:pic>
      <p:pic>
        <p:nvPicPr>
          <p:cNvPr id="15" name="Google Shape;15;p1"/>
          <p:cNvPicPr preferRelativeResize="0"/>
          <p:nvPr/>
        </p:nvPicPr>
        <p:blipFill rotWithShape="1">
          <a:blip r:embed="rId8">
            <a:alphaModFix/>
          </a:blip>
          <a:srcRect/>
          <a:stretch/>
        </p:blipFill>
        <p:spPr>
          <a:xfrm>
            <a:off x="432986" y="892073"/>
            <a:ext cx="113256" cy="118955"/>
          </a:xfrm>
          <a:prstGeom prst="rect">
            <a:avLst/>
          </a:prstGeom>
          <a:noFill/>
          <a:ln>
            <a:noFill/>
          </a:ln>
        </p:spPr>
      </p:pic>
      <p:sp>
        <p:nvSpPr>
          <p:cNvPr id="16" name="Google Shape;16;p1"/>
          <p:cNvSpPr txBox="1"/>
          <p:nvPr/>
        </p:nvSpPr>
        <p:spPr>
          <a:xfrm>
            <a:off x="2624575" y="53846"/>
            <a:ext cx="4091495" cy="443675"/>
          </a:xfrm>
          <a:prstGeom prst="rect">
            <a:avLst/>
          </a:prstGeom>
          <a:noFill/>
          <a:ln>
            <a:noFill/>
          </a:ln>
        </p:spPr>
        <p:txBody>
          <a:bodyPr spcFirstLastPara="1" wrap="square" lIns="90000" tIns="45700" rIns="91425" bIns="45700" anchor="ctr" anchorCtr="0">
            <a:noAutofit/>
          </a:bodyPr>
          <a:lstStyle/>
          <a:p>
            <a:pPr marL="0" marR="0" lvl="0" indent="0" algn="l" rtl="0">
              <a:lnSpc>
                <a:spcPct val="100000"/>
              </a:lnSpc>
              <a:spcBef>
                <a:spcPts val="0"/>
              </a:spcBef>
              <a:spcAft>
                <a:spcPts val="0"/>
              </a:spcAft>
              <a:buClr>
                <a:srgbClr val="0E67AD"/>
              </a:buClr>
              <a:buSzPts val="1800"/>
              <a:buFont typeface="Arial"/>
              <a:buNone/>
            </a:pPr>
            <a:r>
              <a:rPr lang="fr-FR" sz="1800" b="1" i="0" u="none" strike="noStrike" cap="none">
                <a:solidFill>
                  <a:srgbClr val="0E67AD"/>
                </a:solidFill>
                <a:latin typeface="Calibri"/>
                <a:ea typeface="Calibri"/>
                <a:cs typeface="Calibri"/>
                <a:sym typeface="Calibri"/>
              </a:rPr>
              <a:t>EGI: Advanced Computing for Research</a:t>
            </a:r>
            <a:endParaRPr sz="1800" b="1" i="0" u="none" strike="noStrike" cap="none">
              <a:solidFill>
                <a:srgbClr val="0E67AD"/>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26"/>
        <p:cNvGrpSpPr/>
        <p:nvPr/>
      </p:nvGrpSpPr>
      <p:grpSpPr>
        <a:xfrm>
          <a:off x="0" y="0"/>
          <a:ext cx="0" cy="0"/>
          <a:chOff x="0" y="0"/>
          <a:chExt cx="0" cy="0"/>
        </a:xfrm>
      </p:grpSpPr>
      <p:sp>
        <p:nvSpPr>
          <p:cNvPr id="27" name="Google Shape;27;p4"/>
          <p:cNvSpPr txBox="1"/>
          <p:nvPr/>
        </p:nvSpPr>
        <p:spPr>
          <a:xfrm>
            <a:off x="6359778" y="4909725"/>
            <a:ext cx="980136" cy="156744"/>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0" i="0" u="none" strike="noStrike" cap="none">
                <a:solidFill>
                  <a:srgbClr val="0E67AD"/>
                </a:solidFill>
                <a:latin typeface="Calibri"/>
                <a:ea typeface="Calibri"/>
                <a:cs typeface="Calibri"/>
                <a:sym typeface="Calibri"/>
              </a:rPr>
              <a:t>@EGI_eInfra</a:t>
            </a:r>
            <a:endParaRPr sz="800" b="0" i="0" u="none" strike="noStrike" cap="none">
              <a:solidFill>
                <a:srgbClr val="0E67AD"/>
              </a:solidFill>
              <a:latin typeface="Calibri"/>
              <a:ea typeface="Calibri"/>
              <a:cs typeface="Calibri"/>
              <a:sym typeface="Calibri"/>
            </a:endParaRPr>
          </a:p>
        </p:txBody>
      </p:sp>
      <p:sp>
        <p:nvSpPr>
          <p:cNvPr id="28" name="Google Shape;28;p4"/>
          <p:cNvSpPr txBox="1"/>
          <p:nvPr/>
        </p:nvSpPr>
        <p:spPr>
          <a:xfrm>
            <a:off x="5481272" y="4909682"/>
            <a:ext cx="716899" cy="161981"/>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b="1" i="0" u="none" strike="noStrike" cap="none">
                <a:solidFill>
                  <a:srgbClr val="0E67AD"/>
                </a:solidFill>
                <a:latin typeface="Calibri"/>
                <a:ea typeface="Calibri"/>
                <a:cs typeface="Calibri"/>
                <a:sym typeface="Calibri"/>
              </a:rPr>
              <a:t>www.egi.eu</a:t>
            </a:r>
            <a:endParaRPr sz="800" b="0" i="0" u="none" strike="noStrike" cap="none">
              <a:solidFill>
                <a:srgbClr val="0E67AD"/>
              </a:solidFill>
              <a:latin typeface="Calibri"/>
              <a:ea typeface="Calibri"/>
              <a:cs typeface="Calibri"/>
              <a:sym typeface="Calibri"/>
            </a:endParaRPr>
          </a:p>
        </p:txBody>
      </p:sp>
      <p:cxnSp>
        <p:nvCxnSpPr>
          <p:cNvPr id="29" name="Google Shape;29;p4"/>
          <p:cNvCxnSpPr/>
          <p:nvPr/>
        </p:nvCxnSpPr>
        <p:spPr>
          <a:xfrm>
            <a:off x="6150117" y="4965272"/>
            <a:ext cx="0" cy="178228"/>
          </a:xfrm>
          <a:prstGeom prst="straightConnector1">
            <a:avLst/>
          </a:prstGeom>
          <a:noFill/>
          <a:ln w="9525" cap="flat" cmpd="sng">
            <a:solidFill>
              <a:schemeClr val="accent1"/>
            </a:solidFill>
            <a:prstDash val="solid"/>
            <a:miter lim="800000"/>
            <a:headEnd type="none" w="sm" len="sm"/>
            <a:tailEnd type="none" w="sm" len="sm"/>
          </a:ln>
        </p:spPr>
      </p:cxnSp>
      <p:pic>
        <p:nvPicPr>
          <p:cNvPr id="30" name="Google Shape;30;p4"/>
          <p:cNvPicPr preferRelativeResize="0"/>
          <p:nvPr/>
        </p:nvPicPr>
        <p:blipFill rotWithShape="1">
          <a:blip r:embed="rId8">
            <a:alphaModFix/>
          </a:blip>
          <a:srcRect/>
          <a:stretch/>
        </p:blipFill>
        <p:spPr>
          <a:xfrm>
            <a:off x="1552255" y="61362"/>
            <a:ext cx="523131" cy="402662"/>
          </a:xfrm>
          <a:prstGeom prst="rect">
            <a:avLst/>
          </a:prstGeom>
          <a:noFill/>
          <a:ln>
            <a:noFill/>
          </a:ln>
        </p:spPr>
      </p:pic>
      <p:sp>
        <p:nvSpPr>
          <p:cNvPr id="31" name="Google Shape;31;p4"/>
          <p:cNvSpPr txBox="1"/>
          <p:nvPr/>
        </p:nvSpPr>
        <p:spPr>
          <a:xfrm>
            <a:off x="7425794" y="4923175"/>
            <a:ext cx="945300" cy="2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fr-FR" sz="900" b="1">
                <a:solidFill>
                  <a:schemeClr val="lt1"/>
                </a:solidFill>
                <a:latin typeface="Calibri"/>
                <a:ea typeface="Calibri"/>
                <a:cs typeface="Calibri"/>
                <a:sym typeface="Calibri"/>
              </a:rPr>
              <a:t>02</a:t>
            </a:r>
            <a:r>
              <a:rPr lang="fr-FR" sz="900" b="1" i="0" u="none" strike="noStrike" cap="none">
                <a:solidFill>
                  <a:schemeClr val="lt1"/>
                </a:solidFill>
                <a:latin typeface="Calibri"/>
                <a:ea typeface="Calibri"/>
                <a:cs typeface="Calibri"/>
                <a:sym typeface="Calibri"/>
              </a:rPr>
              <a:t>/</a:t>
            </a:r>
            <a:r>
              <a:rPr lang="fr-FR" sz="900" b="1">
                <a:solidFill>
                  <a:schemeClr val="lt1"/>
                </a:solidFill>
                <a:latin typeface="Calibri"/>
                <a:ea typeface="Calibri"/>
                <a:cs typeface="Calibri"/>
                <a:sym typeface="Calibri"/>
              </a:rPr>
              <a:t>11</a:t>
            </a:r>
            <a:r>
              <a:rPr lang="fr-FR" sz="900" b="1" i="0" u="none" strike="noStrike" cap="none">
                <a:solidFill>
                  <a:schemeClr val="lt1"/>
                </a:solidFill>
                <a:latin typeface="Calibri"/>
                <a:ea typeface="Calibri"/>
                <a:cs typeface="Calibri"/>
                <a:sym typeface="Calibri"/>
              </a:rPr>
              <a:t>/</a:t>
            </a:r>
            <a:r>
              <a:rPr lang="fr-FR" sz="900" b="1">
                <a:solidFill>
                  <a:schemeClr val="lt1"/>
                </a:solidFill>
                <a:latin typeface="Calibri"/>
                <a:ea typeface="Calibri"/>
                <a:cs typeface="Calibri"/>
                <a:sym typeface="Calibri"/>
              </a:rPr>
              <a:t>2020</a:t>
            </a:r>
            <a:endParaRPr sz="900" b="1" i="0" u="none" strike="noStrike" cap="none">
              <a:solidFill>
                <a:schemeClr val="lt1"/>
              </a:solidFill>
              <a:latin typeface="Calibri"/>
              <a:ea typeface="Calibri"/>
              <a:cs typeface="Calibri"/>
              <a:sym typeface="Calibri"/>
            </a:endParaRPr>
          </a:p>
        </p:txBody>
      </p:sp>
      <p:sp>
        <p:nvSpPr>
          <p:cNvPr id="32" name="Google Shape;32;p4"/>
          <p:cNvSpPr txBox="1"/>
          <p:nvPr/>
        </p:nvSpPr>
        <p:spPr>
          <a:xfrm>
            <a:off x="8783491" y="4915226"/>
            <a:ext cx="389850"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fr-FR" sz="900" b="1" i="0" u="none" strike="noStrike" cap="none">
                <a:solidFill>
                  <a:schemeClr val="lt1"/>
                </a:solidFill>
                <a:latin typeface="Calibri"/>
                <a:ea typeface="Calibri"/>
                <a:cs typeface="Calibri"/>
                <a:sym typeface="Calibri"/>
              </a:rPr>
              <a:t>‹#›</a:t>
            </a:fld>
            <a:endParaRPr sz="900" b="1" i="0" u="none" strike="noStrike" cap="none">
              <a:solidFill>
                <a:schemeClr val="lt1"/>
              </a:solidFill>
              <a:latin typeface="Calibri"/>
              <a:ea typeface="Calibri"/>
              <a:cs typeface="Calibri"/>
              <a:sym typeface="Calibri"/>
            </a:endParaRPr>
          </a:p>
        </p:txBody>
      </p:sp>
      <p:pic>
        <p:nvPicPr>
          <p:cNvPr id="33" name="Google Shape;33;p4"/>
          <p:cNvPicPr preferRelativeResize="0"/>
          <p:nvPr/>
        </p:nvPicPr>
        <p:blipFill rotWithShape="1">
          <a:blip r:embed="rId9">
            <a:alphaModFix/>
          </a:blip>
          <a:srcRect/>
          <a:stretch/>
        </p:blipFill>
        <p:spPr>
          <a:xfrm>
            <a:off x="6276638" y="4965272"/>
            <a:ext cx="119690" cy="106391"/>
          </a:xfrm>
          <a:prstGeom prst="rect">
            <a:avLst/>
          </a:prstGeom>
          <a:noFill/>
          <a:ln>
            <a:noFill/>
          </a:ln>
        </p:spPr>
      </p:pic>
      <p:pic>
        <p:nvPicPr>
          <p:cNvPr id="34" name="Google Shape;34;p4"/>
          <p:cNvPicPr preferRelativeResize="0"/>
          <p:nvPr/>
        </p:nvPicPr>
        <p:blipFill rotWithShape="1">
          <a:blip r:embed="rId10">
            <a:alphaModFix/>
          </a:blip>
          <a:srcRect/>
          <a:stretch/>
        </p:blipFill>
        <p:spPr>
          <a:xfrm>
            <a:off x="5429503" y="4965701"/>
            <a:ext cx="93380" cy="98079"/>
          </a:xfrm>
          <a:prstGeom prst="rect">
            <a:avLst/>
          </a:prstGeom>
          <a:noFill/>
          <a:ln>
            <a:noFill/>
          </a:ln>
        </p:spPr>
      </p:pic>
      <p:sp>
        <p:nvSpPr>
          <p:cNvPr id="35" name="Google Shape;35;p4"/>
          <p:cNvSpPr txBox="1"/>
          <p:nvPr/>
        </p:nvSpPr>
        <p:spPr>
          <a:xfrm>
            <a:off x="49447" y="4940168"/>
            <a:ext cx="1770600" cy="15660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fr-FR" sz="800">
                <a:solidFill>
                  <a:srgbClr val="0E67AD"/>
                </a:solidFill>
                <a:latin typeface="Calibri"/>
                <a:ea typeface="Calibri"/>
                <a:cs typeface="Calibri"/>
                <a:sym typeface="Calibri"/>
              </a:rPr>
              <a:t>EGI Virtual Conference 2020</a:t>
            </a:r>
            <a:endParaRPr sz="800" b="0" i="0" u="none" strike="noStrike" cap="none">
              <a:solidFill>
                <a:srgbClr val="0E67AD"/>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jp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sergio.andreozzi@egi.eu" TargetMode="External"/><Relationship Id="rId5" Type="http://schemas.openxmlformats.org/officeDocument/2006/relationships/hyperlink" Target="http://go.egi.eu/join" TargetMode="External"/><Relationship Id="rId4" Type="http://schemas.openxmlformats.org/officeDocument/2006/relationships/hyperlink" Target="mailto:director@egi.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go.egi.eu/joi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go.egi.eu/statutes"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8" name="Google Shape;68;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9" name="Google Shape;69;p11"/>
          <p:cNvPicPr preferRelativeResize="0"/>
          <p:nvPr/>
        </p:nvPicPr>
        <p:blipFill>
          <a:blip r:embed="rId3">
            <a:alphaModFix/>
          </a:blip>
          <a:stretch>
            <a:fillRect/>
          </a:stretch>
        </p:blipFill>
        <p:spPr>
          <a:xfrm>
            <a:off x="5459" y="0"/>
            <a:ext cx="9133085" cy="5143501"/>
          </a:xfrm>
          <a:prstGeom prst="rect">
            <a:avLst/>
          </a:prstGeom>
          <a:noFill/>
          <a:ln>
            <a:noFill/>
          </a:ln>
        </p:spPr>
      </p:pic>
      <p:sp>
        <p:nvSpPr>
          <p:cNvPr id="70" name="Google Shape;70;p11"/>
          <p:cNvSpPr txBox="1"/>
          <p:nvPr/>
        </p:nvSpPr>
        <p:spPr>
          <a:xfrm>
            <a:off x="214650" y="162000"/>
            <a:ext cx="6538200" cy="9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900" b="1">
                <a:solidFill>
                  <a:srgbClr val="FFFFFF"/>
                </a:solidFill>
                <a:latin typeface="Trebuchet MS"/>
                <a:ea typeface="Trebuchet MS"/>
                <a:cs typeface="Trebuchet MS"/>
                <a:sym typeface="Trebuchet MS"/>
              </a:rPr>
              <a:t>GENERAL HOUSEKEEPING</a:t>
            </a:r>
            <a:endParaRPr sz="2900" b="1">
              <a:solidFill>
                <a:srgbClr val="FFFFFF"/>
              </a:solidFill>
              <a:latin typeface="Trebuchet MS"/>
              <a:ea typeface="Trebuchet MS"/>
              <a:cs typeface="Trebuchet MS"/>
              <a:sym typeface="Trebuchet MS"/>
            </a:endParaRPr>
          </a:p>
        </p:txBody>
      </p:sp>
      <p:sp>
        <p:nvSpPr>
          <p:cNvPr id="71" name="Google Shape;71;p11"/>
          <p:cNvSpPr txBox="1"/>
          <p:nvPr/>
        </p:nvSpPr>
        <p:spPr>
          <a:xfrm>
            <a:off x="359675" y="759225"/>
            <a:ext cx="4881900" cy="5376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FFFFFF"/>
              </a:buClr>
              <a:buSzPts val="1700"/>
              <a:buChar char="●"/>
            </a:pPr>
            <a:r>
              <a:rPr lang="fr-FR" sz="1700">
                <a:solidFill>
                  <a:srgbClr val="FFFFFF"/>
                </a:solidFill>
              </a:rPr>
              <a:t>Please make sure your microphone and video are deactivated unless the (co)host gives permission.</a:t>
            </a:r>
            <a:endParaRPr sz="1700">
              <a:solidFill>
                <a:srgbClr val="FFFFFF"/>
              </a:solidFill>
            </a:endParaRPr>
          </a:p>
        </p:txBody>
      </p:sp>
      <p:sp>
        <p:nvSpPr>
          <p:cNvPr id="72" name="Google Shape;72;p11"/>
          <p:cNvSpPr txBox="1"/>
          <p:nvPr/>
        </p:nvSpPr>
        <p:spPr>
          <a:xfrm>
            <a:off x="1465750" y="1629575"/>
            <a:ext cx="4881900" cy="5376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FFFFFF"/>
              </a:buClr>
              <a:buSzPts val="1700"/>
              <a:buChar char="●"/>
            </a:pPr>
            <a:r>
              <a:rPr lang="fr-FR" sz="1700">
                <a:solidFill>
                  <a:srgbClr val="FFFFFF"/>
                </a:solidFill>
              </a:rPr>
              <a:t>Use the              function to ask to speak,</a:t>
            </a:r>
            <a:br>
              <a:rPr lang="fr-FR" sz="1700">
                <a:solidFill>
                  <a:srgbClr val="FFFFFF"/>
                </a:solidFill>
              </a:rPr>
            </a:br>
            <a:r>
              <a:rPr lang="fr-FR" sz="1700">
                <a:solidFill>
                  <a:srgbClr val="FFFFFF"/>
                </a:solidFill>
              </a:rPr>
              <a:t>you find the option in the “participants” list</a:t>
            </a:r>
            <a:endParaRPr sz="1700">
              <a:solidFill>
                <a:srgbClr val="FFFFFF"/>
              </a:solidFill>
            </a:endParaRPr>
          </a:p>
        </p:txBody>
      </p:sp>
      <p:sp>
        <p:nvSpPr>
          <p:cNvPr id="73" name="Google Shape;73;p11"/>
          <p:cNvSpPr txBox="1"/>
          <p:nvPr/>
        </p:nvSpPr>
        <p:spPr>
          <a:xfrm>
            <a:off x="2475200" y="2347525"/>
            <a:ext cx="4881900" cy="5376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FFFFFF"/>
              </a:buClr>
              <a:buSzPts val="1700"/>
              <a:buChar char="●"/>
            </a:pPr>
            <a:r>
              <a:rPr lang="fr-FR" sz="1700">
                <a:solidFill>
                  <a:srgbClr val="FFFFFF"/>
                </a:solidFill>
              </a:rPr>
              <a:t>All presentations will be available on</a:t>
            </a:r>
            <a:endParaRPr sz="1700">
              <a:solidFill>
                <a:srgbClr val="FFFFFF"/>
              </a:solidFill>
            </a:endParaRPr>
          </a:p>
          <a:p>
            <a:pPr marL="457200" lvl="0" indent="0" algn="l" rtl="0">
              <a:spcBef>
                <a:spcPts val="0"/>
              </a:spcBef>
              <a:spcAft>
                <a:spcPts val="0"/>
              </a:spcAft>
              <a:buNone/>
            </a:pPr>
            <a:r>
              <a:rPr lang="fr-FR" sz="1700">
                <a:solidFill>
                  <a:srgbClr val="FFFFFF"/>
                </a:solidFill>
              </a:rPr>
              <a:t>Indico (see session via Timetable).</a:t>
            </a:r>
            <a:endParaRPr sz="1700">
              <a:solidFill>
                <a:srgbClr val="FFFFFF"/>
              </a:solidFill>
            </a:endParaRPr>
          </a:p>
          <a:p>
            <a:pPr marL="0" lvl="0" indent="0" algn="l" rtl="0">
              <a:spcBef>
                <a:spcPts val="0"/>
              </a:spcBef>
              <a:spcAft>
                <a:spcPts val="0"/>
              </a:spcAft>
              <a:buNone/>
            </a:pPr>
            <a:endParaRPr sz="1700">
              <a:solidFill>
                <a:srgbClr val="FFFFFF"/>
              </a:solidFill>
            </a:endParaRPr>
          </a:p>
        </p:txBody>
      </p:sp>
      <p:sp>
        <p:nvSpPr>
          <p:cNvPr id="74" name="Google Shape;74;p11"/>
          <p:cNvSpPr txBox="1"/>
          <p:nvPr/>
        </p:nvSpPr>
        <p:spPr>
          <a:xfrm>
            <a:off x="3267125" y="3034250"/>
            <a:ext cx="5412900" cy="5376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FFFFFF"/>
              </a:buClr>
              <a:buSzPts val="1700"/>
              <a:buChar char="●"/>
            </a:pPr>
            <a:r>
              <a:rPr lang="fr-FR" sz="1700">
                <a:solidFill>
                  <a:srgbClr val="FFFFFF"/>
                </a:solidFill>
              </a:rPr>
              <a:t>If you do not see all the Zoom buttons</a:t>
            </a:r>
            <a:endParaRPr sz="1700">
              <a:solidFill>
                <a:srgbClr val="FFFFFF"/>
              </a:solidFill>
            </a:endParaRPr>
          </a:p>
          <a:p>
            <a:pPr marL="457200" lvl="0" indent="0" algn="l" rtl="0">
              <a:spcBef>
                <a:spcPts val="0"/>
              </a:spcBef>
              <a:spcAft>
                <a:spcPts val="0"/>
              </a:spcAft>
              <a:buNone/>
            </a:pPr>
            <a:r>
              <a:rPr lang="fr-FR" sz="1700">
                <a:solidFill>
                  <a:srgbClr val="FFFFFF"/>
                </a:solidFill>
              </a:rPr>
              <a:t>at the bottom of the Zoom window, move your mouse on that window and buttons will appear.</a:t>
            </a:r>
            <a:endParaRPr sz="1700">
              <a:solidFill>
                <a:srgbClr val="FFFFFF"/>
              </a:solidFill>
            </a:endParaRPr>
          </a:p>
          <a:p>
            <a:pPr marL="457200" lvl="0" indent="0" algn="l" rtl="0">
              <a:spcBef>
                <a:spcPts val="0"/>
              </a:spcBef>
              <a:spcAft>
                <a:spcPts val="0"/>
              </a:spcAft>
              <a:buNone/>
            </a:pPr>
            <a:endParaRPr sz="1700">
              <a:solidFill>
                <a:srgbClr val="FFFFFF"/>
              </a:solidFill>
            </a:endParaRPr>
          </a:p>
          <a:p>
            <a:pPr marL="0" lvl="0" indent="0" algn="l" rtl="0">
              <a:spcBef>
                <a:spcPts val="0"/>
              </a:spcBef>
              <a:spcAft>
                <a:spcPts val="0"/>
              </a:spcAft>
              <a:buNone/>
            </a:pPr>
            <a:endParaRPr sz="1700">
              <a:solidFill>
                <a:srgbClr val="FFFFFF"/>
              </a:solidFill>
            </a:endParaRPr>
          </a:p>
        </p:txBody>
      </p:sp>
      <p:sp>
        <p:nvSpPr>
          <p:cNvPr id="75" name="Google Shape;75;p11"/>
          <p:cNvSpPr/>
          <p:nvPr/>
        </p:nvSpPr>
        <p:spPr>
          <a:xfrm>
            <a:off x="7057725" y="4240625"/>
            <a:ext cx="1569300" cy="612900"/>
          </a:xfrm>
          <a:prstGeom prst="rect">
            <a:avLst/>
          </a:prstGeom>
          <a:solidFill>
            <a:srgbClr val="4E8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p:nvPr/>
        </p:nvSpPr>
        <p:spPr>
          <a:xfrm>
            <a:off x="4276800" y="3925300"/>
            <a:ext cx="4555500" cy="5376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FFFFFF"/>
              </a:buClr>
              <a:buSzPts val="1700"/>
              <a:buChar char="●"/>
            </a:pPr>
            <a:r>
              <a:rPr lang="fr-FR" sz="1700">
                <a:solidFill>
                  <a:srgbClr val="FFFFFF"/>
                </a:solidFill>
              </a:rPr>
              <a:t>Share your impressions and experiences on Twitter using #EGI2020 and mention @EGI_eInfra.</a:t>
            </a:r>
            <a:endParaRPr sz="1700">
              <a:solidFill>
                <a:srgbClr val="FFFFFF"/>
              </a:solidFill>
            </a:endParaRPr>
          </a:p>
        </p:txBody>
      </p:sp>
      <p:pic>
        <p:nvPicPr>
          <p:cNvPr id="77" name="Google Shape;77;p11"/>
          <p:cNvPicPr preferRelativeResize="0"/>
          <p:nvPr/>
        </p:nvPicPr>
        <p:blipFill>
          <a:blip r:embed="rId4">
            <a:alphaModFix/>
          </a:blip>
          <a:stretch>
            <a:fillRect/>
          </a:stretch>
        </p:blipFill>
        <p:spPr>
          <a:xfrm>
            <a:off x="519450" y="819074"/>
            <a:ext cx="246950" cy="417900"/>
          </a:xfrm>
          <a:prstGeom prst="rect">
            <a:avLst/>
          </a:prstGeom>
          <a:noFill/>
          <a:ln>
            <a:noFill/>
          </a:ln>
        </p:spPr>
      </p:pic>
      <p:pic>
        <p:nvPicPr>
          <p:cNvPr id="78" name="Google Shape;78;p11"/>
          <p:cNvPicPr preferRelativeResize="0"/>
          <p:nvPr/>
        </p:nvPicPr>
        <p:blipFill>
          <a:blip r:embed="rId5">
            <a:alphaModFix/>
          </a:blip>
          <a:stretch>
            <a:fillRect/>
          </a:stretch>
        </p:blipFill>
        <p:spPr>
          <a:xfrm>
            <a:off x="519450" y="1332543"/>
            <a:ext cx="298200" cy="207831"/>
          </a:xfrm>
          <a:prstGeom prst="rect">
            <a:avLst/>
          </a:prstGeom>
          <a:noFill/>
          <a:ln>
            <a:noFill/>
          </a:ln>
        </p:spPr>
      </p:pic>
      <p:pic>
        <p:nvPicPr>
          <p:cNvPr id="79" name="Google Shape;79;p11"/>
          <p:cNvPicPr preferRelativeResize="0"/>
          <p:nvPr/>
        </p:nvPicPr>
        <p:blipFill>
          <a:blip r:embed="rId6">
            <a:alphaModFix/>
          </a:blip>
          <a:stretch>
            <a:fillRect/>
          </a:stretch>
        </p:blipFill>
        <p:spPr>
          <a:xfrm>
            <a:off x="1438316" y="1746449"/>
            <a:ext cx="519100" cy="303863"/>
          </a:xfrm>
          <a:prstGeom prst="rect">
            <a:avLst/>
          </a:prstGeom>
          <a:noFill/>
          <a:ln>
            <a:noFill/>
          </a:ln>
        </p:spPr>
      </p:pic>
      <p:pic>
        <p:nvPicPr>
          <p:cNvPr id="80" name="Google Shape;80;p11"/>
          <p:cNvPicPr preferRelativeResize="0"/>
          <p:nvPr/>
        </p:nvPicPr>
        <p:blipFill>
          <a:blip r:embed="rId7">
            <a:alphaModFix/>
          </a:blip>
          <a:stretch>
            <a:fillRect/>
          </a:stretch>
        </p:blipFill>
        <p:spPr>
          <a:xfrm>
            <a:off x="2540450" y="2381727"/>
            <a:ext cx="408200" cy="303850"/>
          </a:xfrm>
          <a:prstGeom prst="rect">
            <a:avLst/>
          </a:prstGeom>
          <a:noFill/>
          <a:ln>
            <a:noFill/>
          </a:ln>
        </p:spPr>
      </p:pic>
      <p:pic>
        <p:nvPicPr>
          <p:cNvPr id="81" name="Google Shape;81;p11"/>
          <p:cNvPicPr preferRelativeResize="0"/>
          <p:nvPr/>
        </p:nvPicPr>
        <p:blipFill>
          <a:blip r:embed="rId8">
            <a:alphaModFix/>
          </a:blip>
          <a:stretch>
            <a:fillRect/>
          </a:stretch>
        </p:blipFill>
        <p:spPr>
          <a:xfrm>
            <a:off x="3177249" y="3154700"/>
            <a:ext cx="586352" cy="207825"/>
          </a:xfrm>
          <a:prstGeom prst="rect">
            <a:avLst/>
          </a:prstGeom>
          <a:noFill/>
          <a:ln>
            <a:noFill/>
          </a:ln>
        </p:spPr>
      </p:pic>
      <p:pic>
        <p:nvPicPr>
          <p:cNvPr id="82" name="Google Shape;82;p11"/>
          <p:cNvPicPr preferRelativeResize="0"/>
          <p:nvPr/>
        </p:nvPicPr>
        <p:blipFill>
          <a:blip r:embed="rId9">
            <a:alphaModFix/>
          </a:blip>
          <a:stretch>
            <a:fillRect/>
          </a:stretch>
        </p:blipFill>
        <p:spPr>
          <a:xfrm>
            <a:off x="4394748" y="4009450"/>
            <a:ext cx="354492" cy="303850"/>
          </a:xfrm>
          <a:prstGeom prst="rect">
            <a:avLst/>
          </a:prstGeom>
          <a:noFill/>
          <a:ln>
            <a:noFill/>
          </a:ln>
        </p:spPr>
      </p:pic>
      <p:pic>
        <p:nvPicPr>
          <p:cNvPr id="83" name="Google Shape;83;p11"/>
          <p:cNvPicPr preferRelativeResize="0"/>
          <p:nvPr/>
        </p:nvPicPr>
        <p:blipFill rotWithShape="1">
          <a:blip r:embed="rId10">
            <a:alphaModFix/>
          </a:blip>
          <a:srcRect l="8690" t="14020" r="5693" b="17584"/>
          <a:stretch/>
        </p:blipFill>
        <p:spPr>
          <a:xfrm>
            <a:off x="2833688" y="1755975"/>
            <a:ext cx="671525" cy="20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2579074" y="169150"/>
            <a:ext cx="62511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Values of becoming an EGI Participant</a:t>
            </a:r>
            <a:endParaRPr/>
          </a:p>
        </p:txBody>
      </p:sp>
      <p:sp>
        <p:nvSpPr>
          <p:cNvPr id="184" name="Google Shape;184;p20"/>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grpSp>
        <p:nvGrpSpPr>
          <p:cNvPr id="185" name="Google Shape;185;p20"/>
          <p:cNvGrpSpPr/>
          <p:nvPr/>
        </p:nvGrpSpPr>
        <p:grpSpPr>
          <a:xfrm>
            <a:off x="363524" y="1258050"/>
            <a:ext cx="2850476" cy="2547000"/>
            <a:chOff x="363524" y="1258050"/>
            <a:chExt cx="2850476" cy="2547000"/>
          </a:xfrm>
        </p:grpSpPr>
        <p:sp>
          <p:nvSpPr>
            <p:cNvPr id="186" name="Google Shape;186;p20"/>
            <p:cNvSpPr/>
            <p:nvPr/>
          </p:nvSpPr>
          <p:spPr>
            <a:xfrm rot="2700000">
              <a:off x="1356161" y="1011412"/>
              <a:ext cx="561726" cy="3040276"/>
            </a:xfrm>
            <a:prstGeom prst="roundRect">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a:solidFill>
                    <a:srgbClr val="802017"/>
                  </a:solidFill>
                  <a:latin typeface="Roboto"/>
                  <a:ea typeface="Roboto"/>
                  <a:cs typeface="Roboto"/>
                  <a:sym typeface="Roboto"/>
                </a:rPr>
                <a:t>4</a:t>
              </a:r>
              <a:endParaRPr sz="1200" b="1">
                <a:solidFill>
                  <a:srgbClr val="802017"/>
                </a:solidFill>
                <a:latin typeface="Roboto"/>
                <a:ea typeface="Roboto"/>
                <a:cs typeface="Roboto"/>
                <a:sym typeface="Roboto"/>
              </a:endParaRPr>
            </a:p>
          </p:txBody>
        </p:sp>
        <p:sp>
          <p:nvSpPr>
            <p:cNvPr id="188" name="Google Shape;188;p20"/>
            <p:cNvSpPr txBox="1"/>
            <p:nvPr/>
          </p:nvSpPr>
          <p:spPr>
            <a:xfrm rot="-2700000">
              <a:off x="567889" y="223975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sz="1200" b="1">
                  <a:solidFill>
                    <a:srgbClr val="FFFFFF"/>
                  </a:solidFill>
                  <a:latin typeface="Roboto"/>
                  <a:ea typeface="Roboto"/>
                  <a:cs typeface="Roboto"/>
                  <a:sym typeface="Roboto"/>
                </a:rPr>
                <a:t>Engage expert communities</a:t>
              </a:r>
              <a:endParaRPr sz="800" b="1">
                <a:solidFill>
                  <a:srgbClr val="FFFFFF"/>
                </a:solidFill>
                <a:latin typeface="Roboto"/>
                <a:ea typeface="Roboto"/>
                <a:cs typeface="Roboto"/>
                <a:sym typeface="Roboto"/>
              </a:endParaRPr>
            </a:p>
          </p:txBody>
        </p:sp>
        <p:sp>
          <p:nvSpPr>
            <p:cNvPr id="189" name="Google Shape;189;p20"/>
            <p:cNvSpPr txBox="1"/>
            <p:nvPr/>
          </p:nvSpPr>
          <p:spPr>
            <a:xfrm rot="-2700000">
              <a:off x="1003763" y="2488592"/>
              <a:ext cx="2379273"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FR" sz="800">
                  <a:latin typeface="Roboto"/>
                  <a:ea typeface="Roboto"/>
                  <a:cs typeface="Roboto"/>
                  <a:sym typeface="Roboto"/>
                </a:rPr>
                <a:t>- Access strong connections with international research communities and infrastructures</a:t>
              </a:r>
              <a:br>
                <a:rPr lang="fr-FR" sz="800">
                  <a:latin typeface="Roboto"/>
                  <a:ea typeface="Roboto"/>
                  <a:cs typeface="Roboto"/>
                  <a:sym typeface="Roboto"/>
                </a:rPr>
              </a:br>
              <a:r>
                <a:rPr lang="fr-FR" sz="800">
                  <a:latin typeface="Roboto"/>
                  <a:ea typeface="Roboto"/>
                  <a:cs typeface="Roboto"/>
                  <a:sym typeface="Roboto"/>
                </a:rPr>
                <a:t>- Improve your understanding of requirements from emerging research infrastructures and communities</a:t>
              </a:r>
              <a:endParaRPr sz="800">
                <a:latin typeface="Roboto"/>
                <a:ea typeface="Roboto"/>
                <a:cs typeface="Roboto"/>
                <a:sym typeface="Roboto"/>
              </a:endParaRPr>
            </a:p>
          </p:txBody>
        </p:sp>
      </p:grpSp>
      <p:grpSp>
        <p:nvGrpSpPr>
          <p:cNvPr id="190" name="Google Shape;190;p20"/>
          <p:cNvGrpSpPr/>
          <p:nvPr/>
        </p:nvGrpSpPr>
        <p:grpSpPr>
          <a:xfrm>
            <a:off x="2273746" y="1258050"/>
            <a:ext cx="2726286" cy="2547000"/>
            <a:chOff x="2273746" y="1258050"/>
            <a:chExt cx="2726286" cy="2547000"/>
          </a:xfrm>
        </p:grpSpPr>
        <p:sp>
          <p:nvSpPr>
            <p:cNvPr id="191" name="Google Shape;191;p20"/>
            <p:cNvSpPr/>
            <p:nvPr/>
          </p:nvSpPr>
          <p:spPr>
            <a:xfrm rot="2700000">
              <a:off x="3266383" y="1011412"/>
              <a:ext cx="561726" cy="3040276"/>
            </a:xfrm>
            <a:prstGeom prst="roundRect">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a:solidFill>
                    <a:srgbClr val="A72A1E"/>
                  </a:solidFill>
                  <a:latin typeface="Roboto"/>
                  <a:ea typeface="Roboto"/>
                  <a:cs typeface="Roboto"/>
                  <a:sym typeface="Roboto"/>
                </a:rPr>
                <a:t>5</a:t>
              </a:r>
              <a:endParaRPr sz="1200" b="1">
                <a:solidFill>
                  <a:srgbClr val="A72A1E"/>
                </a:solidFill>
                <a:latin typeface="Roboto"/>
                <a:ea typeface="Roboto"/>
                <a:cs typeface="Roboto"/>
                <a:sym typeface="Roboto"/>
              </a:endParaRPr>
            </a:p>
          </p:txBody>
        </p:sp>
        <p:sp>
          <p:nvSpPr>
            <p:cNvPr id="193" name="Google Shape;193;p20"/>
            <p:cNvSpPr txBox="1"/>
            <p:nvPr/>
          </p:nvSpPr>
          <p:spPr>
            <a:xfrm rot="-2700000">
              <a:off x="2473968" y="2237954"/>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sz="1200" b="1">
                  <a:solidFill>
                    <a:srgbClr val="FFFFFF"/>
                  </a:solidFill>
                  <a:latin typeface="Roboto"/>
                  <a:ea typeface="Roboto"/>
                  <a:cs typeface="Roboto"/>
                  <a:sym typeface="Roboto"/>
                </a:rPr>
                <a:t>Boost knowledge sharing</a:t>
              </a:r>
              <a:endParaRPr sz="800" b="1">
                <a:solidFill>
                  <a:srgbClr val="FFFFFF"/>
                </a:solidFill>
                <a:latin typeface="Roboto"/>
                <a:ea typeface="Roboto"/>
                <a:cs typeface="Roboto"/>
                <a:sym typeface="Roboto"/>
              </a:endParaRPr>
            </a:p>
          </p:txBody>
        </p:sp>
        <p:sp>
          <p:nvSpPr>
            <p:cNvPr id="194" name="Google Shape;194;p20"/>
            <p:cNvSpPr txBox="1"/>
            <p:nvPr/>
          </p:nvSpPr>
          <p:spPr>
            <a:xfrm rot="-2700000">
              <a:off x="2939718"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FR" sz="800">
                  <a:latin typeface="Roboto"/>
                  <a:ea typeface="Roboto"/>
                  <a:cs typeface="Roboto"/>
                  <a:sym typeface="Roboto"/>
                </a:rPr>
                <a:t>Priority access to community knowledge, expertise and trainings Share your knowledge within the EGI Federation and related user communities, and contribute to a stronger European Research Area</a:t>
              </a:r>
              <a:endParaRPr sz="800" b="1">
                <a:latin typeface="Roboto"/>
                <a:ea typeface="Roboto"/>
                <a:cs typeface="Roboto"/>
                <a:sym typeface="Roboto"/>
              </a:endParaRPr>
            </a:p>
          </p:txBody>
        </p:sp>
      </p:grpSp>
      <p:grpSp>
        <p:nvGrpSpPr>
          <p:cNvPr id="195" name="Google Shape;195;p20"/>
          <p:cNvGrpSpPr/>
          <p:nvPr/>
        </p:nvGrpSpPr>
        <p:grpSpPr>
          <a:xfrm>
            <a:off x="4193764" y="1258050"/>
            <a:ext cx="2726286" cy="2547000"/>
            <a:chOff x="4193764" y="1258050"/>
            <a:chExt cx="2726286" cy="2547000"/>
          </a:xfrm>
        </p:grpSpPr>
        <p:sp>
          <p:nvSpPr>
            <p:cNvPr id="196" name="Google Shape;196;p20"/>
            <p:cNvSpPr/>
            <p:nvPr/>
          </p:nvSpPr>
          <p:spPr>
            <a:xfrm rot="2700000">
              <a:off x="5186401" y="1011412"/>
              <a:ext cx="561726" cy="3040276"/>
            </a:xfrm>
            <a:prstGeom prst="roundRect">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a:solidFill>
                    <a:srgbClr val="B02C20"/>
                  </a:solidFill>
                  <a:latin typeface="Roboto"/>
                  <a:ea typeface="Roboto"/>
                  <a:cs typeface="Roboto"/>
                  <a:sym typeface="Roboto"/>
                </a:rPr>
                <a:t>6</a:t>
              </a:r>
              <a:endParaRPr sz="1200" b="1">
                <a:solidFill>
                  <a:srgbClr val="B02C20"/>
                </a:solidFill>
                <a:latin typeface="Roboto"/>
                <a:ea typeface="Roboto"/>
                <a:cs typeface="Roboto"/>
                <a:sym typeface="Roboto"/>
              </a:endParaRPr>
            </a:p>
          </p:txBody>
        </p:sp>
        <p:sp>
          <p:nvSpPr>
            <p:cNvPr id="198" name="Google Shape;198;p20"/>
            <p:cNvSpPr txBox="1"/>
            <p:nvPr/>
          </p:nvSpPr>
          <p:spPr>
            <a:xfrm rot="-2700000">
              <a:off x="4400124" y="2240504"/>
              <a:ext cx="233430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sz="1200" b="1">
                  <a:solidFill>
                    <a:srgbClr val="FFFFFF"/>
                  </a:solidFill>
                  <a:latin typeface="Roboto"/>
                  <a:ea typeface="Roboto"/>
                  <a:cs typeface="Roboto"/>
                  <a:sym typeface="Roboto"/>
                </a:rPr>
                <a:t>Improve access to funding</a:t>
              </a:r>
              <a:endParaRPr sz="800" b="1">
                <a:solidFill>
                  <a:srgbClr val="FFFFFF"/>
                </a:solidFill>
                <a:latin typeface="Roboto"/>
                <a:ea typeface="Roboto"/>
                <a:cs typeface="Roboto"/>
                <a:sym typeface="Roboto"/>
              </a:endParaRPr>
            </a:p>
          </p:txBody>
        </p:sp>
        <p:sp>
          <p:nvSpPr>
            <p:cNvPr id="199" name="Google Shape;199;p20"/>
            <p:cNvSpPr txBox="1"/>
            <p:nvPr/>
          </p:nvSpPr>
          <p:spPr>
            <a:xfrm rot="-2700000">
              <a:off x="4859736"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FR" sz="800">
                  <a:latin typeface="Roboto"/>
                  <a:ea typeface="Roboto"/>
                  <a:cs typeface="Roboto"/>
                  <a:sym typeface="Roboto"/>
                </a:rPr>
                <a:t>Join flagship projects led by the EGI Foundation or access invitations directed to the EGI Federation Participate as a service provider in (pay for use) or virtual access programme</a:t>
              </a:r>
              <a:endParaRPr sz="800">
                <a:latin typeface="Roboto"/>
                <a:ea typeface="Roboto"/>
                <a:cs typeface="Roboto"/>
                <a:sym typeface="Roboto"/>
              </a:endParaRPr>
            </a:p>
          </p:txBody>
        </p:sp>
      </p:grpSp>
      <p:grpSp>
        <p:nvGrpSpPr>
          <p:cNvPr id="200" name="Google Shape;200;p20"/>
          <p:cNvGrpSpPr/>
          <p:nvPr/>
        </p:nvGrpSpPr>
        <p:grpSpPr>
          <a:xfrm>
            <a:off x="6103986" y="1258050"/>
            <a:ext cx="2726286" cy="2547000"/>
            <a:chOff x="6103986" y="1258050"/>
            <a:chExt cx="2726286" cy="2547000"/>
          </a:xfrm>
        </p:grpSpPr>
        <p:sp>
          <p:nvSpPr>
            <p:cNvPr id="201" name="Google Shape;201;p20"/>
            <p:cNvSpPr/>
            <p:nvPr/>
          </p:nvSpPr>
          <p:spPr>
            <a:xfrm rot="2700000">
              <a:off x="7096623" y="1011412"/>
              <a:ext cx="561726" cy="3040276"/>
            </a:xfrm>
            <a:prstGeom prst="roundRect">
              <a:avLst>
                <a:gd name="adj" fmla="val 50000"/>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fr-FR" sz="1200" b="1">
                  <a:solidFill>
                    <a:srgbClr val="BE2F22"/>
                  </a:solidFill>
                  <a:latin typeface="Roboto"/>
                  <a:ea typeface="Roboto"/>
                  <a:cs typeface="Roboto"/>
                  <a:sym typeface="Roboto"/>
                </a:rPr>
                <a:t>7</a:t>
              </a:r>
              <a:endParaRPr sz="1200" b="1">
                <a:solidFill>
                  <a:srgbClr val="BE2F22"/>
                </a:solidFill>
                <a:latin typeface="Roboto"/>
                <a:ea typeface="Roboto"/>
                <a:cs typeface="Roboto"/>
                <a:sym typeface="Roboto"/>
              </a:endParaRPr>
            </a:p>
          </p:txBody>
        </p:sp>
        <p:sp>
          <p:nvSpPr>
            <p:cNvPr id="203" name="Google Shape;203;p20"/>
            <p:cNvSpPr txBox="1"/>
            <p:nvPr/>
          </p:nvSpPr>
          <p:spPr>
            <a:xfrm rot="-2700000">
              <a:off x="6306241" y="2238854"/>
              <a:ext cx="2338968"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sz="1200" b="1">
                  <a:solidFill>
                    <a:srgbClr val="FFFFFF"/>
                  </a:solidFill>
                  <a:latin typeface="Roboto"/>
                  <a:ea typeface="Roboto"/>
                  <a:cs typeface="Roboto"/>
                  <a:sym typeface="Roboto"/>
                </a:rPr>
                <a:t>Shape strategy and policy</a:t>
              </a:r>
              <a:endParaRPr sz="800" b="1">
                <a:solidFill>
                  <a:srgbClr val="FFFFFF"/>
                </a:solidFill>
                <a:latin typeface="Roboto"/>
                <a:ea typeface="Roboto"/>
                <a:cs typeface="Roboto"/>
                <a:sym typeface="Roboto"/>
              </a:endParaRPr>
            </a:p>
          </p:txBody>
        </p:sp>
        <p:sp>
          <p:nvSpPr>
            <p:cNvPr id="204" name="Google Shape;204;p20"/>
            <p:cNvSpPr txBox="1"/>
            <p:nvPr/>
          </p:nvSpPr>
          <p:spPr>
            <a:xfrm rot="-2700000">
              <a:off x="6769958"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FR" sz="800">
                  <a:latin typeface="Roboto"/>
                  <a:ea typeface="Roboto"/>
                  <a:cs typeface="Roboto"/>
                  <a:sym typeface="Roboto"/>
                </a:rPr>
                <a:t>- Influence the EGI Federation strategy and align your direction with other countries</a:t>
              </a:r>
              <a:br>
                <a:rPr lang="fr-FR" sz="800">
                  <a:latin typeface="Roboto"/>
                  <a:ea typeface="Roboto"/>
                  <a:cs typeface="Roboto"/>
                  <a:sym typeface="Roboto"/>
                </a:rPr>
              </a:br>
              <a:r>
                <a:rPr lang="fr-FR" sz="800">
                  <a:latin typeface="Roboto"/>
                  <a:ea typeface="Roboto"/>
                  <a:cs typeface="Roboto"/>
                  <a:sym typeface="Roboto"/>
                </a:rPr>
                <a:t>- Influence European-level policy on digital services for research with a unique and coherent voice</a:t>
              </a:r>
              <a:endParaRPr sz="800">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1"/>
          <p:cNvSpPr txBox="1">
            <a:spLocks noGrp="1"/>
          </p:cNvSpPr>
          <p:nvPr>
            <p:ph type="body" idx="1"/>
          </p:nvPr>
        </p:nvSpPr>
        <p:spPr>
          <a:xfrm>
            <a:off x="176650" y="1115150"/>
            <a:ext cx="5471700" cy="360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None/>
            </a:pPr>
            <a:r>
              <a:rPr lang="fr-FR"/>
              <a:t>Who can join the EGI Federation</a:t>
            </a:r>
            <a:endParaRPr/>
          </a:p>
          <a:p>
            <a:pPr marL="457200" marR="0" lvl="0" indent="-349250" algn="l" rtl="0">
              <a:lnSpc>
                <a:spcPct val="90000"/>
              </a:lnSpc>
              <a:spcBef>
                <a:spcPts val="750"/>
              </a:spcBef>
              <a:spcAft>
                <a:spcPts val="0"/>
              </a:spcAft>
              <a:buSzPts val="1900"/>
              <a:buChar char="•"/>
            </a:pPr>
            <a:r>
              <a:rPr lang="fr-FR" sz="1900"/>
              <a:t>Organisations </a:t>
            </a:r>
            <a:r>
              <a:rPr lang="fr-FR" sz="1900" b="1"/>
              <a:t>representing national e-infrastructures</a:t>
            </a:r>
            <a:r>
              <a:rPr lang="fr-FR" sz="1900"/>
              <a:t> with a mission to provide distributed data &amp; computing services to researchers</a:t>
            </a:r>
            <a:endParaRPr sz="1900"/>
          </a:p>
          <a:p>
            <a:pPr marL="457200" marR="0" lvl="0" indent="-349250" algn="l" rtl="0">
              <a:lnSpc>
                <a:spcPct val="90000"/>
              </a:lnSpc>
              <a:spcBef>
                <a:spcPts val="0"/>
              </a:spcBef>
              <a:spcAft>
                <a:spcPts val="0"/>
              </a:spcAft>
              <a:buSzPts val="1900"/>
              <a:buChar char="•"/>
            </a:pPr>
            <a:r>
              <a:rPr lang="fr-FR" sz="1900"/>
              <a:t>Organisations </a:t>
            </a:r>
            <a:r>
              <a:rPr lang="fr-FR" sz="1900" b="1"/>
              <a:t>representing international communities </a:t>
            </a:r>
            <a:r>
              <a:rPr lang="fr-FR" sz="1900"/>
              <a:t>of researchers with a strong interest in distributed data &amp; computing services</a:t>
            </a:r>
            <a:endParaRPr sz="1900"/>
          </a:p>
          <a:p>
            <a:pPr marL="457200" marR="0" lvl="0" indent="-349250" algn="l" rtl="0">
              <a:lnSpc>
                <a:spcPct val="90000"/>
              </a:lnSpc>
              <a:spcBef>
                <a:spcPts val="0"/>
              </a:spcBef>
              <a:spcAft>
                <a:spcPts val="0"/>
              </a:spcAft>
              <a:buSzPts val="1900"/>
              <a:buChar char="•"/>
            </a:pPr>
            <a:r>
              <a:rPr lang="fr-FR" sz="1900"/>
              <a:t>Any legal entity, in their </a:t>
            </a:r>
            <a:r>
              <a:rPr lang="fr-FR" sz="1900" b="1"/>
              <a:t>own capacity</a:t>
            </a:r>
            <a:r>
              <a:rPr lang="fr-FR" sz="1900"/>
              <a:t> or as </a:t>
            </a:r>
            <a:r>
              <a:rPr lang="fr-FR" sz="1900" b="1"/>
              <a:t>representative of a consortium</a:t>
            </a:r>
            <a:r>
              <a:rPr lang="fr-FR" sz="1900"/>
              <a:t> that can contribute to the objective of the EGI Federation</a:t>
            </a:r>
            <a:endParaRPr/>
          </a:p>
        </p:txBody>
      </p:sp>
      <p:sp>
        <p:nvSpPr>
          <p:cNvPr id="210" name="Google Shape;210;p21"/>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fr-FR"/>
              <a:t>EGI Participant</a:t>
            </a:r>
            <a:endParaRPr/>
          </a:p>
        </p:txBody>
      </p:sp>
      <p:sp>
        <p:nvSpPr>
          <p:cNvPr id="211" name="Google Shape;211;p21"/>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r>
              <a:rPr lang="fr-FR"/>
              <a:t>Eligibility </a:t>
            </a:r>
            <a:endParaRPr/>
          </a:p>
        </p:txBody>
      </p:sp>
      <p:sp>
        <p:nvSpPr>
          <p:cNvPr id="212" name="Google Shape;212;p21"/>
          <p:cNvSpPr/>
          <p:nvPr/>
        </p:nvSpPr>
        <p:spPr>
          <a:xfrm>
            <a:off x="6265075" y="1191675"/>
            <a:ext cx="2304600" cy="1796400"/>
          </a:xfrm>
          <a:prstGeom prst="wedgeRoundRectCallout">
            <a:avLst>
              <a:gd name="adj1" fmla="val -101984"/>
              <a:gd name="adj2" fmla="val 4545"/>
              <a:gd name="adj3" fmla="val 0"/>
            </a:avLst>
          </a:prstGeom>
          <a:solidFill>
            <a:schemeClr val="lt2"/>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0"/>
              </a:spcAft>
              <a:buClr>
                <a:schemeClr val="dk1"/>
              </a:buClr>
              <a:buSzPts val="1100"/>
              <a:buFont typeface="Arial"/>
              <a:buNone/>
            </a:pPr>
            <a:r>
              <a:rPr lang="fr-FR" sz="1500">
                <a:solidFill>
                  <a:schemeClr val="dk1"/>
                </a:solidFill>
                <a:latin typeface="Calibri"/>
                <a:ea typeface="Calibri"/>
                <a:cs typeface="Calibri"/>
                <a:sym typeface="Calibri"/>
              </a:rPr>
              <a:t>Note: If the country is represented in the EGI Federation and new organisations have a national scope, then first they should try joining the current EGI Participant</a:t>
            </a:r>
            <a:endParaRPr sz="12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2579074" y="169150"/>
            <a:ext cx="63363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Participant Option and Related Benefits</a:t>
            </a:r>
            <a:endParaRPr/>
          </a:p>
        </p:txBody>
      </p:sp>
      <p:graphicFrame>
        <p:nvGraphicFramePr>
          <p:cNvPr id="219" name="Google Shape;219;p22"/>
          <p:cNvGraphicFramePr/>
          <p:nvPr/>
        </p:nvGraphicFramePr>
        <p:xfrm>
          <a:off x="190500" y="729480"/>
          <a:ext cx="8786850" cy="4106700"/>
        </p:xfrm>
        <a:graphic>
          <a:graphicData uri="http://schemas.openxmlformats.org/drawingml/2006/table">
            <a:tbl>
              <a:tblPr>
                <a:noFill/>
                <a:tableStyleId>{D747E155-360C-4346-8764-BCA573A1AE43}</a:tableStyleId>
              </a:tblPr>
              <a:tblGrid>
                <a:gridCol w="6396050">
                  <a:extLst>
                    <a:ext uri="{9D8B030D-6E8A-4147-A177-3AD203B41FA5}">
                      <a16:colId xmlns:a16="http://schemas.microsoft.com/office/drawing/2014/main" val="20000"/>
                    </a:ext>
                  </a:extLst>
                </a:gridCol>
                <a:gridCol w="1100150">
                  <a:extLst>
                    <a:ext uri="{9D8B030D-6E8A-4147-A177-3AD203B41FA5}">
                      <a16:colId xmlns:a16="http://schemas.microsoft.com/office/drawing/2014/main" val="20001"/>
                    </a:ext>
                  </a:extLst>
                </a:gridCol>
                <a:gridCol w="1290650">
                  <a:extLst>
                    <a:ext uri="{9D8B030D-6E8A-4147-A177-3AD203B41FA5}">
                      <a16:colId xmlns:a16="http://schemas.microsoft.com/office/drawing/2014/main" val="20002"/>
                    </a:ext>
                  </a:extLst>
                </a:gridCol>
              </a:tblGrid>
              <a:tr h="449400">
                <a:tc>
                  <a:txBody>
                    <a:bodyPr/>
                    <a:lstStyle/>
                    <a:p>
                      <a:pPr marL="0" lvl="0" indent="0" algn="l" rtl="0">
                        <a:spcBef>
                          <a:spcPts val="0"/>
                        </a:spcBef>
                        <a:spcAft>
                          <a:spcPts val="0"/>
                        </a:spcAft>
                        <a:buNone/>
                      </a:pPr>
                      <a:r>
                        <a:rPr lang="fr-FR" sz="1300" b="1">
                          <a:solidFill>
                            <a:srgbClr val="FFFFFF"/>
                          </a:solidFill>
                        </a:rPr>
                        <a:t>Benefit</a:t>
                      </a:r>
                      <a:endParaRPr sz="1300" b="1">
                        <a:solidFill>
                          <a:srgbClr val="FFFFFF"/>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fr-FR" sz="1300" b="1">
                          <a:solidFill>
                            <a:srgbClr val="FFFFFF"/>
                          </a:solidFill>
                        </a:rPr>
                        <a:t>Participant</a:t>
                      </a:r>
                      <a:endParaRPr sz="1300" b="1">
                        <a:solidFill>
                          <a:srgbClr val="FFFFFF"/>
                        </a:solidFill>
                      </a:endParaRPr>
                    </a:p>
                  </a:txBody>
                  <a:tcPr marL="91425" marR="91425" marT="91425" marB="91425">
                    <a:solidFill>
                      <a:srgbClr val="1C4587"/>
                    </a:solidFill>
                  </a:tcPr>
                </a:tc>
                <a:tc>
                  <a:txBody>
                    <a:bodyPr/>
                    <a:lstStyle/>
                    <a:p>
                      <a:pPr marL="0" lvl="0" indent="0" algn="ctr" rtl="0">
                        <a:spcBef>
                          <a:spcPts val="0"/>
                        </a:spcBef>
                        <a:spcAft>
                          <a:spcPts val="0"/>
                        </a:spcAft>
                        <a:buNone/>
                      </a:pPr>
                      <a:r>
                        <a:rPr lang="fr-FR" sz="1300" b="1">
                          <a:solidFill>
                            <a:srgbClr val="FFFFFF"/>
                          </a:solidFill>
                        </a:rPr>
                        <a:t>Assoc. Part.</a:t>
                      </a:r>
                      <a:endParaRPr sz="1300" b="1">
                        <a:solidFill>
                          <a:srgbClr val="FFFFFF"/>
                        </a:solidFill>
                      </a:endParaRPr>
                    </a:p>
                  </a:txBody>
                  <a:tcPr marL="91425" marR="91425" marT="91425" marB="91425">
                    <a:solidFill>
                      <a:srgbClr val="1C4587"/>
                    </a:solidFill>
                  </a:tcPr>
                </a:tc>
                <a:extLst>
                  <a:ext uri="{0D108BD9-81ED-4DB2-BD59-A6C34878D82A}">
                    <a16:rowId xmlns:a16="http://schemas.microsoft.com/office/drawing/2014/main" val="10000"/>
                  </a:ext>
                </a:extLst>
              </a:tr>
              <a:tr h="344075">
                <a:tc>
                  <a:txBody>
                    <a:bodyPr/>
                    <a:lstStyle/>
                    <a:p>
                      <a:pPr marL="0" lvl="0" indent="0" algn="l" rtl="0">
                        <a:spcBef>
                          <a:spcPts val="0"/>
                        </a:spcBef>
                        <a:spcAft>
                          <a:spcPts val="0"/>
                        </a:spcAft>
                        <a:buNone/>
                      </a:pPr>
                      <a:r>
                        <a:rPr lang="fr-FR" sz="1200"/>
                        <a:t>Advertised on EGI website, according to type of membership</a:t>
                      </a:r>
                      <a:endParaRPr sz="1200"/>
                    </a:p>
                  </a:txBody>
                  <a:tcPr marL="91425" marR="91425" marT="91425" marB="91425"/>
                </a:tc>
                <a:tc>
                  <a:txBody>
                    <a:bodyPr/>
                    <a:lstStyle/>
                    <a:p>
                      <a:pPr marL="0" lvl="0" indent="0" algn="ctr" rtl="0">
                        <a:spcBef>
                          <a:spcPts val="0"/>
                        </a:spcBef>
                        <a:spcAft>
                          <a:spcPts val="0"/>
                        </a:spcAft>
                        <a:buNone/>
                      </a:pPr>
                      <a:r>
                        <a:rPr lang="fr-FR" sz="1200"/>
                        <a:t>✔</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extLst>
                  <a:ext uri="{0D108BD9-81ED-4DB2-BD59-A6C34878D82A}">
                    <a16:rowId xmlns:a16="http://schemas.microsoft.com/office/drawing/2014/main" val="10001"/>
                  </a:ext>
                </a:extLst>
              </a:tr>
              <a:tr h="344075">
                <a:tc>
                  <a:txBody>
                    <a:bodyPr/>
                    <a:lstStyle/>
                    <a:p>
                      <a:pPr marL="0" lvl="0" indent="0" algn="l" rtl="0">
                        <a:spcBef>
                          <a:spcPts val="0"/>
                        </a:spcBef>
                        <a:spcAft>
                          <a:spcPts val="0"/>
                        </a:spcAft>
                        <a:buNone/>
                      </a:pPr>
                      <a:r>
                        <a:rPr lang="fr-FR" sz="1200"/>
                        <a:t>Attend Council meetings</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extLst>
                  <a:ext uri="{0D108BD9-81ED-4DB2-BD59-A6C34878D82A}">
                    <a16:rowId xmlns:a16="http://schemas.microsoft.com/office/drawing/2014/main" val="10002"/>
                  </a:ext>
                </a:extLst>
              </a:tr>
              <a:tr h="344075">
                <a:tc>
                  <a:txBody>
                    <a:bodyPr/>
                    <a:lstStyle/>
                    <a:p>
                      <a:pPr marL="0" lvl="0" indent="0" algn="l" rtl="0">
                        <a:spcBef>
                          <a:spcPts val="0"/>
                        </a:spcBef>
                        <a:spcAft>
                          <a:spcPts val="0"/>
                        </a:spcAft>
                        <a:buNone/>
                      </a:pPr>
                      <a:r>
                        <a:rPr lang="fr-FR" sz="1200"/>
                        <a:t>Participate to working groups</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extLst>
                  <a:ext uri="{0D108BD9-81ED-4DB2-BD59-A6C34878D82A}">
                    <a16:rowId xmlns:a16="http://schemas.microsoft.com/office/drawing/2014/main" val="10003"/>
                  </a:ext>
                </a:extLst>
              </a:tr>
              <a:tr h="344075">
                <a:tc>
                  <a:txBody>
                    <a:bodyPr/>
                    <a:lstStyle/>
                    <a:p>
                      <a:pPr marL="0" lvl="0" indent="0" algn="l" rtl="0">
                        <a:spcBef>
                          <a:spcPts val="0"/>
                        </a:spcBef>
                        <a:spcAft>
                          <a:spcPts val="0"/>
                        </a:spcAft>
                        <a:buNone/>
                      </a:pPr>
                      <a:r>
                        <a:rPr lang="fr-FR" sz="1200"/>
                        <a:t>Access the internal services</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extLst>
                  <a:ext uri="{0D108BD9-81ED-4DB2-BD59-A6C34878D82A}">
                    <a16:rowId xmlns:a16="http://schemas.microsoft.com/office/drawing/2014/main" val="10004"/>
                  </a:ext>
                </a:extLst>
              </a:tr>
              <a:tr h="345875">
                <a:tc>
                  <a:txBody>
                    <a:bodyPr/>
                    <a:lstStyle/>
                    <a:p>
                      <a:pPr marL="0" lvl="0" indent="0" algn="l" rtl="0">
                        <a:spcBef>
                          <a:spcPts val="0"/>
                        </a:spcBef>
                        <a:spcAft>
                          <a:spcPts val="0"/>
                        </a:spcAft>
                        <a:buNone/>
                      </a:pPr>
                      <a:r>
                        <a:rPr lang="fr-FR" sz="1200"/>
                        <a:t>Bidding for internal services</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5"/>
                  </a:ext>
                </a:extLst>
              </a:tr>
              <a:tr h="345875">
                <a:tc>
                  <a:txBody>
                    <a:bodyPr/>
                    <a:lstStyle/>
                    <a:p>
                      <a:pPr marL="0" lvl="0" indent="0" algn="l" rtl="0">
                        <a:spcBef>
                          <a:spcPts val="0"/>
                        </a:spcBef>
                        <a:spcAft>
                          <a:spcPts val="0"/>
                        </a:spcAft>
                        <a:buNone/>
                      </a:pPr>
                      <a:r>
                        <a:rPr lang="fr-FR" sz="1200"/>
                        <a:t>Vote on any decision submitted to the Council</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6"/>
                  </a:ext>
                </a:extLst>
              </a:tr>
              <a:tr h="345875">
                <a:tc>
                  <a:txBody>
                    <a:bodyPr/>
                    <a:lstStyle/>
                    <a:p>
                      <a:pPr marL="0" lvl="0" indent="0" algn="l" rtl="0">
                        <a:spcBef>
                          <a:spcPts val="0"/>
                        </a:spcBef>
                        <a:spcAft>
                          <a:spcPts val="0"/>
                        </a:spcAft>
                        <a:buNone/>
                      </a:pPr>
                      <a:r>
                        <a:rPr lang="fr-FR" sz="1200"/>
                        <a:t>Be part of the 'linked third party' mechanism to join proposals (e.g. EC projects)</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7"/>
                  </a:ext>
                </a:extLst>
              </a:tr>
              <a:tr h="345875">
                <a:tc>
                  <a:txBody>
                    <a:bodyPr/>
                    <a:lstStyle/>
                    <a:p>
                      <a:pPr marL="0" lvl="0" indent="0" algn="l" rtl="0">
                        <a:spcBef>
                          <a:spcPts val="0"/>
                        </a:spcBef>
                        <a:spcAft>
                          <a:spcPts val="0"/>
                        </a:spcAft>
                        <a:buNone/>
                      </a:pPr>
                      <a:r>
                        <a:rPr lang="fr-FR" sz="1200"/>
                        <a:t>Prominence in promotional material</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8"/>
                  </a:ext>
                </a:extLst>
              </a:tr>
              <a:tr h="345875">
                <a:tc>
                  <a:txBody>
                    <a:bodyPr/>
                    <a:lstStyle/>
                    <a:p>
                      <a:pPr marL="0" lvl="0" indent="0" algn="l" rtl="0">
                        <a:spcBef>
                          <a:spcPts val="0"/>
                        </a:spcBef>
                        <a:spcAft>
                          <a:spcPts val="0"/>
                        </a:spcAft>
                        <a:buNone/>
                      </a:pPr>
                      <a:r>
                        <a:rPr lang="fr-FR" sz="1200"/>
                        <a:t>Access Strategy and Policy Decision Support briefing and document reports</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9"/>
                  </a:ext>
                </a:extLst>
              </a:tr>
              <a:tr h="345875">
                <a:tc>
                  <a:txBody>
                    <a:bodyPr/>
                    <a:lstStyle/>
                    <a:p>
                      <a:pPr marL="0" lvl="0" indent="0" algn="l" rtl="0">
                        <a:spcBef>
                          <a:spcPts val="0"/>
                        </a:spcBef>
                        <a:spcAft>
                          <a:spcPts val="0"/>
                        </a:spcAft>
                        <a:buNone/>
                      </a:pPr>
                      <a:r>
                        <a:rPr lang="fr-FR" sz="1200"/>
                        <a:t>Benefit from the EC regulation about public procurement</a:t>
                      </a:r>
                      <a:endParaRPr sz="1200"/>
                    </a:p>
                  </a:txBody>
                  <a:tcPr marL="91425" marR="91425" marT="91425" marB="91425"/>
                </a:tc>
                <a:tc>
                  <a:txBody>
                    <a:bodyPr/>
                    <a:lstStyle/>
                    <a:p>
                      <a:pPr marL="0" lvl="0" indent="0" algn="ctr" rtl="0">
                        <a:spcBef>
                          <a:spcPts val="0"/>
                        </a:spcBef>
                        <a:spcAft>
                          <a:spcPts val="0"/>
                        </a:spcAft>
                        <a:buNone/>
                      </a:pPr>
                      <a:r>
                        <a:rPr lang="fr-FR" sz="1200">
                          <a:solidFill>
                            <a:schemeClr val="dk1"/>
                          </a:solidFill>
                        </a:rPr>
                        <a:t>✔</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fr-FR"/>
              <a:t>Participant annual fee</a:t>
            </a:r>
            <a:endParaRPr/>
          </a:p>
        </p:txBody>
      </p:sp>
      <p:sp>
        <p:nvSpPr>
          <p:cNvPr id="225" name="Google Shape;225;p23"/>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pic>
        <p:nvPicPr>
          <p:cNvPr id="226" name="Google Shape;226;p23"/>
          <p:cNvPicPr preferRelativeResize="0"/>
          <p:nvPr/>
        </p:nvPicPr>
        <p:blipFill rotWithShape="1">
          <a:blip r:embed="rId3">
            <a:alphaModFix/>
          </a:blip>
          <a:srcRect b="35094"/>
          <a:stretch/>
        </p:blipFill>
        <p:spPr>
          <a:xfrm>
            <a:off x="2961050" y="1162775"/>
            <a:ext cx="6066001" cy="3390176"/>
          </a:xfrm>
          <a:prstGeom prst="rect">
            <a:avLst/>
          </a:prstGeom>
          <a:noFill/>
          <a:ln>
            <a:noFill/>
          </a:ln>
        </p:spPr>
      </p:pic>
      <p:sp>
        <p:nvSpPr>
          <p:cNvPr id="227" name="Google Shape;227;p23"/>
          <p:cNvSpPr txBox="1"/>
          <p:nvPr/>
        </p:nvSpPr>
        <p:spPr>
          <a:xfrm>
            <a:off x="152400" y="1400025"/>
            <a:ext cx="2705100" cy="31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a:t>For organisation representing a country: </a:t>
            </a:r>
            <a:endParaRPr/>
          </a:p>
          <a:p>
            <a:pPr marL="457200" lvl="0" indent="-317500" algn="l" rtl="0">
              <a:spcBef>
                <a:spcPts val="0"/>
              </a:spcBef>
              <a:spcAft>
                <a:spcPts val="0"/>
              </a:spcAft>
              <a:buSzPts val="1400"/>
              <a:buChar char="●"/>
            </a:pPr>
            <a:r>
              <a:rPr lang="fr-FR" b="1"/>
              <a:t>X</a:t>
            </a:r>
            <a:r>
              <a:rPr lang="fr-FR"/>
              <a:t> is the national GDP </a:t>
            </a:r>
            <a:br>
              <a:rPr lang="fr-FR"/>
            </a:br>
            <a:r>
              <a:rPr lang="fr-FR"/>
              <a:t>(in million US$)</a:t>
            </a:r>
            <a:endParaRPr/>
          </a:p>
          <a:p>
            <a:pPr marL="457200" lvl="0" indent="0" algn="l" rtl="0">
              <a:spcBef>
                <a:spcPts val="0"/>
              </a:spcBef>
              <a:spcAft>
                <a:spcPts val="0"/>
              </a:spcAft>
              <a:buNone/>
            </a:pPr>
            <a:endParaRPr/>
          </a:p>
          <a:p>
            <a:pPr marL="0" lvl="0" indent="0" algn="l" rtl="0">
              <a:spcBef>
                <a:spcPts val="0"/>
              </a:spcBef>
              <a:spcAft>
                <a:spcPts val="0"/>
              </a:spcAft>
              <a:buNone/>
            </a:pPr>
            <a:r>
              <a:rPr lang="fr-FR"/>
              <a:t>For organisation representing an international research community or a consortium, or in their own capacity</a:t>
            </a:r>
            <a:endParaRPr/>
          </a:p>
          <a:p>
            <a:pPr marL="457200" lvl="0" indent="-317500" algn="l" rtl="0">
              <a:spcBef>
                <a:spcPts val="0"/>
              </a:spcBef>
              <a:spcAft>
                <a:spcPts val="0"/>
              </a:spcAft>
              <a:buSzPts val="1400"/>
              <a:buChar char="●"/>
            </a:pPr>
            <a:r>
              <a:rPr lang="fr-FR" b="1"/>
              <a:t>X</a:t>
            </a:r>
            <a:r>
              <a:rPr lang="fr-FR"/>
              <a:t> is the annual budget of the headquarters legal entity (in thousand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4"/>
          <p:cNvPicPr preferRelativeResize="0"/>
          <p:nvPr/>
        </p:nvPicPr>
        <p:blipFill>
          <a:blip r:embed="rId3">
            <a:alphaModFix/>
          </a:blip>
          <a:stretch>
            <a:fillRect/>
          </a:stretch>
        </p:blipFill>
        <p:spPr>
          <a:xfrm>
            <a:off x="0" y="0"/>
            <a:ext cx="9145001" cy="5143498"/>
          </a:xfrm>
          <a:prstGeom prst="rect">
            <a:avLst/>
          </a:prstGeom>
          <a:noFill/>
          <a:ln>
            <a:noFill/>
          </a:ln>
        </p:spPr>
      </p:pic>
      <p:sp>
        <p:nvSpPr>
          <p:cNvPr id="234" name="Google Shape;234;p24"/>
          <p:cNvSpPr txBox="1">
            <a:spLocks noGrp="1"/>
          </p:cNvSpPr>
          <p:nvPr>
            <p:ph type="title"/>
          </p:nvPr>
        </p:nvSpPr>
        <p:spPr>
          <a:xfrm>
            <a:off x="5524299" y="1147900"/>
            <a:ext cx="3620700" cy="52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00"/>
              <a:buNone/>
            </a:pPr>
            <a:r>
              <a:rPr lang="fr-FR" sz="1900">
                <a:solidFill>
                  <a:srgbClr val="FFFFFF"/>
                </a:solidFill>
              </a:rPr>
              <a:t>Are you interested in joining</a:t>
            </a:r>
            <a:endParaRPr sz="1900">
              <a:solidFill>
                <a:srgbClr val="FFFFFF"/>
              </a:solidFill>
            </a:endParaRPr>
          </a:p>
          <a:p>
            <a:pPr marL="0" lvl="0" indent="0" algn="l" rtl="0">
              <a:lnSpc>
                <a:spcPct val="90000"/>
              </a:lnSpc>
              <a:spcBef>
                <a:spcPts val="0"/>
              </a:spcBef>
              <a:spcAft>
                <a:spcPts val="0"/>
              </a:spcAft>
              <a:buSzPts val="3000"/>
              <a:buNone/>
            </a:pPr>
            <a:r>
              <a:rPr lang="fr-FR" sz="1900">
                <a:solidFill>
                  <a:srgbClr val="FFFFFF"/>
                </a:solidFill>
              </a:rPr>
              <a:t>the EGI Federation? </a:t>
            </a:r>
            <a:br>
              <a:rPr lang="fr-FR" sz="1900">
                <a:solidFill>
                  <a:srgbClr val="FFFFFF"/>
                </a:solidFill>
              </a:rPr>
            </a:br>
            <a:br>
              <a:rPr lang="fr-FR" sz="1900">
                <a:solidFill>
                  <a:srgbClr val="FFFFFF"/>
                </a:solidFill>
              </a:rPr>
            </a:br>
            <a:r>
              <a:rPr lang="fr-FR" sz="1900">
                <a:solidFill>
                  <a:srgbClr val="FFFFFF"/>
                </a:solidFill>
              </a:rPr>
              <a:t>Send your expression of interest to: </a:t>
            </a:r>
            <a:r>
              <a:rPr lang="fr-FR" sz="1900" u="sng">
                <a:solidFill>
                  <a:schemeClr val="hlink"/>
                </a:solidFill>
                <a:hlinkClick r:id="rId4"/>
              </a:rPr>
              <a:t>director@egi.eu</a:t>
            </a:r>
            <a:br>
              <a:rPr lang="fr-FR" sz="1900">
                <a:solidFill>
                  <a:srgbClr val="FFFFFF"/>
                </a:solidFill>
              </a:rPr>
            </a:br>
            <a:br>
              <a:rPr lang="fr-FR" sz="1900">
                <a:solidFill>
                  <a:srgbClr val="FFFFFF"/>
                </a:solidFill>
              </a:rPr>
            </a:br>
            <a:r>
              <a:rPr lang="fr-FR" sz="1900" u="sng">
                <a:solidFill>
                  <a:schemeClr val="hlink"/>
                </a:solidFill>
                <a:hlinkClick r:id="rId5"/>
              </a:rPr>
              <a:t>http://go.egi.eu/join</a:t>
            </a:r>
            <a:endParaRPr sz="1900">
              <a:solidFill>
                <a:srgbClr val="FFFFFF"/>
              </a:solidFill>
            </a:endParaRPr>
          </a:p>
          <a:p>
            <a:pPr marL="0" lvl="0" indent="0" algn="l" rtl="0">
              <a:lnSpc>
                <a:spcPct val="90000"/>
              </a:lnSpc>
              <a:spcBef>
                <a:spcPts val="0"/>
              </a:spcBef>
              <a:spcAft>
                <a:spcPts val="0"/>
              </a:spcAft>
              <a:buSzPts val="3000"/>
              <a:buNone/>
            </a:pPr>
            <a:r>
              <a:rPr lang="fr-FR" sz="1900">
                <a:solidFill>
                  <a:srgbClr val="FFFFFF"/>
                </a:solidFill>
              </a:rPr>
              <a:t> </a:t>
            </a:r>
            <a:endParaRPr sz="1900">
              <a:solidFill>
                <a:srgbClr val="FFFFFF"/>
              </a:solidFill>
            </a:endParaRPr>
          </a:p>
        </p:txBody>
      </p:sp>
      <p:sp>
        <p:nvSpPr>
          <p:cNvPr id="235" name="Google Shape;235;p24"/>
          <p:cNvSpPr txBox="1">
            <a:spLocks noGrp="1"/>
          </p:cNvSpPr>
          <p:nvPr>
            <p:ph type="title"/>
          </p:nvPr>
        </p:nvSpPr>
        <p:spPr>
          <a:xfrm>
            <a:off x="5842325" y="3417375"/>
            <a:ext cx="2639700" cy="52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00"/>
              <a:buNone/>
            </a:pPr>
            <a:r>
              <a:rPr lang="fr-FR" sz="1900">
                <a:solidFill>
                  <a:srgbClr val="FFFFFF"/>
                </a:solidFill>
              </a:rPr>
              <a:t>Thank you :)</a:t>
            </a:r>
            <a:br>
              <a:rPr lang="fr-FR" sz="1900">
                <a:solidFill>
                  <a:srgbClr val="FFFFFF"/>
                </a:solidFill>
              </a:rPr>
            </a:br>
            <a:br>
              <a:rPr lang="fr-FR" sz="1900">
                <a:solidFill>
                  <a:srgbClr val="FFFFFF"/>
                </a:solidFill>
              </a:rPr>
            </a:br>
            <a:r>
              <a:rPr lang="fr-FR" sz="1500" b="0">
                <a:solidFill>
                  <a:srgbClr val="FFFFFF"/>
                </a:solidFill>
              </a:rPr>
              <a:t>Contacts: </a:t>
            </a:r>
            <a:r>
              <a:rPr lang="fr-FR" sz="1500" b="0" u="sng">
                <a:solidFill>
                  <a:schemeClr val="hlink"/>
                </a:solidFill>
                <a:hlinkClick r:id="rId6"/>
              </a:rPr>
              <a:t>sergio.andreozzi@egi.eu </a:t>
            </a:r>
            <a:r>
              <a:rPr lang="fr-FR" sz="1500" b="0">
                <a:solidFill>
                  <a:srgbClr val="FFFFFF"/>
                </a:solidFill>
              </a:rPr>
              <a:t> </a:t>
            </a:r>
            <a:br>
              <a:rPr lang="fr-FR" sz="1500" b="0">
                <a:solidFill>
                  <a:srgbClr val="FFFFFF"/>
                </a:solidFill>
              </a:rPr>
            </a:br>
            <a:r>
              <a:rPr lang="fr-FR" sz="1500" b="0">
                <a:solidFill>
                  <a:srgbClr val="FFFFFF"/>
                </a:solidFill>
              </a:rPr>
              <a:t>     @digitalities</a:t>
            </a:r>
            <a:endParaRPr sz="1500" b="0">
              <a:solidFill>
                <a:srgbClr val="FFFFFF"/>
              </a:solidFill>
            </a:endParaRPr>
          </a:p>
        </p:txBody>
      </p:sp>
      <p:pic>
        <p:nvPicPr>
          <p:cNvPr id="236" name="Google Shape;236;p24"/>
          <p:cNvPicPr preferRelativeResize="0"/>
          <p:nvPr/>
        </p:nvPicPr>
        <p:blipFill>
          <a:blip r:embed="rId7">
            <a:alphaModFix/>
          </a:blip>
          <a:stretch>
            <a:fillRect/>
          </a:stretch>
        </p:blipFill>
        <p:spPr>
          <a:xfrm>
            <a:off x="0" y="11475"/>
            <a:ext cx="1489600" cy="1301775"/>
          </a:xfrm>
          <a:prstGeom prst="rect">
            <a:avLst/>
          </a:prstGeom>
          <a:noFill/>
          <a:ln>
            <a:noFill/>
          </a:ln>
        </p:spPr>
      </p:pic>
      <p:pic>
        <p:nvPicPr>
          <p:cNvPr id="237" name="Google Shape;237;p24"/>
          <p:cNvPicPr preferRelativeResize="0"/>
          <p:nvPr/>
        </p:nvPicPr>
        <p:blipFill>
          <a:blip r:embed="rId8">
            <a:alphaModFix/>
          </a:blip>
          <a:stretch>
            <a:fillRect/>
          </a:stretch>
        </p:blipFill>
        <p:spPr>
          <a:xfrm>
            <a:off x="5931058" y="4394195"/>
            <a:ext cx="211350" cy="21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subTitle" idx="1"/>
          </p:nvPr>
        </p:nvSpPr>
        <p:spPr>
          <a:xfrm>
            <a:off x="329919" y="2490809"/>
            <a:ext cx="4543746" cy="4801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700"/>
              <a:buNone/>
            </a:pPr>
            <a:endParaRPr/>
          </a:p>
        </p:txBody>
      </p:sp>
      <p:sp>
        <p:nvSpPr>
          <p:cNvPr id="89" name="Google Shape;89;p12"/>
          <p:cNvSpPr txBox="1">
            <a:spLocks noGrp="1"/>
          </p:cNvSpPr>
          <p:nvPr>
            <p:ph type="title"/>
          </p:nvPr>
        </p:nvSpPr>
        <p:spPr>
          <a:xfrm>
            <a:off x="329919" y="1948714"/>
            <a:ext cx="4815417" cy="5216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Font typeface="Calibri"/>
              <a:buNone/>
            </a:pPr>
            <a:r>
              <a:rPr lang="fr-FR"/>
              <a:t>Joining the EGI Federation</a:t>
            </a:r>
            <a:endParaRPr/>
          </a:p>
        </p:txBody>
      </p:sp>
      <p:sp>
        <p:nvSpPr>
          <p:cNvPr id="90" name="Google Shape;90;p12"/>
          <p:cNvSpPr txBox="1">
            <a:spLocks noGrp="1"/>
          </p:cNvSpPr>
          <p:nvPr>
            <p:ph type="body" idx="2"/>
          </p:nvPr>
        </p:nvSpPr>
        <p:spPr>
          <a:xfrm>
            <a:off x="354617" y="3636200"/>
            <a:ext cx="35982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200"/>
              <a:buNone/>
            </a:pPr>
            <a:r>
              <a:rPr lang="fr-FR"/>
              <a:t>Head of Strategy, Innovation and Communications</a:t>
            </a:r>
            <a:br>
              <a:rPr lang="fr-FR"/>
            </a:br>
            <a:r>
              <a:rPr lang="fr-FR"/>
              <a:t>EGI Foundation</a:t>
            </a:r>
            <a:endParaRPr/>
          </a:p>
        </p:txBody>
      </p:sp>
      <p:sp>
        <p:nvSpPr>
          <p:cNvPr id="91" name="Google Shape;91;p12"/>
          <p:cNvSpPr txBox="1">
            <a:spLocks noGrp="1"/>
          </p:cNvSpPr>
          <p:nvPr>
            <p:ph type="body" idx="3"/>
          </p:nvPr>
        </p:nvSpPr>
        <p:spPr>
          <a:xfrm>
            <a:off x="354634" y="3353555"/>
            <a:ext cx="2911080" cy="25099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fr-FR" dirty="0"/>
              <a:t>Sergio Andreozzi</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body" idx="1"/>
          </p:nvPr>
        </p:nvSpPr>
        <p:spPr>
          <a:xfrm>
            <a:off x="176648" y="1369225"/>
            <a:ext cx="5001900" cy="3197400"/>
          </a:xfrm>
          <a:prstGeom prst="rect">
            <a:avLst/>
          </a:prstGeom>
        </p:spPr>
        <p:txBody>
          <a:bodyPr spcFirstLastPara="1" wrap="square" lIns="91425" tIns="45700" rIns="91425" bIns="45700" anchor="t" anchorCtr="0">
            <a:noAutofit/>
          </a:bodyPr>
          <a:lstStyle/>
          <a:p>
            <a:pPr marL="457200" lvl="0" indent="-355600" algn="l" rtl="0">
              <a:spcBef>
                <a:spcPts val="750"/>
              </a:spcBef>
              <a:spcAft>
                <a:spcPts val="0"/>
              </a:spcAft>
              <a:buSzPts val="2000"/>
              <a:buChar char="•"/>
            </a:pPr>
            <a:r>
              <a:rPr lang="fr-FR"/>
              <a:t>Key terms:</a:t>
            </a:r>
            <a:endParaRPr/>
          </a:p>
          <a:p>
            <a:pPr marL="914400" lvl="1" indent="-342900" algn="l" rtl="0">
              <a:spcBef>
                <a:spcPts val="0"/>
              </a:spcBef>
              <a:spcAft>
                <a:spcPts val="0"/>
              </a:spcAft>
              <a:buSzPts val="1800"/>
              <a:buChar char="▪"/>
            </a:pPr>
            <a:r>
              <a:rPr lang="fr-FR"/>
              <a:t>EGI Foundation</a:t>
            </a:r>
            <a:endParaRPr/>
          </a:p>
          <a:p>
            <a:pPr marL="914400" lvl="1" indent="-342900" algn="l" rtl="0">
              <a:spcBef>
                <a:spcPts val="0"/>
              </a:spcBef>
              <a:spcAft>
                <a:spcPts val="0"/>
              </a:spcAft>
              <a:buSzPts val="1800"/>
              <a:buChar char="▪"/>
            </a:pPr>
            <a:r>
              <a:rPr lang="fr-FR"/>
              <a:t>EGI Participant</a:t>
            </a:r>
            <a:endParaRPr/>
          </a:p>
          <a:p>
            <a:pPr marL="914400" lvl="1" indent="-342900" algn="l" rtl="0">
              <a:spcBef>
                <a:spcPts val="0"/>
              </a:spcBef>
              <a:spcAft>
                <a:spcPts val="0"/>
              </a:spcAft>
              <a:buSzPts val="1800"/>
              <a:buChar char="▪"/>
            </a:pPr>
            <a:r>
              <a:rPr lang="fr-FR"/>
              <a:t>EGI Federation</a:t>
            </a:r>
            <a:endParaRPr/>
          </a:p>
          <a:p>
            <a:pPr marL="914400" lvl="1" indent="-342900" algn="l" rtl="0">
              <a:spcBef>
                <a:spcPts val="0"/>
              </a:spcBef>
              <a:spcAft>
                <a:spcPts val="0"/>
              </a:spcAft>
              <a:buSzPts val="1800"/>
              <a:buChar char="▪"/>
            </a:pPr>
            <a:r>
              <a:rPr lang="fr-FR"/>
              <a:t>EGI Community</a:t>
            </a:r>
            <a:br>
              <a:rPr lang="fr-FR"/>
            </a:br>
            <a:endParaRPr/>
          </a:p>
          <a:p>
            <a:pPr marL="457200" lvl="0" indent="-355600" algn="l" rtl="0">
              <a:spcBef>
                <a:spcPts val="0"/>
              </a:spcBef>
              <a:spcAft>
                <a:spcPts val="0"/>
              </a:spcAft>
              <a:buSzPts val="2000"/>
              <a:buChar char="•"/>
            </a:pPr>
            <a:r>
              <a:rPr lang="fr-FR"/>
              <a:t>Joining the EGI Federation</a:t>
            </a:r>
            <a:endParaRPr/>
          </a:p>
          <a:p>
            <a:pPr marL="914400" lvl="1" indent="-342900" algn="l" rtl="0">
              <a:spcBef>
                <a:spcPts val="0"/>
              </a:spcBef>
              <a:spcAft>
                <a:spcPts val="0"/>
              </a:spcAft>
              <a:buSzPts val="1800"/>
              <a:buChar char="▪"/>
            </a:pPr>
            <a:r>
              <a:rPr lang="fr-FR"/>
              <a:t>Value</a:t>
            </a:r>
            <a:endParaRPr/>
          </a:p>
          <a:p>
            <a:pPr marL="914400" lvl="1" indent="-342900" algn="l" rtl="0">
              <a:spcBef>
                <a:spcPts val="0"/>
              </a:spcBef>
              <a:spcAft>
                <a:spcPts val="0"/>
              </a:spcAft>
              <a:buSzPts val="1800"/>
              <a:buChar char="▪"/>
            </a:pPr>
            <a:r>
              <a:rPr lang="fr-FR"/>
              <a:t>Eligibility</a:t>
            </a:r>
            <a:endParaRPr/>
          </a:p>
          <a:p>
            <a:pPr marL="914400" lvl="1" indent="-342900" algn="l" rtl="0">
              <a:spcBef>
                <a:spcPts val="0"/>
              </a:spcBef>
              <a:spcAft>
                <a:spcPts val="0"/>
              </a:spcAft>
              <a:buSzPts val="1800"/>
              <a:buChar char="▪"/>
            </a:pPr>
            <a:r>
              <a:rPr lang="fr-FR"/>
              <a:t>Options</a:t>
            </a:r>
            <a:endParaRPr/>
          </a:p>
          <a:p>
            <a:pPr marL="914400" lvl="1" indent="-342900" algn="l" rtl="0">
              <a:spcBef>
                <a:spcPts val="0"/>
              </a:spcBef>
              <a:spcAft>
                <a:spcPts val="0"/>
              </a:spcAft>
              <a:buSzPts val="1800"/>
              <a:buChar char="▪"/>
            </a:pPr>
            <a:r>
              <a:rPr lang="fr-FR"/>
              <a:t>Fees</a:t>
            </a:r>
            <a:endParaRPr/>
          </a:p>
          <a:p>
            <a:pPr marL="0" lvl="0" indent="0" algn="l" rtl="0">
              <a:spcBef>
                <a:spcPts val="750"/>
              </a:spcBef>
              <a:spcAft>
                <a:spcPts val="0"/>
              </a:spcAft>
              <a:buNone/>
            </a:pPr>
            <a:endParaRPr/>
          </a:p>
        </p:txBody>
      </p:sp>
      <p:sp>
        <p:nvSpPr>
          <p:cNvPr id="98" name="Google Shape;98;p13"/>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Outline</a:t>
            </a:r>
            <a:endParaRPr/>
          </a:p>
        </p:txBody>
      </p:sp>
      <p:sp>
        <p:nvSpPr>
          <p:cNvPr id="99" name="Google Shape;99;p13"/>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pic>
        <p:nvPicPr>
          <p:cNvPr id="100" name="Google Shape;100;p13"/>
          <p:cNvPicPr preferRelativeResize="0"/>
          <p:nvPr/>
        </p:nvPicPr>
        <p:blipFill>
          <a:blip r:embed="rId3">
            <a:alphaModFix/>
          </a:blip>
          <a:stretch>
            <a:fillRect/>
          </a:stretch>
        </p:blipFill>
        <p:spPr>
          <a:xfrm>
            <a:off x="6049593" y="1265639"/>
            <a:ext cx="2265682" cy="3252175"/>
          </a:xfrm>
          <a:prstGeom prst="rect">
            <a:avLst/>
          </a:prstGeom>
          <a:noFill/>
          <a:ln>
            <a:noFill/>
          </a:ln>
        </p:spPr>
      </p:pic>
      <p:sp>
        <p:nvSpPr>
          <p:cNvPr id="101" name="Google Shape;101;p13"/>
          <p:cNvSpPr txBox="1"/>
          <p:nvPr/>
        </p:nvSpPr>
        <p:spPr>
          <a:xfrm>
            <a:off x="6315400" y="4517825"/>
            <a:ext cx="1709100" cy="2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u="sng">
                <a:solidFill>
                  <a:schemeClr val="hlink"/>
                </a:solidFill>
                <a:hlinkClick r:id="rId4"/>
              </a:rPr>
              <a:t>http://go.egi.eu/join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2579074" y="169150"/>
            <a:ext cx="64353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2400"/>
              <a:t>EGI - Key terms</a:t>
            </a:r>
            <a:endParaRPr sz="2400"/>
          </a:p>
        </p:txBody>
      </p:sp>
      <p:sp>
        <p:nvSpPr>
          <p:cNvPr id="108" name="Google Shape;108;p14"/>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endParaRPr/>
          </a:p>
        </p:txBody>
      </p:sp>
      <p:sp>
        <p:nvSpPr>
          <p:cNvPr id="109" name="Google Shape;109;p14"/>
          <p:cNvSpPr txBox="1"/>
          <p:nvPr/>
        </p:nvSpPr>
        <p:spPr>
          <a:xfrm>
            <a:off x="80800" y="3537050"/>
            <a:ext cx="3450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900" b="1"/>
              <a:t>     EGI Foundation (or EGI.eu or Stichting EGI) </a:t>
            </a:r>
            <a:br>
              <a:rPr lang="fr-FR" sz="900"/>
            </a:br>
            <a:r>
              <a:rPr lang="fr-FR" sz="900"/>
              <a:t>The legal entity whose objective is to coordinate and develop, in</a:t>
            </a:r>
            <a:endParaRPr sz="900"/>
          </a:p>
          <a:p>
            <a:pPr marL="0" lvl="0" indent="0" algn="l" rtl="0">
              <a:spcBef>
                <a:spcPts val="0"/>
              </a:spcBef>
              <a:spcAft>
                <a:spcPts val="0"/>
              </a:spcAft>
              <a:buNone/>
            </a:pPr>
            <a:r>
              <a:rPr lang="fr-FR" sz="900"/>
              <a:t>collaboration with its Participants, the EGI infrastructure that provides long-term distributed compute and storage resources for performing research and innovation activities.</a:t>
            </a:r>
            <a:endParaRPr sz="900"/>
          </a:p>
        </p:txBody>
      </p:sp>
      <p:sp>
        <p:nvSpPr>
          <p:cNvPr id="110" name="Google Shape;110;p14"/>
          <p:cNvSpPr txBox="1"/>
          <p:nvPr/>
        </p:nvSpPr>
        <p:spPr>
          <a:xfrm>
            <a:off x="80800" y="2098100"/>
            <a:ext cx="36696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900" b="1"/>
              <a:t>EGI Federation</a:t>
            </a:r>
            <a:br>
              <a:rPr lang="fr-FR" sz="900" b="1"/>
            </a:br>
            <a:r>
              <a:rPr lang="fr-FR" sz="900"/>
              <a:t>EGI Foundation, EGI Foundation Participants and Associated Participants, their linked organisations (e.g. service and resource providers) represented within EGI Foundation that contribute to the</a:t>
            </a:r>
            <a:endParaRPr sz="900"/>
          </a:p>
          <a:p>
            <a:pPr marL="0" lvl="0" indent="0" algn="l" rtl="0">
              <a:spcBef>
                <a:spcPts val="0"/>
              </a:spcBef>
              <a:spcAft>
                <a:spcPts val="0"/>
              </a:spcAft>
              <a:buNone/>
            </a:pPr>
            <a:r>
              <a:rPr lang="fr-FR" sz="900"/>
              <a:t>objectives of the foundation</a:t>
            </a:r>
            <a:br>
              <a:rPr lang="fr-FR" sz="900"/>
            </a:br>
            <a:br>
              <a:rPr lang="fr-FR" sz="900"/>
            </a:br>
            <a:r>
              <a:rPr lang="fr-FR" sz="900"/>
              <a:t>      </a:t>
            </a:r>
            <a:r>
              <a:rPr lang="fr-FR" sz="900" b="1"/>
              <a:t>EGI Participant</a:t>
            </a:r>
            <a:br>
              <a:rPr lang="fr-FR" sz="900" b="1"/>
            </a:br>
            <a:r>
              <a:rPr lang="fr-FR" sz="900"/>
              <a:t>NGIs, EIROs, ERICs and such other legal entities, in their own capacity or as representative of a consortium, that contribute to the objective of the foundation</a:t>
            </a:r>
            <a:endParaRPr sz="900"/>
          </a:p>
        </p:txBody>
      </p:sp>
      <p:sp>
        <p:nvSpPr>
          <p:cNvPr id="111" name="Google Shape;111;p14"/>
          <p:cNvSpPr txBox="1"/>
          <p:nvPr/>
        </p:nvSpPr>
        <p:spPr>
          <a:xfrm>
            <a:off x="80800" y="1356842"/>
            <a:ext cx="3450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900" b="1"/>
              <a:t>EGI community</a:t>
            </a:r>
            <a:br>
              <a:rPr lang="fr-FR" sz="900" b="1"/>
            </a:br>
            <a:r>
              <a:rPr lang="fr-FR" sz="900"/>
              <a:t>The EGI Federation plus the served research communities, the technology providers or any other organisation linked via an agreement with the EGI Foundation and contributing to the mission of the EGI Federation</a:t>
            </a:r>
            <a:endParaRPr sz="900"/>
          </a:p>
        </p:txBody>
      </p:sp>
      <p:pic>
        <p:nvPicPr>
          <p:cNvPr id="112" name="Google Shape;112;p14"/>
          <p:cNvPicPr preferRelativeResize="0"/>
          <p:nvPr/>
        </p:nvPicPr>
        <p:blipFill>
          <a:blip r:embed="rId3">
            <a:alphaModFix/>
          </a:blip>
          <a:stretch>
            <a:fillRect/>
          </a:stretch>
        </p:blipFill>
        <p:spPr>
          <a:xfrm>
            <a:off x="177049" y="2970175"/>
            <a:ext cx="153125" cy="153125"/>
          </a:xfrm>
          <a:prstGeom prst="rect">
            <a:avLst/>
          </a:prstGeom>
          <a:noFill/>
          <a:ln>
            <a:noFill/>
          </a:ln>
        </p:spPr>
      </p:pic>
      <p:pic>
        <p:nvPicPr>
          <p:cNvPr id="113" name="Google Shape;113;p14"/>
          <p:cNvPicPr preferRelativeResize="0"/>
          <p:nvPr/>
        </p:nvPicPr>
        <p:blipFill>
          <a:blip r:embed="rId4">
            <a:alphaModFix/>
          </a:blip>
          <a:stretch>
            <a:fillRect/>
          </a:stretch>
        </p:blipFill>
        <p:spPr>
          <a:xfrm>
            <a:off x="5281613" y="3406808"/>
            <a:ext cx="2085975" cy="885825"/>
          </a:xfrm>
          <a:prstGeom prst="rect">
            <a:avLst/>
          </a:prstGeom>
          <a:noFill/>
          <a:ln>
            <a:noFill/>
          </a:ln>
        </p:spPr>
      </p:pic>
      <p:pic>
        <p:nvPicPr>
          <p:cNvPr id="114" name="Google Shape;114;p14"/>
          <p:cNvPicPr preferRelativeResize="0"/>
          <p:nvPr/>
        </p:nvPicPr>
        <p:blipFill>
          <a:blip r:embed="rId5">
            <a:alphaModFix/>
          </a:blip>
          <a:stretch>
            <a:fillRect/>
          </a:stretch>
        </p:blipFill>
        <p:spPr>
          <a:xfrm>
            <a:off x="4460925" y="2590534"/>
            <a:ext cx="3724275" cy="1714500"/>
          </a:xfrm>
          <a:prstGeom prst="rect">
            <a:avLst/>
          </a:prstGeom>
          <a:noFill/>
          <a:ln>
            <a:noFill/>
          </a:ln>
        </p:spPr>
      </p:pic>
      <p:pic>
        <p:nvPicPr>
          <p:cNvPr id="115" name="Google Shape;115;p14"/>
          <p:cNvPicPr preferRelativeResize="0"/>
          <p:nvPr/>
        </p:nvPicPr>
        <p:blipFill>
          <a:blip r:embed="rId6">
            <a:alphaModFix/>
          </a:blip>
          <a:stretch>
            <a:fillRect/>
          </a:stretch>
        </p:blipFill>
        <p:spPr>
          <a:xfrm>
            <a:off x="3612425" y="1676762"/>
            <a:ext cx="5438775" cy="2609850"/>
          </a:xfrm>
          <a:prstGeom prst="rect">
            <a:avLst/>
          </a:prstGeom>
          <a:noFill/>
          <a:ln>
            <a:noFill/>
          </a:ln>
        </p:spPr>
      </p:pic>
      <p:pic>
        <p:nvPicPr>
          <p:cNvPr id="116" name="Google Shape;116;p14"/>
          <p:cNvPicPr preferRelativeResize="0"/>
          <p:nvPr/>
        </p:nvPicPr>
        <p:blipFill>
          <a:blip r:embed="rId7">
            <a:alphaModFix/>
          </a:blip>
          <a:stretch>
            <a:fillRect/>
          </a:stretch>
        </p:blipFill>
        <p:spPr>
          <a:xfrm>
            <a:off x="165212" y="3619588"/>
            <a:ext cx="160300" cy="153142"/>
          </a:xfrm>
          <a:prstGeom prst="rect">
            <a:avLst/>
          </a:prstGeom>
          <a:noFill/>
          <a:ln>
            <a:noFill/>
          </a:ln>
        </p:spPr>
      </p:pic>
      <p:sp>
        <p:nvSpPr>
          <p:cNvPr id="117" name="Google Shape;117;p14"/>
          <p:cNvSpPr txBox="1"/>
          <p:nvPr/>
        </p:nvSpPr>
        <p:spPr>
          <a:xfrm>
            <a:off x="100850" y="4486200"/>
            <a:ext cx="5047200" cy="588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100"/>
              <a:buFont typeface="Arial"/>
              <a:buNone/>
            </a:pPr>
            <a:r>
              <a:rPr lang="fr-FR" sz="1000" i="1">
                <a:solidFill>
                  <a:srgbClr val="7F7F7F"/>
                </a:solidFill>
                <a:latin typeface="Calibri"/>
                <a:ea typeface="Calibri"/>
                <a:cs typeface="Calibri"/>
                <a:sym typeface="Calibri"/>
              </a:rPr>
              <a:t>Definitions from the EGI Foundation Statutes </a:t>
            </a:r>
            <a:r>
              <a:rPr lang="fr-FR" sz="1000" i="1" u="sng">
                <a:solidFill>
                  <a:schemeClr val="hlink"/>
                </a:solidFill>
                <a:latin typeface="Calibri"/>
                <a:ea typeface="Calibri"/>
                <a:cs typeface="Calibri"/>
                <a:sym typeface="Calibri"/>
                <a:hlinkClick r:id="rId8"/>
              </a:rPr>
              <a:t>http://go.egi.eu/statutes</a:t>
            </a:r>
            <a:endParaRPr sz="1000" i="1">
              <a:solidFill>
                <a:srgbClr val="7F7F7F"/>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10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1000"/>
                                        <p:tgtEl>
                                          <p:spTgt spid="112"/>
                                        </p:tgtEl>
                                      </p:cBhvr>
                                    </p:animEffect>
                                  </p:childTnLst>
                                </p:cTn>
                              </p:par>
                              <p:par>
                                <p:cTn id="14" presetID="10" presetClass="entr" presetSubtype="0" fill="hold" nodeType="with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1000"/>
                                        <p:tgtEl>
                                          <p:spTgt spid="1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1000"/>
                                        <p:tgtEl>
                                          <p:spTgt spid="111"/>
                                        </p:tgtEl>
                                      </p:cBhvr>
                                    </p:animEffect>
                                  </p:childTnLst>
                                </p:cTn>
                              </p:par>
                              <p:par>
                                <p:cTn id="22" presetID="10" presetClass="entr" presetSubtype="0" fill="hold" nodeType="with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2579077" y="169145"/>
            <a:ext cx="4728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EGI </a:t>
            </a:r>
            <a:r>
              <a:rPr lang="fr-FR" dirty="0" err="1"/>
              <a:t>Federation</a:t>
            </a:r>
            <a:r>
              <a:rPr lang="fr-FR" dirty="0"/>
              <a:t> (</a:t>
            </a:r>
            <a:r>
              <a:rPr lang="fr-FR" dirty="0" err="1"/>
              <a:t>Nov</a:t>
            </a:r>
            <a:r>
              <a:rPr lang="fr-FR" dirty="0"/>
              <a:t> 2020)</a:t>
            </a:r>
            <a:endParaRPr dirty="0"/>
          </a:p>
        </p:txBody>
      </p:sp>
      <p:sp>
        <p:nvSpPr>
          <p:cNvPr id="124" name="Google Shape;124;p15"/>
          <p:cNvSpPr txBox="1">
            <a:spLocks noGrp="1"/>
          </p:cNvSpPr>
          <p:nvPr>
            <p:ph type="subTitle" idx="2"/>
          </p:nvPr>
        </p:nvSpPr>
        <p:spPr>
          <a:xfrm>
            <a:off x="2579075" y="399750"/>
            <a:ext cx="6525000" cy="3693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Clr>
                <a:schemeClr val="dk1"/>
              </a:buClr>
              <a:buSzPts val="1100"/>
              <a:buFont typeface="Arial"/>
              <a:buNone/>
            </a:pPr>
            <a:r>
              <a:rPr lang="fr-FR">
                <a:solidFill>
                  <a:srgbClr val="7F7F7F"/>
                </a:solidFill>
              </a:rPr>
              <a:t>Participants of the EGI Council and Represented Entities</a:t>
            </a:r>
            <a:endParaRPr>
              <a:solidFill>
                <a:srgbClr val="7F7F7F"/>
              </a:solidFill>
            </a:endParaRPr>
          </a:p>
          <a:p>
            <a:pPr marL="0" lvl="0" indent="0" algn="l" rtl="0">
              <a:spcBef>
                <a:spcPts val="750"/>
              </a:spcBef>
              <a:spcAft>
                <a:spcPts val="0"/>
              </a:spcAft>
              <a:buNone/>
            </a:pPr>
            <a:endParaRPr/>
          </a:p>
        </p:txBody>
      </p:sp>
      <p:pic>
        <p:nvPicPr>
          <p:cNvPr id="125" name="Google Shape;125;p15"/>
          <p:cNvPicPr preferRelativeResize="0"/>
          <p:nvPr/>
        </p:nvPicPr>
        <p:blipFill>
          <a:blip r:embed="rId3">
            <a:alphaModFix/>
          </a:blip>
          <a:stretch>
            <a:fillRect/>
          </a:stretch>
        </p:blipFill>
        <p:spPr>
          <a:xfrm>
            <a:off x="152400" y="1073850"/>
            <a:ext cx="8839200" cy="371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a67b35ca97_0_718"/>
          <p:cNvPicPr preferRelativeResize="0"/>
          <p:nvPr/>
        </p:nvPicPr>
        <p:blipFill>
          <a:blip r:embed="rId3">
            <a:alphaModFix/>
          </a:blip>
          <a:stretch>
            <a:fillRect/>
          </a:stretch>
        </p:blipFill>
        <p:spPr>
          <a:xfrm>
            <a:off x="9144" y="0"/>
            <a:ext cx="7238999" cy="4859599"/>
          </a:xfrm>
          <a:prstGeom prst="rect">
            <a:avLst/>
          </a:prstGeom>
          <a:noFill/>
          <a:ln>
            <a:noFill/>
          </a:ln>
        </p:spPr>
      </p:pic>
      <p:sp>
        <p:nvSpPr>
          <p:cNvPr id="251" name="Google Shape;251;ga67b35ca97_0_718"/>
          <p:cNvSpPr txBox="1"/>
          <p:nvPr/>
        </p:nvSpPr>
        <p:spPr>
          <a:xfrm>
            <a:off x="4674807" y="205159"/>
            <a:ext cx="4414055" cy="603648"/>
          </a:xfrm>
          <a:prstGeom prst="rect">
            <a:avLst/>
          </a:prstGeom>
          <a:solidFill>
            <a:srgbClr val="FFFFFF"/>
          </a:solidFill>
          <a:ln>
            <a:noFill/>
          </a:ln>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ts val="1100"/>
              <a:buFont typeface="Wingdings" pitchFamily="2" charset="2"/>
              <a:buChar char="Ø"/>
            </a:pPr>
            <a:r>
              <a:rPr lang="en-GB" b="1" dirty="0">
                <a:solidFill>
                  <a:srgbClr val="3D85C6"/>
                </a:solidFill>
              </a:rPr>
              <a:t>4 membership applications received in 2020</a:t>
            </a:r>
          </a:p>
          <a:p>
            <a:pPr marL="285750" lvl="0" indent="-285750" algn="l" rtl="0">
              <a:spcBef>
                <a:spcPts val="0"/>
              </a:spcBef>
              <a:spcAft>
                <a:spcPts val="0"/>
              </a:spcAft>
              <a:buClr>
                <a:schemeClr val="dk1"/>
              </a:buClr>
              <a:buSzPts val="1100"/>
              <a:buFont typeface="Wingdings" pitchFamily="2" charset="2"/>
              <a:buChar char="Ø"/>
            </a:pPr>
            <a:r>
              <a:rPr lang="en-GB" b="1" dirty="0">
                <a:solidFill>
                  <a:srgbClr val="3D85C6"/>
                </a:solidFill>
              </a:rPr>
              <a:t>Germany will become full participant in 2021</a:t>
            </a:r>
          </a:p>
          <a:p>
            <a:pPr marL="285750" lvl="0" indent="-285750" algn="l" rtl="0">
              <a:spcBef>
                <a:spcPts val="0"/>
              </a:spcBef>
              <a:spcAft>
                <a:spcPts val="0"/>
              </a:spcAft>
              <a:buClr>
                <a:schemeClr val="dk1"/>
              </a:buClr>
              <a:buSzPts val="1100"/>
              <a:buFont typeface="Wingdings" pitchFamily="2" charset="2"/>
              <a:buChar char="Ø"/>
            </a:pPr>
            <a:endParaRPr lang="en-GB" b="1" dirty="0">
              <a:solidFill>
                <a:srgbClr val="3D85C6"/>
              </a:solidFill>
            </a:endParaRPr>
          </a:p>
          <a:p>
            <a:pPr marL="0" lvl="0" indent="0" algn="l" rtl="0">
              <a:spcBef>
                <a:spcPts val="0"/>
              </a:spcBef>
              <a:spcAft>
                <a:spcPts val="0"/>
              </a:spcAft>
              <a:buNone/>
            </a:pPr>
            <a:endParaRPr lang="en-GB" b="1" dirty="0">
              <a:solidFill>
                <a:srgbClr val="3D85C6"/>
              </a:solidFill>
            </a:endParaRPr>
          </a:p>
        </p:txBody>
      </p:sp>
      <p:sp>
        <p:nvSpPr>
          <p:cNvPr id="249" name="Google Shape;249;ga67b35ca97_0_718"/>
          <p:cNvSpPr/>
          <p:nvPr/>
        </p:nvSpPr>
        <p:spPr>
          <a:xfrm>
            <a:off x="1371326" y="2901433"/>
            <a:ext cx="595842" cy="209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a67b35ca97_0_718"/>
          <p:cNvSpPr txBox="1"/>
          <p:nvPr/>
        </p:nvSpPr>
        <p:spPr>
          <a:xfrm>
            <a:off x="7698825" y="936675"/>
            <a:ext cx="47328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a67b35ca97_0_718"/>
          <p:cNvSpPr txBox="1"/>
          <p:nvPr/>
        </p:nvSpPr>
        <p:spPr>
          <a:xfrm>
            <a:off x="628650" y="2814649"/>
            <a:ext cx="1039284" cy="893751"/>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dirty="0">
                <a:solidFill>
                  <a:srgbClr val="3D85C6"/>
                </a:solidFill>
              </a:rPr>
              <a:t>26 from 2021 </a:t>
            </a:r>
            <a:r>
              <a:rPr lang="en-GB" b="1" dirty="0">
                <a:solidFill>
                  <a:srgbClr val="3D85C6"/>
                </a:solidFill>
              </a:rPr>
              <a:t> </a:t>
            </a:r>
          </a:p>
        </p:txBody>
      </p:sp>
      <p:sp>
        <p:nvSpPr>
          <p:cNvPr id="8" name="Google Shape;249;ga67b35ca97_0_718">
            <a:extLst>
              <a:ext uri="{FF2B5EF4-FFF2-40B4-BE49-F238E27FC236}">
                <a16:creationId xmlns:a16="http://schemas.microsoft.com/office/drawing/2014/main" id="{2C41CEC2-0C30-5145-B9D5-296F32ADE81D}"/>
              </a:ext>
            </a:extLst>
          </p:cNvPr>
          <p:cNvSpPr/>
          <p:nvPr/>
        </p:nvSpPr>
        <p:spPr>
          <a:xfrm>
            <a:off x="1523726" y="3053833"/>
            <a:ext cx="595842" cy="209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9;ga67b35ca97_0_718">
            <a:extLst>
              <a:ext uri="{FF2B5EF4-FFF2-40B4-BE49-F238E27FC236}">
                <a16:creationId xmlns:a16="http://schemas.microsoft.com/office/drawing/2014/main" id="{9E0CB8BC-5777-1A40-9BB2-B6B3021763A1}"/>
              </a:ext>
            </a:extLst>
          </p:cNvPr>
          <p:cNvSpPr/>
          <p:nvPr/>
        </p:nvSpPr>
        <p:spPr>
          <a:xfrm>
            <a:off x="1523726" y="3367100"/>
            <a:ext cx="494240" cy="209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9;ga67b35ca97_0_718">
            <a:extLst>
              <a:ext uri="{FF2B5EF4-FFF2-40B4-BE49-F238E27FC236}">
                <a16:creationId xmlns:a16="http://schemas.microsoft.com/office/drawing/2014/main" id="{34C97AB3-25B7-3B42-B766-1ACA8DCAA812}"/>
              </a:ext>
            </a:extLst>
          </p:cNvPr>
          <p:cNvSpPr/>
          <p:nvPr/>
        </p:nvSpPr>
        <p:spPr>
          <a:xfrm>
            <a:off x="1676126" y="3519500"/>
            <a:ext cx="291042" cy="209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9;ga67b35ca97_0_718">
            <a:extLst>
              <a:ext uri="{FF2B5EF4-FFF2-40B4-BE49-F238E27FC236}">
                <a16:creationId xmlns:a16="http://schemas.microsoft.com/office/drawing/2014/main" id="{6DCFD750-09D3-2045-914C-A57D01A4F37C}"/>
              </a:ext>
            </a:extLst>
          </p:cNvPr>
          <p:cNvSpPr/>
          <p:nvPr/>
        </p:nvSpPr>
        <p:spPr>
          <a:xfrm>
            <a:off x="187990" y="3362200"/>
            <a:ext cx="440659" cy="209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00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body" idx="1"/>
          </p:nvPr>
        </p:nvSpPr>
        <p:spPr>
          <a:xfrm>
            <a:off x="176645" y="1369219"/>
            <a:ext cx="8754300" cy="31974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750"/>
              </a:spcBef>
              <a:spcAft>
                <a:spcPts val="0"/>
              </a:spcAft>
              <a:buSzPts val="2000"/>
              <a:buChar char="•"/>
            </a:pPr>
            <a:endParaRPr/>
          </a:p>
        </p:txBody>
      </p:sp>
      <p:sp>
        <p:nvSpPr>
          <p:cNvPr id="140" name="Google Shape;140;p17"/>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endParaRPr/>
          </a:p>
        </p:txBody>
      </p:sp>
      <p:sp>
        <p:nvSpPr>
          <p:cNvPr id="141" name="Google Shape;141;p17"/>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sp>
        <p:nvSpPr>
          <p:cNvPr id="142" name="Google Shape;142;p17"/>
          <p:cNvSpPr/>
          <p:nvPr/>
        </p:nvSpPr>
        <p:spPr>
          <a:xfrm>
            <a:off x="9525" y="-9525"/>
            <a:ext cx="9144000" cy="483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17"/>
          <p:cNvPicPr preferRelativeResize="0"/>
          <p:nvPr/>
        </p:nvPicPr>
        <p:blipFill>
          <a:blip r:embed="rId3">
            <a:alphaModFix/>
          </a:blip>
          <a:stretch>
            <a:fillRect/>
          </a:stretch>
        </p:blipFill>
        <p:spPr>
          <a:xfrm>
            <a:off x="1499950" y="-9525"/>
            <a:ext cx="7452400" cy="4766975"/>
          </a:xfrm>
          <a:prstGeom prst="rect">
            <a:avLst/>
          </a:prstGeom>
          <a:noFill/>
          <a:ln>
            <a:noFill/>
          </a:ln>
        </p:spPr>
      </p:pic>
      <p:pic>
        <p:nvPicPr>
          <p:cNvPr id="144" name="Google Shape;144;p17"/>
          <p:cNvPicPr preferRelativeResize="0"/>
          <p:nvPr/>
        </p:nvPicPr>
        <p:blipFill>
          <a:blip r:embed="rId4">
            <a:alphaModFix/>
          </a:blip>
          <a:stretch>
            <a:fillRect/>
          </a:stretch>
        </p:blipFill>
        <p:spPr>
          <a:xfrm>
            <a:off x="228592" y="-8"/>
            <a:ext cx="769475" cy="769475"/>
          </a:xfrm>
          <a:prstGeom prst="rect">
            <a:avLst/>
          </a:prstGeom>
          <a:noFill/>
          <a:ln>
            <a:noFill/>
          </a:ln>
        </p:spPr>
      </p:pic>
      <p:sp>
        <p:nvSpPr>
          <p:cNvPr id="145" name="Google Shape;145;p17"/>
          <p:cNvSpPr txBox="1"/>
          <p:nvPr/>
        </p:nvSpPr>
        <p:spPr>
          <a:xfrm>
            <a:off x="78850" y="920050"/>
            <a:ext cx="50472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t>Services </a:t>
            </a:r>
            <a:endParaRPr sz="1200"/>
          </a:p>
          <a:p>
            <a:pPr marL="0" lvl="0" indent="0" algn="l" rtl="0">
              <a:spcBef>
                <a:spcPts val="0"/>
              </a:spcBef>
              <a:spcAft>
                <a:spcPts val="0"/>
              </a:spcAft>
              <a:buNone/>
            </a:pPr>
            <a:r>
              <a:rPr lang="fr-FR" sz="1200"/>
              <a:t>delivered </a:t>
            </a:r>
            <a:endParaRPr sz="1200"/>
          </a:p>
          <a:p>
            <a:pPr marL="0" lvl="0" indent="0" algn="l" rtl="0">
              <a:spcBef>
                <a:spcPts val="0"/>
              </a:spcBef>
              <a:spcAft>
                <a:spcPts val="0"/>
              </a:spcAft>
              <a:buNone/>
            </a:pPr>
            <a:r>
              <a:rPr lang="fr-FR" sz="1200"/>
              <a:t>by the </a:t>
            </a:r>
            <a:endParaRPr sz="1200"/>
          </a:p>
          <a:p>
            <a:pPr marL="0" lvl="0" indent="0" algn="l" rtl="0">
              <a:spcBef>
                <a:spcPts val="0"/>
              </a:spcBef>
              <a:spcAft>
                <a:spcPts val="0"/>
              </a:spcAft>
              <a:buNone/>
            </a:pPr>
            <a:r>
              <a:rPr lang="fr-FR" sz="1200"/>
              <a:t>EGI Federation</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p:nvPr/>
        </p:nvSpPr>
        <p:spPr>
          <a:xfrm>
            <a:off x="9525" y="-9525"/>
            <a:ext cx="9144000" cy="483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endParaRPr/>
          </a:p>
        </p:txBody>
      </p:sp>
      <p:sp>
        <p:nvSpPr>
          <p:cNvPr id="152" name="Google Shape;152;p18"/>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pic>
        <p:nvPicPr>
          <p:cNvPr id="153" name="Google Shape;153;p18"/>
          <p:cNvPicPr preferRelativeResize="0"/>
          <p:nvPr/>
        </p:nvPicPr>
        <p:blipFill>
          <a:blip r:embed="rId3">
            <a:alphaModFix/>
          </a:blip>
          <a:stretch>
            <a:fillRect/>
          </a:stretch>
        </p:blipFill>
        <p:spPr>
          <a:xfrm>
            <a:off x="1471662" y="0"/>
            <a:ext cx="7515224" cy="4838876"/>
          </a:xfrm>
          <a:prstGeom prst="rect">
            <a:avLst/>
          </a:prstGeom>
          <a:noFill/>
          <a:ln>
            <a:noFill/>
          </a:ln>
        </p:spPr>
      </p:pic>
      <p:pic>
        <p:nvPicPr>
          <p:cNvPr id="154" name="Google Shape;154;p18"/>
          <p:cNvPicPr preferRelativeResize="0"/>
          <p:nvPr/>
        </p:nvPicPr>
        <p:blipFill>
          <a:blip r:embed="rId4">
            <a:alphaModFix/>
          </a:blip>
          <a:stretch>
            <a:fillRect/>
          </a:stretch>
        </p:blipFill>
        <p:spPr>
          <a:xfrm>
            <a:off x="7134223" y="4580000"/>
            <a:ext cx="1395450" cy="249475"/>
          </a:xfrm>
          <a:prstGeom prst="rect">
            <a:avLst/>
          </a:prstGeom>
          <a:noFill/>
          <a:ln>
            <a:noFill/>
          </a:ln>
        </p:spPr>
      </p:pic>
      <p:pic>
        <p:nvPicPr>
          <p:cNvPr id="155" name="Google Shape;155;p18"/>
          <p:cNvPicPr preferRelativeResize="0"/>
          <p:nvPr/>
        </p:nvPicPr>
        <p:blipFill>
          <a:blip r:embed="rId5">
            <a:alphaModFix/>
          </a:blip>
          <a:stretch>
            <a:fillRect/>
          </a:stretch>
        </p:blipFill>
        <p:spPr>
          <a:xfrm>
            <a:off x="228592" y="-9533"/>
            <a:ext cx="769475" cy="769475"/>
          </a:xfrm>
          <a:prstGeom prst="rect">
            <a:avLst/>
          </a:prstGeom>
          <a:noFill/>
          <a:ln>
            <a:noFill/>
          </a:ln>
        </p:spPr>
      </p:pic>
      <p:sp>
        <p:nvSpPr>
          <p:cNvPr id="156" name="Google Shape;156;p18"/>
          <p:cNvSpPr txBox="1"/>
          <p:nvPr/>
        </p:nvSpPr>
        <p:spPr>
          <a:xfrm>
            <a:off x="78850" y="920050"/>
            <a:ext cx="13953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a:t>Services </a:t>
            </a:r>
            <a:endParaRPr sz="1200"/>
          </a:p>
          <a:p>
            <a:pPr marL="0" lvl="0" indent="0" algn="l" rtl="0">
              <a:spcBef>
                <a:spcPts val="0"/>
              </a:spcBef>
              <a:spcAft>
                <a:spcPts val="0"/>
              </a:spcAft>
              <a:buNone/>
            </a:pPr>
            <a:r>
              <a:rPr lang="fr-FR" sz="1200"/>
              <a:t>delivered </a:t>
            </a:r>
            <a:endParaRPr sz="1200"/>
          </a:p>
          <a:p>
            <a:pPr marL="0" lvl="0" indent="0" algn="l" rtl="0">
              <a:spcBef>
                <a:spcPts val="0"/>
              </a:spcBef>
              <a:spcAft>
                <a:spcPts val="0"/>
              </a:spcAft>
              <a:buNone/>
            </a:pPr>
            <a:r>
              <a:rPr lang="fr-FR" sz="1200"/>
              <a:t>by the </a:t>
            </a:r>
            <a:endParaRPr sz="1200"/>
          </a:p>
          <a:p>
            <a:pPr marL="0" lvl="0" indent="0" algn="l" rtl="0">
              <a:spcBef>
                <a:spcPts val="0"/>
              </a:spcBef>
              <a:spcAft>
                <a:spcPts val="0"/>
              </a:spcAft>
              <a:buNone/>
            </a:pPr>
            <a:r>
              <a:rPr lang="fr-FR" sz="1200"/>
              <a:t>EGI Foundation</a:t>
            </a:r>
            <a:endParaRPr sz="1200"/>
          </a:p>
          <a:p>
            <a:pPr marL="0" lvl="0" indent="0" algn="l" rtl="0">
              <a:spcBef>
                <a:spcPts val="0"/>
              </a:spcBef>
              <a:spcAft>
                <a:spcPts val="0"/>
              </a:spcAft>
              <a:buNone/>
            </a:pPr>
            <a:r>
              <a:rPr lang="fr-FR" sz="1200"/>
              <a:t>in collaboration with some EGI Participants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a:spLocks noGrp="1"/>
          </p:cNvSpPr>
          <p:nvPr>
            <p:ph type="title"/>
          </p:nvPr>
        </p:nvSpPr>
        <p:spPr>
          <a:xfrm>
            <a:off x="2579075" y="169150"/>
            <a:ext cx="6488700" cy="341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fr-FR"/>
              <a:t>Values of becoming an EGI Participant</a:t>
            </a:r>
            <a:endParaRPr/>
          </a:p>
        </p:txBody>
      </p:sp>
      <p:sp>
        <p:nvSpPr>
          <p:cNvPr id="162" name="Google Shape;162;p19"/>
          <p:cNvSpPr txBox="1">
            <a:spLocks noGrp="1"/>
          </p:cNvSpPr>
          <p:nvPr>
            <p:ph type="subTitle" idx="2"/>
          </p:nvPr>
        </p:nvSpPr>
        <p:spPr>
          <a:xfrm>
            <a:off x="2579076" y="628358"/>
            <a:ext cx="4728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750"/>
              </a:spcBef>
              <a:spcAft>
                <a:spcPts val="0"/>
              </a:spcAft>
              <a:buClr>
                <a:srgbClr val="7F7F7F"/>
              </a:buClr>
              <a:buSzPts val="2000"/>
              <a:buFont typeface="Arial"/>
              <a:buNone/>
            </a:pPr>
            <a:endParaRPr/>
          </a:p>
        </p:txBody>
      </p:sp>
      <p:grpSp>
        <p:nvGrpSpPr>
          <p:cNvPr id="163" name="Google Shape;163;p19"/>
          <p:cNvGrpSpPr/>
          <p:nvPr/>
        </p:nvGrpSpPr>
        <p:grpSpPr>
          <a:xfrm>
            <a:off x="1293736" y="1258050"/>
            <a:ext cx="2726286" cy="2547000"/>
            <a:chOff x="1293736" y="1258050"/>
            <a:chExt cx="2726286" cy="2547000"/>
          </a:xfrm>
        </p:grpSpPr>
        <p:sp>
          <p:nvSpPr>
            <p:cNvPr id="164" name="Google Shape;164;p19"/>
            <p:cNvSpPr/>
            <p:nvPr/>
          </p:nvSpPr>
          <p:spPr>
            <a:xfrm rot="2700000">
              <a:off x="2286374" y="1011412"/>
              <a:ext cx="561726" cy="3040276"/>
            </a:xfrm>
            <a:prstGeom prst="roundRect">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a:solidFill>
                    <a:srgbClr val="802017"/>
                  </a:solidFill>
                  <a:latin typeface="Roboto"/>
                  <a:ea typeface="Roboto"/>
                  <a:cs typeface="Roboto"/>
                  <a:sym typeface="Roboto"/>
                </a:rPr>
                <a:t>1</a:t>
              </a:r>
              <a:endParaRPr sz="1200" b="1">
                <a:solidFill>
                  <a:srgbClr val="802017"/>
                </a:solidFill>
                <a:latin typeface="Roboto"/>
                <a:ea typeface="Roboto"/>
                <a:cs typeface="Roboto"/>
                <a:sym typeface="Roboto"/>
              </a:endParaRPr>
            </a:p>
          </p:txBody>
        </p:sp>
        <p:sp>
          <p:nvSpPr>
            <p:cNvPr id="166" name="Google Shape;166;p1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sz="1200" b="1">
                  <a:solidFill>
                    <a:srgbClr val="FFFFFF"/>
                  </a:solidFill>
                  <a:latin typeface="Roboto"/>
                  <a:ea typeface="Roboto"/>
                  <a:cs typeface="Roboto"/>
                  <a:sym typeface="Roboto"/>
                </a:rPr>
                <a:t>Access services and tools for federating infrastructures</a:t>
              </a:r>
              <a:endParaRPr sz="1200" b="1">
                <a:solidFill>
                  <a:srgbClr val="FFFFFF"/>
                </a:solidFill>
                <a:latin typeface="Roboto"/>
                <a:ea typeface="Roboto"/>
                <a:cs typeface="Roboto"/>
                <a:sym typeface="Roboto"/>
              </a:endParaRPr>
            </a:p>
          </p:txBody>
        </p:sp>
        <p:sp>
          <p:nvSpPr>
            <p:cNvPr id="167" name="Google Shape;167;p19"/>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FR" sz="800">
                  <a:latin typeface="Roboto"/>
                  <a:ea typeface="Roboto"/>
                  <a:cs typeface="Roboto"/>
                  <a:sym typeface="Roboto"/>
                </a:rPr>
                <a:t>- Benefit from a suite of technical tools, internal services and management processes that support federated operations - Take an active role in the provision of services enabling federations</a:t>
              </a:r>
              <a:endParaRPr sz="800" b="1">
                <a:latin typeface="Roboto"/>
                <a:ea typeface="Roboto"/>
                <a:cs typeface="Roboto"/>
                <a:sym typeface="Roboto"/>
              </a:endParaRPr>
            </a:p>
          </p:txBody>
        </p:sp>
      </p:grpSp>
      <p:grpSp>
        <p:nvGrpSpPr>
          <p:cNvPr id="168" name="Google Shape;168;p19"/>
          <p:cNvGrpSpPr/>
          <p:nvPr/>
        </p:nvGrpSpPr>
        <p:grpSpPr>
          <a:xfrm>
            <a:off x="3203958" y="1258050"/>
            <a:ext cx="2726286" cy="2547000"/>
            <a:chOff x="3203958" y="1258050"/>
            <a:chExt cx="2726286" cy="2547000"/>
          </a:xfrm>
        </p:grpSpPr>
        <p:sp>
          <p:nvSpPr>
            <p:cNvPr id="169" name="Google Shape;169;p19"/>
            <p:cNvSpPr/>
            <p:nvPr/>
          </p:nvSpPr>
          <p:spPr>
            <a:xfrm rot="2700000">
              <a:off x="4196595" y="1011412"/>
              <a:ext cx="561726" cy="3040276"/>
            </a:xfrm>
            <a:prstGeom prst="roundRect">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a:solidFill>
                    <a:srgbClr val="B02C20"/>
                  </a:solidFill>
                  <a:latin typeface="Roboto"/>
                  <a:ea typeface="Roboto"/>
                  <a:cs typeface="Roboto"/>
                  <a:sym typeface="Roboto"/>
                </a:rPr>
                <a:t>2</a:t>
              </a:r>
              <a:endParaRPr sz="1200" b="1">
                <a:solidFill>
                  <a:srgbClr val="B02C20"/>
                </a:solidFill>
                <a:latin typeface="Roboto"/>
                <a:ea typeface="Roboto"/>
                <a:cs typeface="Roboto"/>
                <a:sym typeface="Roboto"/>
              </a:endParaRPr>
            </a:p>
          </p:txBody>
        </p:sp>
        <p:sp>
          <p:nvSpPr>
            <p:cNvPr id="171" name="Google Shape;171;p1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sz="1200" b="1">
                  <a:solidFill>
                    <a:srgbClr val="FFFFFF"/>
                  </a:solidFill>
                  <a:latin typeface="Roboto"/>
                  <a:ea typeface="Roboto"/>
                  <a:cs typeface="Roboto"/>
                  <a:sym typeface="Roboto"/>
                </a:rPr>
                <a:t>Access services and support for advanced computing</a:t>
              </a:r>
              <a:endParaRPr sz="800" b="1">
                <a:solidFill>
                  <a:srgbClr val="FFFFFF"/>
                </a:solidFill>
                <a:latin typeface="Roboto"/>
                <a:ea typeface="Roboto"/>
                <a:cs typeface="Roboto"/>
                <a:sym typeface="Roboto"/>
              </a:endParaRPr>
            </a:p>
          </p:txBody>
        </p:sp>
        <p:sp>
          <p:nvSpPr>
            <p:cNvPr id="172" name="Google Shape;172;p19"/>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FR" sz="800">
                  <a:latin typeface="Roboto"/>
                  <a:ea typeface="Roboto"/>
                  <a:cs typeface="Roboto"/>
                  <a:sym typeface="Roboto"/>
                </a:rPr>
                <a:t>Benefit from federated AAI, federated data access and management, federated compute access and management</a:t>
              </a:r>
              <a:endParaRPr sz="800" b="1">
                <a:latin typeface="Roboto"/>
                <a:ea typeface="Roboto"/>
                <a:cs typeface="Roboto"/>
                <a:sym typeface="Roboto"/>
              </a:endParaRPr>
            </a:p>
          </p:txBody>
        </p:sp>
      </p:grpSp>
      <p:grpSp>
        <p:nvGrpSpPr>
          <p:cNvPr id="173" name="Google Shape;173;p19"/>
          <p:cNvGrpSpPr/>
          <p:nvPr/>
        </p:nvGrpSpPr>
        <p:grpSpPr>
          <a:xfrm>
            <a:off x="5123977" y="1258050"/>
            <a:ext cx="2726286" cy="2547000"/>
            <a:chOff x="5123977" y="1258050"/>
            <a:chExt cx="2726286" cy="2547000"/>
          </a:xfrm>
        </p:grpSpPr>
        <p:sp>
          <p:nvSpPr>
            <p:cNvPr id="174" name="Google Shape;174;p19"/>
            <p:cNvSpPr/>
            <p:nvPr/>
          </p:nvSpPr>
          <p:spPr>
            <a:xfrm rot="2700000">
              <a:off x="6116614" y="1011412"/>
              <a:ext cx="561726" cy="3040276"/>
            </a:xfrm>
            <a:prstGeom prst="roundRect">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200" b="1">
                  <a:solidFill>
                    <a:srgbClr val="D83829"/>
                  </a:solidFill>
                  <a:latin typeface="Roboto"/>
                  <a:ea typeface="Roboto"/>
                  <a:cs typeface="Roboto"/>
                  <a:sym typeface="Roboto"/>
                </a:rPr>
                <a:t>3</a:t>
              </a:r>
              <a:endParaRPr sz="1200" b="1">
                <a:solidFill>
                  <a:srgbClr val="D83829"/>
                </a:solidFill>
                <a:latin typeface="Roboto"/>
                <a:ea typeface="Roboto"/>
                <a:cs typeface="Roboto"/>
                <a:sym typeface="Roboto"/>
              </a:endParaRPr>
            </a:p>
          </p:txBody>
        </p:sp>
        <p:sp>
          <p:nvSpPr>
            <p:cNvPr id="176" name="Google Shape;176;p1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fr-FR" sz="1200" b="1">
                  <a:solidFill>
                    <a:srgbClr val="FFFFFF"/>
                  </a:solidFill>
                  <a:latin typeface="Roboto"/>
                  <a:ea typeface="Roboto"/>
                  <a:cs typeface="Roboto"/>
                  <a:sym typeface="Roboto"/>
                </a:rPr>
                <a:t>Promote your services internationally</a:t>
              </a:r>
              <a:endParaRPr sz="800" b="1">
                <a:solidFill>
                  <a:srgbClr val="FFFFFF"/>
                </a:solidFill>
                <a:latin typeface="Roboto"/>
                <a:ea typeface="Roboto"/>
                <a:cs typeface="Roboto"/>
                <a:sym typeface="Roboto"/>
              </a:endParaRPr>
            </a:p>
          </p:txBody>
        </p:sp>
        <p:sp>
          <p:nvSpPr>
            <p:cNvPr id="177" name="Google Shape;177;p19"/>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r-FR" sz="800">
                  <a:latin typeface="Roboto"/>
                  <a:ea typeface="Roboto"/>
                  <a:cs typeface="Roboto"/>
                  <a:sym typeface="Roboto"/>
                </a:rPr>
                <a:t>- Get support in promoting your services in the EGI or EOSC marketplaces</a:t>
              </a:r>
              <a:br>
                <a:rPr lang="fr-FR" sz="800">
                  <a:latin typeface="Roboto"/>
                  <a:ea typeface="Roboto"/>
                  <a:cs typeface="Roboto"/>
                  <a:sym typeface="Roboto"/>
                </a:rPr>
              </a:br>
              <a:r>
                <a:rPr lang="fr-FR" sz="800">
                  <a:latin typeface="Roboto"/>
                  <a:ea typeface="Roboto"/>
                  <a:cs typeface="Roboto"/>
                  <a:sym typeface="Roboto"/>
                </a:rPr>
                <a:t>- Co-develop new products/services and exchange expertise</a:t>
              </a:r>
              <a:br>
                <a:rPr lang="fr-FR" sz="800">
                  <a:latin typeface="Roboto"/>
                  <a:ea typeface="Roboto"/>
                  <a:cs typeface="Roboto"/>
                  <a:sym typeface="Roboto"/>
                </a:rPr>
              </a:br>
              <a:r>
                <a:rPr lang="fr-FR" sz="800">
                  <a:latin typeface="Roboto"/>
                  <a:ea typeface="Roboto"/>
                  <a:cs typeface="Roboto"/>
                  <a:sym typeface="Roboto"/>
                </a:rPr>
                <a:t>- Simplify international collaboration and support transnational access to services</a:t>
              </a:r>
              <a:endParaRPr sz="800">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915</Words>
  <Application>Microsoft Macintosh PowerPoint</Application>
  <PresentationFormat>On-screen Show (16:9)</PresentationFormat>
  <Paragraphs>118</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Trebuchet MS</vt:lpstr>
      <vt:lpstr>Noto Sans Symbols</vt:lpstr>
      <vt:lpstr>Calibri</vt:lpstr>
      <vt:lpstr>Roboto</vt:lpstr>
      <vt:lpstr>Arial</vt:lpstr>
      <vt:lpstr>Wingdings</vt:lpstr>
      <vt:lpstr>Courier New</vt:lpstr>
      <vt:lpstr>HOME</vt:lpstr>
      <vt:lpstr>CONTENT</vt:lpstr>
      <vt:lpstr>PowerPoint Presentation</vt:lpstr>
      <vt:lpstr>Joining the EGI Federation</vt:lpstr>
      <vt:lpstr>Outline</vt:lpstr>
      <vt:lpstr>EGI - Key terms</vt:lpstr>
      <vt:lpstr>EGI Federation (Nov 2020)</vt:lpstr>
      <vt:lpstr>PowerPoint Presentation</vt:lpstr>
      <vt:lpstr>PowerPoint Presentation</vt:lpstr>
      <vt:lpstr>PowerPoint Presentation</vt:lpstr>
      <vt:lpstr>Values of becoming an EGI Participant</vt:lpstr>
      <vt:lpstr>Values of becoming an EGI Participant</vt:lpstr>
      <vt:lpstr>EGI Participant</vt:lpstr>
      <vt:lpstr>Participant Option and Related Benefits</vt:lpstr>
      <vt:lpstr>Participant annual fee</vt:lpstr>
      <vt:lpstr>Are you interested in joining the EGI Federation?   Send your expression of interest to: director@egi.eu  http://go.egi.eu/join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Sergio Andreozzi</cp:lastModifiedBy>
  <cp:revision>3</cp:revision>
  <dcterms:modified xsi:type="dcterms:W3CDTF">2020-11-02T09:39:09Z</dcterms:modified>
</cp:coreProperties>
</file>