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778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  <p:ext uri="http://customooxmlschemas.google.com/">
      <go:slidesCustomData xmlns:go="http://customooxmlschemas.google.com/" r:id="rId19" roundtripDataSignature="AMtx7mimINrJIaNczsntj/EUFgfW8Rwp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778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Roboto-regular.fntdata"/><Relationship Id="rId14" Type="http://schemas.openxmlformats.org/officeDocument/2006/relationships/slide" Target="slides/slide8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Master" Target="slideMasters/slideMaster2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68d0a0ddb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a68d0a0ddb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2" name="Google Shape;82;p2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</p:txBody>
      </p:sp>
      <p:sp>
        <p:nvSpPr>
          <p:cNvPr id="99" name="Google Shape;99;p3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</p:txBody>
      </p:sp>
      <p:sp>
        <p:nvSpPr>
          <p:cNvPr id="116" name="Google Shape;116;p3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3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/>
          </a:p>
        </p:txBody>
      </p:sp>
      <p:sp>
        <p:nvSpPr>
          <p:cNvPr id="133" name="Google Shape;133;p3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a68d0a0ddb_0_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a68d0a0ddb_0_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500"/>
              <a:t>(Matt: I can go on for around 5 mins - if necessary - here, going into details that will be covered by the new WLCG MoU as examples of activities of a peer e-infra)</a:t>
            </a:r>
            <a:endParaRPr sz="1500"/>
          </a:p>
        </p:txBody>
      </p:sp>
      <p:sp>
        <p:nvSpPr>
          <p:cNvPr id="142" name="Google Shape;142;ga68d0a0ddb_0_5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p3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5"/>
          <p:cNvSpPr txBox="1"/>
          <p:nvPr>
            <p:ph idx="1" type="subTitle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b="0" i="1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5"/>
          <p:cNvSpPr txBox="1"/>
          <p:nvPr>
            <p:ph type="title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5"/>
          <p:cNvSpPr txBox="1"/>
          <p:nvPr>
            <p:ph idx="2" type="body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1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5"/>
          <p:cNvSpPr txBox="1"/>
          <p:nvPr>
            <p:ph idx="3" type="body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">
  <p:cSld name="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8"/>
          <p:cNvSpPr txBox="1"/>
          <p:nvPr>
            <p:ph idx="1" type="body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38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38"/>
          <p:cNvSpPr txBox="1"/>
          <p:nvPr>
            <p:ph idx="2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">
  <p:cSld name="1 Colum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9"/>
          <p:cNvSpPr txBox="1"/>
          <p:nvPr>
            <p:ph idx="1" type="subTitle"/>
          </p:nvPr>
        </p:nvSpPr>
        <p:spPr>
          <a:xfrm>
            <a:off x="2579076" y="471269"/>
            <a:ext cx="4728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39"/>
          <p:cNvSpPr txBox="1"/>
          <p:nvPr>
            <p:ph idx="2" type="body"/>
          </p:nvPr>
        </p:nvSpPr>
        <p:spPr>
          <a:xfrm>
            <a:off x="190500" y="915668"/>
            <a:ext cx="8763000" cy="37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39"/>
          <p:cNvSpPr txBox="1"/>
          <p:nvPr>
            <p:ph type="title"/>
          </p:nvPr>
        </p:nvSpPr>
        <p:spPr>
          <a:xfrm>
            <a:off x="2579077" y="126859"/>
            <a:ext cx="4728900" cy="2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0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40"/>
          <p:cNvSpPr txBox="1"/>
          <p:nvPr>
            <p:ph idx="1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2 columns">
  <p:cSld name="Text 2 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1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41"/>
          <p:cNvSpPr txBox="1"/>
          <p:nvPr>
            <p:ph idx="1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41"/>
          <p:cNvSpPr txBox="1"/>
          <p:nvPr>
            <p:ph idx="2" type="body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41"/>
          <p:cNvSpPr txBox="1"/>
          <p:nvPr>
            <p:ph idx="3" type="body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s">
  <p:cSld name="3 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2"/>
          <p:cNvSpPr txBox="1"/>
          <p:nvPr>
            <p:ph idx="1" type="body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42"/>
          <p:cNvSpPr txBox="1"/>
          <p:nvPr>
            <p:ph idx="2" type="body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42"/>
          <p:cNvSpPr txBox="1"/>
          <p:nvPr>
            <p:ph idx="3" type="body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42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42"/>
          <p:cNvSpPr txBox="1"/>
          <p:nvPr>
            <p:ph idx="4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+ image">
  <p:cSld name="Text + imag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3"/>
          <p:cNvSpPr/>
          <p:nvPr>
            <p:ph idx="2" type="pic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43"/>
          <p:cNvSpPr txBox="1"/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43"/>
          <p:cNvSpPr txBox="1"/>
          <p:nvPr>
            <p:ph idx="1" type="subTitle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43"/>
          <p:cNvSpPr txBox="1"/>
          <p:nvPr>
            <p:ph idx="3" type="body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83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8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4"/>
          <p:cNvSpPr txBox="1"/>
          <p:nvPr/>
        </p:nvSpPr>
        <p:spPr>
          <a:xfrm>
            <a:off x="546242" y="816345"/>
            <a:ext cx="1656681" cy="358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b="1" i="0" lang="fr-FR" sz="9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b="0" i="0" lang="fr-FR" sz="9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4"/>
          <p:cNvSpPr txBox="1"/>
          <p:nvPr/>
        </p:nvSpPr>
        <p:spPr>
          <a:xfrm>
            <a:off x="723100" y="4558808"/>
            <a:ext cx="2173781" cy="3090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1" i="0" lang="fr-FR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The work of the EGI Foundation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0" i="1" lang="fr-FR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is partly funded by the European Commission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b="0" i="1" lang="fr-FR" sz="7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under H2020 Framework Programme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2418" y="1050147"/>
            <a:ext cx="133824" cy="11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60238" y="2080636"/>
            <a:ext cx="2136858" cy="164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2986" y="892073"/>
            <a:ext cx="113256" cy="11895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4"/>
          <p:cNvSpPr txBox="1"/>
          <p:nvPr/>
        </p:nvSpPr>
        <p:spPr>
          <a:xfrm>
            <a:off x="2624575" y="53846"/>
            <a:ext cx="4091495" cy="443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1800"/>
              <a:buFont typeface="Arial"/>
              <a:buNone/>
            </a:pPr>
            <a:r>
              <a:rPr b="1" i="0" lang="fr-FR" sz="18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EGI: Advanced Computing for Research</a:t>
            </a:r>
            <a:endParaRPr b="1" i="0" sz="1800" u="none" cap="none" strike="noStrik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6"/>
    <p:sldLayoutId id="2147483650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7"/>
          <p:cNvSpPr txBox="1"/>
          <p:nvPr/>
        </p:nvSpPr>
        <p:spPr>
          <a:xfrm>
            <a:off x="6359778" y="4909725"/>
            <a:ext cx="980136" cy="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b="0" i="0" sz="800" u="none" cap="none" strike="noStrik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7"/>
          <p:cNvSpPr txBox="1"/>
          <p:nvPr/>
        </p:nvSpPr>
        <p:spPr>
          <a:xfrm>
            <a:off x="5481272" y="4909682"/>
            <a:ext cx="716899" cy="161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b="1" i="0" lang="fr-FR" sz="800" u="none" cap="none" strike="noStrik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b="0" i="0" sz="800" u="none" cap="none" strike="noStrik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" name="Google Shape;29;p37"/>
          <p:cNvCxnSpPr/>
          <p:nvPr/>
        </p:nvCxnSpPr>
        <p:spPr>
          <a:xfrm>
            <a:off x="6150117" y="4965272"/>
            <a:ext cx="0" cy="17822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30" name="Google Shape;30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37"/>
          <p:cNvSpPr txBox="1"/>
          <p:nvPr/>
        </p:nvSpPr>
        <p:spPr>
          <a:xfrm>
            <a:off x="7425809" y="4923184"/>
            <a:ext cx="572593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fr-FR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3/22/19</a:t>
            </a:r>
            <a:endParaRPr b="1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7"/>
          <p:cNvSpPr txBox="1"/>
          <p:nvPr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b="1" i="0" lang="fr-FR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go.egi.eu/join" TargetMode="External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uments.egi.eu/document/3613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uments.egi.eu/document/3618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uments.egi.eu/document/2751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>
            <a:off x="329919" y="1948714"/>
            <a:ext cx="4815300" cy="5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fr-FR"/>
              <a:t>Partnering with the EGI Federation</a:t>
            </a:r>
            <a:endParaRPr/>
          </a:p>
        </p:txBody>
      </p:sp>
      <p:sp>
        <p:nvSpPr>
          <p:cNvPr id="67" name="Google Shape;67;p27"/>
          <p:cNvSpPr txBox="1"/>
          <p:nvPr/>
        </p:nvSpPr>
        <p:spPr>
          <a:xfrm>
            <a:off x="278423" y="3201150"/>
            <a:ext cx="24276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Giuseppe La Rocca</a:t>
            </a:r>
            <a:endParaRPr b="1"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7"/>
          <p:cNvSpPr txBox="1"/>
          <p:nvPr/>
        </p:nvSpPr>
        <p:spPr>
          <a:xfrm>
            <a:off x="278423" y="3658350"/>
            <a:ext cx="24276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Matthew Viljoen</a:t>
            </a:r>
            <a:endParaRPr b="1"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7"/>
          <p:cNvSpPr txBox="1"/>
          <p:nvPr/>
        </p:nvSpPr>
        <p:spPr>
          <a:xfrm>
            <a:off x="278421" y="3483800"/>
            <a:ext cx="28212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fr-FR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Customer Support Team Lead</a:t>
            </a:r>
            <a:endParaRPr i="1"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7"/>
          <p:cNvSpPr txBox="1"/>
          <p:nvPr/>
        </p:nvSpPr>
        <p:spPr>
          <a:xfrm>
            <a:off x="278426" y="3893375"/>
            <a:ext cx="37659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fr-FR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Service Delivery &amp; Information Security Lead</a:t>
            </a:r>
            <a:endParaRPr i="1"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68d0a0ddb_0_6"/>
          <p:cNvSpPr txBox="1"/>
          <p:nvPr>
            <p:ph idx="1" type="body"/>
          </p:nvPr>
        </p:nvSpPr>
        <p:spPr>
          <a:xfrm>
            <a:off x="176650" y="1115150"/>
            <a:ext cx="6134100" cy="3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fr-FR"/>
              <a:t>Who can join the EGI Federation</a:t>
            </a:r>
            <a:endParaRPr/>
          </a:p>
          <a:p>
            <a:pPr indent="-3492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900"/>
              <a:buChar char="•"/>
            </a:pPr>
            <a:r>
              <a:rPr lang="fr-FR" sz="1900"/>
              <a:t>Organisations </a:t>
            </a:r>
            <a:r>
              <a:rPr b="1" lang="fr-FR" sz="1900">
                <a:solidFill>
                  <a:srgbClr val="FF0000"/>
                </a:solidFill>
              </a:rPr>
              <a:t>representing international communities</a:t>
            </a:r>
            <a:r>
              <a:rPr b="1" lang="fr-FR" sz="1900"/>
              <a:t> </a:t>
            </a:r>
            <a:r>
              <a:rPr lang="fr-FR" sz="1900"/>
              <a:t>of researchers with a strong interest in distributed data &amp; computing services</a:t>
            </a:r>
            <a:endParaRPr sz="1900"/>
          </a:p>
          <a:p>
            <a:pPr indent="-34925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fr-FR" sz="1900"/>
              <a:t>Organisations </a:t>
            </a:r>
            <a:r>
              <a:rPr b="1" lang="fr-FR" sz="1900">
                <a:solidFill>
                  <a:srgbClr val="FF0000"/>
                </a:solidFill>
              </a:rPr>
              <a:t>representing national e-infrastructures</a:t>
            </a:r>
            <a:r>
              <a:rPr lang="fr-FR" sz="1900"/>
              <a:t> with a mission to provide distributed data &amp; computing services to researchers</a:t>
            </a:r>
            <a:endParaRPr sz="1900"/>
          </a:p>
          <a:p>
            <a:pPr indent="-34925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fr-FR" sz="1900"/>
              <a:t>Any </a:t>
            </a:r>
            <a:r>
              <a:rPr b="1" lang="fr-FR" sz="1900">
                <a:solidFill>
                  <a:srgbClr val="FF0000"/>
                </a:solidFill>
              </a:rPr>
              <a:t>legal entity</a:t>
            </a:r>
            <a:r>
              <a:rPr lang="fr-FR" sz="1900"/>
              <a:t>, </a:t>
            </a:r>
            <a:r>
              <a:rPr lang="fr-FR" sz="1900">
                <a:solidFill>
                  <a:srgbClr val="000000"/>
                </a:solidFill>
              </a:rPr>
              <a:t>in their own capacity or as</a:t>
            </a:r>
            <a:r>
              <a:rPr lang="fr-FR" sz="1900">
                <a:solidFill>
                  <a:srgbClr val="FF0000"/>
                </a:solidFill>
              </a:rPr>
              <a:t> </a:t>
            </a:r>
            <a:r>
              <a:rPr b="1" lang="fr-FR" sz="1900">
                <a:solidFill>
                  <a:srgbClr val="FF0000"/>
                </a:solidFill>
              </a:rPr>
              <a:t>representative of a consortium</a:t>
            </a:r>
            <a:r>
              <a:rPr lang="fr-FR" sz="1900">
                <a:solidFill>
                  <a:srgbClr val="000000"/>
                </a:solidFill>
              </a:rPr>
              <a:t>,</a:t>
            </a:r>
            <a:r>
              <a:rPr lang="fr-FR" sz="1900"/>
              <a:t> that can contribute to the objective of the EGI Federation</a:t>
            </a:r>
            <a:endParaRPr/>
          </a:p>
        </p:txBody>
      </p:sp>
      <p:sp>
        <p:nvSpPr>
          <p:cNvPr id="76" name="Google Shape;76;ga68d0a0ddb_0_6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fr-FR"/>
              <a:t>EGI Participant (from previous)</a:t>
            </a:r>
            <a:endParaRPr/>
          </a:p>
        </p:txBody>
      </p:sp>
      <p:sp>
        <p:nvSpPr>
          <p:cNvPr id="77" name="Google Shape;77;ga68d0a0ddb_0_6"/>
          <p:cNvSpPr txBox="1"/>
          <p:nvPr>
            <p:ph idx="2" type="subTitle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r>
              <a:rPr lang="fr-FR"/>
              <a:t>Eligibility </a:t>
            </a:r>
            <a:endParaRPr/>
          </a:p>
        </p:txBody>
      </p:sp>
      <p:sp>
        <p:nvSpPr>
          <p:cNvPr id="78" name="Google Shape;78;ga68d0a0ddb_0_6"/>
          <p:cNvSpPr txBox="1"/>
          <p:nvPr>
            <p:ph idx="1" type="body"/>
          </p:nvPr>
        </p:nvSpPr>
        <p:spPr>
          <a:xfrm>
            <a:off x="6448425" y="1438275"/>
            <a:ext cx="2705100" cy="24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fr-FR" sz="1700"/>
              <a:t>Note: If your country is represented in the EGI Federation, then you can join indirectly by establishing an agreement with the related EGI participant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8"/>
          <p:cNvSpPr txBox="1"/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fr-FR"/>
              <a:t>Join the Community Partnership</a:t>
            </a:r>
            <a:endParaRPr/>
          </a:p>
        </p:txBody>
      </p:sp>
      <p:grpSp>
        <p:nvGrpSpPr>
          <p:cNvPr id="85" name="Google Shape;85;p28"/>
          <p:cNvGrpSpPr/>
          <p:nvPr/>
        </p:nvGrpSpPr>
        <p:grpSpPr>
          <a:xfrm>
            <a:off x="5632317" y="1189775"/>
            <a:ext cx="3305700" cy="3483050"/>
            <a:chOff x="5632317" y="1189775"/>
            <a:chExt cx="3305700" cy="3483050"/>
          </a:xfrm>
        </p:grpSpPr>
        <p:sp>
          <p:nvSpPr>
            <p:cNvPr id="86" name="Google Shape;86;p28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D838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EGI Federation Participant</a:t>
              </a:r>
              <a:endParaRPr b="0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7" name="Google Shape;87;p28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Type of Agreement: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Join a consortium represented in the EGI Federation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Application to become EGI Federation member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See </a:t>
              </a:r>
              <a:r>
                <a:rPr b="0" i="0" lang="fr-FR" sz="1200" u="sng" cap="none" strike="noStrike">
                  <a:solidFill>
                    <a:schemeClr val="hlink"/>
                  </a:solidFill>
                  <a:latin typeface="Roboto"/>
                  <a:ea typeface="Roboto"/>
                  <a:cs typeface="Roboto"/>
                  <a:sym typeface="Roboto"/>
                  <a:hlinkClick r:id="rId3"/>
                </a:rPr>
                <a:t>http://go.egi.eu/join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Examples: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8" name="Google Shape;88;p28"/>
          <p:cNvGrpSpPr/>
          <p:nvPr/>
        </p:nvGrpSpPr>
        <p:grpSpPr>
          <a:xfrm>
            <a:off x="0" y="1189989"/>
            <a:ext cx="3546900" cy="3482836"/>
            <a:chOff x="0" y="1189989"/>
            <a:chExt cx="3546900" cy="3482836"/>
          </a:xfrm>
        </p:grpSpPr>
        <p:sp>
          <p:nvSpPr>
            <p:cNvPr id="89" name="Google Shape;89;p28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fmla="val 50000" name="adj"/>
              </a:avLst>
            </a:prstGeom>
            <a:solidFill>
              <a:srgbClr val="8020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Prototyping</a:t>
              </a:r>
              <a:endParaRPr b="0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0" name="Google Shape;90;p28"/>
            <p:cNvSpPr txBox="1"/>
            <p:nvPr/>
          </p:nvSpPr>
          <p:spPr>
            <a:xfrm>
              <a:off x="655361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Type of Agreement: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MoU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Project-based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Examples: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OPERAS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OpenRiskNet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IDIA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...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1" name="Google Shape;91;p28"/>
          <p:cNvGrpSpPr/>
          <p:nvPr/>
        </p:nvGrpSpPr>
        <p:grpSpPr>
          <a:xfrm>
            <a:off x="2944204" y="1189775"/>
            <a:ext cx="3305700" cy="3483050"/>
            <a:chOff x="2944204" y="1189775"/>
            <a:chExt cx="3305700" cy="3483050"/>
          </a:xfrm>
        </p:grpSpPr>
        <p:sp>
          <p:nvSpPr>
            <p:cNvPr id="92" name="Google Shape;92;p28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Production use</a:t>
              </a:r>
              <a:endParaRPr b="0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3" name="Google Shape;93;p28"/>
            <p:cNvSpPr txBox="1"/>
            <p:nvPr/>
          </p:nvSpPr>
          <p:spPr>
            <a:xfrm>
              <a:off x="3478949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Type of Agreement: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Corporate SLA or dedicated SLA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Examples: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WeNMR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LSGC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...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94" name="Google Shape;94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71575" y="4112075"/>
            <a:ext cx="1579224" cy="46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28774" y="4048499"/>
            <a:ext cx="1179201" cy="538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0"/>
          <p:cNvSpPr txBox="1"/>
          <p:nvPr>
            <p:ph idx="1" type="subTitle"/>
          </p:nvPr>
        </p:nvSpPr>
        <p:spPr>
          <a:xfrm>
            <a:off x="2579076" y="395069"/>
            <a:ext cx="4728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fr-FR"/>
              <a:t>Research Community Partnerships</a:t>
            </a:r>
            <a:endParaRPr/>
          </a:p>
        </p:txBody>
      </p:sp>
      <p:sp>
        <p:nvSpPr>
          <p:cNvPr id="102" name="Google Shape;102;p30"/>
          <p:cNvSpPr txBox="1"/>
          <p:nvPr>
            <p:ph idx="2" type="body"/>
          </p:nvPr>
        </p:nvSpPr>
        <p:spPr>
          <a:xfrm>
            <a:off x="78814" y="839474"/>
            <a:ext cx="8763000" cy="5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Signed on June 2020 (EGI-ACE)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Document: </a:t>
            </a:r>
            <a:r>
              <a:rPr lang="fr-FR" u="sng">
                <a:solidFill>
                  <a:schemeClr val="hlink"/>
                </a:solidFill>
                <a:hlinkClick r:id="rId3"/>
              </a:rPr>
              <a:t>https://documents.egi.eu/document/3613</a:t>
            </a:r>
            <a:r>
              <a:rPr lang="fr-FR"/>
              <a:t>  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Partner: OpenRiskNet/NanoCommons community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Areas of interest: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03" name="Google Shape;103;p30"/>
          <p:cNvSpPr txBox="1"/>
          <p:nvPr>
            <p:ph type="title"/>
          </p:nvPr>
        </p:nvSpPr>
        <p:spPr>
          <a:xfrm>
            <a:off x="2579077" y="126859"/>
            <a:ext cx="4728900" cy="2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fr-FR"/>
              <a:t>Example: OpenRiskNet</a:t>
            </a:r>
            <a:endParaRPr/>
          </a:p>
        </p:txBody>
      </p:sp>
      <p:grpSp>
        <p:nvGrpSpPr>
          <p:cNvPr id="104" name="Google Shape;104;p30"/>
          <p:cNvGrpSpPr/>
          <p:nvPr/>
        </p:nvGrpSpPr>
        <p:grpSpPr>
          <a:xfrm>
            <a:off x="5825430" y="2332775"/>
            <a:ext cx="3305700" cy="2263550"/>
            <a:chOff x="5784717" y="1189775"/>
            <a:chExt cx="3305700" cy="2263550"/>
          </a:xfrm>
        </p:grpSpPr>
        <p:sp>
          <p:nvSpPr>
            <p:cNvPr id="105" name="Google Shape;105;p30"/>
            <p:cNvSpPr/>
            <p:nvPr/>
          </p:nvSpPr>
          <p:spPr>
            <a:xfrm>
              <a:off x="57847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D838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JA3: Disseminate success stories based on the joint work</a:t>
              </a:r>
              <a:endParaRPr b="0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6" name="Google Shape;106;p30"/>
            <p:cNvSpPr txBox="1"/>
            <p:nvPr/>
          </p:nvSpPr>
          <p:spPr>
            <a:xfrm>
              <a:off x="6167086" y="1828525"/>
              <a:ext cx="2556000" cy="162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The parties will: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share success stories,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prepare joint articles, publications, presentations and demonstrations, and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present/distribute these at high impact events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7" name="Google Shape;107;p30"/>
          <p:cNvGrpSpPr/>
          <p:nvPr/>
        </p:nvGrpSpPr>
        <p:grpSpPr>
          <a:xfrm>
            <a:off x="40714" y="2332989"/>
            <a:ext cx="3546900" cy="2341636"/>
            <a:chOff x="0" y="1189989"/>
            <a:chExt cx="3546900" cy="2341636"/>
          </a:xfrm>
        </p:grpSpPr>
        <p:sp>
          <p:nvSpPr>
            <p:cNvPr id="108" name="Google Shape;108;p30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fmla="val 50000" name="adj"/>
              </a:avLst>
            </a:prstGeom>
            <a:solidFill>
              <a:srgbClr val="8020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JA1: Coordinate delivery of e-Infrastructure services</a:t>
              </a:r>
              <a:endParaRPr b="0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9" name="Google Shape;109;p30"/>
            <p:cNvSpPr txBox="1"/>
            <p:nvPr/>
          </p:nvSpPr>
          <p:spPr>
            <a:xfrm>
              <a:off x="274361" y="1904725"/>
              <a:ext cx="2835600" cy="162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The parties will: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seek for aligned operational policies and</a:t>
              </a:r>
              <a:r>
                <a:rPr lang="fr-FR" sz="120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procedures,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harmonised service delivery and infrastructure oversight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0" name="Google Shape;110;p30"/>
          <p:cNvGrpSpPr/>
          <p:nvPr/>
        </p:nvGrpSpPr>
        <p:grpSpPr>
          <a:xfrm>
            <a:off x="3096604" y="2332775"/>
            <a:ext cx="3305700" cy="2789750"/>
            <a:chOff x="2944204" y="1189775"/>
            <a:chExt cx="3305700" cy="2789750"/>
          </a:xfrm>
        </p:grpSpPr>
        <p:sp>
          <p:nvSpPr>
            <p:cNvPr id="111" name="Google Shape;111;p30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JA2: Jointly support research communities</a:t>
              </a:r>
              <a:endParaRPr b="0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2" name="Google Shape;112;p30"/>
            <p:cNvSpPr txBox="1"/>
            <p:nvPr/>
          </p:nvSpPr>
          <p:spPr>
            <a:xfrm>
              <a:off x="3158975" y="1904725"/>
              <a:ext cx="2779200" cy="207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The parties will: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identify research groups and communities that can be potential users of the EGI– OpenRiskNet joint e-infrastructure, and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coordinate outreach, support, training and service delivery for these communities. 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1"/>
          <p:cNvSpPr txBox="1"/>
          <p:nvPr>
            <p:ph idx="1" type="subTitle"/>
          </p:nvPr>
        </p:nvSpPr>
        <p:spPr>
          <a:xfrm>
            <a:off x="2579076" y="395069"/>
            <a:ext cx="4728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fr-FR"/>
              <a:t>Research Community Partnerships</a:t>
            </a:r>
            <a:endParaRPr/>
          </a:p>
        </p:txBody>
      </p:sp>
      <p:sp>
        <p:nvSpPr>
          <p:cNvPr id="119" name="Google Shape;119;p31"/>
          <p:cNvSpPr txBox="1"/>
          <p:nvPr>
            <p:ph idx="2" type="body"/>
          </p:nvPr>
        </p:nvSpPr>
        <p:spPr>
          <a:xfrm>
            <a:off x="2625" y="763275"/>
            <a:ext cx="9052200" cy="5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Signed on June 2020 (EGI-ACE)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Document: </a:t>
            </a:r>
            <a:r>
              <a:rPr lang="fr-FR" u="sng">
                <a:solidFill>
                  <a:schemeClr val="hlink"/>
                </a:solidFill>
                <a:hlinkClick r:id="rId3"/>
              </a:rPr>
              <a:t>https://documents.egi.eu/document/3618</a:t>
            </a:r>
            <a:r>
              <a:rPr lang="fr-FR"/>
              <a:t> 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Partner: Inter-University Institute for Data Intensive Astronomy, University of Cape Town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Areas of interest: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20" name="Google Shape;120;p31"/>
          <p:cNvSpPr txBox="1"/>
          <p:nvPr>
            <p:ph type="title"/>
          </p:nvPr>
        </p:nvSpPr>
        <p:spPr>
          <a:xfrm>
            <a:off x="2579077" y="126859"/>
            <a:ext cx="4728900" cy="2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fr-FR"/>
              <a:t>Example: IDIA</a:t>
            </a:r>
            <a:endParaRPr/>
          </a:p>
        </p:txBody>
      </p:sp>
      <p:grpSp>
        <p:nvGrpSpPr>
          <p:cNvPr id="121" name="Google Shape;121;p31"/>
          <p:cNvGrpSpPr/>
          <p:nvPr/>
        </p:nvGrpSpPr>
        <p:grpSpPr>
          <a:xfrm>
            <a:off x="5825430" y="2332775"/>
            <a:ext cx="3305700" cy="2263550"/>
            <a:chOff x="5784717" y="1189775"/>
            <a:chExt cx="3305700" cy="2263550"/>
          </a:xfrm>
        </p:grpSpPr>
        <p:sp>
          <p:nvSpPr>
            <p:cNvPr id="122" name="Google Shape;122;p31"/>
            <p:cNvSpPr/>
            <p:nvPr/>
          </p:nvSpPr>
          <p:spPr>
            <a:xfrm>
              <a:off x="57847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D838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JA3:  Impact assessment </a:t>
              </a:r>
              <a:b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and dissemination</a:t>
              </a:r>
              <a:endParaRPr b="0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3" name="Google Shape;123;p31"/>
            <p:cNvSpPr txBox="1"/>
            <p:nvPr/>
          </p:nvSpPr>
          <p:spPr>
            <a:xfrm>
              <a:off x="6167086" y="1828525"/>
              <a:ext cx="2762700" cy="162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The parties will: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share success stories,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deliver presentations/demos based on these at high impact events,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304800" lvl="0" marL="45720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promote the activities in the EGI and IDIA dissemination channels. 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4" name="Google Shape;124;p31"/>
          <p:cNvGrpSpPr/>
          <p:nvPr/>
        </p:nvGrpSpPr>
        <p:grpSpPr>
          <a:xfrm>
            <a:off x="40714" y="2332989"/>
            <a:ext cx="3546900" cy="2341636"/>
            <a:chOff x="0" y="1189989"/>
            <a:chExt cx="3546900" cy="2341636"/>
          </a:xfrm>
        </p:grpSpPr>
        <p:sp>
          <p:nvSpPr>
            <p:cNvPr id="125" name="Google Shape;125;p31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fmla="val 50000" name="adj"/>
              </a:avLst>
            </a:prstGeom>
            <a:solidFill>
              <a:srgbClr val="8020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JA1:  Federate cloud resources</a:t>
              </a:r>
              <a:endParaRPr b="0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6" name="Google Shape;126;p31"/>
            <p:cNvSpPr txBox="1"/>
            <p:nvPr/>
          </p:nvSpPr>
          <p:spPr>
            <a:xfrm>
              <a:off x="274361" y="1904725"/>
              <a:ext cx="2835600" cy="162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EGI will support IDIA in federating its Ilifu (cloud) resources within the EGI Federation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0" i="0" lang="fr-FR" sz="1200" u="none" cap="none" strike="noStrik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IDIA aims to use the EGI federation to enhance collaboration with scientific partners in Europe</a:t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7" name="Google Shape;127;p31"/>
          <p:cNvGrpSpPr/>
          <p:nvPr/>
        </p:nvGrpSpPr>
        <p:grpSpPr>
          <a:xfrm>
            <a:off x="3096604" y="2332775"/>
            <a:ext cx="3305700" cy="2789750"/>
            <a:chOff x="2944204" y="1189775"/>
            <a:chExt cx="3305700" cy="2789750"/>
          </a:xfrm>
        </p:grpSpPr>
        <p:sp>
          <p:nvSpPr>
            <p:cNvPr id="128" name="Google Shape;128;p31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fr-FR" sz="1400" u="none" cap="none" strike="noStrik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JA2: Application deployment and shared datasets</a:t>
              </a:r>
              <a:endParaRPr b="0" i="0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9" name="Google Shape;129;p31"/>
            <p:cNvSpPr txBox="1"/>
            <p:nvPr/>
          </p:nvSpPr>
          <p:spPr>
            <a:xfrm>
              <a:off x="3158975" y="1904725"/>
              <a:ext cx="2779200" cy="207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IDIA has developed the toolset required to analyse the data being produced by the MeerKAT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telescope.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The aim of the partnership with EGI is to make the tool available and deployable on EGI cloud resources. </a:t>
              </a:r>
              <a:endPara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2"/>
          <p:cNvSpPr txBox="1"/>
          <p:nvPr>
            <p:ph type="title"/>
          </p:nvPr>
        </p:nvSpPr>
        <p:spPr>
          <a:xfrm>
            <a:off x="2579077" y="126859"/>
            <a:ext cx="4728900" cy="2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fr-FR"/>
              <a:t>Example: WeNMR SLA</a:t>
            </a:r>
            <a:endParaRPr/>
          </a:p>
        </p:txBody>
      </p:sp>
      <p:sp>
        <p:nvSpPr>
          <p:cNvPr id="136" name="Google Shape;136;p32"/>
          <p:cNvSpPr txBox="1"/>
          <p:nvPr>
            <p:ph idx="2" type="body"/>
          </p:nvPr>
        </p:nvSpPr>
        <p:spPr>
          <a:xfrm>
            <a:off x="78814" y="839474"/>
            <a:ext cx="8763000" cy="5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Signed on Feb. 2016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Document: </a:t>
            </a:r>
            <a:r>
              <a:rPr lang="fr-FR" u="sng">
                <a:solidFill>
                  <a:schemeClr val="hlink"/>
                </a:solidFill>
                <a:hlinkClick r:id="rId3"/>
              </a:rPr>
              <a:t>https://documents.egi.eu/document/2751</a:t>
            </a:r>
            <a:r>
              <a:rPr lang="fr-FR"/>
              <a:t>  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Partner: </a:t>
            </a:r>
            <a:r>
              <a:rPr lang="fr-FR"/>
              <a:t>the Faculty of Science – Chemistry, Utrecht University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HTC Resources: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fr-FR"/>
              <a:t>HEPSPEC: 60M, 26GB of RAM and &gt;59TB of storage 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r-FR"/>
              <a:t>Cloud Resources: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fr-FR"/>
              <a:t> vCPU cores: 540, up to 1.3TB of RAM and &gt;8TB of storage</a:t>
            </a:r>
            <a:endParaRPr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37" name="Google Shape;137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9813" y="1845800"/>
            <a:ext cx="1720587" cy="2602676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38" name="Google Shape;138;p32"/>
          <p:cNvSpPr txBox="1"/>
          <p:nvPr>
            <p:ph idx="1" type="subTitle"/>
          </p:nvPr>
        </p:nvSpPr>
        <p:spPr>
          <a:xfrm>
            <a:off x="2579076" y="395069"/>
            <a:ext cx="4728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fr-FR"/>
              <a:t>Research Community Partnerships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68d0a0ddb_0_50"/>
          <p:cNvSpPr txBox="1"/>
          <p:nvPr>
            <p:ph idx="1" type="subTitle"/>
          </p:nvPr>
        </p:nvSpPr>
        <p:spPr>
          <a:xfrm>
            <a:off x="2579076" y="471269"/>
            <a:ext cx="4728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fr-FR"/>
              <a:t>Peer e-Infrastructure Partnership </a:t>
            </a:r>
            <a:endParaRPr/>
          </a:p>
        </p:txBody>
      </p:sp>
      <p:sp>
        <p:nvSpPr>
          <p:cNvPr id="145" name="Google Shape;145;ga68d0a0ddb_0_50"/>
          <p:cNvSpPr txBox="1"/>
          <p:nvPr>
            <p:ph idx="2" type="body"/>
          </p:nvPr>
        </p:nvSpPr>
        <p:spPr>
          <a:xfrm>
            <a:off x="190500" y="915670"/>
            <a:ext cx="8763000" cy="13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4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fr-FR" sz="2300"/>
              <a:t>Existing MoU since 2012</a:t>
            </a:r>
            <a:endParaRPr sz="2300"/>
          </a:p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fr-FR" sz="2300"/>
              <a:t>Renewal to align with new 2021 project plans (EGI-ACE, EOSC-Future)</a:t>
            </a:r>
            <a:endParaRPr sz="2300"/>
          </a:p>
          <a:p>
            <a:pPr indent="-3746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fr-FR" sz="2300"/>
              <a:t>Areas of collaboration: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300"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300"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300"/>
          </a:p>
          <a:p>
            <a:pPr indent="45720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300"/>
          </a:p>
        </p:txBody>
      </p:sp>
      <p:sp>
        <p:nvSpPr>
          <p:cNvPr id="146" name="Google Shape;146;ga68d0a0ddb_0_50"/>
          <p:cNvSpPr txBox="1"/>
          <p:nvPr>
            <p:ph type="title"/>
          </p:nvPr>
        </p:nvSpPr>
        <p:spPr>
          <a:xfrm>
            <a:off x="2579077" y="126859"/>
            <a:ext cx="4728900" cy="2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fr-FR"/>
              <a:t>Example: renewal of WLCG MoU</a:t>
            </a:r>
            <a:endParaRPr/>
          </a:p>
        </p:txBody>
      </p:sp>
      <p:sp>
        <p:nvSpPr>
          <p:cNvPr id="147" name="Google Shape;147;ga68d0a0ddb_0_50"/>
          <p:cNvSpPr txBox="1"/>
          <p:nvPr/>
        </p:nvSpPr>
        <p:spPr>
          <a:xfrm>
            <a:off x="339800" y="2409575"/>
            <a:ext cx="4338300" cy="25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 and dissemination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support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Services and activities of mutual benefit: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○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Infrastructure and operation services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○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Middleware distribution 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○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 support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○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Security services and activities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a68d0a0ddb_0_50"/>
          <p:cNvSpPr txBox="1"/>
          <p:nvPr/>
        </p:nvSpPr>
        <p:spPr>
          <a:xfrm>
            <a:off x="4678050" y="2409563"/>
            <a:ext cx="3954300" cy="25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Participation in forums (EGI, WLCG)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evolution related activities (development, deprecation)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EOSC and HPC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b="0" i="0" lang="fr-F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Limiting Environmental Impact and Carbon Footprint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idx="1" type="subTitle"/>
          </p:nvPr>
        </p:nvSpPr>
        <p:spPr>
          <a:xfrm>
            <a:off x="329919" y="2490809"/>
            <a:ext cx="45438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700"/>
              <a:buNone/>
            </a:pPr>
            <a:r>
              <a:t/>
            </a:r>
            <a:endParaRPr/>
          </a:p>
        </p:txBody>
      </p:sp>
      <p:sp>
        <p:nvSpPr>
          <p:cNvPr id="155" name="Google Shape;155;p33"/>
          <p:cNvSpPr txBox="1"/>
          <p:nvPr>
            <p:ph type="title"/>
          </p:nvPr>
        </p:nvSpPr>
        <p:spPr>
          <a:xfrm>
            <a:off x="329919" y="1948714"/>
            <a:ext cx="4815300" cy="5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fr-FR"/>
              <a:t>Thank you!</a:t>
            </a:r>
            <a:endParaRPr/>
          </a:p>
        </p:txBody>
      </p:sp>
      <p:sp>
        <p:nvSpPr>
          <p:cNvPr id="156" name="Google Shape;156;p33"/>
          <p:cNvSpPr txBox="1"/>
          <p:nvPr>
            <p:ph idx="2" type="body"/>
          </p:nvPr>
        </p:nvSpPr>
        <p:spPr>
          <a:xfrm>
            <a:off x="354634" y="3636204"/>
            <a:ext cx="19365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157" name="Google Shape;157;p33"/>
          <p:cNvSpPr txBox="1"/>
          <p:nvPr>
            <p:ph idx="3" type="body"/>
          </p:nvPr>
        </p:nvSpPr>
        <p:spPr>
          <a:xfrm>
            <a:off x="354634" y="3353555"/>
            <a:ext cx="1936500" cy="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