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Open Sans" panose="020B0606030504020204" pitchFamily="34" charset="0"/>
      <p:regular r:id="rId15"/>
      <p:bold r:id="rId16"/>
      <p:italic r:id="rId17"/>
      <p:boldItalic r:id="rId18"/>
    </p:embeddedFont>
    <p:embeddedFont>
      <p:font typeface="Trebuchet MS" panose="020B0703020202090204" pitchFamily="34" charset="0"/>
      <p:regular r:id="rId19"/>
      <p:bold r:id="rId20"/>
      <p: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gJo1is0FJ9y4gOeXA0SxdChrv76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95FA542-C6C7-47DA-B825-6DD99EB2E294}">
  <a:tblStyle styleId="{A95FA542-C6C7-47DA-B825-6DD99EB2E294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2"/>
    <p:restoredTop sz="94681"/>
  </p:normalViewPr>
  <p:slideViewPr>
    <p:cSldViewPr snapToGrid="0" snapToObjects="1">
      <p:cViewPr varScale="1">
        <p:scale>
          <a:sx n="143" d="100"/>
          <a:sy n="143" d="100"/>
        </p:scale>
        <p:origin x="6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9fa970ca3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g9fa970ca3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9ed5537427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g9ed553742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9ed5537427_0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" name="Google Shape;112;g9ed5537427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a6a00a4a01_0_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" name="Google Shape;118;ga6a00a4a01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9ed5537427_0_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g9ed5537427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 txBox="1">
            <a:spLocks noGrp="1"/>
          </p:cNvSpPr>
          <p:nvPr>
            <p:ph type="subTitle" idx="1"/>
          </p:nvPr>
        </p:nvSpPr>
        <p:spPr>
          <a:xfrm>
            <a:off x="329919" y="2490809"/>
            <a:ext cx="4543746" cy="48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27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title"/>
          </p:nvPr>
        </p:nvSpPr>
        <p:spPr>
          <a:xfrm>
            <a:off x="329919" y="1948714"/>
            <a:ext cx="4815417" cy="521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body" idx="2"/>
          </p:nvPr>
        </p:nvSpPr>
        <p:spPr>
          <a:xfrm>
            <a:off x="354634" y="3636204"/>
            <a:ext cx="1936583" cy="250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body" idx="3"/>
          </p:nvPr>
        </p:nvSpPr>
        <p:spPr>
          <a:xfrm>
            <a:off x="354634" y="3353555"/>
            <a:ext cx="1936583" cy="250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s">
  <p:cSld name="3 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>
            <a:spLocks noGrp="1"/>
          </p:cNvSpPr>
          <p:nvPr>
            <p:ph type="body" idx="1"/>
          </p:nvPr>
        </p:nvSpPr>
        <p:spPr>
          <a:xfrm>
            <a:off x="176646" y="1369217"/>
            <a:ext cx="2811410" cy="3197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83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body" idx="2"/>
          </p:nvPr>
        </p:nvSpPr>
        <p:spPr>
          <a:xfrm>
            <a:off x="3180000" y="1369217"/>
            <a:ext cx="2783999" cy="3197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83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body" idx="3"/>
          </p:nvPr>
        </p:nvSpPr>
        <p:spPr>
          <a:xfrm>
            <a:off x="6155944" y="1369216"/>
            <a:ext cx="2783999" cy="3197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83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sz="25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subTitle" idx="4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g8b716c6f1c_0_503"/>
          <p:cNvPicPr preferRelativeResize="0"/>
          <p:nvPr/>
        </p:nvPicPr>
        <p:blipFill rotWithShape="1">
          <a:blip r:embed="rId2">
            <a:alphaModFix/>
          </a:blip>
          <a:srcRect r="6524"/>
          <a:stretch/>
        </p:blipFill>
        <p:spPr>
          <a:xfrm>
            <a:off x="0" y="2692000"/>
            <a:ext cx="9144000" cy="2451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g8b716c6f1c_0_503"/>
          <p:cNvSpPr txBox="1">
            <a:spLocks noGrp="1"/>
          </p:cNvSpPr>
          <p:nvPr>
            <p:ph type="ctrTitle"/>
          </p:nvPr>
        </p:nvSpPr>
        <p:spPr>
          <a:xfrm>
            <a:off x="2850875" y="1453325"/>
            <a:ext cx="62547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Open Sans"/>
              <a:buChar char="●"/>
              <a:defRPr sz="2800" b="0" i="0" u="none" strike="noStrike" cap="non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■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■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■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g8b716c6f1c_0_503"/>
          <p:cNvSpPr txBox="1">
            <a:spLocks noGrp="1"/>
          </p:cNvSpPr>
          <p:nvPr>
            <p:ph type="subTitle" idx="1"/>
          </p:nvPr>
        </p:nvSpPr>
        <p:spPr>
          <a:xfrm>
            <a:off x="4445300" y="3566150"/>
            <a:ext cx="4660200" cy="9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None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5" name="Google Shape;35;g8b716c6f1c_0_503"/>
          <p:cNvPicPr preferRelativeResize="0"/>
          <p:nvPr/>
        </p:nvPicPr>
        <p:blipFill rotWithShape="1">
          <a:blip r:embed="rId3">
            <a:alphaModFix/>
          </a:blip>
          <a:srcRect t="45881"/>
          <a:stretch/>
        </p:blipFill>
        <p:spPr>
          <a:xfrm>
            <a:off x="1239400" y="2692000"/>
            <a:ext cx="1611475" cy="70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">
  <p:cSld name="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1"/>
          <p:cNvSpPr txBox="1">
            <a:spLocks noGrp="1"/>
          </p:cNvSpPr>
          <p:nvPr>
            <p:ph type="body" idx="1"/>
          </p:nvPr>
        </p:nvSpPr>
        <p:spPr>
          <a:xfrm>
            <a:off x="176645" y="1369219"/>
            <a:ext cx="8754341" cy="3197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83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sz="25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subTitle" idx="2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8b716c6f1c_1_87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g8b716c6f1c_1_87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g8b716c6f1c_1_87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g8b716c6f1c_1_87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4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sz="25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subTitle" idx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2 columns">
  <p:cSld name="Text 2 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5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sz="25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25"/>
          <p:cNvSpPr txBox="1">
            <a:spLocks noGrp="1"/>
          </p:cNvSpPr>
          <p:nvPr>
            <p:ph type="subTitle" idx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body" idx="2"/>
          </p:nvPr>
        </p:nvSpPr>
        <p:spPr>
          <a:xfrm>
            <a:off x="176646" y="1369219"/>
            <a:ext cx="4317423" cy="3197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83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body" idx="3"/>
          </p:nvPr>
        </p:nvSpPr>
        <p:spPr>
          <a:xfrm>
            <a:off x="4649932" y="1369219"/>
            <a:ext cx="4317422" cy="3197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83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image">
  <p:cSld name="Text + imag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7"/>
          <p:cNvSpPr>
            <a:spLocks noGrp="1"/>
          </p:cNvSpPr>
          <p:nvPr>
            <p:ph type="pic" idx="2"/>
          </p:nvPr>
        </p:nvSpPr>
        <p:spPr>
          <a:xfrm>
            <a:off x="4649933" y="1370013"/>
            <a:ext cx="4275858" cy="319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sz="25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subTitle" idx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3"/>
          </p:nvPr>
        </p:nvSpPr>
        <p:spPr>
          <a:xfrm>
            <a:off x="176646" y="1369219"/>
            <a:ext cx="4317423" cy="3197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83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8b716c6f1c_0_563"/>
          <p:cNvSpPr txBox="1">
            <a:spLocks noGrp="1"/>
          </p:cNvSpPr>
          <p:nvPr>
            <p:ph type="title"/>
          </p:nvPr>
        </p:nvSpPr>
        <p:spPr>
          <a:xfrm>
            <a:off x="1282300" y="0"/>
            <a:ext cx="7404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g8b716c6f1c_0_56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1" name="Google Shape;61;g8b716c6f1c_0_563"/>
          <p:cNvSpPr txBox="1">
            <a:spLocks noGrp="1"/>
          </p:cNvSpPr>
          <p:nvPr>
            <p:ph type="sldNum" idx="12"/>
          </p:nvPr>
        </p:nvSpPr>
        <p:spPr>
          <a:xfrm>
            <a:off x="8452300" y="4766200"/>
            <a:ext cx="270600" cy="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8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8b716c6f1c_0_72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/>
          </a:p>
        </p:txBody>
      </p:sp>
      <p:sp>
        <p:nvSpPr>
          <p:cNvPr id="64" name="Google Shape;64;g8b716c6f1c_0_720"/>
          <p:cNvSpPr txBox="1">
            <a:spLocks noGrp="1"/>
          </p:cNvSpPr>
          <p:nvPr>
            <p:ph type="sldNum" idx="12"/>
          </p:nvPr>
        </p:nvSpPr>
        <p:spPr>
          <a:xfrm>
            <a:off x="8427050" y="4819124"/>
            <a:ext cx="3498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/>
          <p:nvPr/>
        </p:nvSpPr>
        <p:spPr>
          <a:xfrm>
            <a:off x="546242" y="816345"/>
            <a:ext cx="1656681" cy="358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900"/>
              <a:buFont typeface="Arial"/>
              <a:buNone/>
            </a:pPr>
            <a:r>
              <a:rPr lang="en-GB" sz="9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www.egi.eu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E67AD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@EGI_eInfra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8"/>
          <p:cNvSpPr txBox="1"/>
          <p:nvPr/>
        </p:nvSpPr>
        <p:spPr>
          <a:xfrm>
            <a:off x="723100" y="4558808"/>
            <a:ext cx="2173781" cy="309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lang="en-GB" sz="7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The work of the EGI Foundation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lang="en-GB" sz="700" b="0" i="1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is partly funded by the European Commission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lang="en-GB" sz="700" b="0" i="1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under H2020 Framework Programme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6761" y="4558808"/>
            <a:ext cx="471315" cy="309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2418" y="1050147"/>
            <a:ext cx="133824" cy="118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60238" y="2080636"/>
            <a:ext cx="2136858" cy="1641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2986" y="892073"/>
            <a:ext cx="113256" cy="11895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8"/>
          <p:cNvSpPr txBox="1"/>
          <p:nvPr/>
        </p:nvSpPr>
        <p:spPr>
          <a:xfrm>
            <a:off x="2624575" y="53846"/>
            <a:ext cx="4091495" cy="44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EGI: Advanced Computing for Research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 txBox="1"/>
          <p:nvPr/>
        </p:nvSpPr>
        <p:spPr>
          <a:xfrm>
            <a:off x="6359778" y="4909725"/>
            <a:ext cx="980136" cy="1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800"/>
              <a:buFont typeface="Arial"/>
              <a:buNone/>
            </a:pPr>
            <a:r>
              <a:rPr lang="en-GB" sz="800" b="0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@EGI_eInfra</a:t>
            </a:r>
            <a:endParaRPr sz="800" b="0" i="0" u="none" strike="noStrike" cap="none">
              <a:solidFill>
                <a:srgbClr val="0E67A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0"/>
          <p:cNvSpPr txBox="1"/>
          <p:nvPr/>
        </p:nvSpPr>
        <p:spPr>
          <a:xfrm>
            <a:off x="5481272" y="4909682"/>
            <a:ext cx="716899" cy="161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800"/>
              <a:buFont typeface="Arial"/>
              <a:buNone/>
            </a:pPr>
            <a:r>
              <a:rPr lang="en-GB" sz="8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www.egi.eu</a:t>
            </a:r>
            <a:endParaRPr sz="800" b="0" i="0" u="none" strike="noStrike" cap="none">
              <a:solidFill>
                <a:srgbClr val="0E67A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0"/>
          <p:cNvCxnSpPr/>
          <p:nvPr/>
        </p:nvCxnSpPr>
        <p:spPr>
          <a:xfrm>
            <a:off x="6150117" y="4965272"/>
            <a:ext cx="0" cy="17822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6" name="Google Shape;26;p2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52255" y="61362"/>
            <a:ext cx="523131" cy="402662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0"/>
          <p:cNvSpPr txBox="1"/>
          <p:nvPr/>
        </p:nvSpPr>
        <p:spPr>
          <a:xfrm>
            <a:off x="7425809" y="4923184"/>
            <a:ext cx="745717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29/06/2020</a:t>
            </a:r>
            <a:endParaRPr sz="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0"/>
          <p:cNvSpPr txBox="1"/>
          <p:nvPr/>
        </p:nvSpPr>
        <p:spPr>
          <a:xfrm>
            <a:off x="8783491" y="4915226"/>
            <a:ext cx="38985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 sz="9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" name="Google Shape;29;p2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276638" y="4965272"/>
            <a:ext cx="119690" cy="106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2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429503" y="4965701"/>
            <a:ext cx="93380" cy="9807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uments.egi.eu/public/ShowDocument?docid=3659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indico.egi.eu/category/200/" TargetMode="External"/><Relationship Id="rId5" Type="http://schemas.openxmlformats.org/officeDocument/2006/relationships/hyperlink" Target="https://wiki.egi.eu/wiki/TCB:Data_Transfer_WG" TargetMode="External"/><Relationship Id="rId4" Type="http://schemas.openxmlformats.org/officeDocument/2006/relationships/hyperlink" Target="mailto:tcb-datatransfer-wg@mailman.egi.eu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go.egi.eu/zoom2" TargetMode="Externa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hyperlink" Target="https://indico.egi.eu/event/5000/sessions/4506/#20201103" TargetMode="External"/><Relationship Id="rId4" Type="http://schemas.openxmlformats.org/officeDocument/2006/relationships/hyperlink" Target="https://indico.egi.eu/event/5000/sessions/4502/#2020110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"/>
          <p:cNvSpPr txBox="1">
            <a:spLocks noGrp="1"/>
          </p:cNvSpPr>
          <p:nvPr>
            <p:ph type="subTitle" idx="1"/>
          </p:nvPr>
        </p:nvSpPr>
        <p:spPr>
          <a:xfrm>
            <a:off x="228354" y="2010907"/>
            <a:ext cx="4543800" cy="9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GB" sz="2400" b="1"/>
              <a:t>EGI Data Transfer WG workshop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</a:pPr>
            <a:r>
              <a:rPr lang="en-GB"/>
              <a:t>Intro </a:t>
            </a:r>
            <a:endParaRPr/>
          </a:p>
        </p:txBody>
      </p:sp>
      <p:sp>
        <p:nvSpPr>
          <p:cNvPr id="76" name="Google Shape;76;p1"/>
          <p:cNvSpPr txBox="1">
            <a:spLocks noGrp="1"/>
          </p:cNvSpPr>
          <p:nvPr>
            <p:ph type="body" idx="3"/>
          </p:nvPr>
        </p:nvSpPr>
        <p:spPr>
          <a:xfrm>
            <a:off x="354624" y="3353550"/>
            <a:ext cx="2112300" cy="2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GB"/>
              <a:t>Andrea Manzi </a:t>
            </a:r>
            <a:r>
              <a:rPr lang="en-GB" sz="1900"/>
              <a:t>(</a:t>
            </a:r>
            <a:r>
              <a:rPr lang="en-GB" sz="1900" i="1"/>
              <a:t>EGI Foundation</a:t>
            </a:r>
            <a:r>
              <a:rPr lang="en-GB" sz="1900"/>
              <a:t>)</a:t>
            </a:r>
            <a:endParaRPr sz="19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9fa970ca36_0_0"/>
          <p:cNvSpPr txBox="1">
            <a:spLocks noGrp="1"/>
          </p:cNvSpPr>
          <p:nvPr>
            <p:ph type="ctrTitle"/>
          </p:nvPr>
        </p:nvSpPr>
        <p:spPr>
          <a:xfrm>
            <a:off x="2850875" y="1453325"/>
            <a:ext cx="62547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82" name="Google Shape;82;g9fa970ca36_0_0"/>
          <p:cNvSpPr txBox="1">
            <a:spLocks noGrp="1"/>
          </p:cNvSpPr>
          <p:nvPr>
            <p:ph type="subTitle" idx="1"/>
          </p:nvPr>
        </p:nvSpPr>
        <p:spPr>
          <a:xfrm>
            <a:off x="4445300" y="3566150"/>
            <a:ext cx="4660200" cy="9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pic>
        <p:nvPicPr>
          <p:cNvPr id="83" name="Google Shape;83;g9fa970ca36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9" y="0"/>
            <a:ext cx="913308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g9fa970ca36_0_0"/>
          <p:cNvSpPr txBox="1"/>
          <p:nvPr/>
        </p:nvSpPr>
        <p:spPr>
          <a:xfrm>
            <a:off x="519450" y="162000"/>
            <a:ext cx="4969200" cy="9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n-GB" sz="29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GENERAL HOUSEKEEPING</a:t>
            </a:r>
            <a:endParaRPr sz="2900" b="1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5" name="Google Shape;85;g9fa970ca36_0_0"/>
          <p:cNvSpPr txBox="1"/>
          <p:nvPr/>
        </p:nvSpPr>
        <p:spPr>
          <a:xfrm>
            <a:off x="359675" y="759225"/>
            <a:ext cx="4881900" cy="5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Char char="●"/>
            </a:pPr>
            <a:r>
              <a:rPr lang="en-GB" sz="1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Please make sure your microphone and video are deactivated unless the (co)host gives permission.</a:t>
            </a:r>
            <a:endParaRPr sz="17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g9fa970ca36_0_0"/>
          <p:cNvSpPr txBox="1"/>
          <p:nvPr/>
        </p:nvSpPr>
        <p:spPr>
          <a:xfrm>
            <a:off x="1465750" y="1629575"/>
            <a:ext cx="4881900" cy="5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Char char="●"/>
            </a:pPr>
            <a:r>
              <a:rPr lang="en-GB" sz="1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the              function to ask to speak,</a:t>
            </a:r>
            <a:br>
              <a:rPr lang="en-GB" sz="1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you find the option in the “participants” list</a:t>
            </a:r>
            <a:endParaRPr sz="17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g9fa970ca36_0_0"/>
          <p:cNvSpPr txBox="1"/>
          <p:nvPr/>
        </p:nvSpPr>
        <p:spPr>
          <a:xfrm>
            <a:off x="2475200" y="2347525"/>
            <a:ext cx="4881900" cy="5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Char char="●"/>
            </a:pPr>
            <a:r>
              <a:rPr lang="en-GB" sz="1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All presentations will be available on</a:t>
            </a:r>
            <a:endParaRPr sz="17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GB" sz="1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Indico (see session via Timetable).</a:t>
            </a:r>
            <a:endParaRPr sz="17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g9fa970ca36_0_0"/>
          <p:cNvSpPr txBox="1"/>
          <p:nvPr/>
        </p:nvSpPr>
        <p:spPr>
          <a:xfrm>
            <a:off x="3267125" y="3034250"/>
            <a:ext cx="5412900" cy="5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Char char="●"/>
            </a:pPr>
            <a:r>
              <a:rPr lang="en-GB" sz="1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If you do not see all the Zoom buttons</a:t>
            </a:r>
            <a:endParaRPr sz="17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GB" sz="1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at the bottom of the Zoom window, move your mouse on that window and buttons will appear.</a:t>
            </a:r>
            <a:endParaRPr sz="17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g9fa970ca36_0_0"/>
          <p:cNvSpPr/>
          <p:nvPr/>
        </p:nvSpPr>
        <p:spPr>
          <a:xfrm>
            <a:off x="7057725" y="4240625"/>
            <a:ext cx="1569300" cy="612900"/>
          </a:xfrm>
          <a:prstGeom prst="rect">
            <a:avLst/>
          </a:prstGeom>
          <a:solidFill>
            <a:srgbClr val="4E84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g9fa970ca36_0_0"/>
          <p:cNvSpPr txBox="1"/>
          <p:nvPr/>
        </p:nvSpPr>
        <p:spPr>
          <a:xfrm>
            <a:off x="4276800" y="3925300"/>
            <a:ext cx="4555500" cy="5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Char char="●"/>
            </a:pPr>
            <a:r>
              <a:rPr lang="en-GB" sz="1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Share your impressions and experiences on Twitter using #EGI2020 and mention @EGI_eInfra.</a:t>
            </a:r>
            <a:endParaRPr sz="17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g9fa970ca36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9450" y="819074"/>
            <a:ext cx="246950" cy="41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g9fa970ca36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9450" y="1332543"/>
            <a:ext cx="298200" cy="207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g9fa970ca36_0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38316" y="1746449"/>
            <a:ext cx="519100" cy="303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g9fa970ca36_0_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40450" y="2381727"/>
            <a:ext cx="408200" cy="30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g9fa970ca36_0_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177249" y="3154700"/>
            <a:ext cx="586352" cy="20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g9fa970ca36_0_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394748" y="4009450"/>
            <a:ext cx="354492" cy="30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g9fa970ca36_0_0"/>
          <p:cNvPicPr preferRelativeResize="0"/>
          <p:nvPr/>
        </p:nvPicPr>
        <p:blipFill rotWithShape="1">
          <a:blip r:embed="rId10">
            <a:alphaModFix/>
          </a:blip>
          <a:srcRect l="8690" t="14020" r="5693" b="17584"/>
          <a:stretch/>
        </p:blipFill>
        <p:spPr>
          <a:xfrm>
            <a:off x="2833688" y="1755975"/>
            <a:ext cx="671525" cy="20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194854" y="814522"/>
            <a:ext cx="8754300" cy="36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000"/>
              <a:buNone/>
            </a:pPr>
            <a:r>
              <a:rPr lang="en-GB" sz="1900" dirty="0"/>
              <a:t>The Working Group (WG) is part of the </a:t>
            </a:r>
            <a:r>
              <a:rPr lang="en-GB" sz="1900" b="1" dirty="0"/>
              <a:t>EGI</a:t>
            </a:r>
            <a:r>
              <a:rPr lang="en-GB" sz="1900" dirty="0"/>
              <a:t> </a:t>
            </a:r>
            <a:r>
              <a:rPr lang="en-GB" sz="1900" b="1" dirty="0"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GB" sz="1900" b="1" dirty="0"/>
              <a:t>echnology Coordination Board (TCB)</a:t>
            </a:r>
            <a:r>
              <a:rPr lang="en-GB" sz="1900" dirty="0"/>
              <a:t> which provides the forum for EGI to coordinate the requirements, assessment, delivery and verification of software technology as it moves into the production infrastructure</a:t>
            </a:r>
            <a:endParaRPr sz="1900" dirty="0"/>
          </a:p>
          <a:p>
            <a:pPr marL="0" lvl="0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000"/>
              <a:buNone/>
            </a:pPr>
            <a:endParaRPr sz="1900" dirty="0"/>
          </a:p>
          <a:p>
            <a:pPr marL="0" lvl="0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000"/>
              <a:buNone/>
            </a:pPr>
            <a:r>
              <a:rPr lang="en-GB" sz="1900" dirty="0"/>
              <a:t>Mandate:  </a:t>
            </a:r>
            <a:r>
              <a:rPr lang="en-GB" sz="1900" i="1" dirty="0"/>
              <a:t>Drive the technical evolution of the EGI Federation in the area of Data Transfer. </a:t>
            </a:r>
            <a:endParaRPr sz="1900" i="1" dirty="0"/>
          </a:p>
          <a:p>
            <a:pPr marL="0" lvl="0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000"/>
              <a:buNone/>
            </a:pPr>
            <a:r>
              <a:rPr lang="en-GB" sz="1900" dirty="0"/>
              <a:t>To support this goal, the following activities will be carried out:</a:t>
            </a:r>
            <a:endParaRPr sz="1900" dirty="0"/>
          </a:p>
          <a:p>
            <a:pPr marL="457200" lvl="0" indent="-3365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700"/>
              <a:buChar char="•"/>
            </a:pPr>
            <a:r>
              <a:rPr lang="en-GB" sz="1700" dirty="0"/>
              <a:t>Perform a </a:t>
            </a:r>
            <a:r>
              <a:rPr lang="en-GB" sz="1700" b="1" dirty="0"/>
              <a:t>technology scouting</a:t>
            </a:r>
            <a:r>
              <a:rPr lang="en-GB" sz="1700" dirty="0"/>
              <a:t> to identify available technical solutions in the area of data transfer</a:t>
            </a:r>
            <a:endParaRPr sz="1700" dirty="0"/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GB" sz="1700" dirty="0"/>
              <a:t>Deal with user communities to gather </a:t>
            </a:r>
            <a:r>
              <a:rPr lang="en-GB" sz="1700" b="1" dirty="0"/>
              <a:t>requirements</a:t>
            </a:r>
            <a:r>
              <a:rPr lang="en-GB" sz="1700" dirty="0"/>
              <a:t> and recurrent use cases;</a:t>
            </a:r>
            <a:endParaRPr sz="1700" dirty="0"/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GB" sz="1700" dirty="0"/>
              <a:t>Identify </a:t>
            </a:r>
            <a:r>
              <a:rPr lang="en-GB" sz="1700" b="1" dirty="0"/>
              <a:t>gaps</a:t>
            </a:r>
            <a:r>
              <a:rPr lang="en-GB" sz="1700" dirty="0"/>
              <a:t> of the current solutions with a focus on those from the technology providers participating in the WG;</a:t>
            </a:r>
            <a:endParaRPr sz="1700" dirty="0"/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GB" sz="1700" dirty="0"/>
              <a:t>Discuss and plan </a:t>
            </a:r>
            <a:r>
              <a:rPr lang="en-GB" sz="1700" b="1" dirty="0"/>
              <a:t>enhancements</a:t>
            </a:r>
            <a:r>
              <a:rPr lang="en-GB" sz="1700" dirty="0"/>
              <a:t> for technical providers</a:t>
            </a:r>
            <a:endParaRPr sz="2400" dirty="0"/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 sz="2300" dirty="0"/>
          </a:p>
          <a:p>
            <a:pPr marL="514350" lvl="1" indent="-571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2800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514350" lvl="1" indent="-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  <p:sp>
        <p:nvSpPr>
          <p:cNvPr id="103" name="Google Shape;103;p3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9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en-GB"/>
              <a:t>The EGI Data Transfer WG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9ed5537427_0_0"/>
          <p:cNvSpPr txBox="1">
            <a:spLocks noGrp="1"/>
          </p:cNvSpPr>
          <p:nvPr>
            <p:ph type="body" idx="1"/>
          </p:nvPr>
        </p:nvSpPr>
        <p:spPr>
          <a:xfrm>
            <a:off x="194854" y="1006897"/>
            <a:ext cx="8754300" cy="36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lang="en-GB" sz="2400" dirty="0"/>
              <a:t>EGI is engaging different types of stakeholders to accomplish the objectives of this WG:</a:t>
            </a:r>
            <a:endParaRPr sz="2400" dirty="0"/>
          </a:p>
          <a:p>
            <a:pPr marL="45720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900"/>
              <a:buChar char="●"/>
            </a:pPr>
            <a:r>
              <a:rPr lang="en-GB" sz="2200" b="1" dirty="0"/>
              <a:t>User communities</a:t>
            </a:r>
            <a:r>
              <a:rPr lang="en-GB" sz="2200" dirty="0"/>
              <a:t>: which will have a forum to present their requirements and use cases; to test and validate transfer services</a:t>
            </a:r>
            <a:endParaRPr sz="2200" dirty="0"/>
          </a:p>
          <a:p>
            <a:pPr lvl="0" indent="-285750">
              <a:lnSpc>
                <a:spcPct val="115000"/>
              </a:lnSpc>
              <a:spcBef>
                <a:spcPts val="0"/>
              </a:spcBef>
              <a:buSzPts val="900"/>
              <a:buChar char="●"/>
            </a:pPr>
            <a:r>
              <a:rPr lang="en-GB" sz="2200" b="1" dirty="0"/>
              <a:t>Technology providers</a:t>
            </a:r>
            <a:r>
              <a:rPr lang="en-GB" sz="2200" dirty="0"/>
              <a:t>: which can benefit of direct contacts with large communities to drive the evolution of their services</a:t>
            </a:r>
            <a:endParaRPr sz="2200" dirty="0"/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GB" sz="2200" b="1" dirty="0"/>
              <a:t>EGI infrastructure providers</a:t>
            </a:r>
            <a:r>
              <a:rPr lang="en-GB" sz="2200" dirty="0"/>
              <a:t>: which are hosting or planning to host the services/technologies part of the WG</a:t>
            </a:r>
            <a:endParaRPr sz="2300" dirty="0"/>
          </a:p>
          <a:p>
            <a:pPr marL="45720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lang="en-GB" sz="2400" dirty="0"/>
              <a:t> </a:t>
            </a:r>
            <a:endParaRPr sz="2400" dirty="0"/>
          </a:p>
          <a:p>
            <a:pPr marL="514350" lvl="1" indent="-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2800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514350" lvl="1" indent="-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  <p:sp>
        <p:nvSpPr>
          <p:cNvPr id="109" name="Google Shape;109;g9ed5537427_0_0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9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en-GB"/>
              <a:t>Participants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9ed5537427_0_19"/>
          <p:cNvSpPr txBox="1">
            <a:spLocks noGrp="1"/>
          </p:cNvSpPr>
          <p:nvPr>
            <p:ph type="body" idx="1"/>
          </p:nvPr>
        </p:nvSpPr>
        <p:spPr>
          <a:xfrm>
            <a:off x="194854" y="1006897"/>
            <a:ext cx="8754300" cy="36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73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500"/>
              <a:buChar char="•"/>
            </a:pPr>
            <a:r>
              <a:rPr lang="en-GB" sz="2500" dirty="0"/>
              <a:t>Technology providers:</a:t>
            </a:r>
            <a:endParaRPr sz="2500" dirty="0"/>
          </a:p>
          <a:p>
            <a:pPr marL="914400" lvl="1" indent="-3619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100"/>
              <a:buChar char="▪"/>
            </a:pPr>
            <a:r>
              <a:rPr lang="en-GB" sz="2100" dirty="0"/>
              <a:t>Services already used by the EGI communities, e.g. </a:t>
            </a:r>
            <a:r>
              <a:rPr lang="en-GB" sz="2100" i="1" dirty="0"/>
              <a:t>FTS</a:t>
            </a:r>
            <a:r>
              <a:rPr lang="en-GB" sz="2100" dirty="0"/>
              <a:t>, </a:t>
            </a:r>
            <a:r>
              <a:rPr lang="en-GB" sz="2100" i="1" dirty="0" err="1"/>
              <a:t>Onedata</a:t>
            </a:r>
            <a:endParaRPr sz="2100" i="1" dirty="0"/>
          </a:p>
          <a:p>
            <a:pPr marL="914400" lvl="1" indent="-3619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100"/>
              <a:buChar char="▪"/>
            </a:pPr>
            <a:r>
              <a:rPr lang="en-GB" sz="2100" dirty="0"/>
              <a:t>New services going to be part of the EGI portfolio, e.g. </a:t>
            </a:r>
            <a:r>
              <a:rPr lang="en-GB" sz="2100" i="1" dirty="0" err="1"/>
              <a:t>Rucio</a:t>
            </a:r>
            <a:r>
              <a:rPr lang="en-GB" sz="2100" dirty="0"/>
              <a:t> </a:t>
            </a:r>
            <a:endParaRPr sz="2100" dirty="0"/>
          </a:p>
          <a:p>
            <a:pPr marL="914400" lvl="1" indent="-3619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100"/>
              <a:buChar char="▪"/>
            </a:pPr>
            <a:r>
              <a:rPr lang="en-GB" sz="2100" dirty="0"/>
              <a:t>EGI possible collaborations, e.g. </a:t>
            </a:r>
            <a:r>
              <a:rPr lang="en-GB" sz="2100" i="1" dirty="0"/>
              <a:t>Globus</a:t>
            </a:r>
            <a:endParaRPr sz="2100" i="1" dirty="0"/>
          </a:p>
          <a:p>
            <a:pPr marL="914400" lvl="0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000"/>
              <a:buNone/>
            </a:pPr>
            <a:endParaRPr sz="2100" i="1" dirty="0"/>
          </a:p>
          <a:p>
            <a:pPr marL="457200" lvl="0" indent="-3873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500"/>
              <a:buChar char="•"/>
            </a:pPr>
            <a:r>
              <a:rPr lang="en-GB" sz="2500" dirty="0"/>
              <a:t>Communities with data transfer use cases</a:t>
            </a:r>
            <a:endParaRPr sz="2500" dirty="0"/>
          </a:p>
          <a:p>
            <a:pPr marL="914400" lvl="1" indent="-3619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100"/>
              <a:buChar char="▪"/>
            </a:pPr>
            <a:r>
              <a:rPr lang="en-GB" sz="2100" i="1" dirty="0"/>
              <a:t>WLCG, </a:t>
            </a:r>
            <a:r>
              <a:rPr lang="en-GB" sz="2100" i="1" dirty="0" err="1"/>
              <a:t>PaNOSC</a:t>
            </a:r>
            <a:r>
              <a:rPr lang="en-GB" sz="2100" i="1" dirty="0"/>
              <a:t>, EMBL-EBI, HIFIS,  AARNET, INFN</a:t>
            </a:r>
            <a:endParaRPr sz="2100" i="1" dirty="0"/>
          </a:p>
          <a:p>
            <a:pPr marL="914400" lvl="0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000"/>
              <a:buNone/>
            </a:pPr>
            <a:endParaRPr sz="2100" i="1" dirty="0"/>
          </a:p>
          <a:p>
            <a:pPr marL="457200" lvl="0" indent="-3873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500"/>
              <a:buChar char="•"/>
            </a:pPr>
            <a:r>
              <a:rPr lang="en-GB" sz="2500" dirty="0"/>
              <a:t>Infrastructure providers</a:t>
            </a:r>
            <a:endParaRPr sz="2500" dirty="0"/>
          </a:p>
          <a:p>
            <a:pPr marL="914400" lvl="1" indent="-3619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100"/>
              <a:buChar char="▪"/>
            </a:pPr>
            <a:r>
              <a:rPr lang="en-GB" sz="2100" i="1" dirty="0"/>
              <a:t>CERN, STFC</a:t>
            </a:r>
            <a:endParaRPr sz="2100" i="1" dirty="0"/>
          </a:p>
          <a:p>
            <a:pPr marL="0" lvl="0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000"/>
              <a:buNone/>
            </a:pPr>
            <a:endParaRPr sz="2800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514350" lvl="1" indent="-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  <p:sp>
        <p:nvSpPr>
          <p:cNvPr id="115" name="Google Shape;115;g9ed5537427_0_19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9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en-GB"/>
              <a:t>Current participants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a6a00a4a01_0_80"/>
          <p:cNvSpPr txBox="1">
            <a:spLocks noGrp="1"/>
          </p:cNvSpPr>
          <p:nvPr>
            <p:ph type="body" idx="1"/>
          </p:nvPr>
        </p:nvSpPr>
        <p:spPr>
          <a:xfrm>
            <a:off x="176645" y="988219"/>
            <a:ext cx="8754300" cy="31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GB" sz="2200"/>
              <a:t>ToR</a:t>
            </a:r>
            <a:endParaRPr sz="2200"/>
          </a:p>
          <a:p>
            <a:pPr marL="91440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GB" sz="2000" u="sng">
                <a:solidFill>
                  <a:schemeClr val="hlink"/>
                </a:solidFill>
                <a:hlinkClick r:id="rId3"/>
              </a:rPr>
              <a:t>https://documents.egi.eu/public/ShowDocument?docid=3659</a:t>
            </a:r>
            <a:endParaRPr sz="200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200"/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GB" sz="2200"/>
              <a:t>Communication Channels</a:t>
            </a: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200"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GB">
                <a:solidFill>
                  <a:srgbClr val="000000"/>
                </a:solidFill>
              </a:rPr>
              <a:t>Mailing list : </a:t>
            </a:r>
            <a:r>
              <a:rPr lang="en-GB" u="sng">
                <a:solidFill>
                  <a:srgbClr val="1155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tcb-datatransfer-wg@mailman.egi.eu</a:t>
            </a:r>
            <a:endParaRPr>
              <a:solidFill>
                <a:srgbClr val="000000"/>
              </a:solidFill>
            </a:endParaRPr>
          </a:p>
          <a:p>
            <a:pPr marL="914400" lvl="1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GB">
                <a:solidFill>
                  <a:srgbClr val="000000"/>
                </a:solidFill>
              </a:rPr>
              <a:t>Wiki page : </a:t>
            </a:r>
            <a:r>
              <a:rPr lang="en-GB" u="sng">
                <a:solidFill>
                  <a:srgbClr val="1155C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https://wiki.egi.eu/wiki/TCB:Data_Transfer_WG</a:t>
            </a:r>
            <a:endParaRPr>
              <a:solidFill>
                <a:srgbClr val="000000"/>
              </a:solidFill>
            </a:endParaRPr>
          </a:p>
          <a:p>
            <a:pPr marL="914400" lvl="1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GB">
                <a:solidFill>
                  <a:srgbClr val="000000"/>
                </a:solidFill>
              </a:rPr>
              <a:t>Meetings &amp; Minutes : </a:t>
            </a:r>
            <a:r>
              <a:rPr lang="en-GB" u="sng">
                <a:solidFill>
                  <a:srgbClr val="1155C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https://indico.egi.eu/category/200/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sp>
        <p:nvSpPr>
          <p:cNvPr id="121" name="Google Shape;121;ga6a00a4a01_0_80"/>
          <p:cNvSpPr txBox="1">
            <a:spLocks noGrp="1"/>
          </p:cNvSpPr>
          <p:nvPr>
            <p:ph type="title"/>
          </p:nvPr>
        </p:nvSpPr>
        <p:spPr>
          <a:xfrm>
            <a:off x="2579075" y="169150"/>
            <a:ext cx="55143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en-GB"/>
              <a:t>Working Group Terms of Reference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9ed5537427_0_24"/>
          <p:cNvSpPr txBox="1">
            <a:spLocks noGrp="1"/>
          </p:cNvSpPr>
          <p:nvPr>
            <p:ph type="body" idx="1"/>
          </p:nvPr>
        </p:nvSpPr>
        <p:spPr>
          <a:xfrm>
            <a:off x="194854" y="1006897"/>
            <a:ext cx="8754300" cy="36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280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514350" lvl="1" indent="-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sp>
        <p:nvSpPr>
          <p:cNvPr id="127" name="Google Shape;127;g9ed5537427_0_24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9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en-GB"/>
              <a:t>Agenda</a:t>
            </a:r>
            <a:endParaRPr/>
          </a:p>
        </p:txBody>
      </p:sp>
      <p:sp>
        <p:nvSpPr>
          <p:cNvPr id="128" name="Google Shape;128;g9ed5537427_0_24"/>
          <p:cNvSpPr txBox="1">
            <a:spLocks noGrp="1"/>
          </p:cNvSpPr>
          <p:nvPr>
            <p:ph type="body" idx="1"/>
          </p:nvPr>
        </p:nvSpPr>
        <p:spPr>
          <a:xfrm>
            <a:off x="194854" y="1006897"/>
            <a:ext cx="8754300" cy="36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73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500"/>
              <a:buChar char="•"/>
            </a:pPr>
            <a:r>
              <a:rPr lang="en-GB" sz="2500"/>
              <a:t>2 Sessions today - Zoom: </a:t>
            </a:r>
            <a:r>
              <a:rPr lang="en-GB" sz="2500" u="sng">
                <a:solidFill>
                  <a:schemeClr val="hlink"/>
                </a:solidFill>
                <a:hlinkClick r:id="rId3"/>
              </a:rPr>
              <a:t>http://go.egi.eu/zoom2</a:t>
            </a:r>
            <a:endParaRPr sz="2500"/>
          </a:p>
          <a:p>
            <a:pPr marL="0" lvl="0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000"/>
              <a:buNone/>
            </a:pPr>
            <a:endParaRPr sz="2500"/>
          </a:p>
          <a:p>
            <a:pPr marL="0" lvl="0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000"/>
              <a:buNone/>
            </a:pPr>
            <a:endParaRPr sz="2500"/>
          </a:p>
          <a:p>
            <a:pPr marL="514350" lvl="1" indent="-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280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514350" lvl="1" indent="-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sp>
        <p:nvSpPr>
          <p:cNvPr id="129" name="Google Shape;129;g9ed5537427_0_24"/>
          <p:cNvSpPr txBox="1"/>
          <p:nvPr/>
        </p:nvSpPr>
        <p:spPr>
          <a:xfrm>
            <a:off x="8677125" y="729000"/>
            <a:ext cx="5832000" cy="6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0" name="Google Shape;130;g9ed5537427_0_24"/>
          <p:cNvGraphicFramePr/>
          <p:nvPr>
            <p:extLst>
              <p:ext uri="{D42A27DB-BD31-4B8C-83A1-F6EECF244321}">
                <p14:modId xmlns:p14="http://schemas.microsoft.com/office/powerpoint/2010/main" val="1072603060"/>
              </p:ext>
            </p:extLst>
          </p:nvPr>
        </p:nvGraphicFramePr>
        <p:xfrm>
          <a:off x="110550" y="1538100"/>
          <a:ext cx="8992250" cy="3380400"/>
        </p:xfrm>
        <a:graphic>
          <a:graphicData uri="http://schemas.openxmlformats.org/drawingml/2006/table">
            <a:tbl>
              <a:tblPr>
                <a:noFill/>
                <a:tableStyleId>{A95FA542-C6C7-47DA-B825-6DD99EB2E294}</a:tableStyleId>
              </a:tblPr>
              <a:tblGrid>
                <a:gridCol w="4435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57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9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 dirty="0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4"/>
                        </a:rPr>
                        <a:t>User communities </a:t>
                      </a:r>
                      <a:r>
                        <a:rPr lang="en-GB" sz="19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- 13:15 - 14:35 CET</a:t>
                      </a:r>
                      <a:endParaRPr sz="19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 dirty="0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5"/>
                        </a:rPr>
                        <a:t>Technology providers </a:t>
                      </a:r>
                      <a:r>
                        <a:rPr lang="en-GB" sz="19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- 15:30 - 16:45 CET</a:t>
                      </a:r>
                      <a:endParaRPr sz="800" u="none" strike="noStrike" cap="none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0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31" name="Google Shape;131;g9ed5537427_0_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8650" y="2538950"/>
            <a:ext cx="4427024" cy="2037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g9ed5537427_0_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40776" y="2551280"/>
            <a:ext cx="4427027" cy="170164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g9ed5537427_0_24"/>
          <p:cNvSpPr/>
          <p:nvPr/>
        </p:nvSpPr>
        <p:spPr>
          <a:xfrm>
            <a:off x="121500" y="2328750"/>
            <a:ext cx="4414500" cy="25314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OM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484</Words>
  <Application>Microsoft Macintosh PowerPoint</Application>
  <PresentationFormat>On-screen Show (16:9)</PresentationFormat>
  <Paragraphs>59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Calibri</vt:lpstr>
      <vt:lpstr>Arial</vt:lpstr>
      <vt:lpstr>Courier New</vt:lpstr>
      <vt:lpstr>Trebuchet MS</vt:lpstr>
      <vt:lpstr>Noto Sans Symbols</vt:lpstr>
      <vt:lpstr>Open Sans</vt:lpstr>
      <vt:lpstr>HOME</vt:lpstr>
      <vt:lpstr>CONTENT</vt:lpstr>
      <vt:lpstr>PowerPoint Presentation</vt:lpstr>
      <vt:lpstr>PowerPoint Presentation</vt:lpstr>
      <vt:lpstr>The EGI Data Transfer WG</vt:lpstr>
      <vt:lpstr>Participants</vt:lpstr>
      <vt:lpstr>Current participants</vt:lpstr>
      <vt:lpstr>Working Group Terms of Reference</vt:lpstr>
      <vt:lpstr>Agenda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Manzi</dc:creator>
  <cp:lastModifiedBy>Andrea Manzi</cp:lastModifiedBy>
  <cp:revision>6</cp:revision>
  <dcterms:created xsi:type="dcterms:W3CDTF">2020-05-20T14:11:09Z</dcterms:created>
  <dcterms:modified xsi:type="dcterms:W3CDTF">2020-11-03T11:45:55Z</dcterms:modified>
</cp:coreProperties>
</file>