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39.png" ContentType="image/png"/>
  <Override PartName="/ppt/media/image14.png" ContentType="image/png"/>
  <Override PartName="/ppt/media/image38.png" ContentType="image/png"/>
  <Override PartName="/ppt/media/image13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24.png" ContentType="image/png"/>
  <Override PartName="/ppt/media/image26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6.png" ContentType="image/png"/>
  <Override PartName="/ppt/media/image12.jpeg" ContentType="image/jpeg"/>
  <Override PartName="/ppt/media/image11.jpeg" ContentType="image/jpeg"/>
  <Override PartName="/ppt/media/image10.jpeg" ContentType="image/jpeg"/>
  <Override PartName="/ppt/media/image27.png" ContentType="image/png"/>
  <Override PartName="/ppt/media/image18.jpeg" ContentType="image/jpeg"/>
  <Override PartName="/ppt/media/image37.png" ContentType="image/png"/>
  <Override PartName="/ppt/media/image19.jpeg" ContentType="image/jpeg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40.jpeg" ContentType="image/jpeg"/>
  <Override PartName="/ppt/media/image1.png" ContentType="image/png"/>
  <Override PartName="/ppt/media/image3.png" ContentType="image/png"/>
  <Override PartName="/ppt/media/image5.png" ContentType="image/png"/>
  <Override PartName="/ppt/media/image6.png" ContentType="image/png"/>
  <Override PartName="/ppt/media/image4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5.jpeg" ContentType="image/jpeg"/>
  <Override PartName="/ppt/media/image34.jpeg" ContentType="image/jpeg"/>
  <Override PartName="/ppt/media/image35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10;p1" descr=""/>
          <p:cNvPicPr/>
          <p:nvPr/>
        </p:nvPicPr>
        <p:blipFill>
          <a:blip r:embed="rId2"/>
          <a:stretch/>
        </p:blipFill>
        <p:spPr>
          <a:xfrm>
            <a:off x="0" y="2520"/>
            <a:ext cx="9142560" cy="5142240"/>
          </a:xfrm>
          <a:prstGeom prst="rect">
            <a:avLst/>
          </a:prstGeom>
          <a:ln>
            <a:noFill/>
          </a:ln>
        </p:spPr>
      </p:pic>
      <p:pic>
        <p:nvPicPr>
          <p:cNvPr id="1" name="Google Shape;11;p1" descr=""/>
          <p:cNvPicPr/>
          <p:nvPr/>
        </p:nvPicPr>
        <p:blipFill>
          <a:blip r:embed="rId3"/>
          <a:stretch/>
        </p:blipFill>
        <p:spPr>
          <a:xfrm>
            <a:off x="0" y="-8280"/>
            <a:ext cx="9148320" cy="5150160"/>
          </a:xfrm>
          <a:prstGeom prst="rect">
            <a:avLst/>
          </a:prstGeom>
          <a:ln>
            <a:noFill/>
          </a:ln>
        </p:spPr>
      </p:pic>
      <p:pic>
        <p:nvPicPr>
          <p:cNvPr id="2" name="Google Shape;12;p1" descr=""/>
          <p:cNvPicPr/>
          <p:nvPr/>
        </p:nvPicPr>
        <p:blipFill>
          <a:blip r:embed="rId4"/>
          <a:stretch/>
        </p:blipFill>
        <p:spPr>
          <a:xfrm>
            <a:off x="360000" y="388800"/>
            <a:ext cx="1632240" cy="215280"/>
          </a:xfrm>
          <a:prstGeom prst="rect">
            <a:avLst/>
          </a:prstGeom>
          <a:ln>
            <a:noFill/>
          </a:ln>
        </p:spPr>
      </p:pic>
      <p:pic>
        <p:nvPicPr>
          <p:cNvPr id="3" name="Google Shape;13;p1" descr=""/>
          <p:cNvPicPr/>
          <p:nvPr/>
        </p:nvPicPr>
        <p:blipFill>
          <a:blip r:embed="rId5"/>
          <a:stretch/>
        </p:blipFill>
        <p:spPr>
          <a:xfrm>
            <a:off x="6867000" y="360360"/>
            <a:ext cx="1343160" cy="243720"/>
          </a:xfrm>
          <a:prstGeom prst="rect">
            <a:avLst/>
          </a:prstGeom>
          <a:ln>
            <a:noFill/>
          </a:ln>
        </p:spPr>
      </p:pic>
      <p:sp>
        <p:nvSpPr>
          <p:cNvPr id="4" name="CustomShape 1"/>
          <p:cNvSpPr/>
          <p:nvPr/>
        </p:nvSpPr>
        <p:spPr>
          <a:xfrm>
            <a:off x="6937200" y="4903200"/>
            <a:ext cx="1017720" cy="1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de-DE" sz="900" spc="-1" strike="noStrike">
                <a:solidFill>
                  <a:srgbClr val="005aa0"/>
                </a:solidFill>
                <a:latin typeface="Arial"/>
                <a:ea typeface="Arial"/>
              </a:rPr>
              <a:t>www.helmholtz.de</a:t>
            </a:r>
            <a:endParaRPr b="0" lang="de-DE" sz="9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DE" sz="4400" spc="-1" strike="noStrike">
                <a:latin typeface="Arial"/>
              </a:rPr>
              <a:t>Format des </a:t>
            </a:r>
            <a:r>
              <a:rPr b="0" lang="de-DE" sz="4400" spc="-1" strike="noStrike">
                <a:latin typeface="Arial"/>
              </a:rPr>
              <a:t>Titeltextes durch </a:t>
            </a:r>
            <a:r>
              <a:rPr b="0" lang="de-DE" sz="4400" spc="-1" strike="noStrike">
                <a:latin typeface="Arial"/>
              </a:rPr>
              <a:t>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358920" y="599400"/>
            <a:ext cx="8423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062a6d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Google Shape;78;p16" descr=""/>
          <p:cNvPicPr/>
          <p:nvPr/>
        </p:nvPicPr>
        <p:blipFill>
          <a:blip r:embed="rId2"/>
          <a:stretch/>
        </p:blipFill>
        <p:spPr>
          <a:xfrm>
            <a:off x="6883200" y="4856400"/>
            <a:ext cx="1071720" cy="306360"/>
          </a:xfrm>
          <a:prstGeom prst="rect">
            <a:avLst/>
          </a:prstGeom>
          <a:ln>
            <a:noFill/>
          </a:ln>
        </p:spPr>
      </p:pic>
      <p:pic>
        <p:nvPicPr>
          <p:cNvPr id="45" name="Google Shape;79;p16" descr=""/>
          <p:cNvPicPr/>
          <p:nvPr/>
        </p:nvPicPr>
        <p:blipFill>
          <a:blip r:embed="rId3"/>
          <a:stretch/>
        </p:blipFill>
        <p:spPr>
          <a:xfrm>
            <a:off x="0" y="4878000"/>
            <a:ext cx="9142560" cy="270000"/>
          </a:xfrm>
          <a:prstGeom prst="rect">
            <a:avLst/>
          </a:prstGeom>
          <a:ln>
            <a:noFill/>
          </a:ln>
        </p:spPr>
      </p:pic>
      <p:pic>
        <p:nvPicPr>
          <p:cNvPr id="46" name="Google Shape;80;p16" descr=""/>
          <p:cNvPicPr/>
          <p:nvPr/>
        </p:nvPicPr>
        <p:blipFill>
          <a:blip r:embed="rId4"/>
          <a:stretch/>
        </p:blipFill>
        <p:spPr>
          <a:xfrm>
            <a:off x="7108920" y="109800"/>
            <a:ext cx="1693440" cy="39600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6336000" y="4862880"/>
            <a:ext cx="187200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de-DE" sz="1400" spc="-1" strike="noStrike">
                <a:solidFill>
                  <a:srgbClr val="ffffff"/>
                </a:solidFill>
                <a:latin typeface="Calibri"/>
                <a:ea typeface="Arial"/>
              </a:rPr>
              <a:t>EGI 2020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108;p21" descr=""/>
          <p:cNvPicPr/>
          <p:nvPr/>
        </p:nvPicPr>
        <p:blipFill>
          <a:blip r:embed="rId1"/>
          <a:srcRect l="10455" t="28430" r="9828" b="30358"/>
          <a:stretch/>
        </p:blipFill>
        <p:spPr>
          <a:xfrm>
            <a:off x="720000" y="1224000"/>
            <a:ext cx="4462920" cy="79056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683640" y="2268000"/>
            <a:ext cx="6638400" cy="12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ffff"/>
                </a:solidFill>
                <a:latin typeface="Arial"/>
                <a:ea typeface="Arial"/>
              </a:rPr>
              <a:t>HIFIS backbone transfer service: FTS for everyone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 u="sng">
                <a:solidFill>
                  <a:srgbClr val="ffffff"/>
                </a:solidFill>
                <a:uFillTx/>
                <a:latin typeface="Arial"/>
                <a:ea typeface="Arial"/>
              </a:rPr>
              <a:t>Tim Wetzel</a:t>
            </a:r>
            <a:r>
              <a:rPr b="0" lang="de-DE" sz="14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"/>
              </a:rPr>
              <a:t>, Paul Millar</a:t>
            </a:r>
            <a:r>
              <a:rPr b="0" lang="de-DE" sz="14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"/>
              </a:rPr>
              <a:t>, Uwe Jandt</a:t>
            </a:r>
            <a:r>
              <a:rPr b="0" lang="de-DE" sz="14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"/>
              </a:rPr>
              <a:t>, Patrick Fuhrmann</a:t>
            </a:r>
            <a:r>
              <a:rPr b="0" lang="de-DE" sz="14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1</a:t>
            </a: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"/>
              </a:rPr>
              <a:t>,</a:t>
            </a:r>
            <a:br/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"/>
              </a:rPr>
              <a:t>Stefan Helmert</a:t>
            </a:r>
            <a:r>
              <a:rPr b="0" lang="de-DE" sz="14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"/>
              </a:rPr>
              <a:t>, Tobias Huste</a:t>
            </a:r>
            <a:r>
              <a:rPr b="0" lang="de-DE" sz="14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"/>
              </a:rPr>
              <a:t>, Guido Juckeland</a:t>
            </a:r>
            <a:r>
              <a:rPr b="0" lang="de-DE" sz="14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1 </a:t>
            </a:r>
            <a:r>
              <a:rPr b="0" lang="de-DE" sz="1100" spc="-1" strike="noStrike">
                <a:solidFill>
                  <a:srgbClr val="ffffff"/>
                </a:solidFill>
                <a:latin typeface="Arial"/>
                <a:ea typeface="Arial"/>
              </a:rPr>
              <a:t>Deutsches Elektronen-Synchrotron DESY,</a:t>
            </a:r>
            <a:endParaRPr b="0" lang="de-DE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100" spc="-1" strike="noStrike" baseline="33000">
                <a:solidFill>
                  <a:srgbClr val="ffffff"/>
                </a:solidFill>
                <a:latin typeface="Arial"/>
                <a:ea typeface="Arial"/>
              </a:rPr>
              <a:t>2 </a:t>
            </a:r>
            <a:r>
              <a:rPr b="0" lang="de-DE" sz="1100" spc="-1" strike="noStrike">
                <a:solidFill>
                  <a:srgbClr val="ffffff"/>
                </a:solidFill>
                <a:latin typeface="Arial"/>
                <a:ea typeface="Arial"/>
              </a:rPr>
              <a:t>Helmholtz-Zentrum Dresden-Rossendorf HZDR</a:t>
            </a:r>
            <a:endParaRPr b="0" lang="de-DE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"/>
              </a:rPr>
              <a:t>EGI conference, Nov 03, 2020</a:t>
            </a:r>
            <a:endParaRPr b="0" lang="de-DE" sz="14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60000" y="216000"/>
            <a:ext cx="84225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Calibri"/>
              </a:rPr>
              <a:t>WLCG storage Endpoints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60000" y="720000"/>
            <a:ext cx="8622360" cy="38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8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storage solutions in WLCG: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dCache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EOS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DPM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StoRM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Developed for constant high load and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huge data volumes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Enclosed view on data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More open endpoint solution needed for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HIFIS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6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5436000" y="3709080"/>
            <a:ext cx="1511280" cy="76212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6836760" y="900000"/>
            <a:ext cx="1478520" cy="158328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5816880" y="2651760"/>
            <a:ext cx="1958400" cy="80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60000" y="216000"/>
            <a:ext cx="84225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Calibri"/>
              </a:rPr>
              <a:t>Endpoint components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360000" y="720000"/>
            <a:ext cx="8622360" cy="38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Apache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httpd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webserver modules used: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mod_ssl (SSL/TLS capabilities)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mod_dav (webDAV capabilities)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mod_auth_openidc (OpenIDConnect/OAuth2)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modified mpm_itk (Multiprocessing module, user mapping)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self-written mod_want_digest (instance digests following RFC 3230)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Compatible with FTS3 and accessible via OAuth2 secured webDAV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Transfers are possible between GRID storage and Apache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Direct transfers between two Apaches are WIP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6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7603200" y="3168000"/>
            <a:ext cx="1180080" cy="117036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4626000" y="860400"/>
            <a:ext cx="4085640" cy="97488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3"/>
          <a:stretch/>
        </p:blipFill>
        <p:spPr>
          <a:xfrm>
            <a:off x="7056000" y="2088000"/>
            <a:ext cx="1396080" cy="105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6048360" y="3672360"/>
            <a:ext cx="2447280" cy="971280"/>
          </a:xfrm>
          <a:prstGeom prst="ellipse">
            <a:avLst/>
          </a:prstGeom>
          <a:solidFill>
            <a:srgbClr val="69871a"/>
          </a:solidFill>
          <a:ln>
            <a:solidFill>
              <a:srgbClr val="8cb423"/>
            </a:solidFill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360000" y="216000"/>
            <a:ext cx="84225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Calibri"/>
              </a:rPr>
              <a:t>Transfer tests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60000" y="720000"/>
            <a:ext cx="8622360" cy="38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Endpoints: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DCache @ DESY as active party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Apache @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HZDR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Dresden (OAuth2-secured webDAV EP) &amp; @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DESY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(+ local user mapping and instance digests) as passive parties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Throughput of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20 to 100 MB/s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, depending on available bandwidth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1 TB of data could be transferred in roughly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3 - 15 h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600" spc="-1" strike="noStrike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1080000" y="3672000"/>
            <a:ext cx="2447280" cy="971280"/>
          </a:xfrm>
          <a:prstGeom prst="ellipse">
            <a:avLst/>
          </a:prstGeom>
          <a:solidFill>
            <a:srgbClr val="69871a"/>
          </a:solidFill>
          <a:ln>
            <a:solidFill>
              <a:srgbClr val="8cb423"/>
            </a:solidFill>
          </a:ln>
          <a:effectLst>
            <a:outerShdw dir="2700000" dist="101823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6408000" y="3871440"/>
            <a:ext cx="575280" cy="57528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1548000" y="3996000"/>
            <a:ext cx="1079280" cy="531000"/>
          </a:xfrm>
          <a:prstGeom prst="rect">
            <a:avLst/>
          </a:prstGeom>
          <a:ln>
            <a:noFill/>
          </a:ln>
        </p:spPr>
      </p:pic>
      <p:sp>
        <p:nvSpPr>
          <p:cNvPr id="159" name="Line 5"/>
          <p:cNvSpPr/>
          <p:nvPr/>
        </p:nvSpPr>
        <p:spPr>
          <a:xfrm>
            <a:off x="3528000" y="4176000"/>
            <a:ext cx="2520360" cy="360"/>
          </a:xfrm>
          <a:prstGeom prst="line">
            <a:avLst/>
          </a:prstGeom>
          <a:ln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1896480" y="3708000"/>
            <a:ext cx="1054800" cy="25128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4"/>
          <a:stretch/>
        </p:blipFill>
        <p:spPr>
          <a:xfrm>
            <a:off x="7413120" y="3705120"/>
            <a:ext cx="506160" cy="542160"/>
          </a:xfrm>
          <a:prstGeom prst="rect">
            <a:avLst/>
          </a:prstGeom>
          <a:ln>
            <a:noFill/>
          </a:ln>
        </p:spPr>
      </p:pic>
      <p:pic>
        <p:nvPicPr>
          <p:cNvPr id="162" name="" descr=""/>
          <p:cNvPicPr/>
          <p:nvPr/>
        </p:nvPicPr>
        <p:blipFill>
          <a:blip r:embed="rId5"/>
          <a:stretch/>
        </p:blipFill>
        <p:spPr>
          <a:xfrm>
            <a:off x="7044480" y="4248000"/>
            <a:ext cx="1054800" cy="251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60000" y="216000"/>
            <a:ext cx="84225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Calibri"/>
              </a:rPr>
              <a:t>Summary 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60000" y="720000"/>
            <a:ext cx="8622360" cy="38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8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Enabling data transfers between HGF centres with existing open-source software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New software configuration for HTTP-TPC that is easy to deploy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Together with FTS3 and WebFTS provides base for a transfer service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Transfer tests between Apache endpoints and dCache instance successful 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Valuable addition to transfer services after module optimizations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Currently limited to transfers involving grid storage endpoint (e.g., dCache), but future    work will make Apache httpd itself capable of HTTP-TPC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Practical solution for data transfers between Helmholtz centres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6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633520" y="4862880"/>
            <a:ext cx="5090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34F686D7-7E2D-451C-AF13-627AD8ADC329}" type="slidenum">
              <a:rPr b="0" lang="de-DE" sz="12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b="0" lang="de-DE" sz="12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107640" y="0"/>
            <a:ext cx="8927640" cy="7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7" name="Picture 2" descr=""/>
          <p:cNvPicPr/>
          <p:nvPr/>
        </p:nvPicPr>
        <p:blipFill>
          <a:blip r:embed="rId1"/>
          <a:srcRect l="5802" t="0" r="-173" b="35456"/>
          <a:stretch/>
        </p:blipFill>
        <p:spPr>
          <a:xfrm>
            <a:off x="179640" y="193680"/>
            <a:ext cx="4822920" cy="4948560"/>
          </a:xfrm>
          <a:prstGeom prst="rect">
            <a:avLst/>
          </a:prstGeom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68" name="CustomShape 3"/>
          <p:cNvSpPr/>
          <p:nvPr/>
        </p:nvSpPr>
        <p:spPr>
          <a:xfrm>
            <a:off x="5547240" y="771480"/>
            <a:ext cx="3488040" cy="307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Courier New"/>
                <a:ea typeface="Arial"/>
              </a:rPr>
              <a:t>tim.wetzel@desy.de</a:t>
            </a:r>
            <a:endParaRPr b="0" lang="de-DE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0000"/>
                </a:solidFill>
                <a:latin typeface="Courier New"/>
                <a:ea typeface="Arial"/>
              </a:rPr>
              <a:t>	</a:t>
            </a:r>
            <a:r>
              <a:rPr b="1" lang="de-DE" sz="1400" spc="-1" strike="noStrike">
                <a:solidFill>
                  <a:srgbClr val="000000"/>
                </a:solidFill>
                <a:latin typeface="Courier New"/>
                <a:ea typeface="Arial"/>
              </a:rPr>
              <a:t>www.hifis.net</a:t>
            </a:r>
            <a:endParaRPr b="0" lang="de-DE" sz="1400" spc="-1" strike="noStrike">
              <a:latin typeface="Arial"/>
            </a:endParaRPr>
          </a:p>
          <a:p>
            <a:pPr marL="87480" indent="-86040"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 marL="87480" indent="-86040"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 marL="87480" indent="-86040"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 marL="87480" indent="-86040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DejaVu Sans"/>
              </a:rPr>
              <a:t>Grateful acknowledgements:</a:t>
            </a:r>
            <a:endParaRPr b="0" lang="de-DE" sz="1400" spc="-1" strike="noStrike">
              <a:latin typeface="Arial"/>
            </a:endParaRPr>
          </a:p>
          <a:p>
            <a:pPr marL="87480" indent="-86040">
              <a:lnSpc>
                <a:spcPct val="100000"/>
              </a:lnSpc>
            </a:pPr>
            <a:endParaRPr b="0" lang="de-DE" sz="1400" spc="-1" strike="noStrike">
              <a:latin typeface="Arial"/>
            </a:endParaRPr>
          </a:p>
          <a:p>
            <a:pPr marL="87480" indent="-86040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Arial"/>
              </a:rPr>
              <a:t>Andrea Manzi, EGI</a:t>
            </a:r>
            <a:endParaRPr b="0" lang="de-DE" sz="1400" spc="-1" strike="noStrike">
              <a:latin typeface="Arial"/>
            </a:endParaRPr>
          </a:p>
          <a:p>
            <a:pPr marL="87480" indent="-86040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Arial"/>
              </a:rPr>
              <a:t>Mihai Patrascoiu, CERN</a:t>
            </a:r>
            <a:endParaRPr b="0" lang="de-DE" sz="1400" spc="-1" strike="noStrike">
              <a:latin typeface="Arial"/>
            </a:endParaRPr>
          </a:p>
          <a:p>
            <a:pPr marL="87480" indent="-86040"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Arial"/>
              </a:rPr>
              <a:t>Jan Erik Sundermann, KIT</a:t>
            </a:r>
            <a:br/>
            <a:endParaRPr b="0" lang="de-DE" sz="14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440000" y="1584000"/>
            <a:ext cx="2880000" cy="54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de-DE" sz="3200" spc="-1" strike="noStrike">
                <a:solidFill>
                  <a:srgbClr val="69871a"/>
                </a:solidFill>
                <a:latin typeface="Arial"/>
              </a:rPr>
              <a:t>backup slides</a:t>
            </a:r>
            <a:endParaRPr b="1" lang="de-DE" sz="3200" spc="-1" strike="noStrike">
              <a:solidFill>
                <a:srgbClr val="69871a"/>
              </a:solid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60000" y="216000"/>
            <a:ext cx="84225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Calibri"/>
              </a:rPr>
              <a:t>Endpoint components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60000" y="720000"/>
            <a:ext cx="8622360" cy="38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8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mod_want_digest (github.com/wetzel-desy/mod_want_digest):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Developed by Tim Wetzel and Paul Millar, fragments taken from httpd‘s mod_negotiation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Implements instance digests in accordance with RFC 3230 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(HTTP headers „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Want-Digest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“ and „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Digest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“)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Supports ADLER32, MD5 and SHA digests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Alpha version until now</a:t>
            </a:r>
            <a:endParaRPr b="0" lang="de-DE" sz="1600" spc="-1" strike="noStrike">
              <a:latin typeface="Arial"/>
            </a:endParaRPr>
          </a:p>
          <a:p>
            <a:pPr lvl="2" marL="648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85000"/>
              <a:buFont typeface="Wingdings" charset="2"/>
              <a:buChar char="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No digest caching mechanism or on-the-fly calculation</a:t>
            </a:r>
            <a:endParaRPr b="0" lang="de-DE" sz="1600" spc="-1" strike="noStrike">
              <a:latin typeface="Arial"/>
            </a:endParaRPr>
          </a:p>
          <a:p>
            <a:pPr lvl="2" marL="648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95000"/>
              <a:buFont typeface="Symbol"/>
              <a:buChar char="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Has to read file from disk for digest calculation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Good first version but needs to be optimized (WIP)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6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58920" y="219600"/>
            <a:ext cx="842364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Arial"/>
              </a:rPr>
              <a:t>Helmholtz Association (HGF)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720000" y="776880"/>
            <a:ext cx="8422560" cy="26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3"/>
          <p:cNvSpPr/>
          <p:nvPr/>
        </p:nvSpPr>
        <p:spPr>
          <a:xfrm>
            <a:off x="466560" y="1043280"/>
            <a:ext cx="4884840" cy="357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28680">
              <a:lnSpc>
                <a:spcPct val="112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Founded in 1995 to formalise relationships between research centres</a:t>
            </a:r>
            <a:endParaRPr b="0" lang="de-DE" sz="1600" spc="-1" strike="noStrike">
              <a:latin typeface="Arial"/>
            </a:endParaRPr>
          </a:p>
          <a:p>
            <a:pPr marL="457200" indent="-328680">
              <a:lnSpc>
                <a:spcPct val="112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Members: 19 autonomous research centres in Germany</a:t>
            </a:r>
            <a:endParaRPr b="0" lang="de-DE" sz="1600" spc="-1" strike="noStrike">
              <a:latin typeface="Arial"/>
            </a:endParaRPr>
          </a:p>
          <a:p>
            <a:pPr marL="457200" indent="-328680">
              <a:lnSpc>
                <a:spcPct val="112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Mission: Contributions to grand challenges facing society, science and industry</a:t>
            </a:r>
            <a:endParaRPr b="0" lang="de-DE" sz="1600" spc="-1" strike="noStrike">
              <a:latin typeface="Arial"/>
            </a:endParaRPr>
          </a:p>
          <a:p>
            <a:pPr marL="457200" indent="-328680">
              <a:lnSpc>
                <a:spcPct val="112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Fields: energy, earth &amp; environment, health, aeronautics, space &amp; transport, matter and key technologies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12000"/>
              </a:lnSpc>
              <a:spcBef>
                <a:spcPts val="1100"/>
              </a:spcBef>
            </a:pPr>
            <a:endParaRPr b="0" lang="de-DE" sz="1600" spc="-1" strike="noStrike">
              <a:latin typeface="Arial"/>
            </a:endParaRPr>
          </a:p>
          <a:p>
            <a:pPr>
              <a:lnSpc>
                <a:spcPct val="112000"/>
              </a:lnSpc>
              <a:spcBef>
                <a:spcPts val="1100"/>
              </a:spcBef>
            </a:pPr>
            <a:endParaRPr b="0" lang="de-DE" sz="1600" spc="-1" strike="noStrike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8633520" y="4862880"/>
            <a:ext cx="5090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16B61306-BB0B-4360-B7A8-B879CFB75502}" type="slidenum">
              <a:rPr b="0" lang="de-DE" sz="1400" spc="-1" strike="noStrike">
                <a:solidFill>
                  <a:srgbClr val="ffffff"/>
                </a:solidFill>
                <a:latin typeface="Calibri"/>
                <a:ea typeface="Arial"/>
              </a:rPr>
              <a:t>1</a:t>
            </a:fld>
            <a:endParaRPr b="0" lang="de-DE" sz="14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5779800" y="785520"/>
            <a:ext cx="3111480" cy="3749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58920" y="219600"/>
            <a:ext cx="842364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Arial"/>
              </a:rPr>
              <a:t>Motivation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720000" y="776880"/>
            <a:ext cx="8422560" cy="26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90000"/>
              </a:lnSpc>
            </a:pPr>
            <a:r>
              <a:rPr b="1" lang="de-DE" sz="2200" spc="-1" strike="noStrike">
                <a:solidFill>
                  <a:srgbClr val="005aa0"/>
                </a:solidFill>
                <a:latin typeface="Arial"/>
                <a:ea typeface="Arial"/>
              </a:rPr>
              <a:t>New challenges</a:t>
            </a:r>
            <a:endParaRPr b="0" lang="de-DE" sz="22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466560" y="1043280"/>
            <a:ext cx="4884840" cy="357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28680">
              <a:lnSpc>
                <a:spcPct val="112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Top position of Helmholtz research relies increasingly on </a:t>
            </a:r>
            <a:r>
              <a:rPr b="1" lang="de-DE" sz="1600" spc="-1" strike="noStrike">
                <a:solidFill>
                  <a:srgbClr val="69871a"/>
                </a:solidFill>
                <a:latin typeface="Calibri"/>
                <a:ea typeface="Arial"/>
              </a:rPr>
              <a:t>cross-centre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 collaboration and international cooperation</a:t>
            </a:r>
            <a:endParaRPr b="0" lang="de-DE" sz="1600" spc="-1" strike="noStrike">
              <a:latin typeface="Arial"/>
            </a:endParaRPr>
          </a:p>
          <a:p>
            <a:pPr marL="457200" indent="-328680">
              <a:lnSpc>
                <a:spcPct val="112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Growing importance of cloud access to </a:t>
            </a:r>
            <a:r>
              <a:rPr b="1" lang="de-DE" sz="1600" spc="-1" strike="noStrike">
                <a:solidFill>
                  <a:srgbClr val="69871a"/>
                </a:solidFill>
                <a:latin typeface="Calibri"/>
                <a:ea typeface="Arial"/>
              </a:rPr>
              <a:t>common data treasure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 and -services</a:t>
            </a:r>
            <a:endParaRPr b="0" lang="de-DE" sz="1600" spc="-1" strike="noStrike">
              <a:latin typeface="Arial"/>
            </a:endParaRPr>
          </a:p>
          <a:p>
            <a:pPr marL="457200" indent="-328680">
              <a:lnSpc>
                <a:spcPct val="112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Rapidly growing </a:t>
            </a:r>
            <a:r>
              <a:rPr b="1" lang="de-DE" sz="1600" spc="-1" strike="noStrike">
                <a:solidFill>
                  <a:srgbClr val="69871a"/>
                </a:solidFill>
                <a:latin typeface="Calibri"/>
                <a:ea typeface="Arial"/>
              </a:rPr>
              <a:t>data exchange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 from research instruments requires excellent data networking </a:t>
            </a:r>
            <a:endParaRPr b="0" lang="de-DE" sz="1600" spc="-1" strike="noStrike">
              <a:latin typeface="Arial"/>
            </a:endParaRPr>
          </a:p>
          <a:p>
            <a:pPr marL="457200" indent="-328680">
              <a:lnSpc>
                <a:spcPct val="112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Growing connections between HGF, </a:t>
            </a:r>
            <a:r>
              <a:rPr b="1" lang="de-DE" sz="1600" spc="-1" strike="noStrike">
                <a:solidFill>
                  <a:srgbClr val="69871a"/>
                </a:solidFill>
                <a:latin typeface="Calibri"/>
                <a:ea typeface="Arial"/>
              </a:rPr>
              <a:t>EOSC</a:t>
            </a:r>
            <a:r>
              <a:rPr b="0" lang="de-DE" sz="1600" spc="-1" strike="noStrike">
                <a:solidFill>
                  <a:srgbClr val="000000"/>
                </a:solidFill>
                <a:latin typeface="Calibri"/>
                <a:ea typeface="Arial"/>
              </a:rPr>
              <a:t> and </a:t>
            </a:r>
            <a:r>
              <a:rPr b="1" lang="de-DE" sz="1600" spc="-1" strike="noStrike">
                <a:solidFill>
                  <a:srgbClr val="69871a"/>
                </a:solidFill>
                <a:latin typeface="Calibri"/>
                <a:ea typeface="Arial"/>
              </a:rPr>
              <a:t>FAIR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12000"/>
              </a:lnSpc>
              <a:spcBef>
                <a:spcPts val="1100"/>
              </a:spcBef>
            </a:pPr>
            <a:endParaRPr b="0" lang="de-DE" sz="1600" spc="-1" strike="noStrike">
              <a:latin typeface="Arial"/>
            </a:endParaRPr>
          </a:p>
        </p:txBody>
      </p:sp>
      <p:pic>
        <p:nvPicPr>
          <p:cNvPr id="96" name="Picture 5" descr=""/>
          <p:cNvPicPr/>
          <p:nvPr/>
        </p:nvPicPr>
        <p:blipFill>
          <a:blip r:embed="rId1"/>
          <a:stretch/>
        </p:blipFill>
        <p:spPr>
          <a:xfrm>
            <a:off x="6478920" y="2144880"/>
            <a:ext cx="1613520" cy="1150920"/>
          </a:xfrm>
          <a:prstGeom prst="rect">
            <a:avLst/>
          </a:prstGeom>
          <a:ln>
            <a:noFill/>
          </a:ln>
        </p:spPr>
      </p:pic>
      <p:pic>
        <p:nvPicPr>
          <p:cNvPr id="97" name="Picture 6" descr=""/>
          <p:cNvPicPr/>
          <p:nvPr/>
        </p:nvPicPr>
        <p:blipFill>
          <a:blip r:embed="rId2"/>
          <a:stretch/>
        </p:blipFill>
        <p:spPr>
          <a:xfrm>
            <a:off x="5916600" y="3396960"/>
            <a:ext cx="1969200" cy="1150920"/>
          </a:xfrm>
          <a:prstGeom prst="rect">
            <a:avLst/>
          </a:prstGeom>
          <a:ln>
            <a:noFill/>
          </a:ln>
        </p:spPr>
      </p:pic>
      <p:pic>
        <p:nvPicPr>
          <p:cNvPr id="98" name="Picture 9" descr=""/>
          <p:cNvPicPr/>
          <p:nvPr/>
        </p:nvPicPr>
        <p:blipFill>
          <a:blip r:embed="rId3"/>
          <a:stretch/>
        </p:blipFill>
        <p:spPr>
          <a:xfrm>
            <a:off x="7023600" y="874800"/>
            <a:ext cx="1726560" cy="1150920"/>
          </a:xfrm>
          <a:prstGeom prst="rect">
            <a:avLst/>
          </a:prstGeom>
          <a:ln>
            <a:noFill/>
          </a:ln>
        </p:spPr>
      </p:pic>
      <p:sp>
        <p:nvSpPr>
          <p:cNvPr id="99" name="CustomShape 4"/>
          <p:cNvSpPr/>
          <p:nvPr/>
        </p:nvSpPr>
        <p:spPr>
          <a:xfrm>
            <a:off x="6911280" y="4862880"/>
            <a:ext cx="172080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5"/>
          <p:cNvSpPr/>
          <p:nvPr/>
        </p:nvSpPr>
        <p:spPr>
          <a:xfrm>
            <a:off x="8633520" y="4862880"/>
            <a:ext cx="5090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5CD71602-7699-42D3-A285-2BB5E42C203E}" type="slidenum">
              <a:rPr b="0" lang="de-DE" sz="1400" spc="-1" strike="noStrike">
                <a:solidFill>
                  <a:srgbClr val="ffffff"/>
                </a:solidFill>
                <a:latin typeface="Calibri"/>
                <a:ea typeface="Arial"/>
              </a:rPr>
              <a:t>1</a:t>
            </a:fld>
            <a:endParaRPr b="0" lang="de-DE" sz="1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1789560" y="1347480"/>
            <a:ext cx="5759280" cy="3022920"/>
          </a:xfrm>
          <a:prstGeom prst="donut">
            <a:avLst>
              <a:gd name="adj" fmla="val 5172"/>
            </a:avLst>
          </a:prstGeom>
          <a:solidFill>
            <a:srgbClr val="d4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360000" y="219960"/>
            <a:ext cx="67467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Arial"/>
              </a:rPr>
              <a:t>Helmholtz Incubator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8633520" y="4862880"/>
            <a:ext cx="5090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B8D31348-1BDC-425F-920A-CFA881500A9E}" type="slidenum">
              <a:rPr b="0" lang="de-DE" sz="12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b="0" lang="de-DE" sz="1200" spc="-1" strike="noStrike">
              <a:latin typeface="Arial"/>
            </a:endParaRPr>
          </a:p>
        </p:txBody>
      </p:sp>
      <p:sp>
        <p:nvSpPr>
          <p:cNvPr id="104" name="CustomShape 4"/>
          <p:cNvSpPr/>
          <p:nvPr/>
        </p:nvSpPr>
        <p:spPr>
          <a:xfrm>
            <a:off x="251640" y="720000"/>
            <a:ext cx="8170920" cy="5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572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Helmholtz aims for </a:t>
            </a:r>
            <a:r>
              <a:rPr b="0" lang="de-DE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joint research &amp; information environment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for all Research Fields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05" name="CustomShape 5"/>
          <p:cNvSpPr/>
          <p:nvPr/>
        </p:nvSpPr>
        <p:spPr>
          <a:xfrm>
            <a:off x="3481920" y="2156760"/>
            <a:ext cx="2374920" cy="1416960"/>
          </a:xfrm>
          <a:prstGeom prst="roundRect">
            <a:avLst>
              <a:gd name="adj" fmla="val 16667"/>
            </a:avLst>
          </a:prstGeom>
          <a:ln>
            <a:solidFill>
              <a:srgbClr val="8ab41e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Arial"/>
              </a:rPr>
              <a:t>Helmholtz Information &amp; Data Science Incubator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06" name="Picture 16" descr=""/>
          <p:cNvPicPr/>
          <p:nvPr/>
        </p:nvPicPr>
        <p:blipFill>
          <a:blip r:embed="rId1"/>
          <a:stretch/>
        </p:blipFill>
        <p:spPr>
          <a:xfrm>
            <a:off x="1903680" y="1586880"/>
            <a:ext cx="894240" cy="348480"/>
          </a:xfrm>
          <a:prstGeom prst="rect">
            <a:avLst/>
          </a:prstGeom>
          <a:ln>
            <a:noFill/>
          </a:ln>
        </p:spPr>
      </p:pic>
      <p:pic>
        <p:nvPicPr>
          <p:cNvPr id="107" name="Picture 18" descr=""/>
          <p:cNvPicPr/>
          <p:nvPr/>
        </p:nvPicPr>
        <p:blipFill>
          <a:blip r:embed="rId2"/>
          <a:srcRect l="0" t="0" r="-2421" b="0"/>
          <a:stretch/>
        </p:blipFill>
        <p:spPr>
          <a:xfrm>
            <a:off x="6344640" y="1551960"/>
            <a:ext cx="1526040" cy="417960"/>
          </a:xfrm>
          <a:prstGeom prst="rect">
            <a:avLst/>
          </a:prstGeom>
          <a:ln>
            <a:noFill/>
          </a:ln>
        </p:spPr>
      </p:pic>
      <p:pic>
        <p:nvPicPr>
          <p:cNvPr id="108" name="Picture 10" descr=""/>
          <p:cNvPicPr/>
          <p:nvPr/>
        </p:nvPicPr>
        <p:blipFill>
          <a:blip r:embed="rId3"/>
          <a:stretch/>
        </p:blipFill>
        <p:spPr>
          <a:xfrm>
            <a:off x="6765120" y="2877840"/>
            <a:ext cx="1294560" cy="439560"/>
          </a:xfrm>
          <a:prstGeom prst="rect">
            <a:avLst/>
          </a:prstGeom>
          <a:ln>
            <a:noFill/>
          </a:ln>
        </p:spPr>
      </p:pic>
      <p:pic>
        <p:nvPicPr>
          <p:cNvPr id="109" name="Picture 11" descr=""/>
          <p:cNvPicPr/>
          <p:nvPr/>
        </p:nvPicPr>
        <p:blipFill>
          <a:blip r:embed="rId4"/>
          <a:stretch/>
        </p:blipFill>
        <p:spPr>
          <a:xfrm>
            <a:off x="272520" y="2929320"/>
            <a:ext cx="2795400" cy="335880"/>
          </a:xfrm>
          <a:prstGeom prst="rect">
            <a:avLst/>
          </a:prstGeom>
          <a:ln>
            <a:noFill/>
          </a:ln>
        </p:spPr>
      </p:pic>
      <p:sp>
        <p:nvSpPr>
          <p:cNvPr id="110" name="CustomShape 6"/>
          <p:cNvSpPr/>
          <p:nvPr/>
        </p:nvSpPr>
        <p:spPr>
          <a:xfrm>
            <a:off x="2058120" y="1852200"/>
            <a:ext cx="98460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Arial"/>
              </a:rPr>
              <a:t>&amp; Schools</a:t>
            </a:r>
            <a:endParaRPr b="0" lang="de-DE" sz="1400" spc="-1" strike="noStrike">
              <a:latin typeface="Arial"/>
            </a:endParaRPr>
          </a:p>
        </p:txBody>
      </p:sp>
      <p:pic>
        <p:nvPicPr>
          <p:cNvPr id="111" name="Google Shape;80;p16" descr=""/>
          <p:cNvPicPr/>
          <p:nvPr/>
        </p:nvPicPr>
        <p:blipFill>
          <a:blip r:embed="rId5"/>
          <a:stretch/>
        </p:blipFill>
        <p:spPr>
          <a:xfrm>
            <a:off x="3636000" y="4037400"/>
            <a:ext cx="1870920" cy="47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60000" y="219960"/>
            <a:ext cx="67467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Arial"/>
              </a:rPr>
              <a:t>HIFIS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8633520" y="4862880"/>
            <a:ext cx="5090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C8B3895E-76DD-4893-8E30-A8620AA74A0F}" type="slidenum">
              <a:rPr b="0" lang="de-DE" sz="12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b="0" lang="de-DE" sz="1200" spc="-1" strike="noStrike"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251640" y="1131480"/>
            <a:ext cx="5002560" cy="365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lvl="1" marL="9144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elmholtz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F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ederated 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T </a:t>
            </a:r>
            <a:r>
              <a:rPr b="1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ervices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HIFIS</a:t>
            </a:r>
            <a:endParaRPr b="0" lang="de-DE" sz="1600" spc="-1" strike="noStrike">
              <a:latin typeface="Arial"/>
            </a:endParaRPr>
          </a:p>
          <a:p>
            <a:pPr lvl="1" marL="9144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connects all HGF centres</a:t>
            </a:r>
            <a:endParaRPr b="0" lang="de-DE" sz="1600" spc="-1" strike="noStrike">
              <a:latin typeface="Arial"/>
            </a:endParaRPr>
          </a:p>
          <a:p>
            <a:pPr lvl="2" marL="13716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…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.and their world-wide 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collaboration partners!</a:t>
            </a:r>
            <a:endParaRPr b="0" lang="de-DE" sz="1600" spc="-1" strike="noStrike">
              <a:latin typeface="Arial"/>
            </a:endParaRPr>
          </a:p>
          <a:p>
            <a:pPr lvl="1" marL="9144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Portfolio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of federated IT services</a:t>
            </a:r>
            <a:endParaRPr b="0" lang="de-DE" sz="1600" spc="-1" strike="noStrike">
              <a:latin typeface="Arial"/>
            </a:endParaRPr>
          </a:p>
          <a:p>
            <a:pPr lvl="1" marL="9144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Common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marketplace</a:t>
            </a:r>
            <a:endParaRPr b="0" lang="de-DE" sz="1600" spc="-1" strike="noStrike">
              <a:latin typeface="Arial"/>
            </a:endParaRPr>
          </a:p>
          <a:p>
            <a:pPr lvl="1" marL="9144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Access via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HelmholtzAAI 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with home credentials</a:t>
            </a:r>
            <a:endParaRPr b="0" lang="de-DE" sz="1600" spc="-1" strike="noStrike">
              <a:latin typeface="Arial"/>
            </a:endParaRPr>
          </a:p>
          <a:p>
            <a:pPr marL="216000" indent="-2152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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Easy and comfortable federation for collaborative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web services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251640" y="720000"/>
            <a:ext cx="8170920" cy="5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572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Helmholtz aims for </a:t>
            </a:r>
            <a:r>
              <a:rPr b="0" lang="de-DE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joint research &amp; information environment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for all Research Fields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4567680" y="4612680"/>
            <a:ext cx="4483800" cy="24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Arial"/>
                <a:ea typeface="Arial"/>
              </a:rPr>
              <a:t>Photos by Markus Winkler, NOAA,  National Cancer Institute on Unsplash</a:t>
            </a:r>
            <a:endParaRPr b="0" lang="de-DE" sz="1050" spc="-1" strike="noStrike">
              <a:latin typeface="Arial"/>
            </a:endParaRPr>
          </a:p>
        </p:txBody>
      </p:sp>
      <p:pic>
        <p:nvPicPr>
          <p:cNvPr id="117" name="Picture 12" descr=""/>
          <p:cNvPicPr/>
          <p:nvPr/>
        </p:nvPicPr>
        <p:blipFill>
          <a:blip r:embed="rId1"/>
          <a:srcRect l="0" t="2130" r="0" b="4654"/>
          <a:stretch/>
        </p:blipFill>
        <p:spPr>
          <a:xfrm>
            <a:off x="5003640" y="1611360"/>
            <a:ext cx="2087280" cy="2861280"/>
          </a:xfrm>
          <a:prstGeom prst="rect">
            <a:avLst/>
          </a:prstGeom>
          <a:ln>
            <a:noFill/>
          </a:ln>
        </p:spPr>
      </p:pic>
      <p:pic>
        <p:nvPicPr>
          <p:cNvPr id="118" name="Picture 10" descr=""/>
          <p:cNvPicPr/>
          <p:nvPr/>
        </p:nvPicPr>
        <p:blipFill>
          <a:blip r:embed="rId2"/>
          <a:stretch/>
        </p:blipFill>
        <p:spPr>
          <a:xfrm>
            <a:off x="6588360" y="1389240"/>
            <a:ext cx="2122200" cy="1415520"/>
          </a:xfrm>
          <a:prstGeom prst="rect">
            <a:avLst/>
          </a:prstGeom>
          <a:ln>
            <a:noFill/>
          </a:ln>
        </p:spPr>
      </p:pic>
      <p:pic>
        <p:nvPicPr>
          <p:cNvPr id="119" name="Picture 14" descr=""/>
          <p:cNvPicPr/>
          <p:nvPr/>
        </p:nvPicPr>
        <p:blipFill>
          <a:blip r:embed="rId3"/>
          <a:srcRect l="0" t="0" r="8539" b="0"/>
          <a:stretch/>
        </p:blipFill>
        <p:spPr>
          <a:xfrm>
            <a:off x="6812280" y="2806200"/>
            <a:ext cx="2043720" cy="173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60000" y="219960"/>
            <a:ext cx="67467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Arial"/>
              </a:rPr>
              <a:t>HIFIS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8633520" y="4862880"/>
            <a:ext cx="50904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fld id="{158CFC0F-862E-4DEB-B535-6E3B0C2AADC4}" type="slidenum">
              <a:rPr b="0" lang="de-DE" sz="1200" spc="-1" strike="noStrike">
                <a:solidFill>
                  <a:srgbClr val="ffffff"/>
                </a:solidFill>
                <a:latin typeface="Arial"/>
                <a:ea typeface="Arial"/>
              </a:rPr>
              <a:t>1</a:t>
            </a:fld>
            <a:endParaRPr b="0" lang="de-DE" sz="1200" spc="-1" strike="noStrike">
              <a:latin typeface="Arial"/>
            </a:endParaRPr>
          </a:p>
        </p:txBody>
      </p:sp>
      <p:sp>
        <p:nvSpPr>
          <p:cNvPr id="122" name="CustomShape 3"/>
          <p:cNvSpPr/>
          <p:nvPr/>
        </p:nvSpPr>
        <p:spPr>
          <a:xfrm>
            <a:off x="251640" y="1131480"/>
            <a:ext cx="5002560" cy="365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lvl="1" marL="9144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High performance + collaborative services</a:t>
            </a:r>
            <a:endParaRPr b="0" lang="de-DE" sz="1600" spc="-1" strike="noStrike">
              <a:latin typeface="Arial"/>
            </a:endParaRPr>
          </a:p>
          <a:p>
            <a:pPr lvl="1" marL="9144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Shall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connect all centres</a:t>
            </a:r>
            <a:endParaRPr b="0" lang="de-DE" sz="1600" spc="-1" strike="noStrike">
              <a:latin typeface="Arial"/>
            </a:endParaRPr>
          </a:p>
          <a:p>
            <a:pPr lvl="2" marL="13716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…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.and their world-wide 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collaboration partners!</a:t>
            </a:r>
            <a:endParaRPr b="0" lang="de-DE" sz="1600" spc="-1" strike="noStrike">
              <a:latin typeface="Arial"/>
            </a:endParaRPr>
          </a:p>
          <a:p>
            <a:pPr lvl="1" marL="9144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Secure, simple access 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and easy-to-use</a:t>
            </a:r>
            <a:endParaRPr b="0" lang="de-DE" sz="1600" spc="-1" strike="noStrike">
              <a:latin typeface="Arial"/>
            </a:endParaRPr>
          </a:p>
          <a:p>
            <a:pPr marL="4572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Widely establish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best-practices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for 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development+use of research software: </a:t>
            </a:r>
            <a:endParaRPr b="0" lang="de-DE" sz="1600" spc="-1" strike="noStrike">
              <a:latin typeface="Arial"/>
            </a:endParaRPr>
          </a:p>
          <a:p>
            <a:pPr lvl="1" marL="9144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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high level of </a:t>
            </a:r>
            <a:r>
              <a:rPr b="0" lang="de-DE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quality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, 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visibility and sustainability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23" name="CustomShape 4"/>
          <p:cNvSpPr/>
          <p:nvPr/>
        </p:nvSpPr>
        <p:spPr>
          <a:xfrm>
            <a:off x="251640" y="720000"/>
            <a:ext cx="8170920" cy="5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57200" indent="-328680">
              <a:lnSpc>
                <a:spcPct val="110000"/>
              </a:lnSpc>
              <a:spcBef>
                <a:spcPts val="1100"/>
              </a:spcBef>
              <a:buClr>
                <a:srgbClr val="8cb423"/>
              </a:buClr>
              <a:buFont typeface="Noto Sans Symbols"/>
              <a:buChar char="▪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Helmholtz aims for </a:t>
            </a:r>
            <a:r>
              <a:rPr b="0" lang="de-DE" sz="1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joint research &amp; information environment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for all Research Fields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24" name="CustomShape 5"/>
          <p:cNvSpPr/>
          <p:nvPr/>
        </p:nvSpPr>
        <p:spPr>
          <a:xfrm>
            <a:off x="282240" y="4735800"/>
            <a:ext cx="4483800" cy="24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Arial"/>
                <a:ea typeface="Arial"/>
              </a:rPr>
              <a:t>Photos by Markus Winkler, NOAA,  National Cancer Institute on Unsplash</a:t>
            </a:r>
            <a:endParaRPr b="0" lang="de-DE" sz="1050" spc="-1" strike="noStrike">
              <a:latin typeface="Arial"/>
            </a:endParaRPr>
          </a:p>
        </p:txBody>
      </p:sp>
      <p:pic>
        <p:nvPicPr>
          <p:cNvPr id="125" name="Picture 12" descr=""/>
          <p:cNvPicPr/>
          <p:nvPr/>
        </p:nvPicPr>
        <p:blipFill>
          <a:blip r:embed="rId1"/>
          <a:srcRect l="0" t="2130" r="0" b="4654"/>
          <a:stretch/>
        </p:blipFill>
        <p:spPr>
          <a:xfrm>
            <a:off x="4859640" y="1611360"/>
            <a:ext cx="2087280" cy="2861280"/>
          </a:xfrm>
          <a:prstGeom prst="rect">
            <a:avLst/>
          </a:prstGeom>
          <a:ln>
            <a:noFill/>
          </a:ln>
        </p:spPr>
      </p:pic>
      <p:pic>
        <p:nvPicPr>
          <p:cNvPr id="126" name="Picture 10" descr=""/>
          <p:cNvPicPr/>
          <p:nvPr/>
        </p:nvPicPr>
        <p:blipFill>
          <a:blip r:embed="rId2"/>
          <a:stretch/>
        </p:blipFill>
        <p:spPr>
          <a:xfrm>
            <a:off x="6588360" y="1389240"/>
            <a:ext cx="2122200" cy="1415520"/>
          </a:xfrm>
          <a:prstGeom prst="rect">
            <a:avLst/>
          </a:prstGeom>
          <a:ln>
            <a:noFill/>
          </a:ln>
        </p:spPr>
      </p:pic>
      <p:pic>
        <p:nvPicPr>
          <p:cNvPr id="127" name="Picture 14" descr=""/>
          <p:cNvPicPr/>
          <p:nvPr/>
        </p:nvPicPr>
        <p:blipFill>
          <a:blip r:embed="rId3"/>
          <a:srcRect l="0" t="0" r="8539" b="0"/>
          <a:stretch/>
        </p:blipFill>
        <p:spPr>
          <a:xfrm>
            <a:off x="6812280" y="2806200"/>
            <a:ext cx="2043720" cy="1738440"/>
          </a:xfrm>
          <a:prstGeom prst="rect">
            <a:avLst/>
          </a:prstGeom>
          <a:ln>
            <a:noFill/>
          </a:ln>
        </p:spPr>
      </p:pic>
      <p:sp>
        <p:nvSpPr>
          <p:cNvPr id="128" name="CustomShape 6"/>
          <p:cNvSpPr/>
          <p:nvPr/>
        </p:nvSpPr>
        <p:spPr>
          <a:xfrm>
            <a:off x="107640" y="699480"/>
            <a:ext cx="9002520" cy="4275720"/>
          </a:xfrm>
          <a:custGeom>
            <a:avLst/>
            <a:gdLst/>
            <a:ahLst/>
            <a:rect l="l" t="t" r="r" b="b"/>
            <a:pathLst>
              <a:path w="9003890" h="4277032">
                <a:moveTo>
                  <a:pt x="7374" y="0"/>
                </a:moveTo>
                <a:lnTo>
                  <a:pt x="0" y="4277032"/>
                </a:lnTo>
                <a:lnTo>
                  <a:pt x="4830097" y="4254909"/>
                </a:lnTo>
                <a:lnTo>
                  <a:pt x="5891980" y="4011561"/>
                </a:lnTo>
                <a:lnTo>
                  <a:pt x="9003890" y="4026309"/>
                </a:lnTo>
                <a:lnTo>
                  <a:pt x="8959645" y="51619"/>
                </a:lnTo>
                <a:lnTo>
                  <a:pt x="7374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de-DE" sz="1400" spc="-1" strike="noStrike">
                <a:solidFill>
                  <a:srgbClr val="ffffff"/>
                </a:solidFill>
                <a:latin typeface="Arial"/>
                <a:ea typeface="Arial"/>
              </a:rPr>
              <a:t>	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129" name="CustomShape 7"/>
          <p:cNvSpPr/>
          <p:nvPr/>
        </p:nvSpPr>
        <p:spPr>
          <a:xfrm>
            <a:off x="2159280" y="2224080"/>
            <a:ext cx="5399280" cy="100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465a11"/>
                </a:solidFill>
                <a:latin typeface="Arial"/>
                <a:ea typeface="Arial"/>
              </a:rPr>
              <a:t>This year‘s pandemic was a powerful reminder of how important collaborative and scalable IT services are today! </a:t>
            </a:r>
            <a:endParaRPr b="0" lang="de-DE" sz="20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6931800" y="684000"/>
            <a:ext cx="1851480" cy="223128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4828680" y="2664000"/>
            <a:ext cx="2514600" cy="187128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360000" y="216000"/>
            <a:ext cx="84225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Calibri"/>
              </a:rPr>
              <a:t>Why data transfers?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4968000" y="4536000"/>
            <a:ext cx="4483800" cy="24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Arial"/>
                <a:ea typeface="Arial"/>
              </a:rPr>
              <a:t>helmholtz.ai structure</a:t>
            </a:r>
            <a:endParaRPr b="0" lang="de-DE" sz="105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360000" y="720000"/>
            <a:ext cx="8622360" cy="38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8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Helmholtz centres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distributed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all over Germany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Large data sets in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collaborative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research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projects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Policy-driven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data transfers required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Data analysis often sensitive to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latency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Data locality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is important!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Part of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HIFIS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backbone contract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Reliable, comfortable and robust</a:t>
            </a:r>
            <a:br/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transfer methods needed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7288920" y="2880000"/>
            <a:ext cx="1350360" cy="38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050" spc="-1" strike="noStrike">
                <a:solidFill>
                  <a:srgbClr val="000000"/>
                </a:solidFill>
                <a:latin typeface="Arial"/>
                <a:ea typeface="DejaVu Sans"/>
              </a:rPr>
              <a:t>Helmholtz centres in Germany</a:t>
            </a:r>
            <a:endParaRPr b="0" lang="de-DE" sz="105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5184000" y="1836000"/>
            <a:ext cx="3455280" cy="194328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360000" y="216000"/>
            <a:ext cx="84225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Calibri"/>
              </a:rPr>
              <a:t>Transfer services</a:t>
            </a:r>
            <a:br/>
            <a:endParaRPr b="0" lang="de-DE" sz="2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360000" y="720000"/>
            <a:ext cx="8622360" cy="38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8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As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HIFIS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backbone core service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CERN‘s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FTS3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as backend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webFTS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as comfortable WebUI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FTS3-REST-API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as CLI for automated transfers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Later: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Rucio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for policy driven transfers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Client applications for all needs and purposes</a:t>
            </a:r>
            <a:endParaRPr b="0" lang="de-DE" sz="16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5544000" y="675360"/>
            <a:ext cx="3441240" cy="119592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4860000" y="3952800"/>
            <a:ext cx="3383280" cy="72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60000" y="216000"/>
            <a:ext cx="8422560" cy="37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a2d6e"/>
                </a:solidFill>
                <a:latin typeface="Calibri"/>
                <a:ea typeface="Calibri"/>
              </a:rPr>
              <a:t>HTTP Third-Party Copy (TPC)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360000" y="720000"/>
            <a:ext cx="8622360" cy="38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8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WLCG development for data transfers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Extension of the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HTTP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protocol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Third party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can commission transfers between source and destination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Data is transferred 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directly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between endpoints w/o third party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One endpoint needs to understand TPC-COPY extension (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active party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, WLCG)</a:t>
            </a:r>
            <a:endParaRPr b="0" lang="de-DE" sz="16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The other endpoint needs to enable PUT or GET requests for files (</a:t>
            </a: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passive party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)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"/>
            </a:pPr>
            <a:r>
              <a:rPr b="1" lang="de-DE" sz="1600" spc="-1" strike="noStrike">
                <a:solidFill>
                  <a:srgbClr val="69871a"/>
                </a:solidFill>
                <a:latin typeface="Arial"/>
                <a:ea typeface="Arial"/>
              </a:rPr>
              <a:t>Asynchronous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 data transfers possible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Not implemented in standard Apache httpd</a:t>
            </a:r>
            <a:endParaRPr b="0" lang="de-DE" sz="1600" spc="-1" strike="noStrike">
              <a:latin typeface="Arial"/>
            </a:endParaRPr>
          </a:p>
          <a:p>
            <a:pPr marL="342720" indent="-341280">
              <a:lnSpc>
                <a:spcPct val="100000"/>
              </a:lnSpc>
              <a:spcAft>
                <a:spcPts val="1199"/>
              </a:spcAft>
              <a:buClr>
                <a:srgbClr val="8cb423"/>
              </a:buClr>
              <a:buSzPct val="80000"/>
              <a:buFont typeface="Wingdings" charset="2"/>
              <a:buChar char=""/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  <a:ea typeface="Arial"/>
              </a:rPr>
              <a:t>dCache needed as active party</a:t>
            </a:r>
            <a:endParaRPr b="0" lang="de-DE" sz="1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de-DE" sz="16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10068</TotalTime>
  <Application>LibreOffice/6.0.7.3$Linux_X86_64 LibreOffice_project/00m0$Build-3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Konrad, Dr. Uwe (FWC) - 1763</dc:creator>
  <dc:description/>
  <dc:language>en-US</dc:language>
  <cp:lastModifiedBy/>
  <dcterms:modified xsi:type="dcterms:W3CDTF">2020-11-03T13:45:44Z</dcterms:modified>
  <cp:revision>443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Security">
    <vt:i4>0</vt:i4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2</vt:i4>
  </property>
  <property fmtid="{D5CDD505-2E9C-101B-9397-08002B2CF9AE}" pid="7" name="Notes">
    <vt:i4>35</vt:i4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35</vt:i4>
  </property>
</Properties>
</file>