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69" r:id="rId2"/>
    <p:sldMasterId id="2147483672" r:id="rId3"/>
    <p:sldMasterId id="2147483674" r:id="rId4"/>
  </p:sldMasterIdLst>
  <p:notesMasterIdLst>
    <p:notesMasterId r:id="rId16"/>
  </p:notesMasterIdLst>
  <p:handoutMasterIdLst>
    <p:handoutMasterId r:id="rId17"/>
  </p:handoutMasterIdLst>
  <p:sldIdLst>
    <p:sldId id="268" r:id="rId5"/>
    <p:sldId id="279" r:id="rId6"/>
    <p:sldId id="286" r:id="rId7"/>
    <p:sldId id="288" r:id="rId8"/>
    <p:sldId id="274" r:id="rId9"/>
    <p:sldId id="287" r:id="rId10"/>
    <p:sldId id="275" r:id="rId11"/>
    <p:sldId id="282" r:id="rId12"/>
    <p:sldId id="277" r:id="rId13"/>
    <p:sldId id="290" r:id="rId14"/>
    <p:sldId id="266" r:id="rId15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pos="288" userDrawn="1">
          <p15:clr>
            <a:srgbClr val="A4A3A4"/>
          </p15:clr>
        </p15:guide>
        <p15:guide id="6" pos="1056" userDrawn="1">
          <p15:clr>
            <a:srgbClr val="A4A3A4"/>
          </p15:clr>
        </p15:guide>
        <p15:guide id="7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4569"/>
    <a:srgbClr val="5F689D"/>
    <a:srgbClr val="FDFDFD"/>
    <a:srgbClr val="434342"/>
    <a:srgbClr val="4A4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9" autoAdjust="0"/>
    <p:restoredTop sz="94640" autoAdjust="0"/>
  </p:normalViewPr>
  <p:slideViewPr>
    <p:cSldViewPr>
      <p:cViewPr varScale="1">
        <p:scale>
          <a:sx n="104" d="100"/>
          <a:sy n="104" d="100"/>
        </p:scale>
        <p:origin x="546" y="114"/>
      </p:cViewPr>
      <p:guideLst>
        <p:guide orient="horz" pos="2880"/>
        <p:guide pos="2160"/>
        <p:guide pos="528"/>
        <p:guide orient="horz" pos="1008"/>
        <p:guide pos="288"/>
        <p:guide pos="1056"/>
        <p:guide pos="3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Mul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29129-2590-424C-9132-69E493964030}" type="datetimeFigureOut">
              <a:rPr lang="en-US" smtClean="0">
                <a:latin typeface="Muli"/>
              </a:rPr>
              <a:pPr/>
              <a:t>11/3/2020</a:t>
            </a:fld>
            <a:endParaRPr lang="en-US" dirty="0">
              <a:latin typeface="Mul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Mul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0ED4C-A927-A842-B572-1AF4312EA386}" type="slidenum">
              <a:rPr lang="en-US" smtClean="0">
                <a:latin typeface="Muli"/>
              </a:rPr>
              <a:pPr/>
              <a:t>‹#›</a:t>
            </a:fld>
            <a:endParaRPr lang="en-US" dirty="0"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1444815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uli"/>
              </a:defRPr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uli"/>
              </a:defRPr>
            </a:lvl1pPr>
          </a:lstStyle>
          <a:p>
            <a:fld id="{E6439749-5F7E-5648-9CD6-00744CE904A7}" type="datetimeFigureOut">
              <a:rPr lang="en-US" smtClean="0"/>
              <a:pPr/>
              <a:t>11/3/2020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uli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uli"/>
              </a:defRPr>
            </a:lvl1pPr>
          </a:lstStyle>
          <a:p>
            <a:fld id="{CBDA7EEF-0713-214A-8A97-49F34C15B5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010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uli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st-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lder 3"/>
          <p:cNvSpPr>
            <a:spLocks noGrp="1"/>
          </p:cNvSpPr>
          <p:nvPr>
            <p:ph type="subTitle" idx="4"/>
          </p:nvPr>
        </p:nvSpPr>
        <p:spPr>
          <a:xfrm>
            <a:off x="1447801" y="4284077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4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r>
              <a:rPr lang="fr-FR"/>
              <a:t>Modifiez le style des sous-titres du masque</a:t>
            </a:r>
            <a:endParaRPr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43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10043" cy="44627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900" b="1" i="0">
                <a:solidFill>
                  <a:srgbClr val="4C4D4F"/>
                </a:solidFill>
                <a:latin typeface="Muli Black"/>
                <a:cs typeface="Muli Black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 i="0">
                <a:solidFill>
                  <a:srgbClr val="4C4D4F"/>
                </a:solidFill>
                <a:latin typeface="Muli" pitchFamily="2" charset="77"/>
                <a:cs typeface="Muli"/>
              </a:defRPr>
            </a:lvl1pPr>
          </a:lstStyle>
          <a:p>
            <a:endParaRPr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uli Regular"/>
                <a:cs typeface="Muli Regular"/>
              </a:defRPr>
            </a:lvl1pPr>
          </a:lstStyle>
          <a:p>
            <a:fld id="{CAC6784C-9DAB-514C-B4CE-D33C947A8E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10287000" cy="990600"/>
          </a:xfrm>
        </p:spPr>
        <p:txBody>
          <a:bodyPr>
            <a:noAutofit/>
          </a:bodyPr>
          <a:lstStyle>
            <a:lvl1pPr>
              <a:defRPr sz="2400">
                <a:latin typeface="Muli Regular"/>
                <a:cs typeface="Muli Regular"/>
              </a:defRPr>
            </a:lvl1pPr>
            <a:lvl2pPr marL="742950" indent="-285750">
              <a:buFont typeface="Courier New"/>
              <a:buChar char="o"/>
              <a:defRPr sz="2400">
                <a:latin typeface="Muli Regular"/>
                <a:cs typeface="Muli Regular"/>
              </a:defRPr>
            </a:lvl2pPr>
            <a:lvl3pPr marL="1143000" indent="-228600">
              <a:buFont typeface="Wingdings" charset="2"/>
              <a:buChar char="§"/>
              <a:defRPr sz="2400">
                <a:latin typeface="Muli Regular"/>
                <a:cs typeface="Muli Regular"/>
              </a:defRPr>
            </a:lvl3pPr>
            <a:lvl4pPr>
              <a:defRPr sz="2400">
                <a:latin typeface="Muli Regular"/>
                <a:cs typeface="Muli Regular"/>
              </a:defRPr>
            </a:lvl4pPr>
            <a:lvl5pPr marL="2057400" indent="-228600">
              <a:buFont typeface="Wingdings" charset="2"/>
              <a:buChar char="²"/>
              <a:defRPr sz="2400">
                <a:latin typeface="Muli Regular"/>
                <a:cs typeface="Muli Regular"/>
              </a:defRPr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0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 i="0">
                <a:solidFill>
                  <a:srgbClr val="4C4D4F"/>
                </a:solidFill>
                <a:latin typeface="Muli Black"/>
                <a:cs typeface="Muli Black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 i="0">
                <a:solidFill>
                  <a:srgbClr val="4C4D4F"/>
                </a:solidFill>
                <a:latin typeface="Muli" pitchFamily="2" charset="77"/>
                <a:cs typeface="Muli"/>
              </a:defRPr>
            </a:lvl1pPr>
          </a:lstStyle>
          <a:p>
            <a:endParaRPr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10287000" cy="990600"/>
          </a:xfrm>
        </p:spPr>
        <p:txBody>
          <a:bodyPr>
            <a:noAutofit/>
          </a:bodyPr>
          <a:lstStyle>
            <a:lvl1pPr>
              <a:defRPr sz="2400">
                <a:latin typeface="Muli Regular"/>
                <a:cs typeface="Muli Regular"/>
              </a:defRPr>
            </a:lvl1pPr>
            <a:lvl2pPr marL="742950" indent="-285750">
              <a:buFont typeface="Courier New"/>
              <a:buChar char="o"/>
              <a:defRPr sz="2400">
                <a:latin typeface="Muli Regular"/>
                <a:cs typeface="Muli Regular"/>
              </a:defRPr>
            </a:lvl2pPr>
            <a:lvl3pPr marL="1143000" indent="-228600">
              <a:buFont typeface="Wingdings" charset="2"/>
              <a:buChar char="§"/>
              <a:defRPr sz="2400">
                <a:latin typeface="Muli Regular"/>
                <a:cs typeface="Muli Regular"/>
              </a:defRPr>
            </a:lvl3pPr>
            <a:lvl4pPr>
              <a:defRPr sz="2400">
                <a:latin typeface="Muli Regular"/>
                <a:cs typeface="Muli Regular"/>
              </a:defRPr>
            </a:lvl4pPr>
            <a:lvl5pPr marL="2057400" indent="-228600">
              <a:buFont typeface="Wingdings" charset="2"/>
              <a:buChar char="²"/>
              <a:defRPr sz="2400">
                <a:latin typeface="Muli Regular"/>
                <a:cs typeface="Muli Regular"/>
              </a:defRPr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21800" y="64897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uli Regular"/>
                <a:cs typeface="Muli Regular"/>
              </a:defRPr>
            </a:lvl1pPr>
          </a:lstStyle>
          <a:p>
            <a:fld id="{CAC6784C-9DAB-514C-B4CE-D33C947A8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5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 i="0">
                <a:solidFill>
                  <a:srgbClr val="4C4D4F"/>
                </a:solidFill>
                <a:latin typeface="Muli Black"/>
                <a:cs typeface="Muli Black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43000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1" i="0">
                <a:solidFill>
                  <a:srgbClr val="4C4D4F"/>
                </a:solidFill>
                <a:latin typeface="Muli" pitchFamily="2" charset="77"/>
                <a:cs typeface="Muli"/>
              </a:defRPr>
            </a:lvl1pPr>
          </a:lstStyle>
          <a:p>
            <a:endParaRPr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uli Regular"/>
                <a:cs typeface="Muli Regular"/>
              </a:defRPr>
            </a:lvl1pPr>
          </a:lstStyle>
          <a:p>
            <a:fld id="{CAC6784C-9DAB-514C-B4CE-D33C947A8E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10287000" cy="990600"/>
          </a:xfrm>
        </p:spPr>
        <p:txBody>
          <a:bodyPr>
            <a:noAutofit/>
          </a:bodyPr>
          <a:lstStyle>
            <a:lvl1pPr>
              <a:defRPr sz="2400">
                <a:latin typeface="Muli Regular"/>
                <a:cs typeface="Muli Regular"/>
              </a:defRPr>
            </a:lvl1pPr>
            <a:lvl2pPr marL="742950" indent="-285750">
              <a:buFont typeface="Courier New"/>
              <a:buChar char="o"/>
              <a:defRPr sz="2400">
                <a:latin typeface="Muli Regular"/>
                <a:cs typeface="Muli Regular"/>
              </a:defRPr>
            </a:lvl2pPr>
            <a:lvl3pPr marL="1143000" indent="-228600">
              <a:buFont typeface="Wingdings" charset="2"/>
              <a:buChar char="§"/>
              <a:defRPr sz="2400">
                <a:latin typeface="Muli Regular"/>
                <a:cs typeface="Muli Regular"/>
              </a:defRPr>
            </a:lvl3pPr>
            <a:lvl4pPr>
              <a:defRPr sz="2400">
                <a:latin typeface="Muli Regular"/>
                <a:cs typeface="Muli Regular"/>
              </a:defRPr>
            </a:lvl4pPr>
            <a:lvl5pPr marL="2057400" indent="-228600">
              <a:buFont typeface="Wingdings" charset="2"/>
              <a:buChar char="²"/>
              <a:defRPr sz="2400">
                <a:latin typeface="Muli Regular"/>
                <a:cs typeface="Muli Regular"/>
              </a:defRPr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5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48">
            <a:extLst>
              <a:ext uri="{FF2B5EF4-FFF2-40B4-BE49-F238E27FC236}">
                <a16:creationId xmlns:a16="http://schemas.microsoft.com/office/drawing/2014/main" id="{1EB0BE17-4406-2547-BD41-BBF8482A0E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object 17"/>
          <p:cNvSpPr txBox="1"/>
          <p:nvPr/>
        </p:nvSpPr>
        <p:spPr>
          <a:xfrm>
            <a:off x="2332113" y="6340712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rgbClr val="FFFFFF"/>
                </a:solidFill>
                <a:latin typeface="Muli" pitchFamily="2" charset="77"/>
                <a:cs typeface="Muli"/>
              </a:rPr>
              <a:t>This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Muli"/>
              </a:rPr>
              <a:t>project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Muli"/>
              </a:rPr>
              <a:t>has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Muli"/>
              </a:rPr>
              <a:t>received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Muli"/>
              </a:rPr>
              <a:t>funding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Muli"/>
              </a:rPr>
              <a:t>from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Muli"/>
              </a:rPr>
              <a:t>the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Muli"/>
              </a:rPr>
              <a:t>European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Muli"/>
              </a:rPr>
              <a:t>Union’s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Muli"/>
              </a:rPr>
              <a:t>Horizon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Muli"/>
              </a:rPr>
              <a:t>2020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Muli"/>
              </a:rPr>
              <a:t>research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Muli"/>
              </a:rPr>
              <a:t>and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Muli"/>
              </a:rPr>
              <a:t>innovation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Muli"/>
              </a:rPr>
              <a:t>programme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Muli"/>
              </a:rPr>
              <a:t>under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Muli"/>
              </a:rPr>
              <a:t>grant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Muli"/>
              </a:rPr>
              <a:t>agreement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Muli"/>
              </a:rPr>
              <a:t> No.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Muli"/>
              </a:rPr>
              <a:t>823852</a:t>
            </a:r>
            <a:endParaRPr sz="750" dirty="0">
              <a:latin typeface="Muli" pitchFamily="2" charset="77"/>
              <a:cs typeface="Muli"/>
            </a:endParaRPr>
          </a:p>
        </p:txBody>
      </p:sp>
      <p:grpSp>
        <p:nvGrpSpPr>
          <p:cNvPr id="11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1681163" y="6228257"/>
            <a:ext cx="486409" cy="345440"/>
            <a:chOff x="995362" y="6228257"/>
            <a:chExt cx="486409" cy="345440"/>
          </a:xfrm>
        </p:grpSpPr>
        <p:sp>
          <p:nvSpPr>
            <p:cNvPr id="12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3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4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5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6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7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8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9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20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</p:grpSp>
      <p:pic>
        <p:nvPicPr>
          <p:cNvPr id="21" name="Immagine 2">
            <a:extLst>
              <a:ext uri="{FF2B5EF4-FFF2-40B4-BE49-F238E27FC236}">
                <a16:creationId xmlns:a16="http://schemas.microsoft.com/office/drawing/2014/main" id="{59ED750F-C77A-F24E-8961-FB46DDD5A1B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743200" cy="130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1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9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0" y="64008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uli Regular"/>
                <a:cs typeface="Muli Regular"/>
              </a:defRPr>
            </a:lvl1pPr>
          </a:lstStyle>
          <a:p>
            <a:fld id="{CAC6784C-9DAB-514C-B4CE-D33C947A8E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10972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33" name="object 17"/>
          <p:cNvSpPr txBox="1"/>
          <p:nvPr/>
        </p:nvSpPr>
        <p:spPr>
          <a:xfrm>
            <a:off x="1108150" y="6437055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chemeClr val="tx1"/>
                </a:solidFill>
                <a:latin typeface="Muli" pitchFamily="2" charset="77"/>
                <a:cs typeface="Muli"/>
              </a:rPr>
              <a:t>This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Muli"/>
              </a:rPr>
              <a:t>project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Muli"/>
              </a:rPr>
              <a:t>has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Muli"/>
              </a:rPr>
              <a:t>received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Muli"/>
              </a:rPr>
              <a:t>funding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Muli"/>
              </a:rPr>
              <a:t>from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Muli"/>
              </a:rPr>
              <a:t>the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Muli"/>
              </a:rPr>
              <a:t>European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Muli"/>
              </a:rPr>
              <a:t>Union’s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Muli"/>
              </a:rPr>
              <a:t>Horizon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Muli"/>
              </a:rPr>
              <a:t>2020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Muli"/>
              </a:rPr>
              <a:t>research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Muli"/>
              </a:rPr>
              <a:t>and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Muli"/>
              </a:rPr>
              <a:t>innovation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Muli"/>
              </a:rPr>
              <a:t>programme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Muli"/>
              </a:rPr>
              <a:t>under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Muli"/>
              </a:rPr>
              <a:t>grant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Muli"/>
              </a:rPr>
              <a:t>agreement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No.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Muli"/>
              </a:rPr>
              <a:t>823852</a:t>
            </a:r>
            <a:endParaRPr sz="750" dirty="0">
              <a:solidFill>
                <a:schemeClr val="tx1"/>
              </a:solidFill>
              <a:latin typeface="Muli" pitchFamily="2" charset="77"/>
              <a:cs typeface="Muli"/>
            </a:endParaRPr>
          </a:p>
        </p:txBody>
      </p:sp>
      <p:grpSp>
        <p:nvGrpSpPr>
          <p:cNvPr id="34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457200" y="6324600"/>
            <a:ext cx="486409" cy="345440"/>
            <a:chOff x="995362" y="6228257"/>
            <a:chExt cx="486409" cy="345440"/>
          </a:xfrm>
        </p:grpSpPr>
        <p:sp>
          <p:nvSpPr>
            <p:cNvPr id="35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36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37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38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39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40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41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42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43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20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434342"/>
          </a:solidFill>
          <a:latin typeface="Muli Black"/>
          <a:ea typeface="+mj-ea"/>
          <a:cs typeface="Muli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kern="1200">
          <a:solidFill>
            <a:srgbClr val="434342"/>
          </a:solidFill>
          <a:latin typeface="Muli Bold"/>
          <a:ea typeface="+mn-ea"/>
          <a:cs typeface="Muli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34342"/>
          </a:solidFill>
          <a:latin typeface="Muli Regular"/>
          <a:ea typeface="+mn-ea"/>
          <a:cs typeface="Muli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34342"/>
          </a:solidFill>
          <a:latin typeface="Muli Regular"/>
          <a:ea typeface="+mn-ea"/>
          <a:cs typeface="Muli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34342"/>
          </a:solidFill>
          <a:latin typeface="Muli Regular"/>
          <a:ea typeface="+mn-ea"/>
          <a:cs typeface="Muli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34342"/>
          </a:solidFill>
          <a:latin typeface="Muli Regular"/>
          <a:ea typeface="+mn-ea"/>
          <a:cs typeface="Muli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7">
            <a:extLst>
              <a:ext uri="{FF2B5EF4-FFF2-40B4-BE49-F238E27FC236}">
                <a16:creationId xmlns:a16="http://schemas.microsoft.com/office/drawing/2014/main" id="{3DA76E71-90F4-594C-8F95-9C1B8B8402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867400"/>
            <a:ext cx="12179300" cy="990600"/>
          </a:xfrm>
          <a:prstGeom prst="rect">
            <a:avLst/>
          </a:prstGeom>
        </p:spPr>
      </p:pic>
      <p:sp>
        <p:nvSpPr>
          <p:cNvPr id="8" name="object 17"/>
          <p:cNvSpPr txBox="1"/>
          <p:nvPr/>
        </p:nvSpPr>
        <p:spPr>
          <a:xfrm>
            <a:off x="1108150" y="6589455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chemeClr val="tx1"/>
                </a:solidFill>
                <a:latin typeface="Muli" pitchFamily="2" charset="77"/>
                <a:cs typeface="Muli"/>
              </a:rPr>
              <a:t>This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Muli"/>
              </a:rPr>
              <a:t>project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Muli"/>
              </a:rPr>
              <a:t>has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Muli"/>
              </a:rPr>
              <a:t>received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Muli"/>
              </a:rPr>
              <a:t>funding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Muli"/>
              </a:rPr>
              <a:t>from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Muli"/>
              </a:rPr>
              <a:t>the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Muli"/>
              </a:rPr>
              <a:t>European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Muli"/>
              </a:rPr>
              <a:t>Union’s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Muli"/>
              </a:rPr>
              <a:t>Horizon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Muli"/>
              </a:rPr>
              <a:t>2020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Muli"/>
              </a:rPr>
              <a:t>research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Muli"/>
              </a:rPr>
              <a:t>and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Muli"/>
              </a:rPr>
              <a:t>innovation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Muli"/>
              </a:rPr>
              <a:t>programme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Muli"/>
              </a:rPr>
              <a:t>under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Muli"/>
              </a:rPr>
              <a:t>grant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Muli"/>
              </a:rPr>
              <a:t>agreement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Muli"/>
              </a:rPr>
              <a:t> No.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Muli"/>
              </a:rPr>
              <a:t>823852</a:t>
            </a:r>
            <a:endParaRPr sz="750" dirty="0">
              <a:solidFill>
                <a:schemeClr val="tx1"/>
              </a:solidFill>
              <a:latin typeface="Muli" pitchFamily="2" charset="77"/>
              <a:cs typeface="Muli"/>
            </a:endParaRPr>
          </a:p>
        </p:txBody>
      </p:sp>
      <p:grpSp>
        <p:nvGrpSpPr>
          <p:cNvPr id="9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457200" y="6477000"/>
            <a:ext cx="486409" cy="345440"/>
            <a:chOff x="995362" y="6228257"/>
            <a:chExt cx="486409" cy="345440"/>
          </a:xfrm>
        </p:grpSpPr>
        <p:sp>
          <p:nvSpPr>
            <p:cNvPr id="10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1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2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3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4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5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6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7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  <p:sp>
          <p:nvSpPr>
            <p:cNvPr id="18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 dirty="0">
                <a:latin typeface="Muli"/>
              </a:endParaRPr>
            </a:p>
          </p:txBody>
        </p:sp>
      </p:grp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10972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0850" y="15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uli Regular"/>
                <a:cs typeface="Muli Regular"/>
              </a:defRPr>
            </a:lvl1pPr>
          </a:lstStyle>
          <a:p>
            <a:fld id="{CAC6784C-9DAB-514C-B4CE-D33C947A8E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434342"/>
          </a:solidFill>
          <a:latin typeface="Muli Black"/>
          <a:ea typeface="+mj-ea"/>
          <a:cs typeface="Muli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34342"/>
          </a:solidFill>
          <a:latin typeface="Muli Bold"/>
          <a:ea typeface="+mn-ea"/>
          <a:cs typeface="Muli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34342"/>
          </a:solidFill>
          <a:latin typeface="Muli Regular"/>
          <a:ea typeface="+mn-ea"/>
          <a:cs typeface="Muli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34342"/>
          </a:solidFill>
          <a:latin typeface="Muli Regular"/>
          <a:ea typeface="+mn-ea"/>
          <a:cs typeface="Muli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34342"/>
          </a:solidFill>
          <a:latin typeface="Muli Regular"/>
          <a:ea typeface="+mn-ea"/>
          <a:cs typeface="Muli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34342"/>
          </a:solidFill>
          <a:latin typeface="Muli Regular"/>
          <a:ea typeface="+mn-ea"/>
          <a:cs typeface="Muli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uli Regular"/>
                <a:cs typeface="Muli Regular"/>
              </a:defRPr>
            </a:lvl1pPr>
          </a:lstStyle>
          <a:p>
            <a:fld id="{CAC6784C-9DAB-514C-B4CE-D33C947A8E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10972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82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434342"/>
          </a:solidFill>
          <a:latin typeface="Muli Black"/>
          <a:ea typeface="+mj-ea"/>
          <a:cs typeface="Muli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34342"/>
          </a:solidFill>
          <a:latin typeface="Muli Bold"/>
          <a:ea typeface="+mn-ea"/>
          <a:cs typeface="Muli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34342"/>
          </a:solidFill>
          <a:latin typeface="Muli Regular"/>
          <a:ea typeface="+mn-ea"/>
          <a:cs typeface="Muli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34342"/>
          </a:solidFill>
          <a:latin typeface="Muli Regular"/>
          <a:ea typeface="+mn-ea"/>
          <a:cs typeface="Muli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34342"/>
          </a:solidFill>
          <a:latin typeface="Muli Regular"/>
          <a:ea typeface="+mn-ea"/>
          <a:cs typeface="Muli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34342"/>
          </a:solidFill>
          <a:latin typeface="Muli Regular"/>
          <a:ea typeface="+mn-ea"/>
          <a:cs typeface="Muli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clone.org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9.emf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slideLayout" Target="../slideLayouts/slideLayout3.xml"/><Relationship Id="rId3" Type="http://schemas.openxmlformats.org/officeDocument/2006/relationships/tags" Target="../tags/tag18.xml"/><Relationship Id="rId21" Type="http://schemas.openxmlformats.org/officeDocument/2006/relationships/image" Target="../media/image12.png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0" Type="http://schemas.openxmlformats.org/officeDocument/2006/relationships/image" Target="../media/image11.png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19" Type="http://schemas.openxmlformats.org/officeDocument/2006/relationships/image" Target="../media/image10.emf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slideLayout" Target="../slideLayouts/slideLayout3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image" Target="../media/image14.png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447800" y="2895600"/>
            <a:ext cx="8392616" cy="53860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500" spc="90" dirty="0">
                <a:latin typeface="Muli Black" panose="00000A00000000000000" pitchFamily="2" charset="0"/>
              </a:rPr>
              <a:t>PaNOSC Data Transfer Use cases</a:t>
            </a:r>
            <a:endParaRPr lang="en-US" sz="3500" dirty="0">
              <a:latin typeface="Muli Black" panose="00000A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  <p:custDataLst>
              <p:tags r:id="rId2"/>
            </p:custDataLst>
          </p:nvPr>
        </p:nvSpPr>
        <p:spPr>
          <a:xfrm>
            <a:off x="1447801" y="4284077"/>
            <a:ext cx="6016351" cy="1261884"/>
          </a:xfrm>
        </p:spPr>
        <p:txBody>
          <a:bodyPr/>
          <a:lstStyle/>
          <a:p>
            <a:pPr>
              <a:spcBef>
                <a:spcPts val="690"/>
              </a:spcBef>
            </a:pPr>
            <a:r>
              <a:rPr lang="en-US" spc="50" dirty="0">
                <a:solidFill>
                  <a:srgbClr val="4C4D4F"/>
                </a:solidFill>
                <a:cs typeface="Muli"/>
              </a:rPr>
              <a:t>2</a:t>
            </a:r>
            <a:r>
              <a:rPr lang="en-US" spc="50" baseline="30000" dirty="0">
                <a:solidFill>
                  <a:srgbClr val="4C4D4F"/>
                </a:solidFill>
                <a:cs typeface="Muli"/>
              </a:rPr>
              <a:t>nd</a:t>
            </a:r>
            <a:r>
              <a:rPr lang="en-US" spc="50" dirty="0">
                <a:solidFill>
                  <a:srgbClr val="4C4D4F"/>
                </a:solidFill>
                <a:cs typeface="Muli"/>
              </a:rPr>
              <a:t> </a:t>
            </a:r>
            <a:r>
              <a:rPr lang="en-US" spc="75" dirty="0">
                <a:solidFill>
                  <a:srgbClr val="4C4D4F"/>
                </a:solidFill>
                <a:cs typeface="Muli"/>
              </a:rPr>
              <a:t>Nov</a:t>
            </a:r>
            <a:r>
              <a:rPr lang="en-US" spc="10" dirty="0">
                <a:solidFill>
                  <a:srgbClr val="4C4D4F"/>
                </a:solidFill>
                <a:cs typeface="Muli"/>
              </a:rPr>
              <a:t>,</a:t>
            </a:r>
            <a:r>
              <a:rPr lang="en-US" spc="-60" dirty="0">
                <a:solidFill>
                  <a:srgbClr val="4C4D4F"/>
                </a:solidFill>
                <a:cs typeface="Muli"/>
              </a:rPr>
              <a:t> </a:t>
            </a:r>
            <a:r>
              <a:rPr lang="en-US" spc="90" dirty="0">
                <a:solidFill>
                  <a:srgbClr val="4C4D4F"/>
                </a:solidFill>
                <a:cs typeface="Muli"/>
              </a:rPr>
              <a:t>2020 – EGI Conference</a:t>
            </a:r>
            <a:endParaRPr lang="en-US" dirty="0">
              <a:cs typeface="Muli"/>
            </a:endParaRPr>
          </a:p>
          <a:p>
            <a:pPr>
              <a:spcBef>
                <a:spcPts val="590"/>
              </a:spcBef>
            </a:pPr>
            <a:r>
              <a:rPr lang="en-US" spc="-5" dirty="0">
                <a:solidFill>
                  <a:srgbClr val="4C4D4F"/>
                </a:solidFill>
                <a:cs typeface="Muli"/>
              </a:rPr>
              <a:t>J-F. Perrin (ILL)</a:t>
            </a:r>
          </a:p>
          <a:p>
            <a:pPr>
              <a:spcBef>
                <a:spcPts val="590"/>
              </a:spcBef>
            </a:pPr>
            <a:r>
              <a:rPr lang="en-US" spc="-5" dirty="0">
                <a:solidFill>
                  <a:srgbClr val="4C4D4F"/>
                </a:solidFill>
                <a:cs typeface="Muli"/>
              </a:rPr>
              <a:t>	 on behalf of the PaNOSC WP6 team</a:t>
            </a:r>
            <a:endParaRPr lang="en-US" dirty="0">
              <a:cs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343687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use case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457200" y="1052736"/>
            <a:ext cx="10287000" cy="4824536"/>
          </a:xfrm>
        </p:spPr>
        <p:txBody>
          <a:bodyPr/>
          <a:lstStyle/>
          <a:p>
            <a:r>
              <a:rPr lang="en-GB" dirty="0"/>
              <a:t>Aims :</a:t>
            </a:r>
          </a:p>
          <a:p>
            <a:pPr lvl="1"/>
            <a:r>
              <a:rPr lang="en-GB" dirty="0"/>
              <a:t>Provide a (super easy, reliable, able to resume transfer, without tricky configuration on the client side …) solution for RI </a:t>
            </a:r>
            <a:r>
              <a:rPr lang="en-GB" b="1" dirty="0"/>
              <a:t>users</a:t>
            </a:r>
            <a:r>
              <a:rPr lang="en-GB" dirty="0"/>
              <a:t> to transfer large datasets (10s of GB to 10s of TB) to their home lab/company.</a:t>
            </a:r>
          </a:p>
          <a:p>
            <a:pPr lvl="1"/>
            <a:r>
              <a:rPr lang="en-US" dirty="0"/>
              <a:t>Potential user base: 10 000 users</a:t>
            </a:r>
            <a:endParaRPr lang="en-GB" dirty="0"/>
          </a:p>
          <a:p>
            <a:r>
              <a:rPr lang="en-GB" dirty="0"/>
              <a:t>Pilot </a:t>
            </a:r>
          </a:p>
          <a:p>
            <a:pPr lvl="1"/>
            <a:r>
              <a:rPr lang="en-GB" dirty="0"/>
              <a:t>ESRF as RI (data producer) (GPFS + NFS gateway)</a:t>
            </a:r>
          </a:p>
          <a:p>
            <a:pPr lvl="1"/>
            <a:r>
              <a:rPr lang="en-GB" dirty="0"/>
              <a:t>ESRF users as receivers</a:t>
            </a:r>
          </a:p>
          <a:p>
            <a:r>
              <a:rPr lang="en-GB" dirty="0"/>
              <a:t>Solution envisaged</a:t>
            </a:r>
          </a:p>
          <a:p>
            <a:pPr lvl="1"/>
            <a:r>
              <a:rPr lang="en-GB" dirty="0"/>
              <a:t>Globus</a:t>
            </a:r>
          </a:p>
          <a:p>
            <a:pPr lvl="1"/>
            <a:r>
              <a:rPr lang="en-GB" dirty="0"/>
              <a:t>IBM </a:t>
            </a:r>
            <a:r>
              <a:rPr lang="en-GB" dirty="0" err="1"/>
              <a:t>Aspera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C6784C-9DAB-514C-B4CE-D33C947A8EB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88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447800" y="2895600"/>
            <a:ext cx="6971704" cy="53860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4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wp6@panosc.eu</a:t>
            </a:r>
          </a:p>
        </p:txBody>
      </p:sp>
    </p:spTree>
    <p:extLst>
      <p:ext uri="{BB962C8B-B14F-4D97-AF65-F5344CB8AC3E}">
        <p14:creationId xmlns:p14="http://schemas.microsoft.com/office/powerpoint/2010/main" val="8007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PaNOSC - WP6 aims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11111408" cy="1709936"/>
          </a:xfrm>
        </p:spPr>
        <p:txBody>
          <a:bodyPr>
            <a:normAutofit/>
          </a:bodyPr>
          <a:lstStyle/>
          <a:p>
            <a:r>
              <a:rPr lang="en-GB" dirty="0"/>
              <a:t>Support the PaNOSC services (WP3/4/5/8) to integrate EOSC.</a:t>
            </a:r>
          </a:p>
          <a:p>
            <a:r>
              <a:rPr lang="en-GB" dirty="0"/>
              <a:t>Users’ productivity : remove technical hurdles, simplify users access to data and services.</a:t>
            </a:r>
          </a:p>
          <a:p>
            <a:r>
              <a:rPr lang="en-GB" dirty="0"/>
              <a:t>Prepare RIs’ IT infrastructure for EOSC.</a:t>
            </a:r>
          </a:p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  <p:custDataLst>
              <p:tags r:id="rId3"/>
            </p:custDataLst>
          </p:nvPr>
        </p:nvSpPr>
        <p:spPr>
          <a:xfrm>
            <a:off x="433476" y="3168660"/>
            <a:ext cx="11279147" cy="292463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Today’s agenda</a:t>
            </a:r>
          </a:p>
          <a:p>
            <a:pPr lvl="1"/>
            <a:r>
              <a:rPr lang="en-US" dirty="0"/>
              <a:t>Introduction to the Photon and Neutron (</a:t>
            </a:r>
            <a:r>
              <a:rPr lang="en-US" dirty="0" err="1"/>
              <a:t>PaN</a:t>
            </a:r>
            <a:r>
              <a:rPr lang="en-US" dirty="0"/>
              <a:t>) environment</a:t>
            </a:r>
            <a:endParaRPr lang="en-GB" dirty="0"/>
          </a:p>
          <a:p>
            <a:pPr lvl="1"/>
            <a:r>
              <a:rPr lang="en-GB" dirty="0"/>
              <a:t>RI Data transfer for archiving purpose.</a:t>
            </a:r>
          </a:p>
          <a:p>
            <a:pPr lvl="1"/>
            <a:r>
              <a:rPr lang="en-GB" dirty="0"/>
              <a:t>Data transfer: bringing data to services or vice versa, quest for the right model and tools (depending on the service type, data volume, …)</a:t>
            </a:r>
          </a:p>
          <a:p>
            <a:pPr lvl="1"/>
            <a:r>
              <a:rPr lang="en-GB" dirty="0"/>
              <a:t>Transfer of data to users home lab/company after experiment (transfer driven by users).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/>
        <p:txBody>
          <a:bodyPr/>
          <a:lstStyle/>
          <a:p>
            <a:fld id="{CAC6784C-9DAB-514C-B4CE-D33C947A8EB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5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PaN</a:t>
            </a:r>
            <a:r>
              <a:rPr lang="en-GB" dirty="0"/>
              <a:t> RI typical environment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457200" y="1196752"/>
            <a:ext cx="10287000" cy="4680520"/>
          </a:xfrm>
        </p:spPr>
        <p:txBody>
          <a:bodyPr/>
          <a:lstStyle/>
          <a:p>
            <a:r>
              <a:rPr lang="en-GB" dirty="0"/>
              <a:t>Large user community (50 000 users/18 Months) with heterogenous profile :</a:t>
            </a:r>
          </a:p>
          <a:p>
            <a:pPr lvl="1"/>
            <a:r>
              <a:rPr lang="en-GB" dirty="0"/>
              <a:t>Scientific field : Biology, Material science, chemistry … Archaeology, nuclear physic, HEP.</a:t>
            </a:r>
          </a:p>
          <a:p>
            <a:pPr lvl="1"/>
            <a:r>
              <a:rPr lang="en-GB" dirty="0"/>
              <a:t>Academic and Industrial users</a:t>
            </a:r>
          </a:p>
          <a:p>
            <a:pPr lvl="1"/>
            <a:r>
              <a:rPr lang="en-GB" dirty="0"/>
              <a:t>Quite often very limited IT support in the users’ home organisation </a:t>
            </a:r>
          </a:p>
          <a:p>
            <a:r>
              <a:rPr lang="en-GB" dirty="0"/>
              <a:t>Datasets volume vary from 10s GB to 100s TB</a:t>
            </a:r>
          </a:p>
          <a:p>
            <a:r>
              <a:rPr lang="en-GB" dirty="0"/>
              <a:t>Yearly data production form 300TB to 10s of PB. </a:t>
            </a:r>
          </a:p>
          <a:p>
            <a:r>
              <a:rPr lang="en-GB" dirty="0"/>
              <a:t>Data are openly accessible after 3 years of non disclosure period.</a:t>
            </a:r>
          </a:p>
          <a:p>
            <a:r>
              <a:rPr lang="en-GB" dirty="0"/>
              <a:t>Relatively small IT teams, mainly focus on data production (i.e. experiment) support and integration of existing solutions.</a:t>
            </a:r>
          </a:p>
          <a:p>
            <a:pPr lvl="1"/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C6784C-9DAB-514C-B4CE-D33C947A8EB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4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87072" cy="446276"/>
          </a:xfrm>
        </p:spPr>
        <p:txBody>
          <a:bodyPr/>
          <a:lstStyle/>
          <a:p>
            <a:r>
              <a:rPr lang="en-GB" dirty="0"/>
              <a:t>Technical RI environment regarding data storage.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10287000" cy="2595736"/>
          </a:xfrm>
        </p:spPr>
        <p:txBody>
          <a:bodyPr/>
          <a:lstStyle/>
          <a:p>
            <a:r>
              <a:rPr lang="en-GB" dirty="0"/>
              <a:t>Central archive on RI </a:t>
            </a:r>
            <a:r>
              <a:rPr lang="en-GB" dirty="0" err="1"/>
              <a:t>lan</a:t>
            </a:r>
            <a:r>
              <a:rPr lang="en-GB" dirty="0"/>
              <a:t> : Large disk storage (typically GPFS) + Tape (cold archive).</a:t>
            </a:r>
          </a:p>
          <a:p>
            <a:r>
              <a:rPr lang="en-GB" dirty="0"/>
              <a:t>ACLs (Typically NFSv4) at the filesystem level.</a:t>
            </a:r>
          </a:p>
          <a:p>
            <a:r>
              <a:rPr lang="en-GB" dirty="0"/>
              <a:t>Local user ID that need to be mapped to Federated AAI ID.</a:t>
            </a:r>
          </a:p>
          <a:p>
            <a:r>
              <a:rPr lang="en-GB" dirty="0"/>
              <a:t>Users access to data store through gateways (NFS, SMB, </a:t>
            </a:r>
            <a:r>
              <a:rPr lang="en-GB" dirty="0" err="1"/>
              <a:t>Rsync</a:t>
            </a:r>
            <a:r>
              <a:rPr lang="en-GB" dirty="0"/>
              <a:t>, FTP, ...)</a:t>
            </a:r>
          </a:p>
          <a:p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C6784C-9DAB-514C-B4CE-D33C947A8EB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2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err="1"/>
              <a:t>PaNOSC</a:t>
            </a:r>
            <a:r>
              <a:rPr lang="en-GB" dirty="0"/>
              <a:t> Data Transfer use cases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/>
              <a:t>3 clearly identified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  <p:custDataLst>
              <p:tags r:id="rId3"/>
            </p:custDataLst>
          </p:nvPr>
        </p:nvSpPr>
        <p:spPr>
          <a:xfrm>
            <a:off x="457200" y="1828056"/>
            <a:ext cx="10287000" cy="99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An RI wants to archive its experimental data in a remote data centre.  Cold backup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+mn-lt"/>
              </a:rPr>
              <a:t>A user wants to access a data analysis service, data has to be available “transparently”.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facility user wants to transfer a large dataset from an RI’s archive to a remote compute center or her/his home PC. </a:t>
            </a:r>
          </a:p>
          <a:p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/>
        <p:txBody>
          <a:bodyPr/>
          <a:lstStyle/>
          <a:p>
            <a:fld id="{CAC6784C-9DAB-514C-B4CE-D33C947A8EB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4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Use case : Archiving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457200" y="1124744"/>
            <a:ext cx="10287000" cy="990600"/>
          </a:xfrm>
        </p:spPr>
        <p:txBody>
          <a:bodyPr/>
          <a:lstStyle/>
          <a:p>
            <a:r>
              <a:rPr lang="en-GB" dirty="0"/>
              <a:t>Aims :</a:t>
            </a:r>
          </a:p>
          <a:p>
            <a:pPr lvl="1"/>
            <a:r>
              <a:rPr lang="en-GB" dirty="0"/>
              <a:t>Automate cold backup of Raw data after experiment </a:t>
            </a:r>
          </a:p>
          <a:p>
            <a:pPr lvl="1"/>
            <a:r>
              <a:rPr lang="en-GB" dirty="0"/>
              <a:t>Restore data.</a:t>
            </a:r>
          </a:p>
          <a:p>
            <a:r>
              <a:rPr lang="en-GB" dirty="0"/>
              <a:t>Pilot </a:t>
            </a:r>
          </a:p>
          <a:p>
            <a:pPr lvl="1"/>
            <a:r>
              <a:rPr lang="en-GB" dirty="0"/>
              <a:t>ILL as RI (data producer) (GPFS + NFS gateway)</a:t>
            </a:r>
          </a:p>
          <a:p>
            <a:pPr lvl="1"/>
            <a:r>
              <a:rPr lang="en-GB" dirty="0"/>
              <a:t>UKRI-STFC as archive centre (</a:t>
            </a:r>
            <a:r>
              <a:rPr lang="en-GB" dirty="0" err="1"/>
              <a:t>Ceph</a:t>
            </a:r>
            <a:r>
              <a:rPr lang="en-GB" dirty="0"/>
              <a:t> S3 interface)</a:t>
            </a:r>
          </a:p>
          <a:p>
            <a:r>
              <a:rPr lang="en-GB" dirty="0"/>
              <a:t>Solutions evaluated</a:t>
            </a:r>
          </a:p>
          <a:p>
            <a:pPr lvl="1"/>
            <a:r>
              <a:rPr lang="en-GB" dirty="0"/>
              <a:t>FTS / </a:t>
            </a:r>
            <a:r>
              <a:rPr lang="en-GB" dirty="0" err="1"/>
              <a:t>GridFTP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Ruccio</a:t>
            </a:r>
            <a:r>
              <a:rPr lang="en-GB" dirty="0"/>
              <a:t> </a:t>
            </a:r>
          </a:p>
          <a:p>
            <a:pPr lvl="1"/>
            <a:r>
              <a:rPr lang="en-GB" b="1" dirty="0" err="1"/>
              <a:t>Rclone</a:t>
            </a:r>
            <a:r>
              <a:rPr lang="en-GB" dirty="0"/>
              <a:t> (</a:t>
            </a:r>
            <a:r>
              <a:rPr lang="en-GB" dirty="0">
                <a:hlinkClick r:id="rId2"/>
              </a:rPr>
              <a:t>https://rclone.org/</a:t>
            </a:r>
            <a:r>
              <a:rPr lang="en-GB" dirty="0"/>
              <a:t>) </a:t>
            </a:r>
          </a:p>
          <a:p>
            <a:pPr lvl="1"/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C6784C-9DAB-514C-B4CE-D33C947A8EB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6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Use case: EGI Data-Hub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95800" y="1143000"/>
            <a:ext cx="7560840" cy="369332"/>
          </a:xfrm>
        </p:spPr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  <p:custDataLst>
              <p:tags r:id="rId3"/>
            </p:custDataLst>
          </p:nvPr>
        </p:nvSpPr>
        <p:spPr>
          <a:xfrm>
            <a:off x="4295800" y="1858936"/>
            <a:ext cx="7560840" cy="3514280"/>
          </a:xfrm>
        </p:spPr>
        <p:txBody>
          <a:bodyPr/>
          <a:lstStyle/>
          <a:p>
            <a:r>
              <a:rPr lang="en-GB" dirty="0"/>
              <a:t>Transfer data to “EOSC” (i.e. not </a:t>
            </a:r>
            <a:r>
              <a:rPr lang="en-GB" dirty="0" err="1"/>
              <a:t>necessarly</a:t>
            </a:r>
            <a:r>
              <a:rPr lang="en-GB" dirty="0"/>
              <a:t> from the </a:t>
            </a:r>
            <a:r>
              <a:rPr lang="en-GB" dirty="0" err="1"/>
              <a:t>PaN</a:t>
            </a:r>
            <a:r>
              <a:rPr lang="en-GB" dirty="0"/>
              <a:t> community) data treatment services.</a:t>
            </a:r>
          </a:p>
          <a:p>
            <a:r>
              <a:rPr lang="en-GB" dirty="0"/>
              <a:t>Transfer data transparently from the point of view of the users.</a:t>
            </a:r>
          </a:p>
          <a:p>
            <a:r>
              <a:rPr lang="en-GB" dirty="0"/>
              <a:t>Archive the results back to the originated RI.</a:t>
            </a:r>
          </a:p>
          <a:p>
            <a:r>
              <a:rPr lang="en-GB" dirty="0"/>
              <a:t>Authenticate users using EOSC ready AAI (</a:t>
            </a:r>
            <a:r>
              <a:rPr lang="en-GB" dirty="0" err="1"/>
              <a:t>UmbrellaId</a:t>
            </a:r>
            <a:r>
              <a:rPr lang="en-GB" dirty="0"/>
              <a:t>)</a:t>
            </a:r>
          </a:p>
          <a:p>
            <a:r>
              <a:rPr lang="en-GB" dirty="0"/>
              <a:t>Authorise data access (open or embargo data).</a:t>
            </a: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457200" y="1143000"/>
            <a:ext cx="3349309" cy="4707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/>
        <p:txBody>
          <a:bodyPr/>
          <a:lstStyle/>
          <a:p>
            <a:fld id="{CAC6784C-9DAB-514C-B4CE-D33C947A8EB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4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1" y="381000"/>
            <a:ext cx="2597346" cy="44627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900" b="1" i="0" kern="1200">
                <a:solidFill>
                  <a:srgbClr val="4C4D4F"/>
                </a:solidFill>
                <a:latin typeface="Muli Black"/>
                <a:ea typeface="+mj-ea"/>
                <a:cs typeface="Muli Black"/>
              </a:defRPr>
            </a:lvl1pPr>
          </a:lstStyle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Use case: EGI Data-Hub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F5C33822-7C99-564E-993D-0F8A246F7C0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" y="236622"/>
            <a:ext cx="7235303" cy="4647237"/>
          </a:xfrm>
          <a:prstGeom prst="rect">
            <a:avLst/>
          </a:prstGeom>
        </p:spPr>
      </p:pic>
      <p:grpSp>
        <p:nvGrpSpPr>
          <p:cNvPr id="8" name="Groupe 7"/>
          <p:cNvGrpSpPr/>
          <p:nvPr>
            <p:custDataLst>
              <p:tags r:id="rId3"/>
            </p:custDataLst>
          </p:nvPr>
        </p:nvGrpSpPr>
        <p:grpSpPr>
          <a:xfrm>
            <a:off x="911424" y="4780385"/>
            <a:ext cx="1080120" cy="1152127"/>
            <a:chOff x="911424" y="5517233"/>
            <a:chExt cx="1080120" cy="1152127"/>
          </a:xfrm>
        </p:grpSpPr>
        <p:sp>
          <p:nvSpPr>
            <p:cNvPr id="9" name="Organigramme : Disque magnétique 8"/>
            <p:cNvSpPr/>
            <p:nvPr/>
          </p:nvSpPr>
          <p:spPr>
            <a:xfrm>
              <a:off x="911424" y="6093296"/>
              <a:ext cx="1080120" cy="576064"/>
            </a:xfrm>
            <a:prstGeom prst="flowChartMagneticDisk">
              <a:avLst/>
            </a:prstGeom>
            <a:solidFill>
              <a:srgbClr val="5F689D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Archive</a:t>
              </a:r>
              <a:endParaRPr lang="en-GB" sz="1200" dirty="0"/>
            </a:p>
          </p:txBody>
        </p:sp>
        <p:sp>
          <p:nvSpPr>
            <p:cNvPr id="10" name="Double flèche verticale 9"/>
            <p:cNvSpPr/>
            <p:nvPr/>
          </p:nvSpPr>
          <p:spPr>
            <a:xfrm>
              <a:off x="1298467" y="5517233"/>
              <a:ext cx="306034" cy="576063"/>
            </a:xfrm>
            <a:prstGeom prst="up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64000">
                  <a:srgbClr val="5F689D"/>
                </a:gs>
                <a:gs pos="100000">
                  <a:srgbClr val="5F689D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e 10"/>
          <p:cNvGrpSpPr/>
          <p:nvPr>
            <p:custDataLst>
              <p:tags r:id="rId4"/>
            </p:custDataLst>
          </p:nvPr>
        </p:nvGrpSpPr>
        <p:grpSpPr>
          <a:xfrm>
            <a:off x="2252010" y="4780385"/>
            <a:ext cx="1080120" cy="1152127"/>
            <a:chOff x="2099610" y="5364833"/>
            <a:chExt cx="1080120" cy="1152127"/>
          </a:xfrm>
        </p:grpSpPr>
        <p:sp>
          <p:nvSpPr>
            <p:cNvPr id="12" name="Organigramme : Disque magnétique 11"/>
            <p:cNvSpPr/>
            <p:nvPr/>
          </p:nvSpPr>
          <p:spPr>
            <a:xfrm>
              <a:off x="2099610" y="5940896"/>
              <a:ext cx="1080120" cy="576064"/>
            </a:xfrm>
            <a:prstGeom prst="flowChartMagneticDisk">
              <a:avLst/>
            </a:prstGeom>
            <a:solidFill>
              <a:srgbClr val="5F689D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Archive</a:t>
              </a:r>
              <a:endParaRPr lang="en-GB" sz="1200" dirty="0"/>
            </a:p>
          </p:txBody>
        </p:sp>
        <p:sp>
          <p:nvSpPr>
            <p:cNvPr id="13" name="Double flèche verticale 12"/>
            <p:cNvSpPr/>
            <p:nvPr/>
          </p:nvSpPr>
          <p:spPr>
            <a:xfrm>
              <a:off x="2476435" y="5364833"/>
              <a:ext cx="306034" cy="576063"/>
            </a:xfrm>
            <a:prstGeom prst="up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64000">
                  <a:srgbClr val="5F689D"/>
                </a:gs>
                <a:gs pos="100000">
                  <a:srgbClr val="5F689D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e 13"/>
          <p:cNvGrpSpPr/>
          <p:nvPr>
            <p:custDataLst>
              <p:tags r:id="rId5"/>
            </p:custDataLst>
          </p:nvPr>
        </p:nvGrpSpPr>
        <p:grpSpPr>
          <a:xfrm>
            <a:off x="3572161" y="4780385"/>
            <a:ext cx="1080120" cy="1168895"/>
            <a:chOff x="3267361" y="5212433"/>
            <a:chExt cx="1080120" cy="1168895"/>
          </a:xfrm>
        </p:grpSpPr>
        <p:sp>
          <p:nvSpPr>
            <p:cNvPr id="15" name="Organigramme : Disque magnétique 14"/>
            <p:cNvSpPr/>
            <p:nvPr/>
          </p:nvSpPr>
          <p:spPr>
            <a:xfrm>
              <a:off x="3267361" y="5805264"/>
              <a:ext cx="1080120" cy="576064"/>
            </a:xfrm>
            <a:prstGeom prst="flowChartMagneticDisk">
              <a:avLst/>
            </a:prstGeom>
            <a:solidFill>
              <a:srgbClr val="5F689D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Archive</a:t>
              </a:r>
              <a:endParaRPr lang="en-GB" sz="1200" dirty="0"/>
            </a:p>
          </p:txBody>
        </p:sp>
        <p:sp>
          <p:nvSpPr>
            <p:cNvPr id="16" name="Double flèche verticale 15"/>
            <p:cNvSpPr/>
            <p:nvPr/>
          </p:nvSpPr>
          <p:spPr>
            <a:xfrm>
              <a:off x="3654404" y="5212433"/>
              <a:ext cx="306034" cy="576063"/>
            </a:xfrm>
            <a:prstGeom prst="up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64000">
                  <a:srgbClr val="5F689D"/>
                </a:gs>
                <a:gs pos="100000">
                  <a:srgbClr val="5F689D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e 16"/>
          <p:cNvGrpSpPr/>
          <p:nvPr>
            <p:custDataLst>
              <p:tags r:id="rId6"/>
            </p:custDataLst>
          </p:nvPr>
        </p:nvGrpSpPr>
        <p:grpSpPr>
          <a:xfrm>
            <a:off x="4943872" y="4797153"/>
            <a:ext cx="1080120" cy="1152127"/>
            <a:chOff x="911424" y="5517233"/>
            <a:chExt cx="1080120" cy="1152127"/>
          </a:xfrm>
        </p:grpSpPr>
        <p:sp>
          <p:nvSpPr>
            <p:cNvPr id="18" name="Organigramme : Disque magnétique 17"/>
            <p:cNvSpPr/>
            <p:nvPr/>
          </p:nvSpPr>
          <p:spPr>
            <a:xfrm>
              <a:off x="911424" y="6093296"/>
              <a:ext cx="1080120" cy="576064"/>
            </a:xfrm>
            <a:prstGeom prst="flowChartMagneticDisk">
              <a:avLst/>
            </a:prstGeom>
            <a:solidFill>
              <a:srgbClr val="5F689D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Archive</a:t>
              </a:r>
              <a:endParaRPr lang="en-GB" sz="1200" dirty="0"/>
            </a:p>
          </p:txBody>
        </p:sp>
        <p:sp>
          <p:nvSpPr>
            <p:cNvPr id="19" name="Double flèche verticale 18"/>
            <p:cNvSpPr/>
            <p:nvPr/>
          </p:nvSpPr>
          <p:spPr>
            <a:xfrm>
              <a:off x="1298467" y="5517233"/>
              <a:ext cx="306034" cy="576063"/>
            </a:xfrm>
            <a:prstGeom prst="up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64000">
                  <a:srgbClr val="5F689D"/>
                </a:gs>
                <a:gs pos="100000">
                  <a:srgbClr val="5F689D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ectangle à coins arrondis 19"/>
          <p:cNvSpPr/>
          <p:nvPr>
            <p:custDataLst>
              <p:tags r:id="rId7"/>
            </p:custDataLst>
          </p:nvPr>
        </p:nvSpPr>
        <p:spPr>
          <a:xfrm>
            <a:off x="9387423" y="943652"/>
            <a:ext cx="936104" cy="8713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Data treatment service</a:t>
            </a:r>
          </a:p>
        </p:txBody>
      </p:sp>
      <p:sp>
        <p:nvSpPr>
          <p:cNvPr id="21" name="Rectangle à coins arrondis 20"/>
          <p:cNvSpPr/>
          <p:nvPr>
            <p:custDataLst>
              <p:tags r:id="rId8"/>
            </p:custDataLst>
          </p:nvPr>
        </p:nvSpPr>
        <p:spPr>
          <a:xfrm>
            <a:off x="9315415" y="2684894"/>
            <a:ext cx="1080120" cy="8713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HPC? Kubernetes? OpenStack?</a:t>
            </a:r>
          </a:p>
        </p:txBody>
      </p:sp>
      <p:sp>
        <p:nvSpPr>
          <p:cNvPr id="22" name="Double flèche verticale 21"/>
          <p:cNvSpPr/>
          <p:nvPr>
            <p:custDataLst>
              <p:tags r:id="rId9"/>
            </p:custDataLst>
          </p:nvPr>
        </p:nvSpPr>
        <p:spPr>
          <a:xfrm>
            <a:off x="9702458" y="1824377"/>
            <a:ext cx="306034" cy="860517"/>
          </a:xfrm>
          <a:prstGeom prst="upDownArrow">
            <a:avLst/>
          </a:prstGeom>
          <a:solidFill>
            <a:srgbClr val="A745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uble flèche verticale 22"/>
          <p:cNvSpPr/>
          <p:nvPr>
            <p:custDataLst>
              <p:tags r:id="rId10"/>
            </p:custDataLst>
          </p:nvPr>
        </p:nvSpPr>
        <p:spPr>
          <a:xfrm rot="4698860">
            <a:off x="7730339" y="3358738"/>
            <a:ext cx="139044" cy="3695926"/>
          </a:xfrm>
          <a:prstGeom prst="upDownArrow">
            <a:avLst/>
          </a:prstGeom>
          <a:solidFill>
            <a:srgbClr val="A745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ouble flèche verticale 23"/>
          <p:cNvSpPr/>
          <p:nvPr>
            <p:custDataLst>
              <p:tags r:id="rId11"/>
            </p:custDataLst>
          </p:nvPr>
        </p:nvSpPr>
        <p:spPr>
          <a:xfrm rot="4890844">
            <a:off x="5436198" y="1178071"/>
            <a:ext cx="182536" cy="7593886"/>
          </a:xfrm>
          <a:prstGeom prst="upDownArrow">
            <a:avLst/>
          </a:prstGeom>
          <a:solidFill>
            <a:srgbClr val="A745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uble flèche verticale 24"/>
          <p:cNvSpPr/>
          <p:nvPr>
            <p:custDataLst>
              <p:tags r:id="rId12"/>
            </p:custDataLst>
          </p:nvPr>
        </p:nvSpPr>
        <p:spPr>
          <a:xfrm rot="4790787">
            <a:off x="6076541" y="2005444"/>
            <a:ext cx="174495" cy="6286171"/>
          </a:xfrm>
          <a:prstGeom prst="upDownArrow">
            <a:avLst/>
          </a:prstGeom>
          <a:solidFill>
            <a:srgbClr val="A745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uble flèche verticale 25"/>
          <p:cNvSpPr/>
          <p:nvPr>
            <p:custDataLst>
              <p:tags r:id="rId13"/>
            </p:custDataLst>
          </p:nvPr>
        </p:nvSpPr>
        <p:spPr>
          <a:xfrm rot="4689236">
            <a:off x="6860784" y="2777622"/>
            <a:ext cx="168989" cy="4874279"/>
          </a:xfrm>
          <a:prstGeom prst="upDownArrow">
            <a:avLst/>
          </a:prstGeom>
          <a:solidFill>
            <a:srgbClr val="A745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ZoneTexte 26"/>
          <p:cNvSpPr txBox="1"/>
          <p:nvPr>
            <p:custDataLst>
              <p:tags r:id="rId14"/>
            </p:custDataLst>
          </p:nvPr>
        </p:nvSpPr>
        <p:spPr>
          <a:xfrm>
            <a:off x="10632504" y="1240829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Community ?</a:t>
            </a:r>
          </a:p>
        </p:txBody>
      </p:sp>
      <p:grpSp>
        <p:nvGrpSpPr>
          <p:cNvPr id="28" name="Groupe 27"/>
          <p:cNvGrpSpPr/>
          <p:nvPr>
            <p:custDataLst>
              <p:tags r:id="rId15"/>
            </p:custDataLst>
          </p:nvPr>
        </p:nvGrpSpPr>
        <p:grpSpPr>
          <a:xfrm>
            <a:off x="9344930" y="3545920"/>
            <a:ext cx="1080120" cy="1152127"/>
            <a:chOff x="2181972" y="4302834"/>
            <a:chExt cx="1080120" cy="1152127"/>
          </a:xfrm>
        </p:grpSpPr>
        <p:sp>
          <p:nvSpPr>
            <p:cNvPr id="29" name="Organigramme : Disque magnétique 28"/>
            <p:cNvSpPr/>
            <p:nvPr/>
          </p:nvSpPr>
          <p:spPr>
            <a:xfrm>
              <a:off x="2181972" y="4878897"/>
              <a:ext cx="1080120" cy="576064"/>
            </a:xfrm>
            <a:prstGeom prst="flowChartMagneticDisk">
              <a:avLst/>
            </a:prstGeom>
            <a:solidFill>
              <a:srgbClr val="A74569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Cache</a:t>
              </a:r>
              <a:endParaRPr lang="en-GB" sz="1200" dirty="0"/>
            </a:p>
          </p:txBody>
        </p:sp>
        <p:sp>
          <p:nvSpPr>
            <p:cNvPr id="30" name="Double flèche verticale 29"/>
            <p:cNvSpPr/>
            <p:nvPr/>
          </p:nvSpPr>
          <p:spPr>
            <a:xfrm>
              <a:off x="2569015" y="4302834"/>
              <a:ext cx="306034" cy="576063"/>
            </a:xfrm>
            <a:prstGeom prst="up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66000">
                  <a:srgbClr val="A74569"/>
                </a:gs>
                <a:gs pos="100000">
                  <a:srgbClr val="A74569"/>
                </a:gs>
                <a:gs pos="85000">
                  <a:srgbClr val="A74569"/>
                </a:gs>
              </a:gsLst>
              <a:lin ang="5400000" scaled="1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Image 3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0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04174" y="1662252"/>
            <a:ext cx="664433" cy="664433"/>
          </a:xfrm>
          <a:prstGeom prst="rect">
            <a:avLst/>
          </a:prstGeom>
        </p:spPr>
      </p:pic>
      <p:sp>
        <p:nvSpPr>
          <p:cNvPr id="32" name="Espace réservé du numéro de diapositive 31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/>
        <p:txBody>
          <a:bodyPr/>
          <a:lstStyle/>
          <a:p>
            <a:fld id="{CAC6784C-9DAB-514C-B4CE-D33C947A8EB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4" name="Groupe 3"/>
          <p:cNvGrpSpPr/>
          <p:nvPr/>
        </p:nvGrpSpPr>
        <p:grpSpPr>
          <a:xfrm>
            <a:off x="263352" y="3803935"/>
            <a:ext cx="626282" cy="2074666"/>
            <a:chOff x="263352" y="3803935"/>
            <a:chExt cx="626282" cy="2074666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 rotWithShape="1">
            <a:blip r:embed="rId21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1929" t="39423" r="2628" b="44512"/>
            <a:stretch/>
          </p:blipFill>
          <p:spPr>
            <a:xfrm rot="16200000">
              <a:off x="-599380" y="4666667"/>
              <a:ext cx="2074666" cy="349201"/>
            </a:xfrm>
            <a:prstGeom prst="rect">
              <a:avLst/>
            </a:prstGeom>
          </p:spPr>
        </p:pic>
        <p:sp>
          <p:nvSpPr>
            <p:cNvPr id="3" name="ZoneTexte 2"/>
            <p:cNvSpPr txBox="1"/>
            <p:nvPr/>
          </p:nvSpPr>
          <p:spPr>
            <a:xfrm rot="16200000">
              <a:off x="157863" y="4791353"/>
              <a:ext cx="11865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Local network</a:t>
              </a:r>
            </a:p>
          </p:txBody>
        </p:sp>
      </p:grpSp>
      <p:sp>
        <p:nvSpPr>
          <p:cNvPr id="33" name="ZoneTexte 32"/>
          <p:cNvSpPr txBox="1"/>
          <p:nvPr/>
        </p:nvSpPr>
        <p:spPr>
          <a:xfrm rot="20857638">
            <a:off x="7146001" y="5218721"/>
            <a:ext cx="2111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GÉANT network (100’s km)</a:t>
            </a:r>
          </a:p>
        </p:txBody>
      </p:sp>
    </p:spTree>
    <p:extLst>
      <p:ext uri="{BB962C8B-B14F-4D97-AF65-F5344CB8AC3E}">
        <p14:creationId xmlns:p14="http://schemas.microsoft.com/office/powerpoint/2010/main" val="37963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Initial results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  <p:custDataLst>
              <p:tags r:id="rId2"/>
            </p:custDataLst>
          </p:nvPr>
        </p:nvSpPr>
        <p:spPr>
          <a:xfrm>
            <a:off x="457200" y="1052736"/>
            <a:ext cx="8471172" cy="4968552"/>
          </a:xfrm>
        </p:spPr>
        <p:txBody>
          <a:bodyPr/>
          <a:lstStyle/>
          <a:p>
            <a:r>
              <a:rPr lang="en-GB" sz="2000" dirty="0"/>
              <a:t>Promising pilot:</a:t>
            </a:r>
          </a:p>
          <a:p>
            <a:pPr lvl="1"/>
            <a:r>
              <a:rPr lang="en-GB" sz="2000" dirty="0"/>
              <a:t>Provide the same interfaces for data independently of the archive location</a:t>
            </a:r>
          </a:p>
          <a:p>
            <a:pPr lvl="1"/>
            <a:r>
              <a:rPr lang="en-GB" sz="2000" dirty="0"/>
              <a:t>Transfer is transparent from the users’ point of view</a:t>
            </a:r>
          </a:p>
          <a:p>
            <a:r>
              <a:rPr lang="en-GB" sz="2000" dirty="0"/>
              <a:t>Performance with small datasets seems acceptable.</a:t>
            </a:r>
          </a:p>
          <a:p>
            <a:r>
              <a:rPr lang="en-GB" sz="2000" dirty="0"/>
              <a:t>Still need to understand the limits (datasets size, … ) of the model.</a:t>
            </a:r>
          </a:p>
          <a:p>
            <a:r>
              <a:rPr lang="en-GB" sz="2000" dirty="0"/>
              <a:t>Integration difficulties : hidden files (.snapshot) are creating pb, ACLs, Mapping of users ID (local to </a:t>
            </a:r>
            <a:r>
              <a:rPr lang="en-GB" sz="2000" dirty="0" err="1"/>
              <a:t>UmbrellaID</a:t>
            </a:r>
            <a:r>
              <a:rPr lang="en-GB" sz="2000" dirty="0"/>
              <a:t>)…</a:t>
            </a:r>
          </a:p>
          <a:p>
            <a:r>
              <a:rPr lang="en-GB" sz="2000" dirty="0">
                <a:latin typeface="+mn-lt"/>
              </a:rPr>
              <a:t>EOSC </a:t>
            </a:r>
            <a:r>
              <a:rPr lang="en-GB" sz="2000" dirty="0">
                <a:latin typeface="+mn-lt"/>
                <a:cs typeface="Times New Roman" panose="02020603050405020304" pitchFamily="18" charset="0"/>
              </a:rPr>
              <a:t>AAI</a:t>
            </a:r>
            <a:r>
              <a:rPr lang="en-GB" sz="2000" dirty="0">
                <a:latin typeface="+mn-lt"/>
              </a:rPr>
              <a:t> model not yet ready for such a cross community use case.</a:t>
            </a:r>
          </a:p>
          <a:p>
            <a:r>
              <a:rPr lang="en-GB" sz="2000" dirty="0"/>
              <a:t>Acceptance tests to be done.</a:t>
            </a:r>
          </a:p>
          <a:p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51125" y="306700"/>
            <a:ext cx="881770" cy="825302"/>
          </a:xfrm>
          <a:prstGeom prst="rect">
            <a:avLst/>
          </a:prstGeom>
        </p:spPr>
      </p:pic>
      <p:sp>
        <p:nvSpPr>
          <p:cNvPr id="6" name="Organigramme : Disque magnétique 5"/>
          <p:cNvSpPr/>
          <p:nvPr>
            <p:custDataLst>
              <p:tags r:id="rId4"/>
            </p:custDataLst>
          </p:nvPr>
        </p:nvSpPr>
        <p:spPr>
          <a:xfrm>
            <a:off x="9344930" y="4797152"/>
            <a:ext cx="1080120" cy="576064"/>
          </a:xfrm>
          <a:prstGeom prst="flowChartMagneticDisk">
            <a:avLst/>
          </a:prstGeom>
          <a:solidFill>
            <a:srgbClr val="5F689D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PaNOSC</a:t>
            </a:r>
          </a:p>
          <a:p>
            <a:pPr algn="ctr"/>
            <a:r>
              <a:rPr lang="en-GB" sz="1050" dirty="0"/>
              <a:t>Archive</a:t>
            </a:r>
            <a:endParaRPr lang="en-GB" sz="800" dirty="0"/>
          </a:p>
        </p:txBody>
      </p:sp>
      <p:sp>
        <p:nvSpPr>
          <p:cNvPr id="7" name="Rectangle à coins arrondis 6"/>
          <p:cNvSpPr/>
          <p:nvPr>
            <p:custDataLst>
              <p:tags r:id="rId5"/>
            </p:custDataLst>
          </p:nvPr>
        </p:nvSpPr>
        <p:spPr>
          <a:xfrm>
            <a:off x="9387423" y="260648"/>
            <a:ext cx="936104" cy="8713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Data treatment service</a:t>
            </a:r>
          </a:p>
        </p:txBody>
      </p:sp>
      <p:sp>
        <p:nvSpPr>
          <p:cNvPr id="8" name="Rectangle à coins arrondis 7"/>
          <p:cNvSpPr/>
          <p:nvPr>
            <p:custDataLst>
              <p:tags r:id="rId6"/>
            </p:custDataLst>
          </p:nvPr>
        </p:nvSpPr>
        <p:spPr>
          <a:xfrm>
            <a:off x="9315415" y="2001890"/>
            <a:ext cx="1080120" cy="8713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HPC? Kubernetes? OpenStack?</a:t>
            </a:r>
          </a:p>
        </p:txBody>
      </p:sp>
      <p:sp>
        <p:nvSpPr>
          <p:cNvPr id="9" name="Double flèche verticale 8"/>
          <p:cNvSpPr/>
          <p:nvPr>
            <p:custDataLst>
              <p:tags r:id="rId7"/>
            </p:custDataLst>
          </p:nvPr>
        </p:nvSpPr>
        <p:spPr>
          <a:xfrm>
            <a:off x="9702458" y="1141373"/>
            <a:ext cx="306034" cy="860517"/>
          </a:xfrm>
          <a:prstGeom prst="upDownArrow">
            <a:avLst/>
          </a:prstGeom>
          <a:solidFill>
            <a:srgbClr val="A745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uble flèche verticale 9"/>
          <p:cNvSpPr/>
          <p:nvPr>
            <p:custDataLst>
              <p:tags r:id="rId8"/>
            </p:custDataLst>
          </p:nvPr>
        </p:nvSpPr>
        <p:spPr>
          <a:xfrm rot="10800000">
            <a:off x="9826226" y="4036841"/>
            <a:ext cx="117527" cy="706081"/>
          </a:xfrm>
          <a:prstGeom prst="upDownArrow">
            <a:avLst/>
          </a:prstGeom>
          <a:solidFill>
            <a:srgbClr val="A745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e 10"/>
          <p:cNvGrpSpPr/>
          <p:nvPr>
            <p:custDataLst>
              <p:tags r:id="rId9"/>
            </p:custDataLst>
          </p:nvPr>
        </p:nvGrpSpPr>
        <p:grpSpPr>
          <a:xfrm>
            <a:off x="9344930" y="2862916"/>
            <a:ext cx="1080120" cy="1152127"/>
            <a:chOff x="2181972" y="4302834"/>
            <a:chExt cx="1080120" cy="1152127"/>
          </a:xfrm>
        </p:grpSpPr>
        <p:sp>
          <p:nvSpPr>
            <p:cNvPr id="12" name="Organigramme : Disque magnétique 11"/>
            <p:cNvSpPr/>
            <p:nvPr/>
          </p:nvSpPr>
          <p:spPr>
            <a:xfrm>
              <a:off x="2181972" y="4878897"/>
              <a:ext cx="1080120" cy="576064"/>
            </a:xfrm>
            <a:prstGeom prst="flowChartMagneticDisk">
              <a:avLst/>
            </a:prstGeom>
            <a:solidFill>
              <a:srgbClr val="A74569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Cache</a:t>
              </a:r>
              <a:endParaRPr lang="en-GB" sz="1200" dirty="0"/>
            </a:p>
          </p:txBody>
        </p:sp>
        <p:sp>
          <p:nvSpPr>
            <p:cNvPr id="13" name="Double flèche verticale 12"/>
            <p:cNvSpPr/>
            <p:nvPr/>
          </p:nvSpPr>
          <p:spPr>
            <a:xfrm>
              <a:off x="2569015" y="4302834"/>
              <a:ext cx="306034" cy="576063"/>
            </a:xfrm>
            <a:prstGeom prst="up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66000">
                  <a:srgbClr val="A74569"/>
                </a:gs>
                <a:gs pos="100000">
                  <a:srgbClr val="A74569"/>
                </a:gs>
                <a:gs pos="85000">
                  <a:srgbClr val="A74569"/>
                </a:gs>
              </a:gsLst>
              <a:lin ang="5400000" scaled="1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4" name="Image 13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10395534" y="4438133"/>
            <a:ext cx="1599973" cy="680097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10425050" y="461276"/>
            <a:ext cx="1599973" cy="68009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4"/>
            <p:custDataLst>
              <p:tags r:id="rId12"/>
            </p:custDataLst>
          </p:nvPr>
        </p:nvSpPr>
        <p:spPr/>
        <p:txBody>
          <a:bodyPr/>
          <a:lstStyle/>
          <a:p>
            <a:fld id="{CAC6784C-9DAB-514C-B4CE-D33C947A8EB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0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PaNOSC_ppt_template_202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2">
      <a:majorFont>
        <a:latin typeface="Muli Regular"/>
        <a:ea typeface=""/>
        <a:cs typeface=""/>
      </a:majorFont>
      <a:minorFont>
        <a:latin typeface="Muli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ogo+EU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2">
      <a:majorFont>
        <a:latin typeface="Muli Regular"/>
        <a:ea typeface=""/>
        <a:cs typeface=""/>
      </a:majorFont>
      <a:minorFont>
        <a:latin typeface="Muli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NOSC_EUflag+b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2">
      <a:majorFont>
        <a:latin typeface="Muli Regular"/>
        <a:ea typeface=""/>
        <a:cs typeface=""/>
      </a:majorFont>
      <a:minorFont>
        <a:latin typeface="Muli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NOSC_LOGO-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2">
      <a:majorFont>
        <a:latin typeface="Muli Regular"/>
        <a:ea typeface=""/>
        <a:cs typeface=""/>
      </a:majorFont>
      <a:minorFont>
        <a:latin typeface="Muli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PaNOSC_ppt_template_2020</Template>
  <TotalTime>2515</TotalTime>
  <Words>724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Courier New</vt:lpstr>
      <vt:lpstr>Muli</vt:lpstr>
      <vt:lpstr>Muli Black</vt:lpstr>
      <vt:lpstr>Muli Bold</vt:lpstr>
      <vt:lpstr>Muli Regular</vt:lpstr>
      <vt:lpstr>Times New Roman</vt:lpstr>
      <vt:lpstr>Wingdings</vt:lpstr>
      <vt:lpstr>PaNOSC_ppt_template_2020</vt:lpstr>
      <vt:lpstr>Logo+EUtext</vt:lpstr>
      <vt:lpstr>PaNOSC_EUflag+bar</vt:lpstr>
      <vt:lpstr>PaNOSC_LOGO-only</vt:lpstr>
      <vt:lpstr>PaNOSC Data Transfer Use cases</vt:lpstr>
      <vt:lpstr>PaNOSC - WP6 aims</vt:lpstr>
      <vt:lpstr>PaN RI typical environment</vt:lpstr>
      <vt:lpstr>Technical RI environment regarding data storage.</vt:lpstr>
      <vt:lpstr>PaNOSC Data Transfer use cases</vt:lpstr>
      <vt:lpstr>1st Use case : Archiving</vt:lpstr>
      <vt:lpstr>2nd Use case: EGI Data-Hub</vt:lpstr>
      <vt:lpstr>PowerPoint Presentation</vt:lpstr>
      <vt:lpstr>Initial results</vt:lpstr>
      <vt:lpstr>3rd use case </vt:lpstr>
      <vt:lpstr>Thank you</vt:lpstr>
    </vt:vector>
  </TitlesOfParts>
  <Company>ILL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WP6 18th months review</dc:title>
  <dc:creator>Jean-François</dc:creator>
  <cp:lastModifiedBy>PERRIN Jean-Francois</cp:lastModifiedBy>
  <cp:revision>108</cp:revision>
  <dcterms:created xsi:type="dcterms:W3CDTF">2020-06-03T11:56:45Z</dcterms:created>
  <dcterms:modified xsi:type="dcterms:W3CDTF">2020-11-03T10:35:33Z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2019-04-19T10:00:00Z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2019-04-23T10:00:00Z</vt:filetime>
  </property>
</Properties>
</file>