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46"/>
  </p:notesMasterIdLst>
  <p:sldIdLst>
    <p:sldId id="257" r:id="rId3"/>
    <p:sldId id="256" r:id="rId4"/>
    <p:sldId id="304" r:id="rId5"/>
    <p:sldId id="305" r:id="rId6"/>
    <p:sldId id="260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262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02" r:id="rId4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Open Sans" panose="020F0502020204030204" pitchFamily="34" charset="0"/>
      <p:regular r:id="rId51"/>
      <p:bold r:id="rId52"/>
      <p:italic r:id="rId53"/>
      <p:boldItalic r:id="rId54"/>
    </p:embeddedFont>
    <p:embeddedFont>
      <p:font typeface="Trebuchet MS" panose="020B0703020202090204" pitchFamily="34" charset="0"/>
      <p:regular r:id="rId55"/>
      <p:bold r:id="rId56"/>
      <p: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78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hwmiUXuzxEfZB8ihIc0xsJ5FK1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1"/>
  </p:normalViewPr>
  <p:slideViewPr>
    <p:cSldViewPr snapToGrid="0">
      <p:cViewPr varScale="1">
        <p:scale>
          <a:sx n="143" d="100"/>
          <a:sy n="143" d="100"/>
        </p:scale>
        <p:origin x="664" y="192"/>
      </p:cViewPr>
      <p:guideLst>
        <p:guide orient="horz" pos="277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7.fntdata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6a122c59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  <p:sp>
        <p:nvSpPr>
          <p:cNvPr id="152" name="Google Shape;152;ga6a122c59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2830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4f06f7c4f_1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  <p:sp>
        <p:nvSpPr>
          <p:cNvPr id="211" name="Google Shape;211;ga4f06f7c4f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7597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6a122c59e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  <p:sp>
        <p:nvSpPr>
          <p:cNvPr id="218" name="Google Shape;218;ga6a122c59e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5367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6a122c59e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  <p:sp>
        <p:nvSpPr>
          <p:cNvPr id="226" name="Google Shape;226;ga6a122c59e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8244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6a122c59e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dirty="0"/>
          </a:p>
        </p:txBody>
      </p:sp>
      <p:sp>
        <p:nvSpPr>
          <p:cNvPr id="233" name="Google Shape;233;ga6a122c59e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7235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4f06f7c4f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dirty="0"/>
          </a:p>
        </p:txBody>
      </p:sp>
      <p:sp>
        <p:nvSpPr>
          <p:cNvPr id="240" name="Google Shape;240;ga4f06f7c4f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2167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6a122c59e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dirty="0"/>
          </a:p>
        </p:txBody>
      </p:sp>
      <p:sp>
        <p:nvSpPr>
          <p:cNvPr id="250" name="Google Shape;250;ga6a122c59e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5486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4f06f7c4f_1_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7" name="Google Shape;257;ga4f06f7c4f_1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264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4f06f7c4f_1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3" name="Google Shape;263;ga4f06f7c4f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6094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a4f06f7c4f_0_1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9" name="Google Shape;269;ga4f06f7c4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223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4f06f7c4f_1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5" name="Google Shape;275;ga4f06f7c4f_1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9223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6118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4f06f7c4f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1" name="Google Shape;281;ga4f06f7c4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6861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a4f06f7c4f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0" name="Google Shape;290;ga4f06f7c4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3188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a4f06f7c4f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6" name="Google Shape;296;ga4f06f7c4f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2082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a4f06f7c4f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2" name="Google Shape;302;ga4f06f7c4f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16202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a4f06f7c4f_1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8" name="Google Shape;308;ga4f06f7c4f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7475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4f06f7c4f_1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4" name="Google Shape;314;ga4f06f7c4f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1825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4f06f7c4f_1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0" name="Google Shape;320;ga4f06f7c4f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4626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4f06f7c4f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a4f06f7c4f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7" name="Google Shape;327;ga4f06f7c4f_1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554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71876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6a122c59e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a6a122c59e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" name="Google Shape;349;ga6a122c59e_0_3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62389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a6a122c59e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5" name="Google Shape;355;ga6a122c59e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2762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a6a122c59e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3" name="Google Shape;363;ga6a122c59e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2855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a6a122c59e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9" name="Google Shape;369;ga6a122c59e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0970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6a122c59e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5" name="Google Shape;375;ga6a122c59e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4226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32773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a6a122c59e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2" name="Google Shape;382;ga6a122c59e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3549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6a122c59e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8" name="Google Shape;388;ga6a122c59e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1738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a4f06f7c4f_1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5" name="Google Shape;395;ga4f06f7c4f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41722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a4f06f7c4f_1_2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1" name="Google Shape;401;ga4f06f7c4f_1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646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6a122c59e_0_3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a6a122c59e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5286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a6a122c59e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6" name="Google Shape;406;ga6a122c59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53144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a6a122c59e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4" name="Google Shape;414;ga6a122c59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93700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a6a122c59e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2" name="Google Shape;422;ga6a122c59e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85289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18" name="Google Shape;618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43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4f06f7c4f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a4f06f7c4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004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4f06f7c4f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a4f06f7c4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6685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4f06f7c4f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a4f06f7c4f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0396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4f06f7c4f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  <p:sp>
        <p:nvSpPr>
          <p:cNvPr id="146" name="Google Shape;146;ga4f06f7c4f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4631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4f06f7c4f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  <p:sp>
        <p:nvSpPr>
          <p:cNvPr id="158" name="Google Shape;158;ga4f06f7c4f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263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">
  <p:cSld name="1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53f72c9169_15_41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g53f72c9169_15_41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g53f72c9169_15_41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FB1FFD-209B-1C40-B1CE-96B6613EF106}"/>
              </a:ext>
            </a:extLst>
          </p:cNvPr>
          <p:cNvSpPr txBox="1"/>
          <p:nvPr userDrawn="1"/>
        </p:nvSpPr>
        <p:spPr>
          <a:xfrm>
            <a:off x="7680960" y="500426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 columns">
  <p:cSld name="Text 2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body" idx="2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body" idx="3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body" idx="3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ubTitle" idx="4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Text + imag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>
            <a:spLocks noGrp="1"/>
          </p:cNvSpPr>
          <p:nvPr>
            <p:ph type="pic" idx="2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body" idx="3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8b716c6f1c_1_8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g8b716c6f1c_1_8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g8b716c6f1c_1_87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g8b716c6f1c_1_87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g8b716c6f1c_1_87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956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fr-FR" sz="900" b="1" i="0" u="none" strike="noStrike" cap="none" dirty="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fr-FR" sz="900" b="0" i="0" u="none" strike="noStrike" cap="none" dirty="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fr-FR" sz="900" b="0" i="0" u="none" strike="noStrike" cap="none" dirty="0" err="1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EGI_eInfra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4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4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sz="1800" b="1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fr-FR" sz="8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7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fr-FR" sz="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" name="Google Shape;33;p37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" name="Google Shape;34;p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7"/>
          <p:cNvSpPr txBox="1"/>
          <p:nvPr/>
        </p:nvSpPr>
        <p:spPr>
          <a:xfrm>
            <a:off x="7425796" y="4923175"/>
            <a:ext cx="806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02-04/11</a:t>
            </a:r>
            <a:r>
              <a:rPr lang="fr-FR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r-FR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7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  <p:sldLayoutId id="2147483657" r:id="rId4"/>
    <p:sldLayoutId id="2147483658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ezone-panosc.egi.e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hdl.handle.net/21.T15999/QBFl7Pw" TargetMode="External"/><Relationship Id="rId4" Type="http://schemas.openxmlformats.org/officeDocument/2006/relationships/hyperlink" Target="https://datahub.egi.eu/share/8a7d0e1de074f8ab12cfdd8f2428f4b8ch6b7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ndico.egi.eu/event/5000/contributions/14429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atahub.egi.eu/oai_pmh?verb=ListRecords&amp;metadataPrefix=oai_d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gi.eu/users/datahub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onedata.org/#/home" TargetMode="External"/><Relationship Id="rId4" Type="http://schemas.openxmlformats.org/officeDocument/2006/relationships/hyperlink" Target="https://docs.egi.eu/providers/datahub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twiki.cern.ch/twiki/bin/view/DPM/" TargetMode="External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hyperlink" Target="https://italiangrid.github.io/storm/" TargetMode="External"/><Relationship Id="rId4" Type="http://schemas.openxmlformats.org/officeDocument/2006/relationships/hyperlink" Target="https://www.dcache.or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structured_dat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mc-docs.web.cern.ch/dmc-docs/gfal2/gfal2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cgdm.web.cern.ch/dynafed-dynamic-federation-projec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gi.eu/users/online-storage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arketplace.egi.eu/34-online-storage" TargetMode="External"/><Relationship Id="rId4" Type="http://schemas.openxmlformats.org/officeDocument/2006/relationships/hyperlink" Target="https://www.egi.eu/services/online-storage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fts3-docs.web.cern.ch/fts3-docs/fts-rest/docs/api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fts3-docs.web.cern.ch/fts3-docs/docs/cli/cli.html" TargetMode="External"/><Relationship Id="rId5" Type="http://schemas.openxmlformats.org/officeDocument/2006/relationships/hyperlink" Target="http://fts3-docs.web.cern.ch/fts3-docs/fts-rest/docs/cli.html" TargetMode="External"/><Relationship Id="rId4" Type="http://schemas.openxmlformats.org/officeDocument/2006/relationships/hyperlink" Target="http://fts3-docs.web.cern.ch/fts3-docs/fts-rest/docs/easy/index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fts.cern.ch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gi.eu/event/5000/contributions/14428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gi.eu/users/data-transfer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arketplace.egi.eu/36-data-transfer" TargetMode="External"/><Relationship Id="rId4" Type="http://schemas.openxmlformats.org/officeDocument/2006/relationships/hyperlink" Target="https://www.egi.eu/services/data-transfer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rucio.cern.ch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indico.egi.eu/event/5000/contributions/14427/" TargetMode="Externa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us.org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hyperlink" Target="https://indico.egi.eu/event/5000/contributions/14430/" TargetMode="External"/><Relationship Id="rId4" Type="http://schemas.openxmlformats.org/officeDocument/2006/relationships/hyperlink" Target="https://ec.europa.eu/eusurvey/runner/globus-eu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gi.eu/event/5000/sessions/4525/#20201104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hub.egi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fr-FR" dirty="0"/>
              <a:t>Data Services in EGI:</a:t>
            </a:r>
            <a:br>
              <a:rPr lang="fr-FR" dirty="0"/>
            </a:br>
            <a:r>
              <a:rPr lang="fr-FR" dirty="0" err="1"/>
              <a:t>overview</a:t>
            </a:r>
            <a:r>
              <a:rPr lang="fr-FR" dirty="0"/>
              <a:t> and use cases</a:t>
            </a:r>
            <a:endParaRPr dirty="0"/>
          </a:p>
        </p:txBody>
      </p:sp>
      <p:sp>
        <p:nvSpPr>
          <p:cNvPr id="124" name="Google Shape;124;p1"/>
          <p:cNvSpPr txBox="1">
            <a:spLocks noGrp="1"/>
          </p:cNvSpPr>
          <p:nvPr>
            <p:ph type="body" idx="2"/>
          </p:nvPr>
        </p:nvSpPr>
        <p:spPr>
          <a:xfrm>
            <a:off x="354617" y="3636200"/>
            <a:ext cx="35982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endParaRPr/>
          </a:p>
        </p:txBody>
      </p:sp>
      <p:sp>
        <p:nvSpPr>
          <p:cNvPr id="125" name="Google Shape;125;p1"/>
          <p:cNvSpPr txBox="1">
            <a:spLocks noGrp="1"/>
          </p:cNvSpPr>
          <p:nvPr>
            <p:ph type="body" idx="3"/>
          </p:nvPr>
        </p:nvSpPr>
        <p:spPr>
          <a:xfrm>
            <a:off x="354618" y="3353550"/>
            <a:ext cx="34590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6a122c59e_0_120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250"/>
              <a:buFont typeface="Calibri"/>
              <a:buNone/>
            </a:pPr>
            <a:r>
              <a:rPr lang="en-GB" sz="2250"/>
              <a:t>Service Options</a:t>
            </a:r>
            <a:endParaRPr sz="2250"/>
          </a:p>
        </p:txBody>
      </p:sp>
      <p:sp>
        <p:nvSpPr>
          <p:cNvPr id="155" name="Google Shape;155;ga6a122c59e_0_120"/>
          <p:cNvSpPr txBox="1">
            <a:spLocks noGrp="1"/>
          </p:cNvSpPr>
          <p:nvPr>
            <p:ph type="body" idx="1"/>
          </p:nvPr>
        </p:nvSpPr>
        <p:spPr>
          <a:xfrm>
            <a:off x="286269" y="973065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Access to a PLAYGROUND public space is open to  anyone for testing and evaluation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GB" sz="1600"/>
              <a:t>N.B. Limited and shared storage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Users are able to create private empty spaces and provide/ask for storage support via Oneprovider</a:t>
            </a:r>
            <a:endParaRPr sz="180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GB" sz="1600"/>
              <a:t>installing Oneproviders on their infrastructure to store or expose existing datasets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GB" sz="1600"/>
              <a:t>contacting EGI support to request storage support from EGI Federation providers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</a:pPr>
            <a:r>
              <a:rPr lang="en-GB" sz="1400"/>
              <a:t>According to SLA to be agreed with the providers </a:t>
            </a:r>
            <a:endParaRPr/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Communities may decide to have a customized and dedicated DataHub installation for their use cases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GB" sz="1600"/>
              <a:t>e.g. PaNOSC </a:t>
            </a:r>
            <a:r>
              <a:rPr lang="en-GB" sz="1600" u="sng">
                <a:solidFill>
                  <a:schemeClr val="hlink"/>
                </a:solidFill>
                <a:hlinkClick r:id="rId3"/>
              </a:rPr>
              <a:t>https://onezone-panosc.egi.eu/</a:t>
            </a:r>
            <a:endParaRPr sz="160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GB" sz="1600"/>
              <a:t>contacting EGI to discuss the support and installation</a:t>
            </a:r>
            <a:endParaRPr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514350" lvl="1" indent="-952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514350" lvl="1" indent="-69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74323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4f06f7c4f_1_169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250"/>
              <a:buFont typeface="Calibri"/>
              <a:buNone/>
            </a:pPr>
            <a:r>
              <a:rPr lang="en-GB" sz="2250"/>
              <a:t>File / Share management</a:t>
            </a:r>
            <a:endParaRPr sz="2250"/>
          </a:p>
        </p:txBody>
      </p:sp>
      <p:pic>
        <p:nvPicPr>
          <p:cNvPr id="214" name="Google Shape;214;ga4f06f7c4f_1_169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637" y="1100253"/>
            <a:ext cx="4895640" cy="348173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a4f06f7c4f_1_169"/>
          <p:cNvSpPr txBox="1">
            <a:spLocks noGrp="1"/>
          </p:cNvSpPr>
          <p:nvPr>
            <p:ph type="body" idx="1"/>
          </p:nvPr>
        </p:nvSpPr>
        <p:spPr>
          <a:xfrm>
            <a:off x="5682087" y="709122"/>
            <a:ext cx="29061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For each space, users can manage files stored at the OneProviders</a:t>
            </a:r>
            <a:endParaRPr sz="180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GB" sz="1600"/>
              <a:t>Usual file operations supported</a:t>
            </a:r>
            <a:endParaRPr sz="1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Directory can be publicly shared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</a:pPr>
            <a:r>
              <a:rPr lang="en-GB" sz="1400" u="sng">
                <a:solidFill>
                  <a:schemeClr val="hlink"/>
                </a:solidFill>
                <a:hlinkClick r:id="rId4"/>
              </a:rPr>
              <a:t>https://datahub.egi.eu/share/8a7d0e1de074f8ab12cfdd8f2428f4b8ch6b7b</a:t>
            </a:r>
            <a:r>
              <a:rPr lang="en-GB" sz="1400"/>
              <a:t>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Shares can eventually be published via Handle services and have a PID assigned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GB" sz="1600" u="sng">
                <a:solidFill>
                  <a:schemeClr val="hlink"/>
                </a:solidFill>
                <a:hlinkClick r:id="rId5"/>
              </a:rPr>
              <a:t>http://hdl.handle.net/21.T15999/QBFl7Pw</a:t>
            </a:r>
            <a:endParaRPr sz="1600"/>
          </a:p>
          <a:p>
            <a:pPr marL="514350" lvl="1" indent="-69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03311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a6a122c59e_0_157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5C3"/>
              </a:buClr>
              <a:buSzPts val="3000"/>
              <a:buFont typeface="Calibri"/>
              <a:buNone/>
            </a:pPr>
            <a:r>
              <a:rPr lang="en-GB"/>
              <a:t>Replica / Transfer management</a:t>
            </a:r>
            <a:endParaRPr/>
          </a:p>
        </p:txBody>
      </p:sp>
      <p:pic>
        <p:nvPicPr>
          <p:cNvPr id="221" name="Google Shape;221;ga6a122c59e_0_157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501" y="1167151"/>
            <a:ext cx="5059726" cy="3176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a6a122c59e_0_157"/>
          <p:cNvSpPr txBox="1">
            <a:spLocks noGrp="1"/>
          </p:cNvSpPr>
          <p:nvPr>
            <p:ph type="body" idx="1"/>
          </p:nvPr>
        </p:nvSpPr>
        <p:spPr>
          <a:xfrm>
            <a:off x="5437124" y="880875"/>
            <a:ext cx="3344100" cy="23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For spaces supported by multiple OneProviders, the data distribution can be adjusted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</a:pPr>
            <a:r>
              <a:rPr lang="en-GB" sz="1400"/>
              <a:t>Data migration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</a:pPr>
            <a:r>
              <a:rPr lang="en-GB" sz="1400"/>
              <a:t>Data balancing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Transfers can be scheduled, monitored and cancelled from the Web interface and REST API</a:t>
            </a:r>
            <a:endParaRPr sz="18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Support for QoS</a:t>
            </a: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sp>
        <p:nvSpPr>
          <p:cNvPr id="223" name="Google Shape;223;ga6a122c59e_0_157"/>
          <p:cNvSpPr/>
          <p:nvPr/>
        </p:nvSpPr>
        <p:spPr>
          <a:xfrm>
            <a:off x="5609250" y="3442500"/>
            <a:ext cx="2824800" cy="1083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OneData QoS</a:t>
            </a:r>
            <a:r>
              <a:rPr lang="en-GB"/>
              <a:t> talk by Lucasz Dutka (Cyfronet) at EGI Data Transfer WG workshop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974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6a122c59e_0_206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5C3"/>
              </a:buClr>
              <a:buSzPts val="3000"/>
              <a:buFont typeface="Calibri"/>
              <a:buNone/>
            </a:pPr>
            <a:r>
              <a:rPr lang="en-GB" sz="2300"/>
              <a:t>Metadata management</a:t>
            </a:r>
            <a:endParaRPr sz="2300"/>
          </a:p>
        </p:txBody>
      </p:sp>
      <p:pic>
        <p:nvPicPr>
          <p:cNvPr id="229" name="Google Shape;229;ga6a122c59e_0_206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731" y="1133539"/>
            <a:ext cx="5864550" cy="287642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a6a122c59e_0_206"/>
          <p:cNvSpPr txBox="1">
            <a:spLocks noGrp="1"/>
          </p:cNvSpPr>
          <p:nvPr>
            <p:ph type="body" idx="1"/>
          </p:nvPr>
        </p:nvSpPr>
        <p:spPr>
          <a:xfrm>
            <a:off x="6143559" y="1133539"/>
            <a:ext cx="2906100" cy="27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Metadata associated to files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</a:pPr>
            <a:r>
              <a:rPr lang="en-GB" sz="1200"/>
              <a:t>Key/value pairs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</a:pPr>
            <a:r>
              <a:rPr lang="en-GB" sz="1200"/>
              <a:t>Json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</a:pPr>
            <a:r>
              <a:rPr lang="en-GB" sz="1200"/>
              <a:t>RDF </a:t>
            </a:r>
            <a:endParaRPr sz="1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Possibility to create indexes via REST API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Metadata harvesting via OAI-PMH interface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GB" sz="1600" u="sng">
                <a:solidFill>
                  <a:schemeClr val="hlink"/>
                </a:solidFill>
                <a:hlinkClick r:id="rId4"/>
              </a:rPr>
              <a:t>http://datahub.egi.eu/oai_pmh?verb=ListRecords&amp;metadataPrefix=oai_dc</a:t>
            </a:r>
            <a:endParaRPr sz="1600"/>
          </a:p>
          <a:p>
            <a:pPr marL="514350" lvl="1" indent="-69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413563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6a122c59e_0_212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5C3"/>
              </a:buClr>
              <a:buSzPts val="3000"/>
              <a:buFont typeface="Calibri"/>
              <a:buNone/>
            </a:pPr>
            <a:r>
              <a:rPr lang="en-GB" sz="2300"/>
              <a:t>Harvester management</a:t>
            </a:r>
            <a:endParaRPr sz="2300"/>
          </a:p>
        </p:txBody>
      </p:sp>
      <p:sp>
        <p:nvSpPr>
          <p:cNvPr id="236" name="Google Shape;236;ga6a122c59e_0_212"/>
          <p:cNvSpPr txBox="1">
            <a:spLocks noGrp="1"/>
          </p:cNvSpPr>
          <p:nvPr>
            <p:ph type="body" idx="1"/>
          </p:nvPr>
        </p:nvSpPr>
        <p:spPr>
          <a:xfrm>
            <a:off x="6113184" y="1406914"/>
            <a:ext cx="2906100" cy="27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/>
              <a:t>Possibility to automatic extract metadata from files published to a space</a:t>
            </a:r>
            <a:endParaRPr sz="1800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/>
              <a:t>Metadata updates are pushed to external indexes ( e.g. Elastic Search) and automatically synchronized</a:t>
            </a:r>
            <a:endParaRPr sz="1800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GB" sz="1800" dirty="0"/>
              <a:t>Search interface as GUI plugin</a:t>
            </a:r>
            <a:endParaRPr sz="1800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GB" sz="1800" b="1" dirty="0"/>
              <a:t>MDR</a:t>
            </a:r>
            <a:r>
              <a:rPr lang="en-GB" sz="1800" dirty="0"/>
              <a:t> use case implemented by ECRIN</a:t>
            </a:r>
            <a:endParaRPr sz="1800" dirty="0"/>
          </a:p>
          <a:p>
            <a:pPr marL="514350" lvl="1" indent="-69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</p:txBody>
      </p:sp>
      <p:pic>
        <p:nvPicPr>
          <p:cNvPr id="237" name="Google Shape;237;ga6a122c59e_0_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25" y="1665620"/>
            <a:ext cx="5838761" cy="2762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801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a4f06f7c4f_1_181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250"/>
              <a:buFont typeface="Calibri"/>
              <a:buNone/>
            </a:pPr>
            <a:r>
              <a:rPr lang="en-GB" sz="2250" dirty="0"/>
              <a:t>Posix Access via Oneclient</a:t>
            </a:r>
            <a:endParaRPr sz="2250" dirty="0"/>
          </a:p>
        </p:txBody>
      </p:sp>
      <p:sp>
        <p:nvSpPr>
          <p:cNvPr id="243" name="Google Shape;243;ga4f06f7c4f_1_181"/>
          <p:cNvSpPr txBox="1">
            <a:spLocks noGrp="1"/>
          </p:cNvSpPr>
          <p:nvPr>
            <p:ph type="body" idx="1"/>
          </p:nvPr>
        </p:nvSpPr>
        <p:spPr>
          <a:xfrm>
            <a:off x="118456" y="870455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57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pic>
        <p:nvPicPr>
          <p:cNvPr id="244" name="Google Shape;244;ga4f06f7c4f_1_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0142" y="1072475"/>
            <a:ext cx="2455004" cy="265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a4f06f7c4f_1_181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203" y="870455"/>
            <a:ext cx="5508527" cy="167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a4f06f7c4f_1_181" descr="A screenshot of a cell pho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1203" y="2873254"/>
            <a:ext cx="5617853" cy="90265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a4f06f7c4f_1_181"/>
          <p:cNvSpPr txBox="1"/>
          <p:nvPr/>
        </p:nvSpPr>
        <p:spPr>
          <a:xfrm>
            <a:off x="271203" y="4180937"/>
            <a:ext cx="8204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Files not available on the mounted Oneprovider, when accessed, are transparently  transferred from other Oneproviders supporting the same space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350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a6a122c59e_0_281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64866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250"/>
              <a:buFont typeface="Calibri"/>
              <a:buNone/>
            </a:pPr>
            <a:r>
              <a:rPr lang="en-GB" sz="2250" dirty="0"/>
              <a:t>OneProvider installation to support spaces</a:t>
            </a:r>
            <a:endParaRPr sz="2250" dirty="0"/>
          </a:p>
        </p:txBody>
      </p:sp>
      <p:pic>
        <p:nvPicPr>
          <p:cNvPr id="253" name="Google Shape;253;ga6a122c59e_0_281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53" y="1300354"/>
            <a:ext cx="5379831" cy="298339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a6a122c59e_0_281"/>
          <p:cNvSpPr txBox="1">
            <a:spLocks noGrp="1"/>
          </p:cNvSpPr>
          <p:nvPr>
            <p:ph type="body" idx="1"/>
          </p:nvPr>
        </p:nvSpPr>
        <p:spPr>
          <a:xfrm>
            <a:off x="6159642" y="1471960"/>
            <a:ext cx="29061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/>
              <a:t>Automatic SSL certificate installation via Let’s Encrypt</a:t>
            </a: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/>
              <a:t>Supported backend</a:t>
            </a:r>
            <a:endParaRPr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GB" sz="1600" dirty="0"/>
              <a:t>Posix</a:t>
            </a:r>
            <a:endParaRPr sz="1600"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GB" sz="1600" dirty="0"/>
              <a:t>S3</a:t>
            </a:r>
            <a:endParaRPr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GB" sz="1600" dirty="0"/>
              <a:t>Swift</a:t>
            </a:r>
            <a:endParaRPr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GB" sz="1600" dirty="0"/>
              <a:t>CEPH</a:t>
            </a:r>
            <a:endParaRPr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GB" sz="1600" dirty="0"/>
              <a:t>GlusterFS</a:t>
            </a:r>
            <a:endParaRPr sz="1600" dirty="0"/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dirty="0"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898274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4f06f7c4f_1_219"/>
          <p:cNvSpPr txBox="1">
            <a:spLocks noGrp="1"/>
          </p:cNvSpPr>
          <p:nvPr>
            <p:ph type="body" idx="1"/>
          </p:nvPr>
        </p:nvSpPr>
        <p:spPr>
          <a:xfrm>
            <a:off x="194854" y="896622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600"/>
              <a:buFont typeface="Calibri"/>
              <a:buChar char="•"/>
            </a:pPr>
            <a:r>
              <a:rPr lang="en-GB" sz="2800" u="sng" dirty="0">
                <a:solidFill>
                  <a:schemeClr val="hlink"/>
                </a:solidFill>
                <a:hlinkClick r:id="rId3"/>
              </a:rPr>
              <a:t>https://docs.egi.eu/users/datahub/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 u="sng" dirty="0">
                <a:solidFill>
                  <a:schemeClr val="hlink"/>
                </a:solidFill>
                <a:hlinkClick r:id="rId4"/>
              </a:rPr>
              <a:t>https://docs.egi.eu/providers/datahub/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 u="sng" dirty="0">
                <a:solidFill>
                  <a:schemeClr val="hlink"/>
                </a:solidFill>
                <a:hlinkClick r:id="rId5"/>
              </a:rPr>
              <a:t>https://onedata.org/</a:t>
            </a:r>
            <a:endParaRPr sz="2800" dirty="0">
              <a:solidFill>
                <a:srgbClr val="3C3C3C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C3C3C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C3C3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i="1" dirty="0">
              <a:solidFill>
                <a:srgbClr val="515151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2400" dirty="0"/>
              <a:t> </a:t>
            </a:r>
            <a:endParaRPr sz="2400"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260" name="Google Shape;260;ga4f06f7c4f_1_219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dirty="0"/>
              <a:t>Documentation/Links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2719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4f06f7c4f_1_202"/>
          <p:cNvSpPr txBox="1">
            <a:spLocks noGrp="1"/>
          </p:cNvSpPr>
          <p:nvPr>
            <p:ph type="body" idx="1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dirty="0"/>
          </a:p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dirty="0"/>
          </a:p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dirty="0"/>
          </a:p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dirty="0"/>
          </a:p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700" b="1" dirty="0"/>
          </a:p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4300" b="1" dirty="0"/>
              <a:t>EGI Online Storage</a:t>
            </a:r>
            <a:endParaRPr sz="4300" b="1" dirty="0"/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2400" dirty="0"/>
              <a:t> </a:t>
            </a:r>
            <a:endParaRPr sz="2400"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266" name="Google Shape;266;ga4f06f7c4f_1_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425" y="1243513"/>
            <a:ext cx="1381125" cy="153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462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a4f06f7c4f_0_175"/>
          <p:cNvSpPr txBox="1">
            <a:spLocks noGrp="1"/>
          </p:cNvSpPr>
          <p:nvPr>
            <p:ph type="body" idx="1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GB" sz="2600" dirty="0">
                <a:solidFill>
                  <a:srgbClr val="000000"/>
                </a:solidFill>
              </a:rPr>
              <a:t>Access data through different </a:t>
            </a:r>
            <a:r>
              <a:rPr lang="en-GB" sz="2600" b="1" dirty="0">
                <a:solidFill>
                  <a:srgbClr val="000000"/>
                </a:solidFill>
              </a:rPr>
              <a:t>protocols </a:t>
            </a:r>
            <a:r>
              <a:rPr lang="en-GB" sz="2600" dirty="0">
                <a:solidFill>
                  <a:srgbClr val="000000"/>
                </a:solidFill>
              </a:rPr>
              <a:t>and </a:t>
            </a:r>
            <a:r>
              <a:rPr lang="en-GB" sz="2600" b="1" dirty="0">
                <a:solidFill>
                  <a:srgbClr val="000000"/>
                </a:solidFill>
              </a:rPr>
              <a:t>replicate</a:t>
            </a:r>
            <a:r>
              <a:rPr lang="en-GB" sz="2600" dirty="0">
                <a:solidFill>
                  <a:srgbClr val="000000"/>
                </a:solidFill>
              </a:rPr>
              <a:t> data across different data centres to increase fault-tolerance</a:t>
            </a:r>
            <a:endParaRPr sz="2600" dirty="0">
              <a:solidFill>
                <a:srgbClr val="000000"/>
              </a:solidFill>
            </a:endParaRPr>
          </a:p>
          <a:p>
            <a:pPr marL="457200" lvl="0" indent="-3771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0"/>
              <a:buFont typeface="Calibri"/>
              <a:buChar char="•"/>
            </a:pPr>
            <a:r>
              <a:rPr lang="en-GB" sz="2600" dirty="0">
                <a:solidFill>
                  <a:srgbClr val="000000"/>
                </a:solidFill>
              </a:rPr>
              <a:t>Access </a:t>
            </a:r>
            <a:r>
              <a:rPr lang="en-GB" sz="2600" b="1" dirty="0">
                <a:solidFill>
                  <a:srgbClr val="000000"/>
                </a:solidFill>
              </a:rPr>
              <a:t>highly-scalable storage </a:t>
            </a:r>
            <a:r>
              <a:rPr lang="en-GB" sz="2600" dirty="0">
                <a:solidFill>
                  <a:srgbClr val="000000"/>
                </a:solidFill>
              </a:rPr>
              <a:t>from anywhere</a:t>
            </a:r>
            <a:endParaRPr sz="2600" dirty="0">
              <a:solidFill>
                <a:srgbClr val="000000"/>
              </a:solidFill>
            </a:endParaRPr>
          </a:p>
          <a:p>
            <a:pPr marL="457200" lvl="0" indent="-3771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0"/>
              <a:buFont typeface="Calibri"/>
              <a:buChar char="•"/>
            </a:pPr>
            <a:r>
              <a:rPr lang="en-GB" sz="2600" dirty="0">
                <a:solidFill>
                  <a:srgbClr val="000000"/>
                </a:solidFill>
              </a:rPr>
              <a:t>Control the </a:t>
            </a:r>
            <a:r>
              <a:rPr lang="en-GB" sz="2600" b="1" dirty="0">
                <a:solidFill>
                  <a:srgbClr val="000000"/>
                </a:solidFill>
              </a:rPr>
              <a:t>data sharing</a:t>
            </a:r>
            <a:endParaRPr sz="2600" b="1" dirty="0">
              <a:solidFill>
                <a:srgbClr val="000000"/>
              </a:solidFill>
            </a:endParaRPr>
          </a:p>
          <a:p>
            <a:pPr marL="457200" lvl="0" indent="-3771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0"/>
              <a:buFont typeface="Calibri"/>
              <a:buChar char="•"/>
            </a:pPr>
            <a:r>
              <a:rPr lang="en-GB" sz="2600" dirty="0">
                <a:solidFill>
                  <a:srgbClr val="000000"/>
                </a:solidFill>
              </a:rPr>
              <a:t>Organise data using a flexible </a:t>
            </a:r>
            <a:r>
              <a:rPr lang="en-GB" sz="2600" b="1" dirty="0">
                <a:solidFill>
                  <a:srgbClr val="000000"/>
                </a:solidFill>
              </a:rPr>
              <a:t>hierarchical</a:t>
            </a:r>
            <a:r>
              <a:rPr lang="en-GB" sz="2600" dirty="0">
                <a:solidFill>
                  <a:srgbClr val="000000"/>
                </a:solidFill>
              </a:rPr>
              <a:t> structure</a:t>
            </a:r>
            <a:endParaRPr sz="2600" dirty="0">
              <a:solidFill>
                <a:srgbClr val="000000"/>
              </a:solidFill>
            </a:endParaRPr>
          </a:p>
          <a:p>
            <a:pPr marL="457200" lvl="0" indent="-3771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0"/>
              <a:buFont typeface="Calibri"/>
              <a:buChar char="•"/>
            </a:pPr>
            <a:r>
              <a:rPr lang="en-GB" sz="2600" b="1" dirty="0">
                <a:solidFill>
                  <a:srgbClr val="000000"/>
                </a:solidFill>
              </a:rPr>
              <a:t>Extends</a:t>
            </a:r>
            <a:r>
              <a:rPr lang="en-GB" sz="2600" dirty="0">
                <a:solidFill>
                  <a:srgbClr val="000000"/>
                </a:solidFill>
              </a:rPr>
              <a:t> storage resources for compute instances</a:t>
            </a:r>
          </a:p>
          <a:p>
            <a:pPr indent="-37719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340"/>
              <a:buFont typeface="Calibri"/>
              <a:buChar char="•"/>
            </a:pPr>
            <a:r>
              <a:rPr lang="en-GB" sz="2400" dirty="0"/>
              <a:t>Assign global </a:t>
            </a:r>
            <a:r>
              <a:rPr lang="en-GB" sz="2400" b="1" dirty="0"/>
              <a:t>identifiers</a:t>
            </a:r>
            <a:r>
              <a:rPr lang="en-GB" sz="2400" dirty="0"/>
              <a:t> to files</a:t>
            </a:r>
            <a:endParaRPr sz="2400" dirty="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2400" dirty="0"/>
              <a:t> </a:t>
            </a:r>
            <a:endParaRPr sz="2400"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272" name="Google Shape;272;ga4f06f7c4f_0_175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dirty="0"/>
              <a:t>EGI Online Storage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46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9" y="0"/>
            <a:ext cx="913308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214650" y="162000"/>
            <a:ext cx="65382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fr-FR" sz="29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 HOUSEKEEPING</a:t>
            </a:r>
            <a:endParaRPr sz="29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359675" y="759225"/>
            <a:ext cx="48819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fr-FR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Please make sure your microphone and video are deactivated unless the (co)host gives permission.</a:t>
            </a: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465750" y="1629575"/>
            <a:ext cx="48819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fr-FR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              function to ask to speak,</a:t>
            </a:r>
            <a:br>
              <a:rPr lang="fr-FR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find the option in the “participants” list</a:t>
            </a: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2475200" y="2347525"/>
            <a:ext cx="48819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fr-FR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 presentations will be available on</a:t>
            </a: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Indico (see session via Timetable).</a:t>
            </a: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3267125" y="3034250"/>
            <a:ext cx="54129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fr-FR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you do not see all the Zoom buttons</a:t>
            </a: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 the bottom of the Zoom window, move your mouse on that window and buttons will appear.</a:t>
            </a: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7057725" y="4240625"/>
            <a:ext cx="1569300" cy="612900"/>
          </a:xfrm>
          <a:prstGeom prst="rect">
            <a:avLst/>
          </a:prstGeom>
          <a:solidFill>
            <a:srgbClr val="4E8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4276800" y="3925300"/>
            <a:ext cx="45555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fr-FR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your impressions and experiences on Twitter using #EGI2020 and mention @EGI_eInfra.</a:t>
            </a: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450" y="819074"/>
            <a:ext cx="246950" cy="4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450" y="1332543"/>
            <a:ext cx="298200" cy="20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8316" y="1746449"/>
            <a:ext cx="519100" cy="30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40450" y="2381727"/>
            <a:ext cx="408200" cy="3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77249" y="3154700"/>
            <a:ext cx="586352" cy="20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94748" y="4009450"/>
            <a:ext cx="354492" cy="3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10">
            <a:alphaModFix/>
          </a:blip>
          <a:srcRect l="8690" t="14020" r="5693" b="17584"/>
          <a:stretch/>
        </p:blipFill>
        <p:spPr>
          <a:xfrm>
            <a:off x="2833688" y="1755975"/>
            <a:ext cx="671525" cy="2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a4f06f7c4f_1_242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dirty="0"/>
              <a:t>Service options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endParaRPr dirty="0"/>
          </a:p>
        </p:txBody>
      </p:sp>
      <p:pic>
        <p:nvPicPr>
          <p:cNvPr id="278" name="Google Shape;278;ga4f06f7c4f_1_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13" y="573020"/>
            <a:ext cx="8692180" cy="4327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955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>
            <a:spLocks noGrp="1"/>
          </p:cNvSpPr>
          <p:nvPr>
            <p:ph type="title"/>
          </p:nvPr>
        </p:nvSpPr>
        <p:spPr>
          <a:xfrm>
            <a:off x="2579077" y="169146"/>
            <a:ext cx="5795534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US" dirty="0"/>
              <a:t>EGI HTC Federation &amp; Cloud federation</a:t>
            </a:r>
            <a:endParaRPr dirty="0"/>
          </a:p>
        </p:txBody>
      </p:sp>
      <p:sp>
        <p:nvSpPr>
          <p:cNvPr id="222" name="Google Shape;222;p7"/>
          <p:cNvSpPr txBox="1"/>
          <p:nvPr/>
        </p:nvSpPr>
        <p:spPr>
          <a:xfrm>
            <a:off x="168110" y="3247589"/>
            <a:ext cx="22421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HTC providers: File storage</a:t>
            </a:r>
            <a:endParaRPr dirty="0"/>
          </a:p>
        </p:txBody>
      </p:sp>
      <p:sp>
        <p:nvSpPr>
          <p:cNvPr id="223" name="Google Shape;223;p7"/>
          <p:cNvSpPr txBox="1"/>
          <p:nvPr/>
        </p:nvSpPr>
        <p:spPr>
          <a:xfrm>
            <a:off x="5476844" y="2208579"/>
            <a:ext cx="320995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Cloud providers: Block &amp; Object storage</a:t>
            </a:r>
            <a:endParaRPr dirty="0"/>
          </a:p>
        </p:txBody>
      </p:sp>
      <p:pic>
        <p:nvPicPr>
          <p:cNvPr id="224" name="Google Shape;22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110" y="803238"/>
            <a:ext cx="5092940" cy="230575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7" descr="A close up of a 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018" y="2571750"/>
            <a:ext cx="2970796" cy="207426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207449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4f06f7c4f_1_0"/>
          <p:cNvSpPr txBox="1">
            <a:spLocks noGrp="1"/>
          </p:cNvSpPr>
          <p:nvPr>
            <p:ph type="body" idx="1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90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40"/>
              <a:buFont typeface="Calibri"/>
              <a:buChar char="•"/>
            </a:pPr>
            <a:r>
              <a:rPr lang="en-GB" sz="2200" dirty="0"/>
              <a:t>File storage can be used for storing and accessing files on the infrastructure as input/output to EGI HTC computations</a:t>
            </a:r>
            <a:endParaRPr dirty="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200" dirty="0"/>
              <a:t>The EGI Workflow Management systems (</a:t>
            </a:r>
            <a:r>
              <a:rPr lang="en-GB" sz="2200" b="1" dirty="0"/>
              <a:t>DIRAC</a:t>
            </a:r>
            <a:r>
              <a:rPr lang="en-GB" sz="2200" dirty="0"/>
              <a:t>) is able to access files stored in File Storage instances via different protocols, and schedule the computations in order to be executed close to where the input files are stored </a:t>
            </a:r>
            <a:endParaRPr sz="2200" dirty="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2200" dirty="0"/>
              <a:t>It implements also the </a:t>
            </a:r>
            <a:r>
              <a:rPr lang="en-GB" sz="2200" b="1" dirty="0"/>
              <a:t>File cataloguing</a:t>
            </a:r>
            <a:endParaRPr sz="2300" b="1" dirty="0">
              <a:solidFill>
                <a:srgbClr val="000000"/>
              </a:solidFill>
            </a:endParaRPr>
          </a:p>
          <a:p>
            <a:pPr marL="457200" lvl="0" indent="-3581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Calibri"/>
              <a:buChar char="•"/>
            </a:pPr>
            <a:r>
              <a:rPr lang="en-GB" sz="2300" dirty="0">
                <a:solidFill>
                  <a:srgbClr val="000000"/>
                </a:solidFill>
              </a:rPr>
              <a:t>Technology: </a:t>
            </a:r>
            <a:r>
              <a:rPr lang="en-GB" sz="2300" u="sng" dirty="0">
                <a:solidFill>
                  <a:schemeClr val="hlink"/>
                </a:solidFill>
                <a:hlinkClick r:id="rId3"/>
              </a:rPr>
              <a:t>DPM</a:t>
            </a:r>
            <a:r>
              <a:rPr lang="en-GB" sz="2300" dirty="0">
                <a:solidFill>
                  <a:srgbClr val="000000"/>
                </a:solidFill>
              </a:rPr>
              <a:t>, </a:t>
            </a:r>
            <a:r>
              <a:rPr lang="en-GB" sz="2300" u="sng" dirty="0">
                <a:solidFill>
                  <a:schemeClr val="hlink"/>
                </a:solidFill>
                <a:hlinkClick r:id="rId4"/>
              </a:rPr>
              <a:t>dCache</a:t>
            </a:r>
            <a:r>
              <a:rPr lang="en-GB" sz="2300" dirty="0">
                <a:solidFill>
                  <a:srgbClr val="000000"/>
                </a:solidFill>
              </a:rPr>
              <a:t>, </a:t>
            </a:r>
            <a:r>
              <a:rPr lang="en-GB" sz="2300" u="sng" dirty="0">
                <a:solidFill>
                  <a:schemeClr val="hlink"/>
                </a:solidFill>
                <a:hlinkClick r:id="rId5"/>
              </a:rPr>
              <a:t>StoRM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581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Calibri"/>
              <a:buChar char="•"/>
            </a:pPr>
            <a:r>
              <a:rPr lang="en-GB" sz="2300" dirty="0">
                <a:solidFill>
                  <a:srgbClr val="000000"/>
                </a:solidFill>
              </a:rPr>
              <a:t>Interfaces: SRM, HTTP/WebDAV, XRootD, gsiftp, CDMI</a:t>
            </a:r>
            <a:endParaRPr sz="2300" dirty="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 b="1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2400" dirty="0"/>
              <a:t> </a:t>
            </a:r>
            <a:endParaRPr sz="2400"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284" name="Google Shape;284;ga4f06f7c4f_1_0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dirty="0"/>
              <a:t>Service options - File Storage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endParaRPr dirty="0"/>
          </a:p>
        </p:txBody>
      </p:sp>
      <p:pic>
        <p:nvPicPr>
          <p:cNvPr id="285" name="Google Shape;285;ga4f06f7c4f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3128" y="4357800"/>
            <a:ext cx="1218376" cy="61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a4f06f7c4f_1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75648" y="4333003"/>
            <a:ext cx="664525" cy="6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a4f06f7c4f_1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53325" y="4258563"/>
            <a:ext cx="2228850" cy="57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146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4f06f7c4f_1_5"/>
          <p:cNvSpPr txBox="1">
            <a:spLocks noGrp="1"/>
          </p:cNvSpPr>
          <p:nvPr>
            <p:ph type="body" idx="1"/>
          </p:nvPr>
        </p:nvSpPr>
        <p:spPr>
          <a:xfrm>
            <a:off x="194854" y="896622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7719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  <a:buSzPts val="2340"/>
              <a:buFont typeface="Calibri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Block-level storage solution that allows to </a:t>
            </a:r>
            <a:r>
              <a:rPr lang="en-GB" sz="2200" b="1" dirty="0">
                <a:solidFill>
                  <a:srgbClr val="000000"/>
                </a:solidFill>
              </a:rPr>
              <a:t>expand</a:t>
            </a:r>
            <a:r>
              <a:rPr lang="en-GB" sz="2200" dirty="0">
                <a:solidFill>
                  <a:srgbClr val="000000"/>
                </a:solidFill>
              </a:rPr>
              <a:t> the storage capacity of instances in the EGI Federated Cloud, </a:t>
            </a:r>
            <a:r>
              <a:rPr lang="en-GB" sz="2200" dirty="0"/>
              <a:t>offering the lowest possible latency for applications</a:t>
            </a:r>
            <a:endParaRPr sz="2200" dirty="0">
              <a:solidFill>
                <a:srgbClr val="000000"/>
              </a:solidFill>
            </a:endParaRPr>
          </a:p>
          <a:p>
            <a:pPr marL="457200" lvl="0" indent="-3771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0"/>
              <a:buFont typeface="Calibri"/>
              <a:buChar char="•"/>
            </a:pPr>
            <a:r>
              <a:rPr lang="en-GB" sz="2200" b="1" dirty="0">
                <a:solidFill>
                  <a:srgbClr val="000000"/>
                </a:solidFill>
              </a:rPr>
              <a:t>Increase</a:t>
            </a:r>
            <a:r>
              <a:rPr lang="en-GB" sz="2200" dirty="0">
                <a:solidFill>
                  <a:srgbClr val="000000"/>
                </a:solidFill>
              </a:rPr>
              <a:t> storage without increasing the size or capacity of the  instance or by provisioning new ones; delete servers, </a:t>
            </a:r>
            <a:r>
              <a:rPr lang="en-GB" sz="2200" b="1" dirty="0">
                <a:solidFill>
                  <a:srgbClr val="000000"/>
                </a:solidFill>
              </a:rPr>
              <a:t>keeping data intact </a:t>
            </a:r>
            <a:endParaRPr sz="2200" b="1" dirty="0">
              <a:solidFill>
                <a:srgbClr val="000000"/>
              </a:solidFill>
            </a:endParaRPr>
          </a:p>
          <a:p>
            <a:pPr marL="457200" lvl="0" indent="-3771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0"/>
              <a:buFont typeface="Calibri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Enhancing Technology: Openstack Cinder</a:t>
            </a:r>
            <a:endParaRPr sz="2200" dirty="0">
              <a:solidFill>
                <a:srgbClr val="000000"/>
              </a:solidFill>
            </a:endParaRPr>
          </a:p>
          <a:p>
            <a:pPr marL="457200" lvl="0" indent="-3771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0"/>
              <a:buFont typeface="Calibri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Interfaces: POSIX for access, OCCI and Openstack CLI/GUI for management</a:t>
            </a:r>
            <a:endParaRPr sz="2200" dirty="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2400" dirty="0"/>
              <a:t> </a:t>
            </a:r>
            <a:endParaRPr sz="2400"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293" name="Google Shape;293;ga4f06f7c4f_1_5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dirty="0"/>
              <a:t>Service options - Block Storage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6847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a4f06f7c4f_1_10"/>
          <p:cNvSpPr txBox="1">
            <a:spLocks noGrp="1"/>
          </p:cNvSpPr>
          <p:nvPr>
            <p:ph type="body" idx="1"/>
          </p:nvPr>
        </p:nvSpPr>
        <p:spPr>
          <a:xfrm>
            <a:off x="194854" y="896622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-GB" dirty="0">
                <a:solidFill>
                  <a:srgbClr val="000000"/>
                </a:solidFill>
              </a:rPr>
              <a:t>Manages data as </a:t>
            </a:r>
            <a:r>
              <a:rPr lang="en-GB" b="1" dirty="0">
                <a:solidFill>
                  <a:srgbClr val="000000"/>
                </a:solidFill>
              </a:rPr>
              <a:t>objects</a:t>
            </a:r>
            <a:r>
              <a:rPr lang="en-GB" dirty="0">
                <a:solidFill>
                  <a:srgbClr val="000000"/>
                </a:solidFill>
              </a:rPr>
              <a:t>. Each object includes the data itself, a variable amount of metadata, and a globally unique identifier.</a:t>
            </a:r>
            <a:endParaRPr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-GB" dirty="0">
                <a:solidFill>
                  <a:srgbClr val="000000"/>
                </a:solidFill>
              </a:rPr>
              <a:t>Cloud object storage allows relatively inexpensive, scalable and self-healing retention of massive amounts of </a:t>
            </a:r>
            <a:r>
              <a:rPr lang="en-GB" dirty="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unstructured data</a:t>
            </a:r>
            <a:endParaRPr sz="24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•"/>
            </a:pPr>
            <a:r>
              <a:rPr lang="en-GB" dirty="0"/>
              <a:t>The main uses cases are:</a:t>
            </a:r>
            <a:endParaRPr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▪"/>
            </a:pPr>
            <a:r>
              <a:rPr lang="en-GB" sz="2000" i="1" dirty="0"/>
              <a:t>Backups</a:t>
            </a:r>
            <a:r>
              <a:rPr lang="en-GB" sz="2000" dirty="0"/>
              <a:t> and </a:t>
            </a:r>
            <a:r>
              <a:rPr lang="en-GB" sz="2000" i="1" dirty="0"/>
              <a:t>Data Archive</a:t>
            </a:r>
            <a:r>
              <a:rPr lang="en-GB" sz="2000" dirty="0"/>
              <a:t>, </a:t>
            </a:r>
            <a:r>
              <a:rPr lang="en-GB" sz="2000" i="1" dirty="0"/>
              <a:t>AI and ML </a:t>
            </a:r>
            <a:r>
              <a:rPr lang="en-GB" sz="2000" dirty="0"/>
              <a:t>, </a:t>
            </a:r>
            <a:r>
              <a:rPr lang="en-GB" sz="2000" i="1" dirty="0"/>
              <a:t>Cloud Native applications</a:t>
            </a:r>
            <a:endParaRPr sz="2000" i="1" dirty="0">
              <a:solidFill>
                <a:srgbClr val="000000"/>
              </a:solidFill>
            </a:endParaRPr>
          </a:p>
          <a:p>
            <a:pPr marL="457200" lvl="0" indent="-358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Calibri"/>
              <a:buChar char="•"/>
            </a:pPr>
            <a:r>
              <a:rPr lang="en-GB" dirty="0">
                <a:solidFill>
                  <a:srgbClr val="000000"/>
                </a:solidFill>
              </a:rPr>
              <a:t>Technology : OpenStack Swift, CEPH</a:t>
            </a:r>
          </a:p>
          <a:p>
            <a:pPr marL="457200" lvl="0" indent="-358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Calibri"/>
              <a:buChar char="•"/>
            </a:pPr>
            <a:endParaRPr lang="en-US" i="1" dirty="0">
              <a:solidFill>
                <a:srgbClr val="000000"/>
              </a:solidFill>
            </a:endParaRPr>
          </a:p>
          <a:p>
            <a:pPr marL="457200" lvl="0" indent="-358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Calibri"/>
              <a:buChar char="•"/>
            </a:pPr>
            <a:r>
              <a:rPr lang="en-GB" dirty="0">
                <a:solidFill>
                  <a:srgbClr val="000000"/>
                </a:solidFill>
              </a:rPr>
              <a:t>Interfaces: S3, Swift, CDMI</a:t>
            </a:r>
            <a:endParaRPr sz="2400" dirty="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2400" dirty="0"/>
              <a:t> </a:t>
            </a:r>
            <a:endParaRPr sz="2400"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299" name="Google Shape;299;ga4f06f7c4f_1_10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dirty="0"/>
              <a:t>Service options - Object Storage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F52CFA-C8AF-F841-A2A5-1F0C68D44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78" y="3735890"/>
            <a:ext cx="2868706" cy="5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53DF0B2-1015-A447-82A1-52E764DA1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74" y="3582282"/>
            <a:ext cx="1131735" cy="140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458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a4f06f7c4f_1_15"/>
          <p:cNvSpPr txBox="1">
            <a:spLocks noGrp="1"/>
          </p:cNvSpPr>
          <p:nvPr>
            <p:ph type="body" idx="1"/>
          </p:nvPr>
        </p:nvSpPr>
        <p:spPr>
          <a:xfrm>
            <a:off x="194854" y="896622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GB" sz="2400" b="1" dirty="0">
                <a:solidFill>
                  <a:srgbClr val="000000"/>
                </a:solidFill>
              </a:rPr>
              <a:t>File Storage</a:t>
            </a:r>
            <a:endParaRPr sz="2400" b="1" dirty="0">
              <a:solidFill>
                <a:srgbClr val="000000"/>
              </a:solidFill>
            </a:endParaRPr>
          </a:p>
          <a:p>
            <a:pPr marL="914400" lvl="1" indent="-370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Calibri"/>
              <a:buChar char="▪"/>
            </a:pPr>
            <a:r>
              <a:rPr lang="en-GB" sz="2000" dirty="0">
                <a:solidFill>
                  <a:srgbClr val="000000"/>
                </a:solidFill>
              </a:rPr>
              <a:t>The services expose standard interface for data access that can be contacted via many CLI tools and libraries</a:t>
            </a:r>
            <a:endParaRPr sz="2000" dirty="0">
              <a:solidFill>
                <a:srgbClr val="000000"/>
              </a:solidFill>
            </a:endParaRPr>
          </a:p>
          <a:p>
            <a:pPr marL="914400" lvl="1" indent="-370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Calibri"/>
              <a:buChar char="▪"/>
            </a:pPr>
            <a:r>
              <a:rPr lang="en-GB" sz="2000" dirty="0">
                <a:solidFill>
                  <a:srgbClr val="000000"/>
                </a:solidFill>
              </a:rPr>
              <a:t>For grid based protocols ( SRM, gsiftp, </a:t>
            </a:r>
            <a:r>
              <a:rPr lang="en-GB" sz="2000" dirty="0" err="1">
                <a:solidFill>
                  <a:srgbClr val="000000"/>
                </a:solidFill>
              </a:rPr>
              <a:t>XrootD</a:t>
            </a:r>
            <a:r>
              <a:rPr lang="en-GB" sz="2000" dirty="0">
                <a:solidFill>
                  <a:srgbClr val="000000"/>
                </a:solidFill>
              </a:rPr>
              <a:t>) the </a:t>
            </a:r>
            <a:r>
              <a:rPr lang="en-GB" sz="2000" i="1" u="sng" dirty="0">
                <a:solidFill>
                  <a:schemeClr val="hlink"/>
                </a:solidFill>
                <a:hlinkClick r:id="rId3"/>
              </a:rPr>
              <a:t>gfal2</a:t>
            </a:r>
            <a:r>
              <a:rPr lang="en-GB" sz="2000" dirty="0">
                <a:solidFill>
                  <a:srgbClr val="000000"/>
                </a:solidFill>
              </a:rPr>
              <a:t> library and CLI is the recommended choice</a:t>
            </a:r>
            <a:endParaRPr sz="2000" dirty="0">
              <a:solidFill>
                <a:srgbClr val="000000"/>
              </a:solidFill>
            </a:endParaRPr>
          </a:p>
          <a:p>
            <a:pPr marL="914400" lvl="1" indent="-370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Calibri"/>
              <a:buChar char="▪"/>
            </a:pPr>
            <a:r>
              <a:rPr lang="en-GB" sz="2000" dirty="0">
                <a:solidFill>
                  <a:srgbClr val="000000"/>
                </a:solidFill>
              </a:rPr>
              <a:t>For HTTP/</a:t>
            </a:r>
            <a:r>
              <a:rPr lang="en-GB" sz="2000" dirty="0" err="1">
                <a:solidFill>
                  <a:srgbClr val="000000"/>
                </a:solidFill>
              </a:rPr>
              <a:t>Webdav</a:t>
            </a:r>
            <a:r>
              <a:rPr lang="en-GB" sz="2000" dirty="0">
                <a:solidFill>
                  <a:srgbClr val="000000"/>
                </a:solidFill>
              </a:rPr>
              <a:t> access via standard clients  like curl</a:t>
            </a:r>
          </a:p>
          <a:p>
            <a:pPr marL="914400" lvl="1" indent="-370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Calibri"/>
              <a:buChar char="▪"/>
            </a:pPr>
            <a:r>
              <a:rPr lang="en-GB" sz="2000" dirty="0">
                <a:solidFill>
                  <a:srgbClr val="000000"/>
                </a:solidFill>
              </a:rPr>
              <a:t>Auth/Authz is based on X509, transition to JWT tokens has been pushed and coordinated by WLCG </a:t>
            </a:r>
          </a:p>
          <a:p>
            <a:pPr lvl="1" indent="-37084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40"/>
              <a:buFont typeface="Calibri"/>
              <a:buChar char="▪"/>
            </a:pPr>
            <a:r>
              <a:rPr lang="en-GB" sz="2000" dirty="0">
                <a:solidFill>
                  <a:srgbClr val="000000"/>
                </a:solidFill>
              </a:rPr>
              <a:t>Access via EGI Checkin available at some testing endpoints</a:t>
            </a:r>
          </a:p>
          <a:p>
            <a:pPr marL="98425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i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i="1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rgbClr val="000000"/>
                </a:solidFill>
              </a:rPr>
              <a:t> </a:t>
            </a:r>
            <a:endParaRPr sz="2400" i="1" dirty="0">
              <a:solidFill>
                <a:srgbClr val="000000"/>
              </a:solidFill>
            </a:endParaRPr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305" name="Google Shape;305;ga4f06f7c4f_1_15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dirty="0"/>
              <a:t>Services Access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8032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4f06f7c4f_1_25"/>
          <p:cNvSpPr txBox="1">
            <a:spLocks noGrp="1"/>
          </p:cNvSpPr>
          <p:nvPr>
            <p:ph type="body" idx="1"/>
          </p:nvPr>
        </p:nvSpPr>
        <p:spPr>
          <a:xfrm>
            <a:off x="194854" y="896622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GB" sz="2400" b="1" dirty="0">
                <a:solidFill>
                  <a:srgbClr val="000000"/>
                </a:solidFill>
              </a:rPr>
              <a:t>Block Storage</a:t>
            </a:r>
          </a:p>
          <a:p>
            <a:pPr lvl="1" indent="-37084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40"/>
              <a:buFont typeface="Calibri"/>
              <a:buChar char="▪"/>
            </a:pPr>
            <a:r>
              <a:rPr lang="en-GB" sz="2000" dirty="0">
                <a:solidFill>
                  <a:srgbClr val="000000"/>
                </a:solidFill>
              </a:rPr>
              <a:t>Storage is mounted directly on the VMs</a:t>
            </a:r>
          </a:p>
          <a:p>
            <a:pPr lvl="1" indent="-37084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40"/>
              <a:buFont typeface="Calibri"/>
              <a:buChar char="▪"/>
            </a:pPr>
            <a:endParaRPr lang="en-GB" sz="2400" b="1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GB" sz="2400" b="1" dirty="0">
                <a:solidFill>
                  <a:srgbClr val="000000"/>
                </a:solidFill>
              </a:rPr>
              <a:t>Object Storage</a:t>
            </a:r>
            <a:endParaRPr sz="2400" b="1" dirty="0">
              <a:solidFill>
                <a:srgbClr val="000000"/>
              </a:solidFill>
            </a:endParaRPr>
          </a:p>
          <a:p>
            <a:pPr marL="914400" lvl="1" indent="-3644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0"/>
              <a:buFont typeface="Calibri"/>
              <a:buChar char="▪"/>
            </a:pPr>
            <a:r>
              <a:rPr lang="en-GB" sz="2000" dirty="0">
                <a:solidFill>
                  <a:srgbClr val="000000"/>
                </a:solidFill>
              </a:rPr>
              <a:t>Openstack Swift implementations: the OpenStack CLI can be used to access objects and containers. </a:t>
            </a:r>
          </a:p>
          <a:p>
            <a:pPr marL="54991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0"/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914400" lvl="1" indent="-3644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0"/>
              <a:buFont typeface="Calibri"/>
              <a:buChar char="▪"/>
            </a:pPr>
            <a:r>
              <a:rPr lang="en-GB" sz="2000" dirty="0">
                <a:solidFill>
                  <a:srgbClr val="000000"/>
                </a:solidFill>
              </a:rPr>
              <a:t>any CDMI and S3 command line client/library can be used for Object storage instances exposing S3/CDMI protocols</a:t>
            </a:r>
          </a:p>
          <a:p>
            <a:pPr marL="914400" lvl="1" indent="-3644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0"/>
              <a:buFont typeface="Calibri"/>
              <a:buChar char="▪"/>
            </a:pPr>
            <a:endParaRPr sz="1800" dirty="0">
              <a:solidFill>
                <a:srgbClr val="000000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-GB" sz="2000" b="1" dirty="0">
                <a:solidFill>
                  <a:srgbClr val="000000"/>
                </a:solidFill>
                <a:hlinkClick r:id="rId3"/>
              </a:rPr>
              <a:t>Dynafed</a:t>
            </a:r>
            <a:r>
              <a:rPr lang="en-GB" sz="2000" dirty="0">
                <a:solidFill>
                  <a:srgbClr val="000000"/>
                </a:solidFill>
              </a:rPr>
              <a:t> - Enables object storage access via X509 and OAUTH2</a:t>
            </a:r>
          </a:p>
          <a:p>
            <a:pPr lvl="2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Char char="▪"/>
            </a:pPr>
            <a:r>
              <a:rPr lang="en-GB" sz="1800" dirty="0">
                <a:solidFill>
                  <a:srgbClr val="000000"/>
                </a:solidFill>
              </a:rPr>
              <a:t>See Data Clinic</a:t>
            </a:r>
            <a:endParaRPr sz="1800" dirty="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2400" dirty="0"/>
              <a:t> </a:t>
            </a:r>
            <a:endParaRPr sz="2400"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311" name="Google Shape;311;ga4f06f7c4f_1_25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dirty="0"/>
              <a:t>Services Access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0161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a4f06f7c4f_1_90"/>
          <p:cNvSpPr txBox="1">
            <a:spLocks noGrp="1"/>
          </p:cNvSpPr>
          <p:nvPr>
            <p:ph type="body" idx="1"/>
          </p:nvPr>
        </p:nvSpPr>
        <p:spPr>
          <a:xfrm>
            <a:off x="194854" y="896622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400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https://docs.egi.eu/users/online-storage/</a:t>
            </a:r>
            <a:endParaRPr sz="2400" dirty="0">
              <a:solidFill>
                <a:schemeClr val="accen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1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400" u="sng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https://www.egi.eu/services/online-storage/</a:t>
            </a:r>
            <a:endParaRPr sz="2400" dirty="0">
              <a:solidFill>
                <a:schemeClr val="accen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1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Char char="•"/>
            </a:pPr>
            <a:r>
              <a:rPr lang="en-GB" sz="2400" u="sng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https://marketplace.egi.eu/34-online-storage</a:t>
            </a:r>
            <a:endParaRPr sz="2400" i="1" dirty="0">
              <a:solidFill>
                <a:schemeClr val="accen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i="1" dirty="0">
              <a:solidFill>
                <a:srgbClr val="3C3C3C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i="1" dirty="0">
              <a:solidFill>
                <a:srgbClr val="515151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2400" dirty="0"/>
              <a:t> </a:t>
            </a:r>
            <a:endParaRPr sz="2400"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317" name="Google Shape;317;ga4f06f7c4f_1_90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dirty="0"/>
              <a:t>Documentation/Links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4505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4f06f7c4f_1_51"/>
          <p:cNvSpPr txBox="1">
            <a:spLocks noGrp="1"/>
          </p:cNvSpPr>
          <p:nvPr>
            <p:ph type="body" idx="1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dirty="0"/>
          </a:p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dirty="0"/>
          </a:p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dirty="0"/>
          </a:p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dirty="0"/>
          </a:p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700" b="1" dirty="0"/>
          </a:p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4300" b="1" dirty="0"/>
              <a:t>EGI Data Transfer</a:t>
            </a:r>
            <a:endParaRPr sz="4300" b="1" dirty="0"/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2400" dirty="0"/>
              <a:t> </a:t>
            </a:r>
            <a:endParaRPr sz="2400"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323" name="Google Shape;323;ga4f06f7c4f_1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9900" y="1188643"/>
            <a:ext cx="1755000" cy="133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872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ga4f06f7c4f_1_56" descr="FTS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53" y="323277"/>
            <a:ext cx="1587569" cy="72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a4f06f7c4f_1_56" descr="Screenshot 2017-12-15 12.30.5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403" y="1328382"/>
            <a:ext cx="60960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a4f06f7c4f_1_56"/>
          <p:cNvSpPr txBox="1"/>
          <p:nvPr/>
        </p:nvSpPr>
        <p:spPr>
          <a:xfrm>
            <a:off x="1328916" y="1524452"/>
            <a:ext cx="1114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Simplicity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a4f06f7c4f_1_56"/>
          <p:cNvSpPr txBox="1"/>
          <p:nvPr/>
        </p:nvSpPr>
        <p:spPr>
          <a:xfrm>
            <a:off x="2590800" y="1452519"/>
            <a:ext cx="62832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users interaction for submitting transfers.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WebFTS portal for end-users, Real Time monitoring and Web Admin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" name="Google Shape;333;ga4f06f7c4f_1_56"/>
          <p:cNvGrpSpPr/>
          <p:nvPr/>
        </p:nvGrpSpPr>
        <p:grpSpPr>
          <a:xfrm>
            <a:off x="391654" y="2054768"/>
            <a:ext cx="7244246" cy="692550"/>
            <a:chOff x="661685" y="3312109"/>
            <a:chExt cx="7244246" cy="923400"/>
          </a:xfrm>
        </p:grpSpPr>
        <p:pic>
          <p:nvPicPr>
            <p:cNvPr id="334" name="Google Shape;334;ga4f06f7c4f_1_56" descr="Screenshot 2017-12-15 12.30.59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1685" y="3436400"/>
              <a:ext cx="723900" cy="711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ga4f06f7c4f_1_56"/>
            <p:cNvSpPr txBox="1"/>
            <p:nvPr/>
          </p:nvSpPr>
          <p:spPr>
            <a:xfrm>
              <a:off x="1598947" y="3312109"/>
              <a:ext cx="11466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Reliability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&amp;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Integrity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a4f06f7c4f_1_56"/>
            <p:cNvSpPr txBox="1"/>
            <p:nvPr/>
          </p:nvSpPr>
          <p:spPr>
            <a:xfrm>
              <a:off x="2860831" y="3653977"/>
              <a:ext cx="5045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Checksums and retries are provided per transfer.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ga4f06f7c4f_1_56"/>
          <p:cNvGrpSpPr/>
          <p:nvPr/>
        </p:nvGrpSpPr>
        <p:grpSpPr>
          <a:xfrm>
            <a:off x="337403" y="2750444"/>
            <a:ext cx="8379108" cy="1107900"/>
            <a:chOff x="607434" y="4239677"/>
            <a:chExt cx="8379108" cy="1477200"/>
          </a:xfrm>
        </p:grpSpPr>
        <p:pic>
          <p:nvPicPr>
            <p:cNvPr id="338" name="Google Shape;338;ga4f06f7c4f_1_56" descr="Screenshot 2017-12-15 12.31.05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07434" y="4439540"/>
              <a:ext cx="774700" cy="812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ga4f06f7c4f_1_56"/>
            <p:cNvSpPr txBox="1"/>
            <p:nvPr/>
          </p:nvSpPr>
          <p:spPr>
            <a:xfrm>
              <a:off x="1598947" y="4439540"/>
              <a:ext cx="11592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Flexibility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&amp;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Scalability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ga4f06f7c4f_1_56"/>
            <p:cNvSpPr txBox="1"/>
            <p:nvPr/>
          </p:nvSpPr>
          <p:spPr>
            <a:xfrm>
              <a:off x="2860842" y="4239677"/>
              <a:ext cx="6125700" cy="14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Multiprotocol support 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Different clients to access the service (RESTFul APIs, python bindings).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Transfers from/to different storages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ga4f06f7c4f_1_56"/>
          <p:cNvGrpSpPr/>
          <p:nvPr/>
        </p:nvGrpSpPr>
        <p:grpSpPr>
          <a:xfrm>
            <a:off x="392414" y="3813115"/>
            <a:ext cx="8058746" cy="727120"/>
            <a:chOff x="661685" y="5712767"/>
            <a:chExt cx="8058746" cy="969493"/>
          </a:xfrm>
        </p:grpSpPr>
        <p:pic>
          <p:nvPicPr>
            <p:cNvPr id="342" name="Google Shape;342;ga4f06f7c4f_1_56" descr="Screenshot 2017-12-15 12.31.11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1685" y="5712767"/>
              <a:ext cx="6985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3" name="Google Shape;343;ga4f06f7c4f_1_56"/>
            <p:cNvSpPr txBox="1"/>
            <p:nvPr/>
          </p:nvSpPr>
          <p:spPr>
            <a:xfrm>
              <a:off x="1560475" y="5884602"/>
              <a:ext cx="130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Intelligence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ga4f06f7c4f_1_56"/>
            <p:cNvSpPr txBox="1"/>
            <p:nvPr/>
          </p:nvSpPr>
          <p:spPr>
            <a:xfrm>
              <a:off x="2860831" y="5758860"/>
              <a:ext cx="58596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Parallel transfers scheduling and optimization  to get the most from network without burning the storages.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Priorities/Activities support for transfers classification.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" name="Google Shape;345;ga4f06f7c4f_1_56"/>
          <p:cNvSpPr txBox="1">
            <a:spLocks noGrp="1"/>
          </p:cNvSpPr>
          <p:nvPr>
            <p:ph type="title"/>
          </p:nvPr>
        </p:nvSpPr>
        <p:spPr>
          <a:xfrm>
            <a:off x="2143701" y="240020"/>
            <a:ext cx="57882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250"/>
              <a:buFont typeface="Calibri"/>
              <a:buNone/>
            </a:pPr>
            <a:r>
              <a:rPr lang="en-GB" sz="2550" b="1" dirty="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</a:t>
            </a:r>
            <a:r>
              <a:rPr lang="en-GB" sz="2550" dirty="0"/>
              <a:t> </a:t>
            </a:r>
            <a:r>
              <a:rPr lang="en-GB" sz="2550" b="1" dirty="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GB" sz="2550" dirty="0"/>
              <a:t> </a:t>
            </a:r>
            <a:r>
              <a:rPr lang="en-GB" sz="2550" b="1" dirty="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Transfer</a:t>
            </a:r>
            <a:endParaRPr sz="2550" dirty="0"/>
          </a:p>
        </p:txBody>
      </p:sp>
    </p:spTree>
    <p:extLst>
      <p:ext uri="{BB962C8B-B14F-4D97-AF65-F5344CB8AC3E}">
        <p14:creationId xmlns:p14="http://schemas.microsoft.com/office/powerpoint/2010/main" val="187590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>
            <a:spLocks noGrp="1"/>
          </p:cNvSpPr>
          <p:nvPr>
            <p:ph type="body" idx="1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GB" sz="2400" b="1" dirty="0"/>
              <a:t>EGI Data Services Overview </a:t>
            </a:r>
            <a:endParaRPr sz="2400"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2400" i="1" dirty="0"/>
              <a:t>Andrea </a:t>
            </a:r>
            <a:r>
              <a:rPr lang="en-GB" sz="2400" i="1" dirty="0" err="1"/>
              <a:t>Manzi</a:t>
            </a:r>
            <a:r>
              <a:rPr lang="en-GB" sz="2400" dirty="0"/>
              <a:t> (EGI Foundation) - 30’</a:t>
            </a:r>
            <a:endParaRPr sz="2400" dirty="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GB" sz="2400" b="1" dirty="0"/>
              <a:t>The ECRIN </a:t>
            </a:r>
            <a:r>
              <a:rPr lang="en-GB" sz="2400" b="1" dirty="0" err="1"/>
              <a:t>MetaData</a:t>
            </a:r>
            <a:r>
              <a:rPr lang="en-GB" sz="2400" b="1" dirty="0"/>
              <a:t> Repository (MDR) for clinical study objects</a:t>
            </a:r>
            <a:endParaRPr sz="2400"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2400" i="1" dirty="0"/>
              <a:t>Sergei </a:t>
            </a:r>
            <a:r>
              <a:rPr lang="en-GB" sz="2400" i="1" dirty="0" err="1"/>
              <a:t>Gorianin</a:t>
            </a:r>
            <a:r>
              <a:rPr lang="en-GB" sz="2400" dirty="0"/>
              <a:t> (ECRIN) - 15’</a:t>
            </a:r>
            <a:endParaRPr sz="2400" dirty="0"/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GB" sz="2400" b="1" dirty="0"/>
              <a:t>Data Management in the Belle-II experiment</a:t>
            </a:r>
            <a:r>
              <a:rPr lang="en-GB" sz="2400" dirty="0"/>
              <a:t> </a:t>
            </a:r>
            <a:endParaRPr sz="2400" dirty="0"/>
          </a:p>
          <a:p>
            <a:pPr marL="9144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 i="1" dirty="0"/>
              <a:t>Cedric </a:t>
            </a:r>
            <a:r>
              <a:rPr lang="en-GB" sz="2400" i="1"/>
              <a:t>Serfon</a:t>
            </a:r>
            <a:r>
              <a:rPr lang="en-GB" sz="2400" dirty="0"/>
              <a:t> (BNL) - 15’</a:t>
            </a:r>
            <a:endParaRPr sz="2400" dirty="0"/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GB" sz="2400" b="1" dirty="0"/>
              <a:t>Q&amp;A</a:t>
            </a:r>
            <a:r>
              <a:rPr lang="en-GB" sz="2400" dirty="0"/>
              <a:t> - 15’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2400" dirty="0"/>
              <a:t> </a:t>
            </a:r>
            <a:endParaRPr sz="2400"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Agenda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6248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a6a122c59e_0_342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82296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ctr">
              <a:lnSpc>
                <a:spcPct val="90000"/>
              </a:lnSpc>
              <a:spcBef>
                <a:spcPts val="0"/>
              </a:spcBef>
              <a:buSzPts val="3237"/>
            </a:pPr>
            <a:endParaRPr sz="3237" dirty="0">
              <a:latin typeface="Calibri"/>
              <a:ea typeface="Calibri"/>
              <a:cs typeface="Calibri"/>
              <a:sym typeface="Calibri"/>
            </a:endParaRPr>
          </a:p>
          <a:p>
            <a:pPr marL="469900" indent="-457200">
              <a:lnSpc>
                <a:spcPct val="90000"/>
              </a:lnSpc>
              <a:spcBef>
                <a:spcPts val="555"/>
              </a:spcBef>
              <a:buSzPts val="2575"/>
            </a:pPr>
            <a:r>
              <a:rPr lang="en-GB" sz="2575" dirty="0">
                <a:latin typeface="Calibri"/>
                <a:ea typeface="Calibri"/>
                <a:cs typeface="Calibri"/>
                <a:sym typeface="Calibri"/>
              </a:rPr>
              <a:t>For each link transfers are prioritized according to: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812800" lvl="1">
              <a:lnSpc>
                <a:spcPct val="90000"/>
              </a:lnSpc>
              <a:spcBef>
                <a:spcPts val="518"/>
              </a:spcBef>
              <a:buSzPts val="2390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Transfer Priority 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1270000" lvl="2">
              <a:lnSpc>
                <a:spcPct val="90000"/>
              </a:lnSpc>
              <a:spcBef>
                <a:spcPts val="444"/>
              </a:spcBef>
              <a:buSzPts val="2020"/>
            </a:pPr>
            <a:r>
              <a:rPr lang="en-GB" sz="2020" dirty="0">
                <a:latin typeface="Calibri"/>
                <a:ea typeface="Calibri"/>
                <a:cs typeface="Calibri"/>
                <a:sym typeface="Calibri"/>
              </a:rPr>
              <a:t>provided by the users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812800" lvl="1">
              <a:lnSpc>
                <a:spcPct val="90000"/>
              </a:lnSpc>
              <a:spcBef>
                <a:spcPts val="518"/>
              </a:spcBef>
              <a:buSzPts val="2390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Activities shares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1270000" lvl="2">
              <a:lnSpc>
                <a:spcPct val="90000"/>
              </a:lnSpc>
              <a:spcBef>
                <a:spcPts val="444"/>
              </a:spcBef>
              <a:buSzPts val="2020"/>
            </a:pPr>
            <a:r>
              <a:rPr lang="en-GB" sz="2020" dirty="0">
                <a:latin typeface="Calibri"/>
                <a:ea typeface="Calibri"/>
                <a:cs typeface="Calibri"/>
                <a:sym typeface="Calibri"/>
              </a:rPr>
              <a:t>Weights associated to transfers activities ( labels assigned to transfers )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812800" lvl="1">
              <a:lnSpc>
                <a:spcPct val="90000"/>
              </a:lnSpc>
              <a:spcBef>
                <a:spcPts val="518"/>
              </a:spcBef>
              <a:buSzPts val="2390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VO shares 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1270000" lvl="2">
              <a:lnSpc>
                <a:spcPct val="90000"/>
              </a:lnSpc>
              <a:spcBef>
                <a:spcPts val="444"/>
              </a:spcBef>
              <a:buSzPts val="2020"/>
            </a:pPr>
            <a:r>
              <a:rPr lang="en-GB" sz="2020" dirty="0">
                <a:latin typeface="Calibri"/>
                <a:ea typeface="Calibri"/>
                <a:cs typeface="Calibri"/>
                <a:sym typeface="Calibri"/>
              </a:rPr>
              <a:t>Link weights associated to VOs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1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390" dirty="0"/>
          </a:p>
          <a:p>
            <a:pPr marL="1143000" lvl="2" indent="-876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020" dirty="0"/>
          </a:p>
          <a:p>
            <a:pPr marL="742950" lvl="1" indent="-121284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390" dirty="0"/>
          </a:p>
          <a:p>
            <a:pPr marL="742950" lvl="1" indent="-121284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390" dirty="0"/>
          </a:p>
          <a:p>
            <a:pPr marL="1143000" lvl="2" indent="-876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020" dirty="0"/>
          </a:p>
          <a:p>
            <a:pPr marL="742950" lvl="1" indent="-121284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390" dirty="0"/>
          </a:p>
        </p:txBody>
      </p:sp>
      <p:sp>
        <p:nvSpPr>
          <p:cNvPr id="352" name="Google Shape;352;ga6a122c59e_0_342"/>
          <p:cNvSpPr txBox="1">
            <a:spLocks noGrp="1"/>
          </p:cNvSpPr>
          <p:nvPr>
            <p:ph type="title"/>
          </p:nvPr>
        </p:nvSpPr>
        <p:spPr>
          <a:xfrm>
            <a:off x="457200" y="154484"/>
            <a:ext cx="8229600" cy="6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r>
              <a:rPr lang="en-GB" sz="2550" b="1" dirty="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Transfer Scheduler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5307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a6a122c59e_0_348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82296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dirty="0"/>
          </a:p>
        </p:txBody>
      </p:sp>
      <p:pic>
        <p:nvPicPr>
          <p:cNvPr id="358" name="Google Shape;358;ga6a122c59e_0_348" descr="Screenshot 2017-12-15 16.07.4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5" y="1292634"/>
            <a:ext cx="4994641" cy="255823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a6a122c59e_0_348"/>
          <p:cNvSpPr/>
          <p:nvPr/>
        </p:nvSpPr>
        <p:spPr>
          <a:xfrm>
            <a:off x="1105574" y="3981861"/>
            <a:ext cx="65211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Streams per transfer are also optimized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the file size and the transfer queue (if enough transfers on a link -&gt; 1 stream per file)</a:t>
            </a:r>
            <a:endParaRPr dirty="0"/>
          </a:p>
        </p:txBody>
      </p:sp>
      <p:sp>
        <p:nvSpPr>
          <p:cNvPr id="360" name="Google Shape;360;ga6a122c59e_0_348"/>
          <p:cNvSpPr txBox="1">
            <a:spLocks noGrp="1"/>
          </p:cNvSpPr>
          <p:nvPr>
            <p:ph type="title"/>
          </p:nvPr>
        </p:nvSpPr>
        <p:spPr>
          <a:xfrm>
            <a:off x="457200" y="154484"/>
            <a:ext cx="8229600" cy="6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50" b="1" dirty="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Transfer Optimizer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6837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a6a122c59e_0_355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82296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190"/>
              <a:buFont typeface="Calibri"/>
              <a:buChar char="●"/>
            </a:pPr>
            <a:r>
              <a:rPr lang="en-GB" sz="2190" dirty="0">
                <a:latin typeface="Calibri"/>
                <a:ea typeface="Calibri"/>
                <a:cs typeface="Calibri"/>
                <a:sym typeface="Calibri"/>
              </a:rPr>
              <a:t>RESTFul APIs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60350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Calibri"/>
              <a:buChar char="○"/>
            </a:pPr>
            <a:r>
              <a:rPr lang="en-GB" sz="2004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https://fts3-docs.web.cern.ch/fts3-docs/fts-rest/docs/api.html</a:t>
            </a:r>
            <a:endParaRPr sz="2004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175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190"/>
              <a:buFont typeface="Calibri"/>
              <a:buChar char="●"/>
            </a:pPr>
            <a:r>
              <a:rPr lang="en-GB" sz="2190" dirty="0">
                <a:latin typeface="Calibri"/>
                <a:ea typeface="Calibri"/>
                <a:cs typeface="Calibri"/>
                <a:sym typeface="Calibri"/>
              </a:rPr>
              <a:t>Python “easy” bindings and CLI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60350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Calibri"/>
              <a:buChar char="○"/>
            </a:pPr>
            <a:r>
              <a:rPr lang="en-GB" sz="2004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https://fts3-docs.web.cern.ch/fts3-docs/fts-rest/docs/easy/index.html</a:t>
            </a:r>
            <a:endParaRPr sz="2004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60350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Calibri"/>
              <a:buChar char="○"/>
            </a:pPr>
            <a:r>
              <a:rPr lang="en-GB" sz="2004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https://fts3-docs.web.cern.ch/fts3-docs/fts-rest/docs/cli.html</a:t>
            </a:r>
            <a:endParaRPr sz="2004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175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190"/>
              <a:buFont typeface="Calibri"/>
              <a:buChar char="●"/>
            </a:pPr>
            <a:r>
              <a:rPr lang="en-GB" sz="2190" dirty="0">
                <a:latin typeface="Calibri"/>
                <a:ea typeface="Calibri"/>
                <a:cs typeface="Calibri"/>
                <a:sym typeface="Calibri"/>
              </a:rPr>
              <a:t>C++ CLI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60350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Calibri"/>
              <a:buChar char="○"/>
            </a:pPr>
            <a:r>
              <a:rPr lang="en-GB" sz="2004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http://fts3-docs.web.cern.ch/fts3-docs/docs/cli/cli.html</a:t>
            </a:r>
            <a:endParaRPr sz="2004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175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190"/>
              <a:buFont typeface="Calibri"/>
              <a:buChar char="●"/>
            </a:pPr>
            <a:r>
              <a:rPr lang="en-GB" sz="2190" dirty="0">
                <a:latin typeface="Calibri"/>
                <a:ea typeface="Calibri"/>
                <a:cs typeface="Calibri"/>
                <a:sym typeface="Calibri"/>
              </a:rPr>
              <a:t>Data Management frameworks integrated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60350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Calibri"/>
              <a:buChar char="○"/>
            </a:pPr>
            <a:r>
              <a:rPr lang="en-GB" sz="2004" dirty="0">
                <a:latin typeface="Calibri"/>
                <a:ea typeface="Calibri"/>
                <a:cs typeface="Calibri"/>
                <a:sym typeface="Calibri"/>
              </a:rPr>
              <a:t>Rucio, Phedex, DIRAC, Dynamo, etc.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</p:txBody>
      </p:sp>
      <p:sp>
        <p:nvSpPr>
          <p:cNvPr id="366" name="Google Shape;366;ga6a122c59e_0_355"/>
          <p:cNvSpPr txBox="1">
            <a:spLocks noGrp="1"/>
          </p:cNvSpPr>
          <p:nvPr>
            <p:ph type="title"/>
          </p:nvPr>
        </p:nvSpPr>
        <p:spPr>
          <a:xfrm>
            <a:off x="457200" y="154484"/>
            <a:ext cx="8229600" cy="6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50" b="1" dirty="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User Tools and APIs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37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42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a6a122c59e_0_360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82296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5"/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175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320"/>
              <a:buFont typeface="Calibri"/>
              <a:buChar char="●"/>
            </a:pPr>
            <a:r>
              <a:rPr lang="en-GB" sz="2320" dirty="0">
                <a:latin typeface="Calibri"/>
                <a:ea typeface="Calibri"/>
                <a:cs typeface="Calibri"/>
                <a:sym typeface="Calibri"/>
              </a:rPr>
              <a:t>Tape Archives integration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603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1980"/>
              <a:buFont typeface="Calibri"/>
              <a:buChar char="○"/>
            </a:pPr>
            <a:r>
              <a:rPr lang="en-GB" sz="1979" dirty="0">
                <a:latin typeface="Calibri"/>
                <a:ea typeface="Calibri"/>
                <a:cs typeface="Calibri"/>
                <a:sym typeface="Calibri"/>
              </a:rPr>
              <a:t>FTS can request to ”bring-online” files to disk from storages supporting Tapes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175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320"/>
              <a:buFont typeface="Calibri"/>
              <a:buChar char="●"/>
            </a:pPr>
            <a:r>
              <a:rPr lang="en-GB" sz="2320" dirty="0">
                <a:latin typeface="Calibri"/>
                <a:ea typeface="Calibri"/>
                <a:cs typeface="Calibri"/>
                <a:sym typeface="Calibri"/>
              </a:rPr>
              <a:t>Multi-hop transfers support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603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1980"/>
              <a:buFont typeface="Calibri"/>
              <a:buChar char="○"/>
            </a:pPr>
            <a:r>
              <a:rPr lang="en-GB" sz="1979" dirty="0">
                <a:latin typeface="Calibri"/>
                <a:ea typeface="Calibri"/>
                <a:cs typeface="Calibri"/>
                <a:sym typeface="Calibri"/>
              </a:rPr>
              <a:t>Transfers from A-&gt;C, but also A-&gt;B-&gt;C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175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320"/>
              <a:buFont typeface="Calibri"/>
              <a:buChar char="●"/>
            </a:pPr>
            <a:r>
              <a:rPr lang="en-GB" sz="2320" dirty="0">
                <a:latin typeface="Calibri"/>
                <a:ea typeface="Calibri"/>
                <a:cs typeface="Calibri"/>
                <a:sym typeface="Calibri"/>
              </a:rPr>
              <a:t>Bulk File deletions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603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1980"/>
              <a:buFont typeface="Calibri"/>
              <a:buChar char="○"/>
            </a:pPr>
            <a:r>
              <a:rPr lang="en-GB" sz="1979" dirty="0">
                <a:latin typeface="Calibri"/>
                <a:ea typeface="Calibri"/>
                <a:cs typeface="Calibri"/>
                <a:sym typeface="Calibri"/>
              </a:rPr>
              <a:t>Clients can send a list of files to delete and FTS optimizes the interactions with the storages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175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320"/>
              <a:buFont typeface="Calibri"/>
              <a:buChar char="●"/>
            </a:pPr>
            <a:r>
              <a:rPr lang="en-GB" sz="2320" dirty="0">
                <a:latin typeface="Calibri"/>
                <a:ea typeface="Calibri"/>
                <a:cs typeface="Calibri"/>
                <a:sym typeface="Calibri"/>
              </a:rPr>
              <a:t>Messaging integration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603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1980"/>
              <a:buFont typeface="Calibri"/>
              <a:buChar char="○"/>
            </a:pPr>
            <a:r>
              <a:rPr lang="en-GB" sz="1979" dirty="0">
                <a:latin typeface="Calibri"/>
                <a:ea typeface="Calibri"/>
                <a:cs typeface="Calibri"/>
                <a:sym typeface="Calibri"/>
              </a:rPr>
              <a:t>Messages produced for job/transfer state change and optimizer decisions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1143000" lvl="2" indent="-9906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2040" dirty="0"/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 dirty="0"/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 dirty="0"/>
          </a:p>
        </p:txBody>
      </p:sp>
      <p:sp>
        <p:nvSpPr>
          <p:cNvPr id="372" name="Google Shape;372;ga6a122c59e_0_360"/>
          <p:cNvSpPr txBox="1">
            <a:spLocks noGrp="1"/>
          </p:cNvSpPr>
          <p:nvPr>
            <p:ph type="title"/>
          </p:nvPr>
        </p:nvSpPr>
        <p:spPr>
          <a:xfrm>
            <a:off x="457200" y="154484"/>
            <a:ext cx="8229600" cy="6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50" b="1" dirty="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Other Main Features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6100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a6a122c59e_0_365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82296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indent="-457200">
              <a:lnSpc>
                <a:spcPct val="90000"/>
              </a:lnSpc>
              <a:spcBef>
                <a:spcPts val="544"/>
              </a:spcBef>
            </a:pPr>
            <a:r>
              <a:rPr lang="en-GB" sz="2520" dirty="0">
                <a:latin typeface="Calibri"/>
                <a:ea typeface="Calibri"/>
                <a:cs typeface="Calibri"/>
                <a:sym typeface="Calibri"/>
              </a:rPr>
              <a:t>FTP/gsiftp, HTTP,XRootD, SRM, S3, Gcloud, ..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indent="-457200">
              <a:lnSpc>
                <a:spcPct val="90000"/>
              </a:lnSpc>
              <a:spcBef>
                <a:spcPts val="544"/>
              </a:spcBef>
            </a:pPr>
            <a:endParaRPr sz="2520" dirty="0">
              <a:latin typeface="Calibri"/>
              <a:ea typeface="Calibri"/>
              <a:cs typeface="Calibri"/>
              <a:sym typeface="Calibri"/>
            </a:endParaRPr>
          </a:p>
          <a:p>
            <a:pPr indent="-457200">
              <a:lnSpc>
                <a:spcPct val="90000"/>
              </a:lnSpc>
              <a:spcBef>
                <a:spcPts val="544"/>
              </a:spcBef>
            </a:pPr>
            <a:r>
              <a:rPr lang="en-GB" sz="2520" dirty="0">
                <a:latin typeface="Calibri"/>
                <a:ea typeface="Calibri"/>
                <a:cs typeface="Calibri"/>
                <a:sym typeface="Calibri"/>
              </a:rPr>
              <a:t>TPC (3rdParty) copy or protocol translation (streaming)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ga6a122c59e_0_365" descr="Screenshot 2017-12-15 16.21.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2257" y="2752528"/>
            <a:ext cx="5392836" cy="207416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a6a122c59e_0_365"/>
          <p:cNvSpPr txBox="1">
            <a:spLocks noGrp="1"/>
          </p:cNvSpPr>
          <p:nvPr>
            <p:ph type="title"/>
          </p:nvPr>
        </p:nvSpPr>
        <p:spPr>
          <a:xfrm>
            <a:off x="457200" y="154484"/>
            <a:ext cx="8229600" cy="6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en-GB" sz="2550" b="1" dirty="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Multiprotocol support: gfal2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6628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>
            <a:spLocks noGrp="1"/>
          </p:cNvSpPr>
          <p:nvPr>
            <p:ph type="body" idx="1"/>
          </p:nvPr>
        </p:nvSpPr>
        <p:spPr>
          <a:xfrm>
            <a:off x="1485900" y="1200150"/>
            <a:ext cx="61722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257175" indent="-104775">
              <a:lnSpc>
                <a:spcPct val="90000"/>
              </a:lnSpc>
              <a:spcBef>
                <a:spcPts val="480"/>
              </a:spcBef>
              <a:buSzPts val="3200"/>
              <a:buNone/>
            </a:pPr>
            <a:endParaRPr dirty="0"/>
          </a:p>
          <a:p>
            <a:pPr marL="257175" indent="-104775">
              <a:lnSpc>
                <a:spcPct val="90000"/>
              </a:lnSpc>
              <a:spcBef>
                <a:spcPts val="480"/>
              </a:spcBef>
              <a:buSzPts val="3200"/>
              <a:buNone/>
            </a:pPr>
            <a:endParaRPr dirty="0"/>
          </a:p>
          <a:p>
            <a:pPr marL="257175" indent="-104775">
              <a:lnSpc>
                <a:spcPct val="90000"/>
              </a:lnSpc>
              <a:spcBef>
                <a:spcPts val="480"/>
              </a:spcBef>
              <a:buSzPts val="3200"/>
              <a:buNone/>
            </a:pPr>
            <a:endParaRPr dirty="0"/>
          </a:p>
          <a:p>
            <a:pPr marL="257175" indent="-104775">
              <a:lnSpc>
                <a:spcPct val="90000"/>
              </a:lnSpc>
              <a:spcBef>
                <a:spcPts val="480"/>
              </a:spcBef>
              <a:buSzPts val="3200"/>
              <a:buNone/>
            </a:pPr>
            <a:endParaRPr dirty="0"/>
          </a:p>
          <a:p>
            <a:pPr marL="257175" indent="-104775">
              <a:lnSpc>
                <a:spcPct val="90000"/>
              </a:lnSpc>
              <a:spcBef>
                <a:spcPts val="480"/>
              </a:spcBef>
              <a:buSzPts val="3200"/>
              <a:buNone/>
            </a:pPr>
            <a:endParaRPr dirty="0"/>
          </a:p>
          <a:p>
            <a:pPr marL="257175" indent="-104775">
              <a:lnSpc>
                <a:spcPct val="90000"/>
              </a:lnSpc>
              <a:spcBef>
                <a:spcPts val="480"/>
              </a:spcBef>
              <a:buSzPts val="3200"/>
              <a:buNone/>
            </a:pPr>
            <a:endParaRPr dirty="0"/>
          </a:p>
          <a:p>
            <a:pPr marL="0" indent="0" algn="ctr">
              <a:lnSpc>
                <a:spcPct val="90000"/>
              </a:lnSpc>
              <a:spcBef>
                <a:spcPts val="480"/>
              </a:spcBef>
              <a:buSzPts val="3200"/>
              <a:buNone/>
            </a:pPr>
            <a:endParaRPr dirty="0"/>
          </a:p>
          <a:p>
            <a:pPr marL="257175" indent="-104775">
              <a:lnSpc>
                <a:spcPct val="90000"/>
              </a:lnSpc>
              <a:spcBef>
                <a:spcPts val="480"/>
              </a:spcBef>
              <a:buSzPts val="3200"/>
              <a:buNone/>
            </a:pPr>
            <a:endParaRPr dirty="0"/>
          </a:p>
        </p:txBody>
      </p:sp>
      <p:pic>
        <p:nvPicPr>
          <p:cNvPr id="183" name="Google Shape;183;p15" descr="gfal_component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820" y="1375562"/>
            <a:ext cx="6172200" cy="290956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5"/>
          <p:cNvSpPr txBox="1">
            <a:spLocks noGrp="1"/>
          </p:cNvSpPr>
          <p:nvPr>
            <p:ph type="title"/>
          </p:nvPr>
        </p:nvSpPr>
        <p:spPr>
          <a:xfrm>
            <a:off x="1485900" y="205979"/>
            <a:ext cx="6172200" cy="857250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90000"/>
              </a:lnSpc>
              <a:buSzPts val="3000"/>
              <a:buNone/>
            </a:pPr>
            <a:r>
              <a:rPr lang="en-GB" sz="2400" b="1" dirty="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gfal2 components diagram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90000"/>
              </a:lnSpc>
              <a:buNone/>
            </a:pPr>
            <a:endParaRPr sz="2231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97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a6a122c59e_0_378"/>
          <p:cNvSpPr txBox="1">
            <a:spLocks noGrp="1"/>
          </p:cNvSpPr>
          <p:nvPr>
            <p:ph type="title"/>
          </p:nvPr>
        </p:nvSpPr>
        <p:spPr>
          <a:xfrm>
            <a:off x="1382609" y="353524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en-GB" sz="2550" b="1" dirty="0">
                <a:solidFill>
                  <a:srgbClr val="0E67AD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WebFTS</a:t>
            </a:r>
            <a:r>
              <a:rPr lang="en-GB" sz="2550" b="1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 – Transfer management from your browser</a:t>
            </a:r>
            <a:endParaRPr sz="2550" b="1" dirty="0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90;p18" descr="Screenshot 2017-12-15 12.44.44.png">
            <a:extLst>
              <a:ext uri="{FF2B5EF4-FFF2-40B4-BE49-F238E27FC236}">
                <a16:creationId xmlns:a16="http://schemas.microsoft.com/office/drawing/2014/main" id="{018B166F-CACE-5842-809F-BC820712188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506" y="1524001"/>
            <a:ext cx="7113494" cy="291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653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a6a122c59e_0_390"/>
          <p:cNvSpPr txBox="1"/>
          <p:nvPr/>
        </p:nvSpPr>
        <p:spPr>
          <a:xfrm>
            <a:off x="293843" y="888589"/>
            <a:ext cx="85563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3776" marR="0" lvl="0" indent="-457200" algn="l" rtl="0">
              <a:spcBef>
                <a:spcPts val="560"/>
              </a:spcBef>
              <a:spcAft>
                <a:spcPts val="0"/>
              </a:spcAft>
              <a:buClr>
                <a:srgbClr val="3861AA"/>
              </a:buClr>
              <a:buSzPts val="2800"/>
              <a:buFont typeface="Arial"/>
              <a:buChar char="•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GB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instances available for EGI VOs since February 2019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CERN ( server + WebFTS)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STFC-RAL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3776" marR="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Soon available new functionalities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OIDC supports, QoS, Archive monitoring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5256" marR="0" lvl="1" indent="-304800" algn="l" rtl="0">
              <a:spcBef>
                <a:spcPts val="480"/>
              </a:spcBef>
              <a:spcAft>
                <a:spcPts val="0"/>
              </a:spcAft>
              <a:buClr>
                <a:srgbClr val="3861AA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3776" marR="0" lvl="0" indent="-279400" algn="l" rtl="0">
              <a:spcBef>
                <a:spcPts val="560"/>
              </a:spcBef>
              <a:spcAft>
                <a:spcPts val="0"/>
              </a:spcAft>
              <a:buClr>
                <a:srgbClr val="3861AA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5256" marR="0" lvl="1" indent="-368300" algn="l" rtl="0">
              <a:spcBef>
                <a:spcPts val="280"/>
              </a:spcBef>
              <a:spcAft>
                <a:spcPts val="0"/>
              </a:spcAft>
              <a:buClr>
                <a:srgbClr val="3861AA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8056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3861AA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697"/>
              </a:spcBef>
              <a:spcAft>
                <a:spcPts val="0"/>
              </a:spcAft>
              <a:buClr>
                <a:srgbClr val="3861AA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a6a122c59e_0_390"/>
          <p:cNvSpPr txBox="1">
            <a:spLocks noGrp="1"/>
          </p:cNvSpPr>
          <p:nvPr>
            <p:ph type="title"/>
          </p:nvPr>
        </p:nvSpPr>
        <p:spPr>
          <a:xfrm>
            <a:off x="457200" y="342891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en-GB" sz="2550" b="1" dirty="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 FTS instances</a:t>
            </a:r>
            <a:endParaRPr sz="2550" b="1" dirty="0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a6a122c59e_0_390"/>
          <p:cNvSpPr/>
          <p:nvPr/>
        </p:nvSpPr>
        <p:spPr>
          <a:xfrm>
            <a:off x="1834739" y="3662539"/>
            <a:ext cx="4090200" cy="1184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chemeClr val="hlink"/>
                </a:solidFill>
                <a:hlinkClick r:id="rId3"/>
              </a:rPr>
              <a:t>FTS 3.10</a:t>
            </a:r>
            <a:r>
              <a:rPr lang="en-GB" sz="1800" dirty="0"/>
              <a:t> talk by Mihai Patrascoiu (CERN) at EGI Data Transfer WG workshop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5216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a4f06f7c4f_1_214"/>
          <p:cNvSpPr txBox="1">
            <a:spLocks noGrp="1"/>
          </p:cNvSpPr>
          <p:nvPr>
            <p:ph type="body" idx="1"/>
          </p:nvPr>
        </p:nvSpPr>
        <p:spPr>
          <a:xfrm>
            <a:off x="194854" y="896622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1913"/>
              </a:buClr>
              <a:buSzPts val="2800"/>
              <a:buChar char="•"/>
            </a:pPr>
            <a:r>
              <a:rPr lang="en-GB" sz="2800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https://docs.egi.eu/users/data-transfer/</a:t>
            </a:r>
            <a:endParaRPr sz="2800" dirty="0">
              <a:solidFill>
                <a:schemeClr val="accen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accent1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1913"/>
              </a:buClr>
              <a:buSzPts val="2800"/>
              <a:buChar char="•"/>
            </a:pPr>
            <a:r>
              <a:rPr lang="en-GB" sz="2800" u="sng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https://www.egi.eu/services/data-transfer/</a:t>
            </a:r>
            <a:endParaRPr sz="2800" dirty="0">
              <a:solidFill>
                <a:schemeClr val="accen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accent1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1913"/>
              </a:buClr>
              <a:buSzPts val="2800"/>
              <a:buChar char="•"/>
            </a:pPr>
            <a:r>
              <a:rPr lang="en-GB" sz="2800" u="sng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https://marketplace.egi.eu/36-data-transfer</a:t>
            </a:r>
            <a:endParaRPr sz="2800" dirty="0">
              <a:solidFill>
                <a:schemeClr val="accen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C3C3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C3C3C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i="1" dirty="0">
              <a:solidFill>
                <a:srgbClr val="3C3C3C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i="1" dirty="0">
              <a:solidFill>
                <a:srgbClr val="515151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2400" dirty="0"/>
              <a:t> </a:t>
            </a:r>
            <a:endParaRPr sz="2400"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398" name="Google Shape;398;ga4f06f7c4f_1_214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dirty="0"/>
              <a:t>Documentation/Links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853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a4f06f7c4f_1_209"/>
          <p:cNvSpPr txBox="1">
            <a:spLocks noGrp="1"/>
          </p:cNvSpPr>
          <p:nvPr>
            <p:ph type="body" idx="1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dirty="0"/>
          </a:p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700" b="1" dirty="0"/>
          </a:p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4300" b="1" dirty="0"/>
              <a:t>Enhancing the EGI Data offer </a:t>
            </a:r>
            <a:endParaRPr sz="4300" b="1" dirty="0"/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2400" dirty="0"/>
              <a:t> </a:t>
            </a:r>
            <a:endParaRPr sz="2400"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627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6a122c59e_0_325"/>
          <p:cNvSpPr txBox="1">
            <a:spLocks noGrp="1"/>
          </p:cNvSpPr>
          <p:nvPr>
            <p:ph type="body" idx="1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2400"/>
              <a:t> </a:t>
            </a:r>
            <a:endParaRPr sz="240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01" name="Google Shape;101;ga6a122c59e_0_325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Clinic: Data Services</a:t>
            </a:r>
            <a:endParaRPr/>
          </a:p>
        </p:txBody>
      </p:sp>
      <p:pic>
        <p:nvPicPr>
          <p:cNvPr id="102" name="Google Shape;102;ga6a122c59e_0_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50" y="2774306"/>
            <a:ext cx="9144001" cy="2369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a6a122c59e_0_3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" y="793700"/>
            <a:ext cx="3118500" cy="193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750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6a122c59e_0_70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351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dirty="0"/>
              <a:t>Enhancing EGI Data services offer -  Rucio </a:t>
            </a:r>
            <a:endParaRPr dirty="0"/>
          </a:p>
        </p:txBody>
      </p:sp>
      <p:sp>
        <p:nvSpPr>
          <p:cNvPr id="409" name="Google Shape;409;ga6a122c59e_0_70"/>
          <p:cNvSpPr txBox="1">
            <a:spLocks noGrp="1"/>
          </p:cNvSpPr>
          <p:nvPr>
            <p:ph type="body" idx="1"/>
          </p:nvPr>
        </p:nvSpPr>
        <p:spPr>
          <a:xfrm>
            <a:off x="176652" y="988225"/>
            <a:ext cx="8490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Rucio</a:t>
            </a:r>
            <a:r>
              <a:rPr lang="en-GB"/>
              <a:t> is the software developed at CERN for the management of ATLAS LHC experiment data</a:t>
            </a:r>
            <a:endParaRPr dirty="0"/>
          </a:p>
          <a:p>
            <a:pPr marL="9144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dirty="0"/>
              <a:t>Under integration by many communities also outside HEP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dirty="0"/>
              <a:t>Extremely scalable, policy-driven data management  system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dirty="0"/>
              <a:t>Included in the next EGI flagship EU-project (EGI-ACE) to be operated by STFC-RAL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 sz="2000" b="1" dirty="0"/>
              <a:t>Catch-all instance </a:t>
            </a:r>
            <a:r>
              <a:rPr lang="en-GB" sz="2000" dirty="0"/>
              <a:t>( Multi-VO)</a:t>
            </a:r>
            <a:endParaRPr sz="200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 dirty="0"/>
              <a:t>Possibly interfaced with </a:t>
            </a:r>
            <a:r>
              <a:rPr lang="en-GB" b="1" dirty="0"/>
              <a:t>DIRAC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410" name="Google Shape;410;ga6a122c59e_0_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033219"/>
            <a:ext cx="3282150" cy="65308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a6a122c59e_0_70"/>
          <p:cNvSpPr/>
          <p:nvPr/>
        </p:nvSpPr>
        <p:spPr>
          <a:xfrm>
            <a:off x="5011875" y="3270375"/>
            <a:ext cx="3594300" cy="1336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chemeClr val="hlink"/>
                </a:solidFill>
                <a:hlinkClick r:id="rId5"/>
              </a:rPr>
              <a:t>Rucio</a:t>
            </a:r>
            <a:r>
              <a:rPr lang="en-GB" sz="1800" u="sng">
                <a:solidFill>
                  <a:schemeClr val="hlink"/>
                </a:solidFill>
                <a:hlinkClick r:id="rId5"/>
              </a:rPr>
              <a:t> talk</a:t>
            </a:r>
            <a:r>
              <a:rPr lang="en-GB" sz="1800"/>
              <a:t> by Alastair  Dewhurst ( STFC-RAL)  at EGI Data Transfer WG workshop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0023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a6a122c59e_0_75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1128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dirty="0"/>
              <a:t>Enhancing EGI Data services offer - Globus </a:t>
            </a:r>
            <a:endParaRPr dirty="0"/>
          </a:p>
        </p:txBody>
      </p:sp>
      <p:sp>
        <p:nvSpPr>
          <p:cNvPr id="417" name="Google Shape;417;ga6a122c59e_0_75"/>
          <p:cNvSpPr txBox="1">
            <a:spLocks noGrp="1"/>
          </p:cNvSpPr>
          <p:nvPr>
            <p:ph type="body" idx="1"/>
          </p:nvPr>
        </p:nvSpPr>
        <p:spPr>
          <a:xfrm>
            <a:off x="176645" y="988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Globus</a:t>
            </a:r>
            <a:r>
              <a:rPr lang="en-GB" dirty="0"/>
              <a:t> is well known and widely used service for Data transfer and sharing, with easy to use GUI and client installation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 </a:t>
            </a:r>
            <a:endParaRPr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dirty="0"/>
              <a:t>The data transfer feature is available for free, sharing 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and advanced features are available under subscriptions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dirty="0"/>
              <a:t>Discussions ongoing for a possible Globus EU instance operated by EGI federated with the US instance. Need to understand the EU communities interest and possible funding</a:t>
            </a:r>
          </a:p>
          <a:p>
            <a:pPr marL="10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u="sng" dirty="0">
              <a:solidFill>
                <a:schemeClr val="hlink"/>
              </a:solidFill>
              <a:hlinkClick r:id="rId4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u="sng" dirty="0">
                <a:solidFill>
                  <a:schemeClr val="hlink"/>
                </a:solidFill>
                <a:hlinkClick r:id="rId4"/>
              </a:rPr>
              <a:t>https://ec.europa.eu/eusurvey/runner/globus-eu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418" name="Google Shape;418;ga6a122c59e_0_75"/>
          <p:cNvSpPr/>
          <p:nvPr/>
        </p:nvSpPr>
        <p:spPr>
          <a:xfrm>
            <a:off x="6156000" y="3422250"/>
            <a:ext cx="2819400" cy="1285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chemeClr val="hlink"/>
                </a:solidFill>
                <a:hlinkClick r:id="rId5"/>
              </a:rPr>
              <a:t>Globus Talk</a:t>
            </a:r>
            <a:r>
              <a:rPr lang="en-GB" sz="1800" dirty="0"/>
              <a:t> by Vas  Vasiliadis (U. Chicago)  at EGI Data Transfer WG workshop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19" name="Google Shape;419;ga6a122c59e_0_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5500" y="1564875"/>
            <a:ext cx="1078500" cy="107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981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a6a122c59e_0_115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1128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dirty="0"/>
              <a:t>Enhancing EGI Data services offer: WG</a:t>
            </a:r>
            <a:endParaRPr dirty="0"/>
          </a:p>
        </p:txBody>
      </p:sp>
      <p:sp>
        <p:nvSpPr>
          <p:cNvPr id="425" name="Google Shape;425;ga6a122c59e_0_115"/>
          <p:cNvSpPr txBox="1">
            <a:spLocks noGrp="1"/>
          </p:cNvSpPr>
          <p:nvPr>
            <p:ph type="body" idx="1"/>
          </p:nvPr>
        </p:nvSpPr>
        <p:spPr>
          <a:xfrm>
            <a:off x="176645" y="988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 dirty="0">
                <a:hlinkClick r:id="rId3"/>
              </a:rPr>
              <a:t>Service Design WS: New services - proposals for EGI </a:t>
            </a:r>
            <a:endParaRPr lang="en-GB" sz="2200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 dirty="0"/>
              <a:t>today 15:30 - 16:45 CET</a:t>
            </a: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endParaRPr sz="22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 dirty="0"/>
              <a:t>Proposals for Data Services presented</a:t>
            </a:r>
            <a:endParaRPr sz="22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1900" b="1" dirty="0"/>
              <a:t>Open Source Secure Data Infrastructure</a:t>
            </a:r>
          </a:p>
          <a:p>
            <a:pPr marL="5588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1900" b="1" dirty="0"/>
              <a:t>       and Processes (OSSDIP) </a:t>
            </a:r>
            <a:r>
              <a:rPr lang="en-GB" sz="1900" dirty="0"/>
              <a:t>by Tu Wien</a:t>
            </a:r>
            <a:endParaRPr sz="1900" dirty="0"/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 b="1" dirty="0"/>
              <a:t>D4Science data catalogue</a:t>
            </a:r>
            <a:r>
              <a:rPr lang="en-GB" sz="2000" dirty="0"/>
              <a:t> by ISTI-CNR</a:t>
            </a:r>
            <a:endParaRPr sz="2000" dirty="0"/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 b="1" dirty="0"/>
              <a:t>Preservation Storage</a:t>
            </a:r>
            <a:r>
              <a:rPr lang="en-GB" sz="2000" dirty="0"/>
              <a:t> by DANS</a:t>
            </a:r>
            <a:endParaRPr sz="20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905E03-D442-194C-9C76-A0023F79A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229" y="1766047"/>
            <a:ext cx="3910771" cy="241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95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3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700"/>
              <a:buNone/>
            </a:pPr>
            <a:endParaRPr dirty="0"/>
          </a:p>
        </p:txBody>
      </p:sp>
      <p:sp>
        <p:nvSpPr>
          <p:cNvPr id="621" name="Google Shape;621;p33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FR" dirty="0"/>
              <a:t>Thank you!</a:t>
            </a:r>
            <a:endParaRPr dirty="0"/>
          </a:p>
        </p:txBody>
      </p:sp>
      <p:sp>
        <p:nvSpPr>
          <p:cNvPr id="622" name="Google Shape;622;p33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19365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sp>
        <p:nvSpPr>
          <p:cNvPr id="623" name="Google Shape;623;p33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4f06f7c4f_0_2"/>
          <p:cNvSpPr txBox="1">
            <a:spLocks noGrp="1"/>
          </p:cNvSpPr>
          <p:nvPr>
            <p:ph type="subTitle" idx="1"/>
          </p:nvPr>
        </p:nvSpPr>
        <p:spPr>
          <a:xfrm>
            <a:off x="228354" y="2010907"/>
            <a:ext cx="45438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sz="2400" b="1"/>
              <a:t>EGI Data services Overview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endParaRPr/>
          </a:p>
        </p:txBody>
      </p:sp>
      <p:sp>
        <p:nvSpPr>
          <p:cNvPr id="130" name="Google Shape;130;ga4f06f7c4f_0_2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19365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/>
              <a:t>EGI Foundation </a:t>
            </a:r>
            <a:endParaRPr/>
          </a:p>
        </p:txBody>
      </p:sp>
      <p:sp>
        <p:nvSpPr>
          <p:cNvPr id="131" name="Google Shape;131;ga4f06f7c4f_0_2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/>
              <a:t>Andrea Manzi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984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4f06f7c4f_0_11"/>
          <p:cNvSpPr txBox="1">
            <a:spLocks noGrp="1"/>
          </p:cNvSpPr>
          <p:nvPr>
            <p:ph type="body" idx="1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EGI Data Services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EGI DataHub</a:t>
            </a:r>
            <a:endParaRPr sz="240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EGI Online Storage</a:t>
            </a:r>
            <a:endParaRPr sz="240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EGI Data Transfer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Enhancing the EGI Data Offer</a:t>
            </a:r>
            <a:endParaRPr sz="240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Rucio</a:t>
            </a:r>
            <a:endParaRPr sz="240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Globus</a:t>
            </a:r>
            <a:endParaRPr sz="240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Service Design Workshop </a:t>
            </a:r>
            <a:endParaRPr sz="2400"/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2400"/>
              <a:t> </a:t>
            </a:r>
            <a:endParaRPr sz="240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37" name="Google Shape;137;ga4f06f7c4f_0_11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Overview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227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4f06f7c4f_1_30"/>
          <p:cNvSpPr txBox="1">
            <a:spLocks noGrp="1"/>
          </p:cNvSpPr>
          <p:nvPr>
            <p:ph type="body" idx="1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700" b="1"/>
          </a:p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4300" b="1"/>
              <a:t>EGI </a:t>
            </a:r>
            <a:r>
              <a:rPr lang="en-GB" sz="4300" b="1" err="1"/>
              <a:t>DataHub</a:t>
            </a:r>
            <a:r>
              <a:rPr lang="en-GB" sz="4300" b="1"/>
              <a:t> </a:t>
            </a:r>
          </a:p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b="1">
                <a:hlinkClick r:id="rId3"/>
              </a:rPr>
              <a:t>https://datahub.egi.eu</a:t>
            </a:r>
            <a:endParaRPr lang="en-GB" b="1"/>
          </a:p>
          <a:p>
            <a:pPr marL="457200" lvl="0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4300" b="1"/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GB" sz="2400"/>
              <a:t> </a:t>
            </a:r>
            <a:endParaRPr sz="240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43" name="Google Shape;143;ga4f06f7c4f_1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9074" y="853750"/>
            <a:ext cx="2501326" cy="191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76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4f06f7c4f_1_112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250"/>
              <a:buFont typeface="Calibri"/>
              <a:buNone/>
            </a:pPr>
            <a:r>
              <a:rPr lang="en-GB" sz="2250"/>
              <a:t> EGI DataHub Overview</a:t>
            </a:r>
            <a:endParaRPr sz="2250"/>
          </a:p>
        </p:txBody>
      </p:sp>
      <p:sp>
        <p:nvSpPr>
          <p:cNvPr id="149" name="Google Shape;149;ga4f06f7c4f_1_112"/>
          <p:cNvSpPr txBox="1">
            <a:spLocks noGrp="1"/>
          </p:cNvSpPr>
          <p:nvPr>
            <p:ph type="body" idx="1"/>
          </p:nvPr>
        </p:nvSpPr>
        <p:spPr>
          <a:xfrm>
            <a:off x="286269" y="973065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Service based on </a:t>
            </a:r>
            <a:r>
              <a:rPr lang="en-GB" sz="1800" b="1" err="1"/>
              <a:t>Onedata</a:t>
            </a:r>
            <a:r>
              <a:rPr lang="en-GB" sz="1800"/>
              <a:t> technology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It allows </a:t>
            </a:r>
            <a:r>
              <a:rPr lang="en-GB" sz="1800" b="1"/>
              <a:t>transparent data access </a:t>
            </a:r>
            <a:r>
              <a:rPr lang="en-GB" sz="1800"/>
              <a:t>under a </a:t>
            </a:r>
            <a:r>
              <a:rPr lang="en-GB" sz="1800" b="1"/>
              <a:t>common namespace </a:t>
            </a:r>
            <a:r>
              <a:rPr lang="en-GB" sz="1800"/>
              <a:t>regardless of the location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GB" sz="1600"/>
              <a:t>open access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GB" sz="1600"/>
              <a:t>access restricted to members of a Virtual Organization (VO)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Data can be accessed via a </a:t>
            </a:r>
            <a:r>
              <a:rPr lang="en-GB" sz="1800" b="1"/>
              <a:t>GUI</a:t>
            </a:r>
            <a:r>
              <a:rPr lang="en-GB" sz="1800"/>
              <a:t> or </a:t>
            </a:r>
            <a:r>
              <a:rPr lang="en-GB" sz="1800" b="1"/>
              <a:t>APIs</a:t>
            </a:r>
            <a:endParaRPr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Allows </a:t>
            </a:r>
            <a:r>
              <a:rPr lang="en-GB" sz="1800" b="1"/>
              <a:t>replication</a:t>
            </a:r>
            <a:r>
              <a:rPr lang="en-GB" sz="1800"/>
              <a:t> of data from data providers for </a:t>
            </a:r>
            <a:r>
              <a:rPr lang="en-GB" sz="1800" b="1"/>
              <a:t>resiliency</a:t>
            </a:r>
            <a:r>
              <a:rPr lang="en-GB" sz="1800"/>
              <a:t> and </a:t>
            </a:r>
            <a:r>
              <a:rPr lang="en-GB" sz="1800" b="1"/>
              <a:t>availability</a:t>
            </a:r>
            <a:r>
              <a:rPr lang="en-GB" sz="1800"/>
              <a:t> purposes. Replication may take place either </a:t>
            </a:r>
            <a:r>
              <a:rPr lang="en-GB" sz="1800" b="1"/>
              <a:t>on­ demand </a:t>
            </a:r>
            <a:r>
              <a:rPr lang="en-GB" sz="1800"/>
              <a:t>or </a:t>
            </a:r>
            <a:r>
              <a:rPr lang="en-GB" sz="1800" b="1"/>
              <a:t>automatically</a:t>
            </a:r>
            <a:r>
              <a:rPr lang="en-GB" sz="1800"/>
              <a:t>. </a:t>
            </a:r>
            <a:endParaRPr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Easy integration with other EGI components and with user communities existing infrastructures thanks to integration with </a:t>
            </a:r>
            <a:r>
              <a:rPr lang="en-GB" sz="1800" b="1"/>
              <a:t>EGI </a:t>
            </a:r>
            <a:r>
              <a:rPr lang="en-GB" sz="1800" b="1" err="1"/>
              <a:t>Checkin</a:t>
            </a:r>
            <a:r>
              <a:rPr lang="en-GB" sz="1800" b="1"/>
              <a:t> </a:t>
            </a:r>
            <a:r>
              <a:rPr lang="en-GB" sz="1800"/>
              <a:t>service</a:t>
            </a:r>
            <a:r>
              <a:rPr lang="en-GB" sz="1800" b="1"/>
              <a:t>, </a:t>
            </a:r>
            <a:r>
              <a:rPr lang="en-GB" sz="1800"/>
              <a:t>the</a:t>
            </a:r>
            <a:r>
              <a:rPr lang="en-GB" sz="1800" b="1"/>
              <a:t> </a:t>
            </a:r>
            <a:r>
              <a:rPr lang="en-GB" sz="1800"/>
              <a:t>EGI</a:t>
            </a:r>
            <a:r>
              <a:rPr lang="en-GB" sz="1800" b="1"/>
              <a:t>  </a:t>
            </a:r>
            <a:r>
              <a:rPr lang="en-GB" sz="1800"/>
              <a:t>Authentication and Authorization Infrastructure (AAI)</a:t>
            </a:r>
            <a:endParaRPr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099BE1-3DAB-1845-81CB-B9F1A2DBE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724" y="674585"/>
            <a:ext cx="33782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9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4f06f7c4f_1_117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250"/>
              <a:buFont typeface="Calibri"/>
              <a:buNone/>
            </a:pPr>
            <a:r>
              <a:rPr lang="en-GB" sz="2250"/>
              <a:t>Architecture</a:t>
            </a:r>
            <a:endParaRPr/>
          </a:p>
        </p:txBody>
      </p:sp>
      <p:sp>
        <p:nvSpPr>
          <p:cNvPr id="161" name="Google Shape;161;ga4f06f7c4f_1_117"/>
          <p:cNvSpPr/>
          <p:nvPr/>
        </p:nvSpPr>
        <p:spPr>
          <a:xfrm>
            <a:off x="6602099" y="2784570"/>
            <a:ext cx="1725900" cy="587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8575" cap="flat" cmpd="sng">
            <a:solidFill>
              <a:srgbClr val="DD26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ga4f06f7c4f_1_117"/>
          <p:cNvSpPr/>
          <p:nvPr/>
        </p:nvSpPr>
        <p:spPr>
          <a:xfrm>
            <a:off x="6602099" y="3958360"/>
            <a:ext cx="1725900" cy="587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8575" cap="flat" cmpd="sng">
            <a:solidFill>
              <a:srgbClr val="DD26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ga4f06f7c4f_1_117"/>
          <p:cNvSpPr/>
          <p:nvPr/>
        </p:nvSpPr>
        <p:spPr>
          <a:xfrm>
            <a:off x="6602099" y="2159365"/>
            <a:ext cx="1725900" cy="587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8575" cap="flat" cmpd="sng">
            <a:solidFill>
              <a:srgbClr val="DD26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ga4f06f7c4f_1_117"/>
          <p:cNvSpPr/>
          <p:nvPr/>
        </p:nvSpPr>
        <p:spPr>
          <a:xfrm>
            <a:off x="6602099" y="1028886"/>
            <a:ext cx="1725900" cy="587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8575" cap="flat" cmpd="sng">
            <a:solidFill>
              <a:srgbClr val="DD26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ga4f06f7c4f_1_117"/>
          <p:cNvSpPr/>
          <p:nvPr/>
        </p:nvSpPr>
        <p:spPr>
          <a:xfrm>
            <a:off x="3091763" y="1592401"/>
            <a:ext cx="2217000" cy="14193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8575" cap="flat" cmpd="sng">
            <a:solidFill>
              <a:srgbClr val="DD26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ga4f06f7c4f_1_117"/>
          <p:cNvSpPr/>
          <p:nvPr/>
        </p:nvSpPr>
        <p:spPr>
          <a:xfrm>
            <a:off x="3091764" y="3461193"/>
            <a:ext cx="2308800" cy="587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8575" cap="flat" cmpd="sng">
            <a:solidFill>
              <a:srgbClr val="DD26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7" name="Google Shape;167;ga4f06f7c4f_1_117"/>
          <p:cNvCxnSpPr/>
          <p:nvPr/>
        </p:nvCxnSpPr>
        <p:spPr>
          <a:xfrm>
            <a:off x="5470339" y="1218156"/>
            <a:ext cx="1013700" cy="552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ash"/>
            <a:miter lim="800000"/>
            <a:headEnd type="triangle" w="med" len="med"/>
            <a:tailEnd type="none" w="sm" len="sm"/>
          </a:ln>
        </p:spPr>
      </p:cxnSp>
      <p:pic>
        <p:nvPicPr>
          <p:cNvPr id="168" name="Google Shape;168;ga4f06f7c4f_1_117" descr="oneprovi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2128" y="2114531"/>
            <a:ext cx="1652381" cy="27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a4f06f7c4f_1_117" descr="oneprovi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6000" y="3607953"/>
            <a:ext cx="1652381" cy="2789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ga4f06f7c4f_1_117"/>
          <p:cNvCxnSpPr/>
          <p:nvPr/>
        </p:nvCxnSpPr>
        <p:spPr>
          <a:xfrm>
            <a:off x="2282133" y="3008188"/>
            <a:ext cx="725100" cy="6894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ash"/>
            <a:miter lim="800000"/>
            <a:headEnd type="triangle" w="med" len="med"/>
            <a:tailEnd type="none" w="sm" len="sm"/>
          </a:ln>
        </p:spPr>
      </p:cxnSp>
      <p:cxnSp>
        <p:nvCxnSpPr>
          <p:cNvPr id="171" name="Google Shape;171;ga4f06f7c4f_1_117"/>
          <p:cNvCxnSpPr/>
          <p:nvPr/>
        </p:nvCxnSpPr>
        <p:spPr>
          <a:xfrm rot="10800000" flipH="1">
            <a:off x="2227817" y="2443162"/>
            <a:ext cx="779400" cy="1482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ash"/>
            <a:miter lim="800000"/>
            <a:headEnd type="triangle" w="med" len="med"/>
            <a:tailEnd type="none" w="sm" len="sm"/>
          </a:ln>
        </p:spPr>
      </p:cxnSp>
      <p:cxnSp>
        <p:nvCxnSpPr>
          <p:cNvPr id="172" name="Google Shape;172;ga4f06f7c4f_1_117"/>
          <p:cNvCxnSpPr/>
          <p:nvPr/>
        </p:nvCxnSpPr>
        <p:spPr>
          <a:xfrm rot="10800000" flipH="1">
            <a:off x="5470339" y="1925065"/>
            <a:ext cx="1013700" cy="2343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ash"/>
            <a:miter lim="800000"/>
            <a:headEnd type="triangle" w="med" len="med"/>
            <a:tailEnd type="none" w="sm" len="sm"/>
          </a:ln>
        </p:spPr>
      </p:cxnSp>
      <p:cxnSp>
        <p:nvCxnSpPr>
          <p:cNvPr id="173" name="Google Shape;173;ga4f06f7c4f_1_117"/>
          <p:cNvCxnSpPr/>
          <p:nvPr/>
        </p:nvCxnSpPr>
        <p:spPr>
          <a:xfrm>
            <a:off x="5470339" y="2398691"/>
            <a:ext cx="1013700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ash"/>
            <a:miter lim="800000"/>
            <a:headEnd type="triangle" w="med" len="med"/>
            <a:tailEnd type="none" w="sm" len="sm"/>
          </a:ln>
        </p:spPr>
      </p:cxnSp>
      <p:cxnSp>
        <p:nvCxnSpPr>
          <p:cNvPr id="174" name="Google Shape;174;ga4f06f7c4f_1_117"/>
          <p:cNvCxnSpPr/>
          <p:nvPr/>
        </p:nvCxnSpPr>
        <p:spPr>
          <a:xfrm rot="10800000" flipH="1">
            <a:off x="5470339" y="3218252"/>
            <a:ext cx="1013700" cy="3897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ash"/>
            <a:miter lim="800000"/>
            <a:headEnd type="triangle" w="med" len="med"/>
            <a:tailEnd type="none" w="sm" len="sm"/>
          </a:ln>
        </p:spPr>
      </p:cxnSp>
      <p:cxnSp>
        <p:nvCxnSpPr>
          <p:cNvPr id="175" name="Google Shape;175;ga4f06f7c4f_1_117"/>
          <p:cNvCxnSpPr/>
          <p:nvPr/>
        </p:nvCxnSpPr>
        <p:spPr>
          <a:xfrm rot="10800000" flipH="1">
            <a:off x="5470339" y="3593495"/>
            <a:ext cx="1013700" cy="1677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ash"/>
            <a:miter lim="800000"/>
            <a:headEnd type="triangle" w="med" len="med"/>
            <a:tailEnd type="none" w="sm" len="sm"/>
          </a:ln>
        </p:spPr>
      </p:cxnSp>
      <p:cxnSp>
        <p:nvCxnSpPr>
          <p:cNvPr id="176" name="Google Shape;176;ga4f06f7c4f_1_117"/>
          <p:cNvCxnSpPr/>
          <p:nvPr/>
        </p:nvCxnSpPr>
        <p:spPr>
          <a:xfrm rot="10800000" flipH="1">
            <a:off x="5470339" y="4372887"/>
            <a:ext cx="1013700" cy="1215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ash"/>
            <a:miter lim="800000"/>
            <a:headEnd type="triangle" w="med" len="med"/>
            <a:tailEnd type="none" w="sm" len="sm"/>
          </a:ln>
        </p:spPr>
      </p:cxnSp>
      <p:sp>
        <p:nvSpPr>
          <p:cNvPr id="177" name="Google Shape;177;ga4f06f7c4f_1_117"/>
          <p:cNvSpPr/>
          <p:nvPr/>
        </p:nvSpPr>
        <p:spPr>
          <a:xfrm>
            <a:off x="6645792" y="1086490"/>
            <a:ext cx="1603800" cy="49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GB"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FUSE Client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lang="en-GB" sz="1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Oneclient</a:t>
            </a:r>
            <a:endParaRPr sz="1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ga4f06f7c4f_1_117"/>
          <p:cNvSpPr/>
          <p:nvPr/>
        </p:nvSpPr>
        <p:spPr>
          <a:xfrm>
            <a:off x="6645792" y="1648881"/>
            <a:ext cx="1603800" cy="49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GB"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 GUI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            REST / CDMI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ga4f06f7c4f_1_117" descr="folder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0876" y="1273367"/>
            <a:ext cx="253807" cy="2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a4f06f7c4f_1_117" descr="web-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8643" y="1807821"/>
            <a:ext cx="236040" cy="22634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a4f06f7c4f_1_117"/>
          <p:cNvSpPr/>
          <p:nvPr/>
        </p:nvSpPr>
        <p:spPr>
          <a:xfrm>
            <a:off x="6645792" y="2202330"/>
            <a:ext cx="1603800" cy="49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GB"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FUSE</a:t>
            </a:r>
            <a:r>
              <a:rPr lang="en-GB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Oneclient</a:t>
            </a:r>
            <a:endParaRPr sz="12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ga4f06f7c4f_1_117" descr="folder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0876" y="2381416"/>
            <a:ext cx="253807" cy="20994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a4f06f7c4f_1_117"/>
          <p:cNvSpPr/>
          <p:nvPr/>
        </p:nvSpPr>
        <p:spPr>
          <a:xfrm>
            <a:off x="6645792" y="2829102"/>
            <a:ext cx="1603800" cy="49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GB"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FUSE Client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Oneclient</a:t>
            </a:r>
            <a:endParaRPr sz="13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a4f06f7c4f_1_117"/>
          <p:cNvSpPr/>
          <p:nvPr/>
        </p:nvSpPr>
        <p:spPr>
          <a:xfrm>
            <a:off x="6645792" y="3422661"/>
            <a:ext cx="1603800" cy="49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            HTTP GUI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            REST / CDMI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ga4f06f7c4f_1_117" descr="folder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0876" y="3008188"/>
            <a:ext cx="253807" cy="2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a4f06f7c4f_1_117" descr="web-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8643" y="3534849"/>
            <a:ext cx="236040" cy="22634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a4f06f7c4f_1_117"/>
          <p:cNvSpPr/>
          <p:nvPr/>
        </p:nvSpPr>
        <p:spPr>
          <a:xfrm>
            <a:off x="6645792" y="3999486"/>
            <a:ext cx="1603800" cy="49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GB"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FUSE</a:t>
            </a:r>
            <a:r>
              <a:rPr lang="en-GB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Oneclient</a:t>
            </a:r>
            <a:endParaRPr sz="13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ga4f06f7c4f_1_117" descr="folder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0876" y="4162987"/>
            <a:ext cx="253807" cy="20994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a4f06f7c4f_1_117"/>
          <p:cNvSpPr/>
          <p:nvPr/>
        </p:nvSpPr>
        <p:spPr>
          <a:xfrm>
            <a:off x="1106675" y="2606800"/>
            <a:ext cx="1175400" cy="495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8575" cap="flat" cmpd="sng">
            <a:solidFill>
              <a:srgbClr val="DD26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Onezone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0" name="Google Shape;190;ga4f06f7c4f_1_117" descr="strage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9150" y="1733264"/>
            <a:ext cx="433798" cy="300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a4f06f7c4f_1_117" descr="strage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5205" y="1733264"/>
            <a:ext cx="349465" cy="300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a4f06f7c4f_1_117" descr="strage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6927" y="1733264"/>
            <a:ext cx="349465" cy="30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ga4f06f7c4f_1_117"/>
          <p:cNvCxnSpPr/>
          <p:nvPr/>
        </p:nvCxnSpPr>
        <p:spPr>
          <a:xfrm rot="10800000">
            <a:off x="4312254" y="2936650"/>
            <a:ext cx="0" cy="5982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ash"/>
            <a:miter lim="800000"/>
            <a:headEnd type="triangle" w="med" len="med"/>
            <a:tailEnd type="triangle" w="med" len="med"/>
          </a:ln>
        </p:spPr>
      </p:cxnSp>
      <p:sp>
        <p:nvSpPr>
          <p:cNvPr id="194" name="Google Shape;194;ga4f06f7c4f_1_117"/>
          <p:cNvSpPr/>
          <p:nvPr/>
        </p:nvSpPr>
        <p:spPr>
          <a:xfrm>
            <a:off x="3091764" y="4200462"/>
            <a:ext cx="2308800" cy="587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8575" cap="flat" cmpd="sng">
            <a:solidFill>
              <a:srgbClr val="DD26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5" name="Google Shape;195;ga4f06f7c4f_1_117" descr="oneprovi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6000" y="4347222"/>
            <a:ext cx="1652381" cy="27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a4f06f7c4f_1_117"/>
          <p:cNvSpPr/>
          <p:nvPr/>
        </p:nvSpPr>
        <p:spPr>
          <a:xfrm>
            <a:off x="3091764" y="924232"/>
            <a:ext cx="2308800" cy="587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8575" cap="flat" cmpd="sng">
            <a:solidFill>
              <a:srgbClr val="DD26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7" name="Google Shape;197;ga4f06f7c4f_1_117" descr="oneprovi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6000" y="1070992"/>
            <a:ext cx="1652381" cy="27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a4f06f7c4f_1_117"/>
          <p:cNvSpPr/>
          <p:nvPr/>
        </p:nvSpPr>
        <p:spPr>
          <a:xfrm>
            <a:off x="3091763" y="1581391"/>
            <a:ext cx="889200" cy="2467500"/>
          </a:xfrm>
          <a:prstGeom prst="roundRect">
            <a:avLst>
              <a:gd name="adj" fmla="val 16667"/>
            </a:avLst>
          </a:prstGeom>
          <a:solidFill>
            <a:srgbClr val="EC4951">
              <a:alpha val="8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 Space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a4f06f7c4f_1_117"/>
          <p:cNvSpPr/>
          <p:nvPr/>
        </p:nvSpPr>
        <p:spPr>
          <a:xfrm>
            <a:off x="4035205" y="3461193"/>
            <a:ext cx="889200" cy="1327200"/>
          </a:xfrm>
          <a:prstGeom prst="roundRect">
            <a:avLst>
              <a:gd name="adj" fmla="val 16667"/>
            </a:avLst>
          </a:prstGeom>
          <a:solidFill>
            <a:srgbClr val="291568">
              <a:alpha val="8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 Space 2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a4f06f7c4f_1_117"/>
          <p:cNvSpPr/>
          <p:nvPr/>
        </p:nvSpPr>
        <p:spPr>
          <a:xfrm>
            <a:off x="4956391" y="924232"/>
            <a:ext cx="513900" cy="3142800"/>
          </a:xfrm>
          <a:prstGeom prst="roundRect">
            <a:avLst>
              <a:gd name="adj" fmla="val 16667"/>
            </a:avLst>
          </a:prstGeom>
          <a:solidFill>
            <a:srgbClr val="8296B0">
              <a:alpha val="8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DS.3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ga4f06f7c4f_1_117"/>
          <p:cNvCxnSpPr/>
          <p:nvPr/>
        </p:nvCxnSpPr>
        <p:spPr>
          <a:xfrm rot="10800000" flipH="1">
            <a:off x="1907458" y="1273399"/>
            <a:ext cx="1099800" cy="12633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ash"/>
            <a:miter lim="800000"/>
            <a:headEnd type="triangle" w="med" len="med"/>
            <a:tailEnd type="none" w="sm" len="sm"/>
          </a:ln>
        </p:spPr>
      </p:cxnSp>
      <p:cxnSp>
        <p:nvCxnSpPr>
          <p:cNvPr id="202" name="Google Shape;202;ga4f06f7c4f_1_117"/>
          <p:cNvCxnSpPr/>
          <p:nvPr/>
        </p:nvCxnSpPr>
        <p:spPr>
          <a:xfrm>
            <a:off x="2116261" y="3128918"/>
            <a:ext cx="891000" cy="13272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ash"/>
            <a:miter lim="800000"/>
            <a:headEnd type="triangle" w="med" len="med"/>
            <a:tailEnd type="none" w="sm" len="sm"/>
          </a:ln>
        </p:spPr>
      </p:cxnSp>
      <p:cxnSp>
        <p:nvCxnSpPr>
          <p:cNvPr id="203" name="Google Shape;203;ga4f06f7c4f_1_117"/>
          <p:cNvCxnSpPr/>
          <p:nvPr/>
        </p:nvCxnSpPr>
        <p:spPr>
          <a:xfrm rot="10800000">
            <a:off x="4504046" y="1419730"/>
            <a:ext cx="0" cy="2856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ash"/>
            <a:miter lim="800000"/>
            <a:headEnd type="triangle" w="med" len="med"/>
            <a:tailEnd type="triangle" w="med" len="med"/>
          </a:ln>
        </p:spPr>
      </p:cxnSp>
      <p:cxnSp>
        <p:nvCxnSpPr>
          <p:cNvPr id="204" name="Google Shape;204;ga4f06f7c4f_1_117"/>
          <p:cNvCxnSpPr/>
          <p:nvPr/>
        </p:nvCxnSpPr>
        <p:spPr>
          <a:xfrm rot="10800000">
            <a:off x="4142604" y="3958307"/>
            <a:ext cx="0" cy="2856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ash"/>
            <a:miter lim="800000"/>
            <a:headEnd type="triangle" w="med" len="med"/>
            <a:tailEnd type="triangle" w="med" len="med"/>
          </a:ln>
        </p:spPr>
      </p:cxnSp>
      <p:sp>
        <p:nvSpPr>
          <p:cNvPr id="205" name="Google Shape;205;ga4f06f7c4f_1_117"/>
          <p:cNvSpPr/>
          <p:nvPr/>
        </p:nvSpPr>
        <p:spPr>
          <a:xfrm>
            <a:off x="215033" y="1375711"/>
            <a:ext cx="984600" cy="782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8575" cap="flat" cmpd="sng">
            <a:solidFill>
              <a:srgbClr val="DD26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EGI Checkin</a:t>
            </a:r>
            <a:endParaRPr sz="13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6" name="Google Shape;206;ga4f06f7c4f_1_117"/>
          <p:cNvCxnSpPr/>
          <p:nvPr/>
        </p:nvCxnSpPr>
        <p:spPr>
          <a:xfrm>
            <a:off x="1262628" y="2007938"/>
            <a:ext cx="404700" cy="531900"/>
          </a:xfrm>
          <a:prstGeom prst="straightConnector1">
            <a:avLst/>
          </a:prstGeom>
          <a:noFill/>
          <a:ln w="19050" cap="flat" cmpd="sng">
            <a:solidFill>
              <a:srgbClr val="EC495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207" name="Google Shape;207;ga4f06f7c4f_1_117"/>
          <p:cNvCxnSpPr/>
          <p:nvPr/>
        </p:nvCxnSpPr>
        <p:spPr>
          <a:xfrm rot="10800000">
            <a:off x="906255" y="2196020"/>
            <a:ext cx="314100" cy="371400"/>
          </a:xfrm>
          <a:prstGeom prst="straightConnector1">
            <a:avLst/>
          </a:prstGeom>
          <a:noFill/>
          <a:ln w="19050" cap="flat" cmpd="sng">
            <a:solidFill>
              <a:srgbClr val="EC495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208" name="Google Shape;208;ga4f06f7c4f_1_117"/>
          <p:cNvSpPr/>
          <p:nvPr/>
        </p:nvSpPr>
        <p:spPr>
          <a:xfrm>
            <a:off x="5518706" y="4612260"/>
            <a:ext cx="251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Credits : Bartosz Kryza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0719674"/>
      </p:ext>
    </p:extLst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1936</Words>
  <Application>Microsoft Macintosh PowerPoint</Application>
  <PresentationFormat>On-screen Show (16:9)</PresentationFormat>
  <Paragraphs>397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Trebuchet MS</vt:lpstr>
      <vt:lpstr>Noto Sans Symbols</vt:lpstr>
      <vt:lpstr>Open Sans</vt:lpstr>
      <vt:lpstr>Calibri</vt:lpstr>
      <vt:lpstr>Arial</vt:lpstr>
      <vt:lpstr>Courier New</vt:lpstr>
      <vt:lpstr>HOME</vt:lpstr>
      <vt:lpstr>CONTENT</vt:lpstr>
      <vt:lpstr>Data Services in EGI: overview and use cases</vt:lpstr>
      <vt:lpstr>PowerPoint Presentation</vt:lpstr>
      <vt:lpstr>Agenda</vt:lpstr>
      <vt:lpstr>Clinic: Data Services</vt:lpstr>
      <vt:lpstr>PowerPoint Presentation</vt:lpstr>
      <vt:lpstr>Overview</vt:lpstr>
      <vt:lpstr>PowerPoint Presentation</vt:lpstr>
      <vt:lpstr> EGI DataHub Overview</vt:lpstr>
      <vt:lpstr>Architecture</vt:lpstr>
      <vt:lpstr>Service Options</vt:lpstr>
      <vt:lpstr>File / Share management</vt:lpstr>
      <vt:lpstr>Replica / Transfer management</vt:lpstr>
      <vt:lpstr>Metadata management</vt:lpstr>
      <vt:lpstr>Harvester management</vt:lpstr>
      <vt:lpstr>Posix Access via Oneclient</vt:lpstr>
      <vt:lpstr>OneProvider installation to support spaces</vt:lpstr>
      <vt:lpstr>Documentation/Links  </vt:lpstr>
      <vt:lpstr>PowerPoint Presentation</vt:lpstr>
      <vt:lpstr>EGI Online Storage </vt:lpstr>
      <vt:lpstr>Service options </vt:lpstr>
      <vt:lpstr>EGI HTC Federation &amp; Cloud federation</vt:lpstr>
      <vt:lpstr>Service options - File Storage </vt:lpstr>
      <vt:lpstr>Service options - Block Storage </vt:lpstr>
      <vt:lpstr>Service options - Object Storage </vt:lpstr>
      <vt:lpstr>Services Access </vt:lpstr>
      <vt:lpstr>Services Access </vt:lpstr>
      <vt:lpstr>Documentation/Links  </vt:lpstr>
      <vt:lpstr>PowerPoint Presentation</vt:lpstr>
      <vt:lpstr>EGI Data Transfer</vt:lpstr>
      <vt:lpstr>Transfer Scheduler</vt:lpstr>
      <vt:lpstr>Transfer Optimizer</vt:lpstr>
      <vt:lpstr>User Tools and APIs </vt:lpstr>
      <vt:lpstr>Other Main Features</vt:lpstr>
      <vt:lpstr>Multiprotocol support: gfal2</vt:lpstr>
      <vt:lpstr>gfal2 components diagram </vt:lpstr>
      <vt:lpstr>WebFTS – Transfer management from your browser</vt:lpstr>
      <vt:lpstr>EGI FTS instances</vt:lpstr>
      <vt:lpstr>Documentation/Links  </vt:lpstr>
      <vt:lpstr>PowerPoint Presentation</vt:lpstr>
      <vt:lpstr>Enhancing EGI Data services offer -  Rucio </vt:lpstr>
      <vt:lpstr>Enhancing EGI Data services offer - Globus </vt:lpstr>
      <vt:lpstr>Enhancing EGI Data services offer: WG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Andrea Manzi</cp:lastModifiedBy>
  <cp:revision>33</cp:revision>
  <dcterms:modified xsi:type="dcterms:W3CDTF">2020-11-04T08:36:50Z</dcterms:modified>
</cp:coreProperties>
</file>