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</p:sldMasterIdLst>
  <p:notesMasterIdLst>
    <p:notesMasterId r:id="rId16"/>
  </p:notesMasterIdLst>
  <p:sldIdLst>
    <p:sldId id="256" r:id="rId3"/>
    <p:sldId id="306" r:id="rId4"/>
    <p:sldId id="285" r:id="rId5"/>
    <p:sldId id="275" r:id="rId6"/>
    <p:sldId id="307" r:id="rId7"/>
    <p:sldId id="310" r:id="rId8"/>
    <p:sldId id="262" r:id="rId9"/>
    <p:sldId id="297" r:id="rId10"/>
    <p:sldId id="308" r:id="rId11"/>
    <p:sldId id="309" r:id="rId12"/>
    <p:sldId id="300" r:id="rId13"/>
    <p:sldId id="31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Ohmann" initials="CO" lastIdx="5" clrIdx="0">
    <p:extLst>
      <p:ext uri="{19B8F6BF-5375-455C-9EA6-DF929625EA0E}">
        <p15:presenceInfo xmlns:p15="http://schemas.microsoft.com/office/powerpoint/2012/main" userId="b151c544ea9461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B379A-9250-4CE9-9777-A8F722EF380E}" v="1" dt="2020-03-31T18:09:39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2" autoAdjust="0"/>
    <p:restoredTop sz="84012" autoAdjust="0"/>
  </p:normalViewPr>
  <p:slideViewPr>
    <p:cSldViewPr snapToGrid="0">
      <p:cViewPr varScale="1">
        <p:scale>
          <a:sx n="129" d="100"/>
          <a:sy n="129" d="100"/>
        </p:scale>
        <p:origin x="9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Canham" userId="ea4deb6c-c6b0-42bb-bd2a-c68cd86b3100" providerId="ADAL" clId="{D90B379A-9250-4CE9-9777-A8F722EF380E}"/>
    <pc:docChg chg="custSel modSld">
      <pc:chgData name="Steve Canham" userId="ea4deb6c-c6b0-42bb-bd2a-c68cd86b3100" providerId="ADAL" clId="{D90B379A-9250-4CE9-9777-A8F722EF380E}" dt="2020-03-31T19:28:31.305" v="145" actId="2710"/>
      <pc:docMkLst>
        <pc:docMk/>
      </pc:docMkLst>
      <pc:sldChg chg="modSp mod">
        <pc:chgData name="Steve Canham" userId="ea4deb6c-c6b0-42bb-bd2a-c68cd86b3100" providerId="ADAL" clId="{D90B379A-9250-4CE9-9777-A8F722EF380E}" dt="2020-03-31T19:26:30.413" v="135" actId="27636"/>
        <pc:sldMkLst>
          <pc:docMk/>
          <pc:sldMk cId="3102002280" sldId="303"/>
        </pc:sldMkLst>
        <pc:spChg chg="mod">
          <ac:chgData name="Steve Canham" userId="ea4deb6c-c6b0-42bb-bd2a-c68cd86b3100" providerId="ADAL" clId="{D90B379A-9250-4CE9-9777-A8F722EF380E}" dt="2020-03-31T19:26:30.413" v="135" actId="27636"/>
          <ac:spMkLst>
            <pc:docMk/>
            <pc:sldMk cId="3102002280" sldId="303"/>
            <ac:spMk id="3" creationId="{CDBB4764-E153-A64C-8CD4-5B7220FB8870}"/>
          </ac:spMkLst>
        </pc:spChg>
        <pc:spChg chg="mod">
          <ac:chgData name="Steve Canham" userId="ea4deb6c-c6b0-42bb-bd2a-c68cd86b3100" providerId="ADAL" clId="{D90B379A-9250-4CE9-9777-A8F722EF380E}" dt="2020-03-31T18:07:41.466" v="24" actId="20577"/>
          <ac:spMkLst>
            <pc:docMk/>
            <pc:sldMk cId="3102002280" sldId="303"/>
            <ac:spMk id="4" creationId="{7A75B37A-DB83-5E47-BC57-691FE6067605}"/>
          </ac:spMkLst>
        </pc:spChg>
      </pc:sldChg>
      <pc:sldChg chg="modSp mod">
        <pc:chgData name="Steve Canham" userId="ea4deb6c-c6b0-42bb-bd2a-c68cd86b3100" providerId="ADAL" clId="{D90B379A-9250-4CE9-9777-A8F722EF380E}" dt="2020-03-31T19:28:31.305" v="145" actId="2710"/>
        <pc:sldMkLst>
          <pc:docMk/>
          <pc:sldMk cId="4241826123" sldId="308"/>
        </pc:sldMkLst>
        <pc:spChg chg="mod">
          <ac:chgData name="Steve Canham" userId="ea4deb6c-c6b0-42bb-bd2a-c68cd86b3100" providerId="ADAL" clId="{D90B379A-9250-4CE9-9777-A8F722EF380E}" dt="2020-03-31T19:28:31.305" v="145" actId="2710"/>
          <ac:spMkLst>
            <pc:docMk/>
            <pc:sldMk cId="4241826123" sldId="308"/>
            <ac:spMk id="3" creationId="{CCB0BB3A-ABCE-C841-BAB9-A530B21526B1}"/>
          </ac:spMkLst>
        </pc:spChg>
        <pc:spChg chg="mod">
          <ac:chgData name="Steve Canham" userId="ea4deb6c-c6b0-42bb-bd2a-c68cd86b3100" providerId="ADAL" clId="{D90B379A-9250-4CE9-9777-A8F722EF380E}" dt="2020-03-31T19:27:38.760" v="140" actId="6549"/>
          <ac:spMkLst>
            <pc:docMk/>
            <pc:sldMk cId="4241826123" sldId="308"/>
            <ac:spMk id="4" creationId="{07A233DA-2598-8044-B46D-8DF20E85D33D}"/>
          </ac:spMkLst>
        </pc:spChg>
      </pc:sldChg>
      <pc:sldChg chg="modSp mod">
        <pc:chgData name="Steve Canham" userId="ea4deb6c-c6b0-42bb-bd2a-c68cd86b3100" providerId="ADAL" clId="{D90B379A-9250-4CE9-9777-A8F722EF380E}" dt="2020-03-31T19:27:18.694" v="138" actId="1076"/>
        <pc:sldMkLst>
          <pc:docMk/>
          <pc:sldMk cId="2462313223" sldId="309"/>
        </pc:sldMkLst>
        <pc:spChg chg="mod">
          <ac:chgData name="Steve Canham" userId="ea4deb6c-c6b0-42bb-bd2a-c68cd86b3100" providerId="ADAL" clId="{D90B379A-9250-4CE9-9777-A8F722EF380E}" dt="2020-03-31T19:25:03.730" v="120" actId="2710"/>
          <ac:spMkLst>
            <pc:docMk/>
            <pc:sldMk cId="2462313223" sldId="309"/>
            <ac:spMk id="3" creationId="{D30DD062-B330-2A4A-9778-7041AC838866}"/>
          </ac:spMkLst>
        </pc:spChg>
        <pc:spChg chg="mod">
          <ac:chgData name="Steve Canham" userId="ea4deb6c-c6b0-42bb-bd2a-c68cd86b3100" providerId="ADAL" clId="{D90B379A-9250-4CE9-9777-A8F722EF380E}" dt="2020-03-31T19:27:18.694" v="138" actId="1076"/>
          <ac:spMkLst>
            <pc:docMk/>
            <pc:sldMk cId="2462313223" sldId="309"/>
            <ac:spMk id="4" creationId="{55AAA25E-F07F-984A-8311-DFDCB92E9138}"/>
          </ac:spMkLst>
        </pc:spChg>
        <pc:picChg chg="mod">
          <ac:chgData name="Steve Canham" userId="ea4deb6c-c6b0-42bb-bd2a-c68cd86b3100" providerId="ADAL" clId="{D90B379A-9250-4CE9-9777-A8F722EF380E}" dt="2020-03-31T18:07:55.413" v="26" actId="1076"/>
          <ac:picMkLst>
            <pc:docMk/>
            <pc:sldMk cId="2462313223" sldId="309"/>
            <ac:picMk id="5" creationId="{19D4DC83-391D-D14E-A30B-B7C7847011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1EB2-F85B-41B2-9EB8-8E92DF2B0440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154B4-FCFB-4024-8222-D83C1DAFE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1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This is the</a:t>
            </a:r>
            <a:r>
              <a:rPr lang="en-ZA" baseline="0" dirty="0"/>
              <a:t> cover page slide.  Insert headings and titles as appropriate.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154B4-FCFB-4024-8222-D83C1DAFE80D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1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96888" y="313531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Thank you!</a:t>
            </a:r>
            <a:endParaRPr lang="en-ZA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96887" y="376210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 dirty="0"/>
              <a:t>Any 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822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rech-cov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1"/>
          <a:stretch/>
        </p:blipFill>
        <p:spPr>
          <a:xfrm>
            <a:off x="0" y="-162987"/>
            <a:ext cx="9144000" cy="5849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464" y="3355106"/>
            <a:ext cx="8229599" cy="12678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</a:t>
            </a:r>
            <a:r>
              <a:rPr lang="en-US" dirty="0" err="1"/>
              <a:t>titre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(Calibri 36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464" y="4654225"/>
            <a:ext cx="8229599" cy="71944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r>
              <a:rPr lang="en-US" dirty="0"/>
              <a:t> (Calibri 28)</a:t>
            </a:r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2983832" y="6021288"/>
            <a:ext cx="5764632" cy="576064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2400" b="0">
                <a:latin typeface="+mn-lt"/>
                <a:cs typeface="Calibri"/>
              </a:defRPr>
            </a:lvl1pPr>
            <a:lvl2pPr>
              <a:defRPr sz="1600">
                <a:latin typeface="Calibri"/>
                <a:cs typeface="Calibri"/>
              </a:defRPr>
            </a:lvl2pPr>
          </a:lstStyle>
          <a:p>
            <a:pPr marL="0" indent="0" algn="r">
              <a:buNone/>
            </a:pPr>
            <a:r>
              <a:rPr lang="fr-FR" sz="2400" dirty="0">
                <a:solidFill>
                  <a:srgbClr val="000000"/>
                </a:solidFill>
              </a:rPr>
              <a:t>First and last </a:t>
            </a:r>
            <a:r>
              <a:rPr lang="fr-FR" sz="2400" dirty="0" err="1">
                <a:solidFill>
                  <a:srgbClr val="000000"/>
                </a:solidFill>
              </a:rPr>
              <a:t>name</a:t>
            </a:r>
            <a:r>
              <a:rPr lang="fr-FR" sz="2400" dirty="0">
                <a:solidFill>
                  <a:srgbClr val="000000"/>
                </a:solidFill>
                <a:cs typeface="Arial" panose="020B0604020202020204" pitchFamily="34" charset="0"/>
              </a:rPr>
              <a:t>| </a:t>
            </a:r>
            <a:r>
              <a:rPr lang="fr-FR" sz="2400" dirty="0">
                <a:solidFill>
                  <a:srgbClr val="000000"/>
                </a:solidFill>
              </a:rPr>
              <a:t>dd-mm-</a:t>
            </a:r>
            <a:r>
              <a:rPr lang="fr-FR" sz="2400" dirty="0" err="1">
                <a:solidFill>
                  <a:srgbClr val="000000"/>
                </a:solidFill>
              </a:rPr>
              <a:t>yyyy</a:t>
            </a:r>
            <a:r>
              <a:rPr lang="fr-FR" sz="2400" dirty="0">
                <a:solidFill>
                  <a:srgbClr val="000000"/>
                </a:solidFill>
              </a:rPr>
              <a:t> (Calibri 24)</a:t>
            </a:r>
            <a:endParaRPr lang="fr-F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202" y="227341"/>
            <a:ext cx="8235935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769" y="1600200"/>
            <a:ext cx="8236800" cy="400685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dirty="0"/>
              <a:t>Text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3"/>
            <a:r>
              <a:rPr lang="fr-FR" dirty="0"/>
              <a:t>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simplement du faux texte employé dans la composition et la mise en page avant impression. 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le faux texte standard de l'imprimerie depuis les années 1500, quand un peintre anonyme assembla ensemble des morceaux de texte pour réaliser un livre spécimen de polices de texte. </a:t>
            </a:r>
          </a:p>
          <a:p>
            <a:pPr lvl="3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769" y="881063"/>
            <a:ext cx="8236800" cy="38893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5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8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87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617" y="1678675"/>
            <a:ext cx="4021238" cy="3951416"/>
          </a:xfrm>
        </p:spPr>
        <p:txBody>
          <a:bodyPr>
            <a:norm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6560" y="1678675"/>
            <a:ext cx="4048724" cy="3951416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7" y="881063"/>
            <a:ext cx="8237104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026235" y="1673719"/>
            <a:ext cx="467904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texte (Calibri 28) 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449147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6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29662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919960" y="1673719"/>
            <a:ext cx="4757609" cy="389731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ZA" dirty="0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0921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207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0921" y="1671638"/>
            <a:ext cx="8236800" cy="29130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921" y="881063"/>
            <a:ext cx="8236800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921" y="4690529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fr-FR" sz="2400" dirty="0"/>
              <a:t>Cliquez ici pour modifier le titre (Calibri 24 </a:t>
            </a:r>
            <a:r>
              <a:rPr lang="fr-FR" sz="2400" dirty="0" err="1"/>
              <a:t>bold</a:t>
            </a:r>
            <a:r>
              <a:rPr lang="fr-FR" sz="2400" dirty="0"/>
              <a:t>)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0921" y="5211496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r-FR" sz="2400" b="0" dirty="0"/>
              <a:t>Cliquez ici pour modifier le texte (Calibri 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94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41"/>
            <a:ext cx="9143821" cy="6857756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33"/>
            <a:ext cx="5486400" cy="24192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2545733"/>
            <a:ext cx="5486400" cy="3686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6232133"/>
            <a:ext cx="481500" cy="32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35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/>
              <a:t>Title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301" y="6030656"/>
            <a:ext cx="170428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359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 smtClean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DD00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578B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99C6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774195"/>
            <a:ext cx="2448272" cy="96717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3866" y="1790852"/>
            <a:ext cx="2172940" cy="106208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573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crin-mdr.online/index.php/Project_Overview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3562911" TargetMode="External"/><Relationship Id="rId2" Type="http://schemas.openxmlformats.org/officeDocument/2006/relationships/hyperlink" Target="http://ecrin-mdr.online/index.php/JSON_Schema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MetaData</a:t>
            </a:r>
            <a:r>
              <a:rPr lang="en-US" dirty="0"/>
              <a:t> Repository (MDR) for clinical study objects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Sergei </a:t>
            </a:r>
            <a:r>
              <a:rPr lang="en-ZA" dirty="0" err="1"/>
              <a:t>Gorianin</a:t>
            </a:r>
            <a:endParaRPr lang="en-ZA" dirty="0"/>
          </a:p>
          <a:p>
            <a:r>
              <a:rPr lang="en-US" sz="2000"/>
              <a:t>04.11.2020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34425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7DD55F-5628-8042-AC75-04F688BF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9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D062-B330-2A4A-9778-7041AC838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Revise web-portal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Investigate different mechanisms for accessing ECRIN metadata stores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Continue to developing </a:t>
            </a:r>
            <a:r>
              <a:rPr lang="en-US" sz="2200" dirty="0" err="1"/>
              <a:t>ElasticSearch</a:t>
            </a:r>
            <a:r>
              <a:rPr lang="en-US" sz="2200" dirty="0"/>
              <a:t>-based APIs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Extend the MDR demonstrator to run in production in the EOSC environment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Make MDR demonstrator part of the EOSC catalogue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Collect data on user actions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Collect user feedback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AAA25E-F07F-984A-8311-DFDCB92E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36" y="354747"/>
            <a:ext cx="8238045" cy="950211"/>
          </a:xfrm>
        </p:spPr>
        <p:txBody>
          <a:bodyPr>
            <a:noAutofit/>
          </a:bodyPr>
          <a:lstStyle/>
          <a:p>
            <a:r>
              <a:rPr lang="en-US" sz="4800" dirty="0"/>
              <a:t>Next steps EOSC-Hub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4DC83-391D-D14E-A30B-B7C784701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252" y="67198"/>
            <a:ext cx="1123121" cy="12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1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92536-62C8-984B-B8F4-A73FAE47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10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C67D1-B264-2F4D-A937-EDF7EA04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2305878"/>
            <a:ext cx="8238044" cy="154056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Our wiki: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http://ecrin-mdr.online/index.php/Project_Overview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7EBD0-8D60-CF4A-A642-AA1A0298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More details?</a:t>
            </a:r>
          </a:p>
        </p:txBody>
      </p:sp>
    </p:spTree>
    <p:extLst>
      <p:ext uri="{BB962C8B-B14F-4D97-AF65-F5344CB8AC3E}">
        <p14:creationId xmlns:p14="http://schemas.microsoft.com/office/powerpoint/2010/main" val="235100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11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A25D8-60A8-0547-81B7-2AF0E26F2FA3}"/>
              </a:ext>
            </a:extLst>
          </p:cNvPr>
          <p:cNvSpPr txBox="1"/>
          <p:nvPr/>
        </p:nvSpPr>
        <p:spPr>
          <a:xfrm>
            <a:off x="0" y="259800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DEMO</a:t>
            </a: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49604F-A2C7-7445-84AD-E892086D3F82}"/>
              </a:ext>
            </a:extLst>
          </p:cNvPr>
          <p:cNvSpPr/>
          <p:nvPr/>
        </p:nvSpPr>
        <p:spPr>
          <a:xfrm>
            <a:off x="308113" y="1212574"/>
            <a:ext cx="8517835" cy="337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2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12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A25D8-60A8-0547-81B7-2AF0E26F2FA3}"/>
              </a:ext>
            </a:extLst>
          </p:cNvPr>
          <p:cNvSpPr txBox="1"/>
          <p:nvPr/>
        </p:nvSpPr>
        <p:spPr>
          <a:xfrm>
            <a:off x="0" y="2598003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Thank you!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Any questions?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442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</a:t>
            </a:fld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Background</a:t>
            </a:r>
            <a:endParaRPr lang="en-GB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40E78E-3062-407E-9A1F-63B2E0113992}"/>
              </a:ext>
            </a:extLst>
          </p:cNvPr>
          <p:cNvSpPr txBox="1">
            <a:spLocks/>
          </p:cNvSpPr>
          <p:nvPr/>
        </p:nvSpPr>
        <p:spPr>
          <a:xfrm>
            <a:off x="601642" y="1600216"/>
            <a:ext cx="8238044" cy="38861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Clinical research studies and data objects belonging to it are it often scattered around </a:t>
            </a:r>
            <a:r>
              <a:rPr lang="en-GB" sz="2000" i="1" dirty="0"/>
              <a:t>(e.g. website, publication, repository, registry).</a:t>
            </a:r>
            <a:br>
              <a:rPr lang="en-GB" sz="2000" dirty="0"/>
            </a:br>
            <a:endParaRPr lang="en-GB" sz="2000" dirty="0"/>
          </a:p>
          <a:p>
            <a:pPr algn="just"/>
            <a:r>
              <a:rPr lang="en-GB" sz="2000" dirty="0"/>
              <a:t>Mechanisms for gaining access vary between different places and different data objects.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000" dirty="0"/>
          </a:p>
          <a:p>
            <a:r>
              <a:rPr lang="en-GB" sz="2000" dirty="0"/>
              <a:t>No agreed discovery metadata schemas implemented and used for discovery.</a:t>
            </a:r>
            <a:br>
              <a:rPr lang="en-GB" sz="2000" dirty="0"/>
            </a:br>
            <a:endParaRPr lang="en-GB" sz="2000" dirty="0"/>
          </a:p>
          <a:p>
            <a:pPr algn="just"/>
            <a:r>
              <a:rPr lang="en-GB" sz="2000" dirty="0"/>
              <a:t>Findability of clinical studies and related data objects is a difficult, time-consuming  process. </a:t>
            </a:r>
          </a:p>
        </p:txBody>
      </p:sp>
    </p:spTree>
    <p:extLst>
      <p:ext uri="{BB962C8B-B14F-4D97-AF65-F5344CB8AC3E}">
        <p14:creationId xmlns:p14="http://schemas.microsoft.com/office/powerpoint/2010/main" val="337155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AE26-FE4A-834B-9374-CD6ACA1735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C2C0D-4174-A349-B57A-A588A5221C0A}"/>
              </a:ext>
            </a:extLst>
          </p:cNvPr>
          <p:cNvSpPr txBox="1"/>
          <p:nvPr/>
        </p:nvSpPr>
        <p:spPr>
          <a:xfrm>
            <a:off x="1370847" y="6087756"/>
            <a:ext cx="3930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Fig. 1 – Structure of clinical trial (study, data object)</a:t>
            </a:r>
            <a:endParaRPr lang="ru-RU" sz="1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F9601-52A8-9142-829C-A11AAFF0C109}"/>
              </a:ext>
            </a:extLst>
          </p:cNvPr>
          <p:cNvSpPr/>
          <p:nvPr/>
        </p:nvSpPr>
        <p:spPr>
          <a:xfrm>
            <a:off x="410927" y="1361661"/>
            <a:ext cx="5850725" cy="7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B7824D3A-4A75-4190-B3C3-06DC483F4243" descr="3CC996B5-760C-44F9-B6A4-8DEED1B9AD40@lerkins">
            <a:extLst>
              <a:ext uri="{FF2B5EF4-FFF2-40B4-BE49-F238E27FC236}">
                <a16:creationId xmlns:a16="http://schemas.microsoft.com/office/drawing/2014/main" id="{351F51C7-1A17-DA4B-B518-4F003D33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5" y="2885077"/>
            <a:ext cx="5943600" cy="31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165B2A-174E-F342-B478-34DF616CB08D}"/>
              </a:ext>
            </a:extLst>
          </p:cNvPr>
          <p:cNvSpPr txBox="1"/>
          <p:nvPr/>
        </p:nvSpPr>
        <p:spPr>
          <a:xfrm>
            <a:off x="1911332" y="138249"/>
            <a:ext cx="72326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/>
              <a:t>A </a:t>
            </a:r>
            <a:r>
              <a:rPr lang="de-DE" sz="1700" b="1" i="1" dirty="0" err="1"/>
              <a:t>study</a:t>
            </a:r>
            <a:r>
              <a:rPr lang="de-DE" sz="1700" dirty="0"/>
              <a:t> </a:t>
            </a:r>
            <a:r>
              <a:rPr lang="de-DE" sz="1700" dirty="0" err="1"/>
              <a:t>is</a:t>
            </a:r>
            <a:r>
              <a:rPr lang="de-DE" sz="1700" dirty="0"/>
              <a:t> </a:t>
            </a:r>
            <a:r>
              <a:rPr lang="de-DE" sz="1700" dirty="0" err="1"/>
              <a:t>any</a:t>
            </a:r>
            <a:r>
              <a:rPr lang="de-DE" sz="1700" dirty="0"/>
              <a:t> </a:t>
            </a:r>
            <a:r>
              <a:rPr lang="de-DE" sz="1700" dirty="0" err="1"/>
              <a:t>clinical</a:t>
            </a:r>
            <a:r>
              <a:rPr lang="de-DE" sz="1700" dirty="0"/>
              <a:t> </a:t>
            </a:r>
            <a:r>
              <a:rPr lang="de-DE" sz="1700" dirty="0" err="1"/>
              <a:t>research</a:t>
            </a:r>
            <a:r>
              <a:rPr lang="de-DE" sz="1700" dirty="0"/>
              <a:t> </a:t>
            </a:r>
            <a:r>
              <a:rPr lang="de-DE" sz="1700" dirty="0" err="1"/>
              <a:t>study</a:t>
            </a:r>
            <a:r>
              <a:rPr lang="de-DE" sz="1700" dirty="0"/>
              <a:t> </a:t>
            </a:r>
            <a:r>
              <a:rPr lang="de-DE" sz="1700" dirty="0" err="1"/>
              <a:t>with</a:t>
            </a:r>
            <a:r>
              <a:rPr lang="de-DE" sz="1700" dirty="0"/>
              <a:t> </a:t>
            </a:r>
            <a:r>
              <a:rPr lang="de-DE" sz="1700" dirty="0" err="1"/>
              <a:t>humans</a:t>
            </a:r>
            <a:r>
              <a:rPr lang="de-DE" sz="1700" dirty="0"/>
              <a:t> </a:t>
            </a:r>
            <a:r>
              <a:rPr lang="de-DE" sz="1700" dirty="0" err="1"/>
              <a:t>as</a:t>
            </a:r>
            <a:r>
              <a:rPr lang="de-DE" sz="1700" dirty="0"/>
              <a:t> </a:t>
            </a:r>
            <a:r>
              <a:rPr lang="de-DE" sz="1700" dirty="0" err="1"/>
              <a:t>study</a:t>
            </a:r>
            <a:r>
              <a:rPr lang="de-DE" sz="1700" dirty="0"/>
              <a:t> </a:t>
            </a:r>
            <a:r>
              <a:rPr lang="de-DE" sz="1700" dirty="0" err="1"/>
              <a:t>participants</a:t>
            </a:r>
            <a:r>
              <a:rPr lang="de-DE" sz="1700" dirty="0"/>
              <a:t>, </a:t>
            </a:r>
            <a:r>
              <a:rPr lang="de-DE" sz="1700" dirty="0" err="1"/>
              <a:t>and</a:t>
            </a:r>
            <a:r>
              <a:rPr lang="de-DE" sz="1700" dirty="0"/>
              <a:t> </a:t>
            </a:r>
            <a:r>
              <a:rPr lang="de-DE" sz="1700" dirty="0" err="1"/>
              <a:t>which</a:t>
            </a:r>
            <a:r>
              <a:rPr lang="de-DE" sz="1700" dirty="0"/>
              <a:t> </a:t>
            </a:r>
            <a:r>
              <a:rPr lang="de-DE" sz="1700" dirty="0" err="1"/>
              <a:t>is</a:t>
            </a:r>
            <a:r>
              <a:rPr lang="de-DE" sz="1700" dirty="0"/>
              <a:t> </a:t>
            </a:r>
            <a:r>
              <a:rPr lang="de-DE" sz="1700" dirty="0" err="1"/>
              <a:t>therefore</a:t>
            </a:r>
            <a:r>
              <a:rPr lang="de-DE" sz="1700" dirty="0"/>
              <a:t> </a:t>
            </a:r>
            <a:r>
              <a:rPr lang="de-DE" sz="1700" dirty="0" err="1"/>
              <a:t>subject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ethical</a:t>
            </a:r>
            <a:r>
              <a:rPr lang="de-DE" sz="1700" dirty="0"/>
              <a:t> </a:t>
            </a:r>
            <a:r>
              <a:rPr lang="de-DE" sz="1700" dirty="0" err="1"/>
              <a:t>approval</a:t>
            </a:r>
            <a:r>
              <a:rPr lang="de-DE" sz="1700" dirty="0"/>
              <a:t>, </a:t>
            </a:r>
            <a:r>
              <a:rPr lang="de-DE" sz="1700" dirty="0" err="1"/>
              <a:t>whether</a:t>
            </a:r>
            <a:r>
              <a:rPr lang="de-DE" sz="1700" dirty="0"/>
              <a:t> </a:t>
            </a:r>
            <a:r>
              <a:rPr lang="de-DE" sz="1700" dirty="0" err="1"/>
              <a:t>or</a:t>
            </a:r>
            <a:r>
              <a:rPr lang="de-DE" sz="1700" dirty="0"/>
              <a:t> not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study</a:t>
            </a:r>
            <a:r>
              <a:rPr lang="de-DE" sz="1700" dirty="0"/>
              <a:t> </a:t>
            </a:r>
            <a:r>
              <a:rPr lang="de-DE" sz="1700" dirty="0" err="1"/>
              <a:t>is</a:t>
            </a:r>
            <a:r>
              <a:rPr lang="de-DE" sz="1700" dirty="0"/>
              <a:t> </a:t>
            </a:r>
            <a:r>
              <a:rPr lang="de-DE" sz="1700" dirty="0" err="1"/>
              <a:t>interventional</a:t>
            </a:r>
            <a:r>
              <a:rPr lang="de-DE" sz="1700" dirty="0"/>
              <a:t> (a '</a:t>
            </a:r>
            <a:r>
              <a:rPr lang="de-DE" sz="1700" dirty="0" err="1"/>
              <a:t>clinical</a:t>
            </a:r>
            <a:r>
              <a:rPr lang="de-DE" sz="1700" dirty="0"/>
              <a:t> </a:t>
            </a:r>
            <a:r>
              <a:rPr lang="de-DE" sz="1700" dirty="0" err="1"/>
              <a:t>trial</a:t>
            </a:r>
            <a:r>
              <a:rPr lang="de-DE" sz="1700" dirty="0"/>
              <a:t>'), </a:t>
            </a:r>
            <a:r>
              <a:rPr lang="de-DE" sz="1700" dirty="0" err="1"/>
              <a:t>or</a:t>
            </a:r>
            <a:r>
              <a:rPr lang="de-DE" sz="1700" dirty="0"/>
              <a:t> </a:t>
            </a:r>
            <a:r>
              <a:rPr lang="de-DE" sz="1700" dirty="0" err="1"/>
              <a:t>observational</a:t>
            </a:r>
            <a:r>
              <a:rPr lang="de-DE" sz="1700" dirty="0"/>
              <a:t> (</a:t>
            </a:r>
            <a:r>
              <a:rPr lang="de-DE" sz="1700" dirty="0" err="1"/>
              <a:t>including</a:t>
            </a:r>
            <a:r>
              <a:rPr lang="de-DE" sz="1700" dirty="0"/>
              <a:t> </a:t>
            </a:r>
            <a:r>
              <a:rPr lang="de-DE" sz="1700" dirty="0" err="1"/>
              <a:t>disease</a:t>
            </a:r>
            <a:r>
              <a:rPr lang="de-DE" sz="1700" dirty="0"/>
              <a:t> </a:t>
            </a:r>
            <a:r>
              <a:rPr lang="de-DE" sz="1700" dirty="0" err="1"/>
              <a:t>registry</a:t>
            </a:r>
            <a:r>
              <a:rPr lang="de-DE" sz="1700" dirty="0"/>
              <a:t> </a:t>
            </a:r>
            <a:r>
              <a:rPr lang="de-DE" sz="1700" dirty="0" err="1"/>
              <a:t>data</a:t>
            </a:r>
            <a:r>
              <a:rPr lang="de-DE" sz="1700" dirty="0"/>
              <a:t>), </a:t>
            </a:r>
            <a:r>
              <a:rPr lang="de-DE" sz="1700" dirty="0" err="1"/>
              <a:t>or</a:t>
            </a:r>
            <a:r>
              <a:rPr lang="de-DE" sz="1700" dirty="0"/>
              <a:t> a </a:t>
            </a:r>
            <a:r>
              <a:rPr lang="de-DE" sz="1700" dirty="0" err="1"/>
              <a:t>case</a:t>
            </a:r>
            <a:r>
              <a:rPr lang="de-DE" sz="1700" dirty="0"/>
              <a:t> </a:t>
            </a:r>
            <a:r>
              <a:rPr lang="de-DE" sz="1700" dirty="0" err="1"/>
              <a:t>study</a:t>
            </a:r>
            <a:r>
              <a:rPr lang="de-DE" sz="1700" dirty="0"/>
              <a:t>.</a:t>
            </a:r>
          </a:p>
          <a:p>
            <a:br>
              <a:rPr lang="de-DE" sz="1700" dirty="0"/>
            </a:br>
            <a:r>
              <a:rPr lang="de-DE" sz="1700" dirty="0"/>
              <a:t>A </a:t>
            </a:r>
            <a:r>
              <a:rPr lang="de-DE" sz="1700" b="1" i="1" dirty="0" err="1"/>
              <a:t>data</a:t>
            </a:r>
            <a:r>
              <a:rPr lang="de-DE" sz="1700" b="1" i="1" dirty="0"/>
              <a:t> </a:t>
            </a:r>
            <a:r>
              <a:rPr lang="de-DE" sz="1700" b="1" i="1" dirty="0" err="1"/>
              <a:t>object</a:t>
            </a:r>
            <a:r>
              <a:rPr lang="de-DE" sz="1700" dirty="0"/>
              <a:t> </a:t>
            </a:r>
            <a:r>
              <a:rPr lang="de-DE" sz="1700" dirty="0" err="1"/>
              <a:t>is</a:t>
            </a:r>
            <a:r>
              <a:rPr lang="de-DE" sz="1700" dirty="0"/>
              <a:t> </a:t>
            </a:r>
            <a:r>
              <a:rPr lang="de-DE" sz="1700" dirty="0" err="1"/>
              <a:t>any</a:t>
            </a:r>
            <a:r>
              <a:rPr lang="de-DE" sz="1700" dirty="0"/>
              <a:t> </a:t>
            </a:r>
            <a:r>
              <a:rPr lang="de-DE" sz="1700" dirty="0" err="1"/>
              <a:t>information</a:t>
            </a:r>
            <a:r>
              <a:rPr lang="de-DE" sz="1700" dirty="0"/>
              <a:t> </a:t>
            </a:r>
            <a:r>
              <a:rPr lang="de-DE" sz="1700" dirty="0" err="1"/>
              <a:t>available</a:t>
            </a:r>
            <a:r>
              <a:rPr lang="de-DE" sz="1700" dirty="0"/>
              <a:t> in electronic form (a '</a:t>
            </a:r>
            <a:r>
              <a:rPr lang="de-DE" sz="1700" dirty="0" err="1"/>
              <a:t>data</a:t>
            </a:r>
            <a:r>
              <a:rPr lang="de-DE" sz="1700" dirty="0"/>
              <a:t> </a:t>
            </a:r>
            <a:r>
              <a:rPr lang="de-DE" sz="1700" dirty="0" err="1"/>
              <a:t>stream</a:t>
            </a:r>
            <a:r>
              <a:rPr lang="de-DE" sz="1700" dirty="0"/>
              <a:t>') </a:t>
            </a:r>
            <a:r>
              <a:rPr lang="de-DE" sz="1700" dirty="0" err="1"/>
              <a:t>and</a:t>
            </a:r>
            <a:r>
              <a:rPr lang="de-DE" sz="1700" dirty="0"/>
              <a:t> </a:t>
            </a:r>
            <a:r>
              <a:rPr lang="de-DE" sz="1700" dirty="0" err="1"/>
              <a:t>may</a:t>
            </a:r>
            <a:r>
              <a:rPr lang="de-DE" sz="1700" dirty="0"/>
              <a:t> </a:t>
            </a:r>
            <a:r>
              <a:rPr lang="de-DE" sz="1700" dirty="0" err="1"/>
              <a:t>be</a:t>
            </a:r>
            <a:r>
              <a:rPr lang="de-DE" sz="1700" dirty="0"/>
              <a:t> a </a:t>
            </a:r>
            <a:r>
              <a:rPr lang="de-DE" sz="1700" dirty="0" err="1"/>
              <a:t>document</a:t>
            </a:r>
            <a:r>
              <a:rPr lang="de-DE" sz="1700" dirty="0"/>
              <a:t> (e.g. a </a:t>
            </a:r>
            <a:r>
              <a:rPr lang="de-DE" sz="1700" dirty="0" err="1"/>
              <a:t>pdf</a:t>
            </a:r>
            <a:r>
              <a:rPr lang="de-DE" sz="1700" dirty="0"/>
              <a:t>), a </a:t>
            </a:r>
            <a:r>
              <a:rPr lang="de-DE" sz="1700" dirty="0" err="1"/>
              <a:t>dataset</a:t>
            </a:r>
            <a:r>
              <a:rPr lang="de-DE" sz="1700" dirty="0"/>
              <a:t> in </a:t>
            </a:r>
            <a:r>
              <a:rPr lang="de-DE" sz="1700" dirty="0" err="1"/>
              <a:t>one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a </a:t>
            </a:r>
            <a:r>
              <a:rPr lang="de-DE" sz="1700" dirty="0" err="1"/>
              <a:t>variety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formats</a:t>
            </a:r>
            <a:r>
              <a:rPr lang="de-DE" sz="1700" dirty="0"/>
              <a:t> (</a:t>
            </a:r>
            <a:r>
              <a:rPr lang="de-DE" sz="1700" dirty="0" err="1"/>
              <a:t>spreadsheet</a:t>
            </a:r>
            <a:r>
              <a:rPr lang="de-DE" sz="1700" dirty="0"/>
              <a:t>, </a:t>
            </a:r>
            <a:r>
              <a:rPr lang="de-DE" sz="1700" dirty="0" err="1"/>
              <a:t>csv</a:t>
            </a:r>
            <a:r>
              <a:rPr lang="de-DE" sz="1700" dirty="0"/>
              <a:t> </a:t>
            </a:r>
            <a:r>
              <a:rPr lang="de-DE" sz="1700" dirty="0" err="1"/>
              <a:t>files</a:t>
            </a:r>
            <a:r>
              <a:rPr lang="de-DE" sz="1700" dirty="0"/>
              <a:t>, </a:t>
            </a:r>
            <a:r>
              <a:rPr lang="de-DE" sz="1700" dirty="0" err="1"/>
              <a:t>database</a:t>
            </a:r>
            <a:r>
              <a:rPr lang="de-DE" sz="1700" dirty="0"/>
              <a:t> </a:t>
            </a:r>
            <a:r>
              <a:rPr lang="de-DE" sz="1700" dirty="0" err="1"/>
              <a:t>file</a:t>
            </a:r>
            <a:r>
              <a:rPr lang="de-DE" sz="1700" dirty="0"/>
              <a:t>, XML etc.), a </a:t>
            </a:r>
            <a:r>
              <a:rPr lang="de-DE" sz="1700" dirty="0" err="1"/>
              <a:t>media</a:t>
            </a:r>
            <a:r>
              <a:rPr lang="de-DE" sz="1700" dirty="0"/>
              <a:t> (</a:t>
            </a:r>
            <a:r>
              <a:rPr lang="de-DE" sz="1700" dirty="0" err="1"/>
              <a:t>audio</a:t>
            </a:r>
            <a:r>
              <a:rPr lang="de-DE" sz="1700" dirty="0"/>
              <a:t>, </a:t>
            </a:r>
            <a:r>
              <a:rPr lang="de-DE" sz="1700" dirty="0" err="1"/>
              <a:t>video</a:t>
            </a:r>
            <a:r>
              <a:rPr lang="de-DE" sz="1700" dirty="0"/>
              <a:t>) </a:t>
            </a:r>
            <a:r>
              <a:rPr lang="de-DE" sz="1700" dirty="0" err="1"/>
              <a:t>file</a:t>
            </a:r>
            <a:r>
              <a:rPr lang="de-DE" sz="1700" dirty="0"/>
              <a:t>, an </a:t>
            </a:r>
            <a:r>
              <a:rPr lang="de-DE" sz="1700" dirty="0" err="1"/>
              <a:t>image</a:t>
            </a:r>
            <a:r>
              <a:rPr lang="de-DE" sz="1700" dirty="0"/>
              <a:t> (e.g. a </a:t>
            </a:r>
            <a:r>
              <a:rPr lang="de-DE" sz="1700" dirty="0" err="1"/>
              <a:t>conference</a:t>
            </a:r>
            <a:r>
              <a:rPr lang="de-DE" sz="1700" dirty="0"/>
              <a:t> </a:t>
            </a:r>
            <a:r>
              <a:rPr lang="de-DE" sz="1700" dirty="0" err="1"/>
              <a:t>poster</a:t>
            </a:r>
            <a:r>
              <a:rPr lang="de-DE" sz="1700" dirty="0"/>
              <a:t>) </a:t>
            </a:r>
            <a:r>
              <a:rPr lang="de-DE" sz="1700" dirty="0" err="1"/>
              <a:t>or</a:t>
            </a:r>
            <a:r>
              <a:rPr lang="de-DE" sz="1700" dirty="0"/>
              <a:t> </a:t>
            </a:r>
            <a:r>
              <a:rPr lang="de-DE" sz="1700" dirty="0" err="1"/>
              <a:t>simply</a:t>
            </a:r>
            <a:r>
              <a:rPr lang="de-DE" sz="1700" dirty="0"/>
              <a:t> a web </a:t>
            </a:r>
            <a:r>
              <a:rPr lang="de-DE" sz="1700" dirty="0" err="1"/>
              <a:t>page</a:t>
            </a:r>
            <a:r>
              <a:rPr lang="de-DE" sz="1700" dirty="0"/>
              <a:t> </a:t>
            </a:r>
            <a:r>
              <a:rPr lang="de-DE" sz="1700" dirty="0" err="1"/>
              <a:t>with</a:t>
            </a:r>
            <a:r>
              <a:rPr lang="de-DE" sz="1700" dirty="0"/>
              <a:t> </a:t>
            </a:r>
            <a:r>
              <a:rPr lang="de-DE" sz="1700" dirty="0" err="1"/>
              <a:t>useful</a:t>
            </a:r>
            <a:r>
              <a:rPr lang="de-DE" sz="1700" dirty="0"/>
              <a:t> </a:t>
            </a:r>
            <a:r>
              <a:rPr lang="de-DE" sz="1700" dirty="0" err="1"/>
              <a:t>text</a:t>
            </a:r>
            <a:r>
              <a:rPr lang="de-DE" sz="1700" dirty="0"/>
              <a:t>.</a:t>
            </a:r>
            <a:r>
              <a:rPr lang="en-US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94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3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50" y="1991512"/>
            <a:ext cx="8238044" cy="3085181"/>
          </a:xfrm>
        </p:spPr>
        <p:txBody>
          <a:bodyPr>
            <a:noAutofit/>
          </a:bodyPr>
          <a:lstStyle/>
          <a:p>
            <a:pPr marL="76200" indent="0" algn="just">
              <a:buNone/>
            </a:pP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To maximize the </a:t>
            </a:r>
            <a:r>
              <a:rPr lang="en-US" sz="2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discoverability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of all these studies and related data objects, it is necessary to collect the </a:t>
            </a:r>
            <a:r>
              <a:rPr lang="en-US" sz="2200" i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metadata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about them, including object provenance, location and access details, into a single system.</a:t>
            </a:r>
          </a:p>
          <a:p>
            <a:pPr marL="76200" indent="0" algn="just">
              <a:buNone/>
            </a:pPr>
            <a:endParaRPr lang="en-US" sz="2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6200" indent="0" algn="just">
              <a:buNone/>
            </a:pP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To that end ECRIN is currently developing an </a:t>
            </a:r>
            <a:r>
              <a:rPr lang="en-US" sz="2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MDR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sz="22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MetaData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Repository) to standardize, assemble and display the metadata about clinical studies and the data objects generated by them, and provide access to them through a single system, accessed via a web portal.</a:t>
            </a:r>
            <a:endParaRPr lang="ru-RU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MDR… Why?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5519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4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51" y="1732289"/>
            <a:ext cx="8238044" cy="3412920"/>
          </a:xfrm>
        </p:spPr>
        <p:txBody>
          <a:bodyPr>
            <a:normAutofit/>
          </a:bodyPr>
          <a:lstStyle/>
          <a:p>
            <a:pPr marL="76200" indent="0" algn="just">
              <a:buNone/>
            </a:pP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web portal is developed in collaboration with ONEDATA (</a:t>
            </a:r>
            <a:r>
              <a:rPr lang="en-US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Cyfronet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Poland); functionality for discoverability of studies and related data objects is provided by INFN (Italy)*. So far metadata from ~18 data sources have been collected using different modalities (e.g. XMLs processing, APIs, scraping of web pages) and stored as JSON objects/relational DB form on the test bed server at INFN. Data will be then ingested, uploaded and made available for the users. </a:t>
            </a:r>
          </a:p>
          <a:p>
            <a:pPr marL="76200" indent="0" algn="just">
              <a:buNone/>
            </a:pPr>
            <a:endParaRPr lang="en-US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6200" indent="0" algn="just">
              <a:buNone/>
            </a:pP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ONEDATA solution will implement the metadata collection and transport from multiple </a:t>
            </a:r>
            <a:r>
              <a:rPr lang="en-US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OneProvider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to the central </a:t>
            </a:r>
            <a:r>
              <a:rPr lang="en-US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OneZone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service; it will also deal with the ACLs management to implement the data protection.</a:t>
            </a:r>
            <a:endParaRPr lang="ru-RU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MDR… Implementation</a:t>
            </a:r>
            <a:endParaRPr lang="en-GB" sz="4800" dirty="0"/>
          </a:p>
        </p:txBody>
      </p:sp>
      <p:sp>
        <p:nvSpPr>
          <p:cNvPr id="5" name="ZoneTexte 4"/>
          <p:cNvSpPr txBox="1"/>
          <p:nvPr/>
        </p:nvSpPr>
        <p:spPr>
          <a:xfrm>
            <a:off x="5583606" y="5477315"/>
            <a:ext cx="225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* </a:t>
            </a:r>
            <a:r>
              <a:rPr lang="fr-FR" sz="1400" i="1" dirty="0" err="1"/>
              <a:t>Within</a:t>
            </a:r>
            <a:r>
              <a:rPr lang="fr-FR" sz="1400" i="1" dirty="0"/>
              <a:t> H2020 XDC </a:t>
            </a:r>
            <a:r>
              <a:rPr lang="fr-FR" sz="1400" i="1" dirty="0" err="1"/>
              <a:t>project</a:t>
            </a:r>
            <a:r>
              <a:rPr lang="fr-FR" sz="1400" i="1" dirty="0"/>
              <a:t> </a:t>
            </a:r>
            <a:endParaRPr lang="en-GB" sz="14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43" y="5346343"/>
            <a:ext cx="1001608" cy="5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4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FE488-34BD-9B49-ABD3-32923BA87705}"/>
              </a:ext>
            </a:extLst>
          </p:cNvPr>
          <p:cNvSpPr/>
          <p:nvPr/>
        </p:nvSpPr>
        <p:spPr>
          <a:xfrm>
            <a:off x="298174" y="1242391"/>
            <a:ext cx="8507896" cy="347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7AC68D-F7CA-1648-90A1-053011FF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5</a:t>
            </a:fld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868240-3078-374E-A67B-72C3612C4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29" y="64791"/>
            <a:ext cx="4437254" cy="65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6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A6F8E8-4411-7146-A13A-D49CE7C0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67"/>
            <a:ext cx="8965096" cy="389699"/>
          </a:xfrm>
        </p:spPr>
        <p:txBody>
          <a:bodyPr>
            <a:noAutofit/>
          </a:bodyPr>
          <a:lstStyle/>
          <a:p>
            <a:r>
              <a:rPr lang="en-GB" sz="2800" dirty="0"/>
              <a:t>User interface for Web portal (developed by </a:t>
            </a:r>
            <a:r>
              <a:rPr lang="en-US" sz="2800" dirty="0"/>
              <a:t>ONEDATA</a:t>
            </a:r>
            <a:r>
              <a:rPr lang="en-GB" sz="28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3F694-5E40-D243-86A2-F87FA22D7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966"/>
            <a:ext cx="9144000" cy="5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3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7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50" y="1589274"/>
            <a:ext cx="8238044" cy="290321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~ 18 data sources (including PubMed, </a:t>
            </a:r>
            <a:r>
              <a:rPr lang="en-US" sz="2400" dirty="0" err="1"/>
              <a:t>CT.gov</a:t>
            </a:r>
            <a:r>
              <a:rPr lang="en-US" sz="2400" dirty="0"/>
              <a:t>, </a:t>
            </a:r>
            <a:r>
              <a:rPr lang="en-US" sz="2400" dirty="0" err="1"/>
              <a:t>BioLINCC</a:t>
            </a:r>
            <a:r>
              <a:rPr lang="en-US" sz="2400" dirty="0"/>
              <a:t>, Yoda, WHO ICTRP, </a:t>
            </a:r>
            <a:r>
              <a:rPr lang="en-US" sz="2400" dirty="0" err="1"/>
              <a:t>etc</a:t>
            </a:r>
            <a:r>
              <a:rPr lang="en-US" sz="2400" dirty="0"/>
              <a:t>) are connected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Single and universal metadata schema was developed*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~ 2 millions of studies and data objects uploaded (</a:t>
            </a:r>
            <a:r>
              <a:rPr lang="en-US" sz="2400" b="1" dirty="0"/>
              <a:t>including COVID-19 related clinical trials</a:t>
            </a:r>
            <a:r>
              <a:rPr lang="en-US" sz="240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Current progress</a:t>
            </a:r>
            <a:endParaRPr lang="en-GB" sz="4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7EF91B-0F7D-F44C-AB31-524CD7131EA7}"/>
              </a:ext>
            </a:extLst>
          </p:cNvPr>
          <p:cNvSpPr txBox="1">
            <a:spLocks/>
          </p:cNvSpPr>
          <p:nvPr/>
        </p:nvSpPr>
        <p:spPr>
          <a:xfrm>
            <a:off x="467544" y="4678114"/>
            <a:ext cx="8238044" cy="95021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DD00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2578B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99C6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1600" dirty="0"/>
              <a:t>JSON Schema - </a:t>
            </a:r>
            <a:r>
              <a:rPr lang="en-US" sz="1600" dirty="0">
                <a:hlinkClick r:id="rId2"/>
              </a:rPr>
              <a:t>http://ecrin-mdr.online/index.php/JSON_Schemas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ECRIN Clinical Research Metadata Schema </a:t>
            </a:r>
            <a:r>
              <a:rPr lang="en-US" sz="1600" dirty="0">
                <a:hlinkClick r:id="rId3"/>
              </a:rPr>
              <a:t>https://zenodo.org/record/3562911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863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C9B24-444A-074E-81BF-D788B217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8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BB3A-ABCE-C841-BAB9-A530B2152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From technical</a:t>
            </a:r>
            <a:r>
              <a:rPr lang="en-US" sz="2200" dirty="0"/>
              <a:t> point of view most features and functionality are implemented.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From UI point of view</a:t>
            </a:r>
            <a:r>
              <a:rPr lang="en-US" sz="2200" dirty="0"/>
              <a:t> the web-portal is designed well.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From UX point of view</a:t>
            </a:r>
            <a:r>
              <a:rPr lang="en-US" sz="2200" dirty="0"/>
              <a:t> the web-portal has to be revised, but, in general, users found it quite clear and easy to use.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 general, users’ feedback is </a:t>
            </a:r>
            <a:r>
              <a:rPr lang="en-US" sz="2200" b="1" dirty="0"/>
              <a:t>positive</a:t>
            </a:r>
            <a:r>
              <a:rPr lang="en-US" sz="2200" dirty="0"/>
              <a:t>. Users found MDR </a:t>
            </a:r>
            <a:r>
              <a:rPr lang="en-US" sz="2200" b="1" dirty="0"/>
              <a:t>very useful</a:t>
            </a:r>
            <a:r>
              <a:rPr lang="en-US" sz="2200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A233DA-2598-8044-B46D-8DF20E85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User feedback</a:t>
            </a:r>
          </a:p>
        </p:txBody>
      </p:sp>
    </p:spTree>
    <p:extLst>
      <p:ext uri="{BB962C8B-B14F-4D97-AF65-F5344CB8AC3E}">
        <p14:creationId xmlns:p14="http://schemas.microsoft.com/office/powerpoint/2010/main" val="4241826123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CRI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091517CF-D004-4A2C-962C-5D0785157D1F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779A3B7D-3DCC-459D-A98D-970FE52381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Opening Slide Master</Template>
  <TotalTime>785</TotalTime>
  <Words>696</Words>
  <Application>Microsoft Macintosh PowerPoint</Application>
  <PresentationFormat>On-screen Show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Opening Slide Master</vt:lpstr>
      <vt:lpstr>Conception personnalisée</vt:lpstr>
      <vt:lpstr>MetaData Repository (MDR) for clinical study objects</vt:lpstr>
      <vt:lpstr>Background</vt:lpstr>
      <vt:lpstr>PowerPoint Presentation</vt:lpstr>
      <vt:lpstr>MDR… Why?</vt:lpstr>
      <vt:lpstr>MDR… Implementation</vt:lpstr>
      <vt:lpstr>PowerPoint Presentation</vt:lpstr>
      <vt:lpstr>User interface for Web portal (developed by ONEDATA)</vt:lpstr>
      <vt:lpstr>Current progress</vt:lpstr>
      <vt:lpstr>User feedback</vt:lpstr>
      <vt:lpstr>Next steps EOSC-Hub</vt:lpstr>
      <vt:lpstr>More details?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Repository (MDR)</dc:title>
  <dc:creator>Sergey Goryanin</dc:creator>
  <cp:lastModifiedBy>Sergey Goryanin</cp:lastModifiedBy>
  <cp:revision>91</cp:revision>
  <dcterms:created xsi:type="dcterms:W3CDTF">2019-04-19T07:05:43Z</dcterms:created>
  <dcterms:modified xsi:type="dcterms:W3CDTF">2020-11-04T08:12:04Z</dcterms:modified>
</cp:coreProperties>
</file>