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Lst>
  <p:sldIdLst>
    <p:sldId id="257" r:id="rId5"/>
    <p:sldId id="777" r:id="rId6"/>
    <p:sldId id="259" r:id="rId7"/>
    <p:sldId id="264" r:id="rId8"/>
    <p:sldId id="262" r:id="rId9"/>
    <p:sldId id="263" r:id="rId10"/>
    <p:sldId id="778" r:id="rId11"/>
    <p:sldId id="779" r:id="rId12"/>
    <p:sldId id="776" r:id="rId13"/>
    <p:sldId id="266" r:id="rId14"/>
    <p:sldId id="267" r:id="rId15"/>
    <p:sldId id="268" r:id="rId16"/>
    <p:sldId id="269" r:id="rId17"/>
    <p:sldId id="265" r:id="rId18"/>
    <p:sldId id="270" r:id="rId19"/>
    <p:sldId id="271" r:id="rId20"/>
    <p:sldId id="272" r:id="rId21"/>
    <p:sldId id="273" r:id="rId22"/>
    <p:sldId id="274" r:id="rId23"/>
    <p:sldId id="275" r:id="rId24"/>
    <p:sldId id="276" r:id="rId25"/>
    <p:sldId id="260"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02D84-6981-42CC-9706-1F9FCD261510}" v="29" dt="2020-10-28T09:01:10.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19" autoAdjust="0"/>
  </p:normalViewPr>
  <p:slideViewPr>
    <p:cSldViewPr snapToGrid="0">
      <p:cViewPr varScale="1">
        <p:scale>
          <a:sx n="59" d="100"/>
          <a:sy n="59" d="100"/>
        </p:scale>
        <p:origin x="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10/28/2020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10/28/2020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10/28/2020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10/28/2020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10/28/2020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10/28/2020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MSIPCMContentMarking" descr="{&quot;HashCode&quot;:-1348403003,&quot;Placement&quot;:&quot;Footer&quot;}">
            <a:extLst>
              <a:ext uri="{FF2B5EF4-FFF2-40B4-BE49-F238E27FC236}">
                <a16:creationId xmlns:a16="http://schemas.microsoft.com/office/drawing/2014/main" id="{8CF5FDE3-465D-4C09-8193-408791C8C9DE}"/>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c.europa.eu/research/openscience/pdf/ec_rtd_ospp-final-report.pdf#view=fit&amp;pagemode=non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rebecca.lawrence@f1000.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fontScale="90000"/>
          </a:bodyPr>
          <a:lstStyle/>
          <a:p>
            <a:r>
              <a:rPr lang="en-GB" dirty="0"/>
              <a:t>EU-Open Science Policy Platform</a:t>
            </a:r>
            <a:br>
              <a:rPr lang="en-GB" dirty="0"/>
            </a:br>
            <a:r>
              <a:rPr lang="en-GB" dirty="0">
                <a:solidFill>
                  <a:srgbClr val="00B0F0"/>
                </a:solidFill>
              </a:rPr>
              <a:t>from Recommendations to Practical implementation</a:t>
            </a:r>
            <a:endParaRPr lang="en-US" dirty="0">
              <a:solidFill>
                <a:srgbClr val="00B0F0"/>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solidFill>
                  <a:schemeClr val="tx1">
                    <a:lumMod val="50000"/>
                    <a:lumOff val="50000"/>
                  </a:schemeClr>
                </a:solidFill>
              </a:rPr>
              <a:t>Rebecca Lawrence, Managing director, f1000 research ltd; editor of the OSPP final report</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F1EAF-5973-4606-A2B5-A4503682CBDE}"/>
              </a:ext>
            </a:extLst>
          </p:cNvPr>
          <p:cNvSpPr>
            <a:spLocks noGrp="1"/>
          </p:cNvSpPr>
          <p:nvPr>
            <p:ph type="title"/>
          </p:nvPr>
        </p:nvSpPr>
        <p:spPr>
          <a:xfrm>
            <a:off x="584201" y="702156"/>
            <a:ext cx="7011413" cy="1013800"/>
          </a:xfrm>
        </p:spPr>
        <p:txBody>
          <a:bodyPr>
            <a:normAutofit/>
          </a:bodyPr>
          <a:lstStyle/>
          <a:p>
            <a:pPr>
              <a:lnSpc>
                <a:spcPct val="90000"/>
              </a:lnSpc>
            </a:pPr>
            <a:r>
              <a:rPr lang="en-GB" sz="2400" dirty="0">
                <a:solidFill>
                  <a:schemeClr val="tx2"/>
                </a:solidFill>
              </a:rPr>
              <a:t>OSPP registry of pilots and implementations of responsible metrics</a:t>
            </a:r>
            <a:endParaRPr lang="en-US" sz="2400" dirty="0">
              <a:solidFill>
                <a:schemeClr val="tx2"/>
              </a:solidFill>
            </a:endParaRPr>
          </a:p>
        </p:txBody>
      </p:sp>
      <p:sp>
        <p:nvSpPr>
          <p:cNvPr id="49" name="Rectangle 4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07514C5-6612-409D-8890-00605551F027}"/>
              </a:ext>
            </a:extLst>
          </p:cNvPr>
          <p:cNvSpPr>
            <a:spLocks noGrp="1"/>
          </p:cNvSpPr>
          <p:nvPr>
            <p:ph idx="1"/>
          </p:nvPr>
        </p:nvSpPr>
        <p:spPr>
          <a:xfrm>
            <a:off x="584200" y="2223103"/>
            <a:ext cx="7365970" cy="4504267"/>
          </a:xfrm>
        </p:spPr>
        <p:txBody>
          <a:bodyPr>
            <a:normAutofit/>
          </a:bodyPr>
          <a:lstStyle/>
          <a:p>
            <a:pPr>
              <a:lnSpc>
                <a:spcPct val="90000"/>
              </a:lnSpc>
            </a:pPr>
            <a:r>
              <a:rPr lang="en-US" sz="1800" dirty="0">
                <a:solidFill>
                  <a:schemeClr val="tx1"/>
                </a:solidFill>
              </a:rPr>
              <a:t>Uptake hampered by lack of exemplars and lack of evidence base on what works and what doesn’t</a:t>
            </a:r>
          </a:p>
          <a:p>
            <a:pPr>
              <a:lnSpc>
                <a:spcPct val="90000"/>
              </a:lnSpc>
            </a:pPr>
            <a:r>
              <a:rPr lang="en-US" sz="1800" dirty="0">
                <a:solidFill>
                  <a:schemeClr val="tx1"/>
                </a:solidFill>
              </a:rPr>
              <a:t>Registry aims to drive broader uptake by calling for new pilots or policy implementations and then openly sharing learnings</a:t>
            </a:r>
          </a:p>
          <a:p>
            <a:pPr>
              <a:lnSpc>
                <a:spcPct val="90000"/>
              </a:lnSpc>
            </a:pPr>
            <a:r>
              <a:rPr lang="en-GB" sz="1800" dirty="0">
                <a:solidFill>
                  <a:schemeClr val="tx1"/>
                </a:solidFill>
              </a:rPr>
              <a:t>Coordinated by RDA (working with DORA), creating a structured, searchable Registry</a:t>
            </a:r>
          </a:p>
          <a:p>
            <a:pPr>
              <a:lnSpc>
                <a:spcPct val="90000"/>
              </a:lnSpc>
              <a:spcBef>
                <a:spcPts val="1200"/>
              </a:spcBef>
            </a:pPr>
            <a:r>
              <a:rPr lang="en-GB" sz="1800" dirty="0">
                <a:solidFill>
                  <a:schemeClr val="tx1"/>
                </a:solidFill>
              </a:rPr>
              <a:t>Register pilot, then come back after 1-2 years and report on outcomes (positive and negative) + analysis of what can be learned</a:t>
            </a:r>
          </a:p>
          <a:p>
            <a:pPr>
              <a:lnSpc>
                <a:spcPct val="90000"/>
              </a:lnSpc>
              <a:spcBef>
                <a:spcPts val="1200"/>
              </a:spcBef>
            </a:pPr>
            <a:r>
              <a:rPr lang="en-GB" sz="1800" dirty="0">
                <a:solidFill>
                  <a:schemeClr val="tx1"/>
                </a:solidFill>
              </a:rPr>
              <a:t>Ensure open evaluation of pilots and dissemination of results</a:t>
            </a:r>
          </a:p>
          <a:p>
            <a:pPr>
              <a:lnSpc>
                <a:spcPct val="90000"/>
              </a:lnSpc>
              <a:spcBef>
                <a:spcPts val="1200"/>
              </a:spcBef>
            </a:pPr>
            <a:r>
              <a:rPr lang="en-GB" sz="1800" dirty="0">
                <a:solidFill>
                  <a:schemeClr val="tx1"/>
                </a:solidFill>
              </a:rPr>
              <a:t>Use successes to support uptake and broader adoption by others</a:t>
            </a:r>
          </a:p>
          <a:p>
            <a:pPr>
              <a:lnSpc>
                <a:spcPct val="90000"/>
              </a:lnSpc>
            </a:pPr>
            <a:endParaRPr lang="en-US" sz="1800" dirty="0"/>
          </a:p>
        </p:txBody>
      </p:sp>
      <p:pic>
        <p:nvPicPr>
          <p:cNvPr id="4" name="Picture 3">
            <a:extLst>
              <a:ext uri="{FF2B5EF4-FFF2-40B4-BE49-F238E27FC236}">
                <a16:creationId xmlns:a16="http://schemas.microsoft.com/office/drawing/2014/main" id="{E19D372C-7D69-4301-A5C2-B9218AE35F94}"/>
              </a:ext>
            </a:extLst>
          </p:cNvPr>
          <p:cNvPicPr>
            <a:picLocks noChangeAspect="1"/>
          </p:cNvPicPr>
          <p:nvPr/>
        </p:nvPicPr>
        <p:blipFill rotWithShape="1">
          <a:blip r:embed="rId2"/>
          <a:srcRect r="22497" b="3"/>
          <a:stretch/>
        </p:blipFill>
        <p:spPr>
          <a:xfrm>
            <a:off x="8042147" y="601201"/>
            <a:ext cx="3703320" cy="5774200"/>
          </a:xfrm>
          <a:prstGeom prst="rect">
            <a:avLst/>
          </a:prstGeom>
        </p:spPr>
      </p:pic>
    </p:spTree>
    <p:extLst>
      <p:ext uri="{BB962C8B-B14F-4D97-AF65-F5344CB8AC3E}">
        <p14:creationId xmlns:p14="http://schemas.microsoft.com/office/powerpoint/2010/main" val="192197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F18D06-B725-4BE2-9F0B-9A9F12CC1B8D}"/>
              </a:ext>
            </a:extLst>
          </p:cNvPr>
          <p:cNvSpPr>
            <a:spLocks noGrp="1"/>
          </p:cNvSpPr>
          <p:nvPr>
            <p:ph type="title"/>
          </p:nvPr>
        </p:nvSpPr>
        <p:spPr>
          <a:xfrm>
            <a:off x="581193" y="702156"/>
            <a:ext cx="6309003" cy="1013800"/>
          </a:xfrm>
        </p:spPr>
        <p:txBody>
          <a:bodyPr>
            <a:normAutofit/>
          </a:bodyPr>
          <a:lstStyle/>
          <a:p>
            <a:r>
              <a:rPr lang="en-US">
                <a:solidFill>
                  <a:schemeClr val="tx2"/>
                </a:solidFill>
              </a:rPr>
              <a:t>Open Science Coordinators and task forces</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C19646F-5124-44E5-B82A-D7B8C49F75B4}"/>
              </a:ext>
            </a:extLst>
          </p:cNvPr>
          <p:cNvSpPr>
            <a:spLocks noGrp="1"/>
          </p:cNvSpPr>
          <p:nvPr>
            <p:ph idx="1"/>
          </p:nvPr>
        </p:nvSpPr>
        <p:spPr>
          <a:xfrm>
            <a:off x="581194" y="1896532"/>
            <a:ext cx="6309003" cy="4714069"/>
          </a:xfrm>
        </p:spPr>
        <p:txBody>
          <a:bodyPr>
            <a:normAutofit/>
          </a:bodyPr>
          <a:lstStyle/>
          <a:p>
            <a:r>
              <a:rPr lang="en-US" dirty="0">
                <a:solidFill>
                  <a:schemeClr val="tx1"/>
                </a:solidFill>
              </a:rPr>
              <a:t>OSPP-REC called for the appointment of national coordinators and task forces for the implementation of Open Science</a:t>
            </a:r>
          </a:p>
          <a:p>
            <a:r>
              <a:rPr lang="en-US" dirty="0">
                <a:solidFill>
                  <a:schemeClr val="tx1"/>
                </a:solidFill>
              </a:rPr>
              <a:t>Since 2018, many National Coordinators appointed and many Member States (MS) have developed National Open Science Plans, e.g. Finland, Ireland and France</a:t>
            </a:r>
          </a:p>
          <a:p>
            <a:r>
              <a:rPr lang="en-US" dirty="0">
                <a:solidFill>
                  <a:schemeClr val="tx1"/>
                </a:solidFill>
              </a:rPr>
              <a:t>In October 2019, 21 MS representatives came together as part of the Finnish EU Presidency to create the Council for National Open Science Coordination (</a:t>
            </a:r>
            <a:r>
              <a:rPr lang="en-US" dirty="0" err="1">
                <a:solidFill>
                  <a:schemeClr val="tx1"/>
                </a:solidFill>
              </a:rPr>
              <a:t>CoNOSC</a:t>
            </a:r>
            <a:r>
              <a:rPr lang="en-US" dirty="0">
                <a:solidFill>
                  <a:schemeClr val="tx1"/>
                </a:solidFill>
              </a:rPr>
              <a:t>)</a:t>
            </a:r>
          </a:p>
          <a:p>
            <a:r>
              <a:rPr lang="en-US" dirty="0">
                <a:solidFill>
                  <a:schemeClr val="tx1"/>
                </a:solidFill>
              </a:rPr>
              <a:t>Aim is to:</a:t>
            </a:r>
          </a:p>
          <a:p>
            <a:pPr lvl="1"/>
            <a:r>
              <a:rPr lang="en-US" dirty="0">
                <a:solidFill>
                  <a:schemeClr val="tx1"/>
                </a:solidFill>
              </a:rPr>
              <a:t>fill gaps in national Open Science coordination across the European Research Area</a:t>
            </a:r>
          </a:p>
          <a:p>
            <a:pPr lvl="1"/>
            <a:r>
              <a:rPr lang="en-US" dirty="0">
                <a:solidFill>
                  <a:schemeClr val="tx1"/>
                </a:solidFill>
              </a:rPr>
              <a:t>provide insight into activities through dialogue with other international partners.</a:t>
            </a:r>
          </a:p>
        </p:txBody>
      </p:sp>
      <p:pic>
        <p:nvPicPr>
          <p:cNvPr id="4" name="Picture 3">
            <a:extLst>
              <a:ext uri="{FF2B5EF4-FFF2-40B4-BE49-F238E27FC236}">
                <a16:creationId xmlns:a16="http://schemas.microsoft.com/office/drawing/2014/main" id="{B58C7E39-BEA5-49FA-81C7-0E358DBF8EC6}"/>
              </a:ext>
            </a:extLst>
          </p:cNvPr>
          <p:cNvPicPr>
            <a:picLocks noChangeAspect="1"/>
          </p:cNvPicPr>
          <p:nvPr/>
        </p:nvPicPr>
        <p:blipFill rotWithShape="1">
          <a:blip r:embed="rId2"/>
          <a:srcRect l="33503" r="28358"/>
          <a:stretch/>
        </p:blipFill>
        <p:spPr>
          <a:xfrm>
            <a:off x="7521283" y="10"/>
            <a:ext cx="4670717" cy="6857990"/>
          </a:xfrm>
          <a:prstGeom prst="rect">
            <a:avLst/>
          </a:prstGeom>
        </p:spPr>
      </p:pic>
    </p:spTree>
    <p:extLst>
      <p:ext uri="{BB962C8B-B14F-4D97-AF65-F5344CB8AC3E}">
        <p14:creationId xmlns:p14="http://schemas.microsoft.com/office/powerpoint/2010/main" val="31314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CB20-B948-4382-A563-F29D1DFED853}"/>
              </a:ext>
            </a:extLst>
          </p:cNvPr>
          <p:cNvSpPr>
            <a:spLocks noGrp="1"/>
          </p:cNvSpPr>
          <p:nvPr>
            <p:ph type="title"/>
          </p:nvPr>
        </p:nvSpPr>
        <p:spPr/>
        <p:txBody>
          <a:bodyPr/>
          <a:lstStyle/>
          <a:p>
            <a:r>
              <a:rPr lang="en-US" dirty="0">
                <a:solidFill>
                  <a:schemeClr val="accent2">
                    <a:lumMod val="50000"/>
                  </a:schemeClr>
                </a:solidFill>
              </a:rPr>
              <a:t>Practical Commitments for Implementation (PCI</a:t>
            </a:r>
            <a:r>
              <a:rPr lang="en-US" cap="none" dirty="0">
                <a:solidFill>
                  <a:schemeClr val="accent2">
                    <a:lumMod val="50000"/>
                  </a:schemeClr>
                </a:solidFill>
              </a:rPr>
              <a:t>s</a:t>
            </a:r>
            <a:r>
              <a:rPr lang="en-US" dirty="0">
                <a:solidFill>
                  <a:schemeClr val="accent2">
                    <a:lumMod val="50000"/>
                  </a:schemeClr>
                </a:solidFill>
              </a:rPr>
              <a:t>)</a:t>
            </a:r>
          </a:p>
        </p:txBody>
      </p:sp>
      <p:sp>
        <p:nvSpPr>
          <p:cNvPr id="3" name="Content Placeholder 2">
            <a:extLst>
              <a:ext uri="{FF2B5EF4-FFF2-40B4-BE49-F238E27FC236}">
                <a16:creationId xmlns:a16="http://schemas.microsoft.com/office/drawing/2014/main" id="{12097258-FFBF-442D-AF6C-FFEFE0E579D5}"/>
              </a:ext>
            </a:extLst>
          </p:cNvPr>
          <p:cNvSpPr>
            <a:spLocks noGrp="1"/>
          </p:cNvSpPr>
          <p:nvPr>
            <p:ph idx="1"/>
          </p:nvPr>
        </p:nvSpPr>
        <p:spPr>
          <a:xfrm>
            <a:off x="581192" y="2340863"/>
            <a:ext cx="11029615" cy="4065093"/>
          </a:xfrm>
        </p:spPr>
        <p:txBody>
          <a:bodyPr>
            <a:normAutofit fontScale="92500" lnSpcReduction="20000"/>
          </a:bodyPr>
          <a:lstStyle/>
          <a:p>
            <a:pPr marL="0" indent="0">
              <a:buNone/>
            </a:pPr>
            <a:r>
              <a:rPr lang="en-GB" dirty="0"/>
              <a:t>Reviewed OSPP-RECs, captured example PCIs, asked each actor to categorise progress, and identified</a:t>
            </a:r>
            <a:br>
              <a:rPr lang="en-GB" dirty="0"/>
            </a:br>
            <a:r>
              <a:rPr lang="en-GB" dirty="0"/>
              <a:t>blockers</a:t>
            </a:r>
          </a:p>
          <a:p>
            <a:r>
              <a:rPr lang="en-GB" dirty="0"/>
              <a:t>Areas of consensus:</a:t>
            </a:r>
          </a:p>
          <a:p>
            <a:pPr lvl="1"/>
            <a:r>
              <a:rPr lang="en-US" b="1" dirty="0"/>
              <a:t>Rewards and Incentives </a:t>
            </a:r>
            <a:r>
              <a:rPr lang="en-US" dirty="0"/>
              <a:t>– some initiatives moving to </a:t>
            </a:r>
            <a:r>
              <a:rPr lang="en-US" dirty="0">
                <a:solidFill>
                  <a:srgbClr val="00B0F0"/>
                </a:solidFill>
              </a:rPr>
              <a:t>implementation</a:t>
            </a:r>
            <a:endParaRPr lang="en-US" dirty="0"/>
          </a:p>
          <a:p>
            <a:pPr lvl="1"/>
            <a:r>
              <a:rPr lang="en-US" b="1" dirty="0"/>
              <a:t>Research Indicators and Next-Generation Metrics </a:t>
            </a:r>
            <a:r>
              <a:rPr lang="en-US" dirty="0"/>
              <a:t>- some initiatives moving to </a:t>
            </a:r>
            <a:r>
              <a:rPr lang="en-US" dirty="0">
                <a:solidFill>
                  <a:srgbClr val="00B0F0"/>
                </a:solidFill>
              </a:rPr>
              <a:t>implementation</a:t>
            </a:r>
            <a:r>
              <a:rPr lang="en-US" dirty="0"/>
              <a:t> or even </a:t>
            </a:r>
            <a:r>
              <a:rPr lang="en-US" dirty="0">
                <a:solidFill>
                  <a:srgbClr val="00B0F0"/>
                </a:solidFill>
              </a:rPr>
              <a:t>adoption</a:t>
            </a:r>
          </a:p>
          <a:p>
            <a:pPr lvl="1"/>
            <a:r>
              <a:rPr lang="en-US" b="1" dirty="0"/>
              <a:t>Future of Scholarly Communication </a:t>
            </a:r>
            <a:r>
              <a:rPr lang="en-US" dirty="0"/>
              <a:t>– moving to </a:t>
            </a:r>
            <a:r>
              <a:rPr lang="en-US" dirty="0">
                <a:solidFill>
                  <a:srgbClr val="00B0F0"/>
                </a:solidFill>
              </a:rPr>
              <a:t>implementation</a:t>
            </a:r>
            <a:r>
              <a:rPr lang="en-US" dirty="0"/>
              <a:t> and even </a:t>
            </a:r>
            <a:r>
              <a:rPr lang="en-US" dirty="0">
                <a:solidFill>
                  <a:srgbClr val="00B0F0"/>
                </a:solidFill>
              </a:rPr>
              <a:t>adoption</a:t>
            </a:r>
          </a:p>
          <a:p>
            <a:pPr lvl="1"/>
            <a:r>
              <a:rPr lang="en-US" b="1" dirty="0"/>
              <a:t>European Open Science Cloud </a:t>
            </a:r>
            <a:r>
              <a:rPr lang="en-US" dirty="0"/>
              <a:t>– moving to </a:t>
            </a:r>
            <a:r>
              <a:rPr lang="en-US" dirty="0">
                <a:solidFill>
                  <a:srgbClr val="00B0F0"/>
                </a:solidFill>
              </a:rPr>
              <a:t>implementation</a:t>
            </a:r>
            <a:r>
              <a:rPr lang="en-US" dirty="0"/>
              <a:t> in 2021</a:t>
            </a:r>
          </a:p>
          <a:p>
            <a:pPr lvl="1"/>
            <a:r>
              <a:rPr lang="en-US" b="1" dirty="0"/>
              <a:t>FAIR Data </a:t>
            </a:r>
            <a:r>
              <a:rPr lang="en-US" dirty="0"/>
              <a:t>– moving to </a:t>
            </a:r>
            <a:r>
              <a:rPr lang="en-US" dirty="0">
                <a:solidFill>
                  <a:srgbClr val="00B0F0"/>
                </a:solidFill>
              </a:rPr>
              <a:t>adoption</a:t>
            </a:r>
            <a:r>
              <a:rPr lang="en-US" dirty="0"/>
              <a:t> and even becoming  </a:t>
            </a:r>
            <a:r>
              <a:rPr lang="en-US" dirty="0">
                <a:solidFill>
                  <a:srgbClr val="00B0F0"/>
                </a:solidFill>
              </a:rPr>
              <a:t>common practice</a:t>
            </a:r>
          </a:p>
          <a:p>
            <a:r>
              <a:rPr lang="en-US" dirty="0"/>
              <a:t>Areas of disparity:</a:t>
            </a:r>
          </a:p>
          <a:p>
            <a:pPr lvl="1"/>
            <a:r>
              <a:rPr lang="en-US" b="1" dirty="0"/>
              <a:t>Research Integrity </a:t>
            </a:r>
            <a:r>
              <a:rPr lang="en-US" dirty="0"/>
              <a:t>– research performing orgs, researchers &amp; societies view progress as </a:t>
            </a:r>
            <a:r>
              <a:rPr lang="en-US" dirty="0">
                <a:solidFill>
                  <a:srgbClr val="00B0F0"/>
                </a:solidFill>
              </a:rPr>
              <a:t>adoption</a:t>
            </a:r>
            <a:r>
              <a:rPr lang="en-US" dirty="0"/>
              <a:t>; funders, libraries, policy-making </a:t>
            </a:r>
            <a:r>
              <a:rPr lang="en-US" dirty="0" err="1"/>
              <a:t>organisations</a:t>
            </a:r>
            <a:r>
              <a:rPr lang="en-US" dirty="0"/>
              <a:t> &amp; publishers view that we are only at </a:t>
            </a:r>
            <a:r>
              <a:rPr lang="en-US" dirty="0">
                <a:solidFill>
                  <a:srgbClr val="00B0F0"/>
                </a:solidFill>
              </a:rPr>
              <a:t>discussion /</a:t>
            </a:r>
            <a:r>
              <a:rPr lang="en-US" dirty="0"/>
              <a:t> </a:t>
            </a:r>
            <a:r>
              <a:rPr lang="en-US" dirty="0">
                <a:solidFill>
                  <a:srgbClr val="00B0F0"/>
                </a:solidFill>
              </a:rPr>
              <a:t>planning / implementation</a:t>
            </a:r>
          </a:p>
          <a:p>
            <a:pPr lvl="1"/>
            <a:r>
              <a:rPr lang="en-US" b="1" dirty="0"/>
              <a:t>Skills and Education </a:t>
            </a:r>
            <a:r>
              <a:rPr lang="en-US" dirty="0"/>
              <a:t>– research performing </a:t>
            </a:r>
            <a:r>
              <a:rPr lang="en-US" dirty="0" err="1"/>
              <a:t>organisations</a:t>
            </a:r>
            <a:r>
              <a:rPr lang="en-US" dirty="0"/>
              <a:t> &amp; libraries view progress as </a:t>
            </a:r>
            <a:r>
              <a:rPr lang="en-US" dirty="0">
                <a:solidFill>
                  <a:srgbClr val="00B0F0"/>
                </a:solidFill>
              </a:rPr>
              <a:t>adoption</a:t>
            </a:r>
            <a:r>
              <a:rPr lang="en-US" dirty="0"/>
              <a:t>; the other actors view we are only at </a:t>
            </a:r>
            <a:r>
              <a:rPr lang="en-US" dirty="0">
                <a:solidFill>
                  <a:srgbClr val="00B0F0"/>
                </a:solidFill>
              </a:rPr>
              <a:t>discussion / planning / implementation</a:t>
            </a:r>
          </a:p>
          <a:p>
            <a:pPr lvl="1"/>
            <a:r>
              <a:rPr lang="en-US" b="1" dirty="0"/>
              <a:t>Citizen Science </a:t>
            </a:r>
            <a:r>
              <a:rPr lang="en-US" dirty="0"/>
              <a:t>– citizen science </a:t>
            </a:r>
            <a:r>
              <a:rPr lang="en-US" dirty="0" err="1"/>
              <a:t>organisations</a:t>
            </a:r>
            <a:r>
              <a:rPr lang="en-US" dirty="0"/>
              <a:t> view progress as </a:t>
            </a:r>
            <a:r>
              <a:rPr lang="en-US" dirty="0">
                <a:solidFill>
                  <a:srgbClr val="00B0F0"/>
                </a:solidFill>
              </a:rPr>
              <a:t>adoption</a:t>
            </a:r>
            <a:r>
              <a:rPr lang="en-US" dirty="0"/>
              <a:t>; the other actors view we are only at </a:t>
            </a:r>
            <a:r>
              <a:rPr lang="en-US" dirty="0">
                <a:solidFill>
                  <a:srgbClr val="00B0F0"/>
                </a:solidFill>
              </a:rPr>
              <a:t>discussion / planning / implementation</a:t>
            </a:r>
          </a:p>
        </p:txBody>
      </p:sp>
      <p:pic>
        <p:nvPicPr>
          <p:cNvPr id="4" name="Picture 3">
            <a:extLst>
              <a:ext uri="{FF2B5EF4-FFF2-40B4-BE49-F238E27FC236}">
                <a16:creationId xmlns:a16="http://schemas.microsoft.com/office/drawing/2014/main" id="{73C0F147-90AB-43E2-819B-3C6CCE09D364}"/>
              </a:ext>
            </a:extLst>
          </p:cNvPr>
          <p:cNvPicPr>
            <a:picLocks noChangeAspect="1"/>
          </p:cNvPicPr>
          <p:nvPr/>
        </p:nvPicPr>
        <p:blipFill>
          <a:blip r:embed="rId2"/>
          <a:stretch>
            <a:fillRect/>
          </a:stretch>
        </p:blipFill>
        <p:spPr>
          <a:xfrm>
            <a:off x="10075333" y="1"/>
            <a:ext cx="2116667" cy="2624206"/>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8DA34E5-134C-4279-A2F2-6A818B102223}"/>
              </a:ext>
            </a:extLst>
          </p:cNvPr>
          <p:cNvPicPr>
            <a:picLocks noChangeAspect="1"/>
          </p:cNvPicPr>
          <p:nvPr/>
        </p:nvPicPr>
        <p:blipFill>
          <a:blip r:embed="rId3"/>
          <a:stretch>
            <a:fillRect/>
          </a:stretch>
        </p:blipFill>
        <p:spPr>
          <a:xfrm>
            <a:off x="9735734" y="1890875"/>
            <a:ext cx="2023416" cy="2624206"/>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6B072298-94C5-41D1-AD83-5FFB8EAA887F}"/>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3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6A629-0AB4-484E-AF8F-D9018C04432F}"/>
              </a:ext>
            </a:extLst>
          </p:cNvPr>
          <p:cNvSpPr>
            <a:spLocks noGrp="1"/>
          </p:cNvSpPr>
          <p:nvPr>
            <p:ph type="title"/>
          </p:nvPr>
        </p:nvSpPr>
        <p:spPr>
          <a:xfrm>
            <a:off x="584201" y="702156"/>
            <a:ext cx="7011413" cy="1013800"/>
          </a:xfrm>
        </p:spPr>
        <p:txBody>
          <a:bodyPr>
            <a:normAutofit/>
          </a:bodyPr>
          <a:lstStyle/>
          <a:p>
            <a:r>
              <a:rPr lang="en-US" dirty="0">
                <a:solidFill>
                  <a:schemeClr val="tx2"/>
                </a:solidFill>
              </a:rPr>
              <a:t>Practical Commitments for Implementation (PCI</a:t>
            </a:r>
            <a:r>
              <a:rPr lang="en-US" cap="none" dirty="0">
                <a:solidFill>
                  <a:schemeClr val="tx2"/>
                </a:solidFill>
              </a:rPr>
              <a:t>s</a:t>
            </a:r>
            <a:r>
              <a:rPr lang="en-US" dirty="0">
                <a:solidFill>
                  <a:schemeClr val="tx2"/>
                </a:solidFill>
              </a:rPr>
              <a:t>) – key points</a:t>
            </a:r>
          </a:p>
        </p:txBody>
      </p:sp>
      <p:sp>
        <p:nvSpPr>
          <p:cNvPr id="15" name="Rectangle 1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D3F4FCA-1BBE-4544-B414-0D9C64051929}"/>
              </a:ext>
            </a:extLst>
          </p:cNvPr>
          <p:cNvSpPr>
            <a:spLocks noGrp="1"/>
          </p:cNvSpPr>
          <p:nvPr>
            <p:ph idx="1"/>
          </p:nvPr>
        </p:nvSpPr>
        <p:spPr>
          <a:xfrm>
            <a:off x="584200" y="1896532"/>
            <a:ext cx="7011413" cy="4259311"/>
          </a:xfrm>
        </p:spPr>
        <p:txBody>
          <a:bodyPr>
            <a:normAutofit/>
          </a:bodyPr>
          <a:lstStyle/>
          <a:p>
            <a:r>
              <a:rPr lang="en-US" dirty="0"/>
              <a:t>For real progress, stakeholders need to have constructive dialogue to understand each others’ perspective; disparity in views on progress risks polarization</a:t>
            </a:r>
          </a:p>
          <a:p>
            <a:r>
              <a:rPr lang="en-US" dirty="0"/>
              <a:t>Urgent need for debate and discussion between academia and industry concerning the Open Science challenges in public-private partnerships</a:t>
            </a:r>
          </a:p>
          <a:p>
            <a:r>
              <a:rPr lang="en-US" dirty="0"/>
              <a:t>Need to develop a framework to ensure that the open diffusion of knowledge does not disadvantage players that are already underprivileged.</a:t>
            </a:r>
          </a:p>
          <a:p>
            <a:endParaRPr lang="en-US" dirty="0"/>
          </a:p>
          <a:p>
            <a:pPr marL="0" indent="0">
              <a:buNone/>
            </a:pPr>
            <a:r>
              <a:rPr lang="en-US" dirty="0"/>
              <a:t>A full list of PCIs and blockers, by actor, is detailed in the report.</a:t>
            </a:r>
          </a:p>
        </p:txBody>
      </p:sp>
      <p:pic>
        <p:nvPicPr>
          <p:cNvPr id="8" name="Picture 7">
            <a:extLst>
              <a:ext uri="{FF2B5EF4-FFF2-40B4-BE49-F238E27FC236}">
                <a16:creationId xmlns:a16="http://schemas.microsoft.com/office/drawing/2014/main" id="{8494CE12-1681-482B-93E7-B36BB96E8D70}"/>
              </a:ext>
            </a:extLst>
          </p:cNvPr>
          <p:cNvPicPr>
            <a:picLocks noChangeAspect="1"/>
          </p:cNvPicPr>
          <p:nvPr/>
        </p:nvPicPr>
        <p:blipFill rotWithShape="1">
          <a:blip r:embed="rId2"/>
          <a:srcRect r="4634" b="3"/>
          <a:stretch/>
        </p:blipFill>
        <p:spPr>
          <a:xfrm>
            <a:off x="8042147" y="601201"/>
            <a:ext cx="3703320" cy="5774200"/>
          </a:xfrm>
          <a:prstGeom prst="rect">
            <a:avLst/>
          </a:prstGeom>
        </p:spPr>
      </p:pic>
    </p:spTree>
    <p:extLst>
      <p:ext uri="{BB962C8B-B14F-4D97-AF65-F5344CB8AC3E}">
        <p14:creationId xmlns:p14="http://schemas.microsoft.com/office/powerpoint/2010/main" val="317540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B936-7FDB-4678-A43E-10DE0B8CCCA9}"/>
              </a:ext>
            </a:extLst>
          </p:cNvPr>
          <p:cNvSpPr>
            <a:spLocks noGrp="1"/>
          </p:cNvSpPr>
          <p:nvPr>
            <p:ph type="title"/>
          </p:nvPr>
        </p:nvSpPr>
        <p:spPr/>
        <p:txBody>
          <a:bodyPr/>
          <a:lstStyle/>
          <a:p>
            <a:r>
              <a:rPr lang="en-GB" dirty="0"/>
              <a:t>2. Vision for moving beyond Open Science to a Shared Research Knowledge System by 2030</a:t>
            </a:r>
            <a:endParaRPr lang="en-US" dirty="0"/>
          </a:p>
        </p:txBody>
      </p:sp>
      <p:sp>
        <p:nvSpPr>
          <p:cNvPr id="3" name="Text Placeholder 2">
            <a:extLst>
              <a:ext uri="{FF2B5EF4-FFF2-40B4-BE49-F238E27FC236}">
                <a16:creationId xmlns:a16="http://schemas.microsoft.com/office/drawing/2014/main" id="{A0C4C023-D922-44B3-AD5D-0FC9DBDE08DD}"/>
              </a:ext>
            </a:extLst>
          </p:cNvPr>
          <p:cNvSpPr>
            <a:spLocks noGrp="1"/>
          </p:cNvSpPr>
          <p:nvPr>
            <p:ph type="body" idx="1"/>
          </p:nvPr>
        </p:nvSpPr>
        <p:spPr/>
        <p:txBody>
          <a:bodyPr/>
          <a:lstStyle/>
          <a:p>
            <a:endParaRPr lang="en-US"/>
          </a:p>
        </p:txBody>
      </p:sp>
      <p:sp>
        <p:nvSpPr>
          <p:cNvPr id="4" name="Rectangle 3">
            <a:extLst>
              <a:ext uri="{FF2B5EF4-FFF2-40B4-BE49-F238E27FC236}">
                <a16:creationId xmlns:a16="http://schemas.microsoft.com/office/drawing/2014/main" id="{822E5632-A965-4D77-AB2E-65E999F9B06B}"/>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81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5086-3923-4E3A-B6CA-B48E5BDC56B6}"/>
              </a:ext>
            </a:extLst>
          </p:cNvPr>
          <p:cNvSpPr>
            <a:spLocks noGrp="1"/>
          </p:cNvSpPr>
          <p:nvPr>
            <p:ph type="title"/>
          </p:nvPr>
        </p:nvSpPr>
        <p:spPr/>
        <p:txBody>
          <a:bodyPr/>
          <a:lstStyle/>
          <a:p>
            <a:r>
              <a:rPr lang="en-GB" dirty="0">
                <a:solidFill>
                  <a:schemeClr val="accent2">
                    <a:lumMod val="50000"/>
                  </a:schemeClr>
                </a:solidFill>
              </a:rPr>
              <a:t>Vision - Background</a:t>
            </a:r>
            <a:endParaRPr lang="en-US" dirty="0">
              <a:solidFill>
                <a:schemeClr val="accent2">
                  <a:lumMod val="50000"/>
                </a:schemeClr>
              </a:solidFill>
            </a:endParaRPr>
          </a:p>
        </p:txBody>
      </p:sp>
      <p:sp>
        <p:nvSpPr>
          <p:cNvPr id="3" name="Content Placeholder 2">
            <a:extLst>
              <a:ext uri="{FF2B5EF4-FFF2-40B4-BE49-F238E27FC236}">
                <a16:creationId xmlns:a16="http://schemas.microsoft.com/office/drawing/2014/main" id="{93A83BBA-0327-4950-91AA-7F4FE5621353}"/>
              </a:ext>
            </a:extLst>
          </p:cNvPr>
          <p:cNvSpPr>
            <a:spLocks noGrp="1"/>
          </p:cNvSpPr>
          <p:nvPr>
            <p:ph idx="1"/>
          </p:nvPr>
        </p:nvSpPr>
        <p:spPr/>
        <p:txBody>
          <a:bodyPr>
            <a:normAutofit fontScale="92500" lnSpcReduction="10000"/>
          </a:bodyPr>
          <a:lstStyle/>
          <a:p>
            <a:r>
              <a:rPr lang="en-GB" dirty="0"/>
              <a:t>Open Science progress slower than anticipated and obstacles remain:</a:t>
            </a:r>
          </a:p>
          <a:p>
            <a:pPr lvl="1"/>
            <a:r>
              <a:rPr lang="en-US" sz="1500" dirty="0"/>
              <a:t>disparity in progress and motivation across disciplines, institutions, actors, and researchers at different career stages</a:t>
            </a:r>
          </a:p>
          <a:p>
            <a:pPr lvl="1"/>
            <a:r>
              <a:rPr lang="en-US" sz="1500" dirty="0"/>
              <a:t>Lack of policy alignment across local, regional, national and international jurisdictions</a:t>
            </a:r>
          </a:p>
          <a:p>
            <a:pPr lvl="1"/>
            <a:r>
              <a:rPr lang="en-US" sz="1500" dirty="0"/>
              <a:t>Insufficient cost/benefit analysis of Open Science requirements</a:t>
            </a:r>
          </a:p>
          <a:p>
            <a:r>
              <a:rPr lang="en-US" dirty="0"/>
              <a:t>Open Science not an end in itself</a:t>
            </a:r>
          </a:p>
          <a:p>
            <a:r>
              <a:rPr lang="en-US" dirty="0"/>
              <a:t>The power of opening up science, sharing knowledge and collaboration has been demonstrated by the significant acceleration of progress on new insights into the spread and mitigation of COVID-19</a:t>
            </a:r>
          </a:p>
          <a:p>
            <a:r>
              <a:rPr lang="en-US" dirty="0"/>
              <a:t>Now leverage these collective benefits, and the lessons learned, to make more structural changes to the research system to ensure that all of science can advance more rapidly and effectively, for the good of science and society</a:t>
            </a:r>
          </a:p>
          <a:p>
            <a:r>
              <a:rPr lang="en-US" dirty="0"/>
              <a:t>Call on European MS and other relevant actors to co-create, develop and maintain a ‘Research System based on shared knowledge’ by 2030</a:t>
            </a:r>
          </a:p>
        </p:txBody>
      </p:sp>
      <p:sp>
        <p:nvSpPr>
          <p:cNvPr id="4" name="Rectangle 3">
            <a:extLst>
              <a:ext uri="{FF2B5EF4-FFF2-40B4-BE49-F238E27FC236}">
                <a16:creationId xmlns:a16="http://schemas.microsoft.com/office/drawing/2014/main" id="{14B6369E-1348-4438-8292-647FE9CB37C0}"/>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29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510F-080A-4AF5-9C99-DACDDE89F9CB}"/>
              </a:ext>
            </a:extLst>
          </p:cNvPr>
          <p:cNvSpPr>
            <a:spLocks noGrp="1"/>
          </p:cNvSpPr>
          <p:nvPr>
            <p:ph type="title"/>
          </p:nvPr>
        </p:nvSpPr>
        <p:spPr/>
        <p:txBody>
          <a:bodyPr/>
          <a:lstStyle/>
          <a:p>
            <a:r>
              <a:rPr lang="en-US" dirty="0">
                <a:solidFill>
                  <a:schemeClr val="accent2">
                    <a:lumMod val="50000"/>
                  </a:schemeClr>
                </a:solidFill>
              </a:rPr>
              <a:t>shared research knowledge system – five attributes</a:t>
            </a:r>
          </a:p>
        </p:txBody>
      </p:sp>
      <p:sp>
        <p:nvSpPr>
          <p:cNvPr id="3" name="Content Placeholder 2">
            <a:extLst>
              <a:ext uri="{FF2B5EF4-FFF2-40B4-BE49-F238E27FC236}">
                <a16:creationId xmlns:a16="http://schemas.microsoft.com/office/drawing/2014/main" id="{8930CF48-90ED-456A-89F0-DA3D772F43D4}"/>
              </a:ext>
            </a:extLst>
          </p:cNvPr>
          <p:cNvSpPr>
            <a:spLocks noGrp="1"/>
          </p:cNvSpPr>
          <p:nvPr>
            <p:ph idx="1"/>
          </p:nvPr>
        </p:nvSpPr>
        <p:spPr/>
        <p:txBody>
          <a:bodyPr/>
          <a:lstStyle/>
          <a:p>
            <a:pPr marL="342900" indent="-342900">
              <a:buFont typeface="+mj-lt"/>
              <a:buAutoNum type="arabicPeriod"/>
            </a:pPr>
            <a:r>
              <a:rPr lang="en-US" dirty="0"/>
              <a:t>An academic career structure that fosters outputs, practices and </a:t>
            </a:r>
            <a:r>
              <a:rPr lang="en-US" dirty="0" err="1"/>
              <a:t>behaviours</a:t>
            </a:r>
            <a:r>
              <a:rPr lang="en-US" dirty="0"/>
              <a:t> to </a:t>
            </a:r>
            <a:r>
              <a:rPr lang="en-US" dirty="0" err="1"/>
              <a:t>maximise</a:t>
            </a:r>
            <a:r>
              <a:rPr lang="en-US" dirty="0"/>
              <a:t> contributions to a shared research knowledge system</a:t>
            </a:r>
          </a:p>
          <a:p>
            <a:pPr marL="342900" indent="-342900">
              <a:buFont typeface="+mj-lt"/>
              <a:buAutoNum type="arabicPeriod"/>
            </a:pPr>
            <a:r>
              <a:rPr lang="en-US" dirty="0"/>
              <a:t>A research system that is reliable, transparent and trustworthy</a:t>
            </a:r>
          </a:p>
          <a:p>
            <a:pPr marL="342900" indent="-342900">
              <a:buFont typeface="+mj-lt"/>
              <a:buAutoNum type="arabicPeriod"/>
            </a:pPr>
            <a:r>
              <a:rPr lang="en-US" dirty="0"/>
              <a:t>A research system that enables innovation</a:t>
            </a:r>
          </a:p>
          <a:p>
            <a:pPr marL="342900" indent="-342900">
              <a:buFont typeface="+mj-lt"/>
              <a:buAutoNum type="arabicPeriod"/>
            </a:pPr>
            <a:r>
              <a:rPr lang="en-US" dirty="0"/>
              <a:t>A research culture that facilitates diversity and equity of opportunity</a:t>
            </a:r>
          </a:p>
          <a:p>
            <a:pPr marL="342900" indent="-342900">
              <a:buFont typeface="+mj-lt"/>
              <a:buAutoNum type="arabicPeriod"/>
            </a:pPr>
            <a:r>
              <a:rPr lang="en-US" dirty="0"/>
              <a:t>A research system that is built on evidence-based policy and practice</a:t>
            </a:r>
          </a:p>
        </p:txBody>
      </p:sp>
      <p:sp>
        <p:nvSpPr>
          <p:cNvPr id="4" name="Rectangle 3">
            <a:extLst>
              <a:ext uri="{FF2B5EF4-FFF2-40B4-BE49-F238E27FC236}">
                <a16:creationId xmlns:a16="http://schemas.microsoft.com/office/drawing/2014/main" id="{BF42B369-B3E8-47BF-9512-0F24149327E6}"/>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50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13F7-4AE6-417E-9604-267D4A6BE324}"/>
              </a:ext>
            </a:extLst>
          </p:cNvPr>
          <p:cNvSpPr>
            <a:spLocks noGrp="1"/>
          </p:cNvSpPr>
          <p:nvPr>
            <p:ph type="title"/>
          </p:nvPr>
        </p:nvSpPr>
        <p:spPr/>
        <p:txBody>
          <a:bodyPr>
            <a:normAutofit fontScale="90000"/>
          </a:bodyPr>
          <a:lstStyle/>
          <a:p>
            <a:r>
              <a:rPr lang="en-US" dirty="0">
                <a:solidFill>
                  <a:schemeClr val="accent2">
                    <a:lumMod val="50000"/>
                  </a:schemeClr>
                </a:solidFill>
              </a:rPr>
              <a:t>1. An academic career structure that fosters outputs, practices and </a:t>
            </a:r>
            <a:r>
              <a:rPr lang="en-US" dirty="0" err="1">
                <a:solidFill>
                  <a:schemeClr val="accent2">
                    <a:lumMod val="50000"/>
                  </a:schemeClr>
                </a:solidFill>
              </a:rPr>
              <a:t>behaviours</a:t>
            </a:r>
            <a:r>
              <a:rPr lang="en-US" dirty="0">
                <a:solidFill>
                  <a:schemeClr val="accent2">
                    <a:lumMod val="50000"/>
                  </a:schemeClr>
                </a:solidFill>
              </a:rPr>
              <a:t> to </a:t>
            </a:r>
            <a:r>
              <a:rPr lang="en-US" dirty="0" err="1">
                <a:solidFill>
                  <a:schemeClr val="accent2">
                    <a:lumMod val="50000"/>
                  </a:schemeClr>
                </a:solidFill>
              </a:rPr>
              <a:t>maximise</a:t>
            </a:r>
            <a:r>
              <a:rPr lang="en-US" dirty="0">
                <a:solidFill>
                  <a:schemeClr val="accent2">
                    <a:lumMod val="50000"/>
                  </a:schemeClr>
                </a:solidFill>
              </a:rPr>
              <a:t> contributions to a shared research knowledge system</a:t>
            </a:r>
          </a:p>
        </p:txBody>
      </p:sp>
      <p:sp>
        <p:nvSpPr>
          <p:cNvPr id="3" name="Content Placeholder 2">
            <a:extLst>
              <a:ext uri="{FF2B5EF4-FFF2-40B4-BE49-F238E27FC236}">
                <a16:creationId xmlns:a16="http://schemas.microsoft.com/office/drawing/2014/main" id="{9BB6E443-73D0-48FA-BABA-9B5355CE4594}"/>
              </a:ext>
            </a:extLst>
          </p:cNvPr>
          <p:cNvSpPr>
            <a:spLocks noGrp="1"/>
          </p:cNvSpPr>
          <p:nvPr>
            <p:ph idx="1"/>
          </p:nvPr>
        </p:nvSpPr>
        <p:spPr/>
        <p:txBody>
          <a:bodyPr/>
          <a:lstStyle/>
          <a:p>
            <a:r>
              <a:rPr lang="en-US" dirty="0"/>
              <a:t>Researchers need to be empowered by a reward system that encourages them to collaborate and share their work openly, to be creative, honest and transparent and to take responsible risks</a:t>
            </a:r>
          </a:p>
          <a:p>
            <a:r>
              <a:rPr lang="en-US" dirty="0"/>
              <a:t>All actors should explore and openly report on new ways to motivate and evaluate researchers, institutions, and their contributions to this knowledge system</a:t>
            </a:r>
          </a:p>
          <a:p>
            <a:r>
              <a:rPr lang="en-US" dirty="0"/>
              <a:t>No one size will fit all - any change needs to be sensitive to different contexts and jurisdictions, and decision makers at different levels must undertake the necessary steps to be aligned</a:t>
            </a:r>
          </a:p>
        </p:txBody>
      </p:sp>
      <p:sp>
        <p:nvSpPr>
          <p:cNvPr id="4" name="Rectangle 3">
            <a:extLst>
              <a:ext uri="{FF2B5EF4-FFF2-40B4-BE49-F238E27FC236}">
                <a16:creationId xmlns:a16="http://schemas.microsoft.com/office/drawing/2014/main" id="{18FC254C-FE2D-4875-AADB-FBDBB40DB54B}"/>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08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3873-FDC4-4431-B2FE-04E2203BF4FF}"/>
              </a:ext>
            </a:extLst>
          </p:cNvPr>
          <p:cNvSpPr>
            <a:spLocks noGrp="1"/>
          </p:cNvSpPr>
          <p:nvPr>
            <p:ph type="title"/>
          </p:nvPr>
        </p:nvSpPr>
        <p:spPr/>
        <p:txBody>
          <a:bodyPr>
            <a:normAutofit/>
          </a:bodyPr>
          <a:lstStyle/>
          <a:p>
            <a:r>
              <a:rPr lang="en-US" dirty="0">
                <a:solidFill>
                  <a:schemeClr val="accent2">
                    <a:lumMod val="50000"/>
                  </a:schemeClr>
                </a:solidFill>
              </a:rPr>
              <a:t>2. A research system that is reliable, transparent and trustworthy</a:t>
            </a:r>
          </a:p>
        </p:txBody>
      </p:sp>
      <p:sp>
        <p:nvSpPr>
          <p:cNvPr id="3" name="Content Placeholder 2">
            <a:extLst>
              <a:ext uri="{FF2B5EF4-FFF2-40B4-BE49-F238E27FC236}">
                <a16:creationId xmlns:a16="http://schemas.microsoft.com/office/drawing/2014/main" id="{EA0FCB65-8313-4663-8396-7E25C08EAD07}"/>
              </a:ext>
            </a:extLst>
          </p:cNvPr>
          <p:cNvSpPr>
            <a:spLocks noGrp="1"/>
          </p:cNvSpPr>
          <p:nvPr>
            <p:ph idx="1"/>
          </p:nvPr>
        </p:nvSpPr>
        <p:spPr/>
        <p:txBody>
          <a:bodyPr>
            <a:normAutofit/>
          </a:bodyPr>
          <a:lstStyle/>
          <a:p>
            <a:r>
              <a:rPr lang="en-US" dirty="0"/>
              <a:t>Reliability and trustworthiness of research outputs is essential (and crucial to speed up research) but not commonly used in research or researcher evaluation</a:t>
            </a:r>
          </a:p>
          <a:p>
            <a:r>
              <a:rPr lang="en-US" dirty="0"/>
              <a:t>Where codes of conduct do exist (e.g. The European Code of Conduct for Research Integrity), limited data on whether they improve research practice, or are adhered to or enforced</a:t>
            </a:r>
          </a:p>
          <a:p>
            <a:r>
              <a:rPr lang="en-US" dirty="0"/>
              <a:t>Lack of publication of null / negative / inconclusive results creates publication bias. Good research practice should require the sharing of such findings</a:t>
            </a:r>
          </a:p>
          <a:p>
            <a:r>
              <a:rPr lang="en-US" dirty="0"/>
              <a:t>Member States (MS) should coordinate a series of workshops to develop, test and share a minimum set of community-based standards of research integrity</a:t>
            </a:r>
          </a:p>
          <a:p>
            <a:r>
              <a:rPr lang="en-US" dirty="0"/>
              <a:t>MS should ensure training, support, monitoring and enforcement of research integrity standards at publicly funded institutions, in the practice and communication of outputs of publicly funded research</a:t>
            </a:r>
          </a:p>
        </p:txBody>
      </p:sp>
      <p:sp>
        <p:nvSpPr>
          <p:cNvPr id="4" name="Rectangle 3">
            <a:extLst>
              <a:ext uri="{FF2B5EF4-FFF2-40B4-BE49-F238E27FC236}">
                <a16:creationId xmlns:a16="http://schemas.microsoft.com/office/drawing/2014/main" id="{419F8256-04AB-4AAD-85A8-D6F577914D1D}"/>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490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A5D9-1645-487D-B8D2-D00B84D893FC}"/>
              </a:ext>
            </a:extLst>
          </p:cNvPr>
          <p:cNvSpPr>
            <a:spLocks noGrp="1"/>
          </p:cNvSpPr>
          <p:nvPr>
            <p:ph type="title"/>
          </p:nvPr>
        </p:nvSpPr>
        <p:spPr/>
        <p:txBody>
          <a:bodyPr/>
          <a:lstStyle/>
          <a:p>
            <a:r>
              <a:rPr lang="en-US" dirty="0">
                <a:solidFill>
                  <a:schemeClr val="accent2">
                    <a:lumMod val="50000"/>
                  </a:schemeClr>
                </a:solidFill>
              </a:rPr>
              <a:t>3. A research system that enables innovation</a:t>
            </a:r>
          </a:p>
        </p:txBody>
      </p:sp>
      <p:sp>
        <p:nvSpPr>
          <p:cNvPr id="3" name="Content Placeholder 2">
            <a:extLst>
              <a:ext uri="{FF2B5EF4-FFF2-40B4-BE49-F238E27FC236}">
                <a16:creationId xmlns:a16="http://schemas.microsoft.com/office/drawing/2014/main" id="{BE8CC105-EE74-47AB-B416-22D1B9937049}"/>
              </a:ext>
            </a:extLst>
          </p:cNvPr>
          <p:cNvSpPr>
            <a:spLocks noGrp="1"/>
          </p:cNvSpPr>
          <p:nvPr>
            <p:ph idx="1"/>
          </p:nvPr>
        </p:nvSpPr>
        <p:spPr/>
        <p:txBody>
          <a:bodyPr>
            <a:normAutofit/>
          </a:bodyPr>
          <a:lstStyle/>
          <a:p>
            <a:r>
              <a:rPr lang="en-US" dirty="0"/>
              <a:t>Need clear policies to increase the availability and reuse of research knowledge and technology in a global competitive context</a:t>
            </a:r>
          </a:p>
          <a:p>
            <a:r>
              <a:rPr lang="en-US" dirty="0"/>
              <a:t>A global interoperable infrastructure of tools, services, hardware and software</a:t>
            </a:r>
          </a:p>
          <a:p>
            <a:r>
              <a:rPr lang="en-US" dirty="0"/>
              <a:t>Clear regulatory frameworks to manage each stakeholder’s interests for the collective good</a:t>
            </a:r>
          </a:p>
          <a:p>
            <a:r>
              <a:rPr lang="en-US" dirty="0"/>
              <a:t>A transparent competitive market</a:t>
            </a:r>
          </a:p>
          <a:p>
            <a:r>
              <a:rPr lang="en-US" dirty="0"/>
              <a:t>A shared research system based on reciprocity</a:t>
            </a:r>
          </a:p>
        </p:txBody>
      </p:sp>
      <p:sp>
        <p:nvSpPr>
          <p:cNvPr id="4" name="Rectangle 3">
            <a:extLst>
              <a:ext uri="{FF2B5EF4-FFF2-40B4-BE49-F238E27FC236}">
                <a16:creationId xmlns:a16="http://schemas.microsoft.com/office/drawing/2014/main" id="{577FC04A-750B-485C-B682-C1661B99CCB9}"/>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73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DF9D-7384-4FF4-9E6B-681E0CA8F056}"/>
              </a:ext>
            </a:extLst>
          </p:cNvPr>
          <p:cNvSpPr>
            <a:spLocks noGrp="1"/>
          </p:cNvSpPr>
          <p:nvPr>
            <p:ph type="title"/>
          </p:nvPr>
        </p:nvSpPr>
        <p:spPr/>
        <p:txBody>
          <a:bodyPr/>
          <a:lstStyle/>
          <a:p>
            <a:r>
              <a:rPr lang="en-GB" dirty="0"/>
              <a:t>The EU Open Science Policy Platform (OSPP)</a:t>
            </a:r>
            <a:endParaRPr lang="en-US" dirty="0"/>
          </a:p>
        </p:txBody>
      </p:sp>
      <p:sp>
        <p:nvSpPr>
          <p:cNvPr id="3" name="Content Placeholder 2">
            <a:extLst>
              <a:ext uri="{FF2B5EF4-FFF2-40B4-BE49-F238E27FC236}">
                <a16:creationId xmlns:a16="http://schemas.microsoft.com/office/drawing/2014/main" id="{E3AA40F1-7BB2-44AD-A24E-7E6205DE7FA1}"/>
              </a:ext>
            </a:extLst>
          </p:cNvPr>
          <p:cNvSpPr>
            <a:spLocks noGrp="1"/>
          </p:cNvSpPr>
          <p:nvPr>
            <p:ph idx="1"/>
          </p:nvPr>
        </p:nvSpPr>
        <p:spPr>
          <a:xfrm>
            <a:off x="581193" y="2340863"/>
            <a:ext cx="7169436" cy="4106717"/>
          </a:xfrm>
        </p:spPr>
        <p:txBody>
          <a:bodyPr>
            <a:normAutofit/>
          </a:bodyPr>
          <a:lstStyle/>
          <a:p>
            <a:r>
              <a:rPr lang="en-GB" sz="2000" b="1" dirty="0"/>
              <a:t>First mandate:</a:t>
            </a:r>
            <a:r>
              <a:rPr lang="en-GB" sz="2000" dirty="0"/>
              <a:t> May 2016 to April 2018</a:t>
            </a:r>
          </a:p>
          <a:p>
            <a:pPr lvl="1"/>
            <a:r>
              <a:rPr lang="en-GB" sz="1800" dirty="0"/>
              <a:t>High-level Expert Groups analysed and addressed issues related to most of the eight challenges, leading to a series of reports and recommendations</a:t>
            </a:r>
          </a:p>
          <a:p>
            <a:pPr lvl="1"/>
            <a:r>
              <a:rPr lang="en-GB" sz="1800" dirty="0"/>
              <a:t>Led to publication of the </a:t>
            </a:r>
            <a:r>
              <a:rPr lang="en-GB" sz="1800" b="1" dirty="0"/>
              <a:t>OSPP-REC</a:t>
            </a:r>
            <a:endParaRPr lang="en-GB" sz="1800" dirty="0"/>
          </a:p>
          <a:p>
            <a:r>
              <a:rPr lang="en-GB" sz="2000" b="1" dirty="0"/>
              <a:t>Second mandate: </a:t>
            </a:r>
            <a:r>
              <a:rPr lang="en-GB" sz="2000" dirty="0"/>
              <a:t>May 2018 to April 2020</a:t>
            </a:r>
          </a:p>
          <a:p>
            <a:pPr lvl="1"/>
            <a:r>
              <a:rPr lang="en-GB" sz="1800" dirty="0"/>
              <a:t>Shift from ‘Recommendation Mode’ to ‘Implementation Mode’, through PCIs: Practical Commitments for Implementation at stakeholder level</a:t>
            </a:r>
          </a:p>
          <a:p>
            <a:pPr lvl="1"/>
            <a:r>
              <a:rPr lang="en-GB" sz="1800" dirty="0"/>
              <a:t>Particular focus on Next-generation Metrics, Rewards and Incentives</a:t>
            </a:r>
          </a:p>
        </p:txBody>
      </p:sp>
      <p:sp>
        <p:nvSpPr>
          <p:cNvPr id="4" name="Rectangle 3">
            <a:extLst>
              <a:ext uri="{FF2B5EF4-FFF2-40B4-BE49-F238E27FC236}">
                <a16:creationId xmlns:a16="http://schemas.microsoft.com/office/drawing/2014/main" id="{22BAFAEE-EA57-4851-BCFE-8F8F9241C922}"/>
              </a:ext>
            </a:extLst>
          </p:cNvPr>
          <p:cNvSpPr/>
          <p:nvPr/>
        </p:nvSpPr>
        <p:spPr>
          <a:xfrm>
            <a:off x="8055429" y="2514603"/>
            <a:ext cx="3646714" cy="385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5" name="TextBox 4">
            <a:extLst>
              <a:ext uri="{FF2B5EF4-FFF2-40B4-BE49-F238E27FC236}">
                <a16:creationId xmlns:a16="http://schemas.microsoft.com/office/drawing/2014/main" id="{EF6F4FAB-015F-4FA1-8002-35911CA925A0}"/>
              </a:ext>
            </a:extLst>
          </p:cNvPr>
          <p:cNvSpPr txBox="1"/>
          <p:nvPr/>
        </p:nvSpPr>
        <p:spPr>
          <a:xfrm>
            <a:off x="8142514" y="2545134"/>
            <a:ext cx="3559630" cy="3508653"/>
          </a:xfrm>
          <a:prstGeom prst="rect">
            <a:avLst/>
          </a:prstGeom>
          <a:noFill/>
        </p:spPr>
        <p:txBody>
          <a:bodyPr wrap="square" rtlCol="0">
            <a:spAutoFit/>
          </a:bodyPr>
          <a:lstStyle/>
          <a:p>
            <a:pPr marL="0" lvl="1">
              <a:spcAft>
                <a:spcPts val="600"/>
              </a:spcAft>
            </a:pPr>
            <a:r>
              <a:rPr lang="en-GB" sz="2000" b="1" dirty="0">
                <a:solidFill>
                  <a:schemeClr val="bg1"/>
                </a:solidFill>
              </a:rPr>
              <a:t>Core stakeholder communities</a:t>
            </a:r>
          </a:p>
          <a:p>
            <a:pPr marL="285750" lvl="1" indent="-285750">
              <a:spcAft>
                <a:spcPts val="600"/>
              </a:spcAft>
              <a:buFont typeface="Arial" panose="020B0604020202020204" pitchFamily="34" charset="0"/>
              <a:buChar char="•"/>
            </a:pPr>
            <a:r>
              <a:rPr lang="en-GB" dirty="0">
                <a:solidFill>
                  <a:schemeClr val="bg1"/>
                </a:solidFill>
              </a:rPr>
              <a:t>Universities</a:t>
            </a:r>
          </a:p>
          <a:p>
            <a:pPr marL="285750" lvl="1" indent="-285750">
              <a:spcAft>
                <a:spcPts val="600"/>
              </a:spcAft>
              <a:buFont typeface="Arial" panose="020B0604020202020204" pitchFamily="34" charset="0"/>
              <a:buChar char="•"/>
            </a:pPr>
            <a:r>
              <a:rPr lang="en-GB" dirty="0">
                <a:solidFill>
                  <a:schemeClr val="bg1"/>
                </a:solidFill>
              </a:rPr>
              <a:t>Research Organizations</a:t>
            </a:r>
          </a:p>
          <a:p>
            <a:pPr marL="285750" lvl="1" indent="-285750">
              <a:spcAft>
                <a:spcPts val="600"/>
              </a:spcAft>
              <a:buFont typeface="Arial" panose="020B0604020202020204" pitchFamily="34" charset="0"/>
              <a:buChar char="•"/>
            </a:pPr>
            <a:r>
              <a:rPr lang="en-GB" dirty="0">
                <a:solidFill>
                  <a:schemeClr val="bg1"/>
                </a:solidFill>
              </a:rPr>
              <a:t>Academies &amp; Learned Societies</a:t>
            </a:r>
          </a:p>
          <a:p>
            <a:pPr marL="285750" lvl="1" indent="-285750">
              <a:spcAft>
                <a:spcPts val="600"/>
              </a:spcAft>
              <a:buFont typeface="Arial" panose="020B0604020202020204" pitchFamily="34" charset="0"/>
              <a:buChar char="•"/>
            </a:pPr>
            <a:r>
              <a:rPr lang="en-GB" dirty="0">
                <a:solidFill>
                  <a:schemeClr val="bg1"/>
                </a:solidFill>
              </a:rPr>
              <a:t>Funding organizations</a:t>
            </a:r>
          </a:p>
          <a:p>
            <a:pPr marL="285750" lvl="1" indent="-285750">
              <a:spcAft>
                <a:spcPts val="600"/>
              </a:spcAft>
              <a:buFont typeface="Arial" panose="020B0604020202020204" pitchFamily="34" charset="0"/>
              <a:buChar char="•"/>
            </a:pPr>
            <a:r>
              <a:rPr lang="en-GB" dirty="0">
                <a:solidFill>
                  <a:schemeClr val="bg1"/>
                </a:solidFill>
              </a:rPr>
              <a:t>Citizen Science Organizations,</a:t>
            </a:r>
            <a:endParaRPr lang="en-US" dirty="0">
              <a:solidFill>
                <a:schemeClr val="bg1"/>
              </a:solidFill>
            </a:endParaRPr>
          </a:p>
          <a:p>
            <a:pPr marL="285750" lvl="1" indent="-285750">
              <a:spcAft>
                <a:spcPts val="600"/>
              </a:spcAft>
              <a:buFont typeface="Arial" panose="020B0604020202020204" pitchFamily="34" charset="0"/>
              <a:buChar char="•"/>
            </a:pPr>
            <a:r>
              <a:rPr lang="en-GB" dirty="0">
                <a:solidFill>
                  <a:schemeClr val="bg1"/>
                </a:solidFill>
              </a:rPr>
              <a:t>Publishers</a:t>
            </a:r>
          </a:p>
          <a:p>
            <a:pPr marL="285750" lvl="1" indent="-285750">
              <a:spcAft>
                <a:spcPts val="600"/>
              </a:spcAft>
              <a:buFont typeface="Arial" panose="020B0604020202020204" pitchFamily="34" charset="0"/>
              <a:buChar char="•"/>
            </a:pPr>
            <a:r>
              <a:rPr lang="en-GB" dirty="0">
                <a:solidFill>
                  <a:schemeClr val="bg1"/>
                </a:solidFill>
              </a:rPr>
              <a:t>Open Science Platforms &amp; Intermediaries</a:t>
            </a:r>
          </a:p>
          <a:p>
            <a:pPr marL="285750" lvl="1" indent="-285750">
              <a:spcAft>
                <a:spcPts val="600"/>
              </a:spcAft>
              <a:buFont typeface="Arial" panose="020B0604020202020204" pitchFamily="34" charset="0"/>
              <a:buChar char="•"/>
            </a:pPr>
            <a:r>
              <a:rPr lang="en-GB" dirty="0">
                <a:solidFill>
                  <a:schemeClr val="bg1"/>
                </a:solidFill>
              </a:rPr>
              <a:t>Libraries</a:t>
            </a:r>
            <a:endParaRPr lang="en-US" dirty="0">
              <a:solidFill>
                <a:schemeClr val="bg1"/>
              </a:solidFill>
            </a:endParaRPr>
          </a:p>
        </p:txBody>
      </p:sp>
      <p:sp>
        <p:nvSpPr>
          <p:cNvPr id="6" name="Rectangle 5">
            <a:extLst>
              <a:ext uri="{FF2B5EF4-FFF2-40B4-BE49-F238E27FC236}">
                <a16:creationId xmlns:a16="http://schemas.microsoft.com/office/drawing/2014/main" id="{C34C4671-473C-418E-98B9-22B5CC8E67B0}"/>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842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9AC9-3510-4363-B08E-01BD358B9A38}"/>
              </a:ext>
            </a:extLst>
          </p:cNvPr>
          <p:cNvSpPr>
            <a:spLocks noGrp="1"/>
          </p:cNvSpPr>
          <p:nvPr>
            <p:ph type="title"/>
          </p:nvPr>
        </p:nvSpPr>
        <p:spPr/>
        <p:txBody>
          <a:bodyPr>
            <a:normAutofit/>
          </a:bodyPr>
          <a:lstStyle/>
          <a:p>
            <a:r>
              <a:rPr lang="en-US" dirty="0">
                <a:solidFill>
                  <a:schemeClr val="accent2">
                    <a:lumMod val="50000"/>
                  </a:schemeClr>
                </a:solidFill>
              </a:rPr>
              <a:t>4. A research culture that facilitates diversity and equity of opportunity</a:t>
            </a:r>
          </a:p>
        </p:txBody>
      </p:sp>
      <p:sp>
        <p:nvSpPr>
          <p:cNvPr id="3" name="Content Placeholder 2">
            <a:extLst>
              <a:ext uri="{FF2B5EF4-FFF2-40B4-BE49-F238E27FC236}">
                <a16:creationId xmlns:a16="http://schemas.microsoft.com/office/drawing/2014/main" id="{8A453F49-D6F1-4D6C-8AFD-7A435632FB7A}"/>
              </a:ext>
            </a:extLst>
          </p:cNvPr>
          <p:cNvSpPr>
            <a:spLocks noGrp="1"/>
          </p:cNvSpPr>
          <p:nvPr>
            <p:ph idx="1"/>
          </p:nvPr>
        </p:nvSpPr>
        <p:spPr/>
        <p:txBody>
          <a:bodyPr/>
          <a:lstStyle/>
          <a:p>
            <a:r>
              <a:rPr lang="en-US" dirty="0"/>
              <a:t>A shared research knowledge system should be open and equitable for all, to enable both access / reuse of knowledge but also to contribute to it</a:t>
            </a:r>
          </a:p>
          <a:p>
            <a:r>
              <a:rPr lang="en-US" dirty="0"/>
              <a:t>This needs to transcend </a:t>
            </a:r>
            <a:r>
              <a:rPr lang="fr-FR" dirty="0" err="1"/>
              <a:t>individual</a:t>
            </a:r>
            <a:r>
              <a:rPr lang="fr-FR" dirty="0"/>
              <a:t> disciplines, organisations, culture and </a:t>
            </a:r>
            <a:r>
              <a:rPr lang="fr-FR" dirty="0" err="1"/>
              <a:t>politics</a:t>
            </a:r>
            <a:endParaRPr lang="en-US" dirty="0"/>
          </a:p>
          <a:p>
            <a:r>
              <a:rPr lang="en-US" dirty="0"/>
              <a:t>All actors need to collaborate on a set of values for a research knowledge system and create a legal and social framework within which these values can be implemented.</a:t>
            </a:r>
          </a:p>
        </p:txBody>
      </p:sp>
      <p:sp>
        <p:nvSpPr>
          <p:cNvPr id="4" name="Rectangle 3">
            <a:extLst>
              <a:ext uri="{FF2B5EF4-FFF2-40B4-BE49-F238E27FC236}">
                <a16:creationId xmlns:a16="http://schemas.microsoft.com/office/drawing/2014/main" id="{F4678D89-4322-4272-96C6-EDDB374C262B}"/>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95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86CD-56CC-43A7-8E75-EC7B98E10D6E}"/>
              </a:ext>
            </a:extLst>
          </p:cNvPr>
          <p:cNvSpPr>
            <a:spLocks noGrp="1"/>
          </p:cNvSpPr>
          <p:nvPr>
            <p:ph type="title"/>
          </p:nvPr>
        </p:nvSpPr>
        <p:spPr/>
        <p:txBody>
          <a:bodyPr>
            <a:normAutofit/>
          </a:bodyPr>
          <a:lstStyle/>
          <a:p>
            <a:r>
              <a:rPr lang="en-US" dirty="0">
                <a:solidFill>
                  <a:schemeClr val="accent2">
                    <a:lumMod val="50000"/>
                  </a:schemeClr>
                </a:solidFill>
              </a:rPr>
              <a:t>5. A research system that is built on evidence-based policy and practice</a:t>
            </a:r>
          </a:p>
        </p:txBody>
      </p:sp>
      <p:sp>
        <p:nvSpPr>
          <p:cNvPr id="3" name="Content Placeholder 2">
            <a:extLst>
              <a:ext uri="{FF2B5EF4-FFF2-40B4-BE49-F238E27FC236}">
                <a16:creationId xmlns:a16="http://schemas.microsoft.com/office/drawing/2014/main" id="{BB30D2D9-12E8-4C3B-B700-F21909BA0F76}"/>
              </a:ext>
            </a:extLst>
          </p:cNvPr>
          <p:cNvSpPr>
            <a:spLocks noGrp="1"/>
          </p:cNvSpPr>
          <p:nvPr>
            <p:ph idx="1"/>
          </p:nvPr>
        </p:nvSpPr>
        <p:spPr/>
        <p:txBody>
          <a:bodyPr>
            <a:normAutofit/>
          </a:bodyPr>
          <a:lstStyle/>
          <a:p>
            <a:r>
              <a:rPr lang="en-US" dirty="0"/>
              <a:t>How we fund and support researchers, publish and review research findings, and </a:t>
            </a:r>
            <a:r>
              <a:rPr lang="en-US" dirty="0" err="1"/>
              <a:t>incentivise</a:t>
            </a:r>
            <a:r>
              <a:rPr lang="en-US" dirty="0"/>
              <a:t> the research system is crucial in the production of research insights and output.</a:t>
            </a:r>
          </a:p>
          <a:p>
            <a:r>
              <a:rPr lang="en-US" dirty="0"/>
              <a:t>Need to better understand when new ways of working are effective and should be changed</a:t>
            </a:r>
          </a:p>
          <a:p>
            <a:r>
              <a:rPr lang="en-US" dirty="0"/>
              <a:t>Lack of translation of meta-research into policy – makes it hard to deliver consensus on what a new ‘open’ future should look like</a:t>
            </a:r>
          </a:p>
          <a:p>
            <a:r>
              <a:rPr lang="en-US" dirty="0"/>
              <a:t>Need a coordinated strategy for funding and delivering a </a:t>
            </a:r>
            <a:r>
              <a:rPr lang="en-US" dirty="0" err="1"/>
              <a:t>programme</a:t>
            </a:r>
            <a:r>
              <a:rPr lang="en-US" dirty="0"/>
              <a:t> of ‘research on research’, including identifying priority areas, and involving representatives from key actors across the system</a:t>
            </a:r>
          </a:p>
        </p:txBody>
      </p:sp>
      <p:sp>
        <p:nvSpPr>
          <p:cNvPr id="4" name="Rectangle 3">
            <a:extLst>
              <a:ext uri="{FF2B5EF4-FFF2-40B4-BE49-F238E27FC236}">
                <a16:creationId xmlns:a16="http://schemas.microsoft.com/office/drawing/2014/main" id="{8FD56F79-5D0E-4451-AA1B-B7F4B947492A}"/>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01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4FFBC-5A49-43A3-874B-4193F1C6B146}"/>
              </a:ext>
            </a:extLst>
          </p:cNvPr>
          <p:cNvSpPr>
            <a:spLocks noGrp="1"/>
          </p:cNvSpPr>
          <p:nvPr>
            <p:ph type="title"/>
          </p:nvPr>
        </p:nvSpPr>
        <p:spPr>
          <a:xfrm>
            <a:off x="584201" y="702156"/>
            <a:ext cx="7011413" cy="1013800"/>
          </a:xfrm>
        </p:spPr>
        <p:txBody>
          <a:bodyPr>
            <a:normAutofit/>
          </a:bodyPr>
          <a:lstStyle/>
          <a:p>
            <a:r>
              <a:rPr lang="en-GB">
                <a:solidFill>
                  <a:schemeClr val="tx2"/>
                </a:solidFill>
              </a:rPr>
              <a:t>acknowledgements</a:t>
            </a:r>
            <a:endParaRPr lang="en-US">
              <a:solidFill>
                <a:schemeClr val="tx2"/>
              </a:solidFill>
            </a:endParaRPr>
          </a:p>
        </p:txBody>
      </p:sp>
      <p:sp>
        <p:nvSpPr>
          <p:cNvPr id="11" name="Rectangle 10">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EB62D9E-4389-44CB-82B5-26F61576DF6C}"/>
              </a:ext>
            </a:extLst>
          </p:cNvPr>
          <p:cNvSpPr>
            <a:spLocks noGrp="1"/>
          </p:cNvSpPr>
          <p:nvPr>
            <p:ph idx="1"/>
          </p:nvPr>
        </p:nvSpPr>
        <p:spPr>
          <a:xfrm>
            <a:off x="584200" y="1896533"/>
            <a:ext cx="7011413" cy="3962266"/>
          </a:xfrm>
        </p:spPr>
        <p:txBody>
          <a:bodyPr>
            <a:normAutofit/>
          </a:bodyPr>
          <a:lstStyle/>
          <a:p>
            <a:r>
              <a:rPr lang="en-GB" dirty="0"/>
              <a:t>Authors of the final report: </a:t>
            </a:r>
            <a:r>
              <a:rPr lang="en-US" dirty="0"/>
              <a:t>Eva Mendez (Chair, OSPP Mandate 2), Rebecca Lawrence (Editor and Coordinator), Catriona J. MacCallum (Writing Chair), Eva Moar (Rapporteur), together with all the members of the Open Science Policy Platform</a:t>
            </a:r>
          </a:p>
          <a:p>
            <a:r>
              <a:rPr lang="en-US" dirty="0"/>
              <a:t>EC’s Research &amp; Innovation team, especially Jean-Claude </a:t>
            </a:r>
            <a:r>
              <a:rPr lang="en-US" dirty="0" err="1"/>
              <a:t>Burgelman</a:t>
            </a:r>
            <a:r>
              <a:rPr lang="en-US" dirty="0"/>
              <a:t>, Rene von </a:t>
            </a:r>
            <a:r>
              <a:rPr lang="en-US" dirty="0" err="1"/>
              <a:t>Schomberg</a:t>
            </a:r>
            <a:r>
              <a:rPr lang="en-US" dirty="0"/>
              <a:t> and Kostas Glinos</a:t>
            </a:r>
          </a:p>
          <a:p>
            <a:pPr marL="0" indent="0">
              <a:buNone/>
            </a:pPr>
            <a:endParaRPr lang="en-US" dirty="0"/>
          </a:p>
          <a:p>
            <a:pPr marL="0" indent="0">
              <a:buNone/>
            </a:pPr>
            <a:r>
              <a:rPr lang="en-US" dirty="0"/>
              <a:t>Access to the report is at: </a:t>
            </a:r>
            <a:r>
              <a:rPr lang="en-US" dirty="0">
                <a:hlinkClick r:id="rId2"/>
              </a:rPr>
              <a:t>https://ec.europa.eu/research/openscience/pdf/ec_rtd_ospp-final-report.pdf#view=fit&amp;pagemode=none</a:t>
            </a:r>
            <a:r>
              <a:rPr lang="en-US" dirty="0"/>
              <a:t> </a:t>
            </a:r>
            <a:endParaRPr lang="en-US" dirty="0">
              <a:highlight>
                <a:srgbClr val="FFFF00"/>
              </a:highlight>
            </a:endParaRPr>
          </a:p>
        </p:txBody>
      </p:sp>
      <p:pic>
        <p:nvPicPr>
          <p:cNvPr id="4" name="Picture 3" descr="A screenshot of a cell phone&#10;&#10;Description automatically generated">
            <a:extLst>
              <a:ext uri="{FF2B5EF4-FFF2-40B4-BE49-F238E27FC236}">
                <a16:creationId xmlns:a16="http://schemas.microsoft.com/office/drawing/2014/main" id="{67A32AFE-C78B-4BC8-84FB-80888AA6A485}"/>
              </a:ext>
            </a:extLst>
          </p:cNvPr>
          <p:cNvPicPr>
            <a:picLocks noChangeAspect="1"/>
          </p:cNvPicPr>
          <p:nvPr/>
        </p:nvPicPr>
        <p:blipFill rotWithShape="1">
          <a:blip r:embed="rId3"/>
          <a:srcRect l="8815" r="8698" b="3"/>
          <a:stretch/>
        </p:blipFill>
        <p:spPr>
          <a:xfrm>
            <a:off x="8042147" y="601201"/>
            <a:ext cx="3703320" cy="577420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0500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10E3C-EED9-4737-9AE6-E0754088E6DD}"/>
              </a:ext>
            </a:extLst>
          </p:cNvPr>
          <p:cNvSpPr txBox="1"/>
          <p:nvPr/>
        </p:nvSpPr>
        <p:spPr>
          <a:xfrm>
            <a:off x="3369168" y="2981534"/>
            <a:ext cx="5453672" cy="1508105"/>
          </a:xfrm>
          <a:prstGeom prst="rect">
            <a:avLst/>
          </a:prstGeom>
          <a:noFill/>
        </p:spPr>
        <p:txBody>
          <a:bodyPr wrap="none" rtlCol="0">
            <a:spAutoFit/>
          </a:bodyPr>
          <a:lstStyle/>
          <a:p>
            <a:pPr algn="ctr"/>
            <a:r>
              <a:rPr lang="en-GB" sz="4400" b="1" dirty="0">
                <a:solidFill>
                  <a:srgbClr val="00B0F0"/>
                </a:solidFill>
              </a:rPr>
              <a:t>Thank you</a:t>
            </a:r>
          </a:p>
          <a:p>
            <a:pPr algn="ctr"/>
            <a:endParaRPr lang="en-GB" sz="2400" dirty="0">
              <a:solidFill>
                <a:srgbClr val="00B0F0"/>
              </a:solidFill>
            </a:endParaRPr>
          </a:p>
          <a:p>
            <a:pPr algn="ctr"/>
            <a:r>
              <a:rPr lang="en-GB" sz="2400" dirty="0">
                <a:solidFill>
                  <a:srgbClr val="00B0F0"/>
                </a:solidFill>
                <a:hlinkClick r:id="rId2">
                  <a:extLst>
                    <a:ext uri="{A12FA001-AC4F-418D-AE19-62706E023703}">
                      <ahyp:hlinkClr xmlns:ahyp="http://schemas.microsoft.com/office/drawing/2018/hyperlinkcolor" val="tx"/>
                    </a:ext>
                  </a:extLst>
                </a:hlinkClick>
              </a:rPr>
              <a:t>rebecca.lawrence@f1000.com</a:t>
            </a:r>
            <a:r>
              <a:rPr lang="en-GB" sz="2400" dirty="0">
                <a:solidFill>
                  <a:srgbClr val="00B0F0"/>
                </a:solidFill>
              </a:rPr>
              <a:t>  |  @</a:t>
            </a:r>
            <a:r>
              <a:rPr lang="en-GB" sz="2400" dirty="0" err="1">
                <a:solidFill>
                  <a:srgbClr val="00B0F0"/>
                </a:solidFill>
              </a:rPr>
              <a:t>rnl_s</a:t>
            </a:r>
            <a:endParaRPr lang="en-US" sz="2400" dirty="0">
              <a:solidFill>
                <a:srgbClr val="00B0F0"/>
              </a:solidFill>
            </a:endParaRPr>
          </a:p>
        </p:txBody>
      </p:sp>
      <p:sp>
        <p:nvSpPr>
          <p:cNvPr id="3" name="Rectangle 2">
            <a:extLst>
              <a:ext uri="{FF2B5EF4-FFF2-40B4-BE49-F238E27FC236}">
                <a16:creationId xmlns:a16="http://schemas.microsoft.com/office/drawing/2014/main" id="{DAC37526-439D-4019-856C-1D18D260EBC8}"/>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12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F6E50-BA33-41E2-B6EF-2554F8401B44}"/>
              </a:ext>
            </a:extLst>
          </p:cNvPr>
          <p:cNvSpPr>
            <a:spLocks noGrp="1"/>
          </p:cNvSpPr>
          <p:nvPr>
            <p:ph type="title"/>
          </p:nvPr>
        </p:nvSpPr>
        <p:spPr>
          <a:xfrm>
            <a:off x="4241830" y="702156"/>
            <a:ext cx="7368978" cy="1188720"/>
          </a:xfrm>
        </p:spPr>
        <p:txBody>
          <a:bodyPr>
            <a:normAutofit/>
          </a:bodyPr>
          <a:lstStyle/>
          <a:p>
            <a:r>
              <a:rPr lang="en-GB"/>
              <a:t>Aims of the final report</a:t>
            </a:r>
            <a:endParaRPr lang="en-US"/>
          </a:p>
        </p:txBody>
      </p:sp>
      <p:sp>
        <p:nvSpPr>
          <p:cNvPr id="11" name="Rectangle 10">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screenshot of a cell phone&#10;&#10;Description automatically generated">
            <a:extLst>
              <a:ext uri="{FF2B5EF4-FFF2-40B4-BE49-F238E27FC236}">
                <a16:creationId xmlns:a16="http://schemas.microsoft.com/office/drawing/2014/main" id="{8AF647F3-93DB-4227-B0EE-5F2ECAB7EA94}"/>
              </a:ext>
            </a:extLst>
          </p:cNvPr>
          <p:cNvPicPr>
            <a:picLocks noChangeAspect="1"/>
          </p:cNvPicPr>
          <p:nvPr/>
        </p:nvPicPr>
        <p:blipFill>
          <a:blip r:embed="rId2"/>
          <a:stretch>
            <a:fillRect/>
          </a:stretch>
        </p:blipFill>
        <p:spPr>
          <a:xfrm>
            <a:off x="581192" y="1405490"/>
            <a:ext cx="3194595" cy="410880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C2745C2E-EA96-4C8F-8CB5-8C09BFE28A58}"/>
              </a:ext>
            </a:extLst>
          </p:cNvPr>
          <p:cNvSpPr>
            <a:spLocks noGrp="1"/>
          </p:cNvSpPr>
          <p:nvPr>
            <p:ph idx="1"/>
          </p:nvPr>
        </p:nvSpPr>
        <p:spPr>
          <a:xfrm>
            <a:off x="4241829" y="2340864"/>
            <a:ext cx="7019005" cy="3634486"/>
          </a:xfrm>
        </p:spPr>
        <p:txBody>
          <a:bodyPr>
            <a:normAutofit/>
          </a:bodyPr>
          <a:lstStyle/>
          <a:p>
            <a:pPr marL="342900" indent="-342900">
              <a:buFont typeface="+mj-lt"/>
              <a:buAutoNum type="arabicPeriod"/>
            </a:pPr>
            <a:r>
              <a:rPr lang="en-GB" dirty="0"/>
              <a:t>Review progress against the OSPP-REC: the combined recommendations of the Open Science Policy Platform (OSPP) in 2018, focussing on the EC’s eight pillars of Open Science – highlight exemplars and identify blockers</a:t>
            </a:r>
          </a:p>
          <a:p>
            <a:pPr marL="342900" indent="-342900">
              <a:buFont typeface="+mj-lt"/>
              <a:buAutoNum type="arabicPeriod"/>
            </a:pPr>
            <a:r>
              <a:rPr lang="en-GB" dirty="0"/>
              <a:t>Provide a Vision for moving beyond Open Science to a Shared Research Knowledge System by 2030</a:t>
            </a:r>
            <a:endParaRPr lang="en-US" dirty="0"/>
          </a:p>
        </p:txBody>
      </p:sp>
    </p:spTree>
    <p:extLst>
      <p:ext uri="{BB962C8B-B14F-4D97-AF65-F5344CB8AC3E}">
        <p14:creationId xmlns:p14="http://schemas.microsoft.com/office/powerpoint/2010/main" val="355848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57D-9700-48A9-BAAB-EEC25950FE12}"/>
              </a:ext>
            </a:extLst>
          </p:cNvPr>
          <p:cNvSpPr>
            <a:spLocks noGrp="1"/>
          </p:cNvSpPr>
          <p:nvPr>
            <p:ph type="title"/>
          </p:nvPr>
        </p:nvSpPr>
        <p:spPr/>
        <p:txBody>
          <a:bodyPr/>
          <a:lstStyle/>
          <a:p>
            <a:r>
              <a:rPr lang="en-GB" dirty="0"/>
              <a:t>1. Reviewing progress against the OSPP-REC</a:t>
            </a:r>
            <a:endParaRPr lang="en-US" dirty="0"/>
          </a:p>
        </p:txBody>
      </p:sp>
      <p:sp>
        <p:nvSpPr>
          <p:cNvPr id="3" name="Text Placeholder 2">
            <a:extLst>
              <a:ext uri="{FF2B5EF4-FFF2-40B4-BE49-F238E27FC236}">
                <a16:creationId xmlns:a16="http://schemas.microsoft.com/office/drawing/2014/main" id="{497C6454-8951-4857-9A57-8D24459BDA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665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0D99-2AE9-4459-AECB-7FCED7A37B2B}"/>
              </a:ext>
            </a:extLst>
          </p:cNvPr>
          <p:cNvSpPr>
            <a:spLocks noGrp="1"/>
          </p:cNvSpPr>
          <p:nvPr>
            <p:ph type="title"/>
          </p:nvPr>
        </p:nvSpPr>
        <p:spPr/>
        <p:txBody>
          <a:bodyPr/>
          <a:lstStyle/>
          <a:p>
            <a:r>
              <a:rPr lang="en-GB" dirty="0">
                <a:solidFill>
                  <a:schemeClr val="accent2">
                    <a:lumMod val="50000"/>
                  </a:schemeClr>
                </a:solidFill>
              </a:rPr>
              <a:t>OSPP-REC</a:t>
            </a:r>
            <a:endParaRPr lang="en-US" dirty="0">
              <a:solidFill>
                <a:schemeClr val="accent2">
                  <a:lumMod val="50000"/>
                </a:schemeClr>
              </a:solidFill>
            </a:endParaRPr>
          </a:p>
        </p:txBody>
      </p:sp>
      <p:sp>
        <p:nvSpPr>
          <p:cNvPr id="3" name="Content Placeholder 2">
            <a:extLst>
              <a:ext uri="{FF2B5EF4-FFF2-40B4-BE49-F238E27FC236}">
                <a16:creationId xmlns:a16="http://schemas.microsoft.com/office/drawing/2014/main" id="{3EFCED71-3A64-4899-8D93-075CAC2AEB97}"/>
              </a:ext>
            </a:extLst>
          </p:cNvPr>
          <p:cNvSpPr>
            <a:spLocks noGrp="1"/>
          </p:cNvSpPr>
          <p:nvPr>
            <p:ph idx="1"/>
          </p:nvPr>
        </p:nvSpPr>
        <p:spPr>
          <a:xfrm>
            <a:off x="581192" y="2340864"/>
            <a:ext cx="11029615" cy="956128"/>
          </a:xfrm>
        </p:spPr>
        <p:txBody>
          <a:bodyPr>
            <a:normAutofit/>
          </a:bodyPr>
          <a:lstStyle/>
          <a:p>
            <a:r>
              <a:rPr lang="en-GB" sz="1800" dirty="0"/>
              <a:t>Published May 2018</a:t>
            </a:r>
          </a:p>
          <a:p>
            <a:r>
              <a:rPr lang="en-GB" sz="1800" dirty="0"/>
              <a:t>2-4 recommendations for each of the EC’s 8 pillars of Open Science</a:t>
            </a:r>
            <a:endParaRPr lang="en-US" sz="1800" dirty="0"/>
          </a:p>
        </p:txBody>
      </p:sp>
      <p:sp>
        <p:nvSpPr>
          <p:cNvPr id="4" name="Content Placeholder 2">
            <a:extLst>
              <a:ext uri="{FF2B5EF4-FFF2-40B4-BE49-F238E27FC236}">
                <a16:creationId xmlns:a16="http://schemas.microsoft.com/office/drawing/2014/main" id="{D5783C37-CA43-47E0-A7D0-6965F2C54195}"/>
              </a:ext>
            </a:extLst>
          </p:cNvPr>
          <p:cNvSpPr txBox="1">
            <a:spLocks/>
          </p:cNvSpPr>
          <p:nvPr/>
        </p:nvSpPr>
        <p:spPr>
          <a:xfrm>
            <a:off x="559416" y="3206839"/>
            <a:ext cx="11029615" cy="1538028"/>
          </a:xfrm>
          <a:prstGeom prst="rect">
            <a:avLst/>
          </a:prstGeom>
        </p:spPr>
        <p:txBody>
          <a:bodyPr vert="horz" lIns="91440" tIns="45720" rIns="91440" bIns="45720" numCol="2"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66900" lvl="1" indent="-342900">
              <a:buFont typeface="+mj-lt"/>
              <a:buAutoNum type="arabicPeriod"/>
            </a:pPr>
            <a:r>
              <a:rPr lang="en-US" sz="1600" dirty="0"/>
              <a:t>Rewards and Incentives </a:t>
            </a:r>
          </a:p>
          <a:p>
            <a:pPr marL="666900" lvl="1" indent="-342900">
              <a:buFont typeface="+mj-lt"/>
              <a:buAutoNum type="arabicPeriod"/>
            </a:pPr>
            <a:r>
              <a:rPr lang="en-US" sz="1600" dirty="0"/>
              <a:t>Research Indicators and Next-Generation Metrics </a:t>
            </a:r>
          </a:p>
          <a:p>
            <a:pPr marL="666900" lvl="1" indent="-342900">
              <a:buFont typeface="+mj-lt"/>
              <a:buAutoNum type="arabicPeriod"/>
            </a:pPr>
            <a:r>
              <a:rPr lang="en-US" sz="1600" dirty="0"/>
              <a:t>Future of Scholarly Communication </a:t>
            </a:r>
          </a:p>
          <a:p>
            <a:pPr marL="666900" lvl="1" indent="-342900">
              <a:buFont typeface="+mj-lt"/>
              <a:buAutoNum type="arabicPeriod"/>
            </a:pPr>
            <a:r>
              <a:rPr lang="en-US" sz="1600" dirty="0"/>
              <a:t>European Open Science Cloud </a:t>
            </a:r>
          </a:p>
          <a:p>
            <a:pPr marL="666900" lvl="1" indent="-342900">
              <a:buFont typeface="+mj-lt"/>
              <a:buAutoNum type="arabicPeriod"/>
            </a:pPr>
            <a:r>
              <a:rPr lang="en-US" sz="1600" dirty="0"/>
              <a:t>FAIR Data </a:t>
            </a:r>
          </a:p>
          <a:p>
            <a:pPr marL="666900" lvl="1" indent="-342900">
              <a:buFont typeface="+mj-lt"/>
              <a:buAutoNum type="arabicPeriod"/>
            </a:pPr>
            <a:r>
              <a:rPr lang="en-US" sz="1600" dirty="0"/>
              <a:t>Research Integrity </a:t>
            </a:r>
          </a:p>
          <a:p>
            <a:pPr marL="666900" lvl="1" indent="-342900">
              <a:buFont typeface="+mj-lt"/>
              <a:buAutoNum type="arabicPeriod"/>
            </a:pPr>
            <a:r>
              <a:rPr lang="en-US" sz="1600" dirty="0"/>
              <a:t>Skills and Education </a:t>
            </a:r>
          </a:p>
          <a:p>
            <a:pPr marL="666900" lvl="1" indent="-342900">
              <a:buFont typeface="+mj-lt"/>
              <a:buAutoNum type="arabicPeriod"/>
            </a:pPr>
            <a:r>
              <a:rPr lang="en-US" sz="1600" dirty="0"/>
              <a:t>Citizen Science </a:t>
            </a:r>
          </a:p>
        </p:txBody>
      </p:sp>
      <p:pic>
        <p:nvPicPr>
          <p:cNvPr id="5" name="Picture 4">
            <a:extLst>
              <a:ext uri="{FF2B5EF4-FFF2-40B4-BE49-F238E27FC236}">
                <a16:creationId xmlns:a16="http://schemas.microsoft.com/office/drawing/2014/main" id="{9ED0BE22-4081-402B-8B43-73BE63363F34}"/>
              </a:ext>
            </a:extLst>
          </p:cNvPr>
          <p:cNvPicPr>
            <a:picLocks noChangeAspect="1"/>
          </p:cNvPicPr>
          <p:nvPr/>
        </p:nvPicPr>
        <p:blipFill>
          <a:blip r:embed="rId2"/>
          <a:stretch>
            <a:fillRect/>
          </a:stretch>
        </p:blipFill>
        <p:spPr>
          <a:xfrm>
            <a:off x="102221" y="4909626"/>
            <a:ext cx="11026546" cy="1945861"/>
          </a:xfrm>
          <a:prstGeom prst="rect">
            <a:avLst/>
          </a:prstGeom>
        </p:spPr>
      </p:pic>
      <p:pic>
        <p:nvPicPr>
          <p:cNvPr id="6" name="Picture 5">
            <a:extLst>
              <a:ext uri="{FF2B5EF4-FFF2-40B4-BE49-F238E27FC236}">
                <a16:creationId xmlns:a16="http://schemas.microsoft.com/office/drawing/2014/main" id="{60F9D4C6-0803-4B38-AA8A-08DCBB561A39}"/>
              </a:ext>
            </a:extLst>
          </p:cNvPr>
          <p:cNvPicPr>
            <a:picLocks noChangeAspect="1"/>
          </p:cNvPicPr>
          <p:nvPr/>
        </p:nvPicPr>
        <p:blipFill>
          <a:blip r:embed="rId3"/>
          <a:stretch>
            <a:fillRect/>
          </a:stretch>
        </p:blipFill>
        <p:spPr>
          <a:xfrm>
            <a:off x="7601705" y="0"/>
            <a:ext cx="3370815" cy="3000777"/>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6C17EBF-2DE2-47F4-B33D-0F703B4E3BD0}"/>
              </a:ext>
            </a:extLst>
          </p:cNvPr>
          <p:cNvPicPr>
            <a:picLocks noChangeAspect="1"/>
          </p:cNvPicPr>
          <p:nvPr/>
        </p:nvPicPr>
        <p:blipFill>
          <a:blip r:embed="rId4"/>
          <a:stretch>
            <a:fillRect/>
          </a:stretch>
        </p:blipFill>
        <p:spPr>
          <a:xfrm>
            <a:off x="8569240" y="1085701"/>
            <a:ext cx="3622760" cy="2755775"/>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770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C08A-5BB6-4A29-BBC3-3295E4019544}"/>
              </a:ext>
            </a:extLst>
          </p:cNvPr>
          <p:cNvSpPr>
            <a:spLocks noGrp="1"/>
          </p:cNvSpPr>
          <p:nvPr>
            <p:ph type="title"/>
          </p:nvPr>
        </p:nvSpPr>
        <p:spPr/>
        <p:txBody>
          <a:bodyPr/>
          <a:lstStyle/>
          <a:p>
            <a:r>
              <a:rPr lang="en-GB" dirty="0">
                <a:solidFill>
                  <a:schemeClr val="accent2">
                    <a:lumMod val="50000"/>
                  </a:schemeClr>
                </a:solidFill>
              </a:rPr>
              <a:t>Progress since OSPP-REC: Three main outcomes</a:t>
            </a:r>
            <a:endParaRPr lang="en-US" dirty="0">
              <a:solidFill>
                <a:schemeClr val="accent2">
                  <a:lumMod val="50000"/>
                </a:schemeClr>
              </a:solidFill>
            </a:endParaRPr>
          </a:p>
        </p:txBody>
      </p:sp>
      <p:sp>
        <p:nvSpPr>
          <p:cNvPr id="3" name="Content Placeholder 2">
            <a:extLst>
              <a:ext uri="{FF2B5EF4-FFF2-40B4-BE49-F238E27FC236}">
                <a16:creationId xmlns:a16="http://schemas.microsoft.com/office/drawing/2014/main" id="{BED3BDFD-30EC-4840-AD2F-02704780F1CB}"/>
              </a:ext>
            </a:extLst>
          </p:cNvPr>
          <p:cNvSpPr>
            <a:spLocks noGrp="1"/>
          </p:cNvSpPr>
          <p:nvPr>
            <p:ph idx="1"/>
          </p:nvPr>
        </p:nvSpPr>
        <p:spPr/>
        <p:txBody>
          <a:bodyPr>
            <a:normAutofit/>
          </a:bodyPr>
          <a:lstStyle/>
          <a:p>
            <a:pPr marL="342900" indent="-342900">
              <a:buFont typeface="+mj-lt"/>
              <a:buAutoNum type="arabicPeriod"/>
            </a:pPr>
            <a:r>
              <a:rPr lang="en-GB" sz="2000" dirty="0"/>
              <a:t>OSPP registry of pilots and implementations of responsible metrics</a:t>
            </a:r>
          </a:p>
          <a:p>
            <a:pPr marL="342900" indent="-342900">
              <a:buFont typeface="+mj-lt"/>
              <a:buAutoNum type="arabicPeriod"/>
            </a:pPr>
            <a:r>
              <a:rPr lang="en-US" sz="2000" dirty="0"/>
              <a:t>Appointment of Open Science Coordinators and task forces for the implementation of Open Science</a:t>
            </a:r>
          </a:p>
          <a:p>
            <a:pPr marL="342900" indent="-342900">
              <a:buFont typeface="+mj-lt"/>
              <a:buAutoNum type="arabicPeriod"/>
            </a:pPr>
            <a:r>
              <a:rPr lang="en-US" sz="2000" dirty="0"/>
              <a:t>Collated series of Practical Commitments for Implementation (PCIs)</a:t>
            </a:r>
          </a:p>
        </p:txBody>
      </p:sp>
      <p:sp>
        <p:nvSpPr>
          <p:cNvPr id="4" name="Rectangle 3">
            <a:extLst>
              <a:ext uri="{FF2B5EF4-FFF2-40B4-BE49-F238E27FC236}">
                <a16:creationId xmlns:a16="http://schemas.microsoft.com/office/drawing/2014/main" id="{924EFADA-A82E-4194-B97B-78B1FDC7C289}"/>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79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D0E8-CD01-4BC8-9789-ED5F34C87B20}"/>
              </a:ext>
            </a:extLst>
          </p:cNvPr>
          <p:cNvSpPr>
            <a:spLocks noGrp="1"/>
          </p:cNvSpPr>
          <p:nvPr>
            <p:ph type="title"/>
          </p:nvPr>
        </p:nvSpPr>
        <p:spPr/>
        <p:txBody>
          <a:bodyPr/>
          <a:lstStyle/>
          <a:p>
            <a:r>
              <a:rPr lang="en-GB" dirty="0"/>
              <a:t>Using research-related metrics responsibly</a:t>
            </a:r>
            <a:endParaRPr lang="en-US" dirty="0"/>
          </a:p>
        </p:txBody>
      </p:sp>
      <p:sp>
        <p:nvSpPr>
          <p:cNvPr id="4" name="Text Placeholder 2">
            <a:extLst>
              <a:ext uri="{FF2B5EF4-FFF2-40B4-BE49-F238E27FC236}">
                <a16:creationId xmlns:a16="http://schemas.microsoft.com/office/drawing/2014/main" id="{38456961-6E72-4867-970B-376B6F9664B8}"/>
              </a:ext>
            </a:extLst>
          </p:cNvPr>
          <p:cNvSpPr txBox="1">
            <a:spLocks/>
          </p:cNvSpPr>
          <p:nvPr/>
        </p:nvSpPr>
        <p:spPr>
          <a:xfrm>
            <a:off x="575894" y="3029910"/>
            <a:ext cx="7397141" cy="3383064"/>
          </a:xfrm>
          <a:prstGeom prst="rect">
            <a:avLst/>
          </a:prstGeom>
        </p:spPr>
        <p:txBody>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000" dirty="0"/>
              <a:t>Several key reports and frameworks proposed</a:t>
            </a:r>
          </a:p>
          <a:p>
            <a:r>
              <a:rPr lang="en-GB" sz="2000" dirty="0"/>
              <a:t>Manage and plan for unintended consequences and/or ‘steering’ effect of indicators</a:t>
            </a:r>
          </a:p>
          <a:p>
            <a:r>
              <a:rPr lang="en-GB" sz="2000" dirty="0"/>
              <a:t>Don’t create incentives for only tokenistic / superficial change in behaviours </a:t>
            </a:r>
          </a:p>
          <a:p>
            <a:r>
              <a:rPr lang="en-GB" sz="2000" dirty="0"/>
              <a:t>Tailor suite of indicators to field, project, type of entity measuring etc</a:t>
            </a:r>
          </a:p>
        </p:txBody>
      </p:sp>
      <p:pic>
        <p:nvPicPr>
          <p:cNvPr id="6" name="Picture 5">
            <a:extLst>
              <a:ext uri="{FF2B5EF4-FFF2-40B4-BE49-F238E27FC236}">
                <a16:creationId xmlns:a16="http://schemas.microsoft.com/office/drawing/2014/main" id="{52F66F2A-8FF9-4625-AD46-A7F7C928CEE3}"/>
              </a:ext>
            </a:extLst>
          </p:cNvPr>
          <p:cNvPicPr>
            <a:picLocks noChangeAspect="1"/>
          </p:cNvPicPr>
          <p:nvPr/>
        </p:nvPicPr>
        <p:blipFill>
          <a:blip r:embed="rId2"/>
          <a:stretch>
            <a:fillRect/>
          </a:stretch>
        </p:blipFill>
        <p:spPr>
          <a:xfrm>
            <a:off x="8832301" y="3437855"/>
            <a:ext cx="3359700" cy="342014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77A92E8-FD35-4552-9817-D517D4388E82}"/>
              </a:ext>
            </a:extLst>
          </p:cNvPr>
          <p:cNvPicPr>
            <a:picLocks noChangeAspect="1"/>
          </p:cNvPicPr>
          <p:nvPr/>
        </p:nvPicPr>
        <p:blipFill>
          <a:blip r:embed="rId3"/>
          <a:stretch>
            <a:fillRect/>
          </a:stretch>
        </p:blipFill>
        <p:spPr>
          <a:xfrm>
            <a:off x="5967346" y="1890346"/>
            <a:ext cx="5810837" cy="1139564"/>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58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C695-DF94-4C66-86B8-B046C56E394A}"/>
              </a:ext>
            </a:extLst>
          </p:cNvPr>
          <p:cNvSpPr>
            <a:spLocks noGrp="1"/>
          </p:cNvSpPr>
          <p:nvPr>
            <p:ph type="title"/>
          </p:nvPr>
        </p:nvSpPr>
        <p:spPr>
          <a:xfrm>
            <a:off x="581192" y="797567"/>
            <a:ext cx="11029616" cy="988332"/>
          </a:xfrm>
        </p:spPr>
        <p:txBody>
          <a:bodyPr/>
          <a:lstStyle/>
          <a:p>
            <a:r>
              <a:rPr lang="en-GB" dirty="0"/>
              <a:t>Large number </a:t>
            </a:r>
            <a:r>
              <a:rPr lang="en-GB"/>
              <a:t>of indicators </a:t>
            </a:r>
            <a:r>
              <a:rPr lang="en-GB" dirty="0"/>
              <a:t>available</a:t>
            </a:r>
            <a:endParaRPr lang="en-US" dirty="0"/>
          </a:p>
        </p:txBody>
      </p:sp>
      <p:pic>
        <p:nvPicPr>
          <p:cNvPr id="4" name="Picture 3">
            <a:extLst>
              <a:ext uri="{FF2B5EF4-FFF2-40B4-BE49-F238E27FC236}">
                <a16:creationId xmlns:a16="http://schemas.microsoft.com/office/drawing/2014/main" id="{41D2566A-3ABF-4007-A1EB-6AAAE6C82695}"/>
              </a:ext>
            </a:extLst>
          </p:cNvPr>
          <p:cNvPicPr>
            <a:picLocks noChangeAspect="1"/>
          </p:cNvPicPr>
          <p:nvPr/>
        </p:nvPicPr>
        <p:blipFill>
          <a:blip r:embed="rId2"/>
          <a:stretch>
            <a:fillRect/>
          </a:stretch>
        </p:blipFill>
        <p:spPr>
          <a:xfrm>
            <a:off x="1467533" y="1888633"/>
            <a:ext cx="8873112" cy="458360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4A6090EE-4D2F-4804-9C72-C0F927094B65}"/>
              </a:ext>
            </a:extLst>
          </p:cNvPr>
          <p:cNvSpPr/>
          <p:nvPr/>
        </p:nvSpPr>
        <p:spPr>
          <a:xfrm>
            <a:off x="1262746" y="1707104"/>
            <a:ext cx="9350829" cy="486786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DF3712-63B6-4931-8359-4F22EDD7D931}"/>
              </a:ext>
            </a:extLst>
          </p:cNvPr>
          <p:cNvPicPr>
            <a:picLocks noChangeAspect="1"/>
          </p:cNvPicPr>
          <p:nvPr/>
        </p:nvPicPr>
        <p:blipFill>
          <a:blip r:embed="rId3"/>
          <a:stretch>
            <a:fillRect/>
          </a:stretch>
        </p:blipFill>
        <p:spPr>
          <a:xfrm>
            <a:off x="2764972" y="1888633"/>
            <a:ext cx="6069268" cy="4986349"/>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961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EE495-EA4F-48B5-A8AD-9098668C3F6D}"/>
              </a:ext>
            </a:extLst>
          </p:cNvPr>
          <p:cNvSpPr/>
          <p:nvPr/>
        </p:nvSpPr>
        <p:spPr>
          <a:xfrm>
            <a:off x="10886" y="6574971"/>
            <a:ext cx="2286000"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7CAFCD-DD97-46D3-967B-284C84D21219}"/>
              </a:ext>
            </a:extLst>
          </p:cNvPr>
          <p:cNvPicPr>
            <a:picLocks noChangeAspect="1"/>
          </p:cNvPicPr>
          <p:nvPr/>
        </p:nvPicPr>
        <p:blipFill>
          <a:blip r:embed="rId2"/>
          <a:stretch>
            <a:fillRect/>
          </a:stretch>
        </p:blipFill>
        <p:spPr>
          <a:xfrm>
            <a:off x="495301" y="0"/>
            <a:ext cx="4826000" cy="6858000"/>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969ECD7-D50E-4171-8470-1ACC25311C6A}"/>
              </a:ext>
            </a:extLst>
          </p:cNvPr>
          <p:cNvPicPr>
            <a:picLocks noChangeAspect="1"/>
          </p:cNvPicPr>
          <p:nvPr/>
        </p:nvPicPr>
        <p:blipFill>
          <a:blip r:embed="rId3"/>
          <a:stretch>
            <a:fillRect/>
          </a:stretch>
        </p:blipFill>
        <p:spPr>
          <a:xfrm>
            <a:off x="6096001" y="68273"/>
            <a:ext cx="4663034" cy="3864770"/>
          </a:xfrm>
          <a:prstGeom prst="rect">
            <a:avLst/>
          </a:prstGeom>
        </p:spPr>
      </p:pic>
      <p:pic>
        <p:nvPicPr>
          <p:cNvPr id="5" name="Picture 4">
            <a:extLst>
              <a:ext uri="{FF2B5EF4-FFF2-40B4-BE49-F238E27FC236}">
                <a16:creationId xmlns:a16="http://schemas.microsoft.com/office/drawing/2014/main" id="{B79F2F9A-97A8-46E2-B37E-7D3832980556}"/>
              </a:ext>
            </a:extLst>
          </p:cNvPr>
          <p:cNvPicPr>
            <a:picLocks noChangeAspect="1"/>
          </p:cNvPicPr>
          <p:nvPr/>
        </p:nvPicPr>
        <p:blipFill>
          <a:blip r:embed="rId4"/>
          <a:stretch>
            <a:fillRect/>
          </a:stretch>
        </p:blipFill>
        <p:spPr>
          <a:xfrm>
            <a:off x="6049973" y="3840174"/>
            <a:ext cx="4808195" cy="2971800"/>
          </a:xfrm>
          <a:prstGeom prst="rect">
            <a:avLst/>
          </a:prstGeom>
        </p:spPr>
      </p:pic>
      <p:sp>
        <p:nvSpPr>
          <p:cNvPr id="2" name="TextBox 1">
            <a:extLst>
              <a:ext uri="{FF2B5EF4-FFF2-40B4-BE49-F238E27FC236}">
                <a16:creationId xmlns:a16="http://schemas.microsoft.com/office/drawing/2014/main" id="{E1B018DE-E973-40EB-BC1A-5CE7AAD77437}"/>
              </a:ext>
            </a:extLst>
          </p:cNvPr>
          <p:cNvSpPr txBox="1"/>
          <p:nvPr/>
        </p:nvSpPr>
        <p:spPr>
          <a:xfrm>
            <a:off x="92280" y="5139836"/>
            <a:ext cx="5898970" cy="30777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r>
              <a:rPr lang="en-GB" sz="1400" dirty="0"/>
              <a:t>https://ec.europa.eu/research/openscience/index.cfm?pg=rewards_wg</a:t>
            </a:r>
          </a:p>
        </p:txBody>
      </p:sp>
    </p:spTree>
    <p:extLst>
      <p:ext uri="{BB962C8B-B14F-4D97-AF65-F5344CB8AC3E}">
        <p14:creationId xmlns:p14="http://schemas.microsoft.com/office/powerpoint/2010/main" val="2532717454"/>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2A41765D4F034D8ACF1B81AC94F68C" ma:contentTypeVersion="17" ma:contentTypeDescription="Create a new document." ma:contentTypeScope="" ma:versionID="4c9b10731627f8d96fc2b0ce62c31029">
  <xsd:schema xmlns:xsd="http://www.w3.org/2001/XMLSchema" xmlns:xs="http://www.w3.org/2001/XMLSchema" xmlns:p="http://schemas.microsoft.com/office/2006/metadata/properties" xmlns:ns3="85fe37f8-58b7-4bf0-ae05-cb9fd62da152" xmlns:ns4="d2551821-531e-4970-a886-3774d68cf2d3" targetNamespace="http://schemas.microsoft.com/office/2006/metadata/properties" ma:root="true" ma:fieldsID="35ebf5218476776fa5622d11eb9f13a0" ns3:_="" ns4:_="">
    <xsd:import namespace="85fe37f8-58b7-4bf0-ae05-cb9fd62da152"/>
    <xsd:import namespace="d2551821-531e-4970-a886-3774d68cf2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e37f8-58b7-4bf0-ae05-cb9fd62da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igrationWizId" ma:index="12" nillable="true" ma:displayName="MigrationWizId" ma:internalName="MigrationWizId">
      <xsd:simpleType>
        <xsd:restriction base="dms:Text"/>
      </xsd:simpleType>
    </xsd:element>
    <xsd:element name="MigrationWizIdPermissions" ma:index="13" nillable="true" ma:displayName="MigrationWizIdPermissions" ma:internalName="MigrationWizIdPermissions">
      <xsd:simpleType>
        <xsd:restriction base="dms:Text"/>
      </xsd:simpleType>
    </xsd:element>
    <xsd:element name="MigrationWizIdPermissionLevels" ma:index="14" nillable="true" ma:displayName="MigrationWizIdPermissionLevels" ma:internalName="MigrationWizIdPermissionLevels">
      <xsd:simpleType>
        <xsd:restriction base="dms:Text"/>
      </xsd:simpleType>
    </xsd:element>
    <xsd:element name="MigrationWizIdDocumentLibraryPermissions" ma:index="15" nillable="true" ma:displayName="MigrationWizIdDocumentLibraryPermissions" ma:internalName="MigrationWizIdDocumentLibraryPermissions">
      <xsd:simpleType>
        <xsd:restriction base="dms:Text"/>
      </xsd:simpleType>
    </xsd:element>
    <xsd:element name="MigrationWizIdSecurityGroups" ma:index="16" nillable="true" ma:displayName="MigrationWizIdSecurityGroups" ma:internalName="MigrationWizIdSecurityGroups">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551821-531e-4970-a886-3774d68cf2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85fe37f8-58b7-4bf0-ae05-cb9fd62da152" xsi:nil="true"/>
    <MigrationWizIdDocumentLibraryPermissions xmlns="85fe37f8-58b7-4bf0-ae05-cb9fd62da152" xsi:nil="true"/>
    <MigrationWizId xmlns="85fe37f8-58b7-4bf0-ae05-cb9fd62da152" xsi:nil="true"/>
    <MigrationWizIdPermissionLevels xmlns="85fe37f8-58b7-4bf0-ae05-cb9fd62da152" xsi:nil="true"/>
    <MigrationWizIdSecurityGroups xmlns="85fe37f8-58b7-4bf0-ae05-cb9fd62da152" xsi:nil="true"/>
    <MigrationWizIdPermissions xmlns="85fe37f8-58b7-4bf0-ae05-cb9fd62da152" xsi:nil="true"/>
  </documentManagement>
</p:properties>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5CE449E2-7878-4133-8355-0CD13BDBB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fe37f8-58b7-4bf0-ae05-cb9fd62da152"/>
    <ds:schemaRef ds:uri="d2551821-531e-4970-a886-3774d68cf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85fe37f8-58b7-4bf0-ae05-cb9fd62da152"/>
  </ds:schemaRefs>
</ds:datastoreItem>
</file>

<file path=docProps/app.xml><?xml version="1.0" encoding="utf-8"?>
<Properties xmlns="http://schemas.openxmlformats.org/officeDocument/2006/extended-properties" xmlns:vt="http://schemas.openxmlformats.org/officeDocument/2006/docPropsVTypes">
  <TotalTime>0</TotalTime>
  <Words>1696</Words>
  <Application>Microsoft Office PowerPoint</Application>
  <PresentationFormat>Widescreen</PresentationFormat>
  <Paragraphs>125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Franklin Gothic Book</vt:lpstr>
      <vt:lpstr>Franklin Gothic Demi</vt:lpstr>
      <vt:lpstr>Rockwell</vt:lpstr>
      <vt:lpstr>Wingdings 2</vt:lpstr>
      <vt:lpstr>DividendVTI</vt:lpstr>
      <vt:lpstr>EU-Open Science Policy Platform from Recommendations to Practical implementation</vt:lpstr>
      <vt:lpstr>The EU Open Science Policy Platform (OSPP)</vt:lpstr>
      <vt:lpstr>Aims of the final report</vt:lpstr>
      <vt:lpstr>1. Reviewing progress against the OSPP-REC</vt:lpstr>
      <vt:lpstr>OSPP-REC</vt:lpstr>
      <vt:lpstr>Progress since OSPP-REC: Three main outcomes</vt:lpstr>
      <vt:lpstr>Using research-related metrics responsibly</vt:lpstr>
      <vt:lpstr>Large number of indicators available</vt:lpstr>
      <vt:lpstr>PowerPoint Presentation</vt:lpstr>
      <vt:lpstr>OSPP registry of pilots and implementations of responsible metrics</vt:lpstr>
      <vt:lpstr>Open Science Coordinators and task forces</vt:lpstr>
      <vt:lpstr>Practical Commitments for Implementation (PCIs)</vt:lpstr>
      <vt:lpstr>Practical Commitments for Implementation (PCIs) – key points</vt:lpstr>
      <vt:lpstr>2. Vision for moving beyond Open Science to a Shared Research Knowledge System by 2030</vt:lpstr>
      <vt:lpstr>Vision - Background</vt:lpstr>
      <vt:lpstr>shared research knowledge system – five attributes</vt:lpstr>
      <vt:lpstr>1. An academic career structure that fosters outputs, practices and behaviours to maximise contributions to a shared research knowledge system</vt:lpstr>
      <vt:lpstr>2. A research system that is reliable, transparent and trustworthy</vt:lpstr>
      <vt:lpstr>3. A research system that enables innovation</vt:lpstr>
      <vt:lpstr>4. A research culture that facilitates diversity and equity of opportunity</vt:lpstr>
      <vt:lpstr>5. A research system that is built on evidence-based policy and practice</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2020-10-28T08:52:29Z</dcterms:created>
  <dcterms:modified xsi:type="dcterms:W3CDTF">2020-10-28T09:01:18Z</dcterms:modified>
</cp:coreProperties>
</file>