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15"/>
  </p:notesMasterIdLst>
  <p:sldIdLst>
    <p:sldId id="256" r:id="rId3"/>
    <p:sldId id="257" r:id="rId4"/>
    <p:sldId id="258" r:id="rId5"/>
    <p:sldId id="273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/>
    <p:restoredTop sz="94663"/>
  </p:normalViewPr>
  <p:slideViewPr>
    <p:cSldViewPr snapToGrid="0" snapToObjects="1">
      <p:cViewPr>
        <p:scale>
          <a:sx n="114" d="100"/>
          <a:sy n="114" d="100"/>
        </p:scale>
        <p:origin x="125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5E65B-FD00-5046-90C7-280B83693E20}" type="doc">
      <dgm:prSet loTypeId="urn:microsoft.com/office/officeart/2005/8/layout/bProcess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417F896-E4AB-9048-9878-BABD47B7593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Rewards and Incentives </a:t>
          </a:r>
          <a:endParaRPr lang="en-GB" dirty="0"/>
        </a:p>
      </dgm:t>
    </dgm:pt>
    <dgm:pt modelId="{ED513929-9892-1F43-983B-B38041938253}" type="parTrans" cxnId="{3248A3B8-0AC7-6546-9C79-5F6B72760338}">
      <dgm:prSet/>
      <dgm:spPr/>
      <dgm:t>
        <a:bodyPr/>
        <a:lstStyle/>
        <a:p>
          <a:endParaRPr lang="en-GB"/>
        </a:p>
      </dgm:t>
    </dgm:pt>
    <dgm:pt modelId="{73758FDC-F6D3-5C4B-B232-997ADBC9C312}" type="sibTrans" cxnId="{3248A3B8-0AC7-6546-9C79-5F6B72760338}">
      <dgm:prSet/>
      <dgm:spPr/>
      <dgm:t>
        <a:bodyPr/>
        <a:lstStyle/>
        <a:p>
          <a:endParaRPr lang="en-GB"/>
        </a:p>
      </dgm:t>
    </dgm:pt>
    <dgm:pt modelId="{43C931AB-2D38-8741-B830-7EA78156314A}">
      <dgm:prSet/>
      <dgm:spPr/>
      <dgm:t>
        <a:bodyPr/>
        <a:lstStyle/>
        <a:p>
          <a:r>
            <a:rPr lang="en-US"/>
            <a:t>Research Indicators and Next-Generation Metrics </a:t>
          </a:r>
          <a:endParaRPr lang="en-US" dirty="0"/>
        </a:p>
      </dgm:t>
    </dgm:pt>
    <dgm:pt modelId="{6868CBB2-502D-8E4E-BA1B-098F8D56EA0F}" type="parTrans" cxnId="{DB371BBE-0B60-264C-B26A-97B6C6A42DD5}">
      <dgm:prSet/>
      <dgm:spPr/>
      <dgm:t>
        <a:bodyPr/>
        <a:lstStyle/>
        <a:p>
          <a:endParaRPr lang="en-GB"/>
        </a:p>
      </dgm:t>
    </dgm:pt>
    <dgm:pt modelId="{08FC49E3-B976-6740-A7CB-7A973315A3A8}" type="sibTrans" cxnId="{DB371BBE-0B60-264C-B26A-97B6C6A42DD5}">
      <dgm:prSet/>
      <dgm:spPr/>
      <dgm:t>
        <a:bodyPr/>
        <a:lstStyle/>
        <a:p>
          <a:endParaRPr lang="en-GB"/>
        </a:p>
      </dgm:t>
    </dgm:pt>
    <dgm:pt modelId="{A07B55DC-4245-8849-827B-0AB84A436C87}">
      <dgm:prSet/>
      <dgm:spPr/>
      <dgm:t>
        <a:bodyPr/>
        <a:lstStyle/>
        <a:p>
          <a:r>
            <a:rPr lang="en-US"/>
            <a:t>Future of Scholarly Communication </a:t>
          </a:r>
          <a:endParaRPr lang="en-US" dirty="0"/>
        </a:p>
      </dgm:t>
    </dgm:pt>
    <dgm:pt modelId="{160FA0E2-8FD7-594C-BBFC-B97ED4F4A37E}" type="parTrans" cxnId="{150D8F8C-83F2-7740-8E18-3956A913D7CB}">
      <dgm:prSet/>
      <dgm:spPr/>
      <dgm:t>
        <a:bodyPr/>
        <a:lstStyle/>
        <a:p>
          <a:endParaRPr lang="en-GB"/>
        </a:p>
      </dgm:t>
    </dgm:pt>
    <dgm:pt modelId="{D5D3C211-241E-1F4F-816B-7440BEE3F0FA}" type="sibTrans" cxnId="{150D8F8C-83F2-7740-8E18-3956A913D7CB}">
      <dgm:prSet/>
      <dgm:spPr/>
      <dgm:t>
        <a:bodyPr/>
        <a:lstStyle/>
        <a:p>
          <a:endParaRPr lang="en-GB"/>
        </a:p>
      </dgm:t>
    </dgm:pt>
    <dgm:pt modelId="{0037DBED-797D-5A49-92E5-6268F17C91C8}">
      <dgm:prSet/>
      <dgm:spPr/>
      <dgm:t>
        <a:bodyPr/>
        <a:lstStyle/>
        <a:p>
          <a:r>
            <a:rPr lang="en-US"/>
            <a:t>European Open Science Cloud </a:t>
          </a:r>
          <a:endParaRPr lang="en-US" dirty="0"/>
        </a:p>
      </dgm:t>
    </dgm:pt>
    <dgm:pt modelId="{10CB3340-FD3B-964F-8B06-A6CE08E9899C}" type="parTrans" cxnId="{F1B6046E-0C7E-C840-B952-DB2FD12C2164}">
      <dgm:prSet/>
      <dgm:spPr/>
      <dgm:t>
        <a:bodyPr/>
        <a:lstStyle/>
        <a:p>
          <a:endParaRPr lang="en-GB"/>
        </a:p>
      </dgm:t>
    </dgm:pt>
    <dgm:pt modelId="{9D9648C9-2E25-E148-8AAA-1FAC4AB5EDA0}" type="sibTrans" cxnId="{F1B6046E-0C7E-C840-B952-DB2FD12C2164}">
      <dgm:prSet/>
      <dgm:spPr/>
      <dgm:t>
        <a:bodyPr/>
        <a:lstStyle/>
        <a:p>
          <a:endParaRPr lang="en-GB"/>
        </a:p>
      </dgm:t>
    </dgm:pt>
    <dgm:pt modelId="{E0962D34-97FB-3A42-863B-3C865CBD7EC8}">
      <dgm:prSet/>
      <dgm:spPr/>
      <dgm:t>
        <a:bodyPr/>
        <a:lstStyle/>
        <a:p>
          <a:r>
            <a:rPr lang="en-US"/>
            <a:t>FAIR Data </a:t>
          </a:r>
          <a:endParaRPr lang="en-US" dirty="0"/>
        </a:p>
      </dgm:t>
    </dgm:pt>
    <dgm:pt modelId="{2BB03489-BC0F-FD46-9EA0-45B714952362}" type="parTrans" cxnId="{13FCB8F2-043D-F248-A268-34E839E38BF0}">
      <dgm:prSet/>
      <dgm:spPr/>
      <dgm:t>
        <a:bodyPr/>
        <a:lstStyle/>
        <a:p>
          <a:endParaRPr lang="en-GB"/>
        </a:p>
      </dgm:t>
    </dgm:pt>
    <dgm:pt modelId="{ADAF889A-3211-874A-BC8D-781374A9F347}" type="sibTrans" cxnId="{13FCB8F2-043D-F248-A268-34E839E38BF0}">
      <dgm:prSet/>
      <dgm:spPr/>
      <dgm:t>
        <a:bodyPr/>
        <a:lstStyle/>
        <a:p>
          <a:endParaRPr lang="en-GB"/>
        </a:p>
      </dgm:t>
    </dgm:pt>
    <dgm:pt modelId="{1BCBE68B-5553-AF40-926E-8C64A9DDDE31}">
      <dgm:prSet/>
      <dgm:spPr/>
      <dgm:t>
        <a:bodyPr/>
        <a:lstStyle/>
        <a:p>
          <a:r>
            <a:rPr lang="en-US"/>
            <a:t>Research Integrity </a:t>
          </a:r>
          <a:endParaRPr lang="en-US" dirty="0"/>
        </a:p>
      </dgm:t>
    </dgm:pt>
    <dgm:pt modelId="{67EFB5DF-69C5-9846-87B3-F5F6D7A4C906}" type="parTrans" cxnId="{5E12AEC9-F8C5-B94E-B890-95EB7111BDDA}">
      <dgm:prSet/>
      <dgm:spPr/>
      <dgm:t>
        <a:bodyPr/>
        <a:lstStyle/>
        <a:p>
          <a:endParaRPr lang="en-GB"/>
        </a:p>
      </dgm:t>
    </dgm:pt>
    <dgm:pt modelId="{02A40EB8-2EA5-C543-872E-3CD95E59822C}" type="sibTrans" cxnId="{5E12AEC9-F8C5-B94E-B890-95EB7111BDDA}">
      <dgm:prSet/>
      <dgm:spPr/>
      <dgm:t>
        <a:bodyPr/>
        <a:lstStyle/>
        <a:p>
          <a:endParaRPr lang="en-GB"/>
        </a:p>
      </dgm:t>
    </dgm:pt>
    <dgm:pt modelId="{0E96827C-A6D6-7C4B-9563-2F3609719C4C}">
      <dgm:prSet/>
      <dgm:spPr/>
      <dgm:t>
        <a:bodyPr/>
        <a:lstStyle/>
        <a:p>
          <a:r>
            <a:rPr lang="en-US"/>
            <a:t>Skills and Education </a:t>
          </a:r>
          <a:endParaRPr lang="en-US" dirty="0"/>
        </a:p>
      </dgm:t>
    </dgm:pt>
    <dgm:pt modelId="{CA178F71-0EEF-D44A-A74C-748A124F79E3}" type="parTrans" cxnId="{05543B63-8EF1-BB41-B6A9-78FD785E38D0}">
      <dgm:prSet/>
      <dgm:spPr/>
      <dgm:t>
        <a:bodyPr/>
        <a:lstStyle/>
        <a:p>
          <a:endParaRPr lang="en-GB"/>
        </a:p>
      </dgm:t>
    </dgm:pt>
    <dgm:pt modelId="{3FDC0870-3DF1-A048-80A5-99580A2EDFEB}" type="sibTrans" cxnId="{05543B63-8EF1-BB41-B6A9-78FD785E38D0}">
      <dgm:prSet/>
      <dgm:spPr/>
      <dgm:t>
        <a:bodyPr/>
        <a:lstStyle/>
        <a:p>
          <a:endParaRPr lang="en-GB"/>
        </a:p>
      </dgm:t>
    </dgm:pt>
    <dgm:pt modelId="{38F354D5-9F29-644B-84B7-0EDD01FFFF20}">
      <dgm:prSet/>
      <dgm:spPr/>
      <dgm:t>
        <a:bodyPr/>
        <a:lstStyle/>
        <a:p>
          <a:r>
            <a:rPr lang="en-US" dirty="0"/>
            <a:t>Citizen Science </a:t>
          </a:r>
        </a:p>
      </dgm:t>
    </dgm:pt>
    <dgm:pt modelId="{4B230CE7-D0E7-9342-8CB9-202EA5460A3A}" type="parTrans" cxnId="{0EE10432-DFF6-4244-9382-CB3024FAAD68}">
      <dgm:prSet/>
      <dgm:spPr/>
      <dgm:t>
        <a:bodyPr/>
        <a:lstStyle/>
        <a:p>
          <a:endParaRPr lang="en-GB"/>
        </a:p>
      </dgm:t>
    </dgm:pt>
    <dgm:pt modelId="{DD2413C3-C530-3F4E-B827-E04EFD91CA2D}" type="sibTrans" cxnId="{0EE10432-DFF6-4244-9382-CB3024FAAD68}">
      <dgm:prSet/>
      <dgm:spPr/>
      <dgm:t>
        <a:bodyPr/>
        <a:lstStyle/>
        <a:p>
          <a:endParaRPr lang="en-GB"/>
        </a:p>
      </dgm:t>
    </dgm:pt>
    <dgm:pt modelId="{EEA2E7C9-3A77-9A4A-9E03-5AA329BA0C08}" type="pres">
      <dgm:prSet presAssocID="{7705E65B-FD00-5046-90C7-280B83693E20}" presName="Name0" presStyleCnt="0">
        <dgm:presLayoutVars>
          <dgm:dir/>
          <dgm:resizeHandles/>
        </dgm:presLayoutVars>
      </dgm:prSet>
      <dgm:spPr/>
    </dgm:pt>
    <dgm:pt modelId="{57ED932B-41E1-3146-A618-DC81E4A1D9E3}" type="pres">
      <dgm:prSet presAssocID="{E417F896-E4AB-9048-9878-BABD47B75939}" presName="compNode" presStyleCnt="0"/>
      <dgm:spPr/>
    </dgm:pt>
    <dgm:pt modelId="{7D835044-39D2-0043-BF39-CD374363E366}" type="pres">
      <dgm:prSet presAssocID="{E417F896-E4AB-9048-9878-BABD47B75939}" presName="dummyConnPt" presStyleCnt="0"/>
      <dgm:spPr/>
    </dgm:pt>
    <dgm:pt modelId="{A6EEDDC3-A8DC-C74C-83FF-6AA3AE55AB2C}" type="pres">
      <dgm:prSet presAssocID="{E417F896-E4AB-9048-9878-BABD47B75939}" presName="node" presStyleLbl="node1" presStyleIdx="0" presStyleCnt="8">
        <dgm:presLayoutVars>
          <dgm:bulletEnabled val="1"/>
        </dgm:presLayoutVars>
      </dgm:prSet>
      <dgm:spPr/>
    </dgm:pt>
    <dgm:pt modelId="{0B940324-3CFF-4F4C-A06F-E61E441757DA}" type="pres">
      <dgm:prSet presAssocID="{73758FDC-F6D3-5C4B-B232-997ADBC9C312}" presName="sibTrans" presStyleLbl="bgSibTrans2D1" presStyleIdx="0" presStyleCnt="7"/>
      <dgm:spPr/>
    </dgm:pt>
    <dgm:pt modelId="{88ECD3BC-78BA-0E45-8E38-B37619791842}" type="pres">
      <dgm:prSet presAssocID="{43C931AB-2D38-8741-B830-7EA78156314A}" presName="compNode" presStyleCnt="0"/>
      <dgm:spPr/>
    </dgm:pt>
    <dgm:pt modelId="{8CD6BE20-22F1-1A48-B06B-2D11492708F5}" type="pres">
      <dgm:prSet presAssocID="{43C931AB-2D38-8741-B830-7EA78156314A}" presName="dummyConnPt" presStyleCnt="0"/>
      <dgm:spPr/>
    </dgm:pt>
    <dgm:pt modelId="{5D479F5F-BEA5-C940-87DE-18D62B403666}" type="pres">
      <dgm:prSet presAssocID="{43C931AB-2D38-8741-B830-7EA78156314A}" presName="node" presStyleLbl="node1" presStyleIdx="1" presStyleCnt="8">
        <dgm:presLayoutVars>
          <dgm:bulletEnabled val="1"/>
        </dgm:presLayoutVars>
      </dgm:prSet>
      <dgm:spPr/>
    </dgm:pt>
    <dgm:pt modelId="{95F497D9-8665-CC46-B527-43CA9D34D61E}" type="pres">
      <dgm:prSet presAssocID="{08FC49E3-B976-6740-A7CB-7A973315A3A8}" presName="sibTrans" presStyleLbl="bgSibTrans2D1" presStyleIdx="1" presStyleCnt="7"/>
      <dgm:spPr/>
    </dgm:pt>
    <dgm:pt modelId="{0D3577D1-F845-4540-B85B-70CFA6F55AC6}" type="pres">
      <dgm:prSet presAssocID="{A07B55DC-4245-8849-827B-0AB84A436C87}" presName="compNode" presStyleCnt="0"/>
      <dgm:spPr/>
    </dgm:pt>
    <dgm:pt modelId="{E1CBBE92-C183-5C4A-8D52-5FABC631D1ED}" type="pres">
      <dgm:prSet presAssocID="{A07B55DC-4245-8849-827B-0AB84A436C87}" presName="dummyConnPt" presStyleCnt="0"/>
      <dgm:spPr/>
    </dgm:pt>
    <dgm:pt modelId="{F54130F3-F9A4-DF46-A0FD-E7A6E0EF76C5}" type="pres">
      <dgm:prSet presAssocID="{A07B55DC-4245-8849-827B-0AB84A436C87}" presName="node" presStyleLbl="node1" presStyleIdx="2" presStyleCnt="8">
        <dgm:presLayoutVars>
          <dgm:bulletEnabled val="1"/>
        </dgm:presLayoutVars>
      </dgm:prSet>
      <dgm:spPr/>
    </dgm:pt>
    <dgm:pt modelId="{9F3A6CC5-07FE-1940-A356-0C52D0D5D8C8}" type="pres">
      <dgm:prSet presAssocID="{D5D3C211-241E-1F4F-816B-7440BEE3F0FA}" presName="sibTrans" presStyleLbl="bgSibTrans2D1" presStyleIdx="2" presStyleCnt="7"/>
      <dgm:spPr/>
    </dgm:pt>
    <dgm:pt modelId="{6B0DE644-F583-9741-8F28-9724CC73DD95}" type="pres">
      <dgm:prSet presAssocID="{0037DBED-797D-5A49-92E5-6268F17C91C8}" presName="compNode" presStyleCnt="0"/>
      <dgm:spPr/>
    </dgm:pt>
    <dgm:pt modelId="{4673F82B-2188-3441-85E6-8DB166D3B8E0}" type="pres">
      <dgm:prSet presAssocID="{0037DBED-797D-5A49-92E5-6268F17C91C8}" presName="dummyConnPt" presStyleCnt="0"/>
      <dgm:spPr/>
    </dgm:pt>
    <dgm:pt modelId="{F7009107-A0EC-8A49-8240-38B1C329FB07}" type="pres">
      <dgm:prSet presAssocID="{0037DBED-797D-5A49-92E5-6268F17C91C8}" presName="node" presStyleLbl="node1" presStyleIdx="3" presStyleCnt="8">
        <dgm:presLayoutVars>
          <dgm:bulletEnabled val="1"/>
        </dgm:presLayoutVars>
      </dgm:prSet>
      <dgm:spPr/>
    </dgm:pt>
    <dgm:pt modelId="{BEAEB3D2-2AAD-2A4F-8C94-5E3DD0CD3407}" type="pres">
      <dgm:prSet presAssocID="{9D9648C9-2E25-E148-8AAA-1FAC4AB5EDA0}" presName="sibTrans" presStyleLbl="bgSibTrans2D1" presStyleIdx="3" presStyleCnt="7"/>
      <dgm:spPr/>
    </dgm:pt>
    <dgm:pt modelId="{CA6B9B6D-7462-3044-94A0-9F4E9427439F}" type="pres">
      <dgm:prSet presAssocID="{E0962D34-97FB-3A42-863B-3C865CBD7EC8}" presName="compNode" presStyleCnt="0"/>
      <dgm:spPr/>
    </dgm:pt>
    <dgm:pt modelId="{B2971A81-4B56-9946-AE64-CC4797B515E9}" type="pres">
      <dgm:prSet presAssocID="{E0962D34-97FB-3A42-863B-3C865CBD7EC8}" presName="dummyConnPt" presStyleCnt="0"/>
      <dgm:spPr/>
    </dgm:pt>
    <dgm:pt modelId="{08DCA734-629D-3A4B-B010-2935492F37FC}" type="pres">
      <dgm:prSet presAssocID="{E0962D34-97FB-3A42-863B-3C865CBD7EC8}" presName="node" presStyleLbl="node1" presStyleIdx="4" presStyleCnt="8">
        <dgm:presLayoutVars>
          <dgm:bulletEnabled val="1"/>
        </dgm:presLayoutVars>
      </dgm:prSet>
      <dgm:spPr/>
    </dgm:pt>
    <dgm:pt modelId="{75509303-4771-094D-BA7B-CDE9AC748D25}" type="pres">
      <dgm:prSet presAssocID="{ADAF889A-3211-874A-BC8D-781374A9F347}" presName="sibTrans" presStyleLbl="bgSibTrans2D1" presStyleIdx="4" presStyleCnt="7"/>
      <dgm:spPr/>
    </dgm:pt>
    <dgm:pt modelId="{8BA268F0-FF5C-0A40-B7B9-BA56A1EEB06B}" type="pres">
      <dgm:prSet presAssocID="{1BCBE68B-5553-AF40-926E-8C64A9DDDE31}" presName="compNode" presStyleCnt="0"/>
      <dgm:spPr/>
    </dgm:pt>
    <dgm:pt modelId="{3626E9F6-448A-FA4E-8945-A89A9A25B1F2}" type="pres">
      <dgm:prSet presAssocID="{1BCBE68B-5553-AF40-926E-8C64A9DDDE31}" presName="dummyConnPt" presStyleCnt="0"/>
      <dgm:spPr/>
    </dgm:pt>
    <dgm:pt modelId="{F2CEE36C-4D31-144A-AC73-FFEF10FCE847}" type="pres">
      <dgm:prSet presAssocID="{1BCBE68B-5553-AF40-926E-8C64A9DDDE31}" presName="node" presStyleLbl="node1" presStyleIdx="5" presStyleCnt="8">
        <dgm:presLayoutVars>
          <dgm:bulletEnabled val="1"/>
        </dgm:presLayoutVars>
      </dgm:prSet>
      <dgm:spPr/>
    </dgm:pt>
    <dgm:pt modelId="{0E47899D-46CB-5A43-81A8-C32615A98B20}" type="pres">
      <dgm:prSet presAssocID="{02A40EB8-2EA5-C543-872E-3CD95E59822C}" presName="sibTrans" presStyleLbl="bgSibTrans2D1" presStyleIdx="5" presStyleCnt="7"/>
      <dgm:spPr/>
    </dgm:pt>
    <dgm:pt modelId="{A33A1ADF-295B-5E4E-89A7-DD158E1137AB}" type="pres">
      <dgm:prSet presAssocID="{0E96827C-A6D6-7C4B-9563-2F3609719C4C}" presName="compNode" presStyleCnt="0"/>
      <dgm:spPr/>
    </dgm:pt>
    <dgm:pt modelId="{153D6170-7732-2D42-BE5B-7B1A74E8C9EF}" type="pres">
      <dgm:prSet presAssocID="{0E96827C-A6D6-7C4B-9563-2F3609719C4C}" presName="dummyConnPt" presStyleCnt="0"/>
      <dgm:spPr/>
    </dgm:pt>
    <dgm:pt modelId="{CD3A324B-A403-8943-8B6E-6FE1C5A025C3}" type="pres">
      <dgm:prSet presAssocID="{0E96827C-A6D6-7C4B-9563-2F3609719C4C}" presName="node" presStyleLbl="node1" presStyleIdx="6" presStyleCnt="8">
        <dgm:presLayoutVars>
          <dgm:bulletEnabled val="1"/>
        </dgm:presLayoutVars>
      </dgm:prSet>
      <dgm:spPr/>
    </dgm:pt>
    <dgm:pt modelId="{BE28EBBA-174A-C945-9F0D-FBE7FC956787}" type="pres">
      <dgm:prSet presAssocID="{3FDC0870-3DF1-A048-80A5-99580A2EDFEB}" presName="sibTrans" presStyleLbl="bgSibTrans2D1" presStyleIdx="6" presStyleCnt="7"/>
      <dgm:spPr/>
    </dgm:pt>
    <dgm:pt modelId="{41681BF7-C436-4C42-972F-4BB99DE56C0A}" type="pres">
      <dgm:prSet presAssocID="{38F354D5-9F29-644B-84B7-0EDD01FFFF20}" presName="compNode" presStyleCnt="0"/>
      <dgm:spPr/>
    </dgm:pt>
    <dgm:pt modelId="{0094B6FC-63D2-A94B-8E94-EED3DDB393C0}" type="pres">
      <dgm:prSet presAssocID="{38F354D5-9F29-644B-84B7-0EDD01FFFF20}" presName="dummyConnPt" presStyleCnt="0"/>
      <dgm:spPr/>
    </dgm:pt>
    <dgm:pt modelId="{4302A481-71C6-9944-B1C3-B9BCAE554CC4}" type="pres">
      <dgm:prSet presAssocID="{38F354D5-9F29-644B-84B7-0EDD01FFFF20}" presName="node" presStyleLbl="node1" presStyleIdx="7" presStyleCnt="8">
        <dgm:presLayoutVars>
          <dgm:bulletEnabled val="1"/>
        </dgm:presLayoutVars>
      </dgm:prSet>
      <dgm:spPr/>
    </dgm:pt>
  </dgm:ptLst>
  <dgm:cxnLst>
    <dgm:cxn modelId="{41B91907-A55F-1749-ABC8-012B94F3E98B}" type="presOf" srcId="{73758FDC-F6D3-5C4B-B232-997ADBC9C312}" destId="{0B940324-3CFF-4F4C-A06F-E61E441757DA}" srcOrd="0" destOrd="0" presId="urn:microsoft.com/office/officeart/2005/8/layout/bProcess4"/>
    <dgm:cxn modelId="{F709CC08-5C7D-7B48-AB86-093A7AD3F6C9}" type="presOf" srcId="{D5D3C211-241E-1F4F-816B-7440BEE3F0FA}" destId="{9F3A6CC5-07FE-1940-A356-0C52D0D5D8C8}" srcOrd="0" destOrd="0" presId="urn:microsoft.com/office/officeart/2005/8/layout/bProcess4"/>
    <dgm:cxn modelId="{72BD961C-2938-FA46-8E19-D11141409CAE}" type="presOf" srcId="{1BCBE68B-5553-AF40-926E-8C64A9DDDE31}" destId="{F2CEE36C-4D31-144A-AC73-FFEF10FCE847}" srcOrd="0" destOrd="0" presId="urn:microsoft.com/office/officeart/2005/8/layout/bProcess4"/>
    <dgm:cxn modelId="{0EE10432-DFF6-4244-9382-CB3024FAAD68}" srcId="{7705E65B-FD00-5046-90C7-280B83693E20}" destId="{38F354D5-9F29-644B-84B7-0EDD01FFFF20}" srcOrd="7" destOrd="0" parTransId="{4B230CE7-D0E7-9342-8CB9-202EA5460A3A}" sibTransId="{DD2413C3-C530-3F4E-B827-E04EFD91CA2D}"/>
    <dgm:cxn modelId="{32D58A39-BA97-0941-A063-067B6A200E31}" type="presOf" srcId="{38F354D5-9F29-644B-84B7-0EDD01FFFF20}" destId="{4302A481-71C6-9944-B1C3-B9BCAE554CC4}" srcOrd="0" destOrd="0" presId="urn:microsoft.com/office/officeart/2005/8/layout/bProcess4"/>
    <dgm:cxn modelId="{0F4C315F-0665-4A40-9BED-794CD0DB6FC9}" type="presOf" srcId="{7705E65B-FD00-5046-90C7-280B83693E20}" destId="{EEA2E7C9-3A77-9A4A-9E03-5AA329BA0C08}" srcOrd="0" destOrd="0" presId="urn:microsoft.com/office/officeart/2005/8/layout/bProcess4"/>
    <dgm:cxn modelId="{05543B63-8EF1-BB41-B6A9-78FD785E38D0}" srcId="{7705E65B-FD00-5046-90C7-280B83693E20}" destId="{0E96827C-A6D6-7C4B-9563-2F3609719C4C}" srcOrd="6" destOrd="0" parTransId="{CA178F71-0EEF-D44A-A74C-748A124F79E3}" sibTransId="{3FDC0870-3DF1-A048-80A5-99580A2EDFEB}"/>
    <dgm:cxn modelId="{B38FE967-AE5C-E344-81E2-17D16251CE1C}" type="presOf" srcId="{E0962D34-97FB-3A42-863B-3C865CBD7EC8}" destId="{08DCA734-629D-3A4B-B010-2935492F37FC}" srcOrd="0" destOrd="0" presId="urn:microsoft.com/office/officeart/2005/8/layout/bProcess4"/>
    <dgm:cxn modelId="{F1B6046E-0C7E-C840-B952-DB2FD12C2164}" srcId="{7705E65B-FD00-5046-90C7-280B83693E20}" destId="{0037DBED-797D-5A49-92E5-6268F17C91C8}" srcOrd="3" destOrd="0" parTransId="{10CB3340-FD3B-964F-8B06-A6CE08E9899C}" sibTransId="{9D9648C9-2E25-E148-8AAA-1FAC4AB5EDA0}"/>
    <dgm:cxn modelId="{150D8F8C-83F2-7740-8E18-3956A913D7CB}" srcId="{7705E65B-FD00-5046-90C7-280B83693E20}" destId="{A07B55DC-4245-8849-827B-0AB84A436C87}" srcOrd="2" destOrd="0" parTransId="{160FA0E2-8FD7-594C-BBFC-B97ED4F4A37E}" sibTransId="{D5D3C211-241E-1F4F-816B-7440BEE3F0FA}"/>
    <dgm:cxn modelId="{F244448E-843C-AA43-A0D5-549356AB3D38}" type="presOf" srcId="{A07B55DC-4245-8849-827B-0AB84A436C87}" destId="{F54130F3-F9A4-DF46-A0FD-E7A6E0EF76C5}" srcOrd="0" destOrd="0" presId="urn:microsoft.com/office/officeart/2005/8/layout/bProcess4"/>
    <dgm:cxn modelId="{E68B6993-F999-5441-BFB8-A92CF4BEC8DC}" type="presOf" srcId="{9D9648C9-2E25-E148-8AAA-1FAC4AB5EDA0}" destId="{BEAEB3D2-2AAD-2A4F-8C94-5E3DD0CD3407}" srcOrd="0" destOrd="0" presId="urn:microsoft.com/office/officeart/2005/8/layout/bProcess4"/>
    <dgm:cxn modelId="{9934FE99-F31B-5647-8725-A9EC032AE962}" type="presOf" srcId="{E417F896-E4AB-9048-9878-BABD47B75939}" destId="{A6EEDDC3-A8DC-C74C-83FF-6AA3AE55AB2C}" srcOrd="0" destOrd="0" presId="urn:microsoft.com/office/officeart/2005/8/layout/bProcess4"/>
    <dgm:cxn modelId="{5F8F86AE-C404-A445-8D4D-216A4C489A84}" type="presOf" srcId="{3FDC0870-3DF1-A048-80A5-99580A2EDFEB}" destId="{BE28EBBA-174A-C945-9F0D-FBE7FC956787}" srcOrd="0" destOrd="0" presId="urn:microsoft.com/office/officeart/2005/8/layout/bProcess4"/>
    <dgm:cxn modelId="{3248A3B8-0AC7-6546-9C79-5F6B72760338}" srcId="{7705E65B-FD00-5046-90C7-280B83693E20}" destId="{E417F896-E4AB-9048-9878-BABD47B75939}" srcOrd="0" destOrd="0" parTransId="{ED513929-9892-1F43-983B-B38041938253}" sibTransId="{73758FDC-F6D3-5C4B-B232-997ADBC9C312}"/>
    <dgm:cxn modelId="{192143BA-B7D1-D44B-BEAD-23F2DBFAD907}" type="presOf" srcId="{43C931AB-2D38-8741-B830-7EA78156314A}" destId="{5D479F5F-BEA5-C940-87DE-18D62B403666}" srcOrd="0" destOrd="0" presId="urn:microsoft.com/office/officeart/2005/8/layout/bProcess4"/>
    <dgm:cxn modelId="{DB371BBE-0B60-264C-B26A-97B6C6A42DD5}" srcId="{7705E65B-FD00-5046-90C7-280B83693E20}" destId="{43C931AB-2D38-8741-B830-7EA78156314A}" srcOrd="1" destOrd="0" parTransId="{6868CBB2-502D-8E4E-BA1B-098F8D56EA0F}" sibTransId="{08FC49E3-B976-6740-A7CB-7A973315A3A8}"/>
    <dgm:cxn modelId="{D7E0B0C6-58E7-C740-B3C2-8C96FF47897D}" type="presOf" srcId="{0037DBED-797D-5A49-92E5-6268F17C91C8}" destId="{F7009107-A0EC-8A49-8240-38B1C329FB07}" srcOrd="0" destOrd="0" presId="urn:microsoft.com/office/officeart/2005/8/layout/bProcess4"/>
    <dgm:cxn modelId="{0A747AC7-FFFD-A44A-9EC2-FFC174618A1F}" type="presOf" srcId="{0E96827C-A6D6-7C4B-9563-2F3609719C4C}" destId="{CD3A324B-A403-8943-8B6E-6FE1C5A025C3}" srcOrd="0" destOrd="0" presId="urn:microsoft.com/office/officeart/2005/8/layout/bProcess4"/>
    <dgm:cxn modelId="{5E12AEC9-F8C5-B94E-B890-95EB7111BDDA}" srcId="{7705E65B-FD00-5046-90C7-280B83693E20}" destId="{1BCBE68B-5553-AF40-926E-8C64A9DDDE31}" srcOrd="5" destOrd="0" parTransId="{67EFB5DF-69C5-9846-87B3-F5F6D7A4C906}" sibTransId="{02A40EB8-2EA5-C543-872E-3CD95E59822C}"/>
    <dgm:cxn modelId="{CBC877D5-B4FA-814E-A619-BBDA0B0F5660}" type="presOf" srcId="{ADAF889A-3211-874A-BC8D-781374A9F347}" destId="{75509303-4771-094D-BA7B-CDE9AC748D25}" srcOrd="0" destOrd="0" presId="urn:microsoft.com/office/officeart/2005/8/layout/bProcess4"/>
    <dgm:cxn modelId="{AFD3D9DA-3F89-AC43-8409-89BC7159ED96}" type="presOf" srcId="{08FC49E3-B976-6740-A7CB-7A973315A3A8}" destId="{95F497D9-8665-CC46-B527-43CA9D34D61E}" srcOrd="0" destOrd="0" presId="urn:microsoft.com/office/officeart/2005/8/layout/bProcess4"/>
    <dgm:cxn modelId="{4669F3E0-D0D3-384A-BB02-55723CBBA511}" type="presOf" srcId="{02A40EB8-2EA5-C543-872E-3CD95E59822C}" destId="{0E47899D-46CB-5A43-81A8-C32615A98B20}" srcOrd="0" destOrd="0" presId="urn:microsoft.com/office/officeart/2005/8/layout/bProcess4"/>
    <dgm:cxn modelId="{13FCB8F2-043D-F248-A268-34E839E38BF0}" srcId="{7705E65B-FD00-5046-90C7-280B83693E20}" destId="{E0962D34-97FB-3A42-863B-3C865CBD7EC8}" srcOrd="4" destOrd="0" parTransId="{2BB03489-BC0F-FD46-9EA0-45B714952362}" sibTransId="{ADAF889A-3211-874A-BC8D-781374A9F347}"/>
    <dgm:cxn modelId="{B275E94F-5468-1145-A2BD-513F6EFC49A6}" type="presParOf" srcId="{EEA2E7C9-3A77-9A4A-9E03-5AA329BA0C08}" destId="{57ED932B-41E1-3146-A618-DC81E4A1D9E3}" srcOrd="0" destOrd="0" presId="urn:microsoft.com/office/officeart/2005/8/layout/bProcess4"/>
    <dgm:cxn modelId="{7354140C-0B1B-4D45-9F9D-59AFA28147BB}" type="presParOf" srcId="{57ED932B-41E1-3146-A618-DC81E4A1D9E3}" destId="{7D835044-39D2-0043-BF39-CD374363E366}" srcOrd="0" destOrd="0" presId="urn:microsoft.com/office/officeart/2005/8/layout/bProcess4"/>
    <dgm:cxn modelId="{8CF3E0AB-17E1-C246-AEED-24A06BC5E99C}" type="presParOf" srcId="{57ED932B-41E1-3146-A618-DC81E4A1D9E3}" destId="{A6EEDDC3-A8DC-C74C-83FF-6AA3AE55AB2C}" srcOrd="1" destOrd="0" presId="urn:microsoft.com/office/officeart/2005/8/layout/bProcess4"/>
    <dgm:cxn modelId="{32A4ECE9-0F8D-7347-9D18-D62FD38DB9D6}" type="presParOf" srcId="{EEA2E7C9-3A77-9A4A-9E03-5AA329BA0C08}" destId="{0B940324-3CFF-4F4C-A06F-E61E441757DA}" srcOrd="1" destOrd="0" presId="urn:microsoft.com/office/officeart/2005/8/layout/bProcess4"/>
    <dgm:cxn modelId="{02F1816E-3B3B-AE4D-A473-78E12CB29465}" type="presParOf" srcId="{EEA2E7C9-3A77-9A4A-9E03-5AA329BA0C08}" destId="{88ECD3BC-78BA-0E45-8E38-B37619791842}" srcOrd="2" destOrd="0" presId="urn:microsoft.com/office/officeart/2005/8/layout/bProcess4"/>
    <dgm:cxn modelId="{90561378-0DE5-354D-9204-72BAA8EC1713}" type="presParOf" srcId="{88ECD3BC-78BA-0E45-8E38-B37619791842}" destId="{8CD6BE20-22F1-1A48-B06B-2D11492708F5}" srcOrd="0" destOrd="0" presId="urn:microsoft.com/office/officeart/2005/8/layout/bProcess4"/>
    <dgm:cxn modelId="{6D751828-B881-814B-9124-CC39EC10B237}" type="presParOf" srcId="{88ECD3BC-78BA-0E45-8E38-B37619791842}" destId="{5D479F5F-BEA5-C940-87DE-18D62B403666}" srcOrd="1" destOrd="0" presId="urn:microsoft.com/office/officeart/2005/8/layout/bProcess4"/>
    <dgm:cxn modelId="{F5CE2E9C-AD2E-7042-80FE-1ED71A9D4201}" type="presParOf" srcId="{EEA2E7C9-3A77-9A4A-9E03-5AA329BA0C08}" destId="{95F497D9-8665-CC46-B527-43CA9D34D61E}" srcOrd="3" destOrd="0" presId="urn:microsoft.com/office/officeart/2005/8/layout/bProcess4"/>
    <dgm:cxn modelId="{798CB29B-2407-2F4B-8879-CA1003D076BD}" type="presParOf" srcId="{EEA2E7C9-3A77-9A4A-9E03-5AA329BA0C08}" destId="{0D3577D1-F845-4540-B85B-70CFA6F55AC6}" srcOrd="4" destOrd="0" presId="urn:microsoft.com/office/officeart/2005/8/layout/bProcess4"/>
    <dgm:cxn modelId="{E79DC388-06C5-A847-B593-A2D1A0BDA946}" type="presParOf" srcId="{0D3577D1-F845-4540-B85B-70CFA6F55AC6}" destId="{E1CBBE92-C183-5C4A-8D52-5FABC631D1ED}" srcOrd="0" destOrd="0" presId="urn:microsoft.com/office/officeart/2005/8/layout/bProcess4"/>
    <dgm:cxn modelId="{36D252C6-F2C1-6041-AA45-10C440BB10BF}" type="presParOf" srcId="{0D3577D1-F845-4540-B85B-70CFA6F55AC6}" destId="{F54130F3-F9A4-DF46-A0FD-E7A6E0EF76C5}" srcOrd="1" destOrd="0" presId="urn:microsoft.com/office/officeart/2005/8/layout/bProcess4"/>
    <dgm:cxn modelId="{C854483B-4F88-9F43-ADF8-F955FE1F4A45}" type="presParOf" srcId="{EEA2E7C9-3A77-9A4A-9E03-5AA329BA0C08}" destId="{9F3A6CC5-07FE-1940-A356-0C52D0D5D8C8}" srcOrd="5" destOrd="0" presId="urn:microsoft.com/office/officeart/2005/8/layout/bProcess4"/>
    <dgm:cxn modelId="{1600D530-AC1D-7546-B7A7-5A20EA033BA2}" type="presParOf" srcId="{EEA2E7C9-3A77-9A4A-9E03-5AA329BA0C08}" destId="{6B0DE644-F583-9741-8F28-9724CC73DD95}" srcOrd="6" destOrd="0" presId="urn:microsoft.com/office/officeart/2005/8/layout/bProcess4"/>
    <dgm:cxn modelId="{E8FBC09B-3A07-9542-A2D3-1DB0C3E3A50A}" type="presParOf" srcId="{6B0DE644-F583-9741-8F28-9724CC73DD95}" destId="{4673F82B-2188-3441-85E6-8DB166D3B8E0}" srcOrd="0" destOrd="0" presId="urn:microsoft.com/office/officeart/2005/8/layout/bProcess4"/>
    <dgm:cxn modelId="{3EA3686F-693A-B644-9BD4-8CA8C4599C51}" type="presParOf" srcId="{6B0DE644-F583-9741-8F28-9724CC73DD95}" destId="{F7009107-A0EC-8A49-8240-38B1C329FB07}" srcOrd="1" destOrd="0" presId="urn:microsoft.com/office/officeart/2005/8/layout/bProcess4"/>
    <dgm:cxn modelId="{026ABA2A-5C69-B947-8285-6AD7FF32BA64}" type="presParOf" srcId="{EEA2E7C9-3A77-9A4A-9E03-5AA329BA0C08}" destId="{BEAEB3D2-2AAD-2A4F-8C94-5E3DD0CD3407}" srcOrd="7" destOrd="0" presId="urn:microsoft.com/office/officeart/2005/8/layout/bProcess4"/>
    <dgm:cxn modelId="{6B5C77E4-3261-EB4F-9DE7-2BCC675F69A6}" type="presParOf" srcId="{EEA2E7C9-3A77-9A4A-9E03-5AA329BA0C08}" destId="{CA6B9B6D-7462-3044-94A0-9F4E9427439F}" srcOrd="8" destOrd="0" presId="urn:microsoft.com/office/officeart/2005/8/layout/bProcess4"/>
    <dgm:cxn modelId="{18769275-4B19-4A48-97B6-149A81CA7643}" type="presParOf" srcId="{CA6B9B6D-7462-3044-94A0-9F4E9427439F}" destId="{B2971A81-4B56-9946-AE64-CC4797B515E9}" srcOrd="0" destOrd="0" presId="urn:microsoft.com/office/officeart/2005/8/layout/bProcess4"/>
    <dgm:cxn modelId="{F3A8F4B5-8121-2047-843B-7C4C59D5FFCE}" type="presParOf" srcId="{CA6B9B6D-7462-3044-94A0-9F4E9427439F}" destId="{08DCA734-629D-3A4B-B010-2935492F37FC}" srcOrd="1" destOrd="0" presId="urn:microsoft.com/office/officeart/2005/8/layout/bProcess4"/>
    <dgm:cxn modelId="{3ED24FCF-2922-104F-B8EC-578B367C9916}" type="presParOf" srcId="{EEA2E7C9-3A77-9A4A-9E03-5AA329BA0C08}" destId="{75509303-4771-094D-BA7B-CDE9AC748D25}" srcOrd="9" destOrd="0" presId="urn:microsoft.com/office/officeart/2005/8/layout/bProcess4"/>
    <dgm:cxn modelId="{6CE050D1-8D49-9140-BAD3-2C88AF342475}" type="presParOf" srcId="{EEA2E7C9-3A77-9A4A-9E03-5AA329BA0C08}" destId="{8BA268F0-FF5C-0A40-B7B9-BA56A1EEB06B}" srcOrd="10" destOrd="0" presId="urn:microsoft.com/office/officeart/2005/8/layout/bProcess4"/>
    <dgm:cxn modelId="{178A4AFB-56F3-B24D-93C6-EA981E84B3EF}" type="presParOf" srcId="{8BA268F0-FF5C-0A40-B7B9-BA56A1EEB06B}" destId="{3626E9F6-448A-FA4E-8945-A89A9A25B1F2}" srcOrd="0" destOrd="0" presId="urn:microsoft.com/office/officeart/2005/8/layout/bProcess4"/>
    <dgm:cxn modelId="{D452711C-7362-B147-B965-78BE288C9FBC}" type="presParOf" srcId="{8BA268F0-FF5C-0A40-B7B9-BA56A1EEB06B}" destId="{F2CEE36C-4D31-144A-AC73-FFEF10FCE847}" srcOrd="1" destOrd="0" presId="urn:microsoft.com/office/officeart/2005/8/layout/bProcess4"/>
    <dgm:cxn modelId="{F82A12AF-3CF9-4B47-98DE-640E5BD20EED}" type="presParOf" srcId="{EEA2E7C9-3A77-9A4A-9E03-5AA329BA0C08}" destId="{0E47899D-46CB-5A43-81A8-C32615A98B20}" srcOrd="11" destOrd="0" presId="urn:microsoft.com/office/officeart/2005/8/layout/bProcess4"/>
    <dgm:cxn modelId="{1F9C4E7E-E5D5-D445-B2F0-8CC4DCBF9CD9}" type="presParOf" srcId="{EEA2E7C9-3A77-9A4A-9E03-5AA329BA0C08}" destId="{A33A1ADF-295B-5E4E-89A7-DD158E1137AB}" srcOrd="12" destOrd="0" presId="urn:microsoft.com/office/officeart/2005/8/layout/bProcess4"/>
    <dgm:cxn modelId="{8F5197DB-76D3-F44A-B810-A929067B21E6}" type="presParOf" srcId="{A33A1ADF-295B-5E4E-89A7-DD158E1137AB}" destId="{153D6170-7732-2D42-BE5B-7B1A74E8C9EF}" srcOrd="0" destOrd="0" presId="urn:microsoft.com/office/officeart/2005/8/layout/bProcess4"/>
    <dgm:cxn modelId="{6A127FB3-646A-6A4B-B3FE-9AE03EC6242A}" type="presParOf" srcId="{A33A1ADF-295B-5E4E-89A7-DD158E1137AB}" destId="{CD3A324B-A403-8943-8B6E-6FE1C5A025C3}" srcOrd="1" destOrd="0" presId="urn:microsoft.com/office/officeart/2005/8/layout/bProcess4"/>
    <dgm:cxn modelId="{DCFCB97C-B1F4-6A47-89B9-92129242862E}" type="presParOf" srcId="{EEA2E7C9-3A77-9A4A-9E03-5AA329BA0C08}" destId="{BE28EBBA-174A-C945-9F0D-FBE7FC956787}" srcOrd="13" destOrd="0" presId="urn:microsoft.com/office/officeart/2005/8/layout/bProcess4"/>
    <dgm:cxn modelId="{58E9CEC9-8230-CF4B-8D01-E573C18EFFB9}" type="presParOf" srcId="{EEA2E7C9-3A77-9A4A-9E03-5AA329BA0C08}" destId="{41681BF7-C436-4C42-972F-4BB99DE56C0A}" srcOrd="14" destOrd="0" presId="urn:microsoft.com/office/officeart/2005/8/layout/bProcess4"/>
    <dgm:cxn modelId="{4231CDE2-5FD2-8845-8A20-834D974CA12A}" type="presParOf" srcId="{41681BF7-C436-4C42-972F-4BB99DE56C0A}" destId="{0094B6FC-63D2-A94B-8E94-EED3DDB393C0}" srcOrd="0" destOrd="0" presId="urn:microsoft.com/office/officeart/2005/8/layout/bProcess4"/>
    <dgm:cxn modelId="{F10601AF-4E04-6642-BE3F-64DCA6D9C62A}" type="presParOf" srcId="{41681BF7-C436-4C42-972F-4BB99DE56C0A}" destId="{4302A481-71C6-9944-B1C3-B9BCAE554C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0324-3CFF-4F4C-A06F-E61E441757DA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EDDC3-A8DC-C74C-83FF-6AA3AE55AB2C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500" kern="1200" dirty="0"/>
            <a:t>Rewards and Incentives </a:t>
          </a:r>
          <a:endParaRPr lang="en-GB" sz="1500" kern="1200" dirty="0"/>
        </a:p>
      </dsp:txBody>
      <dsp:txXfrm>
        <a:off x="32305" y="314146"/>
        <a:ext cx="1605418" cy="939859"/>
      </dsp:txXfrm>
    </dsp:sp>
    <dsp:sp modelId="{95F497D9-8665-CC46-B527-43CA9D34D61E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79F5F-BEA5-C940-87DE-18D62B403666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Research Indicators and Next-Generation Metrics </a:t>
          </a:r>
          <a:endParaRPr lang="en-US" sz="1500" kern="1200" dirty="0"/>
        </a:p>
      </dsp:txBody>
      <dsp:txXfrm>
        <a:off x="32305" y="1562070"/>
        <a:ext cx="1605418" cy="939859"/>
      </dsp:txXfrm>
    </dsp:sp>
    <dsp:sp modelId="{9F3A6CC5-07FE-1940-A356-0C52D0D5D8C8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30F3-F9A4-DF46-A0FD-E7A6E0EF76C5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Future of Scholarly Communication </a:t>
          </a:r>
          <a:endParaRPr lang="en-US" sz="1500" kern="1200" dirty="0"/>
        </a:p>
      </dsp:txBody>
      <dsp:txXfrm>
        <a:off x="32305" y="2809994"/>
        <a:ext cx="1605418" cy="939859"/>
      </dsp:txXfrm>
    </dsp:sp>
    <dsp:sp modelId="{BEAEB3D2-2AAD-2A4F-8C94-5E3DD0CD3407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09107-A0EC-8A49-8240-38B1C329FB07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European Open Science Cloud </a:t>
          </a:r>
          <a:endParaRPr lang="en-US" sz="1500" kern="1200" dirty="0"/>
        </a:p>
      </dsp:txBody>
      <dsp:txXfrm>
        <a:off x="2245290" y="2809994"/>
        <a:ext cx="1605418" cy="939859"/>
      </dsp:txXfrm>
    </dsp:sp>
    <dsp:sp modelId="{75509303-4771-094D-BA7B-CDE9AC748D25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CA734-629D-3A4B-B010-2935492F37FC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FAIR Data </a:t>
          </a:r>
          <a:endParaRPr lang="en-US" sz="1500" kern="1200" dirty="0"/>
        </a:p>
      </dsp:txBody>
      <dsp:txXfrm>
        <a:off x="2245290" y="1562070"/>
        <a:ext cx="1605418" cy="939859"/>
      </dsp:txXfrm>
    </dsp:sp>
    <dsp:sp modelId="{0E47899D-46CB-5A43-81A8-C32615A98B20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EE36C-4D31-144A-AC73-FFEF10FCE847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Research Integrity </a:t>
          </a:r>
          <a:endParaRPr lang="en-US" sz="1500" kern="1200" dirty="0"/>
        </a:p>
      </dsp:txBody>
      <dsp:txXfrm>
        <a:off x="2245290" y="314146"/>
        <a:ext cx="1605418" cy="939859"/>
      </dsp:txXfrm>
    </dsp:sp>
    <dsp:sp modelId="{BE28EBBA-174A-C945-9F0D-FBE7FC956787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324B-A403-8943-8B6E-6FE1C5A025C3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Skills and Education </a:t>
          </a:r>
          <a:endParaRPr lang="en-US" sz="1500" kern="1200" dirty="0"/>
        </a:p>
      </dsp:txBody>
      <dsp:txXfrm>
        <a:off x="4458275" y="314146"/>
        <a:ext cx="1605418" cy="939859"/>
      </dsp:txXfrm>
    </dsp:sp>
    <dsp:sp modelId="{4302A481-71C6-9944-B1C3-B9BCAE554CC4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Citizen Science </a:t>
          </a:r>
        </a:p>
      </dsp:txBody>
      <dsp:txXfrm>
        <a:off x="4458275" y="1562070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f198a6f27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f198a6f27_1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f198a6f27_1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60115ed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a60115edf2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a60115edf2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ef8408d2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ef8408d20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9ef8408d20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f198a6f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f198a6f2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9f198a6f2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ef8408d20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9ef8408d2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60115edf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a60115edf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ef8408d2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9ef8408d2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ef8408d20_0_4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9ef8408d20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ef8408d20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9ef8408d2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f8408d20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9ef8408d20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7425791" y="4923175"/>
            <a:ext cx="1114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r-FR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49447" y="4940168"/>
            <a:ext cx="17706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 Virtual Conference 2020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o.egi.eu/eewdz" TargetMode="External"/><Relationship Id="rId13" Type="http://schemas.openxmlformats.org/officeDocument/2006/relationships/hyperlink" Target="http://www.eosc-hub.eu" TargetMode="External"/><Relationship Id="rId3" Type="http://schemas.openxmlformats.org/officeDocument/2006/relationships/hyperlink" Target="https://zenodo.org/record/1092" TargetMode="External"/><Relationship Id="rId7" Type="http://schemas.openxmlformats.org/officeDocument/2006/relationships/hyperlink" Target="http://go.egi.eu/zrpuy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go.egi.eu/yxekf" TargetMode="External"/><Relationship Id="rId5" Type="http://schemas.openxmlformats.org/officeDocument/2006/relationships/hyperlink" Target="http://go.egi.eu/moyyp" TargetMode="External"/><Relationship Id="rId10" Type="http://schemas.openxmlformats.org/officeDocument/2006/relationships/hyperlink" Target="http://go.egi.eu/frqkx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go.egi.eu/cyvl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.europa.eu/s/onX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fslh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event/522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uments.egi.eu/document/36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osc-hub.eu/training-materi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fr-FR"/>
              <a:t>EGI Contribution to </a:t>
            </a:r>
            <a:br>
              <a:rPr lang="fr-FR"/>
            </a:br>
            <a:r>
              <a:rPr lang="fr-FR"/>
              <a:t>Open Science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354618" y="3636200"/>
            <a:ext cx="34575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r-FR"/>
              <a:t>Head of Strategy, Innovation and Communications</a:t>
            </a:r>
            <a:br>
              <a:rPr lang="fr-FR"/>
            </a:br>
            <a:r>
              <a:rPr lang="fr-FR"/>
              <a:t>EGI Foundation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3351518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dirty="0"/>
              <a:t>Sergio Andreozzi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0" y="1059502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i="1" dirty="0"/>
              <a:t>“Data </a:t>
            </a:r>
            <a:r>
              <a:rPr lang="fr-FR" i="1" dirty="0" err="1"/>
              <a:t>resulting</a:t>
            </a:r>
            <a:r>
              <a:rPr lang="fr-FR" i="1" dirty="0"/>
              <a:t> </a:t>
            </a:r>
            <a:r>
              <a:rPr lang="fr-FR" i="1" dirty="0" err="1"/>
              <a:t>from</a:t>
            </a:r>
            <a:r>
              <a:rPr lang="fr-FR" i="1" dirty="0"/>
              <a:t> </a:t>
            </a:r>
            <a:r>
              <a:rPr lang="fr-FR" i="1" dirty="0" err="1"/>
              <a:t>publicly</a:t>
            </a:r>
            <a:r>
              <a:rPr lang="fr-FR" i="1" dirty="0"/>
              <a:t> </a:t>
            </a:r>
            <a:r>
              <a:rPr lang="fr-FR" i="1" dirty="0" err="1"/>
              <a:t>funded</a:t>
            </a:r>
            <a:r>
              <a:rPr lang="fr-FR" i="1" dirty="0"/>
              <a:t> </a:t>
            </a:r>
            <a:r>
              <a:rPr lang="fr-FR" i="1" dirty="0" err="1"/>
              <a:t>research</a:t>
            </a:r>
            <a:r>
              <a:rPr lang="fr-FR" i="1" dirty="0"/>
              <a:t> must </a:t>
            </a:r>
            <a:r>
              <a:rPr lang="fr-FR" i="1" dirty="0" err="1"/>
              <a:t>be</a:t>
            </a:r>
            <a:r>
              <a:rPr lang="fr-FR" i="1" dirty="0"/>
              <a:t> made FAIR and </a:t>
            </a:r>
            <a:r>
              <a:rPr lang="fr-FR" i="1" dirty="0" err="1"/>
              <a:t>citable</a:t>
            </a:r>
            <a:r>
              <a:rPr lang="fr-FR" i="1" dirty="0"/>
              <a:t>, and </a:t>
            </a:r>
            <a:r>
              <a:rPr lang="fr-FR" i="1" dirty="0" err="1"/>
              <a:t>be</a:t>
            </a:r>
            <a:r>
              <a:rPr lang="fr-FR" i="1" dirty="0"/>
              <a:t> as open as possible, as </a:t>
            </a:r>
            <a:r>
              <a:rPr lang="fr-FR" i="1" dirty="0" err="1"/>
              <a:t>closed</a:t>
            </a:r>
            <a:r>
              <a:rPr lang="fr-FR" i="1" dirty="0"/>
              <a:t> as </a:t>
            </a:r>
            <a:r>
              <a:rPr lang="fr-FR" i="1" dirty="0" err="1"/>
              <a:t>necessary</a:t>
            </a:r>
            <a:r>
              <a:rPr lang="fr-FR" i="1" dirty="0"/>
              <a:t>”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 dirty="0"/>
              <a:t>EGI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data more </a:t>
            </a:r>
            <a:r>
              <a:rPr lang="fr-FR" b="1" dirty="0"/>
              <a:t>accessible</a:t>
            </a:r>
            <a:r>
              <a:rPr lang="fr-FR" dirty="0"/>
              <a:t> and </a:t>
            </a:r>
            <a:r>
              <a:rPr lang="fr-FR" b="1" dirty="0" err="1"/>
              <a:t>reusable</a:t>
            </a:r>
            <a:r>
              <a:rPr lang="fr-FR" b="1" dirty="0"/>
              <a:t> </a:t>
            </a:r>
            <a:r>
              <a:rPr lang="fr-FR" dirty="0" err="1"/>
              <a:t>enabling</a:t>
            </a:r>
            <a:r>
              <a:rPr lang="fr-FR" b="1" dirty="0"/>
              <a:t> data-</a:t>
            </a:r>
            <a:r>
              <a:rPr lang="fr-FR" b="1" dirty="0" err="1"/>
              <a:t>centric</a:t>
            </a:r>
            <a:r>
              <a:rPr lang="fr-FR" b="1" dirty="0"/>
              <a:t> </a:t>
            </a:r>
            <a:r>
              <a:rPr lang="fr-FR" b="1" dirty="0" err="1"/>
              <a:t>computing</a:t>
            </a:r>
            <a:endParaRPr b="1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fr-FR" dirty="0"/>
              <a:t>EGI mission: </a:t>
            </a:r>
            <a:r>
              <a:rPr lang="fr-FR" i="1" dirty="0"/>
              <a:t>“</a:t>
            </a:r>
            <a:r>
              <a:rPr lang="fr-FR" i="1" dirty="0" err="1"/>
              <a:t>deliver</a:t>
            </a:r>
            <a:r>
              <a:rPr lang="fr-FR" i="1" dirty="0"/>
              <a:t> open solutions for </a:t>
            </a:r>
            <a:r>
              <a:rPr lang="fr-FR" i="1" dirty="0" err="1"/>
              <a:t>advanced</a:t>
            </a:r>
            <a:r>
              <a:rPr lang="fr-FR" i="1" dirty="0"/>
              <a:t> </a:t>
            </a:r>
            <a:r>
              <a:rPr lang="fr-FR" i="1" dirty="0" err="1"/>
              <a:t>computing</a:t>
            </a:r>
            <a:r>
              <a:rPr lang="fr-FR" i="1" dirty="0"/>
              <a:t> and data </a:t>
            </a:r>
            <a:r>
              <a:rPr lang="fr-FR" i="1" dirty="0" err="1"/>
              <a:t>analytics</a:t>
            </a:r>
            <a:r>
              <a:rPr lang="fr-FR" i="1" dirty="0"/>
              <a:t>” </a:t>
            </a:r>
            <a:r>
              <a:rPr lang="fr-FR" dirty="0"/>
              <a:t> </a:t>
            </a:r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flagship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EGI-ACE: </a:t>
            </a:r>
          </a:p>
          <a:p>
            <a:pPr lvl="1" indent="-355600">
              <a:lnSpc>
                <a:spcPct val="100000"/>
              </a:lnSpc>
              <a:spcBef>
                <a:spcPts val="100"/>
              </a:spcBef>
              <a:buSzPts val="2000"/>
              <a:buChar char="•"/>
            </a:pPr>
            <a:r>
              <a:rPr lang="fr-FR" dirty="0" err="1"/>
              <a:t>Develop</a:t>
            </a:r>
            <a:r>
              <a:rPr lang="fr-FR" dirty="0"/>
              <a:t> the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 for EOSC</a:t>
            </a:r>
          </a:p>
          <a:p>
            <a:pPr lvl="1" indent="-355600">
              <a:lnSpc>
                <a:spcPct val="100000"/>
              </a:lnSpc>
              <a:spcBef>
                <a:spcPts val="100"/>
              </a:spcBef>
              <a:buSzPts val="2000"/>
              <a:buChar char="•"/>
            </a:pPr>
            <a:r>
              <a:rPr lang="fr-FR" dirty="0"/>
              <a:t>Focus on data-</a:t>
            </a:r>
            <a:r>
              <a:rPr lang="fr-FR" dirty="0" err="1"/>
              <a:t>centric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and </a:t>
            </a:r>
            <a:r>
              <a:rPr lang="fr-FR" dirty="0" err="1"/>
              <a:t>conduct</a:t>
            </a:r>
            <a:r>
              <a:rPr lang="fr-FR" dirty="0"/>
              <a:t> FAIR </a:t>
            </a:r>
            <a:r>
              <a:rPr lang="fr-FR" dirty="0" err="1"/>
              <a:t>maturity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 of services</a:t>
            </a:r>
          </a:p>
          <a:p>
            <a:pPr lvl="1" indent="-355600">
              <a:lnSpc>
                <a:spcPct val="100000"/>
              </a:lnSpc>
              <a:spcBef>
                <a:spcPts val="100"/>
              </a:spcBef>
              <a:buSzPts val="2000"/>
              <a:buChar char="•"/>
            </a:pPr>
            <a:r>
              <a:rPr lang="fr-FR" dirty="0" err="1"/>
              <a:t>Develop</a:t>
            </a:r>
            <a:r>
              <a:rPr lang="fr-FR" dirty="0"/>
              <a:t> data </a:t>
            </a:r>
            <a:r>
              <a:rPr lang="fr-FR" dirty="0" err="1"/>
              <a:t>spaces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the EC </a:t>
            </a:r>
            <a:r>
              <a:rPr lang="fr-FR" dirty="0" err="1"/>
              <a:t>strategy</a:t>
            </a:r>
            <a:endParaRPr dirty="0"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409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Priority: FAIR (Findable, Accessible, Interoperable, Reusable) Data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110450" y="847575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 #2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110450" y="1876099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PCI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10450" y="2922477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STATUS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 dirty="0"/>
              <a:t>EGI </a:t>
            </a:r>
            <a:r>
              <a:rPr lang="fr-FR" dirty="0" err="1"/>
              <a:t>Federation</a:t>
            </a:r>
            <a:r>
              <a:rPr lang="fr-FR" dirty="0"/>
              <a:t>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/>
              <a:t>Open </a:t>
            </a:r>
            <a:r>
              <a:rPr lang="fr-FR" dirty="0" err="1"/>
              <a:t>ecosystem</a:t>
            </a:r>
            <a:r>
              <a:rPr lang="fr-FR" dirty="0"/>
              <a:t> </a:t>
            </a:r>
            <a:r>
              <a:rPr lang="fr-FR" dirty="0" err="1"/>
              <a:t>pooling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, services and expertise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 err="1"/>
              <a:t>Based</a:t>
            </a:r>
            <a:r>
              <a:rPr lang="fr-FR" dirty="0"/>
              <a:t> on an open </a:t>
            </a:r>
            <a:r>
              <a:rPr lang="fr-FR" dirty="0" err="1"/>
              <a:t>governance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country or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representatives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 err="1"/>
              <a:t>Enable</a:t>
            </a:r>
            <a:r>
              <a:rPr lang="fr-FR" dirty="0"/>
              <a:t> open science practices, </a:t>
            </a:r>
            <a:r>
              <a:rPr lang="fr-FR" dirty="0" err="1"/>
              <a:t>especially</a:t>
            </a:r>
            <a:r>
              <a:rPr lang="fr-FR" dirty="0"/>
              <a:t> in the area of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and data </a:t>
            </a:r>
            <a:r>
              <a:rPr lang="fr-FR" dirty="0" err="1"/>
              <a:t>analytics</a:t>
            </a:r>
            <a:br>
              <a:rPr lang="fr-FR" dirty="0"/>
            </a:b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dirty="0"/>
              <a:t>Main contributions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/>
              <a:t>Co-</a:t>
            </a:r>
            <a:r>
              <a:rPr lang="fr-FR" dirty="0" err="1"/>
              <a:t>creating</a:t>
            </a:r>
            <a:r>
              <a:rPr lang="fr-FR" dirty="0"/>
              <a:t> the EOSC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/>
              <a:t>Adoption of open standards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 err="1"/>
              <a:t>Bridging</a:t>
            </a:r>
            <a:r>
              <a:rPr lang="fr-FR" dirty="0"/>
              <a:t> </a:t>
            </a:r>
            <a:r>
              <a:rPr lang="fr-FR" dirty="0" err="1"/>
              <a:t>communities</a:t>
            </a:r>
            <a:r>
              <a:rPr lang="fr-FR" dirty="0"/>
              <a:t> for </a:t>
            </a:r>
            <a:r>
              <a:rPr lang="fr-FR" dirty="0" err="1"/>
              <a:t>knowledge</a:t>
            </a:r>
            <a:r>
              <a:rPr lang="fr-FR" dirty="0"/>
              <a:t> sharing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borders</a:t>
            </a:r>
            <a:endParaRPr lang="fr-FR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/>
              <a:t>Focus on </a:t>
            </a:r>
            <a:r>
              <a:rPr lang="fr-FR" dirty="0" err="1"/>
              <a:t>simplify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and </a:t>
            </a:r>
            <a:r>
              <a:rPr lang="fr-FR" dirty="0" err="1"/>
              <a:t>reuse</a:t>
            </a:r>
            <a:r>
              <a:rPr lang="fr-FR" dirty="0"/>
              <a:t> of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communities</a:t>
            </a:r>
            <a:endParaRPr dirty="0"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Summary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2"/>
          </p:nvPr>
        </p:nvSpPr>
        <p:spPr>
          <a:xfrm>
            <a:off x="2579075" y="628350"/>
            <a:ext cx="5793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EGI Federation: Open Infrastructure for Open Science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Thank you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D3A51-2C38-6049-A138-AC8AF459E694}"/>
              </a:ext>
            </a:extLst>
          </p:cNvPr>
          <p:cNvSpPr/>
          <p:nvPr/>
        </p:nvSpPr>
        <p:spPr>
          <a:xfrm>
            <a:off x="329919" y="2571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E-mail: sergio.andreozzi@egi.eu 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Twitter: @digitalities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The EGI journey from Open Infrastructure to Open Science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Practical Commitments for Implementation and Status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Summary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Outline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50800" y="2066225"/>
            <a:ext cx="2356500" cy="26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u="sng" dirty="0">
                <a:solidFill>
                  <a:schemeClr val="hlink"/>
                </a:solidFill>
                <a:hlinkClick r:id="rId3"/>
              </a:rPr>
              <a:t>https://zenodo.org/record/1092</a:t>
            </a:r>
            <a:endParaRPr sz="1000" dirty="0"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4">
            <a:alphaModFix/>
          </a:blip>
          <a:srcRect b="59669"/>
          <a:stretch/>
        </p:blipFill>
        <p:spPr>
          <a:xfrm>
            <a:off x="97589" y="1346111"/>
            <a:ext cx="2403900" cy="837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1"/>
          <p:cNvCxnSpPr>
            <a:stCxn id="76" idx="3"/>
            <a:endCxn id="77" idx="1"/>
          </p:cNvCxnSpPr>
          <p:nvPr/>
        </p:nvCxnSpPr>
        <p:spPr>
          <a:xfrm>
            <a:off x="4353675" y="1479600"/>
            <a:ext cx="2306700" cy="285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EGI journey towards Open Science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Key policy initiatives</a:t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92450" y="2411225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2012</a:t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3680475" y="1346550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2014</a:t>
            </a:r>
            <a:endParaRPr/>
          </a:p>
        </p:txBody>
      </p:sp>
      <p:cxnSp>
        <p:nvCxnSpPr>
          <p:cNvPr id="81" name="Google Shape;81;p11"/>
          <p:cNvCxnSpPr>
            <a:stCxn id="80" idx="3"/>
            <a:endCxn id="76" idx="1"/>
          </p:cNvCxnSpPr>
          <p:nvPr/>
        </p:nvCxnSpPr>
        <p:spPr>
          <a:xfrm rot="10800000" flipH="1">
            <a:off x="1565650" y="1479575"/>
            <a:ext cx="2114700" cy="10647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7" name="Google Shape;77;p11"/>
          <p:cNvSpPr/>
          <p:nvPr/>
        </p:nvSpPr>
        <p:spPr>
          <a:xfrm>
            <a:off x="6660375" y="1631888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2015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3366150" y="2107575"/>
            <a:ext cx="1573500" cy="26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u="sng" dirty="0">
                <a:solidFill>
                  <a:schemeClr val="hlink"/>
                </a:solidFill>
                <a:hlinkClick r:id="rId5"/>
              </a:rPr>
              <a:t>http://go.egi.eu/moyyp</a:t>
            </a:r>
            <a:endParaRPr sz="1000" dirty="0"/>
          </a:p>
        </p:txBody>
      </p:sp>
      <p:sp>
        <p:nvSpPr>
          <p:cNvPr id="85" name="Google Shape;85;p11"/>
          <p:cNvSpPr/>
          <p:nvPr/>
        </p:nvSpPr>
        <p:spPr>
          <a:xfrm>
            <a:off x="3255250" y="1669488"/>
            <a:ext cx="1652100" cy="5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/>
              <a:t>EGICONF14: Session: Open access to EGI research outputs</a:t>
            </a:r>
            <a:endParaRPr sz="1100"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1380" y="1171424"/>
            <a:ext cx="1342889" cy="4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182175" y="3580775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2016</a:t>
            </a:r>
            <a:endParaRPr/>
          </a:p>
        </p:txBody>
      </p:sp>
      <p:cxnSp>
        <p:nvCxnSpPr>
          <p:cNvPr id="88" name="Google Shape;88;p11"/>
          <p:cNvCxnSpPr>
            <a:stCxn id="77" idx="3"/>
            <a:endCxn id="87" idx="0"/>
          </p:cNvCxnSpPr>
          <p:nvPr/>
        </p:nvCxnSpPr>
        <p:spPr>
          <a:xfrm flipH="1">
            <a:off x="518775" y="1764938"/>
            <a:ext cx="6814800" cy="1815900"/>
          </a:xfrm>
          <a:prstGeom prst="curvedConnector4">
            <a:avLst>
              <a:gd name="adj1" fmla="val -3528"/>
              <a:gd name="adj2" fmla="val 65570"/>
            </a:avLst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89" name="Google Shape;89;p11"/>
          <p:cNvSpPr txBox="1"/>
          <p:nvPr/>
        </p:nvSpPr>
        <p:spPr>
          <a:xfrm>
            <a:off x="7468475" y="1622225"/>
            <a:ext cx="1448700" cy="5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vision paper</a:t>
            </a:r>
            <a:br>
              <a:rPr lang="fr-FR" sz="1200"/>
            </a:br>
            <a:r>
              <a:rPr lang="fr-FR" sz="1000" u="sng">
                <a:solidFill>
                  <a:schemeClr val="hlink"/>
                </a:solidFill>
                <a:hlinkClick r:id="rId7"/>
              </a:rPr>
              <a:t>http://go.egi.eu/zrpuy</a:t>
            </a:r>
            <a:endParaRPr sz="900"/>
          </a:p>
        </p:txBody>
      </p:sp>
      <p:sp>
        <p:nvSpPr>
          <p:cNvPr id="90" name="Google Shape;90;p11"/>
          <p:cNvSpPr txBox="1"/>
          <p:nvPr/>
        </p:nvSpPr>
        <p:spPr>
          <a:xfrm>
            <a:off x="7451975" y="2107769"/>
            <a:ext cx="14817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EGICONF15</a:t>
            </a:r>
            <a:br>
              <a:rPr lang="fr-FR"/>
            </a:br>
            <a:r>
              <a:rPr lang="fr-FR" sz="1000" u="sng">
                <a:solidFill>
                  <a:schemeClr val="hlink"/>
                </a:solidFill>
                <a:hlinkClick r:id="rId8"/>
              </a:rPr>
              <a:t>http://go.egi.eu/eewdz</a:t>
            </a:r>
            <a:endParaRPr sz="1000"/>
          </a:p>
        </p:txBody>
      </p:sp>
      <p:sp>
        <p:nvSpPr>
          <p:cNvPr id="91" name="Google Shape;91;p11"/>
          <p:cNvSpPr txBox="1"/>
          <p:nvPr/>
        </p:nvSpPr>
        <p:spPr>
          <a:xfrm>
            <a:off x="7352375" y="2595575"/>
            <a:ext cx="16809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EGI-Engage project</a:t>
            </a:r>
            <a:br>
              <a:rPr lang="fr-FR" sz="1200"/>
            </a:br>
            <a:r>
              <a:rPr lang="fr-FR" sz="1000" u="sng">
                <a:solidFill>
                  <a:schemeClr val="hlink"/>
                </a:solidFill>
                <a:hlinkClick r:id="rId9"/>
              </a:rPr>
              <a:t>http://go.egi.eu/cyvlt</a:t>
            </a:r>
            <a:endParaRPr sz="1000"/>
          </a:p>
        </p:txBody>
      </p:sp>
      <p:sp>
        <p:nvSpPr>
          <p:cNvPr id="92" name="Google Shape;92;p11"/>
          <p:cNvSpPr/>
          <p:nvPr/>
        </p:nvSpPr>
        <p:spPr>
          <a:xfrm>
            <a:off x="3298875" y="4172550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2018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6272625" y="3846875"/>
            <a:ext cx="1448700" cy="5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Final OSPP report and EGI PCIs</a:t>
            </a:r>
            <a:br>
              <a:rPr lang="fr-FR" sz="1200"/>
            </a:br>
            <a:r>
              <a:rPr lang="fr-FR" sz="1000" u="sng">
                <a:solidFill>
                  <a:schemeClr val="hlink"/>
                </a:solidFill>
                <a:hlinkClick r:id="rId10"/>
              </a:rPr>
              <a:t>http://go.egi.eu/frqkx</a:t>
            </a:r>
            <a:endParaRPr sz="900"/>
          </a:p>
        </p:txBody>
      </p:sp>
      <p:cxnSp>
        <p:nvCxnSpPr>
          <p:cNvPr id="94" name="Google Shape;94;p11"/>
          <p:cNvCxnSpPr>
            <a:stCxn id="87" idx="2"/>
            <a:endCxn id="92" idx="1"/>
          </p:cNvCxnSpPr>
          <p:nvPr/>
        </p:nvCxnSpPr>
        <p:spPr>
          <a:xfrm rot="-5400000" flipH="1">
            <a:off x="1679475" y="2686175"/>
            <a:ext cx="458700" cy="2780100"/>
          </a:xfrm>
          <a:prstGeom prst="curvedConnector2">
            <a:avLst/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95" name="Google Shape;95;p11"/>
          <p:cNvSpPr txBox="1"/>
          <p:nvPr/>
        </p:nvSpPr>
        <p:spPr>
          <a:xfrm>
            <a:off x="97600" y="3924750"/>
            <a:ext cx="1448700" cy="5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Start of OSPP and EGI Participation</a:t>
            </a:r>
            <a:br>
              <a:rPr lang="fr-FR" sz="1200"/>
            </a:br>
            <a:r>
              <a:rPr lang="fr-FR" sz="1000" u="sng">
                <a:solidFill>
                  <a:schemeClr val="hlink"/>
                </a:solidFill>
                <a:hlinkClick r:id="rId11"/>
              </a:rPr>
              <a:t>http://go.egi.eu/yxekf</a:t>
            </a:r>
            <a:endParaRPr sz="900"/>
          </a:p>
        </p:txBody>
      </p:sp>
      <p:sp>
        <p:nvSpPr>
          <p:cNvPr id="96" name="Google Shape;96;p11"/>
          <p:cNvSpPr txBox="1"/>
          <p:nvPr/>
        </p:nvSpPr>
        <p:spPr>
          <a:xfrm>
            <a:off x="2109200" y="4438650"/>
            <a:ext cx="1448700" cy="5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Contribution to OSPP-REC</a:t>
            </a:r>
            <a:br>
              <a:rPr lang="fr-FR" sz="1200"/>
            </a:br>
            <a:r>
              <a:rPr lang="fr-FR" sz="1000" u="sng">
                <a:solidFill>
                  <a:schemeClr val="hlink"/>
                </a:solidFill>
                <a:hlinkClick r:id="rId11"/>
              </a:rPr>
              <a:t>http://go.egi.eu/yxekf</a:t>
            </a:r>
            <a:endParaRPr sz="900"/>
          </a:p>
        </p:txBody>
      </p:sp>
      <p:cxnSp>
        <p:nvCxnSpPr>
          <p:cNvPr id="97" name="Google Shape;97;p11"/>
          <p:cNvCxnSpPr>
            <a:stCxn id="92" idx="3"/>
            <a:endCxn id="98" idx="1"/>
          </p:cNvCxnSpPr>
          <p:nvPr/>
        </p:nvCxnSpPr>
        <p:spPr>
          <a:xfrm rot="10800000" flipH="1">
            <a:off x="3972075" y="3791700"/>
            <a:ext cx="2662800" cy="5139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98" name="Google Shape;98;p11"/>
          <p:cNvSpPr/>
          <p:nvPr/>
        </p:nvSpPr>
        <p:spPr>
          <a:xfrm>
            <a:off x="6634775" y="3658650"/>
            <a:ext cx="673200" cy="2661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2020</a:t>
            </a:r>
            <a:endParaRPr/>
          </a:p>
        </p:txBody>
      </p:sp>
      <p:pic>
        <p:nvPicPr>
          <p:cNvPr id="99" name="Google Shape;99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02550" y="4348150"/>
            <a:ext cx="857851" cy="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3657625" y="4795775"/>
            <a:ext cx="14133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hlink"/>
                </a:solidFill>
                <a:hlinkClick r:id="rId13"/>
              </a:rPr>
              <a:t>www.eosc-hub.eu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898CFCE-D207-C741-86A8-045EE62FC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548137"/>
              </p:ext>
            </p:extLst>
          </p:nvPr>
        </p:nvGraphicFramePr>
        <p:xfrm>
          <a:off x="1524000" y="9859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176874-7EE5-324F-B6C6-11420796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EC Pillars of Open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1A75-7629-AD46-9612-CEBFC161D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C62FCE-D491-8D45-8CE7-057CA5DA3788}"/>
              </a:ext>
            </a:extLst>
          </p:cNvPr>
          <p:cNvSpPr/>
          <p:nvPr/>
        </p:nvSpPr>
        <p:spPr>
          <a:xfrm>
            <a:off x="5856518" y="1202210"/>
            <a:ext cx="1883229" cy="1123675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B86D61A-6974-7346-A3E5-3DFAEFAE1E50}"/>
              </a:ext>
            </a:extLst>
          </p:cNvPr>
          <p:cNvSpPr/>
          <p:nvPr/>
        </p:nvSpPr>
        <p:spPr>
          <a:xfrm>
            <a:off x="1404253" y="2455966"/>
            <a:ext cx="1883229" cy="1123675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DF0456-8044-5A40-A2C1-55964ADD16BF}"/>
              </a:ext>
            </a:extLst>
          </p:cNvPr>
          <p:cNvSpPr/>
          <p:nvPr/>
        </p:nvSpPr>
        <p:spPr>
          <a:xfrm>
            <a:off x="3635820" y="3707821"/>
            <a:ext cx="1883229" cy="1123675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635710-B4B6-CC4E-A290-5B0A8F187693}"/>
              </a:ext>
            </a:extLst>
          </p:cNvPr>
          <p:cNvSpPr/>
          <p:nvPr/>
        </p:nvSpPr>
        <p:spPr>
          <a:xfrm>
            <a:off x="3635820" y="2465090"/>
            <a:ext cx="1883229" cy="1123675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BFA70E-B5FE-C342-B561-2580B5A2E29C}"/>
              </a:ext>
            </a:extLst>
          </p:cNvPr>
          <p:cNvSpPr/>
          <p:nvPr/>
        </p:nvSpPr>
        <p:spPr>
          <a:xfrm>
            <a:off x="221274" y="866651"/>
            <a:ext cx="598711" cy="335559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D78FB-5ADC-6445-844C-E8BC2CCFF1C7}"/>
              </a:ext>
            </a:extLst>
          </p:cNvPr>
          <p:cNvSpPr txBox="1"/>
          <p:nvPr/>
        </p:nvSpPr>
        <p:spPr>
          <a:xfrm>
            <a:off x="42967" y="130086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EGI Focus</a:t>
            </a:r>
          </a:p>
        </p:txBody>
      </p:sp>
    </p:spTree>
    <p:extLst>
      <p:ext uri="{BB962C8B-B14F-4D97-AF65-F5344CB8AC3E}">
        <p14:creationId xmlns:p14="http://schemas.microsoft.com/office/powerpoint/2010/main" val="17484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252850" y="1217825"/>
            <a:ext cx="60981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/>
              <a:t>“</a:t>
            </a:r>
            <a:r>
              <a:rPr lang="fr-FR" sz="1800" i="1" dirty="0"/>
              <a:t>Quantitative and qualitative </a:t>
            </a:r>
            <a:r>
              <a:rPr lang="fr-FR" sz="1800" i="1" dirty="0" err="1"/>
              <a:t>indicators</a:t>
            </a:r>
            <a:r>
              <a:rPr lang="fr-FR" sz="1800" i="1" dirty="0"/>
              <a:t> </a:t>
            </a:r>
            <a:r>
              <a:rPr lang="fr-FR" sz="1800" i="1" dirty="0" err="1"/>
              <a:t>need</a:t>
            </a:r>
            <a:r>
              <a:rPr lang="fr-FR" sz="1800" i="1" dirty="0"/>
              <a:t> to </a:t>
            </a:r>
            <a:r>
              <a:rPr lang="fr-FR" sz="1800" i="1" dirty="0" err="1"/>
              <a:t>be</a:t>
            </a:r>
            <a:r>
              <a:rPr lang="fr-FR" sz="1800" i="1" dirty="0"/>
              <a:t> </a:t>
            </a:r>
            <a:r>
              <a:rPr lang="fr-FR" sz="1800" i="1" dirty="0" err="1"/>
              <a:t>identified</a:t>
            </a:r>
            <a:r>
              <a:rPr lang="fr-FR" sz="1800" i="1" dirty="0"/>
              <a:t> and </a:t>
            </a:r>
            <a:r>
              <a:rPr lang="fr-FR" sz="1800" i="1" dirty="0" err="1"/>
              <a:t>developed</a:t>
            </a:r>
            <a:r>
              <a:rPr lang="fr-FR" sz="1800" i="1" dirty="0"/>
              <a:t> for </a:t>
            </a:r>
            <a:r>
              <a:rPr lang="fr-FR" sz="1800" i="1" dirty="0" err="1"/>
              <a:t>research</a:t>
            </a:r>
            <a:r>
              <a:rPr lang="fr-FR" sz="1800" i="1" dirty="0"/>
              <a:t> </a:t>
            </a:r>
            <a:r>
              <a:rPr lang="fr-FR" sz="1800" i="1" dirty="0" err="1"/>
              <a:t>assessment</a:t>
            </a:r>
            <a:r>
              <a:rPr lang="fr-FR" sz="1800" i="1" dirty="0"/>
              <a:t> </a:t>
            </a:r>
            <a:r>
              <a:rPr lang="fr-FR" sz="1800" i="1" dirty="0" err="1"/>
              <a:t>that</a:t>
            </a:r>
            <a:r>
              <a:rPr lang="fr-FR" sz="1800" i="1" dirty="0"/>
              <a:t> captures the full range of contributions to the </a:t>
            </a:r>
            <a:r>
              <a:rPr lang="fr-FR" sz="1800" i="1" dirty="0" err="1"/>
              <a:t>knowledge</a:t>
            </a:r>
            <a:r>
              <a:rPr lang="fr-FR" sz="1800" i="1" dirty="0"/>
              <a:t> system</a:t>
            </a:r>
            <a:r>
              <a:rPr lang="fr-FR" sz="1800" dirty="0"/>
              <a:t>”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 err="1"/>
              <a:t>Identify</a:t>
            </a:r>
            <a:r>
              <a:rPr lang="fr-FR" sz="1800" dirty="0"/>
              <a:t> open </a:t>
            </a:r>
            <a:r>
              <a:rPr lang="fr-FR" sz="1800" dirty="0" err="1"/>
              <a:t>indicators</a:t>
            </a:r>
            <a:r>
              <a:rPr lang="fr-FR" sz="1800" dirty="0"/>
              <a:t> applicable to the EGI </a:t>
            </a:r>
            <a:r>
              <a:rPr lang="fr-FR" sz="1800" dirty="0" err="1"/>
              <a:t>Federation</a:t>
            </a: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Monitor and </a:t>
            </a:r>
            <a:r>
              <a:rPr lang="fr-FR" sz="1800" dirty="0" err="1"/>
              <a:t>publish</a:t>
            </a:r>
            <a:r>
              <a:rPr lang="fr-FR" sz="1800" dirty="0"/>
              <a:t> </a:t>
            </a:r>
            <a:r>
              <a:rPr lang="fr-FR" sz="1800" dirty="0" err="1"/>
              <a:t>them</a:t>
            </a:r>
            <a:r>
              <a:rPr lang="fr-FR" sz="1800" dirty="0"/>
              <a:t> on an </a:t>
            </a:r>
            <a:r>
              <a:rPr lang="fr-FR" sz="1800" dirty="0" err="1"/>
              <a:t>annual</a:t>
            </a:r>
            <a:r>
              <a:rPr lang="fr-FR" sz="1800" dirty="0"/>
              <a:t> basis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2020: Complete </a:t>
            </a:r>
            <a:r>
              <a:rPr lang="fr-FR" sz="1800" dirty="0" err="1"/>
              <a:t>analysis</a:t>
            </a:r>
            <a:r>
              <a:rPr lang="fr-FR" sz="1800" dirty="0"/>
              <a:t> and </a:t>
            </a:r>
            <a:r>
              <a:rPr lang="fr-FR" sz="1800" dirty="0" err="1"/>
              <a:t>selection</a:t>
            </a:r>
            <a:r>
              <a:rPr lang="fr-FR" sz="1800" dirty="0"/>
              <a:t> of </a:t>
            </a:r>
            <a:r>
              <a:rPr lang="fr-FR" sz="1800" dirty="0" err="1"/>
              <a:t>indicators</a:t>
            </a:r>
            <a:r>
              <a:rPr lang="fr-FR" sz="1800" dirty="0"/>
              <a:t>, </a:t>
            </a:r>
            <a:r>
              <a:rPr lang="fr-FR" sz="1800" dirty="0" err="1"/>
              <a:t>e.g</a:t>
            </a:r>
            <a:r>
              <a:rPr lang="fr-FR" sz="1800" dirty="0"/>
              <a:t>.: </a:t>
            </a:r>
          </a:p>
          <a:p>
            <a:pPr lvl="1">
              <a:spcBef>
                <a:spcPts val="100"/>
              </a:spcBef>
              <a:buFont typeface="Noto Sans Symbols"/>
              <a:buChar char="•"/>
            </a:pPr>
            <a:r>
              <a:rPr lang="fr-FR" sz="1600" dirty="0"/>
              <a:t>Nr. software </a:t>
            </a:r>
            <a:r>
              <a:rPr lang="fr-FR" sz="1600" dirty="0" err="1"/>
              <a:t>deposits</a:t>
            </a:r>
            <a:r>
              <a:rPr lang="fr-FR" sz="1600" dirty="0"/>
              <a:t> </a:t>
            </a:r>
            <a:r>
              <a:rPr lang="fr-FR" sz="1600" dirty="0" err="1"/>
              <a:t>under</a:t>
            </a:r>
            <a:r>
              <a:rPr lang="fr-FR" sz="1600" dirty="0"/>
              <a:t> OSI-</a:t>
            </a:r>
            <a:r>
              <a:rPr lang="fr-FR" sz="1600" dirty="0" err="1"/>
              <a:t>approved</a:t>
            </a:r>
            <a:r>
              <a:rPr lang="fr-FR" sz="1600" dirty="0"/>
              <a:t> </a:t>
            </a:r>
            <a:r>
              <a:rPr lang="fr-FR" sz="1600" dirty="0" err="1"/>
              <a:t>license</a:t>
            </a:r>
            <a:endParaRPr lang="fr-FR" sz="1600" dirty="0"/>
          </a:p>
          <a:p>
            <a:pPr lvl="1">
              <a:spcBef>
                <a:spcPts val="100"/>
              </a:spcBef>
              <a:buChar char="•"/>
            </a:pPr>
            <a:r>
              <a:rPr lang="fr-FR" sz="1600" dirty="0"/>
              <a:t>Nr. of citations to software</a:t>
            </a:r>
          </a:p>
          <a:p>
            <a:pPr lvl="1">
              <a:spcBef>
                <a:spcPts val="100"/>
              </a:spcBef>
              <a:buChar char="•"/>
            </a:pPr>
            <a:r>
              <a:rPr lang="fr-FR" sz="1600" dirty="0"/>
              <a:t>Nr. open collaboration services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2021: </a:t>
            </a:r>
            <a:r>
              <a:rPr lang="fr-FR" sz="1800" dirty="0" err="1"/>
              <a:t>Track</a:t>
            </a:r>
            <a:r>
              <a:rPr lang="fr-FR" sz="1800" dirty="0"/>
              <a:t>, </a:t>
            </a:r>
            <a:r>
              <a:rPr lang="fr-FR" sz="1800" dirty="0" err="1"/>
              <a:t>publish</a:t>
            </a:r>
            <a:r>
              <a:rPr lang="fr-FR" sz="1800" dirty="0"/>
              <a:t> and </a:t>
            </a:r>
            <a:r>
              <a:rPr lang="fr-FR" sz="1800" dirty="0" err="1"/>
              <a:t>reassess</a:t>
            </a:r>
            <a:r>
              <a:rPr lang="fr-FR" sz="1800" dirty="0"/>
              <a:t> </a:t>
            </a:r>
            <a:r>
              <a:rPr lang="fr-FR" sz="1800" dirty="0" err="1"/>
              <a:t>effectiveness</a:t>
            </a:r>
            <a:endParaRPr sz="1800" dirty="0"/>
          </a:p>
        </p:txBody>
      </p:sp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25" y="628350"/>
            <a:ext cx="2431224" cy="345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6527035" y="4120075"/>
            <a:ext cx="23766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>
                <a:solidFill>
                  <a:schemeClr val="hlink"/>
                </a:solidFill>
                <a:hlinkClick r:id="rId4"/>
              </a:rPr>
              <a:t>https://op.europa.eu/s/onXf</a:t>
            </a:r>
            <a:endParaRPr dirty="0"/>
          </a:p>
        </p:txBody>
      </p:sp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2579075" y="169150"/>
            <a:ext cx="4664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Priority: Research Indicators and Next-Generation Metrics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110450" y="996425"/>
            <a:ext cx="86520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 #2</a:t>
            </a:r>
            <a:endParaRPr/>
          </a:p>
        </p:txBody>
      </p:sp>
      <p:sp>
        <p:nvSpPr>
          <p:cNvPr id="110" name="Google Shape;110;p12"/>
          <p:cNvSpPr/>
          <p:nvPr/>
        </p:nvSpPr>
        <p:spPr>
          <a:xfrm>
            <a:off x="110450" y="2207838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PCI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10450" y="3103650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STATUS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294198" y="896850"/>
            <a:ext cx="5247958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1800" dirty="0"/>
              <a:t>“</a:t>
            </a:r>
            <a:r>
              <a:rPr lang="en-GB" sz="1800" i="1" dirty="0"/>
              <a:t>All researchers need to be identified through an ORCID ID</a:t>
            </a:r>
            <a:r>
              <a:rPr lang="en-GB" sz="1800" dirty="0"/>
              <a:t>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GB" dirty="0"/>
            </a:br>
            <a:endParaRPr lang="en-GB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GB" sz="1800" dirty="0"/>
              <a:t>Add ORCID ID support to the EGI Check-In Service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en-GB" dirty="0"/>
            </a:br>
            <a:endParaRPr lang="en-GB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GB" sz="1800" dirty="0"/>
              <a:t>The work is completed and the functionality is </a:t>
            </a:r>
            <a:r>
              <a:rPr lang="en-GB" sz="1800" dirty="0" err="1"/>
              <a:t>avaialble</a:t>
            </a:r>
            <a:r>
              <a:rPr lang="en-GB" sz="1800" dirty="0"/>
              <a:t> in both:</a:t>
            </a: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dirty="0"/>
              <a:t>T</a:t>
            </a:r>
            <a:r>
              <a:rPr lang="en-GB" sz="1800" dirty="0"/>
              <a:t>he production EGI Check-In service </a:t>
            </a:r>
            <a:endParaRPr lang="en-GB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dirty="0"/>
              <a:t>T</a:t>
            </a:r>
            <a:r>
              <a:rPr lang="en-GB" sz="1800" dirty="0"/>
              <a:t>he EOSC Portal AAI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2460415" y="135696"/>
            <a:ext cx="422316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err="1"/>
              <a:t>Priority</a:t>
            </a:r>
            <a:r>
              <a:rPr lang="fr-FR" dirty="0"/>
              <a:t>: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Indicators</a:t>
            </a:r>
            <a:r>
              <a:rPr lang="fr-FR" dirty="0"/>
              <a:t> and </a:t>
            </a:r>
            <a:r>
              <a:rPr lang="fr-FR" dirty="0" err="1"/>
              <a:t>Next-Generation</a:t>
            </a:r>
            <a:r>
              <a:rPr lang="fr-FR" dirty="0"/>
              <a:t> </a:t>
            </a:r>
            <a:r>
              <a:rPr lang="fr-FR" dirty="0" err="1"/>
              <a:t>Metrics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  <p:sp>
        <p:nvSpPr>
          <p:cNvPr id="118" name="Google Shape;118;p13"/>
          <p:cNvSpPr/>
          <p:nvPr/>
        </p:nvSpPr>
        <p:spPr>
          <a:xfrm>
            <a:off x="110450" y="996425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 #3</a:t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110450" y="2197950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PCI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10450" y="3250675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STATUS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74DD75-DA8B-CC40-B362-3CF3EAFB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28" y="0"/>
            <a:ext cx="257520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168375" y="757300"/>
            <a:ext cx="8730298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/>
              <a:t>“... </a:t>
            </a:r>
            <a:r>
              <a:rPr lang="fr-FR" sz="1800" i="1" dirty="0"/>
              <a:t>The structure </a:t>
            </a:r>
            <a:r>
              <a:rPr lang="fr-FR" sz="1800" i="1" dirty="0" err="1"/>
              <a:t>should</a:t>
            </a:r>
            <a:r>
              <a:rPr lang="fr-FR" sz="1800" i="1" dirty="0"/>
              <a:t> ... </a:t>
            </a:r>
            <a:r>
              <a:rPr lang="fr-FR" sz="1800" i="1" dirty="0" err="1"/>
              <a:t>be</a:t>
            </a:r>
            <a:r>
              <a:rPr lang="fr-FR" sz="1800" i="1" dirty="0"/>
              <a:t> </a:t>
            </a:r>
            <a:r>
              <a:rPr lang="fr-FR" sz="1800" b="1" dirty="0"/>
              <a:t>compatible </a:t>
            </a:r>
            <a:r>
              <a:rPr lang="fr-FR" sz="1800" b="1" dirty="0" err="1"/>
              <a:t>with</a:t>
            </a:r>
            <a:r>
              <a:rPr lang="fr-FR" sz="1800" b="1" dirty="0"/>
              <a:t> </a:t>
            </a:r>
            <a:r>
              <a:rPr lang="fr-FR" sz="1800" b="1" dirty="0" err="1"/>
              <a:t>other</a:t>
            </a:r>
            <a:r>
              <a:rPr lang="fr-FR" sz="1800" b="1" dirty="0"/>
              <a:t> </a:t>
            </a:r>
            <a:r>
              <a:rPr lang="fr-FR" sz="1800" b="1" dirty="0" err="1"/>
              <a:t>related</a:t>
            </a:r>
            <a:r>
              <a:rPr lang="fr-FR" sz="1800" b="1" dirty="0"/>
              <a:t> initiatives</a:t>
            </a:r>
            <a:r>
              <a:rPr lang="fr-FR" sz="1800" i="1" dirty="0"/>
              <a:t> </a:t>
            </a:r>
            <a:r>
              <a:rPr lang="fr-FR" sz="1800" i="1" dirty="0" err="1"/>
              <a:t>including</a:t>
            </a:r>
            <a:r>
              <a:rPr lang="fr-FR" sz="1800" i="1" dirty="0"/>
              <a:t> </a:t>
            </a:r>
            <a:r>
              <a:rPr lang="fr-FR" sz="1800" b="1" i="1" dirty="0"/>
              <a:t>national</a:t>
            </a:r>
            <a:r>
              <a:rPr lang="fr-FR" sz="1800" i="1" dirty="0"/>
              <a:t>, </a:t>
            </a:r>
            <a:r>
              <a:rPr lang="fr-FR" sz="1800" b="1" i="1" dirty="0" err="1"/>
              <a:t>European</a:t>
            </a:r>
            <a:r>
              <a:rPr lang="fr-FR" sz="1800" i="1" dirty="0"/>
              <a:t> and </a:t>
            </a:r>
            <a:r>
              <a:rPr lang="fr-FR" sz="1800" b="1" i="1" dirty="0"/>
              <a:t>Global </a:t>
            </a:r>
            <a:r>
              <a:rPr lang="fr-FR" sz="1800" b="1" i="1" dirty="0" err="1"/>
              <a:t>Research</a:t>
            </a:r>
            <a:r>
              <a:rPr lang="fr-FR" sz="1800" b="1" i="1" dirty="0"/>
              <a:t> infrastructures</a:t>
            </a:r>
            <a:r>
              <a:rPr lang="fr-FR" sz="1800" i="1" dirty="0"/>
              <a:t> to </a:t>
            </a:r>
            <a:r>
              <a:rPr lang="fr-FR" sz="1800" i="1" dirty="0" err="1"/>
              <a:t>ensure</a:t>
            </a:r>
            <a:r>
              <a:rPr lang="fr-FR" sz="1800" i="1" dirty="0"/>
              <a:t> </a:t>
            </a:r>
            <a:r>
              <a:rPr lang="fr-FR" sz="1800" i="1" dirty="0" err="1"/>
              <a:t>interoperability</a:t>
            </a:r>
            <a:r>
              <a:rPr lang="fr-FR" sz="1800" i="1" dirty="0"/>
              <a:t> and the free </a:t>
            </a:r>
            <a:r>
              <a:rPr lang="fr-FR" sz="1800" i="1" dirty="0" err="1"/>
              <a:t>movement</a:t>
            </a:r>
            <a:r>
              <a:rPr lang="fr-FR" sz="1800" i="1" dirty="0"/>
              <a:t> of information </a:t>
            </a:r>
            <a:r>
              <a:rPr lang="fr-FR" sz="1800" i="1" dirty="0" err="1"/>
              <a:t>across</a:t>
            </a:r>
            <a:r>
              <a:rPr lang="fr-FR" sz="1800" i="1" dirty="0"/>
              <a:t> all national and international </a:t>
            </a:r>
            <a:r>
              <a:rPr lang="fr-FR" sz="1800" i="1" dirty="0" err="1"/>
              <a:t>boundaries</a:t>
            </a:r>
            <a:r>
              <a:rPr lang="fr-FR" sz="1800" i="1" dirty="0"/>
              <a:t> and </a:t>
            </a:r>
            <a:r>
              <a:rPr lang="fr-FR" sz="1800" i="1" dirty="0" err="1"/>
              <a:t>between</a:t>
            </a:r>
            <a:r>
              <a:rPr lang="fr-FR" sz="1800" i="1" dirty="0"/>
              <a:t> disciplines</a:t>
            </a:r>
            <a:r>
              <a:rPr lang="fr-FR" sz="1800" dirty="0"/>
              <a:t>...”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Commit to the </a:t>
            </a:r>
            <a:r>
              <a:rPr lang="fr-FR" sz="1800" dirty="0" err="1"/>
              <a:t>development</a:t>
            </a:r>
            <a:r>
              <a:rPr lang="fr-FR" sz="1800" dirty="0"/>
              <a:t> of EOSC 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Co-</a:t>
            </a:r>
            <a:r>
              <a:rPr lang="fr-FR" sz="1800" dirty="0" err="1"/>
              <a:t>created</a:t>
            </a:r>
            <a:r>
              <a:rPr lang="fr-FR" sz="1800" dirty="0"/>
              <a:t> the </a:t>
            </a:r>
            <a:r>
              <a:rPr lang="fr-FR" sz="1800" b="1" dirty="0"/>
              <a:t>EOSC-hub </a:t>
            </a:r>
            <a:r>
              <a:rPr lang="fr-FR" sz="1800" b="1" dirty="0" err="1"/>
              <a:t>project</a:t>
            </a:r>
            <a:r>
              <a:rPr lang="fr-FR" sz="1800" dirty="0"/>
              <a:t>, the </a:t>
            </a:r>
            <a:r>
              <a:rPr lang="fr-FR" sz="1800" b="1" dirty="0"/>
              <a:t>first </a:t>
            </a:r>
            <a:r>
              <a:rPr lang="fr-FR" sz="1800" b="1" dirty="0" err="1"/>
              <a:t>implementation</a:t>
            </a:r>
            <a:r>
              <a:rPr lang="fr-FR" sz="1800" b="1" dirty="0"/>
              <a:t> of the EOSC </a:t>
            </a:r>
            <a:r>
              <a:rPr lang="fr-FR" sz="1800" b="1" dirty="0" err="1"/>
              <a:t>Core</a:t>
            </a:r>
            <a:r>
              <a:rPr lang="fr-FR" sz="1800" b="1" dirty="0"/>
              <a:t> and initial service catalogue</a:t>
            </a:r>
            <a:r>
              <a:rPr lang="fr-FR" sz="1800" dirty="0"/>
              <a:t> for </a:t>
            </a:r>
            <a:r>
              <a:rPr lang="fr-FR" sz="1800" dirty="0" err="1"/>
              <a:t>research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b="1" dirty="0" err="1"/>
              <a:t>both</a:t>
            </a:r>
            <a:r>
              <a:rPr lang="fr-FR" sz="1800" b="1" dirty="0"/>
              <a:t> </a:t>
            </a:r>
            <a:r>
              <a:rPr lang="fr-FR" sz="1800" b="1" dirty="0" err="1"/>
              <a:t>common</a:t>
            </a:r>
            <a:r>
              <a:rPr lang="fr-FR" sz="1800" b="1" dirty="0"/>
              <a:t> and </a:t>
            </a:r>
            <a:r>
              <a:rPr lang="fr-FR" sz="1800" b="1" dirty="0" err="1"/>
              <a:t>thematic</a:t>
            </a:r>
            <a:r>
              <a:rPr lang="fr-FR" sz="1800" b="1" dirty="0"/>
              <a:t> services</a:t>
            </a:r>
            <a:endParaRPr sz="1800" b="1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 err="1"/>
              <a:t>Commitment</a:t>
            </a:r>
            <a:r>
              <a:rPr lang="fr-FR" sz="1800" dirty="0"/>
              <a:t> to EOSC </a:t>
            </a:r>
            <a:r>
              <a:rPr lang="fr-FR" sz="1800" dirty="0" err="1"/>
              <a:t>is</a:t>
            </a:r>
            <a:r>
              <a:rPr lang="fr-FR" sz="1800" dirty="0"/>
              <a:t> a </a:t>
            </a:r>
            <a:r>
              <a:rPr lang="fr-FR" sz="1800" dirty="0" err="1"/>
              <a:t>strategic</a:t>
            </a:r>
            <a:r>
              <a:rPr lang="fr-FR" sz="1800" dirty="0"/>
              <a:t> goal in the new EGI Fed. </a:t>
            </a:r>
            <a:r>
              <a:rPr lang="fr-FR" sz="1800" dirty="0" err="1"/>
              <a:t>strategy</a:t>
            </a:r>
            <a:r>
              <a:rPr lang="fr-FR" sz="1800" dirty="0"/>
              <a:t> for 2024</a:t>
            </a:r>
            <a:endParaRPr sz="1800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 err="1"/>
              <a:t>Created</a:t>
            </a:r>
            <a:r>
              <a:rPr lang="fr-FR" sz="1800" dirty="0"/>
              <a:t> the EGI-ACE </a:t>
            </a:r>
            <a:r>
              <a:rPr lang="fr-FR" sz="1800" dirty="0" err="1"/>
              <a:t>project</a:t>
            </a:r>
            <a:r>
              <a:rPr lang="fr-FR" sz="1800" dirty="0"/>
              <a:t> for </a:t>
            </a:r>
            <a:r>
              <a:rPr lang="fr-FR" sz="1800" dirty="0" err="1"/>
              <a:t>delivering</a:t>
            </a:r>
            <a:r>
              <a:rPr lang="fr-FR" sz="1800" dirty="0"/>
              <a:t> the EOSC </a:t>
            </a:r>
            <a:r>
              <a:rPr lang="fr-FR" sz="1800" dirty="0" err="1"/>
              <a:t>Computing</a:t>
            </a:r>
            <a:r>
              <a:rPr lang="fr-FR" sz="1800" dirty="0"/>
              <a:t> Platform (</a:t>
            </a:r>
            <a:r>
              <a:rPr lang="fr-FR" sz="1800" dirty="0" err="1"/>
              <a:t>start</a:t>
            </a:r>
            <a:r>
              <a:rPr lang="fr-FR" sz="1800" dirty="0"/>
              <a:t> 2021)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 sz="1800" dirty="0"/>
              <a:t>Co-</a:t>
            </a:r>
            <a:r>
              <a:rPr lang="fr-FR" sz="1800" dirty="0" err="1"/>
              <a:t>developed</a:t>
            </a:r>
            <a:r>
              <a:rPr lang="fr-FR" sz="1800" dirty="0"/>
              <a:t> the Global Open Science Cloud session at the EGI </a:t>
            </a:r>
            <a:r>
              <a:rPr lang="fr-FR" sz="1800" dirty="0" err="1"/>
              <a:t>Conference</a:t>
            </a:r>
            <a:r>
              <a:rPr lang="fr-FR" sz="1800" dirty="0"/>
              <a:t> 2020</a:t>
            </a:r>
          </a:p>
          <a:p>
            <a:pPr lvl="1">
              <a:spcBef>
                <a:spcPts val="0"/>
              </a:spcBef>
            </a:pPr>
            <a:r>
              <a:rPr lang="fr-FR" u="sng" dirty="0">
                <a:solidFill>
                  <a:schemeClr val="hlink"/>
                </a:solidFill>
                <a:hlinkClick r:id="rId3"/>
              </a:rPr>
              <a:t>http://go.egi.eu/fslhq</a:t>
            </a:r>
            <a:endParaRPr lang="fr-FR"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sz="1800"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2686575" y="169150"/>
            <a:ext cx="6401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Priority: European Open Science Cloud (EOSC)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110450" y="847575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 #1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110450" y="2360238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PCI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10450" y="3027450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STATUS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176650" y="1220375"/>
            <a:ext cx="88119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“</a:t>
            </a:r>
            <a:r>
              <a:rPr lang="fr-FR" i="1"/>
              <a:t>EOSC must have a long-term baseline funding commitment to become trustworthy…  EOSC must be free and easy to use for research and education purposes</a:t>
            </a:r>
            <a:r>
              <a:rPr lang="fr-FR"/>
              <a:t>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Contribute to develop sustainability and business models for the EOSC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Planned and contributed to activities in the EOSC-hub project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Current results fed into the EOSC Sustainability WG</a:t>
            </a:r>
            <a:endParaRPr/>
          </a:p>
          <a:p>
            <a:pPr marL="914400" marR="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fr-FR" sz="1700"/>
              <a:t>EOSC Business Models Recommendations: </a:t>
            </a:r>
            <a:r>
              <a:rPr lang="fr-FR" sz="1700" u="sng">
                <a:solidFill>
                  <a:schemeClr val="hlink"/>
                </a:solidFill>
                <a:hlinkClick r:id="rId3"/>
              </a:rPr>
              <a:t>https://indico.egi.eu/event/5220/</a:t>
            </a:r>
            <a:endParaRPr sz="1700"/>
          </a:p>
          <a:p>
            <a:pPr marL="914400" marR="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fr-FR" sz="1700"/>
              <a:t>D12.2 Report on business model analysis for procuring services in the EOSC: </a:t>
            </a:r>
            <a:r>
              <a:rPr lang="fr-FR" sz="1700" u="sng">
                <a:solidFill>
                  <a:schemeClr val="hlink"/>
                </a:solidFill>
                <a:hlinkClick r:id="rId4"/>
              </a:rPr>
              <a:t>https://documents.egi.eu/document/3627</a:t>
            </a:r>
            <a:endParaRPr sz="1700"/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Final report expected in March 2021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409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Priority: European Open Science Cloud (EOSC)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110450" y="847575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REC #2</a:t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110450" y="2248638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PCI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10450" y="3084250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FFFF"/>
                </a:solidFill>
              </a:rPr>
              <a:t>STATUS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176650" y="1220375"/>
            <a:ext cx="85920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dirty="0"/>
              <a:t>                      “... </a:t>
            </a:r>
            <a:r>
              <a:rPr lang="fr-FR" i="1" dirty="0"/>
              <a:t>all </a:t>
            </a:r>
            <a:r>
              <a:rPr lang="fr-FR" i="1" dirty="0" err="1"/>
              <a:t>researchers</a:t>
            </a:r>
            <a:r>
              <a:rPr lang="fr-FR" i="1" dirty="0"/>
              <a:t> must </a:t>
            </a:r>
            <a:r>
              <a:rPr lang="fr-FR" i="1" dirty="0" err="1"/>
              <a:t>receive</a:t>
            </a:r>
            <a:r>
              <a:rPr lang="fr-FR" i="1" dirty="0"/>
              <a:t> </a:t>
            </a:r>
            <a:r>
              <a:rPr lang="fr-FR" i="1" dirty="0" err="1"/>
              <a:t>appropriate</a:t>
            </a:r>
            <a:r>
              <a:rPr lang="fr-FR" i="1" dirty="0"/>
              <a:t> EOSC training</a:t>
            </a:r>
            <a:r>
              <a:rPr lang="fr-FR" dirty="0"/>
              <a:t>...”</a:t>
            </a:r>
          </a:p>
          <a:p>
            <a:pPr marL="0" lvl="0" indent="0">
              <a:buNone/>
            </a:pPr>
            <a:r>
              <a:rPr lang="en-US" dirty="0"/>
              <a:t>                      “</a:t>
            </a:r>
            <a:r>
              <a:rPr lang="en-US" i="1" dirty="0"/>
              <a:t>… work towards the design of appropriate Open Science training … </a:t>
            </a:r>
            <a:r>
              <a:rPr lang="en-US" dirty="0"/>
              <a:t>”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 dirty="0" err="1"/>
              <a:t>Develop</a:t>
            </a:r>
            <a:r>
              <a:rPr lang="fr-FR" dirty="0"/>
              <a:t> training </a:t>
            </a:r>
            <a:r>
              <a:rPr lang="fr-FR" dirty="0" err="1"/>
              <a:t>material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made </a:t>
            </a:r>
            <a:r>
              <a:rPr lang="fr-FR" dirty="0" err="1"/>
              <a:t>available</a:t>
            </a:r>
            <a:r>
              <a:rPr lang="fr-FR" dirty="0"/>
              <a:t> via the EOSC portal</a:t>
            </a:r>
            <a:endParaRPr dirty="0"/>
          </a:p>
          <a:p>
            <a:pPr marL="101600" lvl="0" indent="0" algn="l" rtl="0">
              <a:spcBef>
                <a:spcPts val="750"/>
              </a:spcBef>
              <a:spcAft>
                <a:spcPts val="0"/>
              </a:spcAft>
              <a:buSzPts val="2000"/>
              <a:buNone/>
            </a:pPr>
            <a:endParaRPr i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dirty="0" err="1"/>
              <a:t>Developed</a:t>
            </a:r>
            <a:r>
              <a:rPr lang="fr-FR" dirty="0"/>
              <a:t> training contents to </a:t>
            </a:r>
            <a:r>
              <a:rPr lang="fr-FR" dirty="0" err="1"/>
              <a:t>promote</a:t>
            </a:r>
            <a:r>
              <a:rPr lang="fr-FR" dirty="0"/>
              <a:t> the </a:t>
            </a:r>
            <a:r>
              <a:rPr lang="fr-FR" dirty="0" err="1"/>
              <a:t>implementation</a:t>
            </a:r>
            <a:r>
              <a:rPr lang="fr-FR" dirty="0"/>
              <a:t> of the Open Science </a:t>
            </a:r>
            <a:r>
              <a:rPr lang="fr-FR" dirty="0" err="1"/>
              <a:t>principles</a:t>
            </a:r>
            <a:r>
              <a:rPr lang="fr-FR" dirty="0"/>
              <a:t>, </a:t>
            </a:r>
            <a:r>
              <a:rPr lang="fr-FR" dirty="0" err="1"/>
              <a:t>based</a:t>
            </a:r>
            <a:r>
              <a:rPr lang="fr-FR" dirty="0"/>
              <a:t> on the use of open-source solutions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/>
              <a:t>(</a:t>
            </a:r>
            <a:r>
              <a:rPr lang="fr-FR" dirty="0" err="1"/>
              <a:t>e.g</a:t>
            </a:r>
            <a:r>
              <a:rPr lang="fr-FR" dirty="0"/>
              <a:t>.: </a:t>
            </a:r>
            <a:r>
              <a:rPr lang="fr-FR" dirty="0" err="1"/>
              <a:t>Jupyter</a:t>
            </a:r>
            <a:r>
              <a:rPr lang="fr-FR" dirty="0"/>
              <a:t> notebooks and Binder </a:t>
            </a:r>
            <a:r>
              <a:rPr lang="fr-FR" dirty="0" err="1"/>
              <a:t>technology</a:t>
            </a:r>
            <a:r>
              <a:rPr lang="fr-FR" dirty="0"/>
              <a:t> and </a:t>
            </a:r>
            <a:r>
              <a:rPr lang="fr-FR" dirty="0" err="1"/>
              <a:t>Zenodo</a:t>
            </a:r>
            <a:r>
              <a:rPr lang="fr-FR" dirty="0"/>
              <a:t>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via the EOSC-hub Training Portal </a:t>
            </a:r>
            <a:br>
              <a:rPr lang="fr-FR" dirty="0"/>
            </a:br>
            <a:r>
              <a:rPr lang="fr-FR" u="sng" dirty="0">
                <a:solidFill>
                  <a:schemeClr val="hlink"/>
                </a:solidFill>
                <a:hlinkClick r:id="rId3"/>
              </a:rPr>
              <a:t>https://eosc-hub.eu/training-material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dirty="0" err="1"/>
              <a:t>Working</a:t>
            </a:r>
            <a:r>
              <a:rPr lang="fr-FR" dirty="0"/>
              <a:t> on e-Learning </a:t>
            </a:r>
            <a:r>
              <a:rPr lang="fr-FR" dirty="0" err="1"/>
              <a:t>platform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Open </a:t>
            </a:r>
            <a:r>
              <a:rPr lang="fr-FR" dirty="0" err="1"/>
              <a:t>edX</a:t>
            </a:r>
            <a:endParaRPr dirty="0"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2579074" y="169150"/>
            <a:ext cx="6409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err="1"/>
              <a:t>Priorities</a:t>
            </a:r>
            <a:r>
              <a:rPr lang="fr-FR" dirty="0"/>
              <a:t>: </a:t>
            </a:r>
            <a:r>
              <a:rPr lang="fr-FR" dirty="0" err="1"/>
              <a:t>European</a:t>
            </a:r>
            <a:r>
              <a:rPr lang="fr-FR" dirty="0"/>
              <a:t> Open Science Cloud (EOSC) &amp; </a:t>
            </a:r>
            <a:r>
              <a:rPr lang="fr-FR" dirty="0" err="1"/>
              <a:t>Skills</a:t>
            </a:r>
            <a:r>
              <a:rPr lang="fr-FR" dirty="0"/>
              <a:t> and Education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endParaRPr dirty="0"/>
          </a:p>
        </p:txBody>
      </p:sp>
      <p:sp>
        <p:nvSpPr>
          <p:cNvPr id="145" name="Google Shape;145;p16"/>
          <p:cNvSpPr/>
          <p:nvPr/>
        </p:nvSpPr>
        <p:spPr>
          <a:xfrm>
            <a:off x="117381" y="1330226"/>
            <a:ext cx="138122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EOSC REC #3</a:t>
            </a:r>
            <a:endParaRPr dirty="0"/>
          </a:p>
        </p:txBody>
      </p:sp>
      <p:sp>
        <p:nvSpPr>
          <p:cNvPr id="146" name="Google Shape;146;p16"/>
          <p:cNvSpPr/>
          <p:nvPr/>
        </p:nvSpPr>
        <p:spPr>
          <a:xfrm>
            <a:off x="110450" y="2131388"/>
            <a:ext cx="712200" cy="297600"/>
          </a:xfrm>
          <a:prstGeom prst="round1Rect">
            <a:avLst>
              <a:gd name="adj" fmla="val 16667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PCI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147;p16">
            <a:extLst>
              <a:ext uri="{FF2B5EF4-FFF2-40B4-BE49-F238E27FC236}">
                <a16:creationId xmlns:a16="http://schemas.microsoft.com/office/drawing/2014/main" id="{27518CF3-223A-744C-AC86-7C363BB269D3}"/>
              </a:ext>
            </a:extLst>
          </p:cNvPr>
          <p:cNvSpPr/>
          <p:nvPr/>
        </p:nvSpPr>
        <p:spPr>
          <a:xfrm>
            <a:off x="110450" y="2840913"/>
            <a:ext cx="959100" cy="297600"/>
          </a:xfrm>
          <a:prstGeom prst="round1Rect">
            <a:avLst>
              <a:gd name="adj" fmla="val 16667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FFFFFF"/>
                </a:solidFill>
              </a:rPr>
              <a:t>STATUS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Google Shape;145;p16">
            <a:extLst>
              <a:ext uri="{FF2B5EF4-FFF2-40B4-BE49-F238E27FC236}">
                <a16:creationId xmlns:a16="http://schemas.microsoft.com/office/drawing/2014/main" id="{F5BE1198-65A1-3648-9933-5E03643BBF7E}"/>
              </a:ext>
            </a:extLst>
          </p:cNvPr>
          <p:cNvSpPr/>
          <p:nvPr/>
        </p:nvSpPr>
        <p:spPr>
          <a:xfrm>
            <a:off x="117381" y="1684988"/>
            <a:ext cx="1381220" cy="297600"/>
          </a:xfrm>
          <a:prstGeom prst="round1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S&amp;E REC #1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912</Words>
  <Application>Microsoft Macintosh PowerPoint</Application>
  <PresentationFormat>On-screen Show (16:9)</PresentationFormat>
  <Paragraphs>135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HOME</vt:lpstr>
      <vt:lpstr>CONTENT</vt:lpstr>
      <vt:lpstr>EGI Contribution to  Open Science</vt:lpstr>
      <vt:lpstr>Outline</vt:lpstr>
      <vt:lpstr>EGI journey towards Open Science</vt:lpstr>
      <vt:lpstr>8 EC Pillars of Open Science</vt:lpstr>
      <vt:lpstr>Priority: Research Indicators and Next-Generation Metrics  </vt:lpstr>
      <vt:lpstr>Priority: Research Indicators and Next-Generation Metrics  </vt:lpstr>
      <vt:lpstr>Priority: European Open Science Cloud (EOSC) </vt:lpstr>
      <vt:lpstr>Priority: European Open Science Cloud (EOSC)  </vt:lpstr>
      <vt:lpstr>Priorities: European Open Science Cloud (EOSC) &amp; Skills and Education  </vt:lpstr>
      <vt:lpstr>Priority: FAIR (Findable, Accessible, Interoperable, Reusable) Data 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Contribution to  Open Science</dc:title>
  <cp:lastModifiedBy>Sergio Andreozzi</cp:lastModifiedBy>
  <cp:revision>9</cp:revision>
  <dcterms:modified xsi:type="dcterms:W3CDTF">2020-11-02T20:28:15Z</dcterms:modified>
</cp:coreProperties>
</file>