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9" r:id="rId2"/>
    <p:sldMasterId id="2147483698" r:id="rId3"/>
  </p:sldMasterIdLst>
  <p:notesMasterIdLst>
    <p:notesMasterId r:id="rId16"/>
  </p:notesMasterIdLst>
  <p:sldIdLst>
    <p:sldId id="276" r:id="rId4"/>
    <p:sldId id="259" r:id="rId5"/>
    <p:sldId id="273" r:id="rId6"/>
    <p:sldId id="274" r:id="rId7"/>
    <p:sldId id="266" r:id="rId8"/>
    <p:sldId id="268" r:id="rId9"/>
    <p:sldId id="257" r:id="rId10"/>
    <p:sldId id="275" r:id="rId11"/>
    <p:sldId id="271" r:id="rId12"/>
    <p:sldId id="270" r:id="rId13"/>
    <p:sldId id="272" r:id="rId14"/>
    <p:sldId id="278" r:id="rId15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4"/>
  </p:normalViewPr>
  <p:slideViewPr>
    <p:cSldViewPr snapToGrid="0" snapToObjects="1">
      <p:cViewPr varScale="1">
        <p:scale>
          <a:sx n="54" d="100"/>
          <a:sy n="54" d="100"/>
        </p:scale>
        <p:origin x="5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3E097-8357-47F6-8F53-37AE317635B9}" type="datetimeFigureOut">
              <a:rPr lang="es-ES" smtClean="0"/>
              <a:t>03/11/2020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0F841-4C89-4007-91EC-3B409A74B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71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1pPr>
            <a:lvl2pPr marL="685817" indent="-263776"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2pPr>
            <a:lvl3pPr marL="1055103" indent="-211021"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3pPr>
            <a:lvl4pPr marL="1477145" indent="-211021"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4pPr>
            <a:lvl5pPr marL="1899186" indent="-211021"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6B284DC3-7B44-4061-8261-411A7F48C172}" type="slidenum">
              <a:rPr lang="en-GB" altLang="en-US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8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1pPr>
            <a:lvl2pPr marL="685817" indent="-263776"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2pPr>
            <a:lvl3pPr marL="1055103" indent="-211021"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3pPr>
            <a:lvl4pPr marL="1477145" indent="-211021"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4pPr>
            <a:lvl5pPr marL="1899186" indent="-211021" eaLnBrk="0" hangingPunct="0">
              <a:defRPr sz="1100">
                <a:solidFill>
                  <a:srgbClr val="0F5494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6B284DC3-7B44-4061-8261-411A7F48C172}" type="slidenum">
              <a:rPr lang="en-GB" altLang="en-US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GB" altLang="en-US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F9A40-1CAE-42B2-B556-08E1F935ED2B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3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A843650-F0D7-0D4B-961F-4C91A4FA6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630043C-9339-7D42-8D32-D56B5B714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6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85"/>
            <a:ext cx="8229600" cy="421556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725699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defRPr/>
            </a:lvl1pPr>
            <a:lvl2pPr indent="342900">
              <a:defRPr/>
            </a:lvl2pPr>
            <a:lvl3pPr indent="685800">
              <a:defRPr/>
            </a:lvl3pPr>
            <a:lvl4pPr indent="10287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91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424936" cy="3888432"/>
          </a:xfrm>
          <a:prstGeom prst="rect">
            <a:avLst/>
          </a:prstGeom>
        </p:spPr>
        <p:txBody>
          <a:bodyPr/>
          <a:lstStyle>
            <a:lvl1pPr marL="257175" indent="-257175">
              <a:spcBef>
                <a:spcPts val="0"/>
              </a:spcBef>
              <a:spcAft>
                <a:spcPts val="600"/>
              </a:spcAft>
              <a:buClr>
                <a:srgbClr val="58A618"/>
              </a:buClr>
              <a:buFont typeface="Wingdings" charset="2"/>
              <a:buChar char="§"/>
              <a:defRPr sz="210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defRPr>
            </a:lvl1pPr>
            <a:lvl2pPr marL="557213" indent="-214313">
              <a:spcBef>
                <a:spcPts val="0"/>
              </a:spcBef>
              <a:spcAft>
                <a:spcPts val="600"/>
              </a:spcAft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defRPr>
            </a:lvl2pPr>
            <a:lvl3pPr marL="857250" indent="-171450">
              <a:spcBef>
                <a:spcPts val="0"/>
              </a:spcBef>
              <a:spcAft>
                <a:spcPts val="600"/>
              </a:spcAft>
              <a:buClr>
                <a:srgbClr val="E4D700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defRPr>
            </a:lvl3pPr>
            <a:lvl4pPr marL="1200150" indent="-171450">
              <a:buClr>
                <a:schemeClr val="accent5"/>
              </a:buClr>
              <a:buFont typeface="Wingdings" charset="2"/>
              <a:buChar char="§"/>
              <a:defRPr sz="12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1543050" indent="-171450">
              <a:buClr>
                <a:schemeClr val="accent5"/>
              </a:buClr>
              <a:buFont typeface="Wingdings" charset="2"/>
              <a:buChar char="§"/>
              <a:defRPr sz="12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947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25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85" y="4493795"/>
            <a:ext cx="326898" cy="3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25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85" y="4493795"/>
            <a:ext cx="326898" cy="3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0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5" y="4503922"/>
            <a:ext cx="217855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4"/>
          <p:cNvSpPr/>
          <p:nvPr userDrawn="1"/>
        </p:nvSpPr>
        <p:spPr>
          <a:xfrm>
            <a:off x="908694" y="1496129"/>
            <a:ext cx="7600949" cy="1075623"/>
          </a:xfrm>
          <a:prstGeom prst="rect">
            <a:avLst/>
          </a:prstGeom>
          <a:solidFill>
            <a:srgbClr val="4DA4B3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06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g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771534" y="657929"/>
            <a:ext cx="7600949" cy="1075623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00" y="774197"/>
            <a:ext cx="1782000" cy="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2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705405" y="457031"/>
            <a:ext cx="7690757" cy="1075623"/>
          </a:xfrm>
          <a:prstGeom prst="rect">
            <a:avLst/>
          </a:prstGeom>
          <a:solidFill>
            <a:schemeClr val="bg2">
              <a:lumMod val="7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4" y="564870"/>
            <a:ext cx="1755000" cy="3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8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3771901" y="818549"/>
            <a:ext cx="5372100" cy="1075623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85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66" y="988321"/>
            <a:ext cx="1782000" cy="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3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25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25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1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6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25"/>
            </a:lvl2pPr>
            <a:lvl3pPr marL="685732" indent="0">
              <a:buNone/>
              <a:defRPr sz="900"/>
            </a:lvl3pPr>
            <a:lvl4pPr marL="1028598" indent="0">
              <a:buNone/>
              <a:defRPr sz="825"/>
            </a:lvl4pPr>
            <a:lvl5pPr marL="1371464" indent="0">
              <a:buNone/>
              <a:defRPr sz="825"/>
            </a:lvl5pPr>
            <a:lvl6pPr marL="1714331" indent="0">
              <a:buNone/>
              <a:defRPr sz="825"/>
            </a:lvl6pPr>
            <a:lvl7pPr marL="2057195" indent="0">
              <a:buNone/>
              <a:defRPr sz="825"/>
            </a:lvl7pPr>
            <a:lvl8pPr marL="2400060" indent="0">
              <a:buNone/>
              <a:defRPr sz="825"/>
            </a:lvl8pPr>
            <a:lvl9pPr marL="2742926" indent="0">
              <a:buNone/>
              <a:defRPr sz="8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25"/>
            </a:lvl2pPr>
            <a:lvl3pPr marL="685732" indent="0">
              <a:buNone/>
              <a:defRPr sz="900"/>
            </a:lvl3pPr>
            <a:lvl4pPr marL="1028598" indent="0">
              <a:buNone/>
              <a:defRPr sz="825"/>
            </a:lvl4pPr>
            <a:lvl5pPr marL="1371464" indent="0">
              <a:buNone/>
              <a:defRPr sz="825"/>
            </a:lvl5pPr>
            <a:lvl6pPr marL="1714331" indent="0">
              <a:buNone/>
              <a:defRPr sz="825"/>
            </a:lvl6pPr>
            <a:lvl7pPr marL="2057195" indent="0">
              <a:buNone/>
              <a:defRPr sz="825"/>
            </a:lvl7pPr>
            <a:lvl8pPr marL="2400060" indent="0">
              <a:buNone/>
              <a:defRPr sz="825"/>
            </a:lvl8pPr>
            <a:lvl9pPr marL="2742926" indent="0">
              <a:buNone/>
              <a:defRPr sz="8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32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2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2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4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87"/>
            <a:ext cx="8229600" cy="421556"/>
          </a:xfrm>
          <a:prstGeom prst="rect">
            <a:avLst/>
          </a:prstGeom>
        </p:spPr>
        <p:txBody>
          <a:bodyPr lIns="91416" tIns="91416" rIns="91416" bIns="91416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8"/>
            <a:ext cx="8229600" cy="3725699"/>
          </a:xfrm>
          <a:prstGeom prst="rect">
            <a:avLst/>
          </a:prstGeom>
        </p:spPr>
        <p:txBody>
          <a:bodyPr lIns="91416" tIns="91416" rIns="91416" bIns="91416"/>
          <a:lstStyle>
            <a:lvl1pPr>
              <a:defRPr/>
            </a:lvl1pPr>
            <a:lvl2pPr indent="342866">
              <a:defRPr/>
            </a:lvl2pPr>
            <a:lvl3pPr indent="685732">
              <a:defRPr/>
            </a:lvl3pPr>
            <a:lvl4pPr indent="1028598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31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3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843558"/>
            <a:ext cx="8424936" cy="3888432"/>
          </a:xfrm>
          <a:prstGeom prst="rect">
            <a:avLst/>
          </a:prstGeom>
        </p:spPr>
        <p:txBody>
          <a:bodyPr/>
          <a:lstStyle>
            <a:lvl1pPr marL="267489" indent="-267489">
              <a:spcBef>
                <a:spcPts val="0"/>
              </a:spcBef>
              <a:spcAft>
                <a:spcPts val="624"/>
              </a:spcAft>
              <a:buClr>
                <a:srgbClr val="58A618"/>
              </a:buClr>
              <a:buFont typeface="Wingdings" charset="2"/>
              <a:buChar char="§"/>
              <a:defRPr sz="2175">
                <a:solidFill>
                  <a:schemeClr val="accent4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defRPr>
            </a:lvl1pPr>
            <a:lvl2pPr marL="579560" indent="-222908">
              <a:spcBef>
                <a:spcPts val="0"/>
              </a:spcBef>
              <a:spcAft>
                <a:spcPts val="624"/>
              </a:spcAft>
              <a:buClr>
                <a:srgbClr val="703D29"/>
              </a:buClr>
              <a:buFont typeface="Wingdings" charset="2"/>
              <a:buChar char="§"/>
              <a:defRPr sz="1875">
                <a:solidFill>
                  <a:schemeClr val="accent4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defRPr>
            </a:lvl2pPr>
            <a:lvl3pPr marL="891632" indent="-178327">
              <a:spcBef>
                <a:spcPts val="0"/>
              </a:spcBef>
              <a:spcAft>
                <a:spcPts val="624"/>
              </a:spcAft>
              <a:buClr>
                <a:srgbClr val="E4D700"/>
              </a:buClr>
              <a:buFont typeface="Wingdings" charset="2"/>
              <a:buChar char="§"/>
              <a:defRPr sz="1875">
                <a:solidFill>
                  <a:schemeClr val="accent4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Trebuchet MS" panose="020B0603020202020204" pitchFamily="34" charset="0"/>
              </a:defRPr>
            </a:lvl3pPr>
            <a:lvl4pPr marL="1248285" indent="-178327">
              <a:buClr>
                <a:schemeClr val="accent5"/>
              </a:buClr>
              <a:buFont typeface="Wingdings" charset="2"/>
              <a:buChar char="§"/>
              <a:defRPr sz="12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1604938" indent="-178327">
              <a:buClr>
                <a:schemeClr val="accent5"/>
              </a:buClr>
              <a:buFont typeface="Wingdings" charset="2"/>
              <a:buChar char="§"/>
              <a:defRPr sz="12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969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</p:spPr>
        <p:txBody>
          <a:bodyPr anchor="b"/>
          <a:lstStyle>
            <a:lvl1pPr algn="ctr">
              <a:defRPr sz="4725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75"/>
            </a:lvl1pPr>
            <a:lvl2pPr marL="356653" indent="0" algn="ctr">
              <a:buNone/>
              <a:defRPr sz="1575"/>
            </a:lvl2pPr>
            <a:lvl3pPr marL="713306" indent="0" algn="ctr">
              <a:buNone/>
              <a:defRPr sz="1425"/>
            </a:lvl3pPr>
            <a:lvl4pPr marL="1069958" indent="0" algn="ctr">
              <a:buNone/>
              <a:defRPr sz="1200"/>
            </a:lvl4pPr>
            <a:lvl5pPr marL="1426611" indent="0" algn="ctr">
              <a:buNone/>
              <a:defRPr sz="1200"/>
            </a:lvl5pPr>
            <a:lvl6pPr marL="1783265" indent="0" algn="ctr">
              <a:buNone/>
              <a:defRPr sz="1200"/>
            </a:lvl6pPr>
            <a:lvl7pPr marL="2139917" indent="0" algn="ctr">
              <a:buNone/>
              <a:defRPr sz="1200"/>
            </a:lvl7pPr>
            <a:lvl8pPr marL="2496569" indent="0" algn="ctr">
              <a:buNone/>
              <a:defRPr sz="1200"/>
            </a:lvl8pPr>
            <a:lvl9pPr marL="2853223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85" y="4493795"/>
            <a:ext cx="326898" cy="3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</p:spPr>
        <p:txBody>
          <a:bodyPr anchor="b"/>
          <a:lstStyle>
            <a:lvl1pPr algn="ctr">
              <a:defRPr sz="4725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75"/>
            </a:lvl1pPr>
            <a:lvl2pPr marL="356653" indent="0" algn="ctr">
              <a:buNone/>
              <a:defRPr sz="1575"/>
            </a:lvl2pPr>
            <a:lvl3pPr marL="713306" indent="0" algn="ctr">
              <a:buNone/>
              <a:defRPr sz="1425"/>
            </a:lvl3pPr>
            <a:lvl4pPr marL="1069958" indent="0" algn="ctr">
              <a:buNone/>
              <a:defRPr sz="1200"/>
            </a:lvl4pPr>
            <a:lvl5pPr marL="1426611" indent="0" algn="ctr">
              <a:buNone/>
              <a:defRPr sz="1200"/>
            </a:lvl5pPr>
            <a:lvl6pPr marL="1783265" indent="0" algn="ctr">
              <a:buNone/>
              <a:defRPr sz="1200"/>
            </a:lvl6pPr>
            <a:lvl7pPr marL="2139917" indent="0" algn="ctr">
              <a:buNone/>
              <a:defRPr sz="1200"/>
            </a:lvl7pPr>
            <a:lvl8pPr marL="2496569" indent="0" algn="ctr">
              <a:buNone/>
              <a:defRPr sz="1200"/>
            </a:lvl8pPr>
            <a:lvl9pPr marL="2853223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85" y="4493795"/>
            <a:ext cx="326898" cy="3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17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5" y="4503923"/>
            <a:ext cx="217855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4"/>
          <p:cNvSpPr/>
          <p:nvPr userDrawn="1"/>
        </p:nvSpPr>
        <p:spPr>
          <a:xfrm>
            <a:off x="908691" y="1496128"/>
            <a:ext cx="7600949" cy="1075622"/>
          </a:xfrm>
          <a:prstGeom prst="rect">
            <a:avLst/>
          </a:prstGeom>
          <a:solidFill>
            <a:srgbClr val="4DA4B3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5" rIns="71330" bIns="35665" rtlCol="0" anchor="ctr"/>
          <a:lstStyle/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75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48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g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771531" y="657931"/>
            <a:ext cx="7600949" cy="1075622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5" rIns="71330" bIns="35665" rtlCol="0" anchor="ctr"/>
          <a:lstStyle/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01" y="774194"/>
            <a:ext cx="1782000" cy="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1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705399" y="457033"/>
            <a:ext cx="7690758" cy="1075622"/>
          </a:xfrm>
          <a:prstGeom prst="rect">
            <a:avLst/>
          </a:prstGeom>
          <a:solidFill>
            <a:schemeClr val="bg2">
              <a:lumMod val="75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5" rIns="71330" bIns="35665" rtlCol="0" anchor="ctr"/>
          <a:lstStyle/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75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5" y="564871"/>
            <a:ext cx="1755000" cy="3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3771901" y="818551"/>
            <a:ext cx="5372100" cy="1075622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0" tIns="35665" rIns="71330" bIns="35665" rtlCol="0" anchor="ctr"/>
          <a:lstStyle/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75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71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2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67" y="988319"/>
            <a:ext cx="1782000" cy="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8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5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8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725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104"/>
            <a:ext cx="7886700" cy="1125140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665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330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699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6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9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5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32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5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55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5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50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6653" indent="0">
              <a:buNone/>
              <a:defRPr sz="1575" b="1"/>
            </a:lvl2pPr>
            <a:lvl3pPr marL="713306" indent="0">
              <a:buNone/>
              <a:defRPr sz="1425" b="1"/>
            </a:lvl3pPr>
            <a:lvl4pPr marL="1069958" indent="0">
              <a:buNone/>
              <a:defRPr sz="1200" b="1"/>
            </a:lvl4pPr>
            <a:lvl5pPr marL="1426611" indent="0">
              <a:buNone/>
              <a:defRPr sz="1200" b="1"/>
            </a:lvl5pPr>
            <a:lvl6pPr marL="1783265" indent="0">
              <a:buNone/>
              <a:defRPr sz="1200" b="1"/>
            </a:lvl6pPr>
            <a:lvl7pPr marL="2139917" indent="0">
              <a:buNone/>
              <a:defRPr sz="1200" b="1"/>
            </a:lvl7pPr>
            <a:lvl8pPr marL="2496569" indent="0">
              <a:buNone/>
              <a:defRPr sz="1200" b="1"/>
            </a:lvl8pPr>
            <a:lvl9pPr marL="2853223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6653" indent="0">
              <a:buNone/>
              <a:defRPr sz="1575" b="1"/>
            </a:lvl2pPr>
            <a:lvl3pPr marL="713306" indent="0">
              <a:buNone/>
              <a:defRPr sz="1425" b="1"/>
            </a:lvl3pPr>
            <a:lvl4pPr marL="1069958" indent="0">
              <a:buNone/>
              <a:defRPr sz="1200" b="1"/>
            </a:lvl4pPr>
            <a:lvl5pPr marL="1426611" indent="0">
              <a:buNone/>
              <a:defRPr sz="1200" b="1"/>
            </a:lvl5pPr>
            <a:lvl6pPr marL="1783265" indent="0">
              <a:buNone/>
              <a:defRPr sz="1200" b="1"/>
            </a:lvl6pPr>
            <a:lvl7pPr marL="2139917" indent="0">
              <a:buNone/>
              <a:defRPr sz="1200" b="1"/>
            </a:lvl7pPr>
            <a:lvl8pPr marL="2496569" indent="0">
              <a:buNone/>
              <a:defRPr sz="1200" b="1"/>
            </a:lvl8pPr>
            <a:lvl9pPr marL="2853223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5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5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9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2475"/>
            </a:lvl1pPr>
          </a:lstStyle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5" y="740574"/>
            <a:ext cx="4629149" cy="3655219"/>
          </a:xfrm>
        </p:spPr>
        <p:txBody>
          <a:bodyPr/>
          <a:lstStyle>
            <a:lvl1pPr>
              <a:defRPr sz="2475"/>
            </a:lvl1pPr>
            <a:lvl2pPr>
              <a:defRPr sz="2175"/>
            </a:lvl2pPr>
            <a:lvl3pPr>
              <a:defRPr sz="187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3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56653" indent="0">
              <a:buNone/>
              <a:defRPr sz="1125"/>
            </a:lvl2pPr>
            <a:lvl3pPr marL="713306" indent="0">
              <a:buNone/>
              <a:defRPr sz="900"/>
            </a:lvl3pPr>
            <a:lvl4pPr marL="1069958" indent="0">
              <a:buNone/>
              <a:defRPr sz="825"/>
            </a:lvl4pPr>
            <a:lvl5pPr marL="1426611" indent="0">
              <a:buNone/>
              <a:defRPr sz="825"/>
            </a:lvl5pPr>
            <a:lvl6pPr marL="1783265" indent="0">
              <a:buNone/>
              <a:defRPr sz="825"/>
            </a:lvl6pPr>
            <a:lvl7pPr marL="2139917" indent="0">
              <a:buNone/>
              <a:defRPr sz="825"/>
            </a:lvl7pPr>
            <a:lvl8pPr marL="2496569" indent="0">
              <a:buNone/>
              <a:defRPr sz="825"/>
            </a:lvl8pPr>
            <a:lvl9pPr marL="2853223" indent="0">
              <a:buNone/>
              <a:defRPr sz="8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5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2475"/>
            </a:lvl1pPr>
          </a:lstStyle>
          <a:p>
            <a:r>
              <a:rPr lang="es-ES" smtClean="0"/>
              <a:t>Haga clic para modificar el estilo de título del patrón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5" y="740574"/>
            <a:ext cx="4629149" cy="3655219"/>
          </a:xfrm>
        </p:spPr>
        <p:txBody>
          <a:bodyPr/>
          <a:lstStyle>
            <a:lvl1pPr marL="0" indent="0">
              <a:buNone/>
              <a:defRPr sz="2475"/>
            </a:lvl1pPr>
            <a:lvl2pPr marL="356653" indent="0">
              <a:buNone/>
              <a:defRPr sz="2175"/>
            </a:lvl2pPr>
            <a:lvl3pPr marL="713306" indent="0">
              <a:buNone/>
              <a:defRPr sz="1875"/>
            </a:lvl3pPr>
            <a:lvl4pPr marL="1069958" indent="0">
              <a:buNone/>
              <a:defRPr sz="1575"/>
            </a:lvl4pPr>
            <a:lvl5pPr marL="1426611" indent="0">
              <a:buNone/>
              <a:defRPr sz="1575"/>
            </a:lvl5pPr>
            <a:lvl6pPr marL="1783265" indent="0">
              <a:buNone/>
              <a:defRPr sz="1575"/>
            </a:lvl6pPr>
            <a:lvl7pPr marL="2139917" indent="0">
              <a:buNone/>
              <a:defRPr sz="1575"/>
            </a:lvl7pPr>
            <a:lvl8pPr marL="2496569" indent="0">
              <a:buNone/>
              <a:defRPr sz="1575"/>
            </a:lvl8pPr>
            <a:lvl9pPr marL="2853223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3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56653" indent="0">
              <a:buNone/>
              <a:defRPr sz="1125"/>
            </a:lvl2pPr>
            <a:lvl3pPr marL="713306" indent="0">
              <a:buNone/>
              <a:defRPr sz="900"/>
            </a:lvl3pPr>
            <a:lvl4pPr marL="1069958" indent="0">
              <a:buNone/>
              <a:defRPr sz="825"/>
            </a:lvl4pPr>
            <a:lvl5pPr marL="1426611" indent="0">
              <a:buNone/>
              <a:defRPr sz="825"/>
            </a:lvl5pPr>
            <a:lvl6pPr marL="1783265" indent="0">
              <a:buNone/>
              <a:defRPr sz="825"/>
            </a:lvl6pPr>
            <a:lvl7pPr marL="2139917" indent="0">
              <a:buNone/>
              <a:defRPr sz="825"/>
            </a:lvl7pPr>
            <a:lvl8pPr marL="2496569" indent="0">
              <a:buNone/>
              <a:defRPr sz="825"/>
            </a:lvl8pPr>
            <a:lvl9pPr marL="2853223" indent="0">
              <a:buNone/>
              <a:defRPr sz="8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83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45" y="4716494"/>
            <a:ext cx="32461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2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1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8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96" r:id="rId13"/>
    <p:sldLayoutId id="214748369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685732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4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iming>
    <p:tnLst>
      <p:par>
        <p:cTn id="1" dur="indefinite" restart="never" nodeType="tmRoot"/>
      </p:par>
    </p:tnLst>
  </p:timing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FFC000"/>
          </a:solidFill>
          <a:latin typeface="+mn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50"/>
            <a:ext cx="7886700" cy="994172"/>
          </a:xfrm>
          <a:prstGeom prst="rect">
            <a:avLst/>
          </a:prstGeom>
        </p:spPr>
        <p:txBody>
          <a:bodyPr vert="horz" lIns="95107" tIns="47553" rIns="95107" bIns="47553" rtlCol="0" anchor="ctr">
            <a:normAutofit/>
          </a:bodyPr>
          <a:lstStyle/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5107" tIns="47553" rIns="95107" bIns="47553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5107" tIns="47553" rIns="95107" bIns="4755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306"/>
            <a:fld id="{5A7D88F6-30F5-9E48-82A5-269608FF844B}" type="datetimeFigureOut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713306"/>
              <a:t>3-11-2020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5107" tIns="47553" rIns="95107" bIns="4755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306"/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3844"/>
          </a:xfrm>
          <a:prstGeom prst="rect">
            <a:avLst/>
          </a:prstGeom>
        </p:spPr>
        <p:txBody>
          <a:bodyPr vert="horz" lIns="95107" tIns="47553" rIns="95107" bIns="4755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306"/>
            <a:fld id="{4B8F886C-FD65-E942-822F-D036EA3CC0CD}" type="slidenum">
              <a:rPr lang="nl-NL" smtClean="0">
                <a:solidFill>
                  <a:srgbClr val="000000">
                    <a:tint val="75000"/>
                  </a:srgbClr>
                </a:solidFill>
              </a:rPr>
              <a:pPr defTabSz="713306"/>
              <a:t>‹Nº›</a:t>
            </a:fld>
            <a:endParaRPr lang="nl-N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9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txStyles>
    <p:titleStyle>
      <a:lvl1pPr algn="l" defTabSz="713306" rtl="0" eaLnBrk="1" latinLnBrk="0" hangingPunct="1">
        <a:lnSpc>
          <a:spcPct val="90000"/>
        </a:lnSpc>
        <a:spcBef>
          <a:spcPct val="0"/>
        </a:spcBef>
        <a:buNone/>
        <a:defRPr sz="3375" b="1" kern="1200">
          <a:solidFill>
            <a:srgbClr val="FFC000"/>
          </a:solidFill>
          <a:latin typeface="+mn-lt"/>
          <a:ea typeface="+mj-ea"/>
          <a:cs typeface="+mj-cs"/>
        </a:defRPr>
      </a:lvl1pPr>
    </p:titleStyle>
    <p:bodyStyle>
      <a:lvl1pPr marL="178327" indent="-178327" algn="l" defTabSz="713306" rtl="0" eaLnBrk="1" latinLnBrk="0" hangingPunct="1">
        <a:lnSpc>
          <a:spcPct val="90000"/>
        </a:lnSpc>
        <a:spcBef>
          <a:spcPts val="78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4980" indent="-178327" algn="l" defTabSz="713306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1632" indent="-178327" algn="l" defTabSz="713306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48285" indent="-178327" algn="l" defTabSz="713306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604938" indent="-178327" algn="l" defTabSz="713306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961590" indent="-178327" algn="l" defTabSz="713306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318243" indent="-178327" algn="l" defTabSz="713306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74896" indent="-178327" algn="l" defTabSz="713306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3031550" indent="-178327" algn="l" defTabSz="713306" rtl="0" eaLnBrk="1" latinLnBrk="0" hangingPunct="1">
        <a:lnSpc>
          <a:spcPct val="90000"/>
        </a:lnSpc>
        <a:spcBef>
          <a:spcPts val="390"/>
        </a:spcBef>
        <a:buFont typeface="Arial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56653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13306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69958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26611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83265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39917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96569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853223" algn="l" defTabSz="71330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openscience/pdf/ec_rtd_ospp-final-report.pdf#view=fit&amp;pagemode=non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2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openscience/pdf/ospp_nominated_members.pdf#view=fit&amp;pagemode=non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research/openscience/pdf/report.pdf#view=fit&amp;pagemode=none" TargetMode="External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hyperlink" Target="https://ec.europa.eu/research/openscience/pdf/realising_the_european_open_science_cloud_2016.pdf#view=fit&amp;pagemode=none" TargetMode="External"/><Relationship Id="rId7" Type="http://schemas.openxmlformats.org/officeDocument/2006/relationships/image" Target="../media/image19.png"/><Relationship Id="rId12" Type="http://schemas.openxmlformats.org/officeDocument/2006/relationships/hyperlink" Target="https://cdn1.euraxess.org/sites/default/files/policy_library/ec-rtd_os_skills_report_final_complete_2207_1.pdf" TargetMode="External"/><Relationship Id="rId17" Type="http://schemas.openxmlformats.org/officeDocument/2006/relationships/hyperlink" Target="https://ec.europa.eu/research/openscience/pdf/integrated_advice_opspp_recommendations.pdf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hyperlink" Target="https://ec.europa.eu/research/openscience/pdf/os_rewards_wgreport_final.pdf#view=fit&amp;pagemode=none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c.europa.eu/research/openscience/pdf/integrated_advice_opspp_recommendations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nosc.org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91" y="2926033"/>
            <a:ext cx="1477775" cy="4750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139915" y="2274048"/>
            <a:ext cx="4319752" cy="1746159"/>
          </a:xfrm>
        </p:spPr>
        <p:txBody>
          <a:bodyPr>
            <a:noAutofit/>
          </a:bodyPr>
          <a:lstStyle/>
          <a:p>
            <a:pPr algn="l"/>
            <a:r>
              <a:rPr lang="es-ES" sz="1600" b="1" dirty="0" smtClean="0">
                <a:solidFill>
                  <a:schemeClr val="bg1"/>
                </a:solidFill>
              </a:rPr>
              <a:t>Eva Méndez </a:t>
            </a:r>
          </a:p>
          <a:p>
            <a:pPr algn="l"/>
            <a:r>
              <a:rPr lang="es-ES" sz="1600" b="1" dirty="0" smtClean="0">
                <a:solidFill>
                  <a:schemeClr val="bg1"/>
                </a:solidFill>
              </a:rPr>
              <a:t>Universidad Carlos III de Madrid</a:t>
            </a:r>
          </a:p>
          <a:p>
            <a:pPr algn="l"/>
            <a:r>
              <a:rPr lang="es-ES" sz="1600" b="1" dirty="0" err="1" smtClean="0">
                <a:solidFill>
                  <a:schemeClr val="bg1"/>
                </a:solidFill>
              </a:rPr>
              <a:t>Chair</a:t>
            </a:r>
            <a:r>
              <a:rPr lang="es-ES" sz="1600" b="1" dirty="0" smtClean="0">
                <a:solidFill>
                  <a:schemeClr val="bg1"/>
                </a:solidFill>
              </a:rPr>
              <a:t> of </a:t>
            </a:r>
            <a:r>
              <a:rPr lang="es-ES" sz="1600" b="1" dirty="0" err="1" smtClean="0">
                <a:solidFill>
                  <a:schemeClr val="bg1"/>
                </a:solidFill>
              </a:rPr>
              <a:t>the</a:t>
            </a:r>
            <a:r>
              <a:rPr lang="es-ES" sz="1600" b="1" dirty="0" smtClean="0">
                <a:solidFill>
                  <a:schemeClr val="bg1"/>
                </a:solidFill>
              </a:rPr>
              <a:t> EU-OSPP 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6648" y="1158766"/>
            <a:ext cx="6534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OSPP: 4 </a:t>
            </a:r>
            <a:r>
              <a:rPr lang="es-ES" sz="3200" b="1" dirty="0" err="1" smtClean="0">
                <a:solidFill>
                  <a:srgbClr val="FFC000"/>
                </a:solidFill>
              </a:rPr>
              <a:t>years</a:t>
            </a:r>
            <a:r>
              <a:rPr lang="es-ES" sz="3200" b="1" dirty="0" smtClean="0">
                <a:solidFill>
                  <a:srgbClr val="FFC000"/>
                </a:solidFill>
              </a:rPr>
              <a:t> </a:t>
            </a:r>
            <a:r>
              <a:rPr lang="es-ES" sz="3200" b="1" dirty="0" err="1" smtClean="0">
                <a:solidFill>
                  <a:srgbClr val="FFC000"/>
                </a:solidFill>
              </a:rPr>
              <a:t>shaping</a:t>
            </a:r>
            <a:r>
              <a:rPr lang="es-ES" sz="3200" b="1" dirty="0" smtClean="0">
                <a:solidFill>
                  <a:srgbClr val="FFC000"/>
                </a:solidFill>
              </a:rPr>
              <a:t> up </a:t>
            </a:r>
          </a:p>
          <a:p>
            <a:r>
              <a:rPr lang="es-ES" sz="3200" b="1" dirty="0" smtClean="0">
                <a:solidFill>
                  <a:srgbClr val="FFC000"/>
                </a:solidFill>
              </a:rPr>
              <a:t>Open Science in </a:t>
            </a:r>
            <a:r>
              <a:rPr lang="es-ES" sz="3200" b="1" dirty="0" err="1" smtClean="0">
                <a:solidFill>
                  <a:srgbClr val="FFC000"/>
                </a:solidFill>
              </a:rPr>
              <a:t>Europe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1999" y="3647573"/>
            <a:ext cx="2326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 smtClean="0">
                <a:solidFill>
                  <a:schemeClr val="bg1"/>
                </a:solidFill>
              </a:rPr>
              <a:t>@</a:t>
            </a:r>
            <a:r>
              <a:rPr lang="es-ES" sz="1800" b="1" dirty="0" err="1">
                <a:solidFill>
                  <a:schemeClr val="bg1"/>
                </a:solidFill>
              </a:rPr>
              <a:t>evamen</a:t>
            </a:r>
            <a:r>
              <a:rPr lang="es-ES" sz="1800" b="1" dirty="0">
                <a:solidFill>
                  <a:schemeClr val="bg1"/>
                </a:solidFill>
              </a:rPr>
              <a:t> | @</a:t>
            </a:r>
            <a:r>
              <a:rPr lang="es-ES" sz="1800" b="1" dirty="0" err="1" smtClean="0">
                <a:solidFill>
                  <a:schemeClr val="bg1"/>
                </a:solidFill>
              </a:rPr>
              <a:t>euospp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88670" y="874395"/>
            <a:ext cx="7800975" cy="3789045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Commitments</a:t>
            </a:r>
            <a:r>
              <a:rPr lang="en-US" sz="27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regarding any aspect (challenge) of Open Science</a:t>
            </a:r>
          </a:p>
          <a:p>
            <a:r>
              <a:rPr lang="en-US" sz="27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Actual, </a:t>
            </a:r>
            <a:r>
              <a:rPr lang="en-US" sz="2700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realistic</a:t>
            </a:r>
            <a:r>
              <a:rPr lang="en-US" sz="27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and </a:t>
            </a:r>
            <a:r>
              <a:rPr lang="en-US" sz="2700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affordable</a:t>
            </a:r>
            <a:r>
              <a:rPr lang="en-US" sz="27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… in a level where the proponent has “jurisdiction”</a:t>
            </a:r>
          </a:p>
          <a:p>
            <a:r>
              <a:rPr lang="en-US" sz="2700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Effect </a:t>
            </a:r>
            <a:r>
              <a:rPr lang="en-US" sz="27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real </a:t>
            </a:r>
            <a:r>
              <a:rPr lang="en-US" sz="2700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implementation</a:t>
            </a:r>
          </a:p>
          <a:p>
            <a:r>
              <a:rPr lang="en-US" sz="27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They answer to the question: </a:t>
            </a:r>
            <a:r>
              <a:rPr lang="en-US" sz="2700" i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What </a:t>
            </a:r>
            <a:r>
              <a:rPr lang="en-US" sz="2700" b="1" i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CAN </a:t>
            </a:r>
            <a:r>
              <a:rPr lang="en-US" sz="2700" i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do to make Open Science happen? </a:t>
            </a:r>
          </a:p>
          <a:p>
            <a:r>
              <a:rPr lang="en-US" sz="27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Open science at “action level” (</a:t>
            </a:r>
            <a:r>
              <a:rPr lang="en-US" sz="2700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practical</a:t>
            </a:r>
            <a:r>
              <a:rPr lang="en-US" sz="27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395536" y="2"/>
            <a:ext cx="8640960" cy="735806"/>
          </a:xfrm>
        </p:spPr>
        <p:txBody>
          <a:bodyPr/>
          <a:lstStyle/>
          <a:p>
            <a:r>
              <a:rPr lang="es-ES" b="1" dirty="0" err="1" smtClean="0">
                <a:solidFill>
                  <a:schemeClr val="accent2"/>
                </a:solidFill>
              </a:rPr>
              <a:t>What</a:t>
            </a:r>
            <a:r>
              <a:rPr lang="es-ES" b="1" dirty="0" smtClean="0">
                <a:solidFill>
                  <a:schemeClr val="accent2"/>
                </a:solidFill>
              </a:rPr>
              <a:t> are </a:t>
            </a:r>
            <a:r>
              <a:rPr lang="es-ES" b="1" dirty="0" err="1" smtClean="0">
                <a:solidFill>
                  <a:srgbClr val="C00000"/>
                </a:solidFill>
              </a:rPr>
              <a:t>PCIs</a:t>
            </a:r>
            <a:r>
              <a:rPr lang="es-ES" b="1" dirty="0" smtClean="0"/>
              <a:t> </a:t>
            </a:r>
            <a:r>
              <a:rPr lang="es-ES" b="1" dirty="0" err="1" smtClean="0">
                <a:solidFill>
                  <a:schemeClr val="accent2"/>
                </a:solidFill>
              </a:rPr>
              <a:t>for</a:t>
            </a:r>
            <a:r>
              <a:rPr lang="es-ES" b="1" dirty="0" smtClean="0">
                <a:solidFill>
                  <a:schemeClr val="accent2"/>
                </a:solidFill>
              </a:rPr>
              <a:t> Open Science</a:t>
            </a:r>
            <a:endParaRPr lang="es-E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4232910" cy="2957033"/>
          </a:xfrm>
        </p:spPr>
        <p:txBody>
          <a:bodyPr>
            <a:normAutofit/>
          </a:bodyPr>
          <a:lstStyle/>
          <a:p>
            <a:pPr algn="r"/>
            <a:r>
              <a:rPr lang="es-ES" b="1" dirty="0" smtClean="0">
                <a:solidFill>
                  <a:srgbClr val="C00000"/>
                </a:solidFill>
              </a:rPr>
              <a:t>Final </a:t>
            </a:r>
            <a:r>
              <a:rPr lang="es-ES" b="1" dirty="0" err="1" smtClean="0">
                <a:solidFill>
                  <a:srgbClr val="C00000"/>
                </a:solidFill>
                <a:latin typeface="+mn-lt"/>
              </a:rPr>
              <a:t>report</a:t>
            </a:r>
            <a:endParaRPr lang="es-E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0" y="-36222"/>
            <a:ext cx="4084320" cy="51797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9105" y="3601917"/>
            <a:ext cx="4572000" cy="40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13" dirty="0">
                <a:hlinkClick r:id="rId3"/>
              </a:rPr>
              <a:t>https://ec.europa.eu/research/openscience/pdf/ec_rtd_ospp-final-report.pdf#view=fit&amp;pagemode=none</a:t>
            </a:r>
            <a:endParaRPr lang="es-ES" sz="1013" dirty="0"/>
          </a:p>
        </p:txBody>
      </p:sp>
    </p:spTree>
    <p:extLst>
      <p:ext uri="{BB962C8B-B14F-4D97-AF65-F5344CB8AC3E}">
        <p14:creationId xmlns:p14="http://schemas.microsoft.com/office/powerpoint/2010/main" val="42885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3D6B688-5DB9-A146-96BD-4A73372B8B95}"/>
              </a:ext>
            </a:extLst>
          </p:cNvPr>
          <p:cNvSpPr txBox="1">
            <a:spLocks/>
          </p:cNvSpPr>
          <p:nvPr/>
        </p:nvSpPr>
        <p:spPr>
          <a:xfrm>
            <a:off x="268477" y="79721"/>
            <a:ext cx="6541994" cy="5105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FFFF00"/>
                </a:solidFill>
              </a:rPr>
              <a:t>Thank you!!!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22228" y="19544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@euospp </a:t>
            </a:r>
            <a:r>
              <a:rPr lang="it-IT" sz="2400" dirty="0" smtClean="0">
                <a:solidFill>
                  <a:srgbClr val="C00000"/>
                </a:solidFill>
              </a:rPr>
              <a:t>#</a:t>
            </a:r>
            <a:r>
              <a:rPr lang="it-IT" sz="2400" dirty="0" smtClean="0">
                <a:solidFill>
                  <a:srgbClr val="C00000"/>
                </a:solidFill>
              </a:rPr>
              <a:t>EUOSPP</a:t>
            </a:r>
          </a:p>
          <a:p>
            <a:r>
              <a:rPr lang="it-IT" sz="2400" dirty="0">
                <a:solidFill>
                  <a:srgbClr val="C00000"/>
                </a:solidFill>
              </a:rPr>
              <a:t>@</a:t>
            </a:r>
            <a:r>
              <a:rPr lang="it-IT" sz="2400" dirty="0" smtClean="0">
                <a:solidFill>
                  <a:srgbClr val="C00000"/>
                </a:solidFill>
              </a:rPr>
              <a:t>evamen</a:t>
            </a:r>
          </a:p>
          <a:p>
            <a:endParaRPr lang="it-IT" sz="2400" b="1" dirty="0" smtClean="0">
              <a:solidFill>
                <a:srgbClr val="C00000"/>
              </a:solidFill>
            </a:endParaRPr>
          </a:p>
          <a:p>
            <a:r>
              <a:rPr lang="it-IT" sz="2400" b="1" dirty="0" smtClean="0">
                <a:solidFill>
                  <a:srgbClr val="C00000"/>
                </a:solidFill>
              </a:rPr>
              <a:t>emendez@bib.uc3m.es 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6" name="D994D40E-D1E8-482C-AF2D-A714FA273A4C" descr="D994D40E-D1E8-482C-AF2D-A714FA273A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98" y="1106957"/>
            <a:ext cx="2893240" cy="216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cc 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13" y="79721"/>
            <a:ext cx="1180865" cy="4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77" y="1258069"/>
            <a:ext cx="1477775" cy="4750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n 24">
            <a:extLst>
              <a:ext uri="{FF2B5EF4-FFF2-40B4-BE49-F238E27FC236}">
                <a16:creationId xmlns:a16="http://schemas.microsoft.com/office/drawing/2014/main" id="{EEEB94B4-C1AE-43FE-A798-82CC1FA6A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708" y="1314732"/>
            <a:ext cx="2314284" cy="8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1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t="-3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6992" y="1979066"/>
            <a:ext cx="7372350" cy="2008240"/>
          </a:xfrm>
          <a:prstGeom prst="rect">
            <a:avLst/>
          </a:prstGeom>
          <a:solidFill>
            <a:schemeClr val="bg1"/>
          </a:solidFill>
        </p:spPr>
        <p:txBody>
          <a:bodyPr wrap="square" lIns="68574" tIns="34289" rIns="68574" bIns="34289" rtlCol="0">
            <a:spAutoFit/>
          </a:bodyPr>
          <a:lstStyle/>
          <a:p>
            <a:pPr marL="342866" lvl="1" defTabSz="685732"/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OSPP: 4 </a:t>
            </a: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years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 2 mandates</a:t>
            </a:r>
          </a:p>
          <a:p>
            <a:pPr marL="1114349" lvl="2" indent="-428583" defTabSz="685732">
              <a:buFont typeface="Arial" panose="020B0604020202020204" pitchFamily="34" charset="0"/>
              <a:buChar char="•"/>
            </a:pP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Who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Why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What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?</a:t>
            </a:r>
            <a:endParaRPr lang="es-ES" sz="2100" dirty="0" smtClean="0">
              <a:solidFill>
                <a:srgbClr val="000000"/>
              </a:solidFill>
              <a:latin typeface="Calibri" panose="020F0502020204030204"/>
            </a:endParaRPr>
          </a:p>
          <a:p>
            <a:pPr marL="342866" lvl="1" defTabSz="685732"/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Principal </a:t>
            </a: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outcomes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:</a:t>
            </a:r>
          </a:p>
          <a:p>
            <a:pPr marL="1114349" lvl="2" indent="-428583" defTabSz="685732">
              <a:buFont typeface="Arial" panose="020B0604020202020204" pitchFamily="34" charset="0"/>
              <a:buChar char="•"/>
            </a:pP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From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Recommendations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 to </a:t>
            </a: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Implementatio</a:t>
            </a:r>
            <a:endParaRPr lang="es-ES" sz="2100" dirty="0" smtClean="0">
              <a:solidFill>
                <a:srgbClr val="000000"/>
              </a:solidFill>
              <a:latin typeface="Calibri" panose="020F0502020204030204"/>
            </a:endParaRPr>
          </a:p>
          <a:p>
            <a:pPr marL="1114349" lvl="2" indent="-428583" defTabSz="685732">
              <a:buFont typeface="Arial" panose="020B0604020202020204" pitchFamily="34" charset="0"/>
              <a:buChar char="•"/>
            </a:pP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No </a:t>
            </a:r>
            <a:r>
              <a:rPr lang="es-ES" sz="2100" dirty="0" smtClean="0">
                <a:solidFill>
                  <a:srgbClr val="000000"/>
                </a:solidFill>
                <a:latin typeface="Calibri" panose="020F0502020204030204"/>
              </a:rPr>
              <a:t>more Bs, more </a:t>
            </a:r>
            <a:r>
              <a:rPr lang="es-ES" sz="2100" dirty="0" err="1" smtClean="0">
                <a:solidFill>
                  <a:srgbClr val="000000"/>
                </a:solidFill>
                <a:latin typeface="Calibri" panose="020F0502020204030204"/>
              </a:rPr>
              <a:t>PCIs</a:t>
            </a:r>
            <a:endParaRPr lang="es-ES" sz="2100" dirty="0">
              <a:solidFill>
                <a:srgbClr val="000000"/>
              </a:solidFill>
              <a:latin typeface="Calibri" panose="020F0502020204030204"/>
            </a:endParaRPr>
          </a:p>
          <a:p>
            <a:pPr marL="771449" lvl="1" indent="-428583" defTabSz="685732">
              <a:buFont typeface="Arial" panose="020B0604020202020204" pitchFamily="34" charset="0"/>
              <a:buChar char="•"/>
            </a:pPr>
            <a:endParaRPr lang="es-ES" sz="210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07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597" y="497885"/>
            <a:ext cx="2807437" cy="415223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1575" b="1" dirty="0"/>
              <a:t>Universities:</a:t>
            </a:r>
          </a:p>
          <a:p>
            <a:pPr lvl="1">
              <a:buClr>
                <a:srgbClr val="0070C0"/>
              </a:buClr>
              <a:buSzPct val="110000"/>
            </a:pPr>
            <a:r>
              <a:rPr lang="en-US" sz="1425" dirty="0"/>
              <a:t>Norbert </a:t>
            </a:r>
            <a:r>
              <a:rPr lang="en-US" sz="1425" dirty="0" err="1"/>
              <a:t>Lossau</a:t>
            </a:r>
            <a:r>
              <a:rPr lang="en-US" sz="1425" dirty="0"/>
              <a:t> (EUA)</a:t>
            </a:r>
          </a:p>
          <a:p>
            <a:pPr lvl="1">
              <a:buClr>
                <a:srgbClr val="0070C0"/>
              </a:buClr>
              <a:buSzPct val="110000"/>
            </a:pPr>
            <a:r>
              <a:rPr lang="en-US" sz="1425" dirty="0"/>
              <a:t>Kurt </a:t>
            </a:r>
            <a:r>
              <a:rPr lang="en-US" sz="1425" dirty="0" err="1"/>
              <a:t>Deketelaere</a:t>
            </a:r>
            <a:r>
              <a:rPr lang="en-US" sz="1425" dirty="0"/>
              <a:t> (LERU)</a:t>
            </a:r>
          </a:p>
          <a:p>
            <a:pPr lvl="1">
              <a:buClr>
                <a:srgbClr val="0070C0"/>
              </a:buClr>
              <a:buSzPct val="110000"/>
            </a:pPr>
            <a:r>
              <a:rPr lang="en-US" sz="1425" dirty="0"/>
              <a:t>Karel </a:t>
            </a:r>
            <a:r>
              <a:rPr lang="en-US" sz="1425" dirty="0" err="1"/>
              <a:t>Luyben</a:t>
            </a:r>
            <a:r>
              <a:rPr lang="en-US" sz="1425" dirty="0"/>
              <a:t> (CEASAR)</a:t>
            </a:r>
          </a:p>
          <a:p>
            <a:pPr lvl="1">
              <a:buClr>
                <a:srgbClr val="0070C0"/>
              </a:buClr>
              <a:buSzPct val="110000"/>
            </a:pPr>
            <a:r>
              <a:rPr lang="en-US" sz="1425" dirty="0"/>
              <a:t>Eva Méndez  (</a:t>
            </a:r>
            <a:r>
              <a:rPr lang="en-US" sz="1425" dirty="0" smtClean="0"/>
              <a:t>YERUN)</a:t>
            </a:r>
          </a:p>
          <a:p>
            <a:pPr lvl="1">
              <a:buClr>
                <a:srgbClr val="0070C0"/>
              </a:buClr>
              <a:buSzPct val="110000"/>
            </a:pPr>
            <a:r>
              <a:rPr lang="en-US" sz="1425" dirty="0" smtClean="0"/>
              <a:t>Manuela </a:t>
            </a:r>
            <a:r>
              <a:rPr lang="en-US" sz="1425" dirty="0"/>
              <a:t>Epure (ACEU)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75" b="1" dirty="0"/>
              <a:t>Research organizations:</a:t>
            </a:r>
          </a:p>
          <a:p>
            <a:pPr lvl="1">
              <a:buClr>
                <a:srgbClr val="0070C0"/>
              </a:buClr>
              <a:buSzPct val="108000"/>
            </a:pPr>
            <a:r>
              <a:rPr lang="en-US" sz="1425" dirty="0"/>
              <a:t>Ernst Kristiansen (EARTO)</a:t>
            </a:r>
          </a:p>
          <a:p>
            <a:pPr lvl="1">
              <a:buClr>
                <a:srgbClr val="0070C0"/>
              </a:buClr>
              <a:buSzPct val="108000"/>
            </a:pPr>
            <a:r>
              <a:rPr lang="en-US" sz="1425" dirty="0"/>
              <a:t>Michela </a:t>
            </a:r>
            <a:r>
              <a:rPr lang="en-US" sz="1425" dirty="0" err="1"/>
              <a:t>Bertero</a:t>
            </a:r>
            <a:r>
              <a:rPr lang="en-US" sz="1425" dirty="0"/>
              <a:t> (EU-LIFE)</a:t>
            </a:r>
          </a:p>
          <a:p>
            <a:pPr lvl="1">
              <a:buClr>
                <a:srgbClr val="0070C0"/>
              </a:buClr>
              <a:buSzPct val="108000"/>
            </a:pPr>
            <a:r>
              <a:rPr lang="en-US" sz="1425" dirty="0"/>
              <a:t>Michele </a:t>
            </a:r>
            <a:r>
              <a:rPr lang="en-US" sz="1425" dirty="0" err="1"/>
              <a:t>Garfinkel</a:t>
            </a:r>
            <a:r>
              <a:rPr lang="en-US" sz="1425" dirty="0"/>
              <a:t> (EMBO)</a:t>
            </a:r>
          </a:p>
          <a:p>
            <a:pPr lvl="1">
              <a:buClr>
                <a:srgbClr val="0070C0"/>
              </a:buClr>
              <a:buSzPct val="108000"/>
            </a:pPr>
            <a:r>
              <a:rPr lang="en-US" sz="1425" dirty="0" err="1"/>
              <a:t>Tuija</a:t>
            </a:r>
            <a:r>
              <a:rPr lang="en-US" sz="1425" dirty="0"/>
              <a:t> </a:t>
            </a:r>
            <a:r>
              <a:rPr lang="en-US" sz="1425" dirty="0" err="1"/>
              <a:t>Hirvikoski</a:t>
            </a:r>
            <a:r>
              <a:rPr lang="en-US" sz="1425" dirty="0"/>
              <a:t> (</a:t>
            </a:r>
            <a:r>
              <a:rPr lang="en-US" sz="1425" dirty="0" err="1"/>
              <a:t>ENoLL</a:t>
            </a:r>
            <a:r>
              <a:rPr lang="en-US" sz="1425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75" b="1" dirty="0"/>
              <a:t>Academies/Learned Societies: </a:t>
            </a:r>
          </a:p>
          <a:p>
            <a:pPr lvl="1">
              <a:buClr>
                <a:srgbClr val="0070C0"/>
              </a:buClr>
              <a:buSzPct val="108000"/>
            </a:pPr>
            <a:r>
              <a:rPr lang="en-US" sz="1425" dirty="0"/>
              <a:t>Christophe </a:t>
            </a:r>
            <a:r>
              <a:rPr lang="en-US" sz="1425" dirty="0" err="1"/>
              <a:t>Rossel</a:t>
            </a:r>
            <a:r>
              <a:rPr lang="en-US" sz="1425" dirty="0"/>
              <a:t> (EPS), </a:t>
            </a:r>
          </a:p>
          <a:p>
            <a:pPr lvl="1">
              <a:buClr>
                <a:srgbClr val="0070C0"/>
              </a:buClr>
              <a:buSzPct val="108000"/>
            </a:pPr>
            <a:r>
              <a:rPr lang="en-US" sz="1425" dirty="0"/>
              <a:t>Wolfram Koch (EUCHEMS), </a:t>
            </a:r>
          </a:p>
          <a:p>
            <a:pPr lvl="1">
              <a:buClr>
                <a:srgbClr val="0070C0"/>
              </a:buClr>
              <a:buSzPct val="108000"/>
            </a:pPr>
            <a:r>
              <a:rPr lang="en-US" sz="1425" dirty="0"/>
              <a:t>Michela </a:t>
            </a:r>
            <a:r>
              <a:rPr lang="en-US" sz="1425" dirty="0" err="1"/>
              <a:t>Vignoli</a:t>
            </a:r>
            <a:r>
              <a:rPr lang="en-US" sz="1425" dirty="0"/>
              <a:t> (YEAR), </a:t>
            </a:r>
          </a:p>
          <a:p>
            <a:pPr lvl="1">
              <a:buClr>
                <a:srgbClr val="0070C0"/>
              </a:buClr>
              <a:buSzPct val="108000"/>
            </a:pPr>
            <a:r>
              <a:rPr lang="en-US" sz="1425" dirty="0"/>
              <a:t>Sabina </a:t>
            </a:r>
            <a:r>
              <a:rPr lang="en-US" sz="1425" dirty="0" err="1"/>
              <a:t>Leonelli</a:t>
            </a:r>
            <a:r>
              <a:rPr lang="en-US" sz="1425" dirty="0"/>
              <a:t> (GYA)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399687" y="142429"/>
            <a:ext cx="3633952" cy="4602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71328" tIns="35664" rIns="71328" bIns="3566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805B"/>
              </a:buClr>
              <a:buSzPct val="11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713288">
              <a:buClr>
                <a:srgbClr val="000000"/>
              </a:buClr>
              <a:buSzPct val="100000"/>
            </a:pPr>
            <a:r>
              <a:rPr lang="en-US" sz="1575" b="1" dirty="0">
                <a:solidFill>
                  <a:srgbClr val="000000"/>
                </a:solidFill>
                <a:latin typeface="Calibri" panose="020F0502020204030204"/>
              </a:rPr>
              <a:t>Funding </a:t>
            </a:r>
            <a:r>
              <a:rPr lang="en-US" sz="1575" b="1" dirty="0" err="1">
                <a:solidFill>
                  <a:srgbClr val="000000"/>
                </a:solidFill>
                <a:latin typeface="Calibri" panose="020F0502020204030204"/>
              </a:rPr>
              <a:t>organisations</a:t>
            </a:r>
            <a:r>
              <a:rPr lang="en-US" sz="1575" b="1" dirty="0">
                <a:solidFill>
                  <a:srgbClr val="000000"/>
                </a:solidFill>
                <a:latin typeface="Calibri" panose="020F0502020204030204"/>
              </a:rPr>
              <a:t>: </a:t>
            </a:r>
          </a:p>
          <a:p>
            <a:pPr marL="469106" lvl="1" indent="-130969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Matthias </a:t>
            </a:r>
            <a:r>
              <a:rPr lang="en-US" sz="1425" dirty="0" err="1">
                <a:solidFill>
                  <a:srgbClr val="000000"/>
                </a:solidFill>
                <a:latin typeface="Calibri" panose="020F0502020204030204"/>
              </a:rPr>
              <a:t>Kleiner</a:t>
            </a: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. Science Europe</a:t>
            </a:r>
          </a:p>
          <a:p>
            <a:pPr marL="257175" indent="-257175" defTabSz="713288">
              <a:buClr>
                <a:srgbClr val="000000"/>
              </a:buClr>
            </a:pPr>
            <a:r>
              <a:rPr lang="en-US" sz="1575" b="1" dirty="0">
                <a:solidFill>
                  <a:srgbClr val="000000"/>
                </a:solidFill>
                <a:latin typeface="Calibri" panose="020F0502020204030204"/>
              </a:rPr>
              <a:t>Citizen Science </a:t>
            </a:r>
            <a:r>
              <a:rPr lang="en-US" sz="1575" b="1" dirty="0" err="1">
                <a:solidFill>
                  <a:srgbClr val="000000"/>
                </a:solidFill>
                <a:latin typeface="Calibri" panose="020F0502020204030204"/>
              </a:rPr>
              <a:t>organisations</a:t>
            </a:r>
            <a:r>
              <a:rPr lang="en-US" sz="1575" b="1" dirty="0">
                <a:solidFill>
                  <a:srgbClr val="000000"/>
                </a:solidFill>
                <a:latin typeface="Calibri" panose="020F0502020204030204"/>
              </a:rPr>
              <a:t>:</a:t>
            </a:r>
          </a:p>
          <a:p>
            <a:pPr marL="458391" indent="-120254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Johannes Vogel (ECSA)</a:t>
            </a:r>
            <a:endParaRPr lang="en-US" sz="1425" i="1" dirty="0">
              <a:solidFill>
                <a:srgbClr val="FF0000"/>
              </a:solidFill>
              <a:latin typeface="Calibri" panose="020F0502020204030204"/>
            </a:endParaRPr>
          </a:p>
          <a:p>
            <a:pPr marL="257175" indent="-257175" defTabSz="713288">
              <a:buClr>
                <a:srgbClr val="000000"/>
              </a:buClr>
            </a:pPr>
            <a:r>
              <a:rPr lang="en-US" sz="1575" b="1" dirty="0">
                <a:solidFill>
                  <a:srgbClr val="000000"/>
                </a:solidFill>
                <a:latin typeface="Calibri" panose="020F0502020204030204"/>
              </a:rPr>
              <a:t>Publishers: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Michael </a:t>
            </a:r>
            <a:r>
              <a:rPr lang="en-US" sz="1425" dirty="0" err="1">
                <a:solidFill>
                  <a:srgbClr val="000000"/>
                </a:solidFill>
                <a:latin typeface="Calibri" panose="020F0502020204030204"/>
              </a:rPr>
              <a:t>Mabe</a:t>
            </a: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 (STM)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Paul Peters (OASPA)</a:t>
            </a:r>
          </a:p>
          <a:p>
            <a:pPr marL="257175" indent="-257175" defTabSz="713288">
              <a:buClr>
                <a:srgbClr val="000000"/>
              </a:buClr>
            </a:pPr>
            <a:r>
              <a:rPr lang="es-ES" sz="1575" b="1" kern="0" dirty="0">
                <a:solidFill>
                  <a:srgbClr val="000000"/>
                </a:solidFill>
                <a:latin typeface="Calibri" panose="020F0502020204030204"/>
              </a:rPr>
              <a:t>OS </a:t>
            </a:r>
            <a:r>
              <a:rPr lang="es-ES" sz="1575" b="1" kern="0" dirty="0" err="1">
                <a:solidFill>
                  <a:srgbClr val="000000"/>
                </a:solidFill>
                <a:latin typeface="Calibri" panose="020F0502020204030204"/>
              </a:rPr>
              <a:t>platforms</a:t>
            </a:r>
            <a:r>
              <a:rPr lang="es-ES" sz="1575" b="1" kern="0" dirty="0">
                <a:solidFill>
                  <a:srgbClr val="000000"/>
                </a:solidFill>
                <a:latin typeface="Calibri" panose="020F0502020204030204"/>
              </a:rPr>
              <a:t> and </a:t>
            </a:r>
            <a:r>
              <a:rPr lang="es-ES" sz="1575" b="1" kern="0" dirty="0" err="1">
                <a:solidFill>
                  <a:srgbClr val="000000"/>
                </a:solidFill>
                <a:latin typeface="Calibri" panose="020F0502020204030204"/>
              </a:rPr>
              <a:t>intermediaries</a:t>
            </a:r>
            <a:r>
              <a:rPr lang="es-ES" sz="1575" b="1" kern="0" dirty="0">
                <a:solidFill>
                  <a:srgbClr val="000000"/>
                </a:solidFill>
                <a:latin typeface="Calibri" panose="020F0502020204030204"/>
              </a:rPr>
              <a:t>: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Rebecca Lawrence (F1000)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John Wood (RDA)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Steve Cotter (GÉANT)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C00000"/>
                </a:solidFill>
                <a:latin typeface="Calibri" panose="020F0502020204030204"/>
              </a:rPr>
              <a:t>Sergio </a:t>
            </a:r>
            <a:r>
              <a:rPr lang="en-US" sz="1425" dirty="0" err="1">
                <a:solidFill>
                  <a:srgbClr val="C00000"/>
                </a:solidFill>
                <a:latin typeface="Calibri" panose="020F0502020204030204"/>
              </a:rPr>
              <a:t>Andreozzi</a:t>
            </a:r>
            <a:r>
              <a:rPr lang="en-US" sz="1425" dirty="0">
                <a:solidFill>
                  <a:srgbClr val="C00000"/>
                </a:solidFill>
                <a:latin typeface="Calibri" panose="020F0502020204030204"/>
              </a:rPr>
              <a:t> (</a:t>
            </a:r>
            <a:r>
              <a:rPr lang="en-US" sz="1425" b="1" dirty="0">
                <a:solidFill>
                  <a:srgbClr val="C00000"/>
                </a:solidFill>
                <a:latin typeface="Calibri" panose="020F0502020204030204"/>
              </a:rPr>
              <a:t>EGI</a:t>
            </a:r>
            <a:r>
              <a:rPr lang="en-US" sz="1425" dirty="0">
                <a:solidFill>
                  <a:srgbClr val="C00000"/>
                </a:solidFill>
                <a:latin typeface="Calibri" panose="020F0502020204030204"/>
              </a:rPr>
              <a:t>)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Natalia </a:t>
            </a:r>
            <a:r>
              <a:rPr lang="en-US" sz="1425" dirty="0" err="1">
                <a:solidFill>
                  <a:srgbClr val="000000"/>
                </a:solidFill>
                <a:latin typeface="Calibri" panose="020F0502020204030204"/>
              </a:rPr>
              <a:t>Manola</a:t>
            </a: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 (</a:t>
            </a:r>
            <a:r>
              <a:rPr lang="en-US" sz="1425" dirty="0" err="1">
                <a:solidFill>
                  <a:srgbClr val="000000"/>
                </a:solidFill>
                <a:latin typeface="Calibri" panose="020F0502020204030204"/>
              </a:rPr>
              <a:t>OpenAIRE</a:t>
            </a: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)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Jennifer Edmond (DARIAH), 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Jan van den </a:t>
            </a:r>
            <a:r>
              <a:rPr lang="en-US" sz="1425" dirty="0" err="1">
                <a:solidFill>
                  <a:srgbClr val="000000"/>
                </a:solidFill>
                <a:latin typeface="Calibri" panose="020F0502020204030204"/>
              </a:rPr>
              <a:t>Biesen</a:t>
            </a: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. Business EU</a:t>
            </a:r>
          </a:p>
          <a:p>
            <a:pPr marL="257175" indent="-257175" defTabSz="713288">
              <a:buClr>
                <a:srgbClr val="000000"/>
              </a:buClr>
            </a:pPr>
            <a:r>
              <a:rPr lang="es-ES" sz="1575" b="1" kern="0" dirty="0" err="1">
                <a:solidFill>
                  <a:srgbClr val="000000"/>
                </a:solidFill>
                <a:latin typeface="Calibri" panose="020F0502020204030204"/>
              </a:rPr>
              <a:t>Libraries</a:t>
            </a:r>
            <a:r>
              <a:rPr lang="es-ES" sz="1575" b="1" kern="0" dirty="0">
                <a:solidFill>
                  <a:srgbClr val="000000"/>
                </a:solidFill>
                <a:latin typeface="Calibri" panose="020F0502020204030204"/>
              </a:rPr>
              <a:t>:</a:t>
            </a:r>
          </a:p>
          <a:p>
            <a:pPr marL="519113" lvl="1" indent="-155567" defTabSz="713288">
              <a:buClr>
                <a:srgbClr val="0070C0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sz="1425" dirty="0" err="1">
                <a:solidFill>
                  <a:srgbClr val="000000"/>
                </a:solidFill>
                <a:latin typeface="Calibri" panose="020F0502020204030204"/>
              </a:rPr>
              <a:t>Kristiina</a:t>
            </a: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425" dirty="0" err="1">
                <a:solidFill>
                  <a:srgbClr val="000000"/>
                </a:solidFill>
                <a:latin typeface="Calibri" panose="020F0502020204030204"/>
              </a:rPr>
              <a:t>Hormia</a:t>
            </a: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425" dirty="0" err="1">
                <a:solidFill>
                  <a:srgbClr val="000000"/>
                </a:solidFill>
                <a:latin typeface="Calibri" panose="020F0502020204030204"/>
              </a:rPr>
              <a:t>Poutanen</a:t>
            </a:r>
            <a:r>
              <a:rPr lang="en-US" sz="1425" dirty="0">
                <a:solidFill>
                  <a:srgbClr val="000000"/>
                </a:solidFill>
                <a:latin typeface="Calibri" panose="020F0502020204030204"/>
              </a:rPr>
              <a:t> (LIBER)</a:t>
            </a:r>
            <a:endParaRPr lang="en-US" sz="1425" kern="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8597" y="4805739"/>
            <a:ext cx="7807019" cy="256691"/>
          </a:xfrm>
          <a:prstGeom prst="rect">
            <a:avLst/>
          </a:prstGeom>
          <a:solidFill>
            <a:schemeClr val="bg1"/>
          </a:solidFill>
        </p:spPr>
        <p:txBody>
          <a:bodyPr wrap="square" lIns="71328" tIns="35664" rIns="71328" bIns="35664">
            <a:spAutoFit/>
          </a:bodyPr>
          <a:lstStyle/>
          <a:p>
            <a:pPr defTabSz="713288"/>
            <a:r>
              <a:rPr lang="en-US" sz="1200" dirty="0">
                <a:solidFill>
                  <a:srgbClr val="000000"/>
                </a:solidFill>
                <a:latin typeface="Calibri" panose="020F0502020204030204"/>
                <a:hlinkClick r:id="rId3"/>
              </a:rPr>
              <a:t>http://ec.europa.eu/research/openscience/pdf/ospp_nominated_members.pdf#view=fit&amp;pagemode=none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14170"/>
            <a:ext cx="5105719" cy="328091"/>
          </a:xfrm>
          <a:noFill/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OSPP: 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25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members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/ 8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groups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93" y="-17391"/>
            <a:ext cx="6534806" cy="5160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9544" y="749587"/>
            <a:ext cx="1923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#EUOSPP</a:t>
            </a:r>
            <a:endParaRPr lang="es-ES" sz="3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540687" y="98347"/>
            <a:ext cx="8382595" cy="54411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orbel" panose="020B0503020204020204" pitchFamily="34" charset="0"/>
              </a:rPr>
              <a:t>OSPP</a:t>
            </a:r>
            <a:r>
              <a:rPr lang="es-ES" dirty="0">
                <a:latin typeface="Corbel" panose="020B0503020204020204" pitchFamily="34" charset="0"/>
              </a:rPr>
              <a:t> </a:t>
            </a:r>
            <a:r>
              <a:rPr lang="es-ES" dirty="0" smtClean="0">
                <a:latin typeface="Corbel" panose="020B0503020204020204" pitchFamily="34" charset="0"/>
              </a:rPr>
              <a:t>in </a:t>
            </a:r>
            <a:r>
              <a:rPr lang="es-ES" dirty="0" err="1" smtClean="0">
                <a:latin typeface="Corbel" panose="020B0503020204020204" pitchFamily="34" charset="0"/>
              </a:rPr>
              <a:t>the</a:t>
            </a:r>
            <a:r>
              <a:rPr lang="es-ES" dirty="0" smtClean="0">
                <a:latin typeface="Corbel" panose="020B0503020204020204" pitchFamily="34" charset="0"/>
              </a:rPr>
              <a:t> EC Open Science </a:t>
            </a:r>
            <a:r>
              <a:rPr lang="es-ES" dirty="0" err="1" smtClean="0">
                <a:latin typeface="Corbel" panose="020B0503020204020204" pitchFamily="34" charset="0"/>
              </a:rPr>
              <a:t>state</a:t>
            </a:r>
            <a:r>
              <a:rPr lang="es-ES" dirty="0" smtClean="0">
                <a:latin typeface="Corbel" panose="020B0503020204020204" pitchFamily="34" charset="0"/>
              </a:rPr>
              <a:t> of </a:t>
            </a:r>
            <a:r>
              <a:rPr lang="es-ES" dirty="0" err="1" smtClean="0">
                <a:latin typeface="Corbel" panose="020B0503020204020204" pitchFamily="34" charset="0"/>
              </a:rPr>
              <a:t>play</a:t>
            </a:r>
            <a:r>
              <a:rPr lang="es-ES" dirty="0" smtClean="0">
                <a:latin typeface="Corbel" panose="020B0503020204020204" pitchFamily="34" charset="0"/>
              </a:rPr>
              <a:t> (</a:t>
            </a:r>
            <a:r>
              <a:rPr lang="es-ES" dirty="0" smtClean="0">
                <a:solidFill>
                  <a:srgbClr val="C00000"/>
                </a:solidFill>
                <a:latin typeface="Corbel" panose="020B0503020204020204" pitchFamily="34" charset="0"/>
              </a:rPr>
              <a:t>2016</a:t>
            </a:r>
            <a:r>
              <a:rPr lang="es-ES" dirty="0" smtClean="0">
                <a:latin typeface="Corbel" panose="020B0503020204020204" pitchFamily="34" charset="0"/>
              </a:rPr>
              <a:t>)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362200" y="1885950"/>
            <a:ext cx="3810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590800" y="1943100"/>
            <a:ext cx="2514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23" name="TextBox 22"/>
          <p:cNvSpPr txBox="1"/>
          <p:nvPr/>
        </p:nvSpPr>
        <p:spPr>
          <a:xfrm>
            <a:off x="3348040" y="1600203"/>
            <a:ext cx="2303462" cy="25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/>
              <a:t>European Commission</a:t>
            </a:r>
          </a:p>
        </p:txBody>
      </p:sp>
      <p:sp>
        <p:nvSpPr>
          <p:cNvPr id="8198" name="Up-Down Arrow 1031"/>
          <p:cNvSpPr>
            <a:spLocks noChangeArrowheads="1"/>
          </p:cNvSpPr>
          <p:nvPr/>
        </p:nvSpPr>
        <p:spPr bwMode="auto">
          <a:xfrm>
            <a:off x="862013" y="2409825"/>
            <a:ext cx="485775" cy="461963"/>
          </a:xfrm>
          <a:prstGeom prst="upDownArrow">
            <a:avLst>
              <a:gd name="adj1" fmla="val 50000"/>
              <a:gd name="adj2" fmla="val 49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49" name="Rectangle 48"/>
          <p:cNvSpPr/>
          <p:nvPr/>
        </p:nvSpPr>
        <p:spPr>
          <a:xfrm>
            <a:off x="420691" y="2750189"/>
            <a:ext cx="2060575" cy="1125949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050" b="1" dirty="0"/>
              <a:t>DSM &amp; framework conditions for data: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Copyright - TDM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Data Protection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Free Flow of Data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…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0691" y="897568"/>
            <a:ext cx="2060575" cy="1610697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050" b="1" dirty="0"/>
              <a:t>ERA &amp; framework conditions for actors: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European Charter for researchers 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Code of conduct for Research Integrity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Charter for Access to Research Infra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… </a:t>
            </a: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2843809" y="2571752"/>
            <a:ext cx="3225204" cy="2539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1050" b="1" dirty="0">
                <a:solidFill>
                  <a:schemeClr val="bg1"/>
                </a:solidFill>
              </a:rPr>
              <a:t>Open Science Policy Platform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93881" y="3296844"/>
            <a:ext cx="3550330" cy="802784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050" b="1" dirty="0"/>
              <a:t>Wide input from stakeholders: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ad-hoc meetings and workshops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e-platform with wider community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i="1" dirty="0"/>
              <a:t>reports and independent experts </a:t>
            </a:r>
          </a:p>
        </p:txBody>
      </p:sp>
      <p:sp>
        <p:nvSpPr>
          <p:cNvPr id="8205" name="Curved Left Arrow 26"/>
          <p:cNvSpPr>
            <a:spLocks noChangeArrowheads="1"/>
          </p:cNvSpPr>
          <p:nvPr/>
        </p:nvSpPr>
        <p:spPr bwMode="auto">
          <a:xfrm rot="16200000">
            <a:off x="2738191" y="1703823"/>
            <a:ext cx="220265" cy="1136650"/>
          </a:xfrm>
          <a:prstGeom prst="curvedLeftArrow">
            <a:avLst>
              <a:gd name="adj1" fmla="val 62605"/>
              <a:gd name="adj2" fmla="val 117613"/>
              <a:gd name="adj3" fmla="val 25000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28" name="Up Arrow 27"/>
          <p:cNvSpPr/>
          <p:nvPr/>
        </p:nvSpPr>
        <p:spPr bwMode="auto">
          <a:xfrm>
            <a:off x="4287840" y="2787778"/>
            <a:ext cx="423862" cy="450056"/>
          </a:xfrm>
          <a:prstGeom prst="upArrow">
            <a:avLst>
              <a:gd name="adj1" fmla="val 50000"/>
              <a:gd name="adj2" fmla="val 607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381">
              <a:defRPr/>
            </a:pPr>
            <a:endParaRPr lang="en-GB" sz="1013"/>
          </a:p>
        </p:txBody>
      </p:sp>
      <p:sp>
        <p:nvSpPr>
          <p:cNvPr id="8207" name="Up Arrow 65"/>
          <p:cNvSpPr>
            <a:spLocks noChangeArrowheads="1"/>
          </p:cNvSpPr>
          <p:nvPr/>
        </p:nvSpPr>
        <p:spPr bwMode="auto">
          <a:xfrm rot="2469702">
            <a:off x="7137400" y="3975497"/>
            <a:ext cx="242888" cy="360759"/>
          </a:xfrm>
          <a:prstGeom prst="upArrow">
            <a:avLst>
              <a:gd name="adj1" fmla="val 50000"/>
              <a:gd name="adj2" fmla="val 9185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8208" name="TextBox 66"/>
          <p:cNvSpPr txBox="1">
            <a:spLocks noChangeArrowheads="1"/>
          </p:cNvSpPr>
          <p:nvPr/>
        </p:nvSpPr>
        <p:spPr bwMode="auto">
          <a:xfrm>
            <a:off x="7469188" y="4030270"/>
            <a:ext cx="990600" cy="230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900">
                <a:solidFill>
                  <a:schemeClr val="tx1"/>
                </a:solidFill>
              </a:rPr>
              <a:t>opinions</a:t>
            </a:r>
          </a:p>
        </p:txBody>
      </p:sp>
      <p:sp>
        <p:nvSpPr>
          <p:cNvPr id="8209" name="TextBox 68"/>
          <p:cNvSpPr txBox="1">
            <a:spLocks noChangeArrowheads="1"/>
          </p:cNvSpPr>
          <p:nvPr/>
        </p:nvSpPr>
        <p:spPr bwMode="auto">
          <a:xfrm>
            <a:off x="7451725" y="3606407"/>
            <a:ext cx="990600" cy="230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900">
                <a:solidFill>
                  <a:schemeClr val="tx1"/>
                </a:solidFill>
              </a:rPr>
              <a:t>advice</a:t>
            </a:r>
          </a:p>
        </p:txBody>
      </p:sp>
      <p:sp>
        <p:nvSpPr>
          <p:cNvPr id="8211" name="TextBox 70"/>
          <p:cNvSpPr txBox="1">
            <a:spLocks noChangeArrowheads="1"/>
          </p:cNvSpPr>
          <p:nvPr/>
        </p:nvSpPr>
        <p:spPr bwMode="auto">
          <a:xfrm>
            <a:off x="7469188" y="4462466"/>
            <a:ext cx="990600" cy="230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90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41" name="Up Arrow 40"/>
          <p:cNvSpPr/>
          <p:nvPr/>
        </p:nvSpPr>
        <p:spPr bwMode="auto">
          <a:xfrm>
            <a:off x="7150103" y="3506391"/>
            <a:ext cx="263525" cy="357188"/>
          </a:xfrm>
          <a:prstGeom prst="upArrow">
            <a:avLst>
              <a:gd name="adj1" fmla="val 50000"/>
              <a:gd name="adj2" fmla="val 8532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anchor="ctr"/>
          <a:lstStyle/>
          <a:p>
            <a:pPr marL="2381">
              <a:defRPr/>
            </a:pPr>
            <a:endParaRPr lang="en-GB" sz="1013"/>
          </a:p>
        </p:txBody>
      </p:sp>
      <p:sp>
        <p:nvSpPr>
          <p:cNvPr id="8213" name="Right Brace 9"/>
          <p:cNvSpPr>
            <a:spLocks/>
          </p:cNvSpPr>
          <p:nvPr/>
        </p:nvSpPr>
        <p:spPr bwMode="auto">
          <a:xfrm>
            <a:off x="6043019" y="1599642"/>
            <a:ext cx="257175" cy="1413272"/>
          </a:xfrm>
          <a:prstGeom prst="rightBrace">
            <a:avLst>
              <a:gd name="adj1" fmla="val 83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43" name="TextBox 42"/>
          <p:cNvSpPr txBox="1"/>
          <p:nvPr/>
        </p:nvSpPr>
        <p:spPr>
          <a:xfrm>
            <a:off x="6300788" y="1167595"/>
            <a:ext cx="2735262" cy="1893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050" b="1" dirty="0"/>
              <a:t>European Open Science Agenda</a:t>
            </a:r>
            <a:r>
              <a:rPr lang="en-GB" sz="105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OA publishing models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FAIR open data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Science Cloud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 err="1"/>
              <a:t>Alternateive</a:t>
            </a:r>
            <a:r>
              <a:rPr lang="en-GB" sz="1050" dirty="0"/>
              <a:t> metrics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Rewards &amp; careers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Education &amp; skills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Citizen Science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Research integrity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…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788" b="1" dirty="0"/>
          </a:p>
        </p:txBody>
      </p:sp>
      <p:sp>
        <p:nvSpPr>
          <p:cNvPr id="44" name="Up Arrow 43"/>
          <p:cNvSpPr/>
          <p:nvPr/>
        </p:nvSpPr>
        <p:spPr bwMode="auto">
          <a:xfrm>
            <a:off x="4287840" y="1999064"/>
            <a:ext cx="423862" cy="450056"/>
          </a:xfrm>
          <a:prstGeom prst="upArrow">
            <a:avLst>
              <a:gd name="adj1" fmla="val 50000"/>
              <a:gd name="adj2" fmla="val 60710"/>
            </a:avLst>
          </a:prstGeom>
          <a:solidFill>
            <a:srgbClr val="FF0000"/>
          </a:solidFill>
          <a:ln w="9525" cap="flat" cmpd="sng" algn="ctr">
            <a:solidFill>
              <a:schemeClr val="accent4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381">
              <a:defRPr/>
            </a:pPr>
            <a:endParaRPr lang="en-GB" sz="1013"/>
          </a:p>
        </p:txBody>
      </p:sp>
      <p:sp>
        <p:nvSpPr>
          <p:cNvPr id="25" name="Curved Left Arrow 26"/>
          <p:cNvSpPr>
            <a:spLocks noChangeArrowheads="1"/>
          </p:cNvSpPr>
          <p:nvPr/>
        </p:nvSpPr>
        <p:spPr bwMode="auto">
          <a:xfrm rot="16200000" flipH="1">
            <a:off x="2749447" y="2471323"/>
            <a:ext cx="254846" cy="1209011"/>
          </a:xfrm>
          <a:prstGeom prst="curvedLeftArrow">
            <a:avLst>
              <a:gd name="adj1" fmla="val 62605"/>
              <a:gd name="adj2" fmla="val 117613"/>
              <a:gd name="adj3" fmla="val 25000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26" name="Curved Left Arrow 26"/>
          <p:cNvSpPr>
            <a:spLocks noChangeArrowheads="1"/>
          </p:cNvSpPr>
          <p:nvPr/>
        </p:nvSpPr>
        <p:spPr bwMode="auto">
          <a:xfrm rot="-4753951" flipH="1">
            <a:off x="7147580" y="4103503"/>
            <a:ext cx="222535" cy="925093"/>
          </a:xfrm>
          <a:prstGeom prst="curvedLeftArrow">
            <a:avLst>
              <a:gd name="adj1" fmla="val 62605"/>
              <a:gd name="adj2" fmla="val 117613"/>
              <a:gd name="adj3" fmla="val 25000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3353869" y="4162708"/>
            <a:ext cx="2268140" cy="819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628650" indent="-1714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endParaRPr lang="en-GB" altLang="en-US" sz="788" i="1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/>
              <a:t>EG on open science cloud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/>
              <a:t>EG on </a:t>
            </a:r>
            <a:r>
              <a:rPr lang="en-GB" altLang="en-US" sz="788" i="1" dirty="0" err="1"/>
              <a:t>altmetrics</a:t>
            </a:r>
            <a:endParaRPr lang="en-GB" altLang="en-US" sz="788" i="1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/>
              <a:t>EG on alt. business models for OA publishing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/>
              <a:t>EG on FAIR open data</a:t>
            </a:r>
            <a:r>
              <a:rPr lang="en-GB" altLang="en-US" sz="788" dirty="0"/>
              <a:t> </a:t>
            </a:r>
          </a:p>
        </p:txBody>
      </p:sp>
      <p:sp>
        <p:nvSpPr>
          <p:cNvPr id="8204" name="Rectangle 54"/>
          <p:cNvSpPr>
            <a:spLocks noChangeArrowheads="1"/>
          </p:cNvSpPr>
          <p:nvPr/>
        </p:nvSpPr>
        <p:spPr bwMode="auto">
          <a:xfrm>
            <a:off x="2859560" y="4162705"/>
            <a:ext cx="3584649" cy="9410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171450" indent="-1714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628650" indent="-1714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>
                <a:solidFill>
                  <a:schemeClr val="tx1"/>
                </a:solidFill>
              </a:rPr>
              <a:t>HLEG on EU open science cloud (I and II)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>
                <a:solidFill>
                  <a:schemeClr val="tx1"/>
                </a:solidFill>
              </a:rPr>
              <a:t>HLEG on </a:t>
            </a:r>
            <a:r>
              <a:rPr lang="en-GB" altLang="en-US" sz="788" i="1" dirty="0" err="1">
                <a:solidFill>
                  <a:schemeClr val="tx1"/>
                </a:solidFill>
              </a:rPr>
              <a:t>altmetrics</a:t>
            </a:r>
            <a:r>
              <a:rPr lang="en-GB" altLang="en-US" sz="788" i="1" dirty="0">
                <a:solidFill>
                  <a:schemeClr val="tx1"/>
                </a:solidFill>
              </a:rPr>
              <a:t> </a:t>
            </a:r>
            <a:r>
              <a:rPr lang="en-GB" altLang="en-US" sz="788" i="1" dirty="0">
                <a:solidFill>
                  <a:schemeClr val="tx1"/>
                </a:solidFill>
                <a:sym typeface="Wingdings" panose="05000000000000000000" pitchFamily="2" charset="2"/>
              </a:rPr>
              <a:t> Next generation metrics</a:t>
            </a:r>
            <a:endParaRPr lang="en-GB" altLang="en-US" sz="788" i="1" dirty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>
                <a:solidFill>
                  <a:schemeClr val="tx1"/>
                </a:solidFill>
              </a:rPr>
              <a:t>HLEG on careers &amp; skills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>
                <a:solidFill>
                  <a:schemeClr val="tx1"/>
                </a:solidFill>
              </a:rPr>
              <a:t>HLEG on rewards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/>
              <a:t>HLEG on Future of Scholarly Communication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/>
              <a:t>HLEG on FAIR open data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GB" altLang="en-US" sz="788" i="1" dirty="0"/>
              <a:t>HLEG on Indicators </a:t>
            </a:r>
            <a:endParaRPr lang="en-GB" altLang="en-US" sz="788" dirty="0"/>
          </a:p>
        </p:txBody>
      </p:sp>
    </p:spTree>
    <p:extLst>
      <p:ext uri="{BB962C8B-B14F-4D97-AF65-F5344CB8AC3E}">
        <p14:creationId xmlns:p14="http://schemas.microsoft.com/office/powerpoint/2010/main" val="20733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43" grpId="0"/>
      <p:bldP spid="82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913" y="24976"/>
            <a:ext cx="1245446" cy="17679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67" y="2818775"/>
            <a:ext cx="1169891" cy="151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61" y="2465288"/>
            <a:ext cx="1201594" cy="1670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17" y="413356"/>
            <a:ext cx="3242000" cy="164474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55" y="1008804"/>
            <a:ext cx="1156199" cy="14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362200" y="1885950"/>
            <a:ext cx="3810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590800" y="1943100"/>
            <a:ext cx="2514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8198" name="Up-Down Arrow 1031"/>
          <p:cNvSpPr>
            <a:spLocks noChangeArrowheads="1"/>
          </p:cNvSpPr>
          <p:nvPr/>
        </p:nvSpPr>
        <p:spPr bwMode="auto">
          <a:xfrm>
            <a:off x="862013" y="2409825"/>
            <a:ext cx="485775" cy="461963"/>
          </a:xfrm>
          <a:prstGeom prst="upDownArrow">
            <a:avLst>
              <a:gd name="adj1" fmla="val 50000"/>
              <a:gd name="adj2" fmla="val 49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49" name="Rectangle 48"/>
          <p:cNvSpPr/>
          <p:nvPr/>
        </p:nvSpPr>
        <p:spPr>
          <a:xfrm>
            <a:off x="71500" y="2486004"/>
            <a:ext cx="1662096" cy="1287532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050" b="1" dirty="0"/>
              <a:t>Framework / conditions  for data: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Copyright - TDM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Free Flow of Data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Data Protection (GDPR)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Review PSI-Data Directive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8955" y="890605"/>
            <a:ext cx="1674641" cy="1449115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050" b="1" dirty="0"/>
              <a:t>Framework / conditions  for actors: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European Charter for researchers 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Code of conduct for Research Integrity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050" dirty="0"/>
              <a:t>Charter for Access to Research Infrastructures</a:t>
            </a: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2218424" y="2294419"/>
            <a:ext cx="3225204" cy="300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altLang="en-US" sz="1350" b="1" dirty="0">
                <a:solidFill>
                  <a:schemeClr val="bg1"/>
                </a:solidFill>
              </a:rPr>
              <a:t>Open Science Policy Platform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103121" y="3151984"/>
            <a:ext cx="2910840" cy="7104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en-GB" sz="1200" b="1" dirty="0"/>
              <a:t>Wide input from </a:t>
            </a:r>
            <a:r>
              <a:rPr lang="en-GB" sz="1200" b="1" u="sng" dirty="0"/>
              <a:t>stakeholders</a:t>
            </a:r>
            <a:r>
              <a:rPr lang="en-GB" sz="1200" b="1" dirty="0"/>
              <a:t>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Ad-hoc meetings and workshops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GB" sz="1200" b="1" i="1" dirty="0">
                <a:solidFill>
                  <a:srgbClr val="C00000"/>
                </a:solidFill>
              </a:rPr>
              <a:t>Reports &amp; independent experts </a:t>
            </a:r>
          </a:p>
        </p:txBody>
      </p:sp>
      <p:sp>
        <p:nvSpPr>
          <p:cNvPr id="8205" name="Curved Left Arrow 26"/>
          <p:cNvSpPr>
            <a:spLocks noChangeArrowheads="1"/>
          </p:cNvSpPr>
          <p:nvPr/>
        </p:nvSpPr>
        <p:spPr bwMode="auto">
          <a:xfrm rot="16200000">
            <a:off x="1863198" y="1734682"/>
            <a:ext cx="235708" cy="849197"/>
          </a:xfrm>
          <a:prstGeom prst="curvedLeftArrow">
            <a:avLst>
              <a:gd name="adj1" fmla="val 62605"/>
              <a:gd name="adj2" fmla="val 117613"/>
              <a:gd name="adj3" fmla="val 25000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25" name="Curved Left Arrow 26"/>
          <p:cNvSpPr>
            <a:spLocks noChangeArrowheads="1"/>
          </p:cNvSpPr>
          <p:nvPr/>
        </p:nvSpPr>
        <p:spPr bwMode="auto">
          <a:xfrm rot="16200000" flipH="1">
            <a:off x="1835546" y="2286626"/>
            <a:ext cx="272712" cy="903260"/>
          </a:xfrm>
          <a:prstGeom prst="curvedLeftArrow">
            <a:avLst>
              <a:gd name="adj1" fmla="val 62605"/>
              <a:gd name="adj2" fmla="val 117613"/>
              <a:gd name="adj3" fmla="val 25000"/>
            </a:avLst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sp>
        <p:nvSpPr>
          <p:cNvPr id="8204" name="Rectangle 54"/>
          <p:cNvSpPr>
            <a:spLocks noChangeArrowheads="1"/>
          </p:cNvSpPr>
          <p:nvPr/>
        </p:nvSpPr>
        <p:spPr bwMode="auto">
          <a:xfrm>
            <a:off x="3143229" y="3972394"/>
            <a:ext cx="3290887" cy="11426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171450" indent="-1714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628650" indent="-1714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GB" altLang="en-US" sz="975" i="1" dirty="0">
                <a:solidFill>
                  <a:schemeClr val="tx1"/>
                </a:solidFill>
              </a:rPr>
              <a:t>HLEG on EOSC (I </a:t>
            </a:r>
            <a:r>
              <a:rPr lang="en-GB" altLang="en-US" sz="975" i="1" dirty="0">
                <a:solidFill>
                  <a:srgbClr val="0070C0"/>
                </a:solidFill>
              </a:rPr>
              <a:t>and II)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en-US" sz="975" i="1" dirty="0">
                <a:solidFill>
                  <a:schemeClr val="tx1"/>
                </a:solidFill>
              </a:rPr>
              <a:t>HLEG on </a:t>
            </a:r>
            <a:r>
              <a:rPr lang="en-GB" altLang="en-US" sz="975" i="1" dirty="0" err="1">
                <a:solidFill>
                  <a:schemeClr val="tx1"/>
                </a:solidFill>
              </a:rPr>
              <a:t>Altmetrics</a:t>
            </a:r>
            <a:r>
              <a:rPr lang="en-GB" altLang="en-US" sz="975" i="1" dirty="0">
                <a:solidFill>
                  <a:schemeClr val="tx1"/>
                </a:solidFill>
              </a:rPr>
              <a:t> </a:t>
            </a:r>
            <a:r>
              <a:rPr lang="en-GB" altLang="en-US" sz="975" i="1" dirty="0">
                <a:solidFill>
                  <a:schemeClr val="tx1"/>
                </a:solidFill>
                <a:sym typeface="Wingdings" panose="05000000000000000000" pitchFamily="2" charset="2"/>
              </a:rPr>
              <a:t> Next Generation Metrics</a:t>
            </a:r>
            <a:endParaRPr lang="en-GB" altLang="en-US" sz="975" i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GB" altLang="en-US" sz="975" i="1" dirty="0">
                <a:solidFill>
                  <a:schemeClr val="tx1"/>
                </a:solidFill>
              </a:rPr>
              <a:t>HLEG on Careers &amp; skills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en-US" sz="975" i="1" dirty="0">
                <a:solidFill>
                  <a:schemeClr val="tx1"/>
                </a:solidFill>
              </a:rPr>
              <a:t>HLEG on rewards and incentives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en-US" sz="975" i="1" dirty="0">
                <a:solidFill>
                  <a:srgbClr val="0070C0"/>
                </a:solidFill>
              </a:rPr>
              <a:t>HLEG on Future of Scholarly Communication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en-US" sz="975" i="1" dirty="0">
                <a:solidFill>
                  <a:srgbClr val="0070C0"/>
                </a:solidFill>
              </a:rPr>
              <a:t>HLEG on FAIR (Open) data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GB" altLang="en-US" sz="975" i="1" dirty="0">
                <a:solidFill>
                  <a:srgbClr val="0070C0"/>
                </a:solidFill>
              </a:rPr>
              <a:t>HLEG on Indicators </a:t>
            </a:r>
            <a:endParaRPr lang="en-GB" altLang="en-US" sz="975" dirty="0">
              <a:solidFill>
                <a:srgbClr val="0070C0"/>
              </a:solidFill>
            </a:endParaRPr>
          </a:p>
        </p:txBody>
      </p:sp>
      <p:pic>
        <p:nvPicPr>
          <p:cNvPr id="30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60" y="90253"/>
            <a:ext cx="1158599" cy="1467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3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33" y="991976"/>
            <a:ext cx="1119649" cy="14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03" y="3668019"/>
            <a:ext cx="1174617" cy="147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echa doblada hacia arriba 3"/>
          <p:cNvSpPr/>
          <p:nvPr/>
        </p:nvSpPr>
        <p:spPr>
          <a:xfrm rot="5400000">
            <a:off x="2557929" y="3952163"/>
            <a:ext cx="763115" cy="571500"/>
          </a:xfrm>
          <a:prstGeom prst="bentUpArrow">
            <a:avLst>
              <a:gd name="adj1" fmla="val 25000"/>
              <a:gd name="adj2" fmla="val 25000"/>
              <a:gd name="adj3" fmla="val 26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37" name="Flecha doblada hacia arriba 36"/>
          <p:cNvSpPr/>
          <p:nvPr/>
        </p:nvSpPr>
        <p:spPr>
          <a:xfrm>
            <a:off x="6111750" y="-280856"/>
            <a:ext cx="445018" cy="5115978"/>
          </a:xfrm>
          <a:prstGeom prst="bentUpArrow">
            <a:avLst>
              <a:gd name="adj1" fmla="val 25000"/>
              <a:gd name="adj2" fmla="val 28333"/>
              <a:gd name="adj3" fmla="val 303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pic>
        <p:nvPicPr>
          <p:cNvPr id="1026" name="Picture 2" descr="European Commission Logo Vector (.AI) Free Downloa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28" y="347433"/>
            <a:ext cx="1492236" cy="6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0833" y="4237914"/>
            <a:ext cx="1497681" cy="639361"/>
          </a:xfrm>
          <a:prstGeom prst="rect">
            <a:avLst/>
          </a:prstGeom>
        </p:spPr>
      </p:pic>
      <p:sp>
        <p:nvSpPr>
          <p:cNvPr id="7" name="Flecha izquierda 6"/>
          <p:cNvSpPr/>
          <p:nvPr/>
        </p:nvSpPr>
        <p:spPr>
          <a:xfrm>
            <a:off x="5497426" y="2343795"/>
            <a:ext cx="3646574" cy="22762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45" name="Up Arrow 27"/>
          <p:cNvSpPr/>
          <p:nvPr/>
        </p:nvSpPr>
        <p:spPr bwMode="auto">
          <a:xfrm flipH="1">
            <a:off x="2559862" y="1103727"/>
            <a:ext cx="299894" cy="1013065"/>
          </a:xfrm>
          <a:prstGeom prst="upArrow">
            <a:avLst>
              <a:gd name="adj1" fmla="val 50000"/>
              <a:gd name="adj2" fmla="val 65792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381">
              <a:defRPr/>
            </a:pPr>
            <a:endParaRPr lang="en-GB" sz="1013"/>
          </a:p>
        </p:txBody>
      </p:sp>
      <p:sp>
        <p:nvSpPr>
          <p:cNvPr id="46" name="Up Arrow 27"/>
          <p:cNvSpPr/>
          <p:nvPr/>
        </p:nvSpPr>
        <p:spPr bwMode="auto">
          <a:xfrm flipH="1">
            <a:off x="2558358" y="2640292"/>
            <a:ext cx="306413" cy="530504"/>
          </a:xfrm>
          <a:prstGeom prst="upArrow">
            <a:avLst>
              <a:gd name="adj1" fmla="val 50000"/>
              <a:gd name="adj2" fmla="val 60710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381">
              <a:defRPr/>
            </a:pPr>
            <a:endParaRPr lang="en-GB" sz="1013"/>
          </a:p>
        </p:txBody>
      </p:sp>
      <p:sp>
        <p:nvSpPr>
          <p:cNvPr id="8" name="Rectángulo 7"/>
          <p:cNvSpPr/>
          <p:nvPr/>
        </p:nvSpPr>
        <p:spPr>
          <a:xfrm>
            <a:off x="4960976" y="938557"/>
            <a:ext cx="9737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b="1" dirty="0">
                <a:hlinkClick r:id="rId17"/>
              </a:rPr>
              <a:t>OSPP-REC</a:t>
            </a:r>
            <a:endParaRPr lang="es-ES" sz="15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488399" y="2086662"/>
            <a:ext cx="170300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13" b="1" dirty="0">
                <a:solidFill>
                  <a:srgbClr val="C00000"/>
                </a:solidFill>
              </a:rPr>
              <a:t>FIRST MANDATE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472216" y="2560075"/>
            <a:ext cx="170300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13" b="1" dirty="0">
                <a:solidFill>
                  <a:srgbClr val="C00000"/>
                </a:solidFill>
              </a:rPr>
              <a:t>SECOND MANDATE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2780" y="3526667"/>
            <a:ext cx="1151219" cy="1616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1 Título"/>
          <p:cNvSpPr>
            <a:spLocks noGrp="1"/>
          </p:cNvSpPr>
          <p:nvPr>
            <p:ph type="title"/>
          </p:nvPr>
        </p:nvSpPr>
        <p:spPr>
          <a:xfrm>
            <a:off x="0" y="-20290"/>
            <a:ext cx="8100392" cy="54411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orbel" panose="020B0503020204020204" pitchFamily="34" charset="0"/>
              </a:rPr>
              <a:t>OSPP</a:t>
            </a:r>
            <a:r>
              <a:rPr lang="es-ES" dirty="0">
                <a:latin typeface="Corbel" panose="020B0503020204020204" pitchFamily="34" charset="0"/>
              </a:rPr>
              <a:t> </a:t>
            </a:r>
            <a:r>
              <a:rPr lang="es-ES" dirty="0" smtClean="0">
                <a:latin typeface="Corbel" panose="020B0503020204020204" pitchFamily="34" charset="0"/>
              </a:rPr>
              <a:t>in </a:t>
            </a:r>
            <a:r>
              <a:rPr lang="es-ES" dirty="0" smtClean="0">
                <a:solidFill>
                  <a:srgbClr val="C00000"/>
                </a:solidFill>
                <a:latin typeface="Corbel" panose="020B0503020204020204" pitchFamily="34" charset="0"/>
              </a:rPr>
              <a:t>2020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934982" y="1091486"/>
            <a:ext cx="6657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hlinkClick r:id="rId2"/>
              </a:rPr>
              <a:t>OSPP-REC</a:t>
            </a:r>
            <a:endParaRPr lang="es-ES" b="1" dirty="0"/>
          </a:p>
        </p:txBody>
      </p:sp>
      <p:sp>
        <p:nvSpPr>
          <p:cNvPr id="4" name="3 Título"/>
          <p:cNvSpPr txBox="1">
            <a:spLocks/>
          </p:cNvSpPr>
          <p:nvPr/>
        </p:nvSpPr>
        <p:spPr bwMode="auto">
          <a:xfrm>
            <a:off x="3917732" y="989678"/>
            <a:ext cx="4769068" cy="35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GB" sz="1800" b="0" kern="0" dirty="0">
                <a:solidFill>
                  <a:srgbClr val="2D2D8A"/>
                </a:solidFill>
                <a:latin typeface="Verdana" charset="0"/>
              </a:rPr>
              <a:t/>
            </a:r>
            <a:br>
              <a:rPr lang="en-GB" sz="1800" b="0" kern="0" dirty="0">
                <a:solidFill>
                  <a:srgbClr val="2D2D8A"/>
                </a:solidFill>
                <a:latin typeface="Verdana" charset="0"/>
              </a:rPr>
            </a:br>
            <a:r>
              <a:rPr lang="en-GB" sz="1800" b="0" kern="0" dirty="0">
                <a:solidFill>
                  <a:srgbClr val="2D2D8A"/>
                </a:solidFill>
                <a:latin typeface="Verdana" charset="0"/>
              </a:rPr>
              <a:t>Competitiveness Council May 2018 </a:t>
            </a:r>
            <a:endParaRPr lang="es-ES" sz="1950" b="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95" y="-1101"/>
            <a:ext cx="2978944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07" y="1490826"/>
            <a:ext cx="4999518" cy="338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7" y="1732579"/>
            <a:ext cx="2175014" cy="31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13D6B688-5DB9-A146-96BD-4A73372B8B95}"/>
              </a:ext>
            </a:extLst>
          </p:cNvPr>
          <p:cNvSpPr txBox="1">
            <a:spLocks/>
          </p:cNvSpPr>
          <p:nvPr/>
        </p:nvSpPr>
        <p:spPr>
          <a:xfrm>
            <a:off x="423582" y="296289"/>
            <a:ext cx="6541994" cy="56293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dirty="0" smtClean="0">
                <a:solidFill>
                  <a:srgbClr val="FFC000"/>
                </a:solidFill>
                <a:latin typeface="+mn-lt"/>
              </a:rPr>
              <a:t>PRINCIPAL OUTCOMES</a:t>
            </a:r>
            <a:endParaRPr lang="it-IT" sz="3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9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728835" y="1371600"/>
            <a:ext cx="8410488" cy="483468"/>
            <a:chOff x="728835" y="1828800"/>
            <a:chExt cx="8410488" cy="644624"/>
          </a:xfrm>
          <a:solidFill>
            <a:srgbClr val="00B0F0"/>
          </a:solidFill>
        </p:grpSpPr>
        <p:sp>
          <p:nvSpPr>
            <p:cNvPr id="93" name="AutoShape 6"/>
            <p:cNvSpPr>
              <a:spLocks noChangeArrowheads="1"/>
            </p:cNvSpPr>
            <p:nvPr/>
          </p:nvSpPr>
          <p:spPr bwMode="auto">
            <a:xfrm>
              <a:off x="728835" y="1828800"/>
              <a:ext cx="8101103" cy="64462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dirty="0">
                <a:solidFill>
                  <a:srgbClr val="0F5494"/>
                </a:solidFill>
                <a:latin typeface="Arial" pitchFamily="34" charset="0"/>
              </a:endParaRPr>
            </a:p>
          </p:txBody>
        </p:sp>
        <p:pic>
          <p:nvPicPr>
            <p:cNvPr id="5136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920240"/>
              <a:ext cx="1747923" cy="4747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781359" y="316912"/>
            <a:ext cx="8344722" cy="483188"/>
            <a:chOff x="781359" y="422550"/>
            <a:chExt cx="8344722" cy="644250"/>
          </a:xfrm>
          <a:solidFill>
            <a:srgbClr val="FFC000"/>
          </a:solidFill>
        </p:grpSpPr>
        <p:sp>
          <p:nvSpPr>
            <p:cNvPr id="105" name="AutoShape 2"/>
            <p:cNvSpPr>
              <a:spLocks noChangeArrowheads="1"/>
            </p:cNvSpPr>
            <p:nvPr/>
          </p:nvSpPr>
          <p:spPr bwMode="auto">
            <a:xfrm>
              <a:off x="781359" y="422550"/>
              <a:ext cx="8101103" cy="64425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sz="900" b="1">
                <a:solidFill>
                  <a:srgbClr val="0F5494"/>
                </a:solidFill>
                <a:latin typeface="Verdana"/>
              </a:endParaRPr>
            </a:p>
          </p:txBody>
        </p:sp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498750"/>
              <a:ext cx="1658480" cy="491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762002" y="865564"/>
            <a:ext cx="8281035" cy="448886"/>
            <a:chOff x="762000" y="762000"/>
            <a:chExt cx="8281035" cy="598514"/>
          </a:xfrm>
          <a:solidFill>
            <a:srgbClr val="92D050"/>
          </a:solidFill>
        </p:grpSpPr>
        <p:sp>
          <p:nvSpPr>
            <p:cNvPr id="102" name="AutoShape 7"/>
            <p:cNvSpPr>
              <a:spLocks noChangeArrowheads="1"/>
            </p:cNvSpPr>
            <p:nvPr/>
          </p:nvSpPr>
          <p:spPr bwMode="auto">
            <a:xfrm>
              <a:off x="762000" y="762000"/>
              <a:ext cx="8101103" cy="59851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sz="900">
                <a:solidFill>
                  <a:srgbClr val="0F5494"/>
                </a:solidFill>
                <a:latin typeface="Verdana"/>
              </a:endParaRPr>
            </a:p>
          </p:txBody>
        </p:sp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110" y="860734"/>
              <a:ext cx="1685925" cy="438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756595" y="1951414"/>
            <a:ext cx="8387406" cy="448886"/>
            <a:chOff x="756595" y="2220886"/>
            <a:chExt cx="8387406" cy="598514"/>
          </a:xfrm>
          <a:solidFill>
            <a:srgbClr val="FFC000"/>
          </a:solidFill>
        </p:grpSpPr>
        <p:sp>
          <p:nvSpPr>
            <p:cNvPr id="96" name="AutoShape 7"/>
            <p:cNvSpPr>
              <a:spLocks noChangeArrowheads="1"/>
            </p:cNvSpPr>
            <p:nvPr/>
          </p:nvSpPr>
          <p:spPr bwMode="auto">
            <a:xfrm>
              <a:off x="756595" y="2220886"/>
              <a:ext cx="8101103" cy="59851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sz="900">
                <a:solidFill>
                  <a:srgbClr val="0F5494"/>
                </a:solidFill>
                <a:latin typeface="Verdana"/>
              </a:endParaRPr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1" y="2312326"/>
              <a:ext cx="1676400" cy="4308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756596" y="2457450"/>
            <a:ext cx="8286441" cy="483188"/>
            <a:chOff x="756594" y="2926503"/>
            <a:chExt cx="8286441" cy="644250"/>
          </a:xfrm>
          <a:solidFill>
            <a:srgbClr val="92D050"/>
          </a:solidFill>
        </p:grpSpPr>
        <p:sp>
          <p:nvSpPr>
            <p:cNvPr id="99" name="AutoShape 2"/>
            <p:cNvSpPr>
              <a:spLocks noChangeArrowheads="1"/>
            </p:cNvSpPr>
            <p:nvPr/>
          </p:nvSpPr>
          <p:spPr bwMode="auto">
            <a:xfrm>
              <a:off x="756594" y="2926503"/>
              <a:ext cx="8101103" cy="64425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sz="900" b="1">
                <a:solidFill>
                  <a:srgbClr val="0F5494"/>
                </a:solidFill>
                <a:latin typeface="Verdana"/>
              </a:endParaRPr>
            </a:p>
          </p:txBody>
        </p:sp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987040"/>
              <a:ext cx="1575435" cy="5227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728835" y="3002682"/>
            <a:ext cx="8280172" cy="540618"/>
            <a:chOff x="728835" y="3689925"/>
            <a:chExt cx="8280172" cy="720824"/>
          </a:xfrm>
          <a:solidFill>
            <a:srgbClr val="00B0F0"/>
          </a:solidFill>
        </p:grpSpPr>
        <p:sp>
          <p:nvSpPr>
            <p:cNvPr id="868358" name="AutoShape 6"/>
            <p:cNvSpPr>
              <a:spLocks noChangeArrowheads="1"/>
            </p:cNvSpPr>
            <p:nvPr/>
          </p:nvSpPr>
          <p:spPr bwMode="auto">
            <a:xfrm>
              <a:off x="728835" y="3689925"/>
              <a:ext cx="8101103" cy="72082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dirty="0">
                <a:solidFill>
                  <a:srgbClr val="0F5494"/>
                </a:solidFill>
                <a:latin typeface="Arial" pitchFamily="34" charset="0"/>
              </a:endParaRPr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862109"/>
              <a:ext cx="1541407" cy="40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756600" y="3608764"/>
            <a:ext cx="8235005" cy="448886"/>
            <a:chOff x="756595" y="4495800"/>
            <a:chExt cx="8235005" cy="598514"/>
          </a:xfrm>
          <a:solidFill>
            <a:srgbClr val="FFC000"/>
          </a:solidFill>
        </p:grpSpPr>
        <p:sp>
          <p:nvSpPr>
            <p:cNvPr id="868359" name="AutoShape 7"/>
            <p:cNvSpPr>
              <a:spLocks noChangeArrowheads="1"/>
            </p:cNvSpPr>
            <p:nvPr/>
          </p:nvSpPr>
          <p:spPr bwMode="auto">
            <a:xfrm>
              <a:off x="756595" y="4495800"/>
              <a:ext cx="8101103" cy="598514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sz="900">
                <a:solidFill>
                  <a:srgbClr val="0F5494"/>
                </a:solidFill>
                <a:latin typeface="Verdana"/>
              </a:endParaRPr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325" y="4573614"/>
              <a:ext cx="1438275" cy="4112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756594" y="4098548"/>
            <a:ext cx="8387406" cy="702059"/>
            <a:chOff x="756594" y="5257799"/>
            <a:chExt cx="8387406" cy="936079"/>
          </a:xfrm>
          <a:solidFill>
            <a:srgbClr val="92D050"/>
          </a:solidFill>
        </p:grpSpPr>
        <p:sp>
          <p:nvSpPr>
            <p:cNvPr id="868354" name="AutoShape 2"/>
            <p:cNvSpPr>
              <a:spLocks noChangeArrowheads="1"/>
            </p:cNvSpPr>
            <p:nvPr/>
          </p:nvSpPr>
          <p:spPr bwMode="auto">
            <a:xfrm>
              <a:off x="756594" y="5257799"/>
              <a:ext cx="8101103" cy="936079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GB" sz="900" b="1">
                <a:solidFill>
                  <a:srgbClr val="0F5494"/>
                </a:solidFill>
                <a:latin typeface="Verdana"/>
              </a:endParaRPr>
            </a:p>
          </p:txBody>
        </p:sp>
        <p:pic>
          <p:nvPicPr>
            <p:cNvPr id="5122" name="Picture 2" descr="https://lh3.googleusercontent.com/e84eJBVZdhiOJFT-mDCilnf4ua-3khcSQd3GmDIM51_BjEtCsRxx3YlNjwFOtkwXPzYKn2ZG9A1isR7Kn3UtdcyZP6pMTnQbjxkEu4dQ3hQhEsnHtlq5pQrpFMgUXzQwJYskOBJQ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728" y="5308356"/>
              <a:ext cx="1747272" cy="837516"/>
            </a:xfrm>
            <a:prstGeom prst="rect">
              <a:avLst/>
            </a:prstGeom>
            <a:grpFill/>
            <a:extLst/>
          </p:spPr>
        </p:pic>
      </p:grpSp>
      <p:sp>
        <p:nvSpPr>
          <p:cNvPr id="868360" name="Line 8"/>
          <p:cNvSpPr>
            <a:spLocks noChangeShapeType="1"/>
          </p:cNvSpPr>
          <p:nvPr/>
        </p:nvSpPr>
        <p:spPr bwMode="auto">
          <a:xfrm>
            <a:off x="756598" y="4792881"/>
            <a:ext cx="8101103" cy="19493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90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68361" name="Line 9"/>
          <p:cNvSpPr>
            <a:spLocks noChangeShapeType="1"/>
          </p:cNvSpPr>
          <p:nvPr/>
        </p:nvSpPr>
        <p:spPr bwMode="auto">
          <a:xfrm flipV="1">
            <a:off x="756599" y="285756"/>
            <a:ext cx="5405" cy="4510045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90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4843142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sz="1500" b="1" dirty="0">
                <a:solidFill>
                  <a:srgbClr val="808080">
                    <a:lumMod val="50000"/>
                  </a:srgbClr>
                </a:solidFill>
              </a:rPr>
              <a:t>Open Science challenges / pillars in EUROPE</a:t>
            </a:r>
            <a:endParaRPr lang="en-GB" sz="1500" b="1" dirty="0">
              <a:solidFill>
                <a:srgbClr val="808080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90504" y="887789"/>
            <a:ext cx="415498" cy="3521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sz="1500" b="1" dirty="0">
                <a:solidFill>
                  <a:srgbClr val="808080">
                    <a:lumMod val="50000"/>
                  </a:srgbClr>
                </a:solidFill>
              </a:rPr>
              <a:t>Stakeholders / Actors of Open Science</a:t>
            </a:r>
          </a:p>
        </p:txBody>
      </p:sp>
      <p:sp>
        <p:nvSpPr>
          <p:cNvPr id="868369" name="AutoShape 17"/>
          <p:cNvSpPr>
            <a:spLocks noChangeArrowheads="1"/>
          </p:cNvSpPr>
          <p:nvPr/>
        </p:nvSpPr>
        <p:spPr bwMode="auto">
          <a:xfrm>
            <a:off x="914400" y="286224"/>
            <a:ext cx="467856" cy="451438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DATA</a:t>
            </a:r>
          </a:p>
        </p:txBody>
      </p:sp>
      <p:sp>
        <p:nvSpPr>
          <p:cNvPr id="58" name="AutoShape 17"/>
          <p:cNvSpPr>
            <a:spLocks noChangeArrowheads="1"/>
          </p:cNvSpPr>
          <p:nvPr/>
        </p:nvSpPr>
        <p:spPr bwMode="auto">
          <a:xfrm>
            <a:off x="2590800" y="286219"/>
            <a:ext cx="467856" cy="451438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FSP (Future of Scholarly Communication)</a:t>
            </a: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029200" y="267226"/>
            <a:ext cx="467856" cy="453291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Integrity</a:t>
            </a:r>
          </a:p>
        </p:txBody>
      </p:sp>
      <p:sp>
        <p:nvSpPr>
          <p:cNvPr id="62" name="AutoShape 17"/>
          <p:cNvSpPr>
            <a:spLocks noChangeArrowheads="1"/>
          </p:cNvSpPr>
          <p:nvPr/>
        </p:nvSpPr>
        <p:spPr bwMode="auto">
          <a:xfrm>
            <a:off x="5867400" y="267219"/>
            <a:ext cx="467856" cy="453338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and Skills</a:t>
            </a:r>
          </a:p>
        </p:txBody>
      </p:sp>
      <p:sp>
        <p:nvSpPr>
          <p:cNvPr id="68" name="AutoShape 17"/>
          <p:cNvSpPr>
            <a:spLocks noChangeArrowheads="1"/>
          </p:cNvSpPr>
          <p:nvPr/>
        </p:nvSpPr>
        <p:spPr bwMode="auto">
          <a:xfrm>
            <a:off x="1752600" y="286225"/>
            <a:ext cx="467856" cy="449780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EOSC</a:t>
            </a:r>
          </a:p>
        </p:txBody>
      </p:sp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3423672" y="286224"/>
            <a:ext cx="462528" cy="45024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Generation metrics (new indicators)</a:t>
            </a:r>
          </a:p>
        </p:txBody>
      </p:sp>
      <p:sp>
        <p:nvSpPr>
          <p:cNvPr id="70" name="AutoShape 17"/>
          <p:cNvSpPr>
            <a:spLocks noChangeArrowheads="1"/>
          </p:cNvSpPr>
          <p:nvPr/>
        </p:nvSpPr>
        <p:spPr bwMode="auto">
          <a:xfrm>
            <a:off x="6629400" y="285757"/>
            <a:ext cx="462528" cy="449780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 science</a:t>
            </a:r>
          </a:p>
        </p:txBody>
      </p:sp>
      <p:sp>
        <p:nvSpPr>
          <p:cNvPr id="91" name="AutoShape 17"/>
          <p:cNvSpPr>
            <a:spLocks noChangeArrowheads="1"/>
          </p:cNvSpPr>
          <p:nvPr/>
        </p:nvSpPr>
        <p:spPr bwMode="auto">
          <a:xfrm>
            <a:off x="4219962" y="267220"/>
            <a:ext cx="428238" cy="453338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 and Incentives</a:t>
            </a:r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4219962" y="0"/>
            <a:ext cx="428238" cy="481913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/>
        </p:spPr>
        <p:txBody>
          <a:bodyPr vert="vert27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Rewards and Incentives</a:t>
            </a:r>
          </a:p>
        </p:txBody>
      </p:sp>
    </p:spTree>
    <p:extLst>
      <p:ext uri="{BB962C8B-B14F-4D97-AF65-F5344CB8AC3E}">
        <p14:creationId xmlns:p14="http://schemas.microsoft.com/office/powerpoint/2010/main" val="6425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83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69" grpId="0" build="allAtOnce" animBg="1"/>
      <p:bldP spid="58" grpId="0" build="allAtOnce" animBg="1"/>
      <p:bldP spid="61" grpId="0" build="allAtOnce" animBg="1"/>
      <p:bldP spid="62" grpId="0" build="allAtOnce" animBg="1"/>
      <p:bldP spid="68" grpId="0" build="allAtOnce" animBg="1"/>
      <p:bldP spid="69" grpId="0" build="allAtOnce" animBg="1"/>
      <p:bldP spid="70" grpId="0" build="allAtOnce" animBg="1"/>
      <p:bldP spid="91" grpId="0" build="allAtOnce" animBg="1"/>
      <p:bldP spid="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EU-OSPP (M2)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457200" y="871538"/>
            <a:ext cx="8229600" cy="4054315"/>
          </a:xfrm>
        </p:spPr>
        <p:txBody>
          <a:bodyPr>
            <a:normAutofit/>
          </a:bodyPr>
          <a:lstStyle/>
          <a:p>
            <a:pPr marL="171450" lvl="1" indent="-171450">
              <a:spcBef>
                <a:spcPts val="750"/>
              </a:spcBef>
            </a:pPr>
            <a:r>
              <a:rPr lang="en-US" sz="2000" dirty="0"/>
              <a:t>Communication</a:t>
            </a:r>
            <a:r>
              <a:rPr lang="es-ES" sz="2000" dirty="0"/>
              <a:t> and </a:t>
            </a:r>
            <a:r>
              <a:rPr lang="en-US" sz="2000" dirty="0"/>
              <a:t>engagement</a:t>
            </a:r>
            <a:r>
              <a:rPr lang="es-ES" sz="2000" dirty="0"/>
              <a:t>  </a:t>
            </a:r>
            <a:r>
              <a:rPr lang="es-ES" sz="2000" b="1" i="1" dirty="0"/>
              <a:t>(</a:t>
            </a:r>
            <a:r>
              <a:rPr lang="es-ES" sz="2000" b="1" i="1" dirty="0" err="1">
                <a:sym typeface="Wingdings" panose="05000000000000000000" pitchFamily="2" charset="2"/>
              </a:rPr>
              <a:t>We</a:t>
            </a:r>
            <a:r>
              <a:rPr lang="es-ES" sz="2000" b="1" i="1" dirty="0">
                <a:sym typeface="Wingdings" panose="05000000000000000000" pitchFamily="2" charset="2"/>
              </a:rPr>
              <a:t> </a:t>
            </a:r>
            <a:r>
              <a:rPr lang="es-ES" sz="2000" b="1" i="1" dirty="0" err="1">
                <a:sym typeface="Wingdings" panose="05000000000000000000" pitchFamily="2" charset="2"/>
              </a:rPr>
              <a:t>need</a:t>
            </a:r>
            <a:r>
              <a:rPr lang="es-ES" sz="2000" b="1" i="1" dirty="0">
                <a:sym typeface="Wingdings" panose="05000000000000000000" pitchFamily="2" charset="2"/>
              </a:rPr>
              <a:t> to </a:t>
            </a:r>
            <a:r>
              <a:rPr lang="es-ES" sz="2000" b="1" i="1" dirty="0" err="1">
                <a:sym typeface="Wingdings" panose="05000000000000000000" pitchFamily="2" charset="2"/>
              </a:rPr>
              <a:t>talk</a:t>
            </a:r>
            <a:r>
              <a:rPr lang="es-ES" sz="2000" b="1" i="1" dirty="0">
                <a:sym typeface="Wingdings" panose="05000000000000000000" pitchFamily="2" charset="2"/>
              </a:rPr>
              <a:t>!)</a:t>
            </a:r>
            <a:endParaRPr lang="es-ES" sz="2000" b="1" i="1" dirty="0"/>
          </a:p>
          <a:p>
            <a:pPr lvl="1">
              <a:buFont typeface="Wingdings"/>
              <a:buChar char="à"/>
            </a:pPr>
            <a:r>
              <a:rPr lang="es-ES" sz="2000" dirty="0" err="1">
                <a:sym typeface="Wingdings" panose="05000000000000000000" pitchFamily="2" charset="2"/>
              </a:rPr>
              <a:t>Statkeholders</a:t>
            </a:r>
            <a:r>
              <a:rPr lang="es-ES" sz="2000" dirty="0">
                <a:sym typeface="Wingdings" panose="05000000000000000000" pitchFamily="2" charset="2"/>
              </a:rPr>
              <a:t> meetings</a:t>
            </a:r>
          </a:p>
          <a:p>
            <a:pPr lvl="1">
              <a:buFont typeface="Wingdings"/>
              <a:buChar char="à"/>
            </a:pPr>
            <a:r>
              <a:rPr lang="es-ES" sz="2000" dirty="0">
                <a:sym typeface="Wingdings" panose="05000000000000000000" pitchFamily="2" charset="2"/>
              </a:rPr>
              <a:t>@</a:t>
            </a:r>
            <a:r>
              <a:rPr lang="es-ES" sz="2000" dirty="0" err="1"/>
              <a:t>euospp</a:t>
            </a:r>
            <a:r>
              <a:rPr lang="es-ES" sz="2000" dirty="0"/>
              <a:t> </a:t>
            </a:r>
          </a:p>
          <a:p>
            <a:r>
              <a:rPr lang="es-ES" sz="2000" dirty="0" err="1"/>
              <a:t>Change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</a:t>
            </a:r>
            <a:r>
              <a:rPr lang="es-ES" sz="2000" b="1" i="1" dirty="0" err="1"/>
              <a:t>Declaration</a:t>
            </a:r>
            <a:r>
              <a:rPr lang="es-ES" sz="2000" b="1" i="1" dirty="0"/>
              <a:t> </a:t>
            </a:r>
            <a:r>
              <a:rPr lang="es-ES" sz="2000" b="1" i="1" dirty="0" err="1"/>
              <a:t>mode</a:t>
            </a:r>
            <a:r>
              <a:rPr lang="es-ES" sz="2000" b="1" i="1" dirty="0"/>
              <a:t> </a:t>
            </a:r>
            <a:r>
              <a:rPr lang="es-ES" sz="2000" dirty="0"/>
              <a:t>to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b="1" i="1" dirty="0" err="1">
                <a:solidFill>
                  <a:srgbClr val="C00000"/>
                </a:solidFill>
              </a:rPr>
              <a:t>Implementation</a:t>
            </a:r>
            <a:r>
              <a:rPr lang="es-ES" sz="2000" b="1" i="1" dirty="0">
                <a:solidFill>
                  <a:srgbClr val="C00000"/>
                </a:solidFill>
              </a:rPr>
              <a:t> </a:t>
            </a:r>
            <a:r>
              <a:rPr lang="es-ES" sz="2000" b="1" i="1" dirty="0" err="1">
                <a:solidFill>
                  <a:srgbClr val="C00000"/>
                </a:solidFill>
              </a:rPr>
              <a:t>mode</a:t>
            </a:r>
            <a:r>
              <a:rPr lang="es-ES" sz="2000" b="1" i="1" dirty="0"/>
              <a:t> </a:t>
            </a:r>
            <a:r>
              <a:rPr lang="es-ES" sz="2000" b="1" dirty="0"/>
              <a:t>(</a:t>
            </a:r>
            <a:r>
              <a:rPr lang="es-ES" sz="2000" b="1" dirty="0" err="1"/>
              <a:t>PCIs</a:t>
            </a:r>
            <a:r>
              <a:rPr lang="es-ES" sz="2000" b="1" dirty="0"/>
              <a:t>)</a:t>
            </a:r>
            <a:r>
              <a:rPr lang="es-ES" sz="2000" b="1" i="1" dirty="0"/>
              <a:t> </a:t>
            </a:r>
          </a:p>
          <a:p>
            <a:pPr lvl="1">
              <a:buFont typeface="Wingdings"/>
              <a:buChar char="à"/>
            </a:pPr>
            <a:r>
              <a:rPr lang="es-ES" sz="2000" dirty="0" err="1">
                <a:sym typeface="Wingdings" panose="05000000000000000000" pitchFamily="2" charset="2"/>
              </a:rPr>
              <a:t>from</a:t>
            </a:r>
            <a:r>
              <a:rPr lang="es-ES" sz="2000" dirty="0">
                <a:sym typeface="Wingdings" panose="05000000000000000000" pitchFamily="2" charset="2"/>
              </a:rPr>
              <a:t> REP&amp;REC to </a:t>
            </a:r>
            <a:r>
              <a:rPr lang="es-ES" sz="2000" dirty="0" err="1">
                <a:sym typeface="Wingdings" panose="05000000000000000000" pitchFamily="2" charset="2"/>
              </a:rPr>
              <a:t>PCIs</a:t>
            </a:r>
            <a:endParaRPr lang="es-ES" sz="2000" dirty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es-ES" sz="2000" dirty="0" err="1">
                <a:sym typeface="Wingdings" panose="05000000000000000000" pitchFamily="2" charset="2"/>
              </a:rPr>
              <a:t>From</a:t>
            </a:r>
            <a:r>
              <a:rPr lang="es-ES" sz="2000" dirty="0">
                <a:sym typeface="Wingdings" panose="05000000000000000000" pitchFamily="2" charset="2"/>
              </a:rPr>
              <a:t> #YAD to #NPCI</a:t>
            </a:r>
          </a:p>
          <a:p>
            <a:r>
              <a:rPr lang="es-ES" sz="2000" dirty="0" err="1">
                <a:sym typeface="Wingdings" panose="05000000000000000000" pitchFamily="2" charset="2"/>
              </a:rPr>
              <a:t>Map-interconnect</a:t>
            </a:r>
            <a:r>
              <a:rPr lang="es-ES" sz="2000" dirty="0">
                <a:sym typeface="Wingdings" panose="05000000000000000000" pitchFamily="2" charset="2"/>
              </a:rPr>
              <a:t> - </a:t>
            </a:r>
            <a:r>
              <a:rPr lang="es-ES" sz="2000" dirty="0" err="1">
                <a:sym typeface="Wingdings" panose="05000000000000000000" pitchFamily="2" charset="2"/>
              </a:rPr>
              <a:t>the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projects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working</a:t>
            </a:r>
            <a:r>
              <a:rPr lang="es-ES" sz="2000" dirty="0">
                <a:sym typeface="Wingdings" panose="05000000000000000000" pitchFamily="2" charset="2"/>
              </a:rPr>
              <a:t> in Open Science (</a:t>
            </a:r>
            <a:r>
              <a:rPr lang="es-ES" sz="2000" dirty="0" err="1">
                <a:sym typeface="Wingdings" panose="05000000000000000000" pitchFamily="2" charset="2"/>
              </a:rPr>
              <a:t>eInfras</a:t>
            </a:r>
            <a:r>
              <a:rPr lang="es-ES" sz="2000" dirty="0">
                <a:sym typeface="Wingdings" panose="05000000000000000000" pitchFamily="2" charset="2"/>
              </a:rPr>
              <a:t>, SWAFS, etc.)</a:t>
            </a:r>
          </a:p>
          <a:p>
            <a:r>
              <a:rPr lang="en-US" sz="2000" b="1" dirty="0">
                <a:sym typeface="Wingdings" panose="05000000000000000000" pitchFamily="2" charset="2"/>
              </a:rPr>
              <a:t>Align</a:t>
            </a:r>
            <a:r>
              <a:rPr lang="es-ES" sz="2000" b="1" dirty="0">
                <a:sym typeface="Wingdings" panose="05000000000000000000" pitchFamily="2" charset="2"/>
              </a:rPr>
              <a:t> MS </a:t>
            </a:r>
            <a:r>
              <a:rPr lang="en-US" sz="2000" b="1" dirty="0">
                <a:sym typeface="Wingdings" panose="05000000000000000000" pitchFamily="2" charset="2"/>
              </a:rPr>
              <a:t>policies Align</a:t>
            </a:r>
            <a:r>
              <a:rPr lang="es-ES" sz="2000" dirty="0">
                <a:sym typeface="Wingdings" panose="05000000000000000000" pitchFamily="2" charset="2"/>
              </a:rPr>
              <a:t> OSPP-MS </a:t>
            </a:r>
            <a:r>
              <a:rPr lang="es-ES" sz="2000" dirty="0" err="1" smtClean="0">
                <a:sym typeface="Wingdings" panose="05000000000000000000" pitchFamily="2" charset="2"/>
              </a:rPr>
              <a:t>objectives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s-ES" sz="2000" dirty="0" smtClean="0">
                <a:sym typeface="Wingdings" panose="05000000000000000000" pitchFamily="2" charset="2"/>
              </a:rPr>
              <a:t>[Meeting </a:t>
            </a:r>
            <a:r>
              <a:rPr lang="es-ES" sz="2000" dirty="0" err="1" smtClean="0">
                <a:sym typeface="Wingdings" panose="05000000000000000000" pitchFamily="2" charset="2"/>
              </a:rPr>
              <a:t>with</a:t>
            </a:r>
            <a:r>
              <a:rPr lang="es-ES" sz="2000" dirty="0" smtClean="0">
                <a:sym typeface="Wingdings" panose="05000000000000000000" pitchFamily="2" charset="2"/>
              </a:rPr>
              <a:t> MS </a:t>
            </a:r>
            <a:r>
              <a:rPr lang="es-ES" sz="2000" dirty="0" err="1" smtClean="0">
                <a:sym typeface="Wingdings" panose="05000000000000000000" pitchFamily="2" charset="2"/>
              </a:rPr>
              <a:t>October</a:t>
            </a:r>
            <a:r>
              <a:rPr lang="es-ES" sz="2000" dirty="0" smtClean="0">
                <a:sym typeface="Wingdings" panose="05000000000000000000" pitchFamily="2" charset="2"/>
              </a:rPr>
              <a:t> 2019 </a:t>
            </a:r>
            <a:r>
              <a:rPr lang="es-ES" sz="2000" dirty="0" err="1" smtClean="0">
                <a:sym typeface="Wingdings" panose="05000000000000000000" pitchFamily="2" charset="2"/>
              </a:rPr>
              <a:t>with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Member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States</a:t>
            </a:r>
            <a:r>
              <a:rPr lang="es-ES" sz="2000" dirty="0" smtClean="0">
                <a:sym typeface="Wingdings" panose="05000000000000000000" pitchFamily="2" charset="2"/>
              </a:rPr>
              <a:t> Council </a:t>
            </a:r>
            <a:r>
              <a:rPr lang="es-ES" sz="2000" dirty="0" err="1" smtClean="0">
                <a:sym typeface="Wingdings" panose="05000000000000000000" pitchFamily="2" charset="2"/>
              </a:rPr>
              <a:t>for</a:t>
            </a:r>
            <a:r>
              <a:rPr lang="es-ES" sz="2000" dirty="0" smtClean="0">
                <a:sym typeface="Wingdings" panose="05000000000000000000" pitchFamily="2" charset="2"/>
              </a:rPr>
              <a:t> </a:t>
            </a:r>
            <a:r>
              <a:rPr lang="es-ES" sz="2000" dirty="0" err="1" smtClean="0">
                <a:sym typeface="Wingdings" panose="05000000000000000000" pitchFamily="2" charset="2"/>
              </a:rPr>
              <a:t>National</a:t>
            </a:r>
            <a:r>
              <a:rPr lang="es-ES" sz="2000" dirty="0" smtClean="0">
                <a:sym typeface="Wingdings" panose="05000000000000000000" pitchFamily="2" charset="2"/>
              </a:rPr>
              <a:t> Open Science </a:t>
            </a:r>
            <a:r>
              <a:rPr lang="es-ES" sz="2000" dirty="0" err="1" smtClean="0">
                <a:sym typeface="Wingdings" panose="05000000000000000000" pitchFamily="2" charset="2"/>
              </a:rPr>
              <a:t>coordination</a:t>
            </a:r>
            <a:r>
              <a:rPr lang="es-ES" sz="2000" dirty="0" smtClean="0">
                <a:sym typeface="Wingdings" panose="05000000000000000000" pitchFamily="2" charset="2"/>
              </a:rPr>
              <a:t>: </a:t>
            </a:r>
            <a:r>
              <a:rPr lang="es-ES" sz="2000" dirty="0">
                <a:sym typeface="Wingdings" panose="05000000000000000000" pitchFamily="2" charset="2"/>
                <a:hlinkClick r:id="rId2"/>
              </a:rPr>
              <a:t>https://conosc.org</a:t>
            </a:r>
            <a:r>
              <a:rPr lang="es-ES" sz="2000" dirty="0" smtClean="0">
                <a:sym typeface="Wingdings" panose="05000000000000000000" pitchFamily="2" charset="2"/>
                <a:hlinkClick r:id="rId2"/>
              </a:rPr>
              <a:t>/</a:t>
            </a:r>
            <a:r>
              <a:rPr lang="es-ES" sz="2000" dirty="0" smtClean="0">
                <a:sym typeface="Wingdings" panose="05000000000000000000" pitchFamily="2" charset="2"/>
              </a:rPr>
              <a:t> ]</a:t>
            </a:r>
            <a:endParaRPr lang="es-ES" sz="2000" dirty="0">
              <a:sym typeface="Wingdings" panose="05000000000000000000" pitchFamily="2" charset="2"/>
            </a:endParaRPr>
          </a:p>
          <a:p>
            <a:endParaRPr lang="es-E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328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D8D8D8"/>
      </a:accent5>
      <a:accent6>
        <a:srgbClr val="F79646"/>
      </a:accent6>
      <a:hlink>
        <a:srgbClr val="548DD4"/>
      </a:hlink>
      <a:folHlink>
        <a:srgbClr val="D8D8D8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ERUN">
  <a:themeElements>
    <a:clrScheme name="Yerun">
      <a:dk1>
        <a:srgbClr val="000000"/>
      </a:dk1>
      <a:lt1>
        <a:srgbClr val="FFFFFF"/>
      </a:lt1>
      <a:dk2>
        <a:srgbClr val="115156"/>
      </a:dk2>
      <a:lt2>
        <a:srgbClr val="8FCBC1"/>
      </a:lt2>
      <a:accent1>
        <a:srgbClr val="115156"/>
      </a:accent1>
      <a:accent2>
        <a:srgbClr val="EFB31A"/>
      </a:accent2>
      <a:accent3>
        <a:srgbClr val="09989A"/>
      </a:accent3>
      <a:accent4>
        <a:srgbClr val="F2C140"/>
      </a:accent4>
      <a:accent5>
        <a:srgbClr val="D89F28"/>
      </a:accent5>
      <a:accent6>
        <a:srgbClr val="F2C140"/>
      </a:accent6>
      <a:hlink>
        <a:srgbClr val="09989A"/>
      </a:hlink>
      <a:folHlink>
        <a:srgbClr val="11515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YERUN">
  <a:themeElements>
    <a:clrScheme name="Yerun">
      <a:dk1>
        <a:srgbClr val="000000"/>
      </a:dk1>
      <a:lt1>
        <a:srgbClr val="FFFFFF"/>
      </a:lt1>
      <a:dk2>
        <a:srgbClr val="115156"/>
      </a:dk2>
      <a:lt2>
        <a:srgbClr val="8FCBC1"/>
      </a:lt2>
      <a:accent1>
        <a:srgbClr val="115156"/>
      </a:accent1>
      <a:accent2>
        <a:srgbClr val="EFB31A"/>
      </a:accent2>
      <a:accent3>
        <a:srgbClr val="09989A"/>
      </a:accent3>
      <a:accent4>
        <a:srgbClr val="F2C140"/>
      </a:accent4>
      <a:accent5>
        <a:srgbClr val="D89F28"/>
      </a:accent5>
      <a:accent6>
        <a:srgbClr val="F2C140"/>
      </a:accent6>
      <a:hlink>
        <a:srgbClr val="09989A"/>
      </a:hlink>
      <a:folHlink>
        <a:srgbClr val="11515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699</Words>
  <Application>Microsoft Office PowerPoint</Application>
  <PresentationFormat>Presentación en pantalla (16:9)</PresentationFormat>
  <Paragraphs>153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Trebuchet MS</vt:lpstr>
      <vt:lpstr>Verdana</vt:lpstr>
      <vt:lpstr>Wingdings</vt:lpstr>
      <vt:lpstr>Office Theme</vt:lpstr>
      <vt:lpstr>YERUN</vt:lpstr>
      <vt:lpstr>1_YERUN</vt:lpstr>
      <vt:lpstr>Presentación de PowerPoint</vt:lpstr>
      <vt:lpstr>Presentación de PowerPoint</vt:lpstr>
      <vt:lpstr>OSPP: 25 members / 8 groups</vt:lpstr>
      <vt:lpstr>Presentación de PowerPoint</vt:lpstr>
      <vt:lpstr>OSPP in the EC Open Science state of play (2016)</vt:lpstr>
      <vt:lpstr>OSPP in 2020</vt:lpstr>
      <vt:lpstr>Presentación de PowerPoint</vt:lpstr>
      <vt:lpstr>Presentación de PowerPoint</vt:lpstr>
      <vt:lpstr>EU-OSPP (M2)</vt:lpstr>
      <vt:lpstr>What are PCIs for Open Science</vt:lpstr>
      <vt:lpstr>Final report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Utente di Microsoft Office</dc:creator>
  <cp:lastModifiedBy>emendez</cp:lastModifiedBy>
  <cp:revision>32</cp:revision>
  <dcterms:created xsi:type="dcterms:W3CDTF">2020-07-22T16:17:31Z</dcterms:created>
  <dcterms:modified xsi:type="dcterms:W3CDTF">2020-11-03T08:41:34Z</dcterms:modified>
</cp:coreProperties>
</file>