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2"/>
  </p:notesMasterIdLst>
  <p:handoutMasterIdLst>
    <p:handoutMasterId r:id="rId13"/>
  </p:handoutMasterIdLst>
  <p:sldIdLst>
    <p:sldId id="301" r:id="rId2"/>
    <p:sldId id="313" r:id="rId3"/>
    <p:sldId id="314" r:id="rId4"/>
    <p:sldId id="303" r:id="rId5"/>
    <p:sldId id="315" r:id="rId6"/>
    <p:sldId id="304" r:id="rId7"/>
    <p:sldId id="316" r:id="rId8"/>
    <p:sldId id="312" r:id="rId9"/>
    <p:sldId id="308" r:id="rId10"/>
    <p:sldId id="28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FFF"/>
    <a:srgbClr val="1C2432"/>
    <a:srgbClr val="EE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56197" autoAdjust="0"/>
  </p:normalViewPr>
  <p:slideViewPr>
    <p:cSldViewPr snapToGrid="0">
      <p:cViewPr varScale="1">
        <p:scale>
          <a:sx n="74" d="100"/>
          <a:sy n="74" d="100"/>
        </p:scale>
        <p:origin x="7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DE1372-D901-4C4D-99E1-5964AD48B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62AD9-7F70-E44B-8E8E-48ED9AC9AF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C5E28-ACC4-D04B-BAA6-17EAD9F4247F}" type="datetime1">
              <a:rPr lang="it-IT" smtClean="0"/>
              <a:t>30/10/2020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444BE-E550-9C43-B023-276E9D0103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97551-F80D-7A43-BEE9-16EF98ED95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3D543-39E9-A44A-89F5-960A57EE0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5331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A0B8B-251F-9740-9A32-B1E69A493475}" type="datetime1">
              <a:rPr lang="it-IT" smtClean="0"/>
              <a:t>30/10/2020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588FC-6733-7F42-83D3-448D9CA2D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2383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a three-year period until December 2022, the Policy Cloud project will improve policy making for public administrations across Europe, by harnessing the potential of </a:t>
            </a: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digitisation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big data and cloud technologies to support transparent, democratic, and evidence-based decision making, around the creation and implementation of social and economic policy.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FDA0B8B-251F-9740-9A32-B1E69A493475}" type="datetime1">
              <a:rPr lang="it-IT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588FC-6733-7F42-83D3-448D9CA2D3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88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consortium is composed by fifteen partners with complementary skills and expertise: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Four partners from Research and Academia: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ICCS/NTUA (Institute of Communication and Computers System)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OKYS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University of Piraeus Research </a:t>
            </a:r>
            <a:r>
              <a:rPr lang="en-GB" dirty="0" err="1"/>
              <a:t>Center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err="1"/>
              <a:t>Itainnova</a:t>
            </a:r>
            <a:r>
              <a:rPr lang="en-GB" dirty="0"/>
              <a:t> (Aragon Technological Institute / Instituto </a:t>
            </a:r>
            <a:r>
              <a:rPr lang="en-GB" dirty="0" err="1"/>
              <a:t>Tecnológico</a:t>
            </a:r>
            <a:r>
              <a:rPr lang="en-GB" dirty="0"/>
              <a:t> de Aragón)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Five partners as tech and cloud providers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Atos Spain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IBM Israel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EGI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/>
              <a:t>Leanxcale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UBITECH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Four partners form Policy Making and Public Administrations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err="1"/>
              <a:t>Maggioli</a:t>
            </a:r>
            <a:r>
              <a:rPr lang="en-GB" dirty="0"/>
              <a:t>, Italy UC (main Italian corporate organisation providing solutions and services to Local Public Administrations)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err="1"/>
              <a:t>Sarga</a:t>
            </a:r>
            <a:r>
              <a:rPr lang="en-GB" dirty="0"/>
              <a:t>, Spain UC (</a:t>
            </a:r>
            <a:r>
              <a:rPr lang="en-GB" dirty="0" err="1"/>
              <a:t>Aragonese</a:t>
            </a:r>
            <a:r>
              <a:rPr lang="en-GB" dirty="0"/>
              <a:t> Society for Environmental Management / Sociedad </a:t>
            </a:r>
            <a:r>
              <a:rPr lang="en-GB" dirty="0" err="1"/>
              <a:t>Aragonesa</a:t>
            </a:r>
            <a:r>
              <a:rPr lang="en-GB" dirty="0"/>
              <a:t> de </a:t>
            </a:r>
            <a:r>
              <a:rPr lang="en-GB" dirty="0" err="1"/>
              <a:t>Gestión</a:t>
            </a:r>
            <a:r>
              <a:rPr lang="en-GB" dirty="0"/>
              <a:t> </a:t>
            </a:r>
            <a:r>
              <a:rPr lang="en-GB" dirty="0" err="1"/>
              <a:t>Medioambiental</a:t>
            </a:r>
            <a:r>
              <a:rPr lang="en-GB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Municipality of Sofia, Bulgaria UC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London Borough of Camden, UK UC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One partner in the area of Communication and Dissemination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TRUST-IT Services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One partner providing legal and ethics support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DWF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FDA0B8B-251F-9740-9A32-B1E69A493475}" type="datetime1">
              <a:rPr lang="it-IT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588FC-6733-7F42-83D3-448D9CA2D3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95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Specifically, the project will deliver a unique, integrated environment of curated datasets and data management, manipulation, and analysis tools addressing the full lifecycle of policy management in four thematically distinct pilot use cases.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</a:t>
            </a:r>
            <a:r>
              <a:rPr lang="en-GB" sz="1200" b="1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integrated cloud-based environment</a:t>
            </a: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for data-driven policy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Technologies for policy optimization across sectors through </a:t>
            </a:r>
            <a:r>
              <a:rPr lang="en-GB" sz="1200" b="1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analysed inter-linked datasets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Development Toolkit </a:t>
            </a: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allowing </a:t>
            </a:r>
            <a:r>
              <a:rPr lang="en-GB" sz="1200" b="1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tailored policy making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Interoperable reusable models and analytical tools</a:t>
            </a: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use the data and analytical capacity of the clouds</a:t>
            </a:r>
          </a:p>
          <a:p>
            <a:endParaRPr lang="en-GB" sz="1200" b="0" i="0" u="none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datasets and tools will eventually become accessible to the public from the </a:t>
            </a:r>
            <a:r>
              <a:rPr lang="en-GB" sz="1200" b="1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 Open Science Cloud (EOSC)</a:t>
            </a: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FDA0B8B-251F-9740-9A32-B1E69A493475}" type="datetime1">
              <a:rPr lang="it-IT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588FC-6733-7F42-83D3-448D9CA2D3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8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datasets and tools developed during the Policy Cloud project will be offered to public administrations and businesses as a suite of six services enabling the creation of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data-driven policies using data management and manipulation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technologies which turn raw data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valuable and actionable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 to be exploited in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conformance with legal, security and ethical norms.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are: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Development Toolkit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To provide automated tools for data manipulation, modelling and visualisation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Marketplace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repository of exploitable data and knowledge for policy making scenarios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 capabilities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Adaptable cloud gateways and APIs to obtain data from heterogeneous sources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Reusable models &amp; Analytical tools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Enabling opinion mining, sentiment analysis, social dynamics and behavioural 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Policies Management Framework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Enabling the integration of data collection, modelling and simulation technologies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Ethics Framework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Ensuring the provision of privacy and security for sensitive data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FDA0B8B-251F-9740-9A32-B1E69A493475}" type="datetime1">
              <a:rPr lang="it-IT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588FC-6733-7F42-83D3-448D9CA2D3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4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five expected impacts in the area of data-driven policy making: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FDA0B8B-251F-9740-9A32-B1E69A493475}" type="datetime1">
              <a:rPr lang="it-IT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588FC-6733-7F42-83D3-448D9CA2D3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02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datasets and tools developed during the Policy Cloud project will be tested, refined, and showcased first in four thematically distinct pilot use cases situated in different parts of Europe: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FDA0B8B-251F-9740-9A32-B1E69A493475}" type="datetime1">
              <a:rPr lang="it-IT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588FC-6733-7F42-83D3-448D9CA2D3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910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Citizens’ benefits on using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PolicyCLOUD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Opportunities to participate in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creation through the iterative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and implementation methodology adopted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Continuous improvement in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policies through an iterative design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 which leverages newly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data on an ongoing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basis and optimises policies simultaneously across multiple sectors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Increasingly relevant and useful policies designed around homogeneous segments rather than entire populations</a:t>
            </a:r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FDA0B8B-251F-9740-9A32-B1E69A493475}" type="datetime1">
              <a:rPr lang="it-IT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588FC-6733-7F42-83D3-448D9CA2D3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046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Cloud services will be delivered through the EGI federated cloud, and made available through the European Open Science Cloud to reach the targeted stakeholders.</a:t>
            </a:r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FDA0B8B-251F-9740-9A32-B1E69A493475}" type="datetime1">
              <a:rPr lang="it-IT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588FC-6733-7F42-83D3-448D9CA2D3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6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1ED59869-4A99-6848-BCE3-0011173CCB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8" y="4726522"/>
            <a:ext cx="272472" cy="18098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469F3D37-6D92-CA40-8C75-F300877B3B8A}"/>
              </a:ext>
            </a:extLst>
          </p:cNvPr>
          <p:cNvSpPr txBox="1"/>
          <p:nvPr userDrawn="1"/>
        </p:nvSpPr>
        <p:spPr>
          <a:xfrm>
            <a:off x="676292" y="4708600"/>
            <a:ext cx="7702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rPr>
              <a:t>PolicyCloud</a:t>
            </a:r>
            <a:r>
              <a:rPr lang="en-GB" sz="800" dirty="0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rPr>
              <a:t> has received funding from the European Union’s Horizon 2020 research and innovation programme under grant agreement No 870675. </a:t>
            </a:r>
          </a:p>
        </p:txBody>
      </p:sp>
    </p:spTree>
    <p:extLst>
      <p:ext uri="{BB962C8B-B14F-4D97-AF65-F5344CB8AC3E}">
        <p14:creationId xmlns:p14="http://schemas.microsoft.com/office/powerpoint/2010/main" val="188299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20/12/19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76C2EB-DEBF-204E-A71A-AE8435D8F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389" y="1375259"/>
            <a:ext cx="3828516" cy="259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7B293A-8C0D-174D-B847-2D18B0136C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80546" y="1375259"/>
            <a:ext cx="3934804" cy="259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967BE6-0F9A-CA4D-BEDD-4DAFEDDC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0042"/>
            <a:ext cx="7886700" cy="477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6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03CB95-D1C2-364B-8A56-17D87D5B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1540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20/12/19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9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D0A48B8-9AB7-4A40-8164-94681536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30527"/>
            <a:ext cx="2949178" cy="109170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EC06DD2-FE3F-7148-A9EA-D10E1482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698" y="730526"/>
            <a:ext cx="5042020" cy="331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35BA9EF-9338-F042-B4C9-028CBB861C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841" y="1937378"/>
            <a:ext cx="2949178" cy="2107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8FFEDB2-D1D4-FB4B-AFCA-99AA1BD9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43277" y="4312513"/>
            <a:ext cx="2057400" cy="273844"/>
          </a:xfrm>
        </p:spPr>
        <p:txBody>
          <a:bodyPr/>
          <a:lstStyle/>
          <a:p>
            <a:r>
              <a:rPr lang="it-IT"/>
              <a:t>20/12/19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AB5A0DF-E258-E848-8CF3-77B3FC44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3577" y="4312513"/>
            <a:ext cx="3086100" cy="2738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96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5AB139A-4D17-0C48-9E9D-049545D547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677" y="3973480"/>
            <a:ext cx="1221638" cy="11700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0042"/>
            <a:ext cx="7886700" cy="477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7942"/>
            <a:ext cx="7886700" cy="2611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3277" y="43125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20/12/19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3577" y="431251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810DC8-3C5C-1A48-B108-3D541EE2D541}"/>
              </a:ext>
            </a:extLst>
          </p:cNvPr>
          <p:cNvCxnSpPr/>
          <p:nvPr userDrawn="1"/>
        </p:nvCxnSpPr>
        <p:spPr>
          <a:xfrm>
            <a:off x="8316241" y="317982"/>
            <a:ext cx="0" cy="291231"/>
          </a:xfrm>
          <a:prstGeom prst="line">
            <a:avLst/>
          </a:prstGeom>
          <a:ln w="25400">
            <a:solidFill>
              <a:srgbClr val="0A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9B730D9-47FB-CA48-9722-5D7007CCED86}"/>
              </a:ext>
            </a:extLst>
          </p:cNvPr>
          <p:cNvSpPr txBox="1"/>
          <p:nvPr userDrawn="1"/>
        </p:nvSpPr>
        <p:spPr>
          <a:xfrm>
            <a:off x="7441841" y="359722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policycloud.eu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1F8634-884A-C241-9032-9AB94009E5AD}"/>
              </a:ext>
            </a:extLst>
          </p:cNvPr>
          <p:cNvSpPr txBox="1">
            <a:spLocks/>
          </p:cNvSpPr>
          <p:nvPr userDrawn="1"/>
        </p:nvSpPr>
        <p:spPr>
          <a:xfrm>
            <a:off x="8299769" y="321032"/>
            <a:ext cx="3765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FE3214-8289-4FE2-8760-C1258AD8BAEC}" type="slidenum">
              <a:rPr lang="en-US" sz="1000" b="0" i="0" smtClean="0">
                <a:solidFill>
                  <a:srgbClr val="0A5FFF"/>
                </a:solidFill>
                <a:latin typeface="Montserrat Hairline" pitchFamily="2" charset="77"/>
              </a:rPr>
              <a:pPr/>
              <a:t>‹#›</a:t>
            </a:fld>
            <a:endParaRPr lang="en-US" sz="1000" b="0" i="0" dirty="0">
              <a:solidFill>
                <a:srgbClr val="0A5FFF"/>
              </a:solidFill>
              <a:latin typeface="Montserrat Hairline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0D40EC-C59C-B142-897D-E0FA544262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0" y="3973480"/>
            <a:ext cx="1994705" cy="101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7" r:id="rId2"/>
    <p:sldLayoutId id="2147483721" r:id="rId3"/>
    <p:sldLayoutId id="2147483713" r:id="rId4"/>
    <p:sldLayoutId id="2147483720" r:id="rId5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Tx/>
        <a:buBlip>
          <a:blip r:embed="rId9"/>
        </a:buBlip>
        <a:defRPr sz="1800" b="0" i="0" kern="1200">
          <a:solidFill>
            <a:schemeClr val="tx1"/>
          </a:solidFill>
          <a:latin typeface="Montserrat Hairline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9"/>
        </a:buBlip>
        <a:defRPr sz="1800" b="0" i="0" kern="1200">
          <a:solidFill>
            <a:schemeClr val="tx1"/>
          </a:solidFill>
          <a:latin typeface="Montserrat Hairline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Tx/>
        <a:buBlip>
          <a:blip r:embed="rId9"/>
        </a:buBlip>
        <a:defRPr sz="1800" b="0" i="0" kern="1200">
          <a:solidFill>
            <a:schemeClr val="tx1"/>
          </a:solidFill>
          <a:latin typeface="Montserrat Hairline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SzPct val="70000"/>
        <a:buFontTx/>
        <a:buBlip>
          <a:blip r:embed="rId9"/>
        </a:buBlip>
        <a:defRPr sz="1800" b="0" i="0" kern="1200">
          <a:solidFill>
            <a:schemeClr val="tx1"/>
          </a:solidFill>
          <a:latin typeface="Montserrat Hairline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SzPct val="60000"/>
        <a:buFontTx/>
        <a:buBlip>
          <a:blip r:embed="rId9"/>
        </a:buBlip>
        <a:defRPr sz="1800" b="0" i="0" kern="1200">
          <a:solidFill>
            <a:schemeClr val="tx1"/>
          </a:solidFill>
          <a:latin typeface="Montserrat Hairline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8BFFB7A8-E1A5-3F40-8304-CE152499A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2" y="1461699"/>
            <a:ext cx="1418210" cy="1415051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66DC84F9-2B2C-8841-9393-71BE0B6C49A6}"/>
              </a:ext>
            </a:extLst>
          </p:cNvPr>
          <p:cNvSpPr txBox="1">
            <a:spLocks/>
          </p:cNvSpPr>
          <p:nvPr/>
        </p:nvSpPr>
        <p:spPr>
          <a:xfrm>
            <a:off x="2610405" y="1187587"/>
            <a:ext cx="5696197" cy="14709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sz="3200" dirty="0"/>
              <a:t>Policy Management on Cloud Environments.</a:t>
            </a:r>
          </a:p>
          <a:p>
            <a:r>
              <a:rPr lang="en-GB" sz="3200" dirty="0"/>
              <a:t>An introduction to </a:t>
            </a:r>
            <a:r>
              <a:rPr lang="en-GB" sz="3200" dirty="0" err="1"/>
              <a:t>PolicyCLOUD</a:t>
            </a:r>
            <a:endParaRPr lang="en-GB" sz="3200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C58BD624-6EF4-D448-ACE2-11E27F6178D2}"/>
              </a:ext>
            </a:extLst>
          </p:cNvPr>
          <p:cNvSpPr txBox="1">
            <a:spLocks/>
          </p:cNvSpPr>
          <p:nvPr/>
        </p:nvSpPr>
        <p:spPr>
          <a:xfrm>
            <a:off x="2610405" y="2961258"/>
            <a:ext cx="5516856" cy="477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Montserrat Light" pitchFamily="2" charset="77"/>
              </a:rPr>
              <a:t>Ricard Munné, ATOS - </a:t>
            </a:r>
            <a:r>
              <a:rPr lang="en-GB" sz="2000" dirty="0" err="1">
                <a:latin typeface="Montserrat Light" pitchFamily="2" charset="77"/>
              </a:rPr>
              <a:t>PolicyCLOUD</a:t>
            </a:r>
            <a:r>
              <a:rPr lang="en-GB" sz="2000" dirty="0">
                <a:latin typeface="Montserrat Light" pitchFamily="2" charset="77"/>
              </a:rPr>
              <a:t> Coordinator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AE6313B8-2658-A949-B059-1ED247D6D8F3}"/>
              </a:ext>
            </a:extLst>
          </p:cNvPr>
          <p:cNvSpPr txBox="1">
            <a:spLocks/>
          </p:cNvSpPr>
          <p:nvPr/>
        </p:nvSpPr>
        <p:spPr>
          <a:xfrm>
            <a:off x="2603778" y="3439231"/>
            <a:ext cx="5516856" cy="477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Montserrat Light" pitchFamily="2" charset="77"/>
              </a:rPr>
              <a:t>EGI Conference 2020</a:t>
            </a:r>
          </a:p>
        </p:txBody>
      </p:sp>
    </p:spTree>
    <p:extLst>
      <p:ext uri="{BB962C8B-B14F-4D97-AF65-F5344CB8AC3E}">
        <p14:creationId xmlns:p14="http://schemas.microsoft.com/office/powerpoint/2010/main" val="33873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CE14D2-6DA9-874C-BC30-D966B80EF34E}"/>
              </a:ext>
            </a:extLst>
          </p:cNvPr>
          <p:cNvSpPr/>
          <p:nvPr/>
        </p:nvSpPr>
        <p:spPr>
          <a:xfrm>
            <a:off x="-1" y="3469585"/>
            <a:ext cx="9144001" cy="1673915"/>
          </a:xfrm>
          <a:prstGeom prst="rect">
            <a:avLst/>
          </a:prstGeom>
          <a:solidFill>
            <a:srgbClr val="0A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19644" y="3618676"/>
            <a:ext cx="24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GET IN TOUCH</a:t>
            </a:r>
            <a:endParaRPr lang="en-US" sz="2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2563" y="4185085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@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PolicyCloudEU</a:t>
            </a:r>
            <a:endParaRPr lang="en-US" sz="12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7683" y="4633999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PolicyCloud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 EU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159174" y="3730132"/>
            <a:ext cx="0" cy="12027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D1E06671-0CC8-784F-B404-00D997073E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2" b="16612"/>
          <a:stretch/>
        </p:blipFill>
        <p:spPr>
          <a:xfrm>
            <a:off x="0" y="547481"/>
            <a:ext cx="9144000" cy="292072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4BABA37-FF5E-E843-94A4-EF23275C839C}"/>
              </a:ext>
            </a:extLst>
          </p:cNvPr>
          <p:cNvSpPr txBox="1"/>
          <p:nvPr/>
        </p:nvSpPr>
        <p:spPr>
          <a:xfrm>
            <a:off x="6590529" y="3736446"/>
            <a:ext cx="1786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www.policycloud.eu</a:t>
            </a:r>
            <a:endParaRPr lang="en-US" sz="12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76F0D82-C737-C240-AAD0-285B123C4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309" y="4661655"/>
            <a:ext cx="247374" cy="2473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6DEB897-54E8-E54B-A50B-559861455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190" y="4212627"/>
            <a:ext cx="247374" cy="2473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16C414F-DFC3-2B45-9D9A-08D7A702B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310" y="3812448"/>
            <a:ext cx="173065" cy="1730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1ECF38-3CC1-444B-A800-BA09BDD9B2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9" y="4726990"/>
            <a:ext cx="310027" cy="2059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882091-FDF1-F446-B035-9AE132719632}"/>
              </a:ext>
            </a:extLst>
          </p:cNvPr>
          <p:cNvSpPr txBox="1"/>
          <p:nvPr/>
        </p:nvSpPr>
        <p:spPr>
          <a:xfrm>
            <a:off x="673315" y="4684568"/>
            <a:ext cx="4791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err="1">
                <a:solidFill>
                  <a:schemeClr val="bg1"/>
                </a:solidFill>
                <a:latin typeface="Montserrat Light" pitchFamily="2" charset="77"/>
              </a:rPr>
              <a:t>PolicyCloud</a:t>
            </a:r>
            <a:r>
              <a:rPr lang="en-GB" sz="600" dirty="0">
                <a:solidFill>
                  <a:schemeClr val="bg1"/>
                </a:solidFill>
                <a:latin typeface="Montserrat Light" pitchFamily="2" charset="77"/>
              </a:rPr>
              <a:t> has received funding from the European Union’s Horizon 2020 research and innovation programme under grant agreement No 870675.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73B4E5-AE71-A147-AFE1-4D6B28929198}"/>
              </a:ext>
            </a:extLst>
          </p:cNvPr>
          <p:cNvSpPr/>
          <p:nvPr/>
        </p:nvSpPr>
        <p:spPr>
          <a:xfrm>
            <a:off x="0" y="0"/>
            <a:ext cx="9144000" cy="1044844"/>
          </a:xfrm>
          <a:prstGeom prst="rect">
            <a:avLst/>
          </a:prstGeom>
          <a:solidFill>
            <a:srgbClr val="1C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F22BFCE-B59B-7D44-88FF-5885968B57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2" y="-71423"/>
            <a:ext cx="2425969" cy="12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291C837-718C-BB4A-8A69-10ADDFE1A9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843463" y="431323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9218" name="Segnaposto contenuto 3">
            <a:extLst>
              <a:ext uri="{FF2B5EF4-FFF2-40B4-BE49-F238E27FC236}">
                <a16:creationId xmlns:a16="http://schemas.microsoft.com/office/drawing/2014/main" id="{9CD4A60E-F55C-4DFB-B818-EA52CD6AE5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1825" y="1374775"/>
            <a:ext cx="3829050" cy="2597150"/>
          </a:xfrm>
        </p:spPr>
        <p:txBody>
          <a:bodyPr/>
          <a:lstStyle/>
          <a:p>
            <a:pPr eaLnBrk="1" hangingPunct="1"/>
            <a:r>
              <a:rPr lang="it-IT" altLang="it-IT">
                <a:latin typeface="Montserrat Hairline" pitchFamily="2" charset="0"/>
              </a:rPr>
              <a:t>The European Cloud for data-driven policy management will provide integrated reusable models and analytical tools, turning raw data into valuable and actionable knowledge towards efficient policy making. </a:t>
            </a:r>
          </a:p>
        </p:txBody>
      </p:sp>
      <p:sp>
        <p:nvSpPr>
          <p:cNvPr id="9219" name="Titolo 5">
            <a:extLst>
              <a:ext uri="{FF2B5EF4-FFF2-40B4-BE49-F238E27FC236}">
                <a16:creationId xmlns:a16="http://schemas.microsoft.com/office/drawing/2014/main" id="{128557AA-55D9-4769-95B9-A06E424E6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790575"/>
            <a:ext cx="7886700" cy="477838"/>
          </a:xfrm>
        </p:spPr>
        <p:txBody>
          <a:bodyPr/>
          <a:lstStyle/>
          <a:p>
            <a:pPr eaLnBrk="1" hangingPunct="1"/>
            <a:r>
              <a:rPr lang="it-IT" altLang="it-IT" b="1">
                <a:latin typeface="Montserrat" pitchFamily="2" charset="0"/>
              </a:rPr>
              <a:t>Policy Cloud</a:t>
            </a:r>
          </a:p>
        </p:txBody>
      </p:sp>
      <p:pic>
        <p:nvPicPr>
          <p:cNvPr id="9220" name="Picture 16">
            <a:extLst>
              <a:ext uri="{FF2B5EF4-FFF2-40B4-BE49-F238E27FC236}">
                <a16:creationId xmlns:a16="http://schemas.microsoft.com/office/drawing/2014/main" id="{2DFB4759-FA2D-44AE-A684-C9B161D0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797175"/>
            <a:ext cx="27416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7">
            <a:extLst>
              <a:ext uri="{FF2B5EF4-FFF2-40B4-BE49-F238E27FC236}">
                <a16:creationId xmlns:a16="http://schemas.microsoft.com/office/drawing/2014/main" id="{A7D0C6B8-2F52-4761-8B0A-77856A89B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985963"/>
            <a:ext cx="39401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8">
            <a:extLst>
              <a:ext uri="{FF2B5EF4-FFF2-40B4-BE49-F238E27FC236}">
                <a16:creationId xmlns:a16="http://schemas.microsoft.com/office/drawing/2014/main" id="{B68AEE15-438E-4C54-B050-3D16C122C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089025"/>
            <a:ext cx="39163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olo 5">
            <a:extLst>
              <a:ext uri="{FF2B5EF4-FFF2-40B4-BE49-F238E27FC236}">
                <a16:creationId xmlns:a16="http://schemas.microsoft.com/office/drawing/2014/main" id="{E0E31A35-B254-4F9B-8F5C-628956816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1650" y="180975"/>
            <a:ext cx="7886700" cy="477838"/>
          </a:xfrm>
        </p:spPr>
        <p:txBody>
          <a:bodyPr/>
          <a:lstStyle/>
          <a:p>
            <a:pPr eaLnBrk="1" hangingPunct="1"/>
            <a:r>
              <a:rPr lang="it-IT" altLang="it-IT">
                <a:latin typeface="Montserrat" pitchFamily="2" charset="0"/>
              </a:rPr>
              <a:t>Policy Cloud Consortium</a:t>
            </a:r>
          </a:p>
        </p:txBody>
      </p:sp>
      <p:pic>
        <p:nvPicPr>
          <p:cNvPr id="10242" name="Picture 6">
            <a:extLst>
              <a:ext uri="{FF2B5EF4-FFF2-40B4-BE49-F238E27FC236}">
                <a16:creationId xmlns:a16="http://schemas.microsoft.com/office/drawing/2014/main" id="{9C6C6C55-F7B4-4456-AFB5-494BADC7E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582613"/>
            <a:ext cx="55499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8FE761-F0ED-564B-978D-5CD35E4D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EE152ED3-5767-664D-B8CE-0063C596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PolicyCloud</a:t>
            </a:r>
            <a:r>
              <a:rPr lang="en-GB"/>
              <a:t> will deliver: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A3B48D-34A8-B841-A20A-599BCF623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12" y="1268015"/>
            <a:ext cx="6669575" cy="30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7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olo 5">
            <a:extLst>
              <a:ext uri="{FF2B5EF4-FFF2-40B4-BE49-F238E27FC236}">
                <a16:creationId xmlns:a16="http://schemas.microsoft.com/office/drawing/2014/main" id="{48CCCD82-5DA4-4D30-BE4E-7BC1EDF15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150" y="203200"/>
            <a:ext cx="7886700" cy="477838"/>
          </a:xfrm>
        </p:spPr>
        <p:txBody>
          <a:bodyPr/>
          <a:lstStyle/>
          <a:p>
            <a:pPr eaLnBrk="1" hangingPunct="1"/>
            <a:r>
              <a:rPr lang="it-IT" altLang="it-IT" b="1">
                <a:latin typeface="Montserrat" pitchFamily="2" charset="0"/>
              </a:rPr>
              <a:t>Policy Cloud</a:t>
            </a:r>
            <a:r>
              <a:rPr lang="it-IT" altLang="it-IT">
                <a:latin typeface="Montserrat" pitchFamily="2" charset="0"/>
              </a:rPr>
              <a:t> Services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2B2AAA-9CC7-DC45-AAE2-CEC9DC3AA841}"/>
              </a:ext>
            </a:extLst>
          </p:cNvPr>
          <p:cNvSpPr txBox="1"/>
          <p:nvPr/>
        </p:nvSpPr>
        <p:spPr>
          <a:xfrm>
            <a:off x="311150" y="681038"/>
            <a:ext cx="1817688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Montserrat" pitchFamily="2" charset="77"/>
                <a:ea typeface="+mj-ea"/>
                <a:cs typeface="+mj-cs"/>
              </a:rPr>
              <a:t>6 SERVICES –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Montserrat" pitchFamily="2" charset="77"/>
                <a:ea typeface="+mj-ea"/>
                <a:cs typeface="+mj-cs"/>
              </a:rPr>
              <a:t>AN INTEGRATED CLOUD-BASED SERVICE ENVIRONMENT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Montserrat" pitchFamily="2" charset="77"/>
                <a:ea typeface="+mj-ea"/>
                <a:cs typeface="+mj-cs"/>
              </a:rPr>
              <a:t>FOR DATA-DRIVEN POLICY MANAGEMENT.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</p:txBody>
      </p:sp>
      <p:grpSp>
        <p:nvGrpSpPr>
          <p:cNvPr id="12291" name="Group 21">
            <a:extLst>
              <a:ext uri="{FF2B5EF4-FFF2-40B4-BE49-F238E27FC236}">
                <a16:creationId xmlns:a16="http://schemas.microsoft.com/office/drawing/2014/main" id="{15408F3F-EE25-42ED-957E-19B1BD1BA0C4}"/>
              </a:ext>
            </a:extLst>
          </p:cNvPr>
          <p:cNvGrpSpPr>
            <a:grpSpLocks/>
          </p:cNvGrpSpPr>
          <p:nvPr/>
        </p:nvGrpSpPr>
        <p:grpSpPr bwMode="auto">
          <a:xfrm>
            <a:off x="3109913" y="625475"/>
            <a:ext cx="4799012" cy="4122738"/>
            <a:chOff x="3109928" y="625975"/>
            <a:chExt cx="4799732" cy="4122978"/>
          </a:xfrm>
        </p:grpSpPr>
        <p:pic>
          <p:nvPicPr>
            <p:cNvPr id="12292" name="Picture 3">
              <a:extLst>
                <a:ext uri="{FF2B5EF4-FFF2-40B4-BE49-F238E27FC236}">
                  <a16:creationId xmlns:a16="http://schemas.microsoft.com/office/drawing/2014/main" id="{E5F4B182-C253-45A3-AA0C-8C73ECDD03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416" y="2649581"/>
              <a:ext cx="1503244" cy="1990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8">
              <a:extLst>
                <a:ext uri="{FF2B5EF4-FFF2-40B4-BE49-F238E27FC236}">
                  <a16:creationId xmlns:a16="http://schemas.microsoft.com/office/drawing/2014/main" id="{FE258EE7-53BD-4CAB-B956-8F836C11E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764" y="653067"/>
              <a:ext cx="1484548" cy="2073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10">
              <a:extLst>
                <a:ext uri="{FF2B5EF4-FFF2-40B4-BE49-F238E27FC236}">
                  <a16:creationId xmlns:a16="http://schemas.microsoft.com/office/drawing/2014/main" id="{654574C3-D9C9-4B2E-9CCE-2AAE38A45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325" y="2666207"/>
              <a:ext cx="1347446" cy="204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12">
              <a:extLst>
                <a:ext uri="{FF2B5EF4-FFF2-40B4-BE49-F238E27FC236}">
                  <a16:creationId xmlns:a16="http://schemas.microsoft.com/office/drawing/2014/main" id="{3AB2F2D0-48E1-48F4-84F1-35D1A5299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653" y="625975"/>
              <a:ext cx="1300790" cy="1920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4">
              <a:extLst>
                <a:ext uri="{FF2B5EF4-FFF2-40B4-BE49-F238E27FC236}">
                  <a16:creationId xmlns:a16="http://schemas.microsoft.com/office/drawing/2014/main" id="{272E6687-27D8-4371-A734-8CBCD91CE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928" y="681642"/>
              <a:ext cx="1440859" cy="201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6">
              <a:extLst>
                <a:ext uri="{FF2B5EF4-FFF2-40B4-BE49-F238E27FC236}">
                  <a16:creationId xmlns:a16="http://schemas.microsoft.com/office/drawing/2014/main" id="{60D8ACA5-8EF6-42DF-8A8E-591068916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903" y="2701019"/>
              <a:ext cx="1378908" cy="2047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F13BB09-F920-F045-BCA0-C87487DA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D5581414-7ABE-124D-9486-E2FBA4D7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67" y="471747"/>
            <a:ext cx="7886700" cy="477973"/>
          </a:xfrm>
        </p:spPr>
        <p:txBody>
          <a:bodyPr/>
          <a:lstStyle/>
          <a:p>
            <a:r>
              <a:rPr lang="en-GB"/>
              <a:t>Expected </a:t>
            </a:r>
            <a:r>
              <a:rPr lang="en-GB" b="1"/>
              <a:t>impacts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3CCC280-BD61-7649-BD03-703B35D45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4729"/>
            <a:ext cx="1747939" cy="152179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10D0D11-FE44-8440-96A6-651A0283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939" y="2411896"/>
            <a:ext cx="1812518" cy="147145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9316309-8D8F-914B-83E0-8D669DF80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457" y="1404729"/>
            <a:ext cx="1876891" cy="148175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E87420F-B3FB-9E42-957D-37F409D66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348" y="2320860"/>
            <a:ext cx="1893128" cy="153719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27A9144-5EC4-5A48-AB4F-B5CBE01EC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4239" y="1404174"/>
            <a:ext cx="1867712" cy="14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5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8EA83C6-5B00-3045-A1F5-BB3397E3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5" y="384175"/>
            <a:ext cx="7886700" cy="4778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err="1"/>
              <a:t>Pilot</a:t>
            </a:r>
            <a:r>
              <a:rPr lang="it-IT" b="1" dirty="0"/>
              <a:t> Cases </a:t>
            </a:r>
            <a:r>
              <a:rPr lang="it-IT" dirty="0" err="1"/>
              <a:t>covering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societal</a:t>
            </a:r>
            <a:r>
              <a:rPr lang="it-IT" dirty="0"/>
              <a:t> </a:t>
            </a:r>
            <a:r>
              <a:rPr lang="it-IT" dirty="0" err="1"/>
              <a:t>challenges</a:t>
            </a:r>
            <a:endParaRPr lang="it-IT" dirty="0"/>
          </a:p>
        </p:txBody>
      </p:sp>
      <p:pic>
        <p:nvPicPr>
          <p:cNvPr id="14338" name="Picture 6">
            <a:extLst>
              <a:ext uri="{FF2B5EF4-FFF2-40B4-BE49-F238E27FC236}">
                <a16:creationId xmlns:a16="http://schemas.microsoft.com/office/drawing/2014/main" id="{B8B6A348-1F9D-4E7C-8218-6C0DE528F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1246188"/>
            <a:ext cx="2041525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">
            <a:extLst>
              <a:ext uri="{FF2B5EF4-FFF2-40B4-BE49-F238E27FC236}">
                <a16:creationId xmlns:a16="http://schemas.microsoft.com/office/drawing/2014/main" id="{19A7FA76-2456-437C-BC70-8A0FFBDA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246188"/>
            <a:ext cx="2043112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2">
            <a:extLst>
              <a:ext uri="{FF2B5EF4-FFF2-40B4-BE49-F238E27FC236}">
                <a16:creationId xmlns:a16="http://schemas.microsoft.com/office/drawing/2014/main" id="{96B76C1A-51A0-4E65-A29B-37DEB134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246188"/>
            <a:ext cx="2043113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1">
            <a:extLst>
              <a:ext uri="{FF2B5EF4-FFF2-40B4-BE49-F238E27FC236}">
                <a16:creationId xmlns:a16="http://schemas.microsoft.com/office/drawing/2014/main" id="{27BB33FD-B0A5-4DAE-8B99-87ABB676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246188"/>
            <a:ext cx="2041525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F13BB09-F920-F045-BCA0-C87487DA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D5581414-7ABE-124D-9486-E2FBA4D7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67" y="471747"/>
            <a:ext cx="7886700" cy="477973"/>
          </a:xfrm>
        </p:spPr>
        <p:txBody>
          <a:bodyPr/>
          <a:lstStyle/>
          <a:p>
            <a:r>
              <a:rPr lang="en-GB" dirty="0"/>
              <a:t>Citizens’ </a:t>
            </a:r>
            <a:r>
              <a:rPr lang="en-GB" b="1" dirty="0"/>
              <a:t>benefits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37B188-9603-48B0-9F56-99E3D96C1BD2}"/>
              </a:ext>
            </a:extLst>
          </p:cNvPr>
          <p:cNvGrpSpPr/>
          <p:nvPr/>
        </p:nvGrpSpPr>
        <p:grpSpPr>
          <a:xfrm>
            <a:off x="3089607" y="971415"/>
            <a:ext cx="4243980" cy="1086002"/>
            <a:chOff x="4072587" y="1051425"/>
            <a:chExt cx="4243980" cy="1086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7D71E0-965A-4427-B9D0-F2E142D5A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211" b="93860" l="1908" r="95960">
                          <a14:foregroundMark x1="24355" y1="74123" x2="24355" y2="74123"/>
                          <a14:foregroundMark x1="5836" y1="72807" x2="5836" y2="72807"/>
                          <a14:foregroundMark x1="2132" y1="73684" x2="2132" y2="73684"/>
                          <a14:foregroundMark x1="83165" y1="92982" x2="83951" y2="93860"/>
                          <a14:foregroundMark x1="94949" y1="77632" x2="94949" y2="77632"/>
                          <a14:foregroundMark x1="95960" y1="24123" x2="95960" y2="24123"/>
                          <a14:foregroundMark x1="93490" y1="37719" x2="93490" y2="377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2587" y="1051425"/>
              <a:ext cx="4243980" cy="108600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99CC9C-6BA2-4D92-8D77-E5142F4C7130}"/>
                </a:ext>
              </a:extLst>
            </p:cNvPr>
            <p:cNvSpPr txBox="1"/>
            <p:nvPr/>
          </p:nvSpPr>
          <p:spPr>
            <a:xfrm>
              <a:off x="4095446" y="1179990"/>
              <a:ext cx="30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Montserrat"/>
                </a:rPr>
                <a:t>Opportunities to participate in policy creation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9C4A67-A1AF-4FF0-9073-4E2FC0DF1A01}"/>
              </a:ext>
            </a:extLst>
          </p:cNvPr>
          <p:cNvGrpSpPr/>
          <p:nvPr/>
        </p:nvGrpSpPr>
        <p:grpSpPr>
          <a:xfrm>
            <a:off x="1609618" y="1663006"/>
            <a:ext cx="4339243" cy="1533739"/>
            <a:chOff x="683788" y="1594426"/>
            <a:chExt cx="4339243" cy="15337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4DC686-8DED-4E04-B0E0-FAE92D576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4099" l="1976" r="97695">
                          <a14:foregroundMark x1="93085" y1="85404" x2="93085" y2="85404"/>
                          <a14:foregroundMark x1="97695" y1="85093" x2="97695" y2="85093"/>
                          <a14:foregroundMark x1="22613" y1="54969" x2="22613" y2="54969"/>
                          <a14:foregroundMark x1="15697" y1="35093" x2="15697" y2="35093"/>
                          <a14:foregroundMark x1="7794" y1="44720" x2="7794" y2="44720"/>
                          <a14:foregroundMark x1="19100" y1="90683" x2="19100" y2="90683"/>
                          <a14:foregroundMark x1="27662" y1="56832" x2="27662" y2="56832"/>
                          <a14:foregroundMark x1="17673" y1="22360" x2="17673" y2="22360"/>
                          <a14:foregroundMark x1="3952" y1="39130" x2="3952" y2="39130"/>
                          <a14:foregroundMark x1="3952" y1="39130" x2="3952" y2="39130"/>
                          <a14:foregroundMark x1="4061" y1="39130" x2="4061" y2="39130"/>
                          <a14:foregroundMark x1="4061" y1="39130" x2="4061" y2="39130"/>
                          <a14:foregroundMark x1="4281" y1="36025" x2="4281" y2="36025"/>
                          <a14:foregroundMark x1="6147" y1="45963" x2="6147" y2="45963"/>
                          <a14:foregroundMark x1="6806" y1="46584" x2="6806" y2="46584"/>
                          <a14:foregroundMark x1="4501" y1="47516" x2="4501" y2="47516"/>
                          <a14:foregroundMark x1="1976" y1="52174" x2="1976" y2="52174"/>
                          <a14:foregroundMark x1="9879" y1="91925" x2="9879" y2="91925"/>
                          <a14:foregroundMark x1="18551" y1="94099" x2="18551" y2="94099"/>
                          <a14:foregroundMark x1="24369" y1="55901" x2="24369" y2="5590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788" y="1594426"/>
              <a:ext cx="4339243" cy="153373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9C1C98-13FF-433F-9C51-330F117146AF}"/>
                </a:ext>
              </a:extLst>
            </p:cNvPr>
            <p:cNvSpPr txBox="1"/>
            <p:nvPr/>
          </p:nvSpPr>
          <p:spPr>
            <a:xfrm>
              <a:off x="2112284" y="2155073"/>
              <a:ext cx="2754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Montserrat"/>
                </a:rPr>
                <a:t>Continuous improvement through iterative design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758E0D-D18A-4265-8E15-49FBDCB09DF6}"/>
              </a:ext>
            </a:extLst>
          </p:cNvPr>
          <p:cNvGrpSpPr/>
          <p:nvPr/>
        </p:nvGrpSpPr>
        <p:grpSpPr>
          <a:xfrm>
            <a:off x="3012251" y="3173440"/>
            <a:ext cx="4396401" cy="1090765"/>
            <a:chOff x="4063811" y="3036280"/>
            <a:chExt cx="4396401" cy="10907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B93996-7ADF-46BD-86DC-4D6B07C79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607" b="90830" l="3359" r="96425">
                          <a14:foregroundMark x1="6934" y1="73362" x2="6934" y2="73362"/>
                          <a14:foregroundMark x1="3359" y1="73799" x2="3359" y2="73799"/>
                          <a14:foregroundMark x1="84290" y1="91703" x2="84290" y2="91703"/>
                          <a14:foregroundMark x1="94366" y1="71179" x2="94366" y2="71179"/>
                          <a14:foregroundMark x1="95233" y1="30568" x2="95233" y2="30568"/>
                          <a14:foregroundMark x1="95233" y1="30568" x2="95233" y2="30568"/>
                          <a14:foregroundMark x1="84615" y1="13537" x2="84615" y2="13537"/>
                          <a14:foregroundMark x1="75406" y1="30568" x2="75406" y2="30568"/>
                          <a14:foregroundMark x1="96425" y1="61135" x2="96425" y2="61135"/>
                          <a14:foregroundMark x1="94691" y1="34934" x2="94691" y2="34934"/>
                          <a14:foregroundMark x1="86241" y1="17031" x2="86241" y2="17031"/>
                          <a14:foregroundMark x1="74323" y1="32751" x2="74323" y2="327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63811" y="3036280"/>
              <a:ext cx="4396401" cy="109076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4DE629-4E24-476B-BC73-391D208D5612}"/>
                </a:ext>
              </a:extLst>
            </p:cNvPr>
            <p:cNvSpPr txBox="1"/>
            <p:nvPr/>
          </p:nvSpPr>
          <p:spPr>
            <a:xfrm>
              <a:off x="4113700" y="3163519"/>
              <a:ext cx="2978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Montserrat"/>
                </a:rPr>
                <a:t>Policies designed for targeted segments of population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51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B3FABC8-8C43-3D42-81B2-DA9ECD47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B85E046-7887-A34E-9BE9-668F2213F3FF}"/>
              </a:ext>
            </a:extLst>
          </p:cNvPr>
          <p:cNvSpPr txBox="1">
            <a:spLocks/>
          </p:cNvSpPr>
          <p:nvPr/>
        </p:nvSpPr>
        <p:spPr>
          <a:xfrm>
            <a:off x="117405" y="217777"/>
            <a:ext cx="7886700" cy="477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/>
              <a:t>Policy Cloud Value proposition for </a:t>
            </a:r>
          </a:p>
          <a:p>
            <a:r>
              <a:rPr lang="en-GB"/>
              <a:t>European Open Science Cloud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1935CE1-78E5-5B45-88F5-0C36B0545021}"/>
              </a:ext>
            </a:extLst>
          </p:cNvPr>
          <p:cNvSpPr/>
          <p:nvPr/>
        </p:nvSpPr>
        <p:spPr>
          <a:xfrm>
            <a:off x="382772" y="3976577"/>
            <a:ext cx="1690577" cy="903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EE7AD1-805F-D843-94DF-4B352B90C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08" y="695750"/>
            <a:ext cx="6493834" cy="43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84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25827</TotalTime>
  <Words>735</Words>
  <Application>Microsoft Office PowerPoint</Application>
  <PresentationFormat>On-screen Show (16:9)</PresentationFormat>
  <Paragraphs>85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Hairline</vt:lpstr>
      <vt:lpstr>Montserrat Light</vt:lpstr>
      <vt:lpstr>Office Theme</vt:lpstr>
      <vt:lpstr>PowerPoint Presentation</vt:lpstr>
      <vt:lpstr>Policy Cloud</vt:lpstr>
      <vt:lpstr>Policy Cloud Consortium</vt:lpstr>
      <vt:lpstr>PolicyCloud will deliver:</vt:lpstr>
      <vt:lpstr>Policy Cloud Services</vt:lpstr>
      <vt:lpstr>Expected impacts</vt:lpstr>
      <vt:lpstr>Pilot Cases covering different  societal challenges</vt:lpstr>
      <vt:lpstr>Citizens’ benefits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bachtiar nurhakim</dc:creator>
  <cp:lastModifiedBy>Munne Caldes, Ricard</cp:lastModifiedBy>
  <cp:revision>142</cp:revision>
  <cp:lastPrinted>2020-02-06T08:45:30Z</cp:lastPrinted>
  <dcterms:created xsi:type="dcterms:W3CDTF">2018-05-14T02:05:15Z</dcterms:created>
  <dcterms:modified xsi:type="dcterms:W3CDTF">2020-10-30T13:19:50Z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2e00b9-34e2-4b26-a577-af1fd0f9f7ee_Enabled">
    <vt:lpwstr>True</vt:lpwstr>
  </property>
  <property fmtid="{D5CDD505-2E9C-101B-9397-08002B2CF9AE}" pid="3" name="MSIP_Label_112e00b9-34e2-4b26-a577-af1fd0f9f7ee_SiteId">
    <vt:lpwstr>33440fc6-b7c7-412c-bb73-0e70b0198d5a</vt:lpwstr>
  </property>
  <property fmtid="{D5CDD505-2E9C-101B-9397-08002B2CF9AE}" pid="4" name="MSIP_Label_112e00b9-34e2-4b26-a577-af1fd0f9f7ee_Owner">
    <vt:lpwstr>ricard.munne@atos.net</vt:lpwstr>
  </property>
  <property fmtid="{D5CDD505-2E9C-101B-9397-08002B2CF9AE}" pid="5" name="MSIP_Label_112e00b9-34e2-4b26-a577-af1fd0f9f7ee_SetDate">
    <vt:lpwstr>2020-10-22T13:29:50.4057312Z</vt:lpwstr>
  </property>
  <property fmtid="{D5CDD505-2E9C-101B-9397-08002B2CF9AE}" pid="6" name="MSIP_Label_112e00b9-34e2-4b26-a577-af1fd0f9f7ee_Name">
    <vt:lpwstr>Atos For Internal Use</vt:lpwstr>
  </property>
  <property fmtid="{D5CDD505-2E9C-101B-9397-08002B2CF9AE}" pid="7" name="MSIP_Label_112e00b9-34e2-4b26-a577-af1fd0f9f7ee_Application">
    <vt:lpwstr>Microsoft Azure Information Protection</vt:lpwstr>
  </property>
  <property fmtid="{D5CDD505-2E9C-101B-9397-08002B2CF9AE}" pid="8" name="MSIP_Label_112e00b9-34e2-4b26-a577-af1fd0f9f7ee_ActionId">
    <vt:lpwstr>19da1a92-3b23-4da0-9054-f578f4f7b097</vt:lpwstr>
  </property>
  <property fmtid="{D5CDD505-2E9C-101B-9397-08002B2CF9AE}" pid="9" name="MSIP_Label_112e00b9-34e2-4b26-a577-af1fd0f9f7ee_Extended_MSFT_Method">
    <vt:lpwstr>Automatic</vt:lpwstr>
  </property>
  <property fmtid="{D5CDD505-2E9C-101B-9397-08002B2CF9AE}" pid="10" name="MSIP_Label_e463cba9-5f6c-478d-9329-7b2295e4e8ed_Enabled">
    <vt:lpwstr>True</vt:lpwstr>
  </property>
  <property fmtid="{D5CDD505-2E9C-101B-9397-08002B2CF9AE}" pid="11" name="MSIP_Label_e463cba9-5f6c-478d-9329-7b2295e4e8ed_SiteId">
    <vt:lpwstr>33440fc6-b7c7-412c-bb73-0e70b0198d5a</vt:lpwstr>
  </property>
  <property fmtid="{D5CDD505-2E9C-101B-9397-08002B2CF9AE}" pid="12" name="MSIP_Label_e463cba9-5f6c-478d-9329-7b2295e4e8ed_Owner">
    <vt:lpwstr>ricard.munne@atos.net</vt:lpwstr>
  </property>
  <property fmtid="{D5CDD505-2E9C-101B-9397-08002B2CF9AE}" pid="13" name="MSIP_Label_e463cba9-5f6c-478d-9329-7b2295e4e8ed_SetDate">
    <vt:lpwstr>2020-10-22T13:29:50.4057312Z</vt:lpwstr>
  </property>
  <property fmtid="{D5CDD505-2E9C-101B-9397-08002B2CF9AE}" pid="14" name="MSIP_Label_e463cba9-5f6c-478d-9329-7b2295e4e8ed_Name">
    <vt:lpwstr>Atos For Internal Use - All Employees</vt:lpwstr>
  </property>
  <property fmtid="{D5CDD505-2E9C-101B-9397-08002B2CF9AE}" pid="15" name="MSIP_Label_e463cba9-5f6c-478d-9329-7b2295e4e8ed_Application">
    <vt:lpwstr>Microsoft Azure Information Protection</vt:lpwstr>
  </property>
  <property fmtid="{D5CDD505-2E9C-101B-9397-08002B2CF9AE}" pid="16" name="MSIP_Label_e463cba9-5f6c-478d-9329-7b2295e4e8ed_ActionId">
    <vt:lpwstr>19da1a92-3b23-4da0-9054-f578f4f7b097</vt:lpwstr>
  </property>
  <property fmtid="{D5CDD505-2E9C-101B-9397-08002B2CF9AE}" pid="17" name="MSIP_Label_e463cba9-5f6c-478d-9329-7b2295e4e8ed_Parent">
    <vt:lpwstr>112e00b9-34e2-4b26-a577-af1fd0f9f7ee</vt:lpwstr>
  </property>
  <property fmtid="{D5CDD505-2E9C-101B-9397-08002B2CF9AE}" pid="18" name="MSIP_Label_e463cba9-5f6c-478d-9329-7b2295e4e8ed_Extended_MSFT_Method">
    <vt:lpwstr>Automatic</vt:lpwstr>
  </property>
  <property fmtid="{D5CDD505-2E9C-101B-9397-08002B2CF9AE}" pid="19" name="Sensitivity">
    <vt:lpwstr>Atos For Internal Use Atos For Internal Use - All Employees</vt:lpwstr>
  </property>
</Properties>
</file>