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85" r:id="rId4"/>
    <p:sldId id="265" r:id="rId5"/>
    <p:sldId id="286" r:id="rId6"/>
    <p:sldId id="290" r:id="rId7"/>
    <p:sldId id="291" r:id="rId8"/>
    <p:sldId id="292" r:id="rId9"/>
    <p:sldId id="287" r:id="rId10"/>
    <p:sldId id="288" r:id="rId11"/>
    <p:sldId id="268" r:id="rId12"/>
    <p:sldId id="269" r:id="rId13"/>
    <p:sldId id="289" r:id="rId14"/>
    <p:sldId id="257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j/vy/zYgrspoZJfH6S0fIvWqSp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3725" autoAdjust="0"/>
  </p:normalViewPr>
  <p:slideViewPr>
    <p:cSldViewPr snapToGrid="0" snapToObjects="1">
      <p:cViewPr varScale="1">
        <p:scale>
          <a:sx n="83" d="100"/>
          <a:sy n="83" d="100"/>
        </p:scale>
        <p:origin x="7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91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32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59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526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f365ebf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f365ebf8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7f365ebf8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746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  <a:defRPr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76645" y="1369219"/>
            <a:ext cx="8754341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ubTitle" idx="2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 columns">
  <p:cSld name="Text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4649932" y="1369219"/>
            <a:ext cx="4317422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176646" y="1369217"/>
            <a:ext cx="2811410" cy="319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3180000" y="1369217"/>
            <a:ext cx="2783999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6155944" y="1369216"/>
            <a:ext cx="2783999" cy="3197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4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image">
  <p:cSld name="Text + imag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>
            <a:spLocks noGrp="1"/>
          </p:cNvSpPr>
          <p:nvPr>
            <p:ph type="pic" idx="2"/>
          </p:nvPr>
        </p:nvSpPr>
        <p:spPr>
          <a:xfrm>
            <a:off x="4649933" y="1370013"/>
            <a:ext cx="4275858" cy="319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579077" y="169145"/>
            <a:ext cx="4728796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579076" y="628358"/>
            <a:ext cx="47287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176646" y="1369219"/>
            <a:ext cx="4317423" cy="3197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/>
        </p:nvSpPr>
        <p:spPr>
          <a:xfrm>
            <a:off x="546242" y="816345"/>
            <a:ext cx="1656681" cy="35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fr-FR" sz="9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E67AD"/>
              </a:buClr>
              <a:buSzPts val="900"/>
              <a:buFont typeface="Arial"/>
              <a:buNone/>
            </a:pPr>
            <a:r>
              <a:rPr lang="fr-FR" sz="9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723100" y="4558808"/>
            <a:ext cx="2173781" cy="30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The work of the EGI Foundation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is partly funded by the European Commission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700"/>
              <a:buFont typeface="Arial"/>
              <a:buNone/>
            </a:pPr>
            <a:r>
              <a:rPr lang="fr-FR" sz="700" b="0" i="1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under H2020 Framework Programme</a:t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761" y="4558808"/>
            <a:ext cx="471315" cy="30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418" y="1050147"/>
            <a:ext cx="133824" cy="118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0238" y="2080636"/>
            <a:ext cx="2136858" cy="1641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986" y="892073"/>
            <a:ext cx="113256" cy="1189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2624575" y="53846"/>
            <a:ext cx="4091495" cy="44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EGI: Advanced Computing for Research</a:t>
            </a:r>
            <a:endParaRPr sz="1800" b="1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/>
        </p:nvSpPr>
        <p:spPr>
          <a:xfrm>
            <a:off x="6359778" y="4909725"/>
            <a:ext cx="980136" cy="1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fr-FR" sz="800" b="0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@EGI_eInfra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5481272" y="4909682"/>
            <a:ext cx="716899" cy="161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800"/>
              <a:buFont typeface="Arial"/>
              <a:buNone/>
            </a:pPr>
            <a:r>
              <a:rPr lang="fr-FR" sz="800" b="1" i="0" u="none" strike="noStrike" cap="non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rPr>
              <a:t>www.egi.eu</a:t>
            </a:r>
            <a:endParaRPr sz="800" b="0" i="0" u="none" strike="noStrike" cap="none">
              <a:solidFill>
                <a:srgbClr val="0E67A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4"/>
          <p:cNvCxnSpPr/>
          <p:nvPr/>
        </p:nvCxnSpPr>
        <p:spPr>
          <a:xfrm>
            <a:off x="6150117" y="4965272"/>
            <a:ext cx="0" cy="17822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6" name="Google Shape;2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52255" y="61362"/>
            <a:ext cx="523131" cy="40266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/>
        </p:nvSpPr>
        <p:spPr>
          <a:xfrm>
            <a:off x="7425809" y="4923184"/>
            <a:ext cx="771892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04/11/2020</a:t>
            </a:r>
            <a:endParaRPr sz="900" b="1" i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8783491" y="4915226"/>
            <a:ext cx="3898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9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76638" y="4965272"/>
            <a:ext cx="119690" cy="10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29503" y="4965701"/>
            <a:ext cx="93380" cy="980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>
            <a:spLocks noGrp="1"/>
          </p:cNvSpPr>
          <p:nvPr>
            <p:ph type="subTitle" idx="1"/>
          </p:nvPr>
        </p:nvSpPr>
        <p:spPr>
          <a:xfrm>
            <a:off x="329918" y="2456303"/>
            <a:ext cx="537501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dirty="0"/>
              <a:t>Copernicus - </a:t>
            </a:r>
            <a:r>
              <a:rPr lang="en-US" dirty="0" err="1"/>
              <a:t>eoSC</a:t>
            </a:r>
            <a:r>
              <a:rPr lang="en-US" dirty="0"/>
              <a:t> </a:t>
            </a:r>
            <a:r>
              <a:rPr lang="en-US" dirty="0" err="1"/>
              <a:t>AnaLytics</a:t>
            </a:r>
            <a:r>
              <a:rPr lang="en-US" dirty="0"/>
              <a:t> Engine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</a:pPr>
            <a:r>
              <a:rPr lang="en-US" dirty="0"/>
              <a:t>INFRAEOSC-07-2020 A6</a:t>
            </a:r>
          </a:p>
        </p:txBody>
      </p:sp>
      <p:sp>
        <p:nvSpPr>
          <p:cNvPr id="83" name="Google Shape;83;p1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417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US" dirty="0"/>
              <a:t>C-SCALE project</a:t>
            </a:r>
            <a:endParaRPr dirty="0"/>
          </a:p>
        </p:txBody>
      </p:sp>
      <p:sp>
        <p:nvSpPr>
          <p:cNvPr id="84" name="Google Shape;84;p1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3182196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n-US" dirty="0"/>
              <a:t>EGI Foundation – Technical Solutions Team Lead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83" cy="2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dirty="0"/>
              <a:t>Diego </a:t>
            </a:r>
            <a:r>
              <a:rPr lang="en-US" dirty="0" err="1"/>
              <a:t>Scardaci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A773FC-EA97-4929-A3E0-6D4767C64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645" y="1031721"/>
            <a:ext cx="8754341" cy="3707055"/>
          </a:xfrm>
        </p:spPr>
        <p:txBody>
          <a:bodyPr/>
          <a:lstStyle/>
          <a:p>
            <a:pPr marL="101600" indent="0">
              <a:buNone/>
            </a:pPr>
            <a:r>
              <a:rPr lang="en-US" dirty="0"/>
              <a:t>Suite of three services</a:t>
            </a:r>
          </a:p>
          <a:p>
            <a:r>
              <a:rPr lang="en-US" b="1" dirty="0">
                <a:solidFill>
                  <a:schemeClr val="accent1"/>
                </a:solidFill>
              </a:rPr>
              <a:t>C-SCALE EO Data Archive</a:t>
            </a:r>
          </a:p>
          <a:p>
            <a:pPr lvl="1"/>
            <a:r>
              <a:rPr lang="en-US" dirty="0"/>
              <a:t>provide access to a large C-SCALE EO data archive</a:t>
            </a:r>
          </a:p>
          <a:p>
            <a:r>
              <a:rPr lang="en-US" b="1" dirty="0">
                <a:solidFill>
                  <a:schemeClr val="accent1"/>
                </a:solidFill>
              </a:rPr>
              <a:t>C-SCALE Compute services</a:t>
            </a:r>
          </a:p>
          <a:p>
            <a:pPr lvl="1"/>
            <a:r>
              <a:rPr lang="en-US" dirty="0"/>
              <a:t>compute services integrated with the C-SCALE EO Data archive</a:t>
            </a:r>
          </a:p>
          <a:p>
            <a:r>
              <a:rPr lang="en-US" b="1" dirty="0">
                <a:solidFill>
                  <a:schemeClr val="accent1"/>
                </a:solidFill>
              </a:rPr>
              <a:t>C-SCALE EO Analytics platforms</a:t>
            </a:r>
          </a:p>
          <a:p>
            <a:pPr lvl="1"/>
            <a:r>
              <a:rPr lang="en-US" dirty="0"/>
              <a:t>set of analytics platforms that can be deployed on top of the C-SCALE EO data archive and compute services</a:t>
            </a:r>
          </a:p>
          <a:p>
            <a:pPr lvl="1"/>
            <a:endParaRPr lang="en-US" dirty="0"/>
          </a:p>
          <a:p>
            <a:pPr marL="101600" indent="0">
              <a:buNone/>
            </a:pPr>
            <a:r>
              <a:rPr lang="en-US" dirty="0"/>
              <a:t>C-SCALE federation services will be available in the EOSC Portal around mid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93CDF4-A74E-4C46-9B7F-21A540BBC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C-SCALE services in EOSC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D40FC77-E9A8-423F-BD85-DD71574D789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579076" y="547844"/>
            <a:ext cx="4728795" cy="471884"/>
          </a:xfrm>
        </p:spPr>
        <p:txBody>
          <a:bodyPr/>
          <a:lstStyle/>
          <a:p>
            <a:r>
              <a:rPr lang="en-US" dirty="0"/>
              <a:t>How EOSC users will access C-SCALE services</a:t>
            </a:r>
          </a:p>
        </p:txBody>
      </p:sp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6ECADE39-CF94-46FE-A686-7CEFACD41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736" y="1045216"/>
            <a:ext cx="3019602" cy="113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12.png">
            <a:extLst>
              <a:ext uri="{FF2B5EF4-FFF2-40B4-BE49-F238E27FC236}">
                <a16:creationId xmlns:a16="http://schemas.microsoft.com/office/drawing/2014/main" id="{2AE64765-40F4-4750-AF2D-B7E2C8E4CBC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72708" y="100036"/>
            <a:ext cx="1169273" cy="6533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4531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0E4591-1193-41C0-B620-C0F3A34E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C-SCALE Virtual Access resources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4C748A1-E2C9-4A7E-8F75-554235CE4931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DDB8FB-EF26-493B-AF69-02F9EDD1C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035644"/>
              </p:ext>
            </p:extLst>
          </p:nvPr>
        </p:nvGraphicFramePr>
        <p:xfrm>
          <a:off x="1157033" y="632686"/>
          <a:ext cx="7066816" cy="4406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7090">
                  <a:extLst>
                    <a:ext uri="{9D8B030D-6E8A-4147-A177-3AD203B41FA5}">
                      <a16:colId xmlns:a16="http://schemas.microsoft.com/office/drawing/2014/main" val="2764474037"/>
                    </a:ext>
                  </a:extLst>
                </a:gridCol>
                <a:gridCol w="1669197">
                  <a:extLst>
                    <a:ext uri="{9D8B030D-6E8A-4147-A177-3AD203B41FA5}">
                      <a16:colId xmlns:a16="http://schemas.microsoft.com/office/drawing/2014/main" val="2138892997"/>
                    </a:ext>
                  </a:extLst>
                </a:gridCol>
                <a:gridCol w="2070339">
                  <a:extLst>
                    <a:ext uri="{9D8B030D-6E8A-4147-A177-3AD203B41FA5}">
                      <a16:colId xmlns:a16="http://schemas.microsoft.com/office/drawing/2014/main" val="2062703824"/>
                    </a:ext>
                  </a:extLst>
                </a:gridCol>
                <a:gridCol w="1150190">
                  <a:extLst>
                    <a:ext uri="{9D8B030D-6E8A-4147-A177-3AD203B41FA5}">
                      <a16:colId xmlns:a16="http://schemas.microsoft.com/office/drawing/2014/main" val="1557000760"/>
                    </a:ext>
                  </a:extLst>
                </a:gridCol>
              </a:tblGrid>
              <a:tr h="1548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effectLst/>
                        </a:rPr>
                        <a:t>Installations (short name)</a:t>
                      </a:r>
                      <a:endParaRPr lang="en-US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effectLst/>
                        </a:rPr>
                        <a:t>Service Category</a:t>
                      </a:r>
                      <a:endParaRPr lang="en-US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effectLst/>
                        </a:rPr>
                        <a:t>Unit of access</a:t>
                      </a:r>
                      <a:endParaRPr lang="en-US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accent1"/>
                          </a:solidFill>
                          <a:effectLst/>
                        </a:rPr>
                        <a:t>Units</a:t>
                      </a:r>
                      <a:endParaRPr lang="en-US" sz="1000" b="1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71990564"/>
                  </a:ext>
                </a:extLst>
              </a:tr>
              <a:tr h="1136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EODC EO Storage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Storage Service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TB year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3205779431"/>
                  </a:ext>
                </a:extLst>
              </a:tr>
              <a:tr h="1136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EODC EO Cloud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Cloud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CPU year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1415707039"/>
                  </a:ext>
                </a:extLst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EODC HPC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HPC/HTC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CPU Hour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600,000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1741647283"/>
                  </a:ext>
                </a:extLst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CESNET MetaCentrumCloud - CPU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Cloud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CPU Month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2,850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3151429307"/>
                  </a:ext>
                </a:extLst>
              </a:tr>
              <a:tr h="1136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INFN Bari Storage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Storage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Month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1,500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2529102547"/>
                  </a:ext>
                </a:extLst>
              </a:tr>
              <a:tr h="1136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INFN Bari CPU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Cloud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CPU Month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3,840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626884840"/>
                  </a:ext>
                </a:extLst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SURFsara dCache Front end Storage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Storage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Year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3153038347"/>
                  </a:ext>
                </a:extLst>
              </a:tr>
              <a:tr h="1136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SURFsara Spider (HTDP) storage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Storage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Year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3915402486"/>
                  </a:ext>
                </a:extLst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SURFsara Data Processing Compute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HPC/HTC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CPU Hour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1,500,000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1627535625"/>
                  </a:ext>
                </a:extLst>
              </a:tr>
              <a:tr h="1136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SURFsara MS4 Storage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Storage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Year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2036182184"/>
                  </a:ext>
                </a:extLst>
              </a:tr>
              <a:tr h="1136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SURFsara MS4 SSD Storage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Storage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Year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2730893923"/>
                  </a:ext>
                </a:extLst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SURFsara MS4 Compute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HPC/HTC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CPU Hour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147,600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118871553"/>
                  </a:ext>
                </a:extLst>
              </a:tr>
              <a:tr h="1136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VITO CVB (Storage)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Storage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Month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1,200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2252957278"/>
                  </a:ext>
                </a:extLst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VITO CVB (Compute)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Cloud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CPU Hour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876,000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583796063"/>
                  </a:ext>
                </a:extLst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GRNET KNS-Storage Cloud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Storage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Hour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250,000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857130938"/>
                  </a:ext>
                </a:extLst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GRNET KNC Cloud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Cloud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CPU Hour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1,650,000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1006183184"/>
                  </a:ext>
                </a:extLst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GRNET ARIS-Storage HPC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Storage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Hour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219,000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3186689841"/>
                  </a:ext>
                </a:extLst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GRNET ARIS-Compute HPC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HPC/HTC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CPU Hour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1,000,000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4054305188"/>
                  </a:ext>
                </a:extLst>
              </a:tr>
              <a:tr h="1136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CREODIAS – Storage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Storage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Month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2,762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3016861012"/>
                  </a:ext>
                </a:extLst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CREODIAS - Compute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Cloud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vCore hour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1,500,000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2197824268"/>
                  </a:ext>
                </a:extLst>
              </a:tr>
              <a:tr h="1136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CREODIAS – GPU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GPU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GPU hour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6,000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3362568854"/>
                  </a:ext>
                </a:extLst>
              </a:tr>
              <a:tr h="1136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INCD Lisbon (NCG) (Storage)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Storage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TB Month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450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1723849514"/>
                  </a:ext>
                </a:extLst>
              </a:tr>
              <a:tr h="15481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INCD Lisbon (NCG) (Compute)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Cloud Service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CPU Day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4500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606" marR="15606" marT="15606" marB="15606"/>
                </a:tc>
                <a:extLst>
                  <a:ext uri="{0D108BD9-81ED-4DB2-BD59-A6C34878D82A}">
                    <a16:rowId xmlns:a16="http://schemas.microsoft.com/office/drawing/2014/main" val="4119361568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5F49D0-3752-402E-B262-2A56F7152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9998" y="1766033"/>
            <a:ext cx="5304004" cy="1880064"/>
          </a:xfrm>
          <a:solidFill>
            <a:schemeClr val="bg1"/>
          </a:solidFill>
        </p:spPr>
        <p:txBody>
          <a:bodyPr/>
          <a:lstStyle/>
          <a:p>
            <a:pPr marL="101600" indent="0">
              <a:buNone/>
            </a:pPr>
            <a:r>
              <a:rPr lang="en-US" dirty="0"/>
              <a:t>Total capacity of resources offered through VA:</a:t>
            </a:r>
          </a:p>
          <a:p>
            <a:r>
              <a:rPr lang="en-US" dirty="0"/>
              <a:t>cloud: 1648 CPU core/year</a:t>
            </a:r>
          </a:p>
          <a:p>
            <a:r>
              <a:rPr lang="en-US" dirty="0"/>
              <a:t>HTC/HPC: 370 CPU core/year</a:t>
            </a:r>
          </a:p>
          <a:p>
            <a:r>
              <a:rPr lang="en-US" dirty="0"/>
              <a:t>storage: 1104 TB/Year; </a:t>
            </a:r>
          </a:p>
        </p:txBody>
      </p:sp>
      <p:pic>
        <p:nvPicPr>
          <p:cNvPr id="7" name="image12.png">
            <a:extLst>
              <a:ext uri="{FF2B5EF4-FFF2-40B4-BE49-F238E27FC236}">
                <a16:creationId xmlns:a16="http://schemas.microsoft.com/office/drawing/2014/main" id="{5D076C63-8D5C-4AF2-B403-C0ED20CDABA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72708" y="100036"/>
            <a:ext cx="1169273" cy="6533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2746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386BEB-76B8-4F0C-AF8B-15EE226C5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645" y="863131"/>
            <a:ext cx="8754341" cy="3197370"/>
          </a:xfrm>
        </p:spPr>
        <p:txBody>
          <a:bodyPr/>
          <a:lstStyle/>
          <a:p>
            <a:r>
              <a:rPr lang="en-US" dirty="0"/>
              <a:t>C-SCALE puts together EO and the e-infrastructure partners to: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Facilitate the exploitation of Copernicus data </a:t>
            </a:r>
            <a:r>
              <a:rPr lang="en-US" dirty="0"/>
              <a:t>leveraging on large resources and advanced technologies from e-</a:t>
            </a:r>
            <a:r>
              <a:rPr lang="en-US" dirty="0" err="1"/>
              <a:t>infras</a:t>
            </a:r>
            <a:r>
              <a:rPr lang="en-US" dirty="0"/>
              <a:t> and EOSC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Make Copernicus resources </a:t>
            </a:r>
            <a:r>
              <a:rPr lang="en-US" dirty="0"/>
              <a:t>easily </a:t>
            </a:r>
            <a:r>
              <a:rPr lang="en-US" dirty="0">
                <a:solidFill>
                  <a:schemeClr val="accent1"/>
                </a:solidFill>
              </a:rPr>
              <a:t>accessible to</a:t>
            </a:r>
            <a:r>
              <a:rPr lang="en-US" dirty="0"/>
              <a:t> new research areas and </a:t>
            </a:r>
            <a:r>
              <a:rPr lang="en-US" dirty="0">
                <a:solidFill>
                  <a:schemeClr val="accent1"/>
                </a:solidFill>
              </a:rPr>
              <a:t>EOSC</a:t>
            </a:r>
            <a:r>
              <a:rPr lang="en-US" dirty="0"/>
              <a:t> in general</a:t>
            </a:r>
          </a:p>
          <a:p>
            <a:r>
              <a:rPr lang="en-US" dirty="0"/>
              <a:t>C-SCALE will deliver a </a:t>
            </a:r>
            <a:r>
              <a:rPr lang="en-US" dirty="0">
                <a:solidFill>
                  <a:schemeClr val="accent1"/>
                </a:solidFill>
              </a:rPr>
              <a:t>federation of EO and e-infrastructure services</a:t>
            </a:r>
            <a:r>
              <a:rPr lang="en-US" dirty="0"/>
              <a:t> and resources</a:t>
            </a:r>
          </a:p>
          <a:p>
            <a:pPr lvl="1"/>
            <a:r>
              <a:rPr lang="en-US" dirty="0"/>
              <a:t>Create a very large distributed repository of EO data close to compute resources</a:t>
            </a:r>
          </a:p>
          <a:p>
            <a:pPr lvl="1"/>
            <a:r>
              <a:rPr lang="en-US" dirty="0"/>
              <a:t>EO data will be FAIR through the federation</a:t>
            </a:r>
          </a:p>
          <a:p>
            <a:pPr lvl="1"/>
            <a:r>
              <a:rPr lang="en-US" dirty="0"/>
              <a:t>Federation services accessible through the EOSC Portal</a:t>
            </a:r>
          </a:p>
          <a:p>
            <a:r>
              <a:rPr lang="en-US" dirty="0"/>
              <a:t>C-SCALE federation will be </a:t>
            </a:r>
            <a:r>
              <a:rPr lang="en-US" dirty="0">
                <a:solidFill>
                  <a:schemeClr val="accent1"/>
                </a:solidFill>
              </a:rPr>
              <a:t>co-designed with researchers</a:t>
            </a:r>
          </a:p>
          <a:p>
            <a:r>
              <a:rPr lang="en-US" dirty="0"/>
              <a:t>Large amount of resources available through the Virtual Access mechanism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4A4258-376B-4A9E-BB2D-778EABD8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6" name="image12.png">
            <a:extLst>
              <a:ext uri="{FF2B5EF4-FFF2-40B4-BE49-F238E27FC236}">
                <a16:creationId xmlns:a16="http://schemas.microsoft.com/office/drawing/2014/main" id="{CBDB480F-B3D1-4C4E-9FE4-E7A769826FE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372708" y="100036"/>
            <a:ext cx="1169273" cy="6533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6526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f365ebf88_0_0"/>
          <p:cNvSpPr txBox="1">
            <a:spLocks noGrp="1"/>
          </p:cNvSpPr>
          <p:nvPr>
            <p:ph type="subTitle" idx="1"/>
          </p:nvPr>
        </p:nvSpPr>
        <p:spPr>
          <a:xfrm>
            <a:off x="329919" y="2490809"/>
            <a:ext cx="4543800" cy="48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7f365ebf88_0_0"/>
          <p:cNvSpPr txBox="1">
            <a:spLocks noGrp="1"/>
          </p:cNvSpPr>
          <p:nvPr>
            <p:ph type="title"/>
          </p:nvPr>
        </p:nvSpPr>
        <p:spPr>
          <a:xfrm>
            <a:off x="329919" y="1948714"/>
            <a:ext cx="4815300" cy="52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93" name="Google Shape;93;g7f365ebf88_0_0"/>
          <p:cNvSpPr txBox="1">
            <a:spLocks noGrp="1"/>
          </p:cNvSpPr>
          <p:nvPr>
            <p:ph type="body" idx="2"/>
          </p:nvPr>
        </p:nvSpPr>
        <p:spPr>
          <a:xfrm>
            <a:off x="354634" y="3636204"/>
            <a:ext cx="1936500" cy="25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7f365ebf88_0_0"/>
          <p:cNvSpPr txBox="1">
            <a:spLocks noGrp="1"/>
          </p:cNvSpPr>
          <p:nvPr>
            <p:ph type="body" idx="3"/>
          </p:nvPr>
        </p:nvSpPr>
        <p:spPr>
          <a:xfrm>
            <a:off x="354634" y="3353555"/>
            <a:ext cx="1936500" cy="25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F5B1E9-98AC-4BD9-98F8-5D03ECCFF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7989" y="1115271"/>
            <a:ext cx="3659234" cy="2414902"/>
          </a:xfrm>
          <a:ln w="38100"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Call: INFRAEOSC-07</a:t>
            </a:r>
          </a:p>
          <a:p>
            <a:r>
              <a:rPr lang="en-US" dirty="0"/>
              <a:t>Sub-topic: A6</a:t>
            </a:r>
          </a:p>
          <a:p>
            <a:r>
              <a:rPr lang="en-US" dirty="0"/>
              <a:t>Coordinator: EODC (Austria)</a:t>
            </a:r>
          </a:p>
          <a:p>
            <a:r>
              <a:rPr lang="en-US" dirty="0"/>
              <a:t>Start date: 1 January 2021</a:t>
            </a:r>
          </a:p>
          <a:p>
            <a:r>
              <a:rPr lang="en-US" dirty="0"/>
              <a:t>Duration: 30 months</a:t>
            </a:r>
          </a:p>
          <a:p>
            <a:r>
              <a:rPr lang="en-US" dirty="0"/>
              <a:t>Budget: 2 M€ (500K€ for VA)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A0BEAD-AF78-4FA3-901F-ABD7150E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C-SCALE Project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0AF78BD-A35B-4166-B6F2-57FCE77D14BF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579076" y="450077"/>
            <a:ext cx="4728795" cy="471884"/>
          </a:xfrm>
        </p:spPr>
        <p:txBody>
          <a:bodyPr/>
          <a:lstStyle/>
          <a:p>
            <a:r>
              <a:rPr lang="en-US" dirty="0"/>
              <a:t>Copernicus - </a:t>
            </a:r>
            <a:r>
              <a:rPr lang="en-US" dirty="0" err="1"/>
              <a:t>eoSC</a:t>
            </a:r>
            <a:r>
              <a:rPr lang="en-US" dirty="0"/>
              <a:t> </a:t>
            </a:r>
            <a:r>
              <a:rPr lang="en-US" dirty="0" err="1"/>
              <a:t>AnaLytics</a:t>
            </a:r>
            <a:r>
              <a:rPr lang="en-US" dirty="0"/>
              <a:t> Engine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0E541FB-E455-4B9C-AD44-6CE13E24DDE6}"/>
              </a:ext>
            </a:extLst>
          </p:cNvPr>
          <p:cNvSpPr txBox="1">
            <a:spLocks/>
          </p:cNvSpPr>
          <p:nvPr/>
        </p:nvSpPr>
        <p:spPr>
          <a:xfrm>
            <a:off x="92015" y="851630"/>
            <a:ext cx="5043577" cy="118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160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Federate European EO (</a:t>
            </a:r>
            <a:r>
              <a:rPr lang="en-US" i="1" dirty="0" err="1">
                <a:solidFill>
                  <a:schemeClr val="accent1"/>
                </a:solidFill>
              </a:rPr>
              <a:t>DIASes</a:t>
            </a:r>
            <a:r>
              <a:rPr lang="en-US" i="1" dirty="0">
                <a:solidFill>
                  <a:schemeClr val="accent1"/>
                </a:solidFill>
              </a:rPr>
              <a:t>, </a:t>
            </a:r>
            <a:r>
              <a:rPr lang="en-US" i="1" dirty="0" err="1">
                <a:solidFill>
                  <a:schemeClr val="accent1"/>
                </a:solidFill>
              </a:rPr>
              <a:t>CollGS</a:t>
            </a:r>
            <a:r>
              <a:rPr lang="en-US" i="1" dirty="0">
                <a:solidFill>
                  <a:schemeClr val="accent1"/>
                </a:solidFill>
              </a:rPr>
              <a:t> nodes, </a:t>
            </a:r>
            <a:r>
              <a:rPr lang="en-US" i="1" dirty="0" err="1">
                <a:solidFill>
                  <a:schemeClr val="accent1"/>
                </a:solidFill>
              </a:rPr>
              <a:t>etc</a:t>
            </a:r>
            <a:r>
              <a:rPr lang="en-US" i="1" dirty="0">
                <a:solidFill>
                  <a:schemeClr val="accent1"/>
                </a:solidFill>
              </a:rPr>
              <a:t>) and e-Infrastructure services to support Copernicus research and operations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E43B56B-FF53-4EAC-AFB8-FAF55639DEBB}"/>
              </a:ext>
            </a:extLst>
          </p:cNvPr>
          <p:cNvSpPr txBox="1">
            <a:spLocks/>
          </p:cNvSpPr>
          <p:nvPr/>
        </p:nvSpPr>
        <p:spPr>
          <a:xfrm>
            <a:off x="92015" y="1987187"/>
            <a:ext cx="5181600" cy="167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1600" indent="0">
              <a:buNone/>
            </a:pPr>
            <a:r>
              <a:rPr lang="en-US" dirty="0"/>
              <a:t>The C-SCALE consortium brings together expertise from:</a:t>
            </a:r>
          </a:p>
          <a:p>
            <a:r>
              <a:rPr lang="en-US" dirty="0">
                <a:solidFill>
                  <a:schemeClr val="accent1"/>
                </a:solidFill>
              </a:rPr>
              <a:t>EO sector</a:t>
            </a:r>
            <a:r>
              <a:rPr lang="en-US" dirty="0"/>
              <a:t>: EODC, </a:t>
            </a:r>
            <a:r>
              <a:rPr lang="en-US" dirty="0" err="1"/>
              <a:t>Deltares</a:t>
            </a:r>
            <a:r>
              <a:rPr lang="en-US" dirty="0"/>
              <a:t>, VITO, </a:t>
            </a:r>
            <a:r>
              <a:rPr lang="en-US" dirty="0" err="1"/>
              <a:t>CloudFerro</a:t>
            </a:r>
            <a:r>
              <a:rPr lang="en-US" dirty="0"/>
              <a:t>, TUW, CESNET, GRNET</a:t>
            </a:r>
          </a:p>
          <a:p>
            <a:r>
              <a:rPr lang="en-US" dirty="0">
                <a:solidFill>
                  <a:schemeClr val="accent1"/>
                </a:solidFill>
              </a:rPr>
              <a:t>e-Infrastructure</a:t>
            </a:r>
            <a:r>
              <a:rPr lang="en-US" dirty="0"/>
              <a:t>: EGI, CESNET, INFN, </a:t>
            </a:r>
            <a:r>
              <a:rPr lang="en-US" dirty="0" err="1"/>
              <a:t>SURFsara</a:t>
            </a:r>
            <a:r>
              <a:rPr lang="en-US" dirty="0"/>
              <a:t>, GRNET, INCD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A58CB72-3AA0-46E5-80FD-06DE8820017E}"/>
              </a:ext>
            </a:extLst>
          </p:cNvPr>
          <p:cNvSpPr txBox="1">
            <a:spLocks/>
          </p:cNvSpPr>
          <p:nvPr/>
        </p:nvSpPr>
        <p:spPr>
          <a:xfrm>
            <a:off x="0" y="4103812"/>
            <a:ext cx="5043578" cy="167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1600" indent="0">
              <a:buNone/>
            </a:pPr>
            <a:r>
              <a:rPr lang="en-US" dirty="0"/>
              <a:t>C-SCALE will enrich </a:t>
            </a:r>
            <a:r>
              <a:rPr lang="en-US" dirty="0">
                <a:solidFill>
                  <a:schemeClr val="accent1"/>
                </a:solidFill>
              </a:rPr>
              <a:t>EOSC and its Portal</a:t>
            </a:r>
            <a:r>
              <a:rPr lang="en-US" dirty="0"/>
              <a:t> with scalable Big Copernicus Data Analytics federated services</a:t>
            </a: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E6E70BED-614B-4346-9630-4251D74F4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52" y="3642340"/>
            <a:ext cx="3278395" cy="123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12.png">
            <a:extLst>
              <a:ext uri="{FF2B5EF4-FFF2-40B4-BE49-F238E27FC236}">
                <a16:creationId xmlns:a16="http://schemas.microsoft.com/office/drawing/2014/main" id="{A40E4816-E1B1-496D-B2F2-CA5596F20A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72708" y="100036"/>
            <a:ext cx="1169273" cy="6533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1235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0292E-692E-4FDF-8516-5AECDF522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031" y="1085549"/>
            <a:ext cx="3676487" cy="1128562"/>
          </a:xfrm>
          <a:noFill/>
          <a:ln w="38100"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O1:</a:t>
            </a:r>
            <a:r>
              <a:rPr lang="en-US" dirty="0"/>
              <a:t> Scale-up the EOSC Portal integrating computing and data resources for Copernicus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D6B934-C9D5-4820-B4B6-8D817FAF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C-SCALE Objectives – O1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00C12-9559-4F08-8627-D1E41C9A97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10259" y="1127183"/>
            <a:ext cx="4970481" cy="3308913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7EC5171-3E0C-4B71-8D96-4816E21B9E00}"/>
              </a:ext>
            </a:extLst>
          </p:cNvPr>
          <p:cNvSpPr txBox="1">
            <a:spLocks/>
          </p:cNvSpPr>
          <p:nvPr/>
        </p:nvSpPr>
        <p:spPr>
          <a:xfrm>
            <a:off x="143773" y="2347879"/>
            <a:ext cx="4094672" cy="1128562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CREODIAS platform</a:t>
            </a:r>
          </a:p>
          <a:p>
            <a:r>
              <a:rPr lang="en-US" dirty="0" err="1"/>
              <a:t>WEkEO</a:t>
            </a:r>
            <a:r>
              <a:rPr lang="en-US" dirty="0"/>
              <a:t> DIAS</a:t>
            </a:r>
          </a:p>
          <a:p>
            <a:r>
              <a:rPr lang="en-US" dirty="0"/>
              <a:t>EODC global Sentinel archive and processing infrastructure</a:t>
            </a:r>
          </a:p>
          <a:p>
            <a:r>
              <a:rPr lang="en-US" dirty="0"/>
              <a:t>ESA SENTINEL Collaborative Ground Segment: CESNET, GRNET, VITO</a:t>
            </a:r>
          </a:p>
          <a:p>
            <a:endParaRPr lang="en-US" dirty="0"/>
          </a:p>
        </p:txBody>
      </p:sp>
      <p:pic>
        <p:nvPicPr>
          <p:cNvPr id="12" name="image12.png">
            <a:extLst>
              <a:ext uri="{FF2B5EF4-FFF2-40B4-BE49-F238E27FC236}">
                <a16:creationId xmlns:a16="http://schemas.microsoft.com/office/drawing/2014/main" id="{8413BAC9-7AEF-4C8A-84AA-9716EF57065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372708" y="100036"/>
            <a:ext cx="1169273" cy="65333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57575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0292E-692E-4FDF-8516-5AECDF522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031" y="838256"/>
            <a:ext cx="8678173" cy="1065302"/>
          </a:xfrm>
          <a:noFill/>
          <a:ln w="38100"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O2:</a:t>
            </a:r>
            <a:r>
              <a:rPr lang="en-US" dirty="0"/>
              <a:t> Federated Copernicus resources with EOSC computing and storage providers to deliver a wide infrastructure </a:t>
            </a:r>
            <a:r>
              <a:rPr lang="en-US" dirty="0" err="1"/>
              <a:t>optimised</a:t>
            </a:r>
            <a:r>
              <a:rPr lang="en-US" dirty="0"/>
              <a:t> for very large FAIR Copernicus  data handling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D6B934-C9D5-4820-B4B6-8D817FAF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C-SCALE Objectives – O2</a:t>
            </a:r>
          </a:p>
        </p:txBody>
      </p:sp>
      <p:pic>
        <p:nvPicPr>
          <p:cNvPr id="9" name="image12.png">
            <a:extLst>
              <a:ext uri="{FF2B5EF4-FFF2-40B4-BE49-F238E27FC236}">
                <a16:creationId xmlns:a16="http://schemas.microsoft.com/office/drawing/2014/main" id="{A59328E9-0585-4CAB-8738-9AA9D9FF911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72708" y="100036"/>
            <a:ext cx="1169273" cy="653338"/>
          </a:xfrm>
          <a:prstGeom prst="rect">
            <a:avLst/>
          </a:prstGeom>
          <a:ln/>
        </p:spPr>
      </p:pic>
      <p:pic>
        <p:nvPicPr>
          <p:cNvPr id="5" name="image16.png">
            <a:extLst>
              <a:ext uri="{FF2B5EF4-FFF2-40B4-BE49-F238E27FC236}">
                <a16:creationId xmlns:a16="http://schemas.microsoft.com/office/drawing/2014/main" id="{8163E76C-DEB1-4D28-8CAB-84288616B04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244198" y="2170079"/>
            <a:ext cx="4951564" cy="2764019"/>
          </a:xfrm>
          <a:prstGeom prst="rect">
            <a:avLst/>
          </a:prstGeom>
          <a:ln/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149C1A6-D82A-4420-8A1E-99B4DDB9FF39}"/>
              </a:ext>
            </a:extLst>
          </p:cNvPr>
          <p:cNvSpPr txBox="1">
            <a:spLocks/>
          </p:cNvSpPr>
          <p:nvPr/>
        </p:nvSpPr>
        <p:spPr>
          <a:xfrm>
            <a:off x="-46010" y="1945309"/>
            <a:ext cx="4721527" cy="1128562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160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Federation principles:</a:t>
            </a:r>
          </a:p>
          <a:p>
            <a:r>
              <a:rPr lang="en-US" sz="1600" dirty="0"/>
              <a:t>Services accessible through homogeneous and standard interfaces</a:t>
            </a:r>
          </a:p>
          <a:p>
            <a:r>
              <a:rPr lang="en-US" sz="1600" dirty="0"/>
              <a:t>EO data FAIR across the providers</a:t>
            </a:r>
          </a:p>
          <a:p>
            <a:r>
              <a:rPr lang="en-US" sz="1600" dirty="0"/>
              <a:t>Burden to join the federation limited</a:t>
            </a:r>
          </a:p>
          <a:p>
            <a:r>
              <a:rPr lang="en-US" sz="1600" dirty="0"/>
              <a:t>Adhere to EOSC policies and operational and technical requirements</a:t>
            </a:r>
          </a:p>
          <a:p>
            <a:r>
              <a:rPr lang="en-US" sz="1600" dirty="0"/>
              <a:t>Basic and ops features (AAI, accounting, etc.) available through EOSC core services</a:t>
            </a:r>
          </a:p>
          <a:p>
            <a:r>
              <a:rPr lang="en-US" sz="1600" dirty="0" err="1"/>
              <a:t>Maximise</a:t>
            </a:r>
            <a:r>
              <a:rPr lang="en-US" sz="1600" dirty="0"/>
              <a:t> interoperability with other EOSC services</a:t>
            </a:r>
          </a:p>
        </p:txBody>
      </p:sp>
    </p:spTree>
    <p:extLst>
      <p:ext uri="{BB962C8B-B14F-4D97-AF65-F5344CB8AC3E}">
        <p14:creationId xmlns:p14="http://schemas.microsoft.com/office/powerpoint/2010/main" val="279571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9FEF23-91A1-40FA-9395-9D7CF37B7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C-SCALE Data Federation</a:t>
            </a:r>
          </a:p>
        </p:txBody>
      </p:sp>
      <p:pic>
        <p:nvPicPr>
          <p:cNvPr id="6" name="image10.png">
            <a:extLst>
              <a:ext uri="{FF2B5EF4-FFF2-40B4-BE49-F238E27FC236}">
                <a16:creationId xmlns:a16="http://schemas.microsoft.com/office/drawing/2014/main" id="{80CC3962-3155-4A65-84B8-D1628EFE4FC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385978" y="788991"/>
            <a:ext cx="6513741" cy="38577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63628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B7C0CE-A780-461E-887B-7053BC15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C-SCALE – Cloud Federation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3310F-609E-466F-A572-CDBE41572B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44769" y="1059814"/>
            <a:ext cx="5706398" cy="358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9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C3CBDE-6D43-4B3E-9E9E-89B6F748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C-SCALE – HPC/HTC Federation</a:t>
            </a:r>
          </a:p>
        </p:txBody>
      </p:sp>
      <p:pic>
        <p:nvPicPr>
          <p:cNvPr id="5" name="image11.png">
            <a:extLst>
              <a:ext uri="{FF2B5EF4-FFF2-40B4-BE49-F238E27FC236}">
                <a16:creationId xmlns:a16="http://schemas.microsoft.com/office/drawing/2014/main" id="{4E113A6B-215F-4F53-B561-E8BE4F665EC2}"/>
              </a:ext>
            </a:extLst>
          </p:cNvPr>
          <p:cNvPicPr/>
          <p:nvPr/>
        </p:nvPicPr>
        <p:blipFill rotWithShape="1">
          <a:blip r:embed="rId2"/>
          <a:srcRect l="825" t="2051" r="11822"/>
          <a:stretch/>
        </p:blipFill>
        <p:spPr bwMode="auto">
          <a:xfrm>
            <a:off x="1915068" y="842098"/>
            <a:ext cx="5548803" cy="3919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544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0292E-692E-4FDF-8516-5AECDF522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08" y="931705"/>
            <a:ext cx="8959969" cy="585167"/>
          </a:xfrm>
          <a:noFill/>
          <a:ln w="38100"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O3:</a:t>
            </a:r>
            <a:r>
              <a:rPr lang="en-US" dirty="0"/>
              <a:t> Piloting the provision of a distributed online Sentinel long-term archive in EOSC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D6B934-C9D5-4820-B4B6-8D817FAF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C-SCALE Objectives – O3</a:t>
            </a:r>
          </a:p>
        </p:txBody>
      </p:sp>
      <p:pic>
        <p:nvPicPr>
          <p:cNvPr id="9" name="image12.png">
            <a:extLst>
              <a:ext uri="{FF2B5EF4-FFF2-40B4-BE49-F238E27FC236}">
                <a16:creationId xmlns:a16="http://schemas.microsoft.com/office/drawing/2014/main" id="{A59328E9-0585-4CAB-8738-9AA9D9FF9113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72708" y="100036"/>
            <a:ext cx="1169273" cy="653338"/>
          </a:xfrm>
          <a:prstGeom prst="rect">
            <a:avLst/>
          </a:prstGeom>
          <a:ln/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149C1A6-D82A-4420-8A1E-99B4DDB9FF39}"/>
              </a:ext>
            </a:extLst>
          </p:cNvPr>
          <p:cNvSpPr txBox="1">
            <a:spLocks/>
          </p:cNvSpPr>
          <p:nvPr/>
        </p:nvSpPr>
        <p:spPr>
          <a:xfrm>
            <a:off x="-161029" y="1637693"/>
            <a:ext cx="4548998" cy="3336874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900" dirty="0"/>
              <a:t>No plans for Europe to maintain a </a:t>
            </a:r>
            <a:r>
              <a:rPr lang="en-US" sz="1900" dirty="0">
                <a:solidFill>
                  <a:schemeClr val="accent1"/>
                </a:solidFill>
              </a:rPr>
              <a:t>full on-line archive of Copernicus data</a:t>
            </a:r>
          </a:p>
          <a:p>
            <a:r>
              <a:rPr lang="en-US" sz="1900" dirty="0"/>
              <a:t>Cold storage not adequate for processing of long time series in arbitrary geographical area</a:t>
            </a:r>
          </a:p>
          <a:p>
            <a:r>
              <a:rPr lang="en-US" sz="1900" dirty="0"/>
              <a:t>EOSC may fill this gap offering a Copernicus historical distributed data archive</a:t>
            </a:r>
          </a:p>
          <a:p>
            <a:r>
              <a:rPr lang="en-US" sz="1900" dirty="0"/>
              <a:t>C-SCALE will develop a technical strategy to offer this archive in EOSC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C8C85C-5866-4290-8015-BEA0091AD92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29" y="1695203"/>
            <a:ext cx="4767580" cy="26847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5356BE4-70E3-4660-9705-D346C28F68BB}"/>
              </a:ext>
            </a:extLst>
          </p:cNvPr>
          <p:cNvSpPr txBox="1">
            <a:spLocks/>
          </p:cNvSpPr>
          <p:nvPr/>
        </p:nvSpPr>
        <p:spPr>
          <a:xfrm>
            <a:off x="4022806" y="4345581"/>
            <a:ext cx="5075186" cy="1128562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1600" indent="0">
              <a:buNone/>
            </a:pPr>
            <a:r>
              <a:rPr lang="en-US" sz="1400" i="1" dirty="0">
                <a:solidFill>
                  <a:schemeClr val="accent1"/>
                </a:solidFill>
              </a:rPr>
              <a:t>Example of surface water area dynamics time series during nearly 40 years for one of 80 000 reservoirs quantified globally.</a:t>
            </a:r>
          </a:p>
        </p:txBody>
      </p:sp>
    </p:spTree>
    <p:extLst>
      <p:ext uri="{BB962C8B-B14F-4D97-AF65-F5344CB8AC3E}">
        <p14:creationId xmlns:p14="http://schemas.microsoft.com/office/powerpoint/2010/main" val="45736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0292E-692E-4FDF-8516-5AECDF522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031" y="837882"/>
            <a:ext cx="3676487" cy="1128562"/>
          </a:xfrm>
          <a:noFill/>
          <a:ln w="38100">
            <a:solidFill>
              <a:schemeClr val="accent1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O4:</a:t>
            </a:r>
            <a:r>
              <a:rPr lang="en-US" dirty="0"/>
              <a:t> Co-design of the federation with relevant scientific community across Europe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D6B934-C9D5-4820-B4B6-8D817FAF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C-SCALE Objectives – O4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7EC5171-3E0C-4B71-8D96-4816E21B9E00}"/>
              </a:ext>
            </a:extLst>
          </p:cNvPr>
          <p:cNvSpPr txBox="1">
            <a:spLocks/>
          </p:cNvSpPr>
          <p:nvPr/>
        </p:nvSpPr>
        <p:spPr>
          <a:xfrm>
            <a:off x="-137208" y="2066083"/>
            <a:ext cx="4369901" cy="2333387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83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6 use cases</a:t>
            </a:r>
          </a:p>
          <a:p>
            <a:r>
              <a:rPr lang="en-US" dirty="0">
                <a:solidFill>
                  <a:schemeClr val="accent1"/>
                </a:solidFill>
              </a:rPr>
              <a:t>Early Adopter </a:t>
            </a:r>
            <a:r>
              <a:rPr lang="en-US" dirty="0" err="1">
                <a:solidFill>
                  <a:schemeClr val="accent1"/>
                </a:solidFill>
              </a:rPr>
              <a:t>programme</a:t>
            </a:r>
            <a:r>
              <a:rPr lang="en-US" dirty="0"/>
              <a:t> to attract more use cases</a:t>
            </a:r>
          </a:p>
          <a:p>
            <a:r>
              <a:rPr lang="en-US" dirty="0">
                <a:solidFill>
                  <a:schemeClr val="accent1"/>
                </a:solidFill>
              </a:rPr>
              <a:t>User forum</a:t>
            </a:r>
            <a:r>
              <a:rPr lang="en-US" dirty="0"/>
              <a:t> to collect requirements for the co-design</a:t>
            </a:r>
          </a:p>
          <a:p>
            <a:r>
              <a:rPr lang="en-US" dirty="0"/>
              <a:t>Automation to offer a seamless user experience</a:t>
            </a:r>
          </a:p>
          <a:p>
            <a:r>
              <a:rPr lang="en-US" dirty="0"/>
              <a:t>Increased exploitation of Copernicus through the EOSC Portal</a:t>
            </a:r>
          </a:p>
        </p:txBody>
      </p:sp>
      <p:pic>
        <p:nvPicPr>
          <p:cNvPr id="12" name="image12.png">
            <a:extLst>
              <a:ext uri="{FF2B5EF4-FFF2-40B4-BE49-F238E27FC236}">
                <a16:creationId xmlns:a16="http://schemas.microsoft.com/office/drawing/2014/main" id="{8413BAC9-7AEF-4C8A-84AA-9716EF57065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72708" y="100036"/>
            <a:ext cx="1169273" cy="653338"/>
          </a:xfrm>
          <a:prstGeom prst="rect">
            <a:avLst/>
          </a:prstGeom>
          <a:ln/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A4EBED7-62D8-4CCC-B6C9-46B72C206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679149"/>
              </p:ext>
            </p:extLst>
          </p:nvPr>
        </p:nvGraphicFramePr>
        <p:xfrm>
          <a:off x="4410974" y="837882"/>
          <a:ext cx="4589253" cy="409181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111271">
                  <a:extLst>
                    <a:ext uri="{9D8B030D-6E8A-4147-A177-3AD203B41FA5}">
                      <a16:colId xmlns:a16="http://schemas.microsoft.com/office/drawing/2014/main" val="2864895670"/>
                    </a:ext>
                  </a:extLst>
                </a:gridCol>
                <a:gridCol w="2028743">
                  <a:extLst>
                    <a:ext uri="{9D8B030D-6E8A-4147-A177-3AD203B41FA5}">
                      <a16:colId xmlns:a16="http://schemas.microsoft.com/office/drawing/2014/main" val="3760665776"/>
                    </a:ext>
                  </a:extLst>
                </a:gridCol>
                <a:gridCol w="1449239">
                  <a:extLst>
                    <a:ext uri="{9D8B030D-6E8A-4147-A177-3AD203B41FA5}">
                      <a16:colId xmlns:a16="http://schemas.microsoft.com/office/drawing/2014/main" val="2795418009"/>
                    </a:ext>
                  </a:extLst>
                </a:gridCol>
              </a:tblGrid>
              <a:tr h="385479">
                <a:tc>
                  <a:txBody>
                    <a:bodyPr/>
                    <a:lstStyle/>
                    <a:p>
                      <a:r>
                        <a:rPr lang="en-US" dirty="0"/>
                        <a:t>Use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EO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46300"/>
                  </a:ext>
                </a:extLst>
              </a:tr>
              <a:tr h="625552">
                <a:tc>
                  <a:txBody>
                    <a:bodyPr/>
                    <a:lstStyle/>
                    <a:p>
                      <a:r>
                        <a:rPr lang="en-US" sz="1200" dirty="0"/>
                        <a:t>Aqua monitor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how the Earth's surface water has changed in the last 30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Landsat 4,5,7,8</a:t>
                      </a:r>
                    </a:p>
                    <a:p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Sentinel 2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228175"/>
                  </a:ext>
                </a:extLst>
              </a:tr>
              <a:tr h="485804">
                <a:tc>
                  <a:txBody>
                    <a:bodyPr/>
                    <a:lstStyle/>
                    <a:p>
                      <a:r>
                        <a:rPr lang="en-US" sz="1200" dirty="0"/>
                        <a:t>Water watch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reanalysis of surface water changes in reservoir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Sentinel 1</a:t>
                      </a:r>
                    </a:p>
                    <a:p>
                      <a:r>
                        <a:rPr lang="en-US" sz="1200" dirty="0"/>
                        <a:t>Sentinel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310920"/>
                  </a:ext>
                </a:extLst>
              </a:tr>
              <a:tr h="477328">
                <a:tc>
                  <a:txBody>
                    <a:bodyPr/>
                    <a:lstStyle/>
                    <a:p>
                      <a:r>
                        <a:rPr lang="en-US" sz="1200" dirty="0" err="1"/>
                        <a:t>HiSea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 high resolution data of water quality at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Sentinel-3</a:t>
                      </a:r>
                    </a:p>
                    <a:p>
                      <a:r>
                        <a:rPr lang="en-US" sz="1200" dirty="0"/>
                        <a:t>ERA5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176640"/>
                  </a:ext>
                </a:extLst>
              </a:tr>
              <a:tr h="613881">
                <a:tc>
                  <a:txBody>
                    <a:bodyPr/>
                    <a:lstStyle/>
                    <a:p>
                      <a:r>
                        <a:rPr lang="en-US" sz="1200" dirty="0"/>
                        <a:t>Land Surface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map with seasonal forecasts of drought indicators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Sentinel-1 ASCAT</a:t>
                      </a:r>
                    </a:p>
                    <a:p>
                      <a:r>
                        <a:rPr lang="en-US" sz="1200" dirty="0"/>
                        <a:t>PROBA-V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720175"/>
                  </a:ext>
                </a:extLst>
              </a:tr>
              <a:tr h="628250">
                <a:tc>
                  <a:txBody>
                    <a:bodyPr/>
                    <a:lstStyle/>
                    <a:p>
                      <a:r>
                        <a:rPr lang="en-US" sz="1200" dirty="0"/>
                        <a:t>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monitoring tropical forest recovery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Sentinel 1</a:t>
                      </a:r>
                    </a:p>
                    <a:p>
                      <a:r>
                        <a:rPr lang="en-US" sz="1200" dirty="0"/>
                        <a:t>Sentinel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Landsat 5,7,8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21178"/>
                  </a:ext>
                </a:extLst>
              </a:tr>
              <a:tr h="789276">
                <a:tc>
                  <a:txBody>
                    <a:bodyPr/>
                    <a:lstStyle/>
                    <a:p>
                      <a:r>
                        <a:rPr lang="en-US" sz="1200" dirty="0"/>
                        <a:t>Virtual European Sentinel Data Cubes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virtual Sentinel data cubes covering European countries and the whole of 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Sentinel 1</a:t>
                      </a:r>
                    </a:p>
                    <a:p>
                      <a:r>
                        <a:rPr lang="en-US" sz="1200" dirty="0"/>
                        <a:t>Sentinel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38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098191"/>
      </p:ext>
    </p:extLst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11329</TotalTime>
  <Words>938</Words>
  <Application>Microsoft Office PowerPoint</Application>
  <PresentationFormat>On-screen Show (16:9)</PresentationFormat>
  <Paragraphs>206</Paragraphs>
  <Slides>13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Noto Sans Symbols</vt:lpstr>
      <vt:lpstr>Times New Roman</vt:lpstr>
      <vt:lpstr>HOME</vt:lpstr>
      <vt:lpstr>CONTENT</vt:lpstr>
      <vt:lpstr>C-SCALE project</vt:lpstr>
      <vt:lpstr>The C-SCALE Project</vt:lpstr>
      <vt:lpstr>C-SCALE Objectives – O1</vt:lpstr>
      <vt:lpstr>C-SCALE Objectives – O2</vt:lpstr>
      <vt:lpstr>C-SCALE Data Federation</vt:lpstr>
      <vt:lpstr>C-SCALE – Cloud Federation</vt:lpstr>
      <vt:lpstr>C-SCALE – HPC/HTC Federation</vt:lpstr>
      <vt:lpstr>C-SCALE Objectives – O3</vt:lpstr>
      <vt:lpstr>C-SCALE Objectives – O4</vt:lpstr>
      <vt:lpstr>C-SCALE services in EOSC</vt:lpstr>
      <vt:lpstr>C-SCALE Virtual Access resources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axel chappuis</dc:creator>
  <cp:lastModifiedBy>Diego</cp:lastModifiedBy>
  <cp:revision>40</cp:revision>
  <dcterms:created xsi:type="dcterms:W3CDTF">2019-03-22T09:38:44Z</dcterms:created>
  <dcterms:modified xsi:type="dcterms:W3CDTF">2020-11-04T08:00:36Z</dcterms:modified>
</cp:coreProperties>
</file>