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DxeAVKwDpVlPuYkldBERVe3Dl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9a4d067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a69a4d067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9a4d06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a69a4d06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9a4d067e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a69a4d067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9a4d067e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a69a4d067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69a4d067e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a69a4d067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b716c6f1c_1_8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8b716c6f1c_1_8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8b716c6f1c_1_8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8b716c6f1c_1_8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8b716c6f1c_1_8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8b716c6f1c_0_503"/>
          <p:cNvPicPr preferRelativeResize="0"/>
          <p:nvPr/>
        </p:nvPicPr>
        <p:blipFill rotWithShape="1">
          <a:blip r:embed="rId2">
            <a:alphaModFix/>
          </a:blip>
          <a:srcRect r="6524"/>
          <a:stretch/>
        </p:blipFill>
        <p:spPr>
          <a:xfrm>
            <a:off x="0" y="2692000"/>
            <a:ext cx="9144000" cy="24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8b716c6f1c_0_503"/>
          <p:cNvSpPr txBox="1">
            <a:spLocks noGrp="1"/>
          </p:cNvSpPr>
          <p:nvPr>
            <p:ph type="ctrTitle"/>
          </p:nvPr>
        </p:nvSpPr>
        <p:spPr>
          <a:xfrm>
            <a:off x="2850875" y="1453325"/>
            <a:ext cx="6254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Open Sans"/>
              <a:buChar char="●"/>
              <a:defRPr sz="28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8b716c6f1c_0_503"/>
          <p:cNvSpPr txBox="1">
            <a:spLocks noGrp="1"/>
          </p:cNvSpPr>
          <p:nvPr>
            <p:ph type="subTitle" idx="1"/>
          </p:nvPr>
        </p:nvSpPr>
        <p:spPr>
          <a:xfrm>
            <a:off x="4445300" y="3566150"/>
            <a:ext cx="46602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" name="Google Shape;58;g8b716c6f1c_0_503"/>
          <p:cNvPicPr preferRelativeResize="0"/>
          <p:nvPr/>
        </p:nvPicPr>
        <p:blipFill rotWithShape="1">
          <a:blip r:embed="rId3">
            <a:alphaModFix/>
          </a:blip>
          <a:srcRect t="45881"/>
          <a:stretch/>
        </p:blipFill>
        <p:spPr>
          <a:xfrm>
            <a:off x="1239400" y="2692000"/>
            <a:ext cx="1611475" cy="7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b716c6f1c_0_563"/>
          <p:cNvSpPr txBox="1">
            <a:spLocks noGrp="1"/>
          </p:cNvSpPr>
          <p:nvPr>
            <p:ph type="title"/>
          </p:nvPr>
        </p:nvSpPr>
        <p:spPr>
          <a:xfrm>
            <a:off x="1282300" y="0"/>
            <a:ext cx="740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8b716c6f1c_0_5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g8b716c6f1c_0_563"/>
          <p:cNvSpPr txBox="1">
            <a:spLocks noGrp="1"/>
          </p:cNvSpPr>
          <p:nvPr>
            <p:ph type="sldNum" idx="12"/>
          </p:nvPr>
        </p:nvSpPr>
        <p:spPr>
          <a:xfrm>
            <a:off x="8452300" y="4766200"/>
            <a:ext cx="270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b716c6f1c_0_7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65" name="Google Shape;65;g8b716c6f1c_0_720"/>
          <p:cNvSpPr txBox="1">
            <a:spLocks noGrp="1"/>
          </p:cNvSpPr>
          <p:nvPr>
            <p:ph type="sldNum" idx="12"/>
          </p:nvPr>
        </p:nvSpPr>
        <p:spPr>
          <a:xfrm>
            <a:off x="8427050" y="4819124"/>
            <a:ext cx="349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en-GB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29/06/2020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cb-datatransfer-wg@mailman.egi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28354" y="2010907"/>
            <a:ext cx="45438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b="1"/>
              <a:t>EGI Data Transfer WG workshop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GB"/>
              <a:t>WG Activities 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WG workplan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Requirements gathering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Current pilots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Proposal for new Activities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Discussion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 </a:t>
            </a:r>
            <a:endParaRPr sz="24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Outline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9a4d067e_0_11"/>
          <p:cNvSpPr txBox="1">
            <a:spLocks noGrp="1"/>
          </p:cNvSpPr>
          <p:nvPr>
            <p:ph type="body" idx="1"/>
          </p:nvPr>
        </p:nvSpPr>
        <p:spPr>
          <a:xfrm>
            <a:off x="194845" y="6191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0"/>
              </a:spcBef>
              <a:buSzPts val="1100"/>
            </a:pPr>
            <a:endParaRPr sz="1800" dirty="0"/>
          </a:p>
          <a:p>
            <a:pPr indent="-342900" algn="just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GB" sz="1800" dirty="0"/>
              <a:t>User Communities: present their experience and use cases</a:t>
            </a:r>
            <a:endParaRPr sz="1800" dirty="0"/>
          </a:p>
          <a:p>
            <a:pPr lvl="1" algn="just">
              <a:lnSpc>
                <a:spcPct val="115000"/>
              </a:lnSpc>
              <a:spcBef>
                <a:spcPts val="0"/>
              </a:spcBef>
            </a:pPr>
            <a:r>
              <a:rPr lang="en-GB" dirty="0"/>
              <a:t> requirements &amp; recurrent use cases</a:t>
            </a:r>
            <a:endParaRPr dirty="0"/>
          </a:p>
          <a:p>
            <a:pPr marL="1200150" indent="-285750" algn="just">
              <a:lnSpc>
                <a:spcPct val="115000"/>
              </a:lnSpc>
              <a:spcBef>
                <a:spcPts val="0"/>
              </a:spcBef>
            </a:pPr>
            <a:endParaRPr sz="1800" dirty="0"/>
          </a:p>
          <a:p>
            <a:pPr indent="-342900" algn="just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GB" sz="1800" dirty="0"/>
              <a:t>Technology Providers: present solutions</a:t>
            </a:r>
            <a:endParaRPr sz="1800" dirty="0"/>
          </a:p>
          <a:p>
            <a:pPr lvl="1" algn="just">
              <a:lnSpc>
                <a:spcPct val="115000"/>
              </a:lnSpc>
              <a:spcBef>
                <a:spcPts val="0"/>
              </a:spcBef>
            </a:pPr>
            <a:r>
              <a:rPr lang="en-GB" dirty="0"/>
              <a:t>Available technical/service providers or include new ones as per technology scouting  </a:t>
            </a:r>
            <a:endParaRPr dirty="0"/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</a:pPr>
            <a:endParaRPr sz="1800" dirty="0"/>
          </a:p>
          <a:p>
            <a:pPr indent="-342900" algn="just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GB" sz="1800" dirty="0"/>
              <a:t>Possible piloting activities to be setup to identify gaps</a:t>
            </a:r>
            <a:endParaRPr sz="1800" dirty="0"/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</a:pPr>
            <a:endParaRPr sz="1800" dirty="0"/>
          </a:p>
          <a:p>
            <a:pPr indent="-342900" algn="just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GB" sz="1800" dirty="0"/>
              <a:t>Derive objectives in the planned timescale</a:t>
            </a:r>
            <a:endParaRPr sz="1800" dirty="0"/>
          </a:p>
          <a:p>
            <a:pPr lvl="1" algn="just">
              <a:lnSpc>
                <a:spcPct val="115000"/>
              </a:lnSpc>
              <a:spcBef>
                <a:spcPts val="0"/>
              </a:spcBef>
            </a:pPr>
            <a:r>
              <a:rPr lang="en-GB" dirty="0"/>
              <a:t>what we can do with the available resources and time </a:t>
            </a:r>
            <a:endParaRPr dirty="0"/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101" name="Google Shape;101;ga69a4d067e_0_1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WG workplan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69a4d067e_0_0"/>
          <p:cNvSpPr txBox="1">
            <a:spLocks noGrp="1"/>
          </p:cNvSpPr>
          <p:nvPr>
            <p:ph type="body" idx="1"/>
          </p:nvPr>
        </p:nvSpPr>
        <p:spPr>
          <a:xfrm>
            <a:off x="194854" y="1006897"/>
            <a:ext cx="87543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First workshop session  focused on user communities is the starting point for the requirements and use cases gathering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 dirty="0"/>
              <a:t>EGI</a:t>
            </a:r>
            <a:r>
              <a:rPr lang="en-GB" sz="2400" dirty="0"/>
              <a:t> </a:t>
            </a:r>
            <a:r>
              <a:rPr lang="en-GB" sz="2400" b="1" dirty="0"/>
              <a:t>to prepare a document</a:t>
            </a:r>
            <a:r>
              <a:rPr lang="en-GB" sz="2400" dirty="0"/>
              <a:t> to summarize the contributions and if necessary organize meetings with communities for refinement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New communities willing to present their requirements and use cases, please contact the WG at </a:t>
            </a:r>
            <a:r>
              <a:rPr lang="en-GB" sz="2400" u="sng" dirty="0">
                <a:solidFill>
                  <a:schemeClr val="hlink"/>
                </a:solidFill>
                <a:hlinkClick r:id="rId3"/>
              </a:rPr>
              <a:t>tcb-datatransfer-wg@mailman.egi.eu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</a:pPr>
            <a:r>
              <a:rPr lang="en-GB" sz="2400" dirty="0"/>
              <a:t> </a:t>
            </a:r>
            <a:endParaRPr sz="2400"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07" name="Google Shape;107;ga69a4d067e_0_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Requirements Gathering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9a4d067e_0_51"/>
          <p:cNvSpPr txBox="1">
            <a:spLocks noGrp="1"/>
          </p:cNvSpPr>
          <p:nvPr>
            <p:ph type="body" idx="1"/>
          </p:nvPr>
        </p:nvSpPr>
        <p:spPr>
          <a:xfrm>
            <a:off x="194845" y="77156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our first meeting: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b="1"/>
              <a:t>Rucio Multi-VO</a:t>
            </a:r>
            <a:r>
              <a:rPr lang="en-GB" sz="1900"/>
              <a:t> implementation at STFC: evaluation and testing by EGI and interested communities </a:t>
            </a:r>
            <a:endParaRPr sz="190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STFC and EGI staff -&gt; </a:t>
            </a:r>
            <a:r>
              <a:rPr lang="en-GB" sz="1900">
                <a:solidFill>
                  <a:srgbClr val="CC0000"/>
                </a:solidFill>
              </a:rPr>
              <a:t>TO START</a:t>
            </a:r>
            <a:endParaRPr sz="1900">
              <a:solidFill>
                <a:srgbClr val="CC0000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b="1"/>
              <a:t>PANOSC Globus and OneData evaluation</a:t>
            </a:r>
            <a:r>
              <a:rPr lang="en-GB" sz="1900"/>
              <a:t> (for different use cases)</a:t>
            </a:r>
            <a:endParaRPr sz="190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PaNOSC RIs + EGI for OneData pilot (eventually supported by OneData Team) -&gt; </a:t>
            </a:r>
            <a:r>
              <a:rPr lang="en-GB" sz="1900">
                <a:solidFill>
                  <a:srgbClr val="E69138"/>
                </a:solidFill>
              </a:rPr>
              <a:t>ONGOING</a:t>
            </a:r>
            <a:endParaRPr sz="1900">
              <a:solidFill>
                <a:srgbClr val="E69138"/>
              </a:solidFill>
            </a:endParaRPr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ESRF + Globus, Workshop with relevant RIs   -&gt; </a:t>
            </a:r>
            <a:r>
              <a:rPr lang="en-GB" sz="1900">
                <a:solidFill>
                  <a:srgbClr val="38761D"/>
                </a:solidFill>
              </a:rPr>
              <a:t>DONE</a:t>
            </a:r>
            <a:endParaRPr sz="1900">
              <a:solidFill>
                <a:srgbClr val="38761D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b="1"/>
              <a:t>HIFIS testbed</a:t>
            </a:r>
            <a:r>
              <a:rPr lang="en-GB" sz="1900"/>
              <a:t> with FTS OpenID enabled</a:t>
            </a:r>
            <a:endParaRPr sz="190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FTS team + EGI staff for the service setup and HIFIS + DESY for the storage setup -&gt; </a:t>
            </a:r>
            <a:r>
              <a:rPr lang="en-GB" sz="1900">
                <a:solidFill>
                  <a:srgbClr val="E69138"/>
                </a:solidFill>
              </a:rPr>
              <a:t>ONGOING</a:t>
            </a:r>
            <a:endParaRPr sz="1900">
              <a:solidFill>
                <a:srgbClr val="E69138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3" name="Google Shape;113;ga69a4d067e_0_5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WG Initial activities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9a4d067e_0_91"/>
          <p:cNvSpPr txBox="1">
            <a:spLocks noGrp="1"/>
          </p:cNvSpPr>
          <p:nvPr>
            <p:ph type="body" idx="1"/>
          </p:nvPr>
        </p:nvSpPr>
        <p:spPr>
          <a:xfrm>
            <a:off x="113845" y="1293794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dirty="0"/>
              <a:t>Leverage the work coming from the WLCG DOMA WGs and WLCG </a:t>
            </a:r>
            <a:r>
              <a:rPr lang="en-GB" sz="1900" dirty="0" err="1"/>
              <a:t>Auhtz</a:t>
            </a:r>
            <a:r>
              <a:rPr lang="en-GB" sz="1900" dirty="0"/>
              <a:t> WG</a:t>
            </a:r>
            <a:endParaRPr sz="1900" dirty="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Replacing </a:t>
            </a:r>
            <a:r>
              <a:rPr lang="en-GB" sz="1900" dirty="0" err="1"/>
              <a:t>gridftp</a:t>
            </a:r>
            <a:r>
              <a:rPr lang="en-GB" sz="1900" dirty="0"/>
              <a:t> transfers with HTTP TPC </a:t>
            </a:r>
            <a:endParaRPr sz="1900" dirty="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Replacing X509 with JWT tokens with OAuth/OpenID connect flows in all the chain (</a:t>
            </a:r>
            <a:r>
              <a:rPr lang="en-GB" sz="1900" dirty="0" err="1"/>
              <a:t>Rucio</a:t>
            </a:r>
            <a:r>
              <a:rPr lang="en-GB" sz="1900" dirty="0"/>
              <a:t>-&gt;FTS-&gt; Storages)</a:t>
            </a:r>
            <a:endParaRPr sz="1900" dirty="0"/>
          </a:p>
          <a:p>
            <a:pPr marL="914400" lvl="1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Similar to what is under piloting at HIFIS </a:t>
            </a:r>
            <a:endParaRPr sz="1900" dirty="0"/>
          </a:p>
          <a:p>
            <a:pPr marL="1371600" lvl="2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o"/>
            </a:pPr>
            <a:r>
              <a:rPr lang="en-GB" sz="1900" dirty="0"/>
              <a:t> “only” FTS + </a:t>
            </a:r>
            <a:r>
              <a:rPr lang="en-GB" sz="1900" dirty="0" err="1"/>
              <a:t>dCache</a:t>
            </a:r>
            <a:endParaRPr sz="1900" dirty="0"/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dirty="0"/>
              <a:t>Follow up the integration of the components with EGI </a:t>
            </a:r>
            <a:r>
              <a:rPr lang="en-GB" sz="1900" dirty="0" err="1"/>
              <a:t>Checkin</a:t>
            </a:r>
            <a:r>
              <a:rPr lang="en-GB" sz="1900" dirty="0"/>
              <a:t> and identify missing steps </a:t>
            </a:r>
            <a:endParaRPr sz="1900" dirty="0"/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dirty="0"/>
              <a:t>Some activities already scheduled for the next EGI project (EGI-ACE), e.g. full EGI </a:t>
            </a:r>
            <a:r>
              <a:rPr lang="en-GB" sz="1900" dirty="0" err="1"/>
              <a:t>Checkin</a:t>
            </a:r>
            <a:r>
              <a:rPr lang="en-GB" sz="1900" dirty="0"/>
              <a:t> integration in  </a:t>
            </a:r>
            <a:r>
              <a:rPr lang="en-GB" sz="1900" dirty="0" err="1"/>
              <a:t>Rucio</a:t>
            </a:r>
            <a:r>
              <a:rPr lang="en-GB" sz="1900" dirty="0"/>
              <a:t> and FTS.</a:t>
            </a:r>
            <a:endParaRPr sz="19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119" name="Google Shape;119;ga69a4d067e_0_91"/>
          <p:cNvSpPr txBox="1">
            <a:spLocks noGrp="1"/>
          </p:cNvSpPr>
          <p:nvPr>
            <p:ph type="title"/>
          </p:nvPr>
        </p:nvSpPr>
        <p:spPr>
          <a:xfrm>
            <a:off x="2146852" y="179275"/>
            <a:ext cx="6721293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dirty="0"/>
              <a:t>New Activities: EGI </a:t>
            </a:r>
            <a:r>
              <a:rPr lang="en-GB" dirty="0" err="1"/>
              <a:t>Checkin</a:t>
            </a:r>
            <a:r>
              <a:rPr lang="en-GB" dirty="0"/>
              <a:t> integration and HTTP TPC Pilots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9a4d067e_0_96"/>
          <p:cNvSpPr txBox="1">
            <a:spLocks noGrp="1"/>
          </p:cNvSpPr>
          <p:nvPr>
            <p:ph type="body" idx="1"/>
          </p:nvPr>
        </p:nvSpPr>
        <p:spPr>
          <a:xfrm>
            <a:off x="194845" y="100016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5" name="Google Shape;125;ga69a4d067e_0_96"/>
          <p:cNvSpPr txBox="1">
            <a:spLocks noGrp="1"/>
          </p:cNvSpPr>
          <p:nvPr>
            <p:ph type="title"/>
          </p:nvPr>
        </p:nvSpPr>
        <p:spPr>
          <a:xfrm>
            <a:off x="1741500" y="2025000"/>
            <a:ext cx="52344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339</Words>
  <Application>Microsoft Macintosh PowerPoint</Application>
  <PresentationFormat>On-screen Show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Courier New</vt:lpstr>
      <vt:lpstr>Noto Sans Symbols</vt:lpstr>
      <vt:lpstr>Open Sans</vt:lpstr>
      <vt:lpstr>HOME</vt:lpstr>
      <vt:lpstr>CONTENT</vt:lpstr>
      <vt:lpstr>PowerPoint Presentation</vt:lpstr>
      <vt:lpstr>Outline</vt:lpstr>
      <vt:lpstr>WG workplan</vt:lpstr>
      <vt:lpstr>Requirements Gathering</vt:lpstr>
      <vt:lpstr>WG Initial activities</vt:lpstr>
      <vt:lpstr>New Activities: EGI Checkin integration and HTTP TPC Pilots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Manzi</dc:creator>
  <cp:lastModifiedBy>Andrea Manzi</cp:lastModifiedBy>
  <cp:revision>9</cp:revision>
  <dcterms:created xsi:type="dcterms:W3CDTF">2020-05-20T14:11:09Z</dcterms:created>
  <dcterms:modified xsi:type="dcterms:W3CDTF">2020-11-03T11:55:04Z</dcterms:modified>
</cp:coreProperties>
</file>