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000000"/>
          </p15:clr>
        </p15:guide>
        <p15:guide id="2" pos="2880">
          <p15:clr>
            <a:srgbClr val="000000"/>
          </p15:clr>
        </p15:guide>
      </p15:sldGuideLst>
    </p:ext>
    <p:ext uri="{2D200454-40CA-4A62-9FC3-DE9A4176ACB9}">
      <p15:notes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880">
          <p15:clr>
            <a:srgbClr val="000000"/>
          </p15:clr>
        </p15:guide>
        <p15:guide id="2" pos="216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g6cIp6YlTcFJtXx0s2x8IKb9OL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abel Campos" initials="" lastIdx="2" clrIdx="0"/>
  <p:cmAuthor id="1" name="Ignacio Blanque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245EB38-5FA6-409E-9115-FB2CD97CB798}">
  <a:tblStyle styleId="{3245EB38-5FA6-409E-9115-FB2CD97CB7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82" d="100"/>
          <a:sy n="82" d="100"/>
        </p:scale>
        <p:origin x="-1456" y="-120"/>
      </p:cViewPr>
      <p:guideLst>
        <p:guide orient="horz" pos="2160"/>
        <p:guide pos="2880"/>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4" Type="http://customschemas.google.com/relationships/presentationmetadata" Target="metadata"/><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0-28T12:33:00.329" idx="1">
    <p:pos x="863" y="1007"/>
    <p:text>@ibespert@gmail.com
_Assigned to Ignacio Blanquer_</p:text>
    <p:extLst>
      <p:ext uri="{C676402C-5697-4E1C-873F-D02D1690AC5C}">
        <p15:threadingInfo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Kl9wdlo"/>
      </p:ext>
    </p:extLst>
  </p:cm>
  <p:cm authorId="0" dt="2020-10-29T07:41:52.158" idx="2">
    <p:pos x="863" y="1107"/>
    <p:text>Should we add LAGO for being CIEMAT involved? others?</p:text>
    <p:extLst>
      <p:ext uri="{C676402C-5697-4E1C-873F-D02D1690AC5C}">
        <p15:threadingInfo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Kl9wdlw"/>
      </p:ext>
    </p:extLst>
  </p:cm>
  <p:cm authorId="1" dt="2020-10-29T07:41:52.158" idx="1">
    <p:pos x="863" y="1107"/>
    <p:text>I believe so, I'll ask CIEMAT to confirm the text I have added</p:text>
    <p:extLst>
      <p:ext uri="{C676402C-5697-4E1C-873F-D02D1690AC5C}">
        <p15:threadingInfo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KmuSR3E"/>
      </p:ext>
    </p:extLst>
  </p:cm>
  <p:cm authorId="1" dt="2020-10-29T07:43:05.863" idx="2">
    <p:pos x="863" y="1207"/>
    <p:text>@riafis.mayo@gmail.com . Hi Rafa, Isabel is preparing a nice comprehensive presentation of all the activities in Spain and Portugal. Should we include LAGO as Thematic Service of EOSC-SYNERGY? Would you like to add/change anything? Thanks
_Assigned to Rafael Mayo García_</p:text>
    <p:extLst>
      <p:ext uri="{C676402C-5697-4E1C-873F-D02D1690AC5C}">
        <p15:threadingInfo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KmuSR3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‹Nr.›</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71127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 name="Google Shape;10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1" name="Google Shape;101;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f96012f3d_0_6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f96012f3d_0_6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3" name="Google Shape;323;g9f96012f3d_0_661: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9" name="Google Shape;329;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0" name="Google Shape;330;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1" name="Google Shape;341;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9f9e4cff65_0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g9f9e4cff65_0_1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9f9e4cff65_0_1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9f9e4cff65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9f9e4cff65_0_1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9f9e4cff65_0_14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f96012f3d_0_6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3" name="Google Shape;373;g9f96012f3d_0_6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9f96012f3d_0_6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3ebc8dfa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53ebc8dfa0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4" name="Google Shape;394;g53ebc8dfa0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9f96012f3d_0_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9f96012f3d_0_3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g9f96012f3d_0_32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9f96012f3d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g9f96012f3d_0_3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9f96012f3d_0_30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9f96012f3d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7" name="Google Shape;427;g9f96012f3d_0_2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9f96012f3d_0_25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f96012f3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f96012f3d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 name="Google Shape;111;g9f96012f3d_0_1: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9f96012f3d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9f96012f3d_0_3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9" name="Google Shape;439;g9f96012f3d_0_368: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9f96012f3d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9f96012f3d_0_4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6" name="Google Shape;456;g9f96012f3d_0_453: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3e06d4d6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3e06d4d66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1" name="Google Shape;471;g53e06d4d66_1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9f96012f3d_0_8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g9f96012f3d_0_8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9f96012f3d_0_8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9f96012f3d_0_8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9f96012f3d_0_8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6" name="Google Shape;496;g9f96012f3d_0_82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2" name="Google Shape;502;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03" name="Google Shape;503;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3" name="Google Shape;513;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14" name="Google Shape;514;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f96012f3d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f96012f3d_0_3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g9f96012f3d_0_32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1" name="Google Shape;531;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32" name="Google Shape;532;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2" name="Google Shape;542;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43" name="Google Shape;543;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 name="Google Shape;12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4" name="Google Shape;554;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5" name="Google Shape;565;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66" name="Google Shape;566;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2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9f96012f3d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9f96012f3d_0_2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0" name="Google Shape;590;g9f96012f3d_0_29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9f96012f3d_0_6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6" name="Google Shape;596;g9f96012f3d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9f96012f3d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9f96012f3d_0_3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6" name="Google Shape;646;g9f96012f3d_0_33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f96012f3d_0_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f96012f3d_0_5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3" name="Google Shape;663;g9f96012f3d_0_54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9f96012f3d_0_6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9f96012f3d_0_6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3" name="Google Shape;673;g9f96012f3d_0_66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3ebc8dfa0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3ebc8dfa0_0_1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5" name="Google Shape;685;g53ebc8dfa0_0_13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53ebc8dfa0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0" name="Google Shape;690;g53ebc8dfa0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f96012f3d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f96012f3d_0_9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7" name="Google Shape;137;g9f96012f3d_0_9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53ebc8dfa0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6" name="Google Shape;696;g53ebc8dfa0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3ebc8dfa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6" name="Google Shape;716;g53ebc8dfa0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9f96012f3d_0_9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9f96012f3d_0_9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5" name="Google Shape;725;g9f96012f3d_0_93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4" name="Google Shape;73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35" name="Google Shape;735;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f96012f3d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f96012f3d_0_1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3" name="Google Shape;153;g9f96012f3d_0_12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f96012f3d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f96012f3d_0_2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3" name="Google Shape;203;g9f96012f3d_0_28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 name="Google Shape;20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10" name="Google Shape;210;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9f9e4cff6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5" name="Google Shape;275;g9f9e4cff65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9f9e4cff65_0_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f96012f3d_0_5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9f96012f3d_0_5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7" name="Google Shape;287;g9f96012f3d_0_56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1"/>
          <p:cNvSpPr txBox="1">
            <a:spLocks noGrp="1"/>
          </p:cNvSpPr>
          <p:nvPr>
            <p:ph type="ctrTitle"/>
          </p:nvPr>
        </p:nvSpPr>
        <p:spPr>
          <a:xfrm>
            <a:off x="228600" y="2514600"/>
            <a:ext cx="5715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32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228600" y="3810000"/>
            <a:ext cx="5715000" cy="1143000"/>
          </a:xfrm>
          <a:prstGeom prst="rect">
            <a:avLst/>
          </a:prstGeom>
          <a:noFill/>
          <a:ln>
            <a:noFill/>
          </a:ln>
        </p:spPr>
        <p:txBody>
          <a:bodyPr spcFirstLastPara="1" wrap="square" lIns="91425" tIns="45700" rIns="91425" bIns="45700" anchor="t" anchorCtr="0">
            <a:noAutofit/>
          </a:bodyPr>
          <a:lstStyle>
            <a:lvl1pPr lvl="0" algn="ctr">
              <a:spcBef>
                <a:spcPts val="320"/>
              </a:spcBef>
              <a:spcAft>
                <a:spcPts val="0"/>
              </a:spcAft>
              <a:buSzPts val="1600"/>
              <a:buFont typeface="Noto Sans Symbols"/>
              <a:buNone/>
              <a:defRPr sz="1600">
                <a:solidFill>
                  <a:schemeClr val="lt1"/>
                </a:solidFill>
                <a:latin typeface="Arial"/>
                <a:ea typeface="Arial"/>
                <a:cs typeface="Arial"/>
                <a:sym typeface="Aria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8" name="Google Shape;18;p31"/>
          <p:cNvSpPr txBox="1">
            <a:spLocks noGrp="1"/>
          </p:cNvSpPr>
          <p:nvPr>
            <p:ph type="dt" idx="10"/>
          </p:nvPr>
        </p:nvSpPr>
        <p:spPr>
          <a:xfrm>
            <a:off x="4038600" y="5105400"/>
            <a:ext cx="1905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Times New Roman"/>
              <a:buChar char="•"/>
              <a:defRPr sz="2000"/>
            </a:lvl6pPr>
            <a:lvl7pPr marL="3200400" lvl="6" indent="-355600" algn="l">
              <a:spcBef>
                <a:spcPts val="400"/>
              </a:spcBef>
              <a:spcAft>
                <a:spcPts val="0"/>
              </a:spcAft>
              <a:buSzPts val="2000"/>
              <a:buFont typeface="Times New Roman"/>
              <a:buChar char="•"/>
              <a:defRPr sz="2000"/>
            </a:lvl7pPr>
            <a:lvl8pPr marL="3657600" lvl="7" indent="-355600" algn="l">
              <a:spcBef>
                <a:spcPts val="400"/>
              </a:spcBef>
              <a:spcAft>
                <a:spcPts val="0"/>
              </a:spcAft>
              <a:buSzPts val="2000"/>
              <a:buFont typeface="Times New Roman"/>
              <a:buChar char="•"/>
              <a:defRPr sz="2000"/>
            </a:lvl8pPr>
            <a:lvl9pPr marL="4114800" lvl="8" indent="-355600" algn="l">
              <a:spcBef>
                <a:spcPts val="400"/>
              </a:spcBef>
              <a:spcAft>
                <a:spcPts val="0"/>
              </a:spcAft>
              <a:buSzPts val="2000"/>
              <a:buFont typeface="Times New Roman"/>
              <a:buChar char="•"/>
              <a:defRPr sz="2000"/>
            </a:lvl9pPr>
          </a:lstStyle>
          <a:p>
            <a:endParaRPr/>
          </a:p>
        </p:txBody>
      </p:sp>
      <p:sp>
        <p:nvSpPr>
          <p:cNvPr id="75" name="Google Shape;75;p3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76" name="Google Shape;76;p38"/>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2"/>
              </a:buClr>
              <a:buSzPts val="3200"/>
              <a:buFont typeface="Noto Sans Symbols"/>
              <a:buNone/>
              <a:defRPr sz="3200" b="0" i="0" u="none" strike="noStrike" cap="none">
                <a:solidFill>
                  <a:srgbClr val="333333"/>
                </a:solidFill>
                <a:latin typeface="Arial"/>
                <a:ea typeface="Arial"/>
                <a:cs typeface="Arial"/>
                <a:sym typeface="Arial"/>
              </a:defRPr>
            </a:lvl1pPr>
            <a:lvl2pPr marR="0" lvl="1" algn="l" rtl="0">
              <a:spcBef>
                <a:spcPts val="560"/>
              </a:spcBef>
              <a:spcAft>
                <a:spcPts val="0"/>
              </a:spcAft>
              <a:buClr>
                <a:schemeClr val="hlink"/>
              </a:buClr>
              <a:buSzPts val="2800"/>
              <a:buFont typeface="Noto Sans Symbols"/>
              <a:buNone/>
              <a:defRPr sz="2800" b="0" i="0" u="none" strike="noStrike" cap="none">
                <a:solidFill>
                  <a:srgbClr val="333333"/>
                </a:solidFill>
                <a:latin typeface="Arial"/>
                <a:ea typeface="Arial"/>
                <a:cs typeface="Arial"/>
                <a:sym typeface="Arial"/>
              </a:defRPr>
            </a:lvl2pPr>
            <a:lvl3pPr marR="0" lvl="2" algn="l" rtl="0">
              <a:spcBef>
                <a:spcPts val="480"/>
              </a:spcBef>
              <a:spcAft>
                <a:spcPts val="0"/>
              </a:spcAft>
              <a:buClr>
                <a:schemeClr val="accent1"/>
              </a:buClr>
              <a:buSzPts val="2400"/>
              <a:buFont typeface="Arial"/>
              <a:buNone/>
              <a:defRPr sz="2400" b="0" i="0" u="none" strike="noStrike" cap="none">
                <a:solidFill>
                  <a:srgbClr val="333333"/>
                </a:solidFill>
                <a:latin typeface="Arial"/>
                <a:ea typeface="Arial"/>
                <a:cs typeface="Arial"/>
                <a:sym typeface="Arial"/>
              </a:defRPr>
            </a:lvl3pPr>
            <a:lvl4pPr marR="0" lvl="3" algn="l" rtl="0">
              <a:spcBef>
                <a:spcPts val="400"/>
              </a:spcBef>
              <a:spcAft>
                <a:spcPts val="0"/>
              </a:spcAft>
              <a:buClr>
                <a:schemeClr val="accent2"/>
              </a:buClr>
              <a:buSzPts val="2000"/>
              <a:buFont typeface="Arial"/>
              <a:buNone/>
              <a:defRPr sz="2000" b="0" i="0" u="none" strike="noStrike" cap="none">
                <a:solidFill>
                  <a:srgbClr val="333333"/>
                </a:solidFill>
                <a:latin typeface="Arial"/>
                <a:ea typeface="Arial"/>
                <a:cs typeface="Arial"/>
                <a:sym typeface="Arial"/>
              </a:defRPr>
            </a:lvl4pPr>
            <a:lvl5pPr marR="0" lvl="4" algn="l" rtl="0">
              <a:spcBef>
                <a:spcPts val="400"/>
              </a:spcBef>
              <a:spcAft>
                <a:spcPts val="0"/>
              </a:spcAft>
              <a:buClr>
                <a:schemeClr val="accent1"/>
              </a:buClr>
              <a:buSzPts val="2000"/>
              <a:buFont typeface="Arial"/>
              <a:buNone/>
              <a:defRPr sz="2000" b="0" i="0" u="none" strike="noStrike" cap="none">
                <a:solidFill>
                  <a:srgbClr val="333333"/>
                </a:solidFill>
                <a:latin typeface="Arial"/>
                <a:ea typeface="Arial"/>
                <a:cs typeface="Arial"/>
                <a:sym typeface="Arial"/>
              </a:defRPr>
            </a:lvl5pPr>
            <a:lvl6pPr marR="0" lvl="5" algn="l" rtl="0">
              <a:spcBef>
                <a:spcPts val="400"/>
              </a:spcBef>
              <a:spcAft>
                <a:spcPts val="0"/>
              </a:spcAft>
              <a:buClr>
                <a:schemeClr val="accent1"/>
              </a:buClr>
              <a:buSzPts val="2000"/>
              <a:buFont typeface="Times New Roman"/>
              <a:buNone/>
              <a:defRPr sz="2000" b="0" i="0" u="none" strike="noStrike" cap="none">
                <a:solidFill>
                  <a:srgbClr val="333333"/>
                </a:solidFill>
                <a:latin typeface="Times New Roman"/>
                <a:ea typeface="Times New Roman"/>
                <a:cs typeface="Times New Roman"/>
                <a:sym typeface="Times New Roman"/>
              </a:defRPr>
            </a:lvl6pPr>
            <a:lvl7pPr marR="0" lvl="6" algn="l" rtl="0">
              <a:spcBef>
                <a:spcPts val="400"/>
              </a:spcBef>
              <a:spcAft>
                <a:spcPts val="0"/>
              </a:spcAft>
              <a:buClr>
                <a:schemeClr val="accent1"/>
              </a:buClr>
              <a:buSzPts val="2000"/>
              <a:buFont typeface="Times New Roman"/>
              <a:buNone/>
              <a:defRPr sz="2000" b="0" i="0" u="none" strike="noStrike" cap="none">
                <a:solidFill>
                  <a:srgbClr val="333333"/>
                </a:solidFill>
                <a:latin typeface="Times New Roman"/>
                <a:ea typeface="Times New Roman"/>
                <a:cs typeface="Times New Roman"/>
                <a:sym typeface="Times New Roman"/>
              </a:defRPr>
            </a:lvl7pPr>
            <a:lvl8pPr marR="0" lvl="7" algn="l" rtl="0">
              <a:spcBef>
                <a:spcPts val="400"/>
              </a:spcBef>
              <a:spcAft>
                <a:spcPts val="0"/>
              </a:spcAft>
              <a:buClr>
                <a:schemeClr val="accent1"/>
              </a:buClr>
              <a:buSzPts val="2000"/>
              <a:buFont typeface="Times New Roman"/>
              <a:buNone/>
              <a:defRPr sz="2000" b="0" i="0" u="none" strike="noStrike" cap="none">
                <a:solidFill>
                  <a:srgbClr val="333333"/>
                </a:solidFill>
                <a:latin typeface="Times New Roman"/>
                <a:ea typeface="Times New Roman"/>
                <a:cs typeface="Times New Roman"/>
                <a:sym typeface="Times New Roman"/>
              </a:defRPr>
            </a:lvl8pPr>
            <a:lvl9pPr marR="0" lvl="8" algn="l" rtl="0">
              <a:spcBef>
                <a:spcPts val="400"/>
              </a:spcBef>
              <a:spcAft>
                <a:spcPts val="0"/>
              </a:spcAft>
              <a:buClr>
                <a:schemeClr val="accent1"/>
              </a:buClr>
              <a:buSzPts val="2000"/>
              <a:buFont typeface="Times New Roman"/>
              <a:buNone/>
              <a:defRPr sz="2000" b="0" i="0" u="none" strike="noStrike" cap="none">
                <a:solidFill>
                  <a:srgbClr val="333333"/>
                </a:solidFill>
                <a:latin typeface="Times New Roman"/>
                <a:ea typeface="Times New Roman"/>
                <a:cs typeface="Times New Roman"/>
                <a:sym typeface="Times New Roman"/>
              </a:defRPr>
            </a:lvl9pPr>
          </a:lstStyle>
          <a:p>
            <a:endParaRPr/>
          </a:p>
        </p:txBody>
      </p:sp>
      <p:sp>
        <p:nvSpPr>
          <p:cNvPr id="82" name="Google Shape;82;p3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83" name="Google Shape;83;p39"/>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40"/>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body" idx="1"/>
          </p:nvPr>
        </p:nvSpPr>
        <p:spPr>
          <a:xfrm rot="5400000">
            <a:off x="2286000" y="-381000"/>
            <a:ext cx="4648200" cy="8610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9" name="Google Shape;89;p40"/>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0"/>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41"/>
          <p:cNvSpPr txBox="1">
            <a:spLocks noGrp="1"/>
          </p:cNvSpPr>
          <p:nvPr>
            <p:ph type="title"/>
          </p:nvPr>
        </p:nvSpPr>
        <p:spPr>
          <a:xfrm rot="5400000">
            <a:off x="5105400" y="2438400"/>
            <a:ext cx="5410200" cy="2209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1"/>
          <p:cNvSpPr txBox="1">
            <a:spLocks noGrp="1"/>
          </p:cNvSpPr>
          <p:nvPr>
            <p:ph type="body" idx="1"/>
          </p:nvPr>
        </p:nvSpPr>
        <p:spPr>
          <a:xfrm rot="5400000">
            <a:off x="609600" y="304800"/>
            <a:ext cx="5410200" cy="6477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5" name="Google Shape;95;p41"/>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1"/>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1"/>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g9f96012f3d_0_88"/>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g9f96012f3d_0_88"/>
          <p:cNvSpPr txBox="1">
            <a:spLocks noGrp="1"/>
          </p:cNvSpPr>
          <p:nvPr>
            <p:ph type="body" idx="1"/>
          </p:nvPr>
        </p:nvSpPr>
        <p:spPr>
          <a:xfrm>
            <a:off x="304800" y="1600200"/>
            <a:ext cx="8610600" cy="4648200"/>
          </a:xfrm>
          <a:prstGeom prst="rect">
            <a:avLst/>
          </a:prstGeom>
          <a:noFill/>
          <a:ln>
            <a:noFill/>
          </a:ln>
        </p:spPr>
        <p:txBody>
          <a:bodyPr spcFirstLastPara="1" wrap="square" lIns="91425" tIns="45700" rIns="91425" bIns="45700" anchor="t" anchorCtr="0">
            <a:noAutofit/>
          </a:bodyPr>
          <a:lstStyle>
            <a:lvl1pPr marL="457200" lvl="0" indent="-355600" algn="l" rtl="0">
              <a:spcBef>
                <a:spcPts val="400"/>
              </a:spcBef>
              <a:spcAft>
                <a:spcPts val="0"/>
              </a:spcAft>
              <a:buSzPts val="2000"/>
              <a:buChar char="❑"/>
              <a:defRPr>
                <a:latin typeface="Arial"/>
                <a:ea typeface="Arial"/>
                <a:cs typeface="Arial"/>
                <a:sym typeface="Arial"/>
              </a:defRPr>
            </a:lvl1pPr>
            <a:lvl2pPr marL="914400" lvl="1" indent="-342900" algn="l" rtl="0">
              <a:spcBef>
                <a:spcPts val="360"/>
              </a:spcBef>
              <a:spcAft>
                <a:spcPts val="0"/>
              </a:spcAft>
              <a:buSzPts val="1800"/>
              <a:buChar char="▪"/>
              <a:defRPr>
                <a:latin typeface="Arial"/>
                <a:ea typeface="Arial"/>
                <a:cs typeface="Arial"/>
                <a:sym typeface="Arial"/>
              </a:defRPr>
            </a:lvl2pPr>
            <a:lvl3pPr marL="1371600" lvl="2" indent="-330200" algn="l" rtl="0">
              <a:spcBef>
                <a:spcPts val="320"/>
              </a:spcBef>
              <a:spcAft>
                <a:spcPts val="0"/>
              </a:spcAft>
              <a:buSzPts val="1600"/>
              <a:buFont typeface="Arial"/>
              <a:buChar char="•"/>
              <a:defRPr>
                <a:latin typeface="Arial"/>
                <a:ea typeface="Arial"/>
                <a:cs typeface="Arial"/>
                <a:sym typeface="Arial"/>
              </a:defRPr>
            </a:lvl3pPr>
            <a:lvl4pPr marL="1828800" lvl="3" indent="-317500" algn="l" rtl="0">
              <a:spcBef>
                <a:spcPts val="280"/>
              </a:spcBef>
              <a:spcAft>
                <a:spcPts val="0"/>
              </a:spcAft>
              <a:buSzPts val="1400"/>
              <a:buFont typeface="Arial"/>
              <a:buChar char="•"/>
              <a:defRPr>
                <a:latin typeface="Arial"/>
                <a:ea typeface="Arial"/>
                <a:cs typeface="Arial"/>
                <a:sym typeface="Arial"/>
              </a:defRPr>
            </a:lvl4pPr>
            <a:lvl5pPr marL="2286000" lvl="4" indent="-304800" algn="l" rtl="0">
              <a:spcBef>
                <a:spcPts val="240"/>
              </a:spcBef>
              <a:spcAft>
                <a:spcPts val="0"/>
              </a:spcAft>
              <a:buSzPts val="1200"/>
              <a:buFont typeface="Arial"/>
              <a:buChar char="•"/>
              <a:defRPr>
                <a:latin typeface="Arial"/>
                <a:ea typeface="Arial"/>
                <a:cs typeface="Arial"/>
                <a:sym typeface="Arial"/>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2" name="Google Shape;22;g9f96012f3d_0_88"/>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 name="Google Shape;23;g9f96012f3d_0_88"/>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400"/>
              <a:buNone/>
              <a:defRPr>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g9f96012f3d_0_88"/>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rtl="0">
              <a:spcBef>
                <a:spcPts val="0"/>
              </a:spcBef>
              <a:spcAft>
                <a:spcPts val="0"/>
              </a:spcAft>
              <a:buNone/>
              <a:defRPr sz="1000" b="1">
                <a:solidFill>
                  <a:schemeClr val="lt1"/>
                </a:solidFill>
                <a:latin typeface="Arial"/>
                <a:ea typeface="Arial"/>
                <a:cs typeface="Arial"/>
                <a:sym typeface="Arial"/>
              </a:defRPr>
            </a:lvl1pPr>
            <a:lvl2pPr marL="0" lvl="1" indent="0" algn="l" rtl="0">
              <a:spcBef>
                <a:spcPts val="0"/>
              </a:spcBef>
              <a:spcAft>
                <a:spcPts val="0"/>
              </a:spcAft>
              <a:buNone/>
              <a:defRPr sz="1000" b="1">
                <a:solidFill>
                  <a:schemeClr val="lt1"/>
                </a:solidFill>
                <a:latin typeface="Arial"/>
                <a:ea typeface="Arial"/>
                <a:cs typeface="Arial"/>
                <a:sym typeface="Arial"/>
              </a:defRPr>
            </a:lvl2pPr>
            <a:lvl3pPr marL="0" lvl="2" indent="0" algn="l" rtl="0">
              <a:spcBef>
                <a:spcPts val="0"/>
              </a:spcBef>
              <a:spcAft>
                <a:spcPts val="0"/>
              </a:spcAft>
              <a:buNone/>
              <a:defRPr sz="1000" b="1">
                <a:solidFill>
                  <a:schemeClr val="lt1"/>
                </a:solidFill>
                <a:latin typeface="Arial"/>
                <a:ea typeface="Arial"/>
                <a:cs typeface="Arial"/>
                <a:sym typeface="Arial"/>
              </a:defRPr>
            </a:lvl3pPr>
            <a:lvl4pPr marL="0" lvl="3" indent="0" algn="l" rtl="0">
              <a:spcBef>
                <a:spcPts val="0"/>
              </a:spcBef>
              <a:spcAft>
                <a:spcPts val="0"/>
              </a:spcAft>
              <a:buNone/>
              <a:defRPr sz="1000" b="1">
                <a:solidFill>
                  <a:schemeClr val="lt1"/>
                </a:solidFill>
                <a:latin typeface="Arial"/>
                <a:ea typeface="Arial"/>
                <a:cs typeface="Arial"/>
                <a:sym typeface="Arial"/>
              </a:defRPr>
            </a:lvl4pPr>
            <a:lvl5pPr marL="0" lvl="4" indent="0" algn="l" rtl="0">
              <a:spcBef>
                <a:spcPts val="0"/>
              </a:spcBef>
              <a:spcAft>
                <a:spcPts val="0"/>
              </a:spcAft>
              <a:buNone/>
              <a:defRPr sz="1000" b="1">
                <a:solidFill>
                  <a:schemeClr val="lt1"/>
                </a:solidFill>
                <a:latin typeface="Arial"/>
                <a:ea typeface="Arial"/>
                <a:cs typeface="Arial"/>
                <a:sym typeface="Arial"/>
              </a:defRPr>
            </a:lvl5pPr>
            <a:lvl6pPr marL="0" lvl="5" indent="0" algn="l" rtl="0">
              <a:spcBef>
                <a:spcPts val="0"/>
              </a:spcBef>
              <a:spcAft>
                <a:spcPts val="0"/>
              </a:spcAft>
              <a:buNone/>
              <a:defRPr sz="1000" b="1">
                <a:solidFill>
                  <a:schemeClr val="lt1"/>
                </a:solidFill>
                <a:latin typeface="Arial"/>
                <a:ea typeface="Arial"/>
                <a:cs typeface="Arial"/>
                <a:sym typeface="Arial"/>
              </a:defRPr>
            </a:lvl6pPr>
            <a:lvl7pPr marL="0" lvl="6" indent="0" algn="l" rtl="0">
              <a:spcBef>
                <a:spcPts val="0"/>
              </a:spcBef>
              <a:spcAft>
                <a:spcPts val="0"/>
              </a:spcAft>
              <a:buNone/>
              <a:defRPr sz="1000" b="1">
                <a:solidFill>
                  <a:schemeClr val="lt1"/>
                </a:solidFill>
                <a:latin typeface="Arial"/>
                <a:ea typeface="Arial"/>
                <a:cs typeface="Arial"/>
                <a:sym typeface="Arial"/>
              </a:defRPr>
            </a:lvl7pPr>
            <a:lvl8pPr marL="0" lvl="7" indent="0" algn="l" rtl="0">
              <a:spcBef>
                <a:spcPts val="0"/>
              </a:spcBef>
              <a:spcAft>
                <a:spcPts val="0"/>
              </a:spcAft>
              <a:buNone/>
              <a:defRPr sz="1000" b="1">
                <a:solidFill>
                  <a:schemeClr val="lt1"/>
                </a:solidFill>
                <a:latin typeface="Arial"/>
                <a:ea typeface="Arial"/>
                <a:cs typeface="Arial"/>
                <a:sym typeface="Arial"/>
              </a:defRPr>
            </a:lvl8pPr>
            <a:lvl9pPr marL="0" lvl="8" indent="0" algn="l" rtl="0">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304800" y="1600200"/>
            <a:ext cx="8610600" cy="4648200"/>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SzPts val="2000"/>
              <a:buChar char="❑"/>
              <a:defRPr>
                <a:latin typeface="Arial"/>
                <a:ea typeface="Arial"/>
                <a:cs typeface="Arial"/>
                <a:sym typeface="Arial"/>
              </a:defRPr>
            </a:lvl1pPr>
            <a:lvl2pPr marL="914400" lvl="1" indent="-342900" algn="l">
              <a:spcBef>
                <a:spcPts val="360"/>
              </a:spcBef>
              <a:spcAft>
                <a:spcPts val="0"/>
              </a:spcAft>
              <a:buSzPts val="1800"/>
              <a:buChar char="▪"/>
              <a:defRPr>
                <a:latin typeface="Arial"/>
                <a:ea typeface="Arial"/>
                <a:cs typeface="Arial"/>
                <a:sym typeface="Arial"/>
              </a:defRPr>
            </a:lvl2pPr>
            <a:lvl3pPr marL="1371600" lvl="2" indent="-330200" algn="l">
              <a:spcBef>
                <a:spcPts val="320"/>
              </a:spcBef>
              <a:spcAft>
                <a:spcPts val="0"/>
              </a:spcAft>
              <a:buSzPts val="1600"/>
              <a:buFont typeface="Arial"/>
              <a:buChar char="•"/>
              <a:defRPr>
                <a:latin typeface="Arial"/>
                <a:ea typeface="Arial"/>
                <a:cs typeface="Arial"/>
                <a:sym typeface="Arial"/>
              </a:defRPr>
            </a:lvl3pPr>
            <a:lvl4pPr marL="1828800" lvl="3" indent="-317500" algn="l">
              <a:spcBef>
                <a:spcPts val="280"/>
              </a:spcBef>
              <a:spcAft>
                <a:spcPts val="0"/>
              </a:spcAft>
              <a:buSzPts val="1400"/>
              <a:buFont typeface="Arial"/>
              <a:buChar char="•"/>
              <a:defRPr>
                <a:latin typeface="Arial"/>
                <a:ea typeface="Arial"/>
                <a:cs typeface="Arial"/>
                <a:sym typeface="Arial"/>
              </a:defRPr>
            </a:lvl4pPr>
            <a:lvl5pPr marL="2286000" lvl="4" indent="-304800" algn="l">
              <a:spcBef>
                <a:spcPts val="240"/>
              </a:spcBef>
              <a:spcAft>
                <a:spcPts val="0"/>
              </a:spcAft>
              <a:buSzPts val="1200"/>
              <a:buFont typeface="Arial"/>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2"/>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i="0" u="none" strike="noStrike" cap="none">
                <a:solidFill>
                  <a:schemeClr val="lt1"/>
                </a:solidFill>
                <a:latin typeface="Arial"/>
                <a:ea typeface="Arial"/>
                <a:cs typeface="Arial"/>
                <a:sym typeface="Arial"/>
              </a:defRPr>
            </a:lvl1pPr>
            <a:lvl2pPr marL="0" lvl="1" indent="0" algn="l">
              <a:spcBef>
                <a:spcPts val="0"/>
              </a:spcBef>
              <a:spcAft>
                <a:spcPts val="0"/>
              </a:spcAft>
              <a:buNone/>
              <a:defRPr sz="1000" b="1" i="0" u="none" strike="noStrike" cap="none">
                <a:solidFill>
                  <a:schemeClr val="lt1"/>
                </a:solidFill>
                <a:latin typeface="Arial"/>
                <a:ea typeface="Arial"/>
                <a:cs typeface="Arial"/>
                <a:sym typeface="Arial"/>
              </a:defRPr>
            </a:lvl2pPr>
            <a:lvl3pPr marL="0" lvl="2" indent="0" algn="l">
              <a:spcBef>
                <a:spcPts val="0"/>
              </a:spcBef>
              <a:spcAft>
                <a:spcPts val="0"/>
              </a:spcAft>
              <a:buNone/>
              <a:defRPr sz="1000" b="1" i="0" u="none" strike="noStrike" cap="none">
                <a:solidFill>
                  <a:schemeClr val="lt1"/>
                </a:solidFill>
                <a:latin typeface="Arial"/>
                <a:ea typeface="Arial"/>
                <a:cs typeface="Arial"/>
                <a:sym typeface="Arial"/>
              </a:defRPr>
            </a:lvl3pPr>
            <a:lvl4pPr marL="0" lvl="3" indent="0" algn="l">
              <a:spcBef>
                <a:spcPts val="0"/>
              </a:spcBef>
              <a:spcAft>
                <a:spcPts val="0"/>
              </a:spcAft>
              <a:buNone/>
              <a:defRPr sz="1000" b="1" i="0" u="none" strike="noStrike" cap="none">
                <a:solidFill>
                  <a:schemeClr val="lt1"/>
                </a:solidFill>
                <a:latin typeface="Arial"/>
                <a:ea typeface="Arial"/>
                <a:cs typeface="Arial"/>
                <a:sym typeface="Arial"/>
              </a:defRPr>
            </a:lvl4pPr>
            <a:lvl5pPr marL="0" lvl="4" indent="0" algn="l">
              <a:spcBef>
                <a:spcPts val="0"/>
              </a:spcBef>
              <a:spcAft>
                <a:spcPts val="0"/>
              </a:spcAft>
              <a:buNone/>
              <a:defRPr sz="1000" b="1" i="0" u="none" strike="noStrike" cap="none">
                <a:solidFill>
                  <a:schemeClr val="lt1"/>
                </a:solidFill>
                <a:latin typeface="Arial"/>
                <a:ea typeface="Arial"/>
                <a:cs typeface="Arial"/>
                <a:sym typeface="Arial"/>
              </a:defRPr>
            </a:lvl5pPr>
            <a:lvl6pPr marL="0" lvl="5" indent="0" algn="l">
              <a:spcBef>
                <a:spcPts val="0"/>
              </a:spcBef>
              <a:spcAft>
                <a:spcPts val="0"/>
              </a:spcAft>
              <a:buNone/>
              <a:defRPr sz="1000" b="1" i="0" u="none" strike="noStrike" cap="none">
                <a:solidFill>
                  <a:schemeClr val="lt1"/>
                </a:solidFill>
                <a:latin typeface="Arial"/>
                <a:ea typeface="Arial"/>
                <a:cs typeface="Arial"/>
                <a:sym typeface="Arial"/>
              </a:defRPr>
            </a:lvl6pPr>
            <a:lvl7pPr marL="0" lvl="6" indent="0" algn="l">
              <a:spcBef>
                <a:spcPts val="0"/>
              </a:spcBef>
              <a:spcAft>
                <a:spcPts val="0"/>
              </a:spcAft>
              <a:buNone/>
              <a:defRPr sz="1000" b="1" i="0" u="none" strike="noStrike" cap="none">
                <a:solidFill>
                  <a:schemeClr val="lt1"/>
                </a:solidFill>
                <a:latin typeface="Arial"/>
                <a:ea typeface="Arial"/>
                <a:cs typeface="Arial"/>
                <a:sym typeface="Arial"/>
              </a:defRPr>
            </a:lvl7pPr>
            <a:lvl8pPr marL="0" lvl="7" indent="0" algn="l">
              <a:spcBef>
                <a:spcPts val="0"/>
              </a:spcBef>
              <a:spcAft>
                <a:spcPts val="0"/>
              </a:spcAft>
              <a:buNone/>
              <a:defRPr sz="1000" b="1" i="0" u="none" strike="noStrike" cap="none">
                <a:solidFill>
                  <a:schemeClr val="lt1"/>
                </a:solidFill>
                <a:latin typeface="Arial"/>
                <a:ea typeface="Arial"/>
                <a:cs typeface="Arial"/>
                <a:sym typeface="Arial"/>
              </a:defRPr>
            </a:lvl8pPr>
            <a:lvl9pPr marL="0" lvl="8" indent="0" algn="l">
              <a:spcBef>
                <a:spcPts val="0"/>
              </a:spcBef>
              <a:spcAft>
                <a:spcPts val="0"/>
              </a:spcAft>
              <a:buNone/>
              <a:defRPr sz="10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30"/>
          <p:cNvSpPr txBox="1">
            <a:spLocks noGrp="1"/>
          </p:cNvSpPr>
          <p:nvPr>
            <p:ph type="ctrTitle"/>
          </p:nvPr>
        </p:nvSpPr>
        <p:spPr>
          <a:xfrm>
            <a:off x="228600" y="2514600"/>
            <a:ext cx="5715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3200" b="1">
                <a:solidFill>
                  <a:schemeClr val="accen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ubTitle" idx="1"/>
          </p:nvPr>
        </p:nvSpPr>
        <p:spPr>
          <a:xfrm>
            <a:off x="228600" y="3810000"/>
            <a:ext cx="5715000" cy="1143000"/>
          </a:xfrm>
          <a:prstGeom prst="rect">
            <a:avLst/>
          </a:prstGeom>
          <a:noFill/>
          <a:ln>
            <a:noFill/>
          </a:ln>
        </p:spPr>
        <p:txBody>
          <a:bodyPr spcFirstLastPara="1" wrap="square" lIns="91425" tIns="45700" rIns="91425" bIns="45700" anchor="t" anchorCtr="0">
            <a:noAutofit/>
          </a:bodyPr>
          <a:lstStyle>
            <a:lvl1pPr lvl="0" algn="ctr">
              <a:spcBef>
                <a:spcPts val="320"/>
              </a:spcBef>
              <a:spcAft>
                <a:spcPts val="0"/>
              </a:spcAft>
              <a:buSzPts val="1600"/>
              <a:buFont typeface="Noto Sans Symbols"/>
              <a:buNone/>
              <a:defRPr sz="1600">
                <a:solidFill>
                  <a:schemeClr val="lt1"/>
                </a:solidFill>
                <a:latin typeface="Arial"/>
                <a:ea typeface="Arial"/>
                <a:cs typeface="Arial"/>
                <a:sym typeface="Aria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40" name="Google Shape;40;p30"/>
          <p:cNvSpPr txBox="1">
            <a:spLocks noGrp="1"/>
          </p:cNvSpPr>
          <p:nvPr>
            <p:ph type="dt" idx="10"/>
          </p:nvPr>
        </p:nvSpPr>
        <p:spPr>
          <a:xfrm>
            <a:off x="4038600" y="5105400"/>
            <a:ext cx="19050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60"/>
              </a:spcBef>
              <a:spcAft>
                <a:spcPts val="0"/>
              </a:spcAft>
              <a:buSzPts val="18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Times New Roman"/>
              <a:buNone/>
              <a:defRPr sz="1400"/>
            </a:lvl6pPr>
            <a:lvl7pPr marL="3200400" lvl="6" indent="-228600" algn="l">
              <a:spcBef>
                <a:spcPts val="280"/>
              </a:spcBef>
              <a:spcAft>
                <a:spcPts val="0"/>
              </a:spcAft>
              <a:buSzPts val="1400"/>
              <a:buFont typeface="Times New Roman"/>
              <a:buNone/>
              <a:defRPr sz="1400"/>
            </a:lvl7pPr>
            <a:lvl8pPr marL="3657600" lvl="7" indent="-228600" algn="l">
              <a:spcBef>
                <a:spcPts val="280"/>
              </a:spcBef>
              <a:spcAft>
                <a:spcPts val="0"/>
              </a:spcAft>
              <a:buSzPts val="1400"/>
              <a:buFont typeface="Times New Roman"/>
              <a:buNone/>
              <a:defRPr sz="1400"/>
            </a:lvl8pPr>
            <a:lvl9pPr marL="4114800" lvl="8" indent="-228600" algn="l">
              <a:spcBef>
                <a:spcPts val="280"/>
              </a:spcBef>
              <a:spcAft>
                <a:spcPts val="0"/>
              </a:spcAft>
              <a:buSzPts val="1400"/>
              <a:buFont typeface="Times New Roman"/>
              <a:buNone/>
              <a:defRPr sz="1400"/>
            </a:lvl9pPr>
          </a:lstStyle>
          <a:p>
            <a:endParaRPr/>
          </a:p>
        </p:txBody>
      </p:sp>
      <p:sp>
        <p:nvSpPr>
          <p:cNvPr id="44" name="Google Shape;44;p33"/>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3"/>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3"/>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4"/>
          <p:cNvSpPr txBox="1">
            <a:spLocks noGrp="1"/>
          </p:cNvSpPr>
          <p:nvPr>
            <p:ph type="body" idx="1"/>
          </p:nvPr>
        </p:nvSpPr>
        <p:spPr>
          <a:xfrm>
            <a:off x="304800" y="1600200"/>
            <a:ext cx="4229100" cy="46482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50" name="Google Shape;50;p34"/>
          <p:cNvSpPr txBox="1">
            <a:spLocks noGrp="1"/>
          </p:cNvSpPr>
          <p:nvPr>
            <p:ph type="body" idx="2"/>
          </p:nvPr>
        </p:nvSpPr>
        <p:spPr>
          <a:xfrm>
            <a:off x="4686300" y="1600200"/>
            <a:ext cx="4229100" cy="46482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51" name="Google Shape;51;p34"/>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57" name="Google Shape;5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58" name="Google Shape;5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59" name="Google Shape;5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60" name="Google Shape;60;p35"/>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5"/>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36"/>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6"/>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37"/>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lvl="0" indent="0" algn="l">
              <a:spcBef>
                <a:spcPts val="0"/>
              </a:spcBef>
              <a:spcAft>
                <a:spcPts val="0"/>
              </a:spcAft>
              <a:buNone/>
              <a:defRPr sz="1000" b="1">
                <a:solidFill>
                  <a:schemeClr val="lt1"/>
                </a:solidFill>
                <a:latin typeface="Arial"/>
                <a:ea typeface="Arial"/>
                <a:cs typeface="Arial"/>
                <a:sym typeface="Arial"/>
              </a:defRPr>
            </a:lvl1pPr>
            <a:lvl2pPr marL="0" lvl="1" indent="0" algn="l">
              <a:spcBef>
                <a:spcPts val="0"/>
              </a:spcBef>
              <a:spcAft>
                <a:spcPts val="0"/>
              </a:spcAft>
              <a:buNone/>
              <a:defRPr sz="1000" b="1">
                <a:solidFill>
                  <a:schemeClr val="lt1"/>
                </a:solidFill>
                <a:latin typeface="Arial"/>
                <a:ea typeface="Arial"/>
                <a:cs typeface="Arial"/>
                <a:sym typeface="Arial"/>
              </a:defRPr>
            </a:lvl2pPr>
            <a:lvl3pPr marL="0" lvl="2" indent="0" algn="l">
              <a:spcBef>
                <a:spcPts val="0"/>
              </a:spcBef>
              <a:spcAft>
                <a:spcPts val="0"/>
              </a:spcAft>
              <a:buNone/>
              <a:defRPr sz="1000" b="1">
                <a:solidFill>
                  <a:schemeClr val="lt1"/>
                </a:solidFill>
                <a:latin typeface="Arial"/>
                <a:ea typeface="Arial"/>
                <a:cs typeface="Arial"/>
                <a:sym typeface="Arial"/>
              </a:defRPr>
            </a:lvl3pPr>
            <a:lvl4pPr marL="0" lvl="3" indent="0" algn="l">
              <a:spcBef>
                <a:spcPts val="0"/>
              </a:spcBef>
              <a:spcAft>
                <a:spcPts val="0"/>
              </a:spcAft>
              <a:buNone/>
              <a:defRPr sz="1000" b="1">
                <a:solidFill>
                  <a:schemeClr val="lt1"/>
                </a:solidFill>
                <a:latin typeface="Arial"/>
                <a:ea typeface="Arial"/>
                <a:cs typeface="Arial"/>
                <a:sym typeface="Arial"/>
              </a:defRPr>
            </a:lvl4pPr>
            <a:lvl5pPr marL="0" lvl="4" indent="0" algn="l">
              <a:spcBef>
                <a:spcPts val="0"/>
              </a:spcBef>
              <a:spcAft>
                <a:spcPts val="0"/>
              </a:spcAft>
              <a:buNone/>
              <a:defRPr sz="1000" b="1">
                <a:solidFill>
                  <a:schemeClr val="lt1"/>
                </a:solidFill>
                <a:latin typeface="Arial"/>
                <a:ea typeface="Arial"/>
                <a:cs typeface="Arial"/>
                <a:sym typeface="Arial"/>
              </a:defRPr>
            </a:lvl5pPr>
            <a:lvl6pPr marL="0" lvl="5" indent="0" algn="l">
              <a:spcBef>
                <a:spcPts val="0"/>
              </a:spcBef>
              <a:spcAft>
                <a:spcPts val="0"/>
              </a:spcAft>
              <a:buNone/>
              <a:defRPr sz="1000" b="1">
                <a:solidFill>
                  <a:schemeClr val="lt1"/>
                </a:solidFill>
                <a:latin typeface="Arial"/>
                <a:ea typeface="Arial"/>
                <a:cs typeface="Arial"/>
                <a:sym typeface="Arial"/>
              </a:defRPr>
            </a:lvl6pPr>
            <a:lvl7pPr marL="0" lvl="6" indent="0" algn="l">
              <a:spcBef>
                <a:spcPts val="0"/>
              </a:spcBef>
              <a:spcAft>
                <a:spcPts val="0"/>
              </a:spcAft>
              <a:buNone/>
              <a:defRPr sz="1000" b="1">
                <a:solidFill>
                  <a:schemeClr val="lt1"/>
                </a:solidFill>
                <a:latin typeface="Arial"/>
                <a:ea typeface="Arial"/>
                <a:cs typeface="Arial"/>
                <a:sym typeface="Arial"/>
              </a:defRPr>
            </a:lvl7pPr>
            <a:lvl8pPr marL="0" lvl="7" indent="0" algn="l">
              <a:spcBef>
                <a:spcPts val="0"/>
              </a:spcBef>
              <a:spcAft>
                <a:spcPts val="0"/>
              </a:spcAft>
              <a:buNone/>
              <a:defRPr sz="1000" b="1">
                <a:solidFill>
                  <a:schemeClr val="lt1"/>
                </a:solidFill>
                <a:latin typeface="Arial"/>
                <a:ea typeface="Arial"/>
                <a:cs typeface="Arial"/>
                <a:sym typeface="Arial"/>
              </a:defRPr>
            </a:lvl8pPr>
            <a:lvl9pPr marL="0" lvl="8" indent="0" algn="l">
              <a:spcBef>
                <a:spcPts val="0"/>
              </a:spcBef>
              <a:spcAft>
                <a:spcPts val="0"/>
              </a:spcAft>
              <a:buNone/>
              <a:defRPr sz="1000" b="1">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29"/>
          <p:cNvSpPr txBox="1">
            <a:spLocks noGrp="1"/>
          </p:cNvSpPr>
          <p:nvPr>
            <p:ph type="body" idx="1"/>
          </p:nvPr>
        </p:nvSpPr>
        <p:spPr>
          <a:xfrm>
            <a:off x="304800" y="1600200"/>
            <a:ext cx="8610600" cy="46482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2"/>
              </a:buClr>
              <a:buSzPts val="2000"/>
              <a:buFont typeface="Noto Sans Symbols"/>
              <a:buChar char="❑"/>
              <a:defRPr sz="2000" b="0" i="0" u="none" strike="noStrike" cap="none">
                <a:solidFill>
                  <a:srgbClr val="333333"/>
                </a:solidFill>
                <a:latin typeface="Arial"/>
                <a:ea typeface="Arial"/>
                <a:cs typeface="Arial"/>
                <a:sym typeface="Arial"/>
              </a:defRPr>
            </a:lvl1pPr>
            <a:lvl2pPr marL="914400" marR="0" lvl="1" indent="-342900" algn="l" rtl="0">
              <a:spcBef>
                <a:spcPts val="360"/>
              </a:spcBef>
              <a:spcAft>
                <a:spcPts val="0"/>
              </a:spcAft>
              <a:buClr>
                <a:schemeClr val="hlink"/>
              </a:buClr>
              <a:buSzPts val="1800"/>
              <a:buFont typeface="Noto Sans Symbols"/>
              <a:buChar char="▪"/>
              <a:defRPr sz="1800" b="0" i="0" u="none" strike="noStrike" cap="none">
                <a:solidFill>
                  <a:srgbClr val="333333"/>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Arial"/>
              <a:buChar char="•"/>
              <a:defRPr sz="1600" b="0" i="0" u="none" strike="noStrike" cap="none">
                <a:solidFill>
                  <a:srgbClr val="333333"/>
                </a:solidFill>
                <a:latin typeface="Arial"/>
                <a:ea typeface="Arial"/>
                <a:cs typeface="Arial"/>
                <a:sym typeface="Arial"/>
              </a:defRPr>
            </a:lvl3pPr>
            <a:lvl4pPr marL="1828800" marR="0" lvl="3" indent="-317500" algn="l" rtl="0">
              <a:spcBef>
                <a:spcPts val="280"/>
              </a:spcBef>
              <a:spcAft>
                <a:spcPts val="0"/>
              </a:spcAft>
              <a:buClr>
                <a:schemeClr val="accent2"/>
              </a:buClr>
              <a:buSzPts val="1400"/>
              <a:buFont typeface="Arial"/>
              <a:buChar char="•"/>
              <a:defRPr sz="1400" b="0" i="0" u="none" strike="noStrike" cap="none">
                <a:solidFill>
                  <a:srgbClr val="333333"/>
                </a:solidFill>
                <a:latin typeface="Arial"/>
                <a:ea typeface="Arial"/>
                <a:cs typeface="Arial"/>
                <a:sym typeface="Arial"/>
              </a:defRPr>
            </a:lvl4pPr>
            <a:lvl5pPr marL="2286000" marR="0" lvl="4" indent="-304800" algn="l" rtl="0">
              <a:spcBef>
                <a:spcPts val="240"/>
              </a:spcBef>
              <a:spcAft>
                <a:spcPts val="0"/>
              </a:spcAft>
              <a:buClr>
                <a:schemeClr val="accent1"/>
              </a:buClr>
              <a:buSzPts val="1200"/>
              <a:buFont typeface="Arial"/>
              <a:buChar char="•"/>
              <a:defRPr sz="1200" b="0" i="0" u="none" strike="noStrike" cap="none">
                <a:solidFill>
                  <a:srgbClr val="333333"/>
                </a:solidFill>
                <a:latin typeface="Arial"/>
                <a:ea typeface="Arial"/>
                <a:cs typeface="Arial"/>
                <a:sym typeface="Arial"/>
              </a:defRPr>
            </a:lvl5pPr>
            <a:lvl6pPr marL="2743200" marR="0" lvl="5"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6pPr>
            <a:lvl7pPr marL="3200400" marR="0" lvl="6"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7pPr>
            <a:lvl8pPr marL="3657600" marR="0" lvl="7"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8pPr>
            <a:lvl9pPr marL="4114800" marR="0" lvl="8"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9pPr>
          </a:lstStyle>
          <a:p>
            <a:endParaRPr/>
          </a:p>
        </p:txBody>
      </p:sp>
      <p:sp>
        <p:nvSpPr>
          <p:cNvPr id="12" name="Google Shape;12;p29"/>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29"/>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29"/>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0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1000" b="1"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1000" b="1"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1000" b="1"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1000" b="1" i="0" u="none" strike="noStrike" cap="none">
                <a:solidFill>
                  <a:schemeClr val="lt1"/>
                </a:solidFill>
                <a:latin typeface="Arial"/>
                <a:ea typeface="Arial"/>
                <a:cs typeface="Arial"/>
                <a:sym typeface="Arial"/>
              </a:defRPr>
            </a:lvl5pPr>
            <a:lvl6pPr marL="0" marR="0" lvl="5" indent="0" algn="l" rtl="0">
              <a:spcBef>
                <a:spcPts val="0"/>
              </a:spcBef>
              <a:spcAft>
                <a:spcPts val="0"/>
              </a:spcAft>
              <a:buNone/>
              <a:defRPr sz="1000" b="1" i="0" u="none" strike="noStrike" cap="none">
                <a:solidFill>
                  <a:schemeClr val="lt1"/>
                </a:solidFill>
                <a:latin typeface="Arial"/>
                <a:ea typeface="Arial"/>
                <a:cs typeface="Arial"/>
                <a:sym typeface="Arial"/>
              </a:defRPr>
            </a:lvl6pPr>
            <a:lvl7pPr marL="0" marR="0" lvl="6" indent="0" algn="l" rtl="0">
              <a:spcBef>
                <a:spcPts val="0"/>
              </a:spcBef>
              <a:spcAft>
                <a:spcPts val="0"/>
              </a:spcAft>
              <a:buNone/>
              <a:defRPr sz="1000" b="1" i="0" u="none" strike="noStrike" cap="none">
                <a:solidFill>
                  <a:schemeClr val="lt1"/>
                </a:solidFill>
                <a:latin typeface="Arial"/>
                <a:ea typeface="Arial"/>
                <a:cs typeface="Arial"/>
                <a:sym typeface="Arial"/>
              </a:defRPr>
            </a:lvl7pPr>
            <a:lvl8pPr marL="0" marR="0" lvl="7" indent="0" algn="l" rtl="0">
              <a:spcBef>
                <a:spcPts val="0"/>
              </a:spcBef>
              <a:spcAft>
                <a:spcPts val="0"/>
              </a:spcAft>
              <a:buNone/>
              <a:defRPr sz="1000" b="1" i="0" u="none" strike="noStrike" cap="none">
                <a:solidFill>
                  <a:schemeClr val="lt1"/>
                </a:solidFill>
                <a:latin typeface="Arial"/>
                <a:ea typeface="Arial"/>
                <a:cs typeface="Arial"/>
                <a:sym typeface="Arial"/>
              </a:defRPr>
            </a:lvl8pPr>
            <a:lvl9pPr marL="0" marR="0" lvl="8" indent="0" algn="l" rtl="0">
              <a:spcBef>
                <a:spcPts val="0"/>
              </a:spcBef>
              <a:spcAft>
                <a:spcPts val="0"/>
              </a:spcAft>
              <a:buNone/>
              <a:defRPr sz="10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none" strike="noStrike" cap="none">
                <a:solidFill>
                  <a:schemeClr val="dk2"/>
                </a:solidFill>
                <a:latin typeface="Times New Roman"/>
                <a:ea typeface="Times New Roman"/>
                <a:cs typeface="Times New Roman"/>
                <a:sym typeface="Times New Roman"/>
              </a:defRPr>
            </a:lvl9pPr>
          </a:lstStyle>
          <a:p>
            <a:endParaRPr/>
          </a:p>
        </p:txBody>
      </p:sp>
      <p:sp>
        <p:nvSpPr>
          <p:cNvPr id="27" name="Google Shape;27;p28"/>
          <p:cNvSpPr txBox="1">
            <a:spLocks noGrp="1"/>
          </p:cNvSpPr>
          <p:nvPr>
            <p:ph type="body" idx="1"/>
          </p:nvPr>
        </p:nvSpPr>
        <p:spPr>
          <a:xfrm>
            <a:off x="304800" y="1600200"/>
            <a:ext cx="8610600" cy="46482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2"/>
              </a:buClr>
              <a:buSzPts val="2000"/>
              <a:buFont typeface="Noto Sans Symbols"/>
              <a:buChar char="❑"/>
              <a:defRPr sz="2000" b="0" i="0" u="none" strike="noStrike" cap="none">
                <a:solidFill>
                  <a:srgbClr val="333333"/>
                </a:solidFill>
                <a:latin typeface="Arial"/>
                <a:ea typeface="Arial"/>
                <a:cs typeface="Arial"/>
                <a:sym typeface="Arial"/>
              </a:defRPr>
            </a:lvl1pPr>
            <a:lvl2pPr marL="914400" marR="0" lvl="1" indent="-342900" algn="l" rtl="0">
              <a:spcBef>
                <a:spcPts val="360"/>
              </a:spcBef>
              <a:spcAft>
                <a:spcPts val="0"/>
              </a:spcAft>
              <a:buClr>
                <a:schemeClr val="hlink"/>
              </a:buClr>
              <a:buSzPts val="1800"/>
              <a:buFont typeface="Noto Sans Symbols"/>
              <a:buChar char="▪"/>
              <a:defRPr sz="1800" b="0" i="0" u="none" strike="noStrike" cap="none">
                <a:solidFill>
                  <a:srgbClr val="333333"/>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Arial"/>
              <a:buChar char="•"/>
              <a:defRPr sz="1600" b="0" i="0" u="none" strike="noStrike" cap="none">
                <a:solidFill>
                  <a:srgbClr val="333333"/>
                </a:solidFill>
                <a:latin typeface="Arial"/>
                <a:ea typeface="Arial"/>
                <a:cs typeface="Arial"/>
                <a:sym typeface="Arial"/>
              </a:defRPr>
            </a:lvl3pPr>
            <a:lvl4pPr marL="1828800" marR="0" lvl="3" indent="-317500" algn="l" rtl="0">
              <a:spcBef>
                <a:spcPts val="280"/>
              </a:spcBef>
              <a:spcAft>
                <a:spcPts val="0"/>
              </a:spcAft>
              <a:buClr>
                <a:schemeClr val="accent2"/>
              </a:buClr>
              <a:buSzPts val="1400"/>
              <a:buFont typeface="Arial"/>
              <a:buChar char="•"/>
              <a:defRPr sz="1400" b="0" i="0" u="none" strike="noStrike" cap="none">
                <a:solidFill>
                  <a:srgbClr val="333333"/>
                </a:solidFill>
                <a:latin typeface="Arial"/>
                <a:ea typeface="Arial"/>
                <a:cs typeface="Arial"/>
                <a:sym typeface="Arial"/>
              </a:defRPr>
            </a:lvl4pPr>
            <a:lvl5pPr marL="2286000" marR="0" lvl="4" indent="-304800" algn="l" rtl="0">
              <a:spcBef>
                <a:spcPts val="240"/>
              </a:spcBef>
              <a:spcAft>
                <a:spcPts val="0"/>
              </a:spcAft>
              <a:buClr>
                <a:schemeClr val="accent1"/>
              </a:buClr>
              <a:buSzPts val="1200"/>
              <a:buFont typeface="Arial"/>
              <a:buChar char="•"/>
              <a:defRPr sz="1200" b="0" i="0" u="none" strike="noStrike" cap="none">
                <a:solidFill>
                  <a:srgbClr val="333333"/>
                </a:solidFill>
                <a:latin typeface="Arial"/>
                <a:ea typeface="Arial"/>
                <a:cs typeface="Arial"/>
                <a:sym typeface="Arial"/>
              </a:defRPr>
            </a:lvl5pPr>
            <a:lvl6pPr marL="2743200" marR="0" lvl="5"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6pPr>
            <a:lvl7pPr marL="3200400" marR="0" lvl="6"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7pPr>
            <a:lvl8pPr marL="3657600" marR="0" lvl="7"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8pPr>
            <a:lvl9pPr marL="4114800" marR="0" lvl="8" indent="-304800" algn="l" rtl="0">
              <a:spcBef>
                <a:spcPts val="240"/>
              </a:spcBef>
              <a:spcAft>
                <a:spcPts val="0"/>
              </a:spcAft>
              <a:buClr>
                <a:schemeClr val="accent1"/>
              </a:buClr>
              <a:buSzPts val="1200"/>
              <a:buFont typeface="Times New Roman"/>
              <a:buChar char="•"/>
              <a:defRPr sz="1200" b="0" i="0" u="none" strike="noStrike" cap="none">
                <a:solidFill>
                  <a:srgbClr val="333333"/>
                </a:solidFill>
                <a:latin typeface="Times New Roman"/>
                <a:ea typeface="Times New Roman"/>
                <a:cs typeface="Times New Roman"/>
                <a:sym typeface="Times New Roman"/>
              </a:defRPr>
            </a:lvl9pPr>
          </a:lstStyle>
          <a:p>
            <a:endParaRPr/>
          </a:p>
        </p:txBody>
      </p:sp>
      <p:sp>
        <p:nvSpPr>
          <p:cNvPr id="28" name="Google Shape;28;p28"/>
          <p:cNvSpPr txBox="1">
            <a:spLocks noGrp="1"/>
          </p:cNvSpPr>
          <p:nvPr>
            <p:ph type="dt" idx="10"/>
          </p:nvPr>
        </p:nvSpPr>
        <p:spPr>
          <a:xfrm>
            <a:off x="304800" y="6553200"/>
            <a:ext cx="1905000" cy="2286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9" name="Google Shape;29;p28"/>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28"/>
          <p:cNvSpPr txBox="1">
            <a:spLocks noGrp="1"/>
          </p:cNvSpPr>
          <p:nvPr>
            <p:ph type="sldNum" idx="12"/>
          </p:nvPr>
        </p:nvSpPr>
        <p:spPr>
          <a:xfrm>
            <a:off x="2895600" y="6477000"/>
            <a:ext cx="1447800" cy="3048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000"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1000" b="1"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1000" b="1"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1000" b="1"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1000" b="1" i="0" u="none" strike="noStrike" cap="none">
                <a:solidFill>
                  <a:schemeClr val="lt1"/>
                </a:solidFill>
                <a:latin typeface="Arial"/>
                <a:ea typeface="Arial"/>
                <a:cs typeface="Arial"/>
                <a:sym typeface="Arial"/>
              </a:defRPr>
            </a:lvl5pPr>
            <a:lvl6pPr marL="0" marR="0" lvl="5" indent="0" algn="l" rtl="0">
              <a:spcBef>
                <a:spcPts val="0"/>
              </a:spcBef>
              <a:spcAft>
                <a:spcPts val="0"/>
              </a:spcAft>
              <a:buNone/>
              <a:defRPr sz="1000" b="1" i="0" u="none" strike="noStrike" cap="none">
                <a:solidFill>
                  <a:schemeClr val="lt1"/>
                </a:solidFill>
                <a:latin typeface="Arial"/>
                <a:ea typeface="Arial"/>
                <a:cs typeface="Arial"/>
                <a:sym typeface="Arial"/>
              </a:defRPr>
            </a:lvl6pPr>
            <a:lvl7pPr marL="0" marR="0" lvl="6" indent="0" algn="l" rtl="0">
              <a:spcBef>
                <a:spcPts val="0"/>
              </a:spcBef>
              <a:spcAft>
                <a:spcPts val="0"/>
              </a:spcAft>
              <a:buNone/>
              <a:defRPr sz="1000" b="1" i="0" u="none" strike="noStrike" cap="none">
                <a:solidFill>
                  <a:schemeClr val="lt1"/>
                </a:solidFill>
                <a:latin typeface="Arial"/>
                <a:ea typeface="Arial"/>
                <a:cs typeface="Arial"/>
                <a:sym typeface="Arial"/>
              </a:defRPr>
            </a:lvl7pPr>
            <a:lvl8pPr marL="0" marR="0" lvl="7" indent="0" algn="l" rtl="0">
              <a:spcBef>
                <a:spcPts val="0"/>
              </a:spcBef>
              <a:spcAft>
                <a:spcPts val="0"/>
              </a:spcAft>
              <a:buNone/>
              <a:defRPr sz="1000" b="1" i="0" u="none" strike="noStrike" cap="none">
                <a:solidFill>
                  <a:schemeClr val="lt1"/>
                </a:solidFill>
                <a:latin typeface="Arial"/>
                <a:ea typeface="Arial"/>
                <a:cs typeface="Arial"/>
                <a:sym typeface="Arial"/>
              </a:defRPr>
            </a:lvl8pPr>
            <a:lvl9pPr marL="0" marR="0" lvl="8" indent="0" algn="l" rtl="0">
              <a:spcBef>
                <a:spcPts val="0"/>
              </a:spcBef>
              <a:spcAft>
                <a:spcPts val="0"/>
              </a:spcAft>
              <a:buNone/>
              <a:defRPr sz="10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g"/><Relationship Id="rId6"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s://dados.gbif.pt/" TargetMode="External"/><Relationship Id="rId5" Type="http://schemas.openxmlformats.org/officeDocument/2006/relationships/hyperlink" Target="https://datos.gbif.es" TargetMode="External"/><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deep.ifca.es/%23plants" TargetMode="Externa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remote-sensing.ifca.es/" TargetMode="External"/><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9" Type="http://schemas.openxmlformats.org/officeDocument/2006/relationships/image" Target="../media/image67.png"/><Relationship Id="rId20" Type="http://schemas.openxmlformats.org/officeDocument/2006/relationships/image" Target="../media/image78.png"/><Relationship Id="rId21" Type="http://schemas.openxmlformats.org/officeDocument/2006/relationships/image" Target="../media/image79.png"/><Relationship Id="rId22" Type="http://schemas.openxmlformats.org/officeDocument/2006/relationships/image" Target="../media/image80.png"/><Relationship Id="rId23" Type="http://schemas.openxmlformats.org/officeDocument/2006/relationships/image" Target="../media/image81.png"/><Relationship Id="rId24" Type="http://schemas.openxmlformats.org/officeDocument/2006/relationships/image" Target="../media/image82.png"/><Relationship Id="rId25" Type="http://schemas.openxmlformats.org/officeDocument/2006/relationships/image" Target="../media/image83.png"/><Relationship Id="rId26" Type="http://schemas.openxmlformats.org/officeDocument/2006/relationships/image" Target="../media/image84.png"/><Relationship Id="rId27" Type="http://schemas.openxmlformats.org/officeDocument/2006/relationships/image" Target="../media/image85.png"/><Relationship Id="rId10" Type="http://schemas.openxmlformats.org/officeDocument/2006/relationships/image" Target="../media/image68.png"/><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png"/><Relationship Id="rId18" Type="http://schemas.openxmlformats.org/officeDocument/2006/relationships/image" Target="../media/image76.png"/><Relationship Id="rId19" Type="http://schemas.openxmlformats.org/officeDocument/2006/relationships/image" Target="../media/image77.jpg"/><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62.jp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6.png"/><Relationship Id="rId5" Type="http://schemas.openxmlformats.org/officeDocument/2006/relationships/image" Target="../media/image55.png"/><Relationship Id="rId6" Type="http://schemas.openxmlformats.org/officeDocument/2006/relationships/image" Target="../media/image76.png"/><Relationship Id="rId7" Type="http://schemas.openxmlformats.org/officeDocument/2006/relationships/hyperlink" Target="https://indico.egi.eu/event/5000/sessions/4495/%2320201103" TargetMode="External"/><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78.png"/><Relationship Id="rId5" Type="http://schemas.openxmlformats.org/officeDocument/2006/relationships/hyperlink" Target="https://deepaas.deep-hybrid-datacloud.eu/" TargetMode="External"/><Relationship Id="rId6" Type="http://schemas.openxmlformats.org/officeDocument/2006/relationships/hyperlink" Target="https://marketplace.eosc-portal.eu/services/deepaas-training-facility" TargetMode="External"/><Relationship Id="rId7" Type="http://schemas.openxmlformats.org/officeDocument/2006/relationships/hyperlink" Target="https://marketplace.eosc-portal.eu/services/opencoasts-portal" TargetMode="External"/><Relationship Id="rId8" Type="http://schemas.openxmlformats.org/officeDocument/2006/relationships/hyperlink" Target="https://indico.egi.eu/event/5000/sessions/4490/%2320201102" TargetMode="External"/><Relationship Id="rId9" Type="http://schemas.openxmlformats.org/officeDocument/2006/relationships/hyperlink" Target="http://scipion.i2pc.es/" TargetMode="External"/><Relationship Id="rId10" Type="http://schemas.openxmlformats.org/officeDocument/2006/relationships/hyperlink" Target="https://indico.egi.eu/event/5000/contributions/14322/" TargetMode="External"/><Relationship Id="rId11"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hyperlink" Target="https://indico.egi.eu/event/5000/sessions/4490/%2320201102" TargetMode="External"/><Relationship Id="rId5" Type="http://schemas.openxmlformats.org/officeDocument/2006/relationships/hyperlink" Target="https://indico.egi.eu/event/5000/sessions/4580/%2320201103" TargetMode="External"/><Relationship Id="rId6" Type="http://schemas.openxmlformats.org/officeDocument/2006/relationships/hyperlink" Target="http://lagoproject.net/" TargetMode="External"/><Relationship Id="rId7" Type="http://schemas.openxmlformats.org/officeDocument/2006/relationships/hyperlink" Target="https://www.eosc-synergy.eu/thematic-services/lago/" TargetMode="External"/><Relationship Id="rId8" Type="http://schemas.openxmlformats.org/officeDocument/2006/relationships/image" Target="../media/image79.png"/><Relationship Id="rId9" Type="http://schemas.openxmlformats.org/officeDocument/2006/relationships/hyperlink" Target="https://indico.egi.eu/event/5000/sessions/4495/%2320201103" TargetMode="External"/><Relationship Id="rId10" Type="http://schemas.openxmlformats.org/officeDocument/2006/relationships/image" Target="../media/image89.png"/><Relationship Id="rId11"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www.ibergrid.eu/" TargetMode="External"/><Relationship Id="rId4" Type="http://schemas.openxmlformats.org/officeDocument/2006/relationships/image" Target="../media/image102.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5.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hyperlink" Target="http://www.eosc-synergy.eu"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228600" y="2514600"/>
            <a:ext cx="62493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a:t>Roadmap towards expanding capacity, services and user base</a:t>
            </a:r>
            <a:endParaRPr sz="2800">
              <a:latin typeface="Arial"/>
              <a:ea typeface="Arial"/>
              <a:cs typeface="Arial"/>
              <a:sym typeface="Arial"/>
            </a:endParaRPr>
          </a:p>
        </p:txBody>
      </p:sp>
      <p:sp>
        <p:nvSpPr>
          <p:cNvPr id="104" name="Google Shape;104;p1"/>
          <p:cNvSpPr txBox="1">
            <a:spLocks noGrp="1"/>
          </p:cNvSpPr>
          <p:nvPr>
            <p:ph type="subTitle" idx="1"/>
          </p:nvPr>
        </p:nvSpPr>
        <p:spPr>
          <a:xfrm>
            <a:off x="228600" y="3897925"/>
            <a:ext cx="5971800" cy="1227600"/>
          </a:xfrm>
          <a:prstGeom prst="rect">
            <a:avLst/>
          </a:prstGeom>
          <a:noFill/>
          <a:ln>
            <a:noFill/>
          </a:ln>
        </p:spPr>
        <p:txBody>
          <a:bodyPr spcFirstLastPara="1" wrap="square" lIns="91425" tIns="45700" rIns="91425" bIns="45700" anchor="t" anchorCtr="0">
            <a:noAutofit/>
          </a:bodyPr>
          <a:lstStyle/>
          <a:p>
            <a:pPr marL="0" lvl="0" indent="0" algn="ctr" rtl="0">
              <a:spcBef>
                <a:spcPts val="360"/>
              </a:spcBef>
              <a:spcAft>
                <a:spcPts val="0"/>
              </a:spcAft>
              <a:buSzPts val="1800"/>
              <a:buFont typeface="Noto Sans Symbols"/>
              <a:buNone/>
            </a:pPr>
            <a:r>
              <a:rPr lang="en-US" sz="1800"/>
              <a:t>Isabel Campos - CSIC</a:t>
            </a:r>
            <a:endParaRPr sz="1800"/>
          </a:p>
          <a:p>
            <a:pPr marL="0" lvl="0" indent="0" algn="ctr" rtl="0">
              <a:spcBef>
                <a:spcPts val="360"/>
              </a:spcBef>
              <a:spcAft>
                <a:spcPts val="0"/>
              </a:spcAft>
              <a:buSzPts val="1800"/>
              <a:buFont typeface="Noto Sans Symbols"/>
              <a:buNone/>
            </a:pPr>
            <a:r>
              <a:rPr lang="en-US" sz="1800"/>
              <a:t>Jorge Gomes - LIP &amp; INCD</a:t>
            </a:r>
            <a:endParaRPr sz="1800"/>
          </a:p>
          <a:p>
            <a:pPr marL="0" lvl="0" indent="0" algn="ctr" rtl="0">
              <a:spcBef>
                <a:spcPts val="360"/>
              </a:spcBef>
              <a:spcAft>
                <a:spcPts val="0"/>
              </a:spcAft>
              <a:buSzPts val="1800"/>
              <a:buFont typeface="Noto Sans Symbols"/>
              <a:buNone/>
            </a:pPr>
            <a:endParaRPr sz="1800"/>
          </a:p>
          <a:p>
            <a:pPr marL="0" lvl="0" indent="0" algn="ctr" rtl="0">
              <a:spcBef>
                <a:spcPts val="360"/>
              </a:spcBef>
              <a:spcAft>
                <a:spcPts val="0"/>
              </a:spcAft>
              <a:buSzPts val="1800"/>
              <a:buFont typeface="Noto Sans Symbols"/>
              <a:buNone/>
            </a:pPr>
            <a:r>
              <a:rPr lang="en-US" sz="1800"/>
              <a:t>CSIC - Spanish National Research Council</a:t>
            </a:r>
            <a:endParaRPr sz="1800"/>
          </a:p>
          <a:p>
            <a:pPr marL="0" lvl="0" indent="0" algn="ctr" rtl="0">
              <a:spcBef>
                <a:spcPts val="360"/>
              </a:spcBef>
              <a:spcAft>
                <a:spcPts val="0"/>
              </a:spcAft>
              <a:buSzPts val="1800"/>
              <a:buFont typeface="Noto Sans Symbols"/>
              <a:buNone/>
            </a:pPr>
            <a:r>
              <a:rPr lang="en-US" sz="1800">
                <a:latin typeface="Arial"/>
                <a:ea typeface="Arial"/>
                <a:cs typeface="Arial"/>
                <a:sym typeface="Arial"/>
              </a:rPr>
              <a:t>LIP – Laboratório de Instrumentação e Partículas</a:t>
            </a:r>
            <a:endParaRPr sz="1800">
              <a:latin typeface="Arial"/>
              <a:ea typeface="Arial"/>
              <a:cs typeface="Arial"/>
              <a:sym typeface="Arial"/>
            </a:endParaRPr>
          </a:p>
          <a:p>
            <a:pPr marL="0" lvl="0" indent="0" algn="ctr" rtl="0">
              <a:spcBef>
                <a:spcPts val="360"/>
              </a:spcBef>
              <a:spcAft>
                <a:spcPts val="0"/>
              </a:spcAft>
              <a:buSzPts val="1800"/>
              <a:buFont typeface="Noto Sans Symbols"/>
              <a:buNone/>
            </a:pPr>
            <a:r>
              <a:rPr lang="en-US" sz="1800">
                <a:latin typeface="Arial"/>
                <a:ea typeface="Arial"/>
                <a:cs typeface="Arial"/>
                <a:sym typeface="Arial"/>
              </a:rPr>
              <a:t>INCD – Infraestrutura Nacional de Computação Distribuída</a:t>
            </a:r>
            <a:endParaRPr sz="1800">
              <a:latin typeface="Arial"/>
              <a:ea typeface="Arial"/>
              <a:cs typeface="Arial"/>
              <a:sym typeface="Arial"/>
            </a:endParaRPr>
          </a:p>
        </p:txBody>
      </p:sp>
      <p:pic>
        <p:nvPicPr>
          <p:cNvPr id="105" name="Google Shape;105;p1" descr="C:\Documents and Settings\hugo\Desktop\PPS-Template_LIP-Computing\LIPCC-blue-200x99.png"/>
          <p:cNvPicPr preferRelativeResize="0"/>
          <p:nvPr/>
        </p:nvPicPr>
        <p:blipFill rotWithShape="1">
          <a:blip r:embed="rId3">
            <a:alphaModFix/>
          </a:blip>
          <a:srcRect/>
          <a:stretch/>
        </p:blipFill>
        <p:spPr>
          <a:xfrm>
            <a:off x="7262388" y="4563900"/>
            <a:ext cx="1676400" cy="830051"/>
          </a:xfrm>
          <a:prstGeom prst="rect">
            <a:avLst/>
          </a:prstGeom>
          <a:noFill/>
          <a:ln>
            <a:noFill/>
          </a:ln>
        </p:spPr>
      </p:pic>
      <p:pic>
        <p:nvPicPr>
          <p:cNvPr id="106" name="Google Shape;106;p1"/>
          <p:cNvPicPr preferRelativeResize="0"/>
          <p:nvPr/>
        </p:nvPicPr>
        <p:blipFill rotWithShape="1">
          <a:blip r:embed="rId4">
            <a:alphaModFix/>
          </a:blip>
          <a:srcRect/>
          <a:stretch/>
        </p:blipFill>
        <p:spPr>
          <a:xfrm>
            <a:off x="7548179" y="5523476"/>
            <a:ext cx="1172421" cy="1066800"/>
          </a:xfrm>
          <a:prstGeom prst="rect">
            <a:avLst/>
          </a:prstGeom>
          <a:noFill/>
          <a:ln>
            <a:noFill/>
          </a:ln>
        </p:spPr>
      </p:pic>
      <p:pic>
        <p:nvPicPr>
          <p:cNvPr id="107" name="Google Shape;107;p1"/>
          <p:cNvPicPr preferRelativeResize="0"/>
          <p:nvPr/>
        </p:nvPicPr>
        <p:blipFill>
          <a:blip r:embed="rId5">
            <a:alphaModFix/>
          </a:blip>
          <a:stretch>
            <a:fillRect/>
          </a:stretch>
        </p:blipFill>
        <p:spPr>
          <a:xfrm>
            <a:off x="7160402" y="4054000"/>
            <a:ext cx="1880376" cy="495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9f96012f3d_0_661"/>
          <p:cNvSpPr txBox="1">
            <a:spLocks noGrp="1"/>
          </p:cNvSpPr>
          <p:nvPr>
            <p:ph type="title"/>
          </p:nvPr>
        </p:nvSpPr>
        <p:spPr>
          <a:xfrm>
            <a:off x="685800" y="3000125"/>
            <a:ext cx="8229600" cy="285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Cloud Resources usage trends</a:t>
            </a:r>
            <a:endParaRPr/>
          </a:p>
          <a:p>
            <a:pPr marL="0" lvl="0" indent="0" algn="l" rtl="0">
              <a:spcBef>
                <a:spcPts val="0"/>
              </a:spcBef>
              <a:spcAft>
                <a:spcPts val="0"/>
              </a:spcAft>
              <a:buNone/>
            </a:pPr>
            <a:endParaRPr sz="2800"/>
          </a:p>
        </p:txBody>
      </p:sp>
      <p:sp>
        <p:nvSpPr>
          <p:cNvPr id="326" name="Google Shape;326;g9f96012f3d_0_661"/>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0"/>
          <p:cNvPicPr preferRelativeResize="0"/>
          <p:nvPr/>
        </p:nvPicPr>
        <p:blipFill>
          <a:blip r:embed="rId3">
            <a:alphaModFix/>
          </a:blip>
          <a:stretch>
            <a:fillRect/>
          </a:stretch>
        </p:blipFill>
        <p:spPr>
          <a:xfrm>
            <a:off x="152400" y="1905000"/>
            <a:ext cx="8839203" cy="4419601"/>
          </a:xfrm>
          <a:prstGeom prst="rect">
            <a:avLst/>
          </a:prstGeom>
          <a:noFill/>
          <a:ln>
            <a:noFill/>
          </a:ln>
        </p:spPr>
      </p:pic>
      <p:sp>
        <p:nvSpPr>
          <p:cNvPr id="333" name="Google Shape;333;p10"/>
          <p:cNvSpPr txBox="1">
            <a:spLocks noGrp="1"/>
          </p:cNvSpPr>
          <p:nvPr>
            <p:ph type="title"/>
          </p:nvPr>
        </p:nvSpPr>
        <p:spPr>
          <a:xfrm>
            <a:off x="76200" y="990600"/>
            <a:ext cx="87630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a:t>   266 million jobs executed since 2006</a:t>
            </a:r>
            <a:br>
              <a:rPr lang="en-US" sz="3200"/>
            </a:br>
            <a:r>
              <a:rPr lang="en-US" sz="3200"/>
              <a:t>1,447 million wall clock processing hours</a:t>
            </a:r>
            <a:endParaRPr sz="3200"/>
          </a:p>
        </p:txBody>
      </p:sp>
      <p:sp>
        <p:nvSpPr>
          <p:cNvPr id="334" name="Google Shape;334;p10"/>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grpSp>
        <p:nvGrpSpPr>
          <p:cNvPr id="335" name="Google Shape;335;p10"/>
          <p:cNvGrpSpPr/>
          <p:nvPr/>
        </p:nvGrpSpPr>
        <p:grpSpPr>
          <a:xfrm>
            <a:off x="152400" y="6553200"/>
            <a:ext cx="3352800" cy="304800"/>
            <a:chOff x="152400" y="6553200"/>
            <a:chExt cx="3352800" cy="304800"/>
          </a:xfrm>
        </p:grpSpPr>
        <p:pic>
          <p:nvPicPr>
            <p:cNvPr id="336" name="Google Shape;336;p10"/>
            <p:cNvPicPr preferRelativeResize="0"/>
            <p:nvPr/>
          </p:nvPicPr>
          <p:blipFill>
            <a:blip r:embed="rId4">
              <a:alphaModFix/>
            </a:blip>
            <a:stretch>
              <a:fillRect/>
            </a:stretch>
          </p:blipFill>
          <p:spPr>
            <a:xfrm>
              <a:off x="2590800" y="6553200"/>
              <a:ext cx="914400" cy="304800"/>
            </a:xfrm>
            <a:prstGeom prst="rect">
              <a:avLst/>
            </a:prstGeom>
            <a:noFill/>
            <a:ln>
              <a:noFill/>
            </a:ln>
          </p:spPr>
        </p:pic>
        <p:sp>
          <p:nvSpPr>
            <p:cNvPr id="337" name="Google Shape;337;p10"/>
            <p:cNvSpPr txBox="1"/>
            <p:nvPr/>
          </p:nvSpPr>
          <p:spPr>
            <a:xfrm>
              <a:off x="152400" y="6553200"/>
              <a:ext cx="2971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t>EGI accounting portal powered by </a:t>
              </a:r>
              <a:endParaRPr sz="1200" i="1"/>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1"/>
          <p:cNvSpPr txBox="1">
            <a:spLocks noGrp="1"/>
          </p:cNvSpPr>
          <p:nvPr>
            <p:ph type="title"/>
          </p:nvPr>
        </p:nvSpPr>
        <p:spPr>
          <a:xfrm>
            <a:off x="110025" y="995575"/>
            <a:ext cx="87630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100"/>
              <a:t>Instantiation of cloud VMs</a:t>
            </a:r>
            <a:br>
              <a:rPr lang="en-US" sz="3100"/>
            </a:br>
            <a:r>
              <a:rPr lang="en-US" sz="3100"/>
              <a:t>588 thousand from Oct 2015 to Sep 2020</a:t>
            </a:r>
            <a:endParaRPr sz="3100"/>
          </a:p>
        </p:txBody>
      </p:sp>
      <p:sp>
        <p:nvSpPr>
          <p:cNvPr id="344" name="Google Shape;344;p11"/>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pic>
        <p:nvPicPr>
          <p:cNvPr id="345" name="Google Shape;345;p11"/>
          <p:cNvPicPr preferRelativeResize="0"/>
          <p:nvPr/>
        </p:nvPicPr>
        <p:blipFill>
          <a:blip r:embed="rId3">
            <a:alphaModFix/>
          </a:blip>
          <a:stretch>
            <a:fillRect/>
          </a:stretch>
        </p:blipFill>
        <p:spPr>
          <a:xfrm>
            <a:off x="152400" y="1909975"/>
            <a:ext cx="8749907" cy="4567025"/>
          </a:xfrm>
          <a:prstGeom prst="rect">
            <a:avLst/>
          </a:prstGeom>
          <a:noFill/>
          <a:ln>
            <a:noFill/>
          </a:ln>
        </p:spPr>
      </p:pic>
      <p:grpSp>
        <p:nvGrpSpPr>
          <p:cNvPr id="346" name="Google Shape;346;p11"/>
          <p:cNvGrpSpPr/>
          <p:nvPr/>
        </p:nvGrpSpPr>
        <p:grpSpPr>
          <a:xfrm>
            <a:off x="152400" y="6553200"/>
            <a:ext cx="3352800" cy="304800"/>
            <a:chOff x="152400" y="6553200"/>
            <a:chExt cx="3352800" cy="304800"/>
          </a:xfrm>
        </p:grpSpPr>
        <p:pic>
          <p:nvPicPr>
            <p:cNvPr id="347" name="Google Shape;347;p11"/>
            <p:cNvPicPr preferRelativeResize="0"/>
            <p:nvPr/>
          </p:nvPicPr>
          <p:blipFill>
            <a:blip r:embed="rId4">
              <a:alphaModFix/>
            </a:blip>
            <a:stretch>
              <a:fillRect/>
            </a:stretch>
          </p:blipFill>
          <p:spPr>
            <a:xfrm>
              <a:off x="2590800" y="6553200"/>
              <a:ext cx="914400" cy="304800"/>
            </a:xfrm>
            <a:prstGeom prst="rect">
              <a:avLst/>
            </a:prstGeom>
            <a:noFill/>
            <a:ln>
              <a:noFill/>
            </a:ln>
          </p:spPr>
        </p:pic>
        <p:sp>
          <p:nvSpPr>
            <p:cNvPr id="348" name="Google Shape;348;p11"/>
            <p:cNvSpPr txBox="1"/>
            <p:nvPr/>
          </p:nvSpPr>
          <p:spPr>
            <a:xfrm>
              <a:off x="152400" y="6553200"/>
              <a:ext cx="2971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t>EGI accounting portal powered by </a:t>
              </a:r>
              <a:endParaRPr sz="1200" i="1"/>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9f9e4cff65_0_119"/>
          <p:cNvSpPr txBox="1">
            <a:spLocks noGrp="1"/>
          </p:cNvSpPr>
          <p:nvPr>
            <p:ph type="title"/>
          </p:nvPr>
        </p:nvSpPr>
        <p:spPr>
          <a:xfrm>
            <a:off x="110025" y="995575"/>
            <a:ext cx="87630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100"/>
              <a:t>Processors * hours of cloud VMs</a:t>
            </a:r>
            <a:br>
              <a:rPr lang="en-US" sz="3100"/>
            </a:br>
            <a:r>
              <a:rPr lang="en-US" sz="3100"/>
              <a:t>51 million from Oct 2015 to Sep 2020</a:t>
            </a:r>
            <a:endParaRPr sz="3100"/>
          </a:p>
        </p:txBody>
      </p:sp>
      <p:sp>
        <p:nvSpPr>
          <p:cNvPr id="355" name="Google Shape;355;g9f9e4cff65_0_119"/>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grpSp>
        <p:nvGrpSpPr>
          <p:cNvPr id="356" name="Google Shape;356;g9f9e4cff65_0_119"/>
          <p:cNvGrpSpPr/>
          <p:nvPr/>
        </p:nvGrpSpPr>
        <p:grpSpPr>
          <a:xfrm>
            <a:off x="152400" y="6553200"/>
            <a:ext cx="3352800" cy="304800"/>
            <a:chOff x="152400" y="6553200"/>
            <a:chExt cx="3352800" cy="304800"/>
          </a:xfrm>
        </p:grpSpPr>
        <p:pic>
          <p:nvPicPr>
            <p:cNvPr id="357" name="Google Shape;357;g9f9e4cff65_0_119"/>
            <p:cNvPicPr preferRelativeResize="0"/>
            <p:nvPr/>
          </p:nvPicPr>
          <p:blipFill>
            <a:blip r:embed="rId3">
              <a:alphaModFix/>
            </a:blip>
            <a:stretch>
              <a:fillRect/>
            </a:stretch>
          </p:blipFill>
          <p:spPr>
            <a:xfrm>
              <a:off x="2590800" y="6553200"/>
              <a:ext cx="914400" cy="304800"/>
            </a:xfrm>
            <a:prstGeom prst="rect">
              <a:avLst/>
            </a:prstGeom>
            <a:noFill/>
            <a:ln>
              <a:noFill/>
            </a:ln>
          </p:spPr>
        </p:pic>
        <p:sp>
          <p:nvSpPr>
            <p:cNvPr id="358" name="Google Shape;358;g9f9e4cff65_0_119"/>
            <p:cNvSpPr txBox="1"/>
            <p:nvPr/>
          </p:nvSpPr>
          <p:spPr>
            <a:xfrm>
              <a:off x="152400" y="6553200"/>
              <a:ext cx="2971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t>EGI accounting portal powered by </a:t>
              </a:r>
              <a:endParaRPr sz="1200" i="1"/>
            </a:p>
          </p:txBody>
        </p:sp>
      </p:grpSp>
      <p:pic>
        <p:nvPicPr>
          <p:cNvPr id="359" name="Google Shape;359;g9f9e4cff65_0_119"/>
          <p:cNvPicPr preferRelativeResize="0"/>
          <p:nvPr/>
        </p:nvPicPr>
        <p:blipFill>
          <a:blip r:embed="rId4">
            <a:alphaModFix/>
          </a:blip>
          <a:stretch>
            <a:fillRect/>
          </a:stretch>
        </p:blipFill>
        <p:spPr>
          <a:xfrm>
            <a:off x="152400" y="1757575"/>
            <a:ext cx="8631613" cy="4567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9f9e4cff65_0_145"/>
          <p:cNvSpPr txBox="1">
            <a:spLocks noGrp="1"/>
          </p:cNvSpPr>
          <p:nvPr>
            <p:ph type="title"/>
          </p:nvPr>
        </p:nvSpPr>
        <p:spPr>
          <a:xfrm>
            <a:off x="110025" y="995575"/>
            <a:ext cx="87630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100"/>
              <a:t>Processors * hours of cloud VMs per VO</a:t>
            </a:r>
            <a:br>
              <a:rPr lang="en-US" sz="3100"/>
            </a:br>
            <a:r>
              <a:rPr lang="en-US" sz="3100"/>
              <a:t>49 VOs supported from Oct 2015 to Sep 2020</a:t>
            </a:r>
            <a:endParaRPr sz="3100"/>
          </a:p>
        </p:txBody>
      </p:sp>
      <p:sp>
        <p:nvSpPr>
          <p:cNvPr id="366" name="Google Shape;366;g9f9e4cff65_0_14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grpSp>
        <p:nvGrpSpPr>
          <p:cNvPr id="367" name="Google Shape;367;g9f9e4cff65_0_145"/>
          <p:cNvGrpSpPr/>
          <p:nvPr/>
        </p:nvGrpSpPr>
        <p:grpSpPr>
          <a:xfrm>
            <a:off x="152404" y="6400675"/>
            <a:ext cx="3581396" cy="457200"/>
            <a:chOff x="152400" y="6553200"/>
            <a:chExt cx="3282973" cy="304800"/>
          </a:xfrm>
        </p:grpSpPr>
        <p:pic>
          <p:nvPicPr>
            <p:cNvPr id="368" name="Google Shape;368;g9f9e4cff65_0_145"/>
            <p:cNvPicPr preferRelativeResize="0"/>
            <p:nvPr/>
          </p:nvPicPr>
          <p:blipFill>
            <a:blip r:embed="rId3">
              <a:alphaModFix/>
            </a:blip>
            <a:stretch>
              <a:fillRect/>
            </a:stretch>
          </p:blipFill>
          <p:spPr>
            <a:xfrm>
              <a:off x="2457489" y="6553200"/>
              <a:ext cx="977884" cy="304800"/>
            </a:xfrm>
            <a:prstGeom prst="rect">
              <a:avLst/>
            </a:prstGeom>
            <a:noFill/>
            <a:ln>
              <a:noFill/>
            </a:ln>
          </p:spPr>
        </p:pic>
        <p:sp>
          <p:nvSpPr>
            <p:cNvPr id="369" name="Google Shape;369;g9f9e4cff65_0_145"/>
            <p:cNvSpPr txBox="1"/>
            <p:nvPr/>
          </p:nvSpPr>
          <p:spPr>
            <a:xfrm>
              <a:off x="152400" y="6553200"/>
              <a:ext cx="2971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t>EGI accounting portal powered by </a:t>
              </a:r>
              <a:endParaRPr sz="1200" i="1"/>
            </a:p>
          </p:txBody>
        </p:sp>
      </p:grpSp>
      <p:pic>
        <p:nvPicPr>
          <p:cNvPr id="370" name="Google Shape;370;g9f9e4cff65_0_145"/>
          <p:cNvPicPr preferRelativeResize="0"/>
          <p:nvPr/>
        </p:nvPicPr>
        <p:blipFill>
          <a:blip r:embed="rId4">
            <a:alphaModFix/>
          </a:blip>
          <a:stretch>
            <a:fillRect/>
          </a:stretch>
        </p:blipFill>
        <p:spPr>
          <a:xfrm>
            <a:off x="152400" y="1757575"/>
            <a:ext cx="8656705" cy="4567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9f96012f3d_0_635"/>
          <p:cNvSpPr txBox="1">
            <a:spLocks noGrp="1"/>
          </p:cNvSpPr>
          <p:nvPr>
            <p:ph type="title"/>
          </p:nvPr>
        </p:nvSpPr>
        <p:spPr>
          <a:xfrm>
            <a:off x="110025" y="995575"/>
            <a:ext cx="87630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100"/>
              <a:t>Processors * hours of cloud VMs per VO</a:t>
            </a:r>
            <a:br>
              <a:rPr lang="en-US" sz="3100"/>
            </a:br>
            <a:r>
              <a:rPr lang="en-US" sz="3100"/>
              <a:t>49 VOs supported from Oct 2015 to Sep 2020</a:t>
            </a:r>
            <a:endParaRPr sz="3100"/>
          </a:p>
        </p:txBody>
      </p:sp>
      <p:sp>
        <p:nvSpPr>
          <p:cNvPr id="377" name="Google Shape;377;g9f96012f3d_0_63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grpSp>
        <p:nvGrpSpPr>
          <p:cNvPr id="378" name="Google Shape;378;g9f96012f3d_0_635"/>
          <p:cNvGrpSpPr/>
          <p:nvPr/>
        </p:nvGrpSpPr>
        <p:grpSpPr>
          <a:xfrm>
            <a:off x="152403" y="6477000"/>
            <a:ext cx="3505352" cy="381000"/>
            <a:chOff x="152400" y="6553200"/>
            <a:chExt cx="3352800" cy="304800"/>
          </a:xfrm>
        </p:grpSpPr>
        <p:pic>
          <p:nvPicPr>
            <p:cNvPr id="379" name="Google Shape;379;g9f96012f3d_0_635"/>
            <p:cNvPicPr preferRelativeResize="0"/>
            <p:nvPr/>
          </p:nvPicPr>
          <p:blipFill>
            <a:blip r:embed="rId3">
              <a:alphaModFix/>
            </a:blip>
            <a:stretch>
              <a:fillRect/>
            </a:stretch>
          </p:blipFill>
          <p:spPr>
            <a:xfrm>
              <a:off x="2590800" y="6553200"/>
              <a:ext cx="914400" cy="304800"/>
            </a:xfrm>
            <a:prstGeom prst="rect">
              <a:avLst/>
            </a:prstGeom>
            <a:noFill/>
            <a:ln>
              <a:noFill/>
            </a:ln>
          </p:spPr>
        </p:pic>
        <p:sp>
          <p:nvSpPr>
            <p:cNvPr id="380" name="Google Shape;380;g9f96012f3d_0_635"/>
            <p:cNvSpPr txBox="1"/>
            <p:nvPr/>
          </p:nvSpPr>
          <p:spPr>
            <a:xfrm>
              <a:off x="152400" y="6553200"/>
              <a:ext cx="2971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i="1"/>
                <a:t>EGI accounting portal powered by </a:t>
              </a:r>
              <a:endParaRPr sz="1200" i="1"/>
            </a:p>
          </p:txBody>
        </p:sp>
      </p:grpSp>
      <p:pic>
        <p:nvPicPr>
          <p:cNvPr id="381" name="Google Shape;381;g9f96012f3d_0_635"/>
          <p:cNvPicPr preferRelativeResize="0"/>
          <p:nvPr/>
        </p:nvPicPr>
        <p:blipFill>
          <a:blip r:embed="rId4">
            <a:alphaModFix/>
          </a:blip>
          <a:stretch>
            <a:fillRect/>
          </a:stretch>
        </p:blipFill>
        <p:spPr>
          <a:xfrm>
            <a:off x="152400" y="1757575"/>
            <a:ext cx="8656705" cy="4567025"/>
          </a:xfrm>
          <a:prstGeom prst="rect">
            <a:avLst/>
          </a:prstGeom>
          <a:noFill/>
          <a:ln>
            <a:noFill/>
          </a:ln>
        </p:spPr>
      </p:pic>
      <p:sp>
        <p:nvSpPr>
          <p:cNvPr id="382" name="Google Shape;382;g9f96012f3d_0_635"/>
          <p:cNvSpPr/>
          <p:nvPr/>
        </p:nvSpPr>
        <p:spPr>
          <a:xfrm>
            <a:off x="5486400" y="5486400"/>
            <a:ext cx="11430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g9f96012f3d_0_635"/>
          <p:cNvSpPr/>
          <p:nvPr/>
        </p:nvSpPr>
        <p:spPr>
          <a:xfrm>
            <a:off x="7086600" y="4953000"/>
            <a:ext cx="16764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9f96012f3d_0_635"/>
          <p:cNvSpPr/>
          <p:nvPr/>
        </p:nvSpPr>
        <p:spPr>
          <a:xfrm>
            <a:off x="7086600" y="4648200"/>
            <a:ext cx="16764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9f96012f3d_0_635"/>
          <p:cNvSpPr/>
          <p:nvPr/>
        </p:nvSpPr>
        <p:spPr>
          <a:xfrm>
            <a:off x="5486400" y="4648200"/>
            <a:ext cx="16764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9f96012f3d_0_635"/>
          <p:cNvSpPr/>
          <p:nvPr/>
        </p:nvSpPr>
        <p:spPr>
          <a:xfrm>
            <a:off x="7010400" y="4267200"/>
            <a:ext cx="16764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9f96012f3d_0_635"/>
          <p:cNvSpPr/>
          <p:nvPr/>
        </p:nvSpPr>
        <p:spPr>
          <a:xfrm>
            <a:off x="5562600" y="3352800"/>
            <a:ext cx="1676400" cy="3048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g9f96012f3d_0_635"/>
          <p:cNvSpPr/>
          <p:nvPr/>
        </p:nvSpPr>
        <p:spPr>
          <a:xfrm>
            <a:off x="6858000" y="3048000"/>
            <a:ext cx="16764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g9f96012f3d_0_635"/>
          <p:cNvSpPr/>
          <p:nvPr/>
        </p:nvSpPr>
        <p:spPr>
          <a:xfrm>
            <a:off x="7010400" y="2133600"/>
            <a:ext cx="1676400" cy="228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g9f96012f3d_0_635"/>
          <p:cNvSpPr/>
          <p:nvPr/>
        </p:nvSpPr>
        <p:spPr>
          <a:xfrm>
            <a:off x="5562600" y="2286000"/>
            <a:ext cx="1676400" cy="3048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53ebc8dfa0_0_0"/>
          <p:cNvPicPr preferRelativeResize="0"/>
          <p:nvPr/>
        </p:nvPicPr>
        <p:blipFill>
          <a:blip r:embed="rId3">
            <a:alphaModFix/>
          </a:blip>
          <a:stretch>
            <a:fillRect/>
          </a:stretch>
        </p:blipFill>
        <p:spPr>
          <a:xfrm>
            <a:off x="2922825" y="2060688"/>
            <a:ext cx="6038850" cy="3533775"/>
          </a:xfrm>
          <a:prstGeom prst="rect">
            <a:avLst/>
          </a:prstGeom>
          <a:noFill/>
          <a:ln>
            <a:noFill/>
          </a:ln>
        </p:spPr>
      </p:pic>
      <p:sp>
        <p:nvSpPr>
          <p:cNvPr id="397" name="Google Shape;397;g53ebc8dfa0_0_0"/>
          <p:cNvSpPr txBox="1">
            <a:spLocks noGrp="1"/>
          </p:cNvSpPr>
          <p:nvPr>
            <p:ph type="title"/>
          </p:nvPr>
        </p:nvSpPr>
        <p:spPr>
          <a:xfrm>
            <a:off x="76200" y="838200"/>
            <a:ext cx="77724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IBERGRID support to FedCloud VO</a:t>
            </a:r>
            <a:endParaRPr/>
          </a:p>
        </p:txBody>
      </p:sp>
      <p:sp>
        <p:nvSpPr>
          <p:cNvPr id="398" name="Google Shape;398;g53ebc8dfa0_0_0"/>
          <p:cNvSpPr txBox="1"/>
          <p:nvPr/>
        </p:nvSpPr>
        <p:spPr>
          <a:xfrm>
            <a:off x="138100" y="3302075"/>
            <a:ext cx="2784600" cy="9927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a:t>Over the past 5 years </a:t>
            </a:r>
            <a:endParaRPr sz="1300"/>
          </a:p>
          <a:p>
            <a:pPr marL="0" lvl="0" indent="0" algn="l" rtl="0">
              <a:spcBef>
                <a:spcPts val="0"/>
              </a:spcBef>
              <a:spcAft>
                <a:spcPts val="0"/>
              </a:spcAft>
              <a:buNone/>
            </a:pPr>
            <a:r>
              <a:rPr lang="en-US" sz="1300"/>
              <a:t>IBERGRID delivered</a:t>
            </a:r>
            <a:endParaRPr sz="1300"/>
          </a:p>
          <a:p>
            <a:pPr marL="0" lvl="0" indent="0" algn="l" rtl="0">
              <a:spcBef>
                <a:spcPts val="0"/>
              </a:spcBef>
              <a:spcAft>
                <a:spcPts val="0"/>
              </a:spcAft>
              <a:buNone/>
            </a:pPr>
            <a:r>
              <a:rPr lang="en-US" sz="1300"/>
              <a:t>about 45% of the capacity </a:t>
            </a:r>
            <a:endParaRPr sz="1300"/>
          </a:p>
          <a:p>
            <a:pPr marL="0" lvl="0" indent="0" algn="l" rtl="0">
              <a:spcBef>
                <a:spcPts val="0"/>
              </a:spcBef>
              <a:spcAft>
                <a:spcPts val="0"/>
              </a:spcAft>
              <a:buNone/>
            </a:pPr>
            <a:r>
              <a:rPr lang="en-US" sz="1300"/>
              <a:t>used for the generic fedcloud VO </a:t>
            </a:r>
            <a:endParaRPr sz="1300"/>
          </a:p>
        </p:txBody>
      </p:sp>
      <p:sp>
        <p:nvSpPr>
          <p:cNvPr id="399" name="Google Shape;399;g53ebc8dfa0_0_0"/>
          <p:cNvSpPr txBox="1"/>
          <p:nvPr/>
        </p:nvSpPr>
        <p:spPr>
          <a:xfrm rot="-5400000">
            <a:off x="2394175" y="2958725"/>
            <a:ext cx="1952700" cy="45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980000"/>
                </a:solidFill>
              </a:rPr>
              <a:t>CPU hours (2015-2020)</a:t>
            </a:r>
            <a:endParaRPr sz="1200">
              <a:solidFill>
                <a:srgbClr val="98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9f96012f3d_0_320"/>
          <p:cNvSpPr txBox="1">
            <a:spLocks noGrp="1"/>
          </p:cNvSpPr>
          <p:nvPr>
            <p:ph type="title"/>
          </p:nvPr>
        </p:nvSpPr>
        <p:spPr>
          <a:xfrm>
            <a:off x="685800" y="1823300"/>
            <a:ext cx="7772400" cy="4221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Support to ESFRIs</a:t>
            </a:r>
            <a:endParaRPr/>
          </a:p>
          <a:p>
            <a:pPr marL="0" lvl="0" indent="0" algn="l" rtl="0">
              <a:spcBef>
                <a:spcPts val="0"/>
              </a:spcBef>
              <a:spcAft>
                <a:spcPts val="0"/>
              </a:spcAft>
              <a:buNone/>
            </a:pPr>
            <a:endParaRPr sz="3300"/>
          </a:p>
          <a:p>
            <a:pPr marL="457200" lvl="0" indent="-374650" algn="l" rtl="0">
              <a:spcBef>
                <a:spcPts val="0"/>
              </a:spcBef>
              <a:spcAft>
                <a:spcPts val="0"/>
              </a:spcAft>
              <a:buSzPts val="2300"/>
              <a:buChar char="●"/>
            </a:pPr>
            <a:r>
              <a:rPr lang="en-US" sz="2300"/>
              <a:t>HL-LHC</a:t>
            </a:r>
            <a:endParaRPr sz="2300"/>
          </a:p>
          <a:p>
            <a:pPr marL="457200" lvl="0" indent="-374650" algn="l" rtl="0">
              <a:spcBef>
                <a:spcPts val="0"/>
              </a:spcBef>
              <a:spcAft>
                <a:spcPts val="0"/>
              </a:spcAft>
              <a:buSzPts val="2300"/>
              <a:buChar char="●"/>
            </a:pPr>
            <a:r>
              <a:rPr lang="en-US" sz="2300"/>
              <a:t>Lifewatch ERIC</a:t>
            </a:r>
            <a:endParaRPr sz="2300"/>
          </a:p>
          <a:p>
            <a:pPr marL="457200" lvl="0" indent="-374650" algn="l" rtl="0">
              <a:spcBef>
                <a:spcPts val="0"/>
              </a:spcBef>
              <a:spcAft>
                <a:spcPts val="0"/>
              </a:spcAft>
              <a:buSzPts val="2300"/>
              <a:buChar char="●"/>
            </a:pPr>
            <a:r>
              <a:rPr lang="en-US" sz="2300"/>
              <a:t>INSTRUCT ERIC</a:t>
            </a:r>
            <a:endParaRPr sz="2300"/>
          </a:p>
          <a:p>
            <a:pPr marL="457200" lvl="0" indent="-374650" algn="l" rtl="0">
              <a:spcBef>
                <a:spcPts val="0"/>
              </a:spcBef>
              <a:spcAft>
                <a:spcPts val="0"/>
              </a:spcAft>
              <a:buSzPts val="2300"/>
              <a:buChar char="●"/>
            </a:pPr>
            <a:r>
              <a:rPr lang="en-US" sz="2300"/>
              <a:t>EMSO ERIC</a:t>
            </a:r>
            <a:endParaRPr sz="2300"/>
          </a:p>
          <a:p>
            <a:pPr marL="457200" lvl="0" indent="-374650" algn="l" rtl="0">
              <a:spcBef>
                <a:spcPts val="0"/>
              </a:spcBef>
              <a:spcAft>
                <a:spcPts val="0"/>
              </a:spcAft>
              <a:buSzPts val="2300"/>
              <a:buChar char="●"/>
            </a:pPr>
            <a:r>
              <a:rPr lang="en-US" sz="2300"/>
              <a:t>EuroBioImaging</a:t>
            </a:r>
            <a:endParaRPr sz="2300"/>
          </a:p>
        </p:txBody>
      </p:sp>
      <p:sp>
        <p:nvSpPr>
          <p:cNvPr id="406" name="Google Shape;406;g9f96012f3d_0_320"/>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9f96012f3d_0_304"/>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pic>
        <p:nvPicPr>
          <p:cNvPr id="413" name="Google Shape;413;g9f96012f3d_0_304" descr="https://wibergrid.lip.pt/site/wp-content/uploads/2018/04/atlas-e1524610228276.jpeg"/>
          <p:cNvPicPr preferRelativeResize="0"/>
          <p:nvPr/>
        </p:nvPicPr>
        <p:blipFill rotWithShape="1">
          <a:blip r:embed="rId3">
            <a:alphaModFix/>
          </a:blip>
          <a:srcRect/>
          <a:stretch/>
        </p:blipFill>
        <p:spPr>
          <a:xfrm>
            <a:off x="228600" y="1524000"/>
            <a:ext cx="3420000" cy="2291401"/>
          </a:xfrm>
          <a:prstGeom prst="rect">
            <a:avLst/>
          </a:prstGeom>
          <a:noFill/>
          <a:ln>
            <a:noFill/>
          </a:ln>
        </p:spPr>
      </p:pic>
      <p:pic>
        <p:nvPicPr>
          <p:cNvPr id="414" name="Google Shape;414;g9f96012f3d_0_304"/>
          <p:cNvPicPr preferRelativeResize="0"/>
          <p:nvPr/>
        </p:nvPicPr>
        <p:blipFill rotWithShape="1">
          <a:blip r:embed="rId4">
            <a:alphaModFix/>
          </a:blip>
          <a:srcRect/>
          <a:stretch/>
        </p:blipFill>
        <p:spPr>
          <a:xfrm>
            <a:off x="5257800" y="1407125"/>
            <a:ext cx="3420000" cy="2402875"/>
          </a:xfrm>
          <a:prstGeom prst="rect">
            <a:avLst/>
          </a:prstGeom>
          <a:noFill/>
          <a:ln>
            <a:noFill/>
          </a:ln>
        </p:spPr>
      </p:pic>
      <p:pic>
        <p:nvPicPr>
          <p:cNvPr id="415" name="Google Shape;415;g9f96012f3d_0_304" descr="The LHCb collaboration seen inside the LHCb cavern"/>
          <p:cNvPicPr preferRelativeResize="0"/>
          <p:nvPr/>
        </p:nvPicPr>
        <p:blipFill rotWithShape="1">
          <a:blip r:embed="rId5">
            <a:alphaModFix/>
          </a:blip>
          <a:srcRect/>
          <a:stretch/>
        </p:blipFill>
        <p:spPr>
          <a:xfrm>
            <a:off x="237600" y="4343400"/>
            <a:ext cx="3420000" cy="1966501"/>
          </a:xfrm>
          <a:prstGeom prst="rect">
            <a:avLst/>
          </a:prstGeom>
          <a:noFill/>
          <a:ln>
            <a:noFill/>
          </a:ln>
        </p:spPr>
      </p:pic>
      <p:pic>
        <p:nvPicPr>
          <p:cNvPr id="416" name="Google Shape;416;g9f96012f3d_0_304"/>
          <p:cNvPicPr preferRelativeResize="0"/>
          <p:nvPr/>
        </p:nvPicPr>
        <p:blipFill rotWithShape="1">
          <a:blip r:embed="rId6">
            <a:alphaModFix/>
          </a:blip>
          <a:srcRect/>
          <a:stretch/>
        </p:blipFill>
        <p:spPr>
          <a:xfrm>
            <a:off x="5257800" y="4010400"/>
            <a:ext cx="3420000" cy="2314200"/>
          </a:xfrm>
          <a:prstGeom prst="rect">
            <a:avLst/>
          </a:prstGeom>
          <a:noFill/>
          <a:ln>
            <a:noFill/>
          </a:ln>
        </p:spPr>
      </p:pic>
      <p:sp>
        <p:nvSpPr>
          <p:cNvPr id="417" name="Google Shape;417;g9f96012f3d_0_304"/>
          <p:cNvSpPr/>
          <p:nvPr/>
        </p:nvSpPr>
        <p:spPr>
          <a:xfrm>
            <a:off x="4876800" y="3962400"/>
            <a:ext cx="40386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418" name="Google Shape;418;g9f96012f3d_0_304"/>
          <p:cNvSpPr/>
          <p:nvPr/>
        </p:nvSpPr>
        <p:spPr>
          <a:xfrm>
            <a:off x="5029200" y="1143000"/>
            <a:ext cx="40386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419" name="Google Shape;419;g9f96012f3d_0_304"/>
          <p:cNvSpPr txBox="1"/>
          <p:nvPr/>
        </p:nvSpPr>
        <p:spPr>
          <a:xfrm>
            <a:off x="205051" y="1519535"/>
            <a:ext cx="2514900" cy="230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latin typeface="Calibri"/>
                <a:ea typeface="Calibri"/>
                <a:cs typeface="Calibri"/>
                <a:sym typeface="Calibri"/>
              </a:rPr>
              <a:t>ATLAS</a:t>
            </a:r>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r>
              <a:rPr lang="en-US" sz="2400">
                <a:solidFill>
                  <a:srgbClr val="FFFF00"/>
                </a:solidFill>
                <a:latin typeface="Calibri"/>
                <a:ea typeface="Calibri"/>
                <a:cs typeface="Calibri"/>
                <a:sym typeface="Calibri"/>
              </a:rPr>
              <a:t>594,245,304 hours</a:t>
            </a:r>
            <a:endParaRPr sz="2400">
              <a:solidFill>
                <a:srgbClr val="FFFF00"/>
              </a:solidFill>
              <a:latin typeface="Calibri"/>
              <a:ea typeface="Calibri"/>
              <a:cs typeface="Calibri"/>
              <a:sym typeface="Calibri"/>
            </a:endParaRPr>
          </a:p>
        </p:txBody>
      </p:sp>
      <p:sp>
        <p:nvSpPr>
          <p:cNvPr id="420" name="Google Shape;420;g9f96012f3d_0_304"/>
          <p:cNvSpPr txBox="1"/>
          <p:nvPr/>
        </p:nvSpPr>
        <p:spPr>
          <a:xfrm>
            <a:off x="5257544" y="1515324"/>
            <a:ext cx="2514900" cy="230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latin typeface="Calibri"/>
                <a:ea typeface="Calibri"/>
                <a:cs typeface="Calibri"/>
                <a:sym typeface="Calibri"/>
              </a:rPr>
              <a:t>CMS</a:t>
            </a:r>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r>
              <a:rPr lang="en-US" sz="2400">
                <a:solidFill>
                  <a:srgbClr val="FFFF00"/>
                </a:solidFill>
                <a:latin typeface="Calibri"/>
                <a:ea typeface="Calibri"/>
                <a:cs typeface="Calibri"/>
                <a:sym typeface="Calibri"/>
              </a:rPr>
              <a:t>617,362,629 hours</a:t>
            </a:r>
            <a:endParaRPr sz="2400">
              <a:solidFill>
                <a:srgbClr val="FFFF00"/>
              </a:solidFill>
              <a:latin typeface="Calibri"/>
              <a:ea typeface="Calibri"/>
              <a:cs typeface="Calibri"/>
              <a:sym typeface="Calibri"/>
            </a:endParaRPr>
          </a:p>
        </p:txBody>
      </p:sp>
      <p:sp>
        <p:nvSpPr>
          <p:cNvPr id="421" name="Google Shape;421;g9f96012f3d_0_304"/>
          <p:cNvSpPr txBox="1"/>
          <p:nvPr/>
        </p:nvSpPr>
        <p:spPr>
          <a:xfrm>
            <a:off x="228600" y="4385608"/>
            <a:ext cx="2514900" cy="19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latin typeface="Calibri"/>
                <a:ea typeface="Calibri"/>
                <a:cs typeface="Calibri"/>
                <a:sym typeface="Calibri"/>
              </a:rPr>
              <a:t>LHCb</a:t>
            </a:r>
            <a:endParaRPr sz="2400" b="1">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r>
              <a:rPr lang="en-US" sz="2400">
                <a:solidFill>
                  <a:srgbClr val="FFFF00"/>
                </a:solidFill>
                <a:latin typeface="Calibri"/>
                <a:ea typeface="Calibri"/>
                <a:cs typeface="Calibri"/>
                <a:sym typeface="Calibri"/>
              </a:rPr>
              <a:t>158,721,729 hours</a:t>
            </a:r>
            <a:endParaRPr sz="2400">
              <a:solidFill>
                <a:srgbClr val="FFFF00"/>
              </a:solidFill>
              <a:latin typeface="Calibri"/>
              <a:ea typeface="Calibri"/>
              <a:cs typeface="Calibri"/>
              <a:sym typeface="Calibri"/>
            </a:endParaRPr>
          </a:p>
        </p:txBody>
      </p:sp>
      <p:sp>
        <p:nvSpPr>
          <p:cNvPr id="422" name="Google Shape;422;g9f96012f3d_0_304"/>
          <p:cNvSpPr txBox="1"/>
          <p:nvPr/>
        </p:nvSpPr>
        <p:spPr>
          <a:xfrm>
            <a:off x="5257800" y="4385608"/>
            <a:ext cx="2203800" cy="19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latin typeface="Calibri"/>
                <a:ea typeface="Calibri"/>
                <a:cs typeface="Calibri"/>
                <a:sym typeface="Calibri"/>
              </a:rPr>
              <a:t>ALICE</a:t>
            </a:r>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endParaRPr sz="2400">
              <a:solidFill>
                <a:srgbClr val="FFFF00"/>
              </a:solidFill>
              <a:latin typeface="Calibri"/>
              <a:ea typeface="Calibri"/>
              <a:cs typeface="Calibri"/>
              <a:sym typeface="Calibri"/>
            </a:endParaRPr>
          </a:p>
          <a:p>
            <a:pPr marL="0" marR="0" lvl="0" indent="0" algn="l" rtl="0">
              <a:spcBef>
                <a:spcPts val="0"/>
              </a:spcBef>
              <a:spcAft>
                <a:spcPts val="0"/>
              </a:spcAft>
              <a:buNone/>
            </a:pPr>
            <a:r>
              <a:rPr lang="en-US" sz="2400">
                <a:solidFill>
                  <a:srgbClr val="FFFF00"/>
                </a:solidFill>
                <a:latin typeface="Calibri"/>
                <a:ea typeface="Calibri"/>
                <a:cs typeface="Calibri"/>
                <a:sym typeface="Calibri"/>
              </a:rPr>
              <a:t>4,208,953 hours</a:t>
            </a:r>
            <a:endParaRPr sz="2400">
              <a:solidFill>
                <a:srgbClr val="FFFF00"/>
              </a:solidFill>
              <a:latin typeface="Calibri"/>
              <a:ea typeface="Calibri"/>
              <a:cs typeface="Calibri"/>
              <a:sym typeface="Calibri"/>
            </a:endParaRPr>
          </a:p>
        </p:txBody>
      </p:sp>
      <p:sp>
        <p:nvSpPr>
          <p:cNvPr id="423" name="Google Shape;423;g9f96012f3d_0_304"/>
          <p:cNvSpPr txBox="1">
            <a:spLocks noGrp="1"/>
          </p:cNvSpPr>
          <p:nvPr>
            <p:ph type="title"/>
          </p:nvPr>
        </p:nvSpPr>
        <p:spPr>
          <a:xfrm>
            <a:off x="76200" y="838200"/>
            <a:ext cx="88392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rial"/>
                <a:ea typeface="Arial"/>
                <a:cs typeface="Arial"/>
                <a:sym typeface="Arial"/>
              </a:rPr>
              <a:t>CERN LHC simulation and data analysis</a:t>
            </a:r>
            <a:endParaRPr>
              <a:latin typeface="Arial"/>
              <a:ea typeface="Arial"/>
              <a:cs typeface="Arial"/>
              <a:sym typeface="Arial"/>
            </a:endParaRPr>
          </a:p>
        </p:txBody>
      </p:sp>
      <p:sp>
        <p:nvSpPr>
          <p:cNvPr id="424" name="Google Shape;424;g9f96012f3d_0_304"/>
          <p:cNvSpPr txBox="1"/>
          <p:nvPr/>
        </p:nvSpPr>
        <p:spPr>
          <a:xfrm>
            <a:off x="3657600" y="3657600"/>
            <a:ext cx="15240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t>HTC GRID PROCESSING</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9f96012f3d_0_259"/>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rial"/>
                <a:ea typeface="Arial"/>
                <a:cs typeface="Arial"/>
                <a:sym typeface="Arial"/>
              </a:rPr>
              <a:t>LifeWatch ERIC</a:t>
            </a:r>
            <a:endParaRPr>
              <a:latin typeface="Arial"/>
              <a:ea typeface="Arial"/>
              <a:cs typeface="Arial"/>
              <a:sym typeface="Arial"/>
            </a:endParaRPr>
          </a:p>
        </p:txBody>
      </p:sp>
      <p:sp>
        <p:nvSpPr>
          <p:cNvPr id="431" name="Google Shape;431;g9f96012f3d_0_259"/>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432" name="Google Shape;432;g9f96012f3d_0_259"/>
          <p:cNvSpPr txBox="1"/>
          <p:nvPr/>
        </p:nvSpPr>
        <p:spPr>
          <a:xfrm>
            <a:off x="304800" y="1752600"/>
            <a:ext cx="4876800" cy="19623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2"/>
              </a:buClr>
              <a:buSzPts val="1800"/>
              <a:buFont typeface="Arial"/>
              <a:buChar char="•"/>
            </a:pPr>
            <a:r>
              <a:rPr lang="en-US" sz="1800">
                <a:solidFill>
                  <a:srgbClr val="333333"/>
                </a:solidFill>
                <a:latin typeface="Arial"/>
                <a:ea typeface="Arial"/>
                <a:cs typeface="Arial"/>
                <a:sym typeface="Arial"/>
              </a:rPr>
              <a:t>LifeWatch ERIC, is a distributed Research e-Infrastructure to advance biodiversity research and to address the big environmental challenges and support knowledge-based strategic solutions to environmental preservation. </a:t>
            </a:r>
            <a:endParaRPr sz="1200"/>
          </a:p>
        </p:txBody>
      </p:sp>
      <p:sp>
        <p:nvSpPr>
          <p:cNvPr id="433" name="Google Shape;433;g9f96012f3d_0_259"/>
          <p:cNvSpPr txBox="1"/>
          <p:nvPr/>
        </p:nvSpPr>
        <p:spPr>
          <a:xfrm>
            <a:off x="304800" y="3886200"/>
            <a:ext cx="8382000" cy="1646100"/>
          </a:xfrm>
          <a:prstGeom prst="rect">
            <a:avLst/>
          </a:prstGeom>
          <a:noFill/>
          <a:ln>
            <a:noFill/>
          </a:ln>
        </p:spPr>
        <p:txBody>
          <a:bodyPr spcFirstLastPara="1" wrap="square" lIns="91425" tIns="45700" rIns="91425" bIns="45700" anchor="t" anchorCtr="0">
            <a:noAutofit/>
          </a:bodyPr>
          <a:lstStyle/>
          <a:p>
            <a:pPr marL="342900" marR="0" lvl="0" indent="-317500" algn="l" rtl="0">
              <a:spcBef>
                <a:spcPts val="0"/>
              </a:spcBef>
              <a:spcAft>
                <a:spcPts val="0"/>
              </a:spcAft>
              <a:buClr>
                <a:schemeClr val="dk2"/>
              </a:buClr>
              <a:buSzPts val="1600"/>
              <a:buFont typeface="Arial"/>
              <a:buChar char="•"/>
            </a:pPr>
            <a:r>
              <a:rPr lang="en-US" sz="1600">
                <a:solidFill>
                  <a:srgbClr val="333333"/>
                </a:solidFill>
                <a:latin typeface="Arial"/>
                <a:ea typeface="Arial"/>
                <a:cs typeface="Arial"/>
                <a:sym typeface="Arial"/>
              </a:rPr>
              <a:t>The services currently available for the biodiversity community are  also available for wider re-use by other scientific communities. </a:t>
            </a:r>
            <a:endParaRPr sz="1000"/>
          </a:p>
          <a:p>
            <a:pPr marL="342900" marR="0" lvl="0" indent="-317500" algn="l" rtl="0">
              <a:spcBef>
                <a:spcPts val="400"/>
              </a:spcBef>
              <a:spcAft>
                <a:spcPts val="0"/>
              </a:spcAft>
              <a:buClr>
                <a:schemeClr val="dk2"/>
              </a:buClr>
              <a:buSzPts val="1600"/>
              <a:buFont typeface="Arial"/>
              <a:buChar char="•"/>
            </a:pPr>
            <a:r>
              <a:rPr lang="en-US" sz="1600">
                <a:solidFill>
                  <a:srgbClr val="333333"/>
                </a:solidFill>
                <a:latin typeface="Arial"/>
                <a:ea typeface="Arial"/>
                <a:cs typeface="Arial"/>
                <a:sym typeface="Arial"/>
              </a:rPr>
              <a:t>In the Iberian area the activity of Lifewatch ERIC is articulated via </a:t>
            </a:r>
            <a:r>
              <a:rPr lang="en-US" sz="1600" b="1">
                <a:solidFill>
                  <a:srgbClr val="007300"/>
                </a:solidFill>
                <a:latin typeface="Arial"/>
                <a:ea typeface="Arial"/>
                <a:cs typeface="Arial"/>
                <a:sym typeface="Arial"/>
              </a:rPr>
              <a:t>IberLife</a:t>
            </a:r>
            <a:r>
              <a:rPr lang="en-US" sz="1600">
                <a:solidFill>
                  <a:srgbClr val="333333"/>
                </a:solidFill>
                <a:latin typeface="Arial"/>
                <a:ea typeface="Arial"/>
                <a:cs typeface="Arial"/>
                <a:sym typeface="Arial"/>
              </a:rPr>
              <a:t>, which in turn relies on the support of </a:t>
            </a:r>
            <a:r>
              <a:rPr lang="en-US" sz="1600" b="1">
                <a:solidFill>
                  <a:srgbClr val="007300"/>
                </a:solidFill>
                <a:latin typeface="Arial"/>
                <a:ea typeface="Arial"/>
                <a:cs typeface="Arial"/>
                <a:sym typeface="Arial"/>
              </a:rPr>
              <a:t>Ibergrid</a:t>
            </a:r>
            <a:r>
              <a:rPr lang="en-US" sz="1600">
                <a:solidFill>
                  <a:srgbClr val="333333"/>
                </a:solidFill>
                <a:latin typeface="Arial"/>
                <a:ea typeface="Arial"/>
                <a:cs typeface="Arial"/>
                <a:sym typeface="Arial"/>
              </a:rPr>
              <a:t> for the deployment and operation of core services.</a:t>
            </a:r>
            <a:endParaRPr sz="1000"/>
          </a:p>
        </p:txBody>
      </p:sp>
      <p:pic>
        <p:nvPicPr>
          <p:cNvPr id="434" name="Google Shape;434;g9f96012f3d_0_259" descr="https://wibergrid.lip.pt/site/wp-content/uploads/2018/04/lifewatch-300x250.png"/>
          <p:cNvPicPr preferRelativeResize="0"/>
          <p:nvPr/>
        </p:nvPicPr>
        <p:blipFill rotWithShape="1">
          <a:blip r:embed="rId3">
            <a:alphaModFix/>
          </a:blip>
          <a:srcRect/>
          <a:stretch/>
        </p:blipFill>
        <p:spPr>
          <a:xfrm>
            <a:off x="5410200" y="952500"/>
            <a:ext cx="3314700" cy="2762250"/>
          </a:xfrm>
          <a:prstGeom prst="rect">
            <a:avLst/>
          </a:prstGeom>
          <a:noFill/>
          <a:ln w="9525" cap="flat" cmpd="sng">
            <a:solidFill>
              <a:srgbClr val="007300"/>
            </a:solidFill>
            <a:prstDash val="solid"/>
            <a:round/>
            <a:headEnd type="none" w="sm" len="sm"/>
            <a:tailEnd type="none" w="sm" len="sm"/>
          </a:ln>
        </p:spPr>
      </p:pic>
      <p:sp>
        <p:nvSpPr>
          <p:cNvPr id="435" name="Google Shape;435;g9f96012f3d_0_259"/>
          <p:cNvSpPr/>
          <p:nvPr/>
        </p:nvSpPr>
        <p:spPr>
          <a:xfrm>
            <a:off x="1652950" y="5704825"/>
            <a:ext cx="5920500" cy="42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007300"/>
                </a:solidFill>
                <a:latin typeface="Calibri"/>
                <a:ea typeface="Calibri"/>
                <a:cs typeface="Calibri"/>
                <a:sym typeface="Calibri"/>
              </a:rPr>
              <a:t>16,732,290 hours in IBERGRID since Oct 2015</a:t>
            </a:r>
            <a:endParaRPr b="1"/>
          </a:p>
          <a:p>
            <a:pPr marL="0" marR="0" lvl="0" indent="0" algn="l" rtl="0">
              <a:spcBef>
                <a:spcPts val="0"/>
              </a:spcBef>
              <a:spcAft>
                <a:spcPts val="0"/>
              </a:spcAft>
              <a:buNone/>
            </a:pPr>
            <a:endParaRPr sz="2400" b="1">
              <a:solidFill>
                <a:srgbClr val="0073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9f96012f3d_0_1"/>
          <p:cNvSpPr txBox="1">
            <a:spLocks noGrp="1"/>
          </p:cNvSpPr>
          <p:nvPr>
            <p:ph type="title"/>
          </p:nvPr>
        </p:nvSpPr>
        <p:spPr>
          <a:xfrm>
            <a:off x="76200" y="1143000"/>
            <a:ext cx="89223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Distributed computing infrastructure</a:t>
            </a:r>
            <a:endParaRPr/>
          </a:p>
          <a:p>
            <a:pPr marL="0" lvl="0" indent="0" algn="l" rtl="0">
              <a:spcBef>
                <a:spcPts val="0"/>
              </a:spcBef>
              <a:spcAft>
                <a:spcPts val="0"/>
              </a:spcAft>
              <a:buNone/>
            </a:pPr>
            <a:r>
              <a:rPr lang="en-US" sz="2200"/>
              <a:t>Federation of Spanish and Portuguese computing and data facilities</a:t>
            </a:r>
            <a:endParaRPr sz="2200"/>
          </a:p>
          <a:p>
            <a:pPr marL="0" lvl="0" indent="0" algn="l" rtl="0">
              <a:spcBef>
                <a:spcPts val="0"/>
              </a:spcBef>
              <a:spcAft>
                <a:spcPts val="0"/>
              </a:spcAft>
              <a:buNone/>
            </a:pPr>
            <a:r>
              <a:rPr lang="en-US" sz="2200"/>
              <a:t>Reinforced in the context of the Iberian MoU of Valladolid in 2018</a:t>
            </a:r>
            <a:endParaRPr sz="2200"/>
          </a:p>
        </p:txBody>
      </p:sp>
      <p:pic>
        <p:nvPicPr>
          <p:cNvPr id="114" name="Google Shape;114;g9f96012f3d_0_1"/>
          <p:cNvPicPr preferRelativeResize="0"/>
          <p:nvPr/>
        </p:nvPicPr>
        <p:blipFill>
          <a:blip r:embed="rId3">
            <a:alphaModFix/>
          </a:blip>
          <a:stretch>
            <a:fillRect/>
          </a:stretch>
        </p:blipFill>
        <p:spPr>
          <a:xfrm>
            <a:off x="102448" y="2458400"/>
            <a:ext cx="1756525" cy="702625"/>
          </a:xfrm>
          <a:prstGeom prst="rect">
            <a:avLst/>
          </a:prstGeom>
          <a:noFill/>
          <a:ln>
            <a:noFill/>
          </a:ln>
        </p:spPr>
      </p:pic>
      <p:pic>
        <p:nvPicPr>
          <p:cNvPr id="115" name="Google Shape;115;g9f96012f3d_0_1"/>
          <p:cNvPicPr preferRelativeResize="0"/>
          <p:nvPr/>
        </p:nvPicPr>
        <p:blipFill>
          <a:blip r:embed="rId4">
            <a:alphaModFix/>
          </a:blip>
          <a:stretch>
            <a:fillRect/>
          </a:stretch>
        </p:blipFill>
        <p:spPr>
          <a:xfrm>
            <a:off x="1963625" y="2633125"/>
            <a:ext cx="1297225" cy="374825"/>
          </a:xfrm>
          <a:prstGeom prst="rect">
            <a:avLst/>
          </a:prstGeom>
          <a:noFill/>
          <a:ln>
            <a:noFill/>
          </a:ln>
        </p:spPr>
      </p:pic>
      <p:pic>
        <p:nvPicPr>
          <p:cNvPr id="116" name="Google Shape;116;g9f96012f3d_0_1"/>
          <p:cNvPicPr preferRelativeResize="0"/>
          <p:nvPr/>
        </p:nvPicPr>
        <p:blipFill>
          <a:blip r:embed="rId5">
            <a:alphaModFix/>
          </a:blip>
          <a:stretch>
            <a:fillRect/>
          </a:stretch>
        </p:blipFill>
        <p:spPr>
          <a:xfrm>
            <a:off x="354050" y="3503100"/>
            <a:ext cx="1171042" cy="702625"/>
          </a:xfrm>
          <a:prstGeom prst="rect">
            <a:avLst/>
          </a:prstGeom>
          <a:noFill/>
          <a:ln>
            <a:noFill/>
          </a:ln>
        </p:spPr>
      </p:pic>
      <p:pic>
        <p:nvPicPr>
          <p:cNvPr id="117" name="Google Shape;117;g9f96012f3d_0_1"/>
          <p:cNvPicPr preferRelativeResize="0"/>
          <p:nvPr/>
        </p:nvPicPr>
        <p:blipFill>
          <a:blip r:embed="rId6">
            <a:alphaModFix/>
          </a:blip>
          <a:stretch>
            <a:fillRect/>
          </a:stretch>
        </p:blipFill>
        <p:spPr>
          <a:xfrm>
            <a:off x="2039825" y="3429450"/>
            <a:ext cx="978250" cy="892525"/>
          </a:xfrm>
          <a:prstGeom prst="rect">
            <a:avLst/>
          </a:prstGeom>
          <a:noFill/>
          <a:ln>
            <a:noFill/>
          </a:ln>
        </p:spPr>
      </p:pic>
      <p:pic>
        <p:nvPicPr>
          <p:cNvPr id="118" name="Google Shape;118;g9f96012f3d_0_1"/>
          <p:cNvPicPr preferRelativeResize="0"/>
          <p:nvPr/>
        </p:nvPicPr>
        <p:blipFill>
          <a:blip r:embed="rId7">
            <a:alphaModFix/>
          </a:blip>
          <a:stretch>
            <a:fillRect/>
          </a:stretch>
        </p:blipFill>
        <p:spPr>
          <a:xfrm>
            <a:off x="354050" y="5366375"/>
            <a:ext cx="1436600" cy="549875"/>
          </a:xfrm>
          <a:prstGeom prst="rect">
            <a:avLst/>
          </a:prstGeom>
          <a:noFill/>
          <a:ln>
            <a:noFill/>
          </a:ln>
        </p:spPr>
      </p:pic>
      <p:sp>
        <p:nvSpPr>
          <p:cNvPr id="119" name="Google Shape;119;g9f96012f3d_0_1"/>
          <p:cNvSpPr txBox="1"/>
          <p:nvPr/>
        </p:nvSpPr>
        <p:spPr>
          <a:xfrm>
            <a:off x="299525" y="4929850"/>
            <a:ext cx="22296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2"/>
                </a:solidFill>
              </a:rPr>
              <a:t>Technical coordination</a:t>
            </a:r>
            <a:endParaRPr>
              <a:solidFill>
                <a:schemeClr val="dk2"/>
              </a:solidFill>
            </a:endParaRPr>
          </a:p>
        </p:txBody>
      </p:sp>
      <p:sp>
        <p:nvSpPr>
          <p:cNvPr id="120" name="Google Shape;120;g9f96012f3d_0_1"/>
          <p:cNvSpPr/>
          <p:nvPr/>
        </p:nvSpPr>
        <p:spPr>
          <a:xfrm>
            <a:off x="201625" y="3367225"/>
            <a:ext cx="2993700" cy="974400"/>
          </a:xfrm>
          <a:prstGeom prst="roundRect">
            <a:avLst>
              <a:gd name="adj" fmla="val 16667"/>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g9f96012f3d_0_1"/>
          <p:cNvPicPr preferRelativeResize="0"/>
          <p:nvPr/>
        </p:nvPicPr>
        <p:blipFill>
          <a:blip r:embed="rId8">
            <a:alphaModFix/>
          </a:blip>
          <a:stretch>
            <a:fillRect/>
          </a:stretch>
        </p:blipFill>
        <p:spPr>
          <a:xfrm>
            <a:off x="3658125" y="2626950"/>
            <a:ext cx="5257275" cy="3285325"/>
          </a:xfrm>
          <a:prstGeom prst="rect">
            <a:avLst/>
          </a:prstGeom>
          <a:noFill/>
          <a:ln>
            <a:noFill/>
          </a:ln>
        </p:spPr>
      </p:pic>
      <p:pic>
        <p:nvPicPr>
          <p:cNvPr id="122" name="Google Shape;122;g9f96012f3d_0_1" descr="C:\Documents and Settings\hugo\Desktop\PPS-Template_LIP-Computing\LIPCC-blue-200x99.png"/>
          <p:cNvPicPr preferRelativeResize="0"/>
          <p:nvPr/>
        </p:nvPicPr>
        <p:blipFill rotWithShape="1">
          <a:blip r:embed="rId9">
            <a:alphaModFix/>
          </a:blip>
          <a:srcRect/>
          <a:stretch/>
        </p:blipFill>
        <p:spPr>
          <a:xfrm>
            <a:off x="1962388" y="5301750"/>
            <a:ext cx="1371600" cy="679133"/>
          </a:xfrm>
          <a:prstGeom prst="rect">
            <a:avLst/>
          </a:prstGeom>
          <a:noFill/>
          <a:ln>
            <a:noFill/>
          </a:ln>
        </p:spPr>
      </p:pic>
      <p:sp>
        <p:nvSpPr>
          <p:cNvPr id="123" name="Google Shape;123;g9f96012f3d_0_1"/>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g9f96012f3d_0_368"/>
          <p:cNvPicPr preferRelativeResize="0"/>
          <p:nvPr/>
        </p:nvPicPr>
        <p:blipFill>
          <a:blip r:embed="rId3">
            <a:alphaModFix/>
          </a:blip>
          <a:stretch>
            <a:fillRect/>
          </a:stretch>
        </p:blipFill>
        <p:spPr>
          <a:xfrm>
            <a:off x="3276599" y="3733800"/>
            <a:ext cx="2133601" cy="1447800"/>
          </a:xfrm>
          <a:prstGeom prst="rect">
            <a:avLst/>
          </a:prstGeom>
          <a:noFill/>
          <a:ln>
            <a:noFill/>
          </a:ln>
        </p:spPr>
      </p:pic>
      <p:sp>
        <p:nvSpPr>
          <p:cNvPr id="442" name="Google Shape;442;g9f96012f3d_0_368"/>
          <p:cNvSpPr txBox="1">
            <a:spLocks noGrp="1"/>
          </p:cNvSpPr>
          <p:nvPr>
            <p:ph type="title"/>
          </p:nvPr>
        </p:nvSpPr>
        <p:spPr>
          <a:xfrm>
            <a:off x="76200" y="762000"/>
            <a:ext cx="87327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Global Biodiversity Information Facility: GBIF.org</a:t>
            </a:r>
            <a:endParaRPr sz="3000"/>
          </a:p>
        </p:txBody>
      </p:sp>
      <p:sp>
        <p:nvSpPr>
          <p:cNvPr id="443" name="Google Shape;443;g9f96012f3d_0_368"/>
          <p:cNvSpPr txBox="1">
            <a:spLocks noGrp="1"/>
          </p:cNvSpPr>
          <p:nvPr>
            <p:ph type="body" idx="1"/>
          </p:nvPr>
        </p:nvSpPr>
        <p:spPr>
          <a:xfrm>
            <a:off x="304800" y="1371600"/>
            <a:ext cx="8504100" cy="1524000"/>
          </a:xfrm>
          <a:prstGeom prst="rect">
            <a:avLst/>
          </a:prstGeom>
        </p:spPr>
        <p:txBody>
          <a:bodyPr spcFirstLastPara="1" wrap="square" lIns="91425" tIns="45700" rIns="91425" bIns="45700" anchor="t" anchorCtr="0">
            <a:noAutofit/>
          </a:bodyPr>
          <a:lstStyle/>
          <a:p>
            <a:pPr marL="457200" lvl="0" indent="-330200" algn="l" rtl="0">
              <a:spcBef>
                <a:spcPts val="400"/>
              </a:spcBef>
              <a:spcAft>
                <a:spcPts val="0"/>
              </a:spcAft>
              <a:buSzPts val="1600"/>
              <a:buChar char="●"/>
            </a:pPr>
            <a:r>
              <a:rPr lang="en-US" sz="1600">
                <a:solidFill>
                  <a:schemeClr val="dk1"/>
                </a:solidFill>
                <a:latin typeface="Garamond"/>
                <a:ea typeface="Garamond"/>
                <a:cs typeface="Garamond"/>
                <a:sym typeface="Garamond"/>
              </a:rPr>
              <a:t>GBIF Nodes in Portugal and Spain are key components of the </a:t>
            </a:r>
            <a:r>
              <a:rPr lang="en-US" sz="1600" b="1">
                <a:solidFill>
                  <a:schemeClr val="dk1"/>
                </a:solidFill>
                <a:latin typeface="Garamond"/>
                <a:ea typeface="Garamond"/>
                <a:cs typeface="Garamond"/>
                <a:sym typeface="Garamond"/>
              </a:rPr>
              <a:t>LifeWatch ERIC.</a:t>
            </a:r>
            <a:r>
              <a:rPr lang="en-US" sz="1600">
                <a:solidFill>
                  <a:schemeClr val="dk1"/>
                </a:solidFill>
                <a:latin typeface="Garamond"/>
                <a:ea typeface="Garamond"/>
                <a:cs typeface="Garamond"/>
                <a:sym typeface="Garamond"/>
              </a:rPr>
              <a:t> </a:t>
            </a:r>
            <a:endParaRPr sz="1600">
              <a:solidFill>
                <a:schemeClr val="dk1"/>
              </a:solidFill>
              <a:latin typeface="Garamond"/>
              <a:ea typeface="Garamond"/>
              <a:cs typeface="Garamond"/>
              <a:sym typeface="Garamond"/>
            </a:endParaRPr>
          </a:p>
          <a:p>
            <a:pPr marL="457200" lvl="0" indent="-330200" algn="l" rtl="0">
              <a:spcBef>
                <a:spcPts val="0"/>
              </a:spcBef>
              <a:spcAft>
                <a:spcPts val="0"/>
              </a:spcAft>
              <a:buSzPts val="1600"/>
              <a:buChar char="●"/>
            </a:pPr>
            <a:r>
              <a:rPr lang="en-US" sz="1600">
                <a:solidFill>
                  <a:schemeClr val="dk1"/>
                </a:solidFill>
                <a:latin typeface="Garamond"/>
                <a:ea typeface="Garamond"/>
                <a:cs typeface="Garamond"/>
                <a:sym typeface="Garamond"/>
              </a:rPr>
              <a:t>These activities are supported by </a:t>
            </a:r>
            <a:r>
              <a:rPr lang="en-US" sz="1600" b="1">
                <a:solidFill>
                  <a:srgbClr val="007400"/>
                </a:solidFill>
                <a:latin typeface="Garamond"/>
                <a:ea typeface="Garamond"/>
                <a:cs typeface="Garamond"/>
                <a:sym typeface="Garamond"/>
              </a:rPr>
              <a:t>IBERGRID</a:t>
            </a:r>
            <a:endParaRPr sz="1600">
              <a:solidFill>
                <a:srgbClr val="007400"/>
              </a:solidFill>
              <a:latin typeface="Garamond"/>
              <a:ea typeface="Garamond"/>
              <a:cs typeface="Garamond"/>
              <a:sym typeface="Garamond"/>
            </a:endParaRPr>
          </a:p>
          <a:p>
            <a:pPr marL="457200" lvl="0" indent="-330200" algn="l" rtl="0">
              <a:spcBef>
                <a:spcPts val="0"/>
              </a:spcBef>
              <a:spcAft>
                <a:spcPts val="0"/>
              </a:spcAft>
              <a:buClr>
                <a:schemeClr val="dk1"/>
              </a:buClr>
              <a:buSzPts val="1600"/>
              <a:buFont typeface="Garamond"/>
              <a:buChar char="●"/>
            </a:pPr>
            <a:r>
              <a:rPr lang="en-US" sz="1600">
                <a:solidFill>
                  <a:schemeClr val="dk1"/>
                </a:solidFill>
                <a:latin typeface="Garamond"/>
                <a:ea typeface="Garamond"/>
                <a:cs typeface="Garamond"/>
                <a:sym typeface="Garamond"/>
              </a:rPr>
              <a:t>Housing facilities, technologies and integration: </a:t>
            </a:r>
            <a:r>
              <a:rPr lang="en-US" sz="1400" u="sng">
                <a:solidFill>
                  <a:schemeClr val="hlink"/>
                </a:solidFill>
                <a:hlinkClick r:id="rId4"/>
              </a:rPr>
              <a:t>https://dados.gbif.pt</a:t>
            </a:r>
            <a:r>
              <a:rPr lang="en-US" sz="1400">
                <a:solidFill>
                  <a:schemeClr val="lt2"/>
                </a:solidFill>
              </a:rPr>
              <a:t> &amp;  </a:t>
            </a:r>
            <a:r>
              <a:rPr lang="en-US" sz="1400" u="sng">
                <a:solidFill>
                  <a:schemeClr val="hlink"/>
                </a:solidFill>
                <a:hlinkClick r:id="rId5"/>
              </a:rPr>
              <a:t>https://datos.gbif.es</a:t>
            </a:r>
            <a:r>
              <a:rPr lang="en-US" sz="1400">
                <a:solidFill>
                  <a:schemeClr val="lt2"/>
                </a:solidFill>
              </a:rPr>
              <a:t> </a:t>
            </a:r>
            <a:endParaRPr sz="1600">
              <a:solidFill>
                <a:schemeClr val="dk1"/>
              </a:solidFill>
              <a:latin typeface="Garamond"/>
              <a:ea typeface="Garamond"/>
              <a:cs typeface="Garamond"/>
              <a:sym typeface="Garamond"/>
            </a:endParaRPr>
          </a:p>
          <a:p>
            <a:pPr marL="457200" lvl="0" indent="-336550" algn="l" rtl="0">
              <a:spcBef>
                <a:spcPts val="0"/>
              </a:spcBef>
              <a:spcAft>
                <a:spcPts val="0"/>
              </a:spcAft>
              <a:buClr>
                <a:srgbClr val="000000"/>
              </a:buClr>
              <a:buSzPts val="1700"/>
              <a:buFont typeface="Garamond"/>
              <a:buChar char="●"/>
            </a:pPr>
            <a:r>
              <a:rPr lang="en-US" sz="1500" b="1">
                <a:solidFill>
                  <a:srgbClr val="000000"/>
                </a:solidFill>
                <a:latin typeface="Garamond"/>
                <a:ea typeface="Garamond"/>
                <a:cs typeface="Garamond"/>
                <a:sym typeface="Garamond"/>
              </a:rPr>
              <a:t>GBIF Data Space for the Iberian Peninsula is co-funded by EGI-ACE, as a pilot for integration of biodiversity and environment data  in territories with shared characteristics</a:t>
            </a:r>
            <a:endParaRPr sz="1700" b="1">
              <a:solidFill>
                <a:srgbClr val="000000"/>
              </a:solidFill>
              <a:latin typeface="Garamond"/>
              <a:ea typeface="Garamond"/>
              <a:cs typeface="Garamond"/>
              <a:sym typeface="Garamond"/>
            </a:endParaRPr>
          </a:p>
        </p:txBody>
      </p:sp>
      <p:pic>
        <p:nvPicPr>
          <p:cNvPr id="444" name="Google Shape;444;g9f96012f3d_0_368"/>
          <p:cNvPicPr preferRelativeResize="0"/>
          <p:nvPr/>
        </p:nvPicPr>
        <p:blipFill>
          <a:blip r:embed="rId6">
            <a:alphaModFix/>
          </a:blip>
          <a:stretch>
            <a:fillRect/>
          </a:stretch>
        </p:blipFill>
        <p:spPr>
          <a:xfrm>
            <a:off x="457200" y="3048000"/>
            <a:ext cx="2819400" cy="1447800"/>
          </a:xfrm>
          <a:prstGeom prst="rect">
            <a:avLst/>
          </a:prstGeom>
          <a:noFill/>
          <a:ln>
            <a:noFill/>
          </a:ln>
        </p:spPr>
      </p:pic>
      <p:pic>
        <p:nvPicPr>
          <p:cNvPr id="445" name="Google Shape;445;g9f96012f3d_0_368"/>
          <p:cNvPicPr preferRelativeResize="0"/>
          <p:nvPr/>
        </p:nvPicPr>
        <p:blipFill>
          <a:blip r:embed="rId7">
            <a:alphaModFix/>
          </a:blip>
          <a:stretch>
            <a:fillRect/>
          </a:stretch>
        </p:blipFill>
        <p:spPr>
          <a:xfrm>
            <a:off x="457200" y="4716849"/>
            <a:ext cx="2819400" cy="845751"/>
          </a:xfrm>
          <a:prstGeom prst="rect">
            <a:avLst/>
          </a:prstGeom>
          <a:noFill/>
          <a:ln>
            <a:noFill/>
          </a:ln>
        </p:spPr>
      </p:pic>
      <p:pic>
        <p:nvPicPr>
          <p:cNvPr id="446" name="Google Shape;446;g9f96012f3d_0_368"/>
          <p:cNvPicPr preferRelativeResize="0"/>
          <p:nvPr/>
        </p:nvPicPr>
        <p:blipFill>
          <a:blip r:embed="rId8">
            <a:alphaModFix/>
          </a:blip>
          <a:stretch>
            <a:fillRect/>
          </a:stretch>
        </p:blipFill>
        <p:spPr>
          <a:xfrm>
            <a:off x="3124200" y="4836300"/>
            <a:ext cx="710000" cy="497700"/>
          </a:xfrm>
          <a:prstGeom prst="rect">
            <a:avLst/>
          </a:prstGeom>
          <a:noFill/>
          <a:ln>
            <a:noFill/>
          </a:ln>
        </p:spPr>
      </p:pic>
      <p:pic>
        <p:nvPicPr>
          <p:cNvPr id="447" name="Google Shape;447;g9f96012f3d_0_368"/>
          <p:cNvPicPr preferRelativeResize="0"/>
          <p:nvPr/>
        </p:nvPicPr>
        <p:blipFill>
          <a:blip r:embed="rId9">
            <a:alphaModFix/>
          </a:blip>
          <a:stretch>
            <a:fillRect/>
          </a:stretch>
        </p:blipFill>
        <p:spPr>
          <a:xfrm>
            <a:off x="3124200" y="3581400"/>
            <a:ext cx="749581" cy="497700"/>
          </a:xfrm>
          <a:prstGeom prst="rect">
            <a:avLst/>
          </a:prstGeom>
          <a:noFill/>
          <a:ln>
            <a:noFill/>
          </a:ln>
        </p:spPr>
      </p:pic>
      <p:pic>
        <p:nvPicPr>
          <p:cNvPr id="448" name="Google Shape;448;g9f96012f3d_0_368"/>
          <p:cNvPicPr preferRelativeResize="0"/>
          <p:nvPr/>
        </p:nvPicPr>
        <p:blipFill>
          <a:blip r:embed="rId10">
            <a:alphaModFix/>
          </a:blip>
          <a:stretch>
            <a:fillRect/>
          </a:stretch>
        </p:blipFill>
        <p:spPr>
          <a:xfrm>
            <a:off x="5410201" y="3124200"/>
            <a:ext cx="3276599" cy="2438400"/>
          </a:xfrm>
          <a:prstGeom prst="rect">
            <a:avLst/>
          </a:prstGeom>
          <a:noFill/>
          <a:ln>
            <a:noFill/>
          </a:ln>
        </p:spPr>
      </p:pic>
      <p:sp>
        <p:nvSpPr>
          <p:cNvPr id="449" name="Google Shape;449;g9f96012f3d_0_368"/>
          <p:cNvSpPr txBox="1"/>
          <p:nvPr/>
        </p:nvSpPr>
        <p:spPr>
          <a:xfrm>
            <a:off x="5090350" y="2895600"/>
            <a:ext cx="39654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b="1" i="1"/>
              <a:t>Distribution of Black Storks in the Iberian Peninsula</a:t>
            </a:r>
            <a:endParaRPr sz="1000" b="1" i="1"/>
          </a:p>
        </p:txBody>
      </p:sp>
      <p:cxnSp>
        <p:nvCxnSpPr>
          <p:cNvPr id="450" name="Google Shape;450;g9f96012f3d_0_368"/>
          <p:cNvCxnSpPr/>
          <p:nvPr/>
        </p:nvCxnSpPr>
        <p:spPr>
          <a:xfrm rot="10800000">
            <a:off x="4648200" y="4724400"/>
            <a:ext cx="0" cy="1066800"/>
          </a:xfrm>
          <a:prstGeom prst="straightConnector1">
            <a:avLst/>
          </a:prstGeom>
          <a:noFill/>
          <a:ln w="28575" cap="flat" cmpd="sng">
            <a:solidFill>
              <a:srgbClr val="FF0000"/>
            </a:solidFill>
            <a:prstDash val="solid"/>
            <a:round/>
            <a:headEnd type="none" w="med" len="med"/>
            <a:tailEnd type="triangle" w="med" len="med"/>
          </a:ln>
        </p:spPr>
      </p:cxnSp>
      <p:sp>
        <p:nvSpPr>
          <p:cNvPr id="451" name="Google Shape;451;g9f96012f3d_0_368"/>
          <p:cNvSpPr txBox="1"/>
          <p:nvPr/>
        </p:nvSpPr>
        <p:spPr>
          <a:xfrm>
            <a:off x="3352800" y="5791200"/>
            <a:ext cx="28194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IBERGRID-aware Black Stork crossing smoothly Extremadura, </a:t>
            </a:r>
            <a:endParaRPr sz="1200"/>
          </a:p>
          <a:p>
            <a:pPr marL="0" lvl="0" indent="0" algn="ctr" rtl="0">
              <a:spcBef>
                <a:spcPts val="0"/>
              </a:spcBef>
              <a:spcAft>
                <a:spcPts val="0"/>
              </a:spcAft>
              <a:buNone/>
            </a:pPr>
            <a:r>
              <a:rPr lang="en-US" sz="1200"/>
              <a:t>direction Alentejo</a:t>
            </a:r>
            <a:endParaRPr sz="1200"/>
          </a:p>
        </p:txBody>
      </p:sp>
      <p:sp>
        <p:nvSpPr>
          <p:cNvPr id="452" name="Google Shape;452;g9f96012f3d_0_368"/>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9f96012f3d_0_453"/>
          <p:cNvSpPr txBox="1">
            <a:spLocks noGrp="1"/>
          </p:cNvSpPr>
          <p:nvPr>
            <p:ph type="title"/>
          </p:nvPr>
        </p:nvSpPr>
        <p:spPr>
          <a:xfrm>
            <a:off x="76200" y="838200"/>
            <a:ext cx="89358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Classifying plants</a:t>
            </a:r>
            <a:endParaRPr/>
          </a:p>
        </p:txBody>
      </p:sp>
      <p:sp>
        <p:nvSpPr>
          <p:cNvPr id="459" name="Google Shape;459;g9f96012f3d_0_453"/>
          <p:cNvSpPr txBox="1">
            <a:spLocks noGrp="1"/>
          </p:cNvSpPr>
          <p:nvPr>
            <p:ph type="body" idx="1"/>
          </p:nvPr>
        </p:nvSpPr>
        <p:spPr>
          <a:xfrm>
            <a:off x="304800" y="1447800"/>
            <a:ext cx="8626800" cy="2456700"/>
          </a:xfrm>
          <a:prstGeom prst="rect">
            <a:avLst/>
          </a:prstGeom>
        </p:spPr>
        <p:txBody>
          <a:bodyPr spcFirstLastPara="1" wrap="square" lIns="91425" tIns="45700" rIns="91425" bIns="45700" anchor="t" anchorCtr="0">
            <a:noAutofit/>
          </a:bodyPr>
          <a:lstStyle/>
          <a:p>
            <a:pPr marL="457200" lvl="0" indent="-342900" algn="l" rtl="0">
              <a:spcBef>
                <a:spcPts val="400"/>
              </a:spcBef>
              <a:spcAft>
                <a:spcPts val="0"/>
              </a:spcAft>
              <a:buSzPts val="1800"/>
              <a:buFont typeface="Garamond"/>
              <a:buChar char="●"/>
            </a:pPr>
            <a:r>
              <a:rPr lang="en-US" sz="1800">
                <a:solidFill>
                  <a:schemeClr val="dk1"/>
                </a:solidFill>
                <a:latin typeface="Garamond"/>
                <a:ea typeface="Garamond"/>
                <a:cs typeface="Garamond"/>
                <a:sym typeface="Garamond"/>
              </a:rPr>
              <a:t>Deep learning convolutional neural network applied to plant recognition</a:t>
            </a:r>
            <a:endParaRPr sz="1800">
              <a:solidFill>
                <a:schemeClr val="dk1"/>
              </a:solidFill>
              <a:latin typeface="Garamond"/>
              <a:ea typeface="Garamond"/>
              <a:cs typeface="Garamond"/>
              <a:sym typeface="Garamond"/>
            </a:endParaRPr>
          </a:p>
          <a:p>
            <a:pPr marL="457200" lvl="0" indent="-342900" algn="l" rtl="0">
              <a:spcBef>
                <a:spcPts val="0"/>
              </a:spcBef>
              <a:spcAft>
                <a:spcPts val="0"/>
              </a:spcAft>
              <a:buSzPts val="1800"/>
              <a:buFont typeface="Garamond"/>
              <a:buChar char="●"/>
            </a:pPr>
            <a:r>
              <a:rPr lang="en-US" sz="1800">
                <a:solidFill>
                  <a:schemeClr val="dk1"/>
                </a:solidFill>
                <a:latin typeface="Garamond"/>
                <a:ea typeface="Garamond"/>
                <a:cs typeface="Garamond"/>
                <a:sym typeface="Garamond"/>
              </a:rPr>
              <a:t>Used 240,000 images from PlantNet + ResNet model for classification</a:t>
            </a:r>
            <a:endParaRPr sz="1800">
              <a:solidFill>
                <a:schemeClr val="dk1"/>
              </a:solidFill>
              <a:latin typeface="Garamond"/>
              <a:ea typeface="Garamond"/>
              <a:cs typeface="Garamond"/>
              <a:sym typeface="Garamond"/>
            </a:endParaRPr>
          </a:p>
          <a:p>
            <a:pPr marL="457200" lvl="0" indent="-342900" algn="l" rtl="0">
              <a:spcBef>
                <a:spcPts val="0"/>
              </a:spcBef>
              <a:spcAft>
                <a:spcPts val="0"/>
              </a:spcAft>
              <a:buSzPts val="1800"/>
              <a:buChar char="●"/>
            </a:pPr>
            <a:r>
              <a:rPr lang="en-US" sz="1800">
                <a:solidFill>
                  <a:schemeClr val="dk1"/>
                </a:solidFill>
                <a:latin typeface="Garamond"/>
                <a:ea typeface="Garamond"/>
                <a:cs typeface="Garamond"/>
                <a:sym typeface="Garamond"/>
              </a:rPr>
              <a:t>Used the </a:t>
            </a:r>
            <a:r>
              <a:rPr lang="en-US" sz="1800" b="1">
                <a:solidFill>
                  <a:schemeClr val="dk2"/>
                </a:solidFill>
                <a:latin typeface="Garamond"/>
                <a:ea typeface="Garamond"/>
                <a:cs typeface="Garamond"/>
                <a:sym typeface="Garamond"/>
              </a:rPr>
              <a:t>Lifewatch</a:t>
            </a:r>
            <a:r>
              <a:rPr lang="en-US" sz="1800">
                <a:solidFill>
                  <a:schemeClr val="dk1"/>
                </a:solidFill>
                <a:latin typeface="Garamond"/>
                <a:ea typeface="Garamond"/>
                <a:cs typeface="Garamond"/>
                <a:sym typeface="Garamond"/>
              </a:rPr>
              <a:t> VO in the EGI FedCloud to execute on </a:t>
            </a:r>
            <a:r>
              <a:rPr lang="en-US" sz="1800" b="1">
                <a:solidFill>
                  <a:schemeClr val="dk2"/>
                </a:solidFill>
                <a:latin typeface="Garamond"/>
                <a:ea typeface="Garamond"/>
                <a:cs typeface="Garamond"/>
                <a:sym typeface="Garamond"/>
              </a:rPr>
              <a:t>IBERGRID</a:t>
            </a:r>
            <a:r>
              <a:rPr lang="en-US" sz="1800">
                <a:solidFill>
                  <a:schemeClr val="dk1"/>
                </a:solidFill>
                <a:latin typeface="Garamond"/>
                <a:ea typeface="Garamond"/>
                <a:cs typeface="Garamond"/>
                <a:sym typeface="Garamond"/>
              </a:rPr>
              <a:t> cloud resources with GPGPUs</a:t>
            </a:r>
            <a:endParaRPr sz="1800">
              <a:solidFill>
                <a:schemeClr val="dk1"/>
              </a:solidFill>
              <a:latin typeface="Garamond"/>
              <a:ea typeface="Garamond"/>
              <a:cs typeface="Garamond"/>
              <a:sym typeface="Garamond"/>
            </a:endParaRPr>
          </a:p>
          <a:p>
            <a:pPr marL="457200" lvl="0" indent="-342900" algn="l" rtl="0">
              <a:spcBef>
                <a:spcPts val="0"/>
              </a:spcBef>
              <a:spcAft>
                <a:spcPts val="0"/>
              </a:spcAft>
              <a:buSzPts val="1800"/>
              <a:buFont typeface="Garamond"/>
              <a:buChar char="●"/>
            </a:pPr>
            <a:r>
              <a:rPr lang="en-US" sz="1800">
                <a:solidFill>
                  <a:schemeClr val="dk1"/>
                </a:solidFill>
                <a:latin typeface="Garamond"/>
                <a:ea typeface="Garamond"/>
                <a:cs typeface="Garamond"/>
                <a:sym typeface="Garamond"/>
              </a:rPr>
              <a:t>ResNet outperforms most public plant classification algorithms</a:t>
            </a:r>
            <a:endParaRPr sz="1800">
              <a:solidFill>
                <a:schemeClr val="dk1"/>
              </a:solidFill>
              <a:latin typeface="Garamond"/>
              <a:ea typeface="Garamond"/>
              <a:cs typeface="Garamond"/>
              <a:sym typeface="Garamond"/>
            </a:endParaRPr>
          </a:p>
          <a:p>
            <a:pPr marL="457200" lvl="0" indent="-342900" algn="l" rtl="0">
              <a:spcBef>
                <a:spcPts val="0"/>
              </a:spcBef>
              <a:spcAft>
                <a:spcPts val="0"/>
              </a:spcAft>
              <a:buSzPts val="1800"/>
              <a:buFont typeface="Garamond"/>
              <a:buChar char="●"/>
            </a:pPr>
            <a:r>
              <a:rPr lang="en-US" sz="1800">
                <a:solidFill>
                  <a:schemeClr val="dk1"/>
                </a:solidFill>
                <a:latin typeface="Garamond"/>
                <a:ea typeface="Garamond"/>
                <a:cs typeface="Garamond"/>
                <a:sym typeface="Garamond"/>
              </a:rPr>
              <a:t>Collaboration on-going in the DEEP-Hybrid-DataCloud project</a:t>
            </a:r>
            <a:endParaRPr sz="1800">
              <a:solidFill>
                <a:schemeClr val="dk1"/>
              </a:solidFill>
              <a:latin typeface="Garamond"/>
              <a:ea typeface="Garamond"/>
              <a:cs typeface="Garamond"/>
              <a:sym typeface="Garamond"/>
            </a:endParaRPr>
          </a:p>
          <a:p>
            <a:pPr marL="457200" lvl="0" indent="-342900" algn="l" rtl="0">
              <a:spcBef>
                <a:spcPts val="0"/>
              </a:spcBef>
              <a:spcAft>
                <a:spcPts val="0"/>
              </a:spcAft>
              <a:buSzPts val="1800"/>
              <a:buFont typeface="Garamond"/>
              <a:buChar char="●"/>
            </a:pPr>
            <a:r>
              <a:rPr lang="en-US" sz="1800" u="sng">
                <a:solidFill>
                  <a:schemeClr val="hlink"/>
                </a:solidFill>
                <a:latin typeface="Garamond"/>
                <a:ea typeface="Garamond"/>
                <a:cs typeface="Garamond"/>
                <a:sym typeface="Garamond"/>
                <a:hlinkClick r:id="rId3"/>
              </a:rPr>
              <a:t>http://deep.ifca.es/#plants</a:t>
            </a:r>
            <a:endParaRPr sz="1800">
              <a:solidFill>
                <a:schemeClr val="dk1"/>
              </a:solidFill>
              <a:latin typeface="Garamond"/>
              <a:ea typeface="Garamond"/>
              <a:cs typeface="Garamond"/>
              <a:sym typeface="Garamond"/>
            </a:endParaRPr>
          </a:p>
          <a:p>
            <a:pPr marL="0" lvl="0" indent="0" algn="l" rtl="0">
              <a:spcBef>
                <a:spcPts val="400"/>
              </a:spcBef>
              <a:spcAft>
                <a:spcPts val="0"/>
              </a:spcAft>
              <a:buNone/>
            </a:pPr>
            <a:endParaRPr sz="1800">
              <a:solidFill>
                <a:schemeClr val="dk1"/>
              </a:solidFill>
              <a:latin typeface="Garamond"/>
              <a:ea typeface="Garamond"/>
              <a:cs typeface="Garamond"/>
              <a:sym typeface="Garamond"/>
            </a:endParaRPr>
          </a:p>
          <a:p>
            <a:pPr marL="0" lvl="0" indent="0" algn="l" rtl="0">
              <a:spcBef>
                <a:spcPts val="400"/>
              </a:spcBef>
              <a:spcAft>
                <a:spcPts val="0"/>
              </a:spcAft>
              <a:buNone/>
            </a:pPr>
            <a:endParaRPr sz="1800">
              <a:solidFill>
                <a:schemeClr val="dk1"/>
              </a:solidFill>
              <a:latin typeface="Garamond"/>
              <a:ea typeface="Garamond"/>
              <a:cs typeface="Garamond"/>
              <a:sym typeface="Garamond"/>
            </a:endParaRPr>
          </a:p>
        </p:txBody>
      </p:sp>
      <p:pic>
        <p:nvPicPr>
          <p:cNvPr id="460" name="Google Shape;460;g9f96012f3d_0_453"/>
          <p:cNvPicPr preferRelativeResize="0"/>
          <p:nvPr/>
        </p:nvPicPr>
        <p:blipFill>
          <a:blip r:embed="rId4">
            <a:alphaModFix/>
          </a:blip>
          <a:stretch>
            <a:fillRect/>
          </a:stretch>
        </p:blipFill>
        <p:spPr>
          <a:xfrm>
            <a:off x="2246000" y="3886200"/>
            <a:ext cx="2013472" cy="1808950"/>
          </a:xfrm>
          <a:prstGeom prst="rect">
            <a:avLst/>
          </a:prstGeom>
          <a:noFill/>
          <a:ln>
            <a:noFill/>
          </a:ln>
        </p:spPr>
      </p:pic>
      <p:pic>
        <p:nvPicPr>
          <p:cNvPr id="461" name="Google Shape;461;g9f96012f3d_0_453"/>
          <p:cNvPicPr preferRelativeResize="0"/>
          <p:nvPr/>
        </p:nvPicPr>
        <p:blipFill>
          <a:blip r:embed="rId5">
            <a:alphaModFix/>
          </a:blip>
          <a:stretch>
            <a:fillRect/>
          </a:stretch>
        </p:blipFill>
        <p:spPr>
          <a:xfrm>
            <a:off x="4440630" y="3886200"/>
            <a:ext cx="1730696" cy="1808950"/>
          </a:xfrm>
          <a:prstGeom prst="rect">
            <a:avLst/>
          </a:prstGeom>
          <a:noFill/>
          <a:ln>
            <a:noFill/>
          </a:ln>
        </p:spPr>
      </p:pic>
      <p:pic>
        <p:nvPicPr>
          <p:cNvPr id="462" name="Google Shape;462;g9f96012f3d_0_453"/>
          <p:cNvPicPr preferRelativeResize="0"/>
          <p:nvPr/>
        </p:nvPicPr>
        <p:blipFill>
          <a:blip r:embed="rId6">
            <a:alphaModFix/>
          </a:blip>
          <a:stretch>
            <a:fillRect/>
          </a:stretch>
        </p:blipFill>
        <p:spPr>
          <a:xfrm>
            <a:off x="385261" y="3886200"/>
            <a:ext cx="1688364" cy="1764700"/>
          </a:xfrm>
          <a:prstGeom prst="rect">
            <a:avLst/>
          </a:prstGeom>
          <a:noFill/>
          <a:ln>
            <a:noFill/>
          </a:ln>
        </p:spPr>
      </p:pic>
      <p:pic>
        <p:nvPicPr>
          <p:cNvPr id="463" name="Google Shape;463;g9f96012f3d_0_453"/>
          <p:cNvPicPr preferRelativeResize="0"/>
          <p:nvPr/>
        </p:nvPicPr>
        <p:blipFill>
          <a:blip r:embed="rId7">
            <a:alphaModFix/>
          </a:blip>
          <a:stretch>
            <a:fillRect/>
          </a:stretch>
        </p:blipFill>
        <p:spPr>
          <a:xfrm>
            <a:off x="7224900" y="3977650"/>
            <a:ext cx="1548575" cy="1717500"/>
          </a:xfrm>
          <a:prstGeom prst="rect">
            <a:avLst/>
          </a:prstGeom>
          <a:noFill/>
          <a:ln>
            <a:noFill/>
          </a:ln>
        </p:spPr>
      </p:pic>
      <p:sp>
        <p:nvSpPr>
          <p:cNvPr id="464" name="Google Shape;464;g9f96012f3d_0_453"/>
          <p:cNvSpPr txBox="1"/>
          <p:nvPr/>
        </p:nvSpPr>
        <p:spPr>
          <a:xfrm>
            <a:off x="7105975" y="5741725"/>
            <a:ext cx="18072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Helianthus annuus</a:t>
            </a:r>
            <a:endParaRPr sz="1200"/>
          </a:p>
        </p:txBody>
      </p:sp>
      <p:sp>
        <p:nvSpPr>
          <p:cNvPr id="465" name="Google Shape;465;g9f96012f3d_0_453"/>
          <p:cNvSpPr/>
          <p:nvPr/>
        </p:nvSpPr>
        <p:spPr>
          <a:xfrm>
            <a:off x="6560450" y="4608200"/>
            <a:ext cx="368400" cy="5598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g9f96012f3d_0_453"/>
          <p:cNvSpPr/>
          <p:nvPr/>
        </p:nvSpPr>
        <p:spPr>
          <a:xfrm>
            <a:off x="685800" y="5833275"/>
            <a:ext cx="5920500" cy="42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5,178,562 hours in IBERGRID since Oct 2019</a:t>
            </a:r>
            <a:endParaRPr/>
          </a:p>
          <a:p>
            <a:pPr marL="0" marR="0" lvl="0" indent="0" algn="l" rtl="0">
              <a:spcBef>
                <a:spcPts val="0"/>
              </a:spcBef>
              <a:spcAft>
                <a:spcPts val="0"/>
              </a:spcAft>
              <a:buNone/>
            </a:pPr>
            <a:endParaRPr sz="2400">
              <a:solidFill>
                <a:srgbClr val="007300"/>
              </a:solidFill>
              <a:latin typeface="Calibri"/>
              <a:ea typeface="Calibri"/>
              <a:cs typeface="Calibri"/>
              <a:sym typeface="Calibri"/>
            </a:endParaRPr>
          </a:p>
        </p:txBody>
      </p:sp>
      <p:sp>
        <p:nvSpPr>
          <p:cNvPr id="467" name="Google Shape;467;g9f96012f3d_0_453"/>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53e06d4d66_1_0"/>
          <p:cNvSpPr txBox="1">
            <a:spLocks noGrp="1"/>
          </p:cNvSpPr>
          <p:nvPr>
            <p:ph type="title"/>
          </p:nvPr>
        </p:nvSpPr>
        <p:spPr>
          <a:xfrm>
            <a:off x="76200" y="838200"/>
            <a:ext cx="89358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Remote Sensing &amp; Water Quality</a:t>
            </a:r>
            <a:endParaRPr/>
          </a:p>
        </p:txBody>
      </p:sp>
      <p:sp>
        <p:nvSpPr>
          <p:cNvPr id="474" name="Google Shape;474;g53e06d4d66_1_0"/>
          <p:cNvSpPr txBox="1">
            <a:spLocks noGrp="1"/>
          </p:cNvSpPr>
          <p:nvPr>
            <p:ph type="body" idx="1"/>
          </p:nvPr>
        </p:nvSpPr>
        <p:spPr>
          <a:xfrm>
            <a:off x="304800" y="1524000"/>
            <a:ext cx="8707200" cy="2121900"/>
          </a:xfrm>
          <a:prstGeom prst="rect">
            <a:avLst/>
          </a:prstGeom>
        </p:spPr>
        <p:txBody>
          <a:bodyPr spcFirstLastPara="1" wrap="square" lIns="91425" tIns="45700" rIns="91425" bIns="45700" anchor="t" anchorCtr="0">
            <a:noAutofit/>
          </a:bodyPr>
          <a:lstStyle/>
          <a:p>
            <a:pPr marL="457200" lvl="0" indent="-330200" algn="l" rtl="0">
              <a:spcBef>
                <a:spcPts val="400"/>
              </a:spcBef>
              <a:spcAft>
                <a:spcPts val="0"/>
              </a:spcAft>
              <a:buSzPts val="1600"/>
              <a:buFont typeface="Garamond"/>
              <a:buChar char="●"/>
            </a:pPr>
            <a:r>
              <a:rPr lang="en-US" sz="1600">
                <a:solidFill>
                  <a:schemeClr val="dk1"/>
                </a:solidFill>
                <a:latin typeface="Garamond"/>
                <a:ea typeface="Garamond"/>
                <a:cs typeface="Garamond"/>
                <a:sym typeface="Garamond"/>
              </a:rPr>
              <a:t>Virtual Research Environment (VRE) based on JupyterHub &amp; distributed storage.</a:t>
            </a:r>
            <a:endParaRPr sz="1600">
              <a:solidFill>
                <a:schemeClr val="dk1"/>
              </a:solidFill>
              <a:latin typeface="Garamond"/>
              <a:ea typeface="Garamond"/>
              <a:cs typeface="Garamond"/>
              <a:sym typeface="Garamond"/>
            </a:endParaRPr>
          </a:p>
          <a:p>
            <a:pPr marL="457200" lvl="0" indent="-330200" algn="l" rtl="0">
              <a:spcBef>
                <a:spcPts val="0"/>
              </a:spcBef>
              <a:spcAft>
                <a:spcPts val="0"/>
              </a:spcAft>
              <a:buSzPts val="1600"/>
              <a:buFont typeface="Garamond"/>
              <a:buChar char="●"/>
            </a:pPr>
            <a:r>
              <a:rPr lang="en-US" sz="1600">
                <a:solidFill>
                  <a:schemeClr val="dk1"/>
                </a:solidFill>
                <a:latin typeface="Garamond"/>
                <a:ea typeface="Garamond"/>
                <a:cs typeface="Garamond"/>
                <a:sym typeface="Garamond"/>
              </a:rPr>
              <a:t>Access to Remote Sensing Data (Copernicus, Landsat), Open Data sources (AEMET) and in-situ monitoring.</a:t>
            </a:r>
            <a:endParaRPr sz="1600">
              <a:solidFill>
                <a:schemeClr val="dk1"/>
              </a:solidFill>
              <a:latin typeface="Garamond"/>
              <a:ea typeface="Garamond"/>
              <a:cs typeface="Garamond"/>
              <a:sym typeface="Garamond"/>
            </a:endParaRPr>
          </a:p>
          <a:p>
            <a:pPr marL="457200" lvl="0" indent="-330200" algn="l" rtl="0">
              <a:spcBef>
                <a:spcPts val="0"/>
              </a:spcBef>
              <a:spcAft>
                <a:spcPts val="0"/>
              </a:spcAft>
              <a:buSzPts val="1600"/>
              <a:buChar char="●"/>
            </a:pPr>
            <a:r>
              <a:rPr lang="en-US" sz="1600" b="1">
                <a:solidFill>
                  <a:schemeClr val="dk2"/>
                </a:solidFill>
                <a:latin typeface="Garamond"/>
                <a:ea typeface="Garamond"/>
                <a:cs typeface="Garamond"/>
                <a:sym typeface="Garamond"/>
              </a:rPr>
              <a:t>Lifewatch</a:t>
            </a:r>
            <a:r>
              <a:rPr lang="en-US" sz="1600">
                <a:solidFill>
                  <a:schemeClr val="dk1"/>
                </a:solidFill>
                <a:latin typeface="Garamond"/>
                <a:ea typeface="Garamond"/>
                <a:cs typeface="Garamond"/>
                <a:sym typeface="Garamond"/>
              </a:rPr>
              <a:t> thematic service at EOSChub.</a:t>
            </a:r>
            <a:endParaRPr sz="1600">
              <a:solidFill>
                <a:schemeClr val="dk1"/>
              </a:solidFill>
              <a:latin typeface="Garamond"/>
              <a:ea typeface="Garamond"/>
              <a:cs typeface="Garamond"/>
              <a:sym typeface="Garamond"/>
            </a:endParaRPr>
          </a:p>
          <a:p>
            <a:pPr marL="457200" lvl="0" indent="-330200" algn="l" rtl="0">
              <a:spcBef>
                <a:spcPts val="0"/>
              </a:spcBef>
              <a:spcAft>
                <a:spcPts val="0"/>
              </a:spcAft>
              <a:buSzPts val="1600"/>
              <a:buFont typeface="Garamond"/>
              <a:buChar char="●"/>
            </a:pPr>
            <a:r>
              <a:rPr lang="en-US" sz="1600">
                <a:solidFill>
                  <a:schemeClr val="dk1"/>
                </a:solidFill>
                <a:latin typeface="Garamond"/>
                <a:ea typeface="Garamond"/>
                <a:cs typeface="Garamond"/>
                <a:sym typeface="Garamond"/>
              </a:rPr>
              <a:t>Linked to Machine learning and modelling methods. eXtreme-DataCloud &amp; DEEP-Hybrid-DataCloud project.</a:t>
            </a:r>
            <a:endParaRPr sz="1600">
              <a:solidFill>
                <a:schemeClr val="dk1"/>
              </a:solidFill>
              <a:latin typeface="Garamond"/>
              <a:ea typeface="Garamond"/>
              <a:cs typeface="Garamond"/>
              <a:sym typeface="Garamond"/>
            </a:endParaRPr>
          </a:p>
          <a:p>
            <a:pPr marL="457200" lvl="0" indent="-330200" algn="l" rtl="0">
              <a:spcBef>
                <a:spcPts val="0"/>
              </a:spcBef>
              <a:spcAft>
                <a:spcPts val="0"/>
              </a:spcAft>
              <a:buSzPts val="1600"/>
              <a:buFont typeface="Garamond"/>
              <a:buChar char="●"/>
            </a:pPr>
            <a:r>
              <a:rPr lang="en-US" sz="1600" u="sng">
                <a:solidFill>
                  <a:schemeClr val="hlink"/>
                </a:solidFill>
                <a:latin typeface="Garamond"/>
                <a:ea typeface="Garamond"/>
                <a:cs typeface="Garamond"/>
                <a:sym typeface="Garamond"/>
                <a:hlinkClick r:id="rId3"/>
              </a:rPr>
              <a:t>https://remote-sensing.ifca.es/</a:t>
            </a:r>
            <a:endParaRPr sz="1600">
              <a:solidFill>
                <a:schemeClr val="dk1"/>
              </a:solidFill>
              <a:latin typeface="Garamond"/>
              <a:ea typeface="Garamond"/>
              <a:cs typeface="Garamond"/>
              <a:sym typeface="Garamond"/>
            </a:endParaRPr>
          </a:p>
          <a:p>
            <a:pPr marL="457200" lvl="0" indent="0" algn="l" rtl="0">
              <a:spcBef>
                <a:spcPts val="400"/>
              </a:spcBef>
              <a:spcAft>
                <a:spcPts val="0"/>
              </a:spcAft>
              <a:buNone/>
            </a:pPr>
            <a:endParaRPr sz="1600">
              <a:solidFill>
                <a:schemeClr val="dk1"/>
              </a:solidFill>
              <a:latin typeface="Garamond"/>
              <a:ea typeface="Garamond"/>
              <a:cs typeface="Garamond"/>
              <a:sym typeface="Garamond"/>
            </a:endParaRPr>
          </a:p>
          <a:p>
            <a:pPr marL="0" lvl="0" indent="0" algn="l" rtl="0">
              <a:spcBef>
                <a:spcPts val="400"/>
              </a:spcBef>
              <a:spcAft>
                <a:spcPts val="0"/>
              </a:spcAft>
              <a:buNone/>
            </a:pPr>
            <a:endParaRPr sz="1600">
              <a:solidFill>
                <a:schemeClr val="dk1"/>
              </a:solidFill>
              <a:latin typeface="Garamond"/>
              <a:ea typeface="Garamond"/>
              <a:cs typeface="Garamond"/>
              <a:sym typeface="Garamond"/>
            </a:endParaRPr>
          </a:p>
          <a:p>
            <a:pPr marL="0" lvl="0" indent="0" algn="l" rtl="0">
              <a:spcBef>
                <a:spcPts val="400"/>
              </a:spcBef>
              <a:spcAft>
                <a:spcPts val="0"/>
              </a:spcAft>
              <a:buNone/>
            </a:pPr>
            <a:endParaRPr sz="1600">
              <a:solidFill>
                <a:schemeClr val="dk1"/>
              </a:solidFill>
              <a:latin typeface="Garamond"/>
              <a:ea typeface="Garamond"/>
              <a:cs typeface="Garamond"/>
              <a:sym typeface="Garamond"/>
            </a:endParaRPr>
          </a:p>
        </p:txBody>
      </p:sp>
      <p:pic>
        <p:nvPicPr>
          <p:cNvPr id="475" name="Google Shape;475;g53e06d4d66_1_0"/>
          <p:cNvPicPr preferRelativeResize="0"/>
          <p:nvPr/>
        </p:nvPicPr>
        <p:blipFill>
          <a:blip r:embed="rId4">
            <a:alphaModFix/>
          </a:blip>
          <a:stretch>
            <a:fillRect/>
          </a:stretch>
        </p:blipFill>
        <p:spPr>
          <a:xfrm>
            <a:off x="916550" y="3599700"/>
            <a:ext cx="1839683" cy="2648700"/>
          </a:xfrm>
          <a:prstGeom prst="rect">
            <a:avLst/>
          </a:prstGeom>
          <a:noFill/>
          <a:ln>
            <a:noFill/>
          </a:ln>
        </p:spPr>
      </p:pic>
      <p:pic>
        <p:nvPicPr>
          <p:cNvPr id="476" name="Google Shape;476;g53e06d4d66_1_0"/>
          <p:cNvPicPr preferRelativeResize="0"/>
          <p:nvPr/>
        </p:nvPicPr>
        <p:blipFill>
          <a:blip r:embed="rId5">
            <a:alphaModFix/>
          </a:blip>
          <a:stretch>
            <a:fillRect/>
          </a:stretch>
        </p:blipFill>
        <p:spPr>
          <a:xfrm>
            <a:off x="3507620" y="3599700"/>
            <a:ext cx="1844530" cy="2648700"/>
          </a:xfrm>
          <a:prstGeom prst="rect">
            <a:avLst/>
          </a:prstGeom>
          <a:noFill/>
          <a:ln>
            <a:noFill/>
          </a:ln>
        </p:spPr>
      </p:pic>
      <p:pic>
        <p:nvPicPr>
          <p:cNvPr id="477" name="Google Shape;477;g53e06d4d66_1_0"/>
          <p:cNvPicPr preferRelativeResize="0"/>
          <p:nvPr/>
        </p:nvPicPr>
        <p:blipFill>
          <a:blip r:embed="rId6">
            <a:alphaModFix/>
          </a:blip>
          <a:stretch>
            <a:fillRect/>
          </a:stretch>
        </p:blipFill>
        <p:spPr>
          <a:xfrm>
            <a:off x="6103538" y="3675900"/>
            <a:ext cx="1840149" cy="2648700"/>
          </a:xfrm>
          <a:prstGeom prst="rect">
            <a:avLst/>
          </a:prstGeom>
          <a:noFill/>
          <a:ln>
            <a:noFill/>
          </a:ln>
        </p:spPr>
      </p:pic>
      <p:sp>
        <p:nvSpPr>
          <p:cNvPr id="478" name="Google Shape;478;g53e06d4d66_1_0"/>
          <p:cNvSpPr/>
          <p:nvPr/>
        </p:nvSpPr>
        <p:spPr>
          <a:xfrm>
            <a:off x="5306025" y="4754175"/>
            <a:ext cx="873000" cy="5598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53e06d4d66_1_0"/>
          <p:cNvSpPr/>
          <p:nvPr/>
        </p:nvSpPr>
        <p:spPr>
          <a:xfrm>
            <a:off x="2664675" y="4689700"/>
            <a:ext cx="873000" cy="5598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53e06d4d66_1_0"/>
          <p:cNvSpPr txBox="1">
            <a:spLocks noGrp="1"/>
          </p:cNvSpPr>
          <p:nvPr>
            <p:ph type="ftr" idx="11"/>
          </p:nvPr>
        </p:nvSpPr>
        <p:spPr>
          <a:xfrm>
            <a:off x="4419600" y="65532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9f96012f3d_0_835"/>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rial"/>
                <a:ea typeface="Arial"/>
                <a:cs typeface="Arial"/>
                <a:sym typeface="Arial"/>
              </a:rPr>
              <a:t>INSTRUCT</a:t>
            </a:r>
            <a:r>
              <a:rPr lang="en-US"/>
              <a:t> </a:t>
            </a:r>
            <a:r>
              <a:rPr lang="en-US">
                <a:latin typeface="Arial"/>
                <a:ea typeface="Arial"/>
                <a:cs typeface="Arial"/>
                <a:sym typeface="Arial"/>
              </a:rPr>
              <a:t>ERIC</a:t>
            </a:r>
            <a:endParaRPr>
              <a:latin typeface="Arial"/>
              <a:ea typeface="Arial"/>
              <a:cs typeface="Arial"/>
              <a:sym typeface="Arial"/>
            </a:endParaRPr>
          </a:p>
        </p:txBody>
      </p:sp>
      <p:sp>
        <p:nvSpPr>
          <p:cNvPr id="487" name="Google Shape;487;g9f96012f3d_0_83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488" name="Google Shape;488;g9f96012f3d_0_835"/>
          <p:cNvSpPr txBox="1"/>
          <p:nvPr/>
        </p:nvSpPr>
        <p:spPr>
          <a:xfrm>
            <a:off x="304800" y="1524000"/>
            <a:ext cx="4953000" cy="2286000"/>
          </a:xfrm>
          <a:prstGeom prst="rect">
            <a:avLst/>
          </a:prstGeom>
          <a:noFill/>
          <a:ln>
            <a:noFill/>
          </a:ln>
        </p:spPr>
        <p:txBody>
          <a:bodyPr spcFirstLastPara="1" wrap="square" lIns="91425" tIns="45700" rIns="91425" bIns="45700" anchor="t" anchorCtr="0">
            <a:noAutofit/>
          </a:bodyPr>
          <a:lstStyle/>
          <a:p>
            <a:pPr marL="342900" marR="0" lvl="0" indent="-317500" algn="l" rtl="0">
              <a:spcBef>
                <a:spcPts val="0"/>
              </a:spcBef>
              <a:spcAft>
                <a:spcPts val="0"/>
              </a:spcAft>
              <a:buClr>
                <a:schemeClr val="dk2"/>
              </a:buClr>
              <a:buSzPts val="1600"/>
              <a:buFont typeface="Arial"/>
              <a:buChar char="•"/>
            </a:pPr>
            <a:r>
              <a:rPr lang="en-US" sz="1600">
                <a:solidFill>
                  <a:srgbClr val="333333"/>
                </a:solidFill>
                <a:latin typeface="Arial"/>
                <a:ea typeface="Arial"/>
                <a:cs typeface="Arial"/>
                <a:sym typeface="Arial"/>
              </a:rPr>
              <a:t>Scipion is an image processing framework used to obtain 3D maps of macromolecular complexes using cryo Electron Microscopy</a:t>
            </a:r>
            <a:r>
              <a:rPr lang="en-US" sz="1600">
                <a:solidFill>
                  <a:srgbClr val="333333"/>
                </a:solidFill>
              </a:rPr>
              <a:t>.</a:t>
            </a:r>
            <a:endParaRPr sz="1600">
              <a:solidFill>
                <a:srgbClr val="333333"/>
              </a:solidFill>
            </a:endParaRPr>
          </a:p>
          <a:p>
            <a:pPr marL="457200" marR="0" lvl="0" indent="0" algn="l" rtl="0">
              <a:spcBef>
                <a:spcPts val="0"/>
              </a:spcBef>
              <a:spcAft>
                <a:spcPts val="0"/>
              </a:spcAft>
              <a:buNone/>
            </a:pPr>
            <a:endParaRPr sz="1600">
              <a:solidFill>
                <a:srgbClr val="333333"/>
              </a:solidFill>
            </a:endParaRPr>
          </a:p>
          <a:p>
            <a:pPr marL="342900" marR="0" lvl="0" indent="-317500" algn="l" rtl="0">
              <a:spcBef>
                <a:spcPts val="0"/>
              </a:spcBef>
              <a:spcAft>
                <a:spcPts val="0"/>
              </a:spcAft>
              <a:buClr>
                <a:schemeClr val="dk2"/>
              </a:buClr>
              <a:buSzPts val="1600"/>
              <a:buFont typeface="Arial"/>
              <a:buChar char="•"/>
            </a:pPr>
            <a:r>
              <a:rPr lang="en-US" sz="1600">
                <a:solidFill>
                  <a:srgbClr val="333333"/>
                </a:solidFill>
              </a:rPr>
              <a:t>D</a:t>
            </a:r>
            <a:r>
              <a:rPr lang="en-US" sz="1600">
                <a:solidFill>
                  <a:srgbClr val="333333"/>
                </a:solidFill>
                <a:latin typeface="Arial"/>
                <a:ea typeface="Arial"/>
                <a:cs typeface="Arial"/>
                <a:sym typeface="Arial"/>
              </a:rPr>
              <a:t>eveloped by the researchers of </a:t>
            </a:r>
            <a:r>
              <a:rPr lang="en-US" sz="1600" b="1">
                <a:solidFill>
                  <a:srgbClr val="333333"/>
                </a:solidFill>
              </a:rPr>
              <a:t>CNB-CSIC: </a:t>
            </a:r>
            <a:r>
              <a:rPr lang="en-US" sz="1600">
                <a:solidFill>
                  <a:srgbClr val="333333"/>
                </a:solidFill>
                <a:latin typeface="Arial"/>
                <a:ea typeface="Arial"/>
                <a:cs typeface="Arial"/>
                <a:sym typeface="Arial"/>
              </a:rPr>
              <a:t>community self-developed solution that can be integrated for support in generic Clouds (public and private).</a:t>
            </a:r>
            <a:endParaRPr/>
          </a:p>
        </p:txBody>
      </p:sp>
      <p:sp>
        <p:nvSpPr>
          <p:cNvPr id="489" name="Google Shape;489;g9f96012f3d_0_835"/>
          <p:cNvSpPr txBox="1"/>
          <p:nvPr/>
        </p:nvSpPr>
        <p:spPr>
          <a:xfrm>
            <a:off x="304800" y="4191000"/>
            <a:ext cx="8382000" cy="12954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2"/>
              </a:buClr>
              <a:buSzPts val="1800"/>
              <a:buFont typeface="Arial"/>
              <a:buChar char="•"/>
            </a:pPr>
            <a:r>
              <a:rPr lang="en-US" sz="1800">
                <a:solidFill>
                  <a:srgbClr val="333333"/>
                </a:solidFill>
                <a:latin typeface="Arial"/>
                <a:ea typeface="Arial"/>
                <a:cs typeface="Arial"/>
                <a:sym typeface="Arial"/>
              </a:rPr>
              <a:t>Scipion is </a:t>
            </a:r>
            <a:r>
              <a:rPr lang="en-US" sz="1800">
                <a:solidFill>
                  <a:schemeClr val="dk1"/>
                </a:solidFill>
                <a:latin typeface="Arial"/>
                <a:ea typeface="Arial"/>
                <a:cs typeface="Arial"/>
                <a:sym typeface="Arial"/>
              </a:rPr>
              <a:t>the solution offered by the </a:t>
            </a:r>
            <a:r>
              <a:rPr lang="en-US" sz="1800" b="1">
                <a:solidFill>
                  <a:schemeClr val="dk1"/>
                </a:solidFill>
                <a:latin typeface="Arial"/>
                <a:ea typeface="Arial"/>
                <a:cs typeface="Arial"/>
                <a:sym typeface="Arial"/>
              </a:rPr>
              <a:t>Instruct Image Processing Center </a:t>
            </a:r>
            <a:r>
              <a:rPr lang="en-US" sz="1800">
                <a:solidFill>
                  <a:schemeClr val="dk1"/>
                </a:solidFill>
                <a:latin typeface="Arial"/>
                <a:ea typeface="Arial"/>
                <a:cs typeface="Arial"/>
                <a:sym typeface="Arial"/>
              </a:rPr>
              <a:t>(I2PC) to European scientists accessing the European Research Infrastructure for Structural Biology (</a:t>
            </a:r>
            <a:r>
              <a:rPr lang="en-US" sz="1800" b="1">
                <a:solidFill>
                  <a:schemeClr val="dk1"/>
                </a:solidFill>
                <a:latin typeface="Arial"/>
                <a:ea typeface="Arial"/>
                <a:cs typeface="Arial"/>
                <a:sym typeface="Arial"/>
              </a:rPr>
              <a:t>Instruct</a:t>
            </a:r>
            <a:r>
              <a:rPr lang="en-US" sz="1800">
                <a:solidFill>
                  <a:schemeClr val="dk1"/>
                </a:solidFill>
                <a:latin typeface="Arial"/>
                <a:ea typeface="Arial"/>
                <a:cs typeface="Arial"/>
                <a:sym typeface="Arial"/>
              </a:rPr>
              <a:t>). </a:t>
            </a:r>
            <a:endParaRPr sz="1200"/>
          </a:p>
        </p:txBody>
      </p:sp>
      <p:sp>
        <p:nvSpPr>
          <p:cNvPr id="490" name="Google Shape;490;g9f96012f3d_0_835"/>
          <p:cNvSpPr/>
          <p:nvPr/>
        </p:nvSpPr>
        <p:spPr>
          <a:xfrm>
            <a:off x="688500" y="5634300"/>
            <a:ext cx="7617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007300"/>
                </a:solidFill>
                <a:latin typeface="Calibri"/>
                <a:ea typeface="Calibri"/>
                <a:cs typeface="Calibri"/>
                <a:sym typeface="Calibri"/>
              </a:rPr>
              <a:t>Supported on-demand in the IBERGRID Cloud via EGI AppDB</a:t>
            </a:r>
            <a:endParaRPr sz="2000" b="1">
              <a:solidFill>
                <a:srgbClr val="007300"/>
              </a:solidFill>
              <a:latin typeface="Calibri"/>
              <a:ea typeface="Calibri"/>
              <a:cs typeface="Calibri"/>
              <a:sym typeface="Calibri"/>
            </a:endParaRPr>
          </a:p>
        </p:txBody>
      </p:sp>
      <p:pic>
        <p:nvPicPr>
          <p:cNvPr id="491" name="Google Shape;491;g9f96012f3d_0_835" descr="https://wibergrid.lip.pt/site/wp-content/uploads/2018/05/Scipion-noVNC-300x222.png"/>
          <p:cNvPicPr preferRelativeResize="0"/>
          <p:nvPr/>
        </p:nvPicPr>
        <p:blipFill rotWithShape="1">
          <a:blip r:embed="rId3">
            <a:alphaModFix/>
          </a:blip>
          <a:srcRect/>
          <a:stretch/>
        </p:blipFill>
        <p:spPr>
          <a:xfrm>
            <a:off x="5410200" y="1376934"/>
            <a:ext cx="3390900" cy="2509266"/>
          </a:xfrm>
          <a:prstGeom prst="rect">
            <a:avLst/>
          </a:prstGeom>
          <a:solidFill>
            <a:srgbClr val="007300"/>
          </a:solidFill>
          <a:ln w="9525" cap="flat" cmpd="sng">
            <a:solidFill>
              <a:srgbClr val="00AD00"/>
            </a:solidFill>
            <a:prstDash val="solid"/>
            <a:round/>
            <a:headEnd type="none" w="sm" len="sm"/>
            <a:tailEnd type="none" w="sm" len="sm"/>
          </a:ln>
        </p:spPr>
      </p:pic>
      <p:pic>
        <p:nvPicPr>
          <p:cNvPr id="492" name="Google Shape;492;g9f96012f3d_0_835"/>
          <p:cNvPicPr preferRelativeResize="0"/>
          <p:nvPr/>
        </p:nvPicPr>
        <p:blipFill>
          <a:blip r:embed="rId4">
            <a:alphaModFix/>
          </a:blip>
          <a:stretch>
            <a:fillRect/>
          </a:stretch>
        </p:blipFill>
        <p:spPr>
          <a:xfrm>
            <a:off x="4381125" y="3433500"/>
            <a:ext cx="1029075" cy="545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9f96012f3d_0_827"/>
          <p:cNvSpPr txBox="1">
            <a:spLocks noGrp="1"/>
          </p:cNvSpPr>
          <p:nvPr>
            <p:ph type="title"/>
          </p:nvPr>
        </p:nvSpPr>
        <p:spPr>
          <a:xfrm>
            <a:off x="609600" y="2676600"/>
            <a:ext cx="7772400" cy="136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New ESFRI arrivals</a:t>
            </a:r>
            <a:endParaRPr/>
          </a:p>
        </p:txBody>
      </p:sp>
      <p:sp>
        <p:nvSpPr>
          <p:cNvPr id="499" name="Google Shape;499;g9f96012f3d_0_827"/>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4"/>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EMSO</a:t>
            </a:r>
            <a:endParaRPr>
              <a:latin typeface="Arial"/>
              <a:ea typeface="Arial"/>
              <a:cs typeface="Arial"/>
              <a:sym typeface="Arial"/>
            </a:endParaRPr>
          </a:p>
        </p:txBody>
      </p:sp>
      <p:sp>
        <p:nvSpPr>
          <p:cNvPr id="506" name="Google Shape;506;p24"/>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07" name="Google Shape;507;p24"/>
          <p:cNvSpPr txBox="1"/>
          <p:nvPr/>
        </p:nvSpPr>
        <p:spPr>
          <a:xfrm>
            <a:off x="304800" y="1600200"/>
            <a:ext cx="4800600" cy="1828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EMSO is a large-scale research infrastructure of seafloor &amp; water-column observatories, set up to monitor long-term environmental processes and their interactions. </a:t>
            </a:r>
            <a:endParaRPr/>
          </a:p>
        </p:txBody>
      </p:sp>
      <p:sp>
        <p:nvSpPr>
          <p:cNvPr id="508" name="Google Shape;508;p24"/>
          <p:cNvSpPr txBox="1"/>
          <p:nvPr/>
        </p:nvSpPr>
        <p:spPr>
          <a:xfrm>
            <a:off x="304800" y="3429000"/>
            <a:ext cx="8382000" cy="2057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Collecting and analyzing ocean data on a day-to-day basis is crucial to monitor environmental processes. </a:t>
            </a:r>
            <a:endParaRPr/>
          </a:p>
          <a:p>
            <a:pPr marL="342900" marR="0" lvl="0" indent="-215900" algn="l" rtl="0">
              <a:spcBef>
                <a:spcPts val="400"/>
              </a:spcBef>
              <a:spcAft>
                <a:spcPts val="0"/>
              </a:spcAft>
              <a:buClr>
                <a:schemeClr val="dk2"/>
              </a:buClr>
              <a:buSzPts val="2000"/>
              <a:buFont typeface="Arial"/>
              <a:buNone/>
            </a:pPr>
            <a:endParaRPr sz="2000">
              <a:solidFill>
                <a:srgbClr val="333333"/>
              </a:solidFill>
              <a:latin typeface="Arial"/>
              <a:ea typeface="Arial"/>
              <a:cs typeface="Arial"/>
              <a:sym typeface="Arial"/>
            </a:endParaRPr>
          </a:p>
          <a:p>
            <a:pPr marL="342900" marR="0" lvl="0" indent="-342900" algn="l" rtl="0">
              <a:spcBef>
                <a:spcPts val="400"/>
              </a:spcBef>
              <a:spcAft>
                <a:spcPts val="0"/>
              </a:spcAft>
              <a:buClr>
                <a:schemeClr val="dk2"/>
              </a:buClr>
              <a:buSzPts val="2000"/>
              <a:buFont typeface="Arial"/>
              <a:buChar char="•"/>
            </a:pPr>
            <a:r>
              <a:rPr lang="en-US" sz="2000">
                <a:solidFill>
                  <a:srgbClr val="333333"/>
                </a:solidFill>
                <a:latin typeface="Arial"/>
                <a:ea typeface="Arial"/>
                <a:cs typeface="Arial"/>
                <a:sym typeface="Arial"/>
              </a:rPr>
              <a:t>EMSODEV developed the DMP platform on top of the EGI Federated Cloud. The DMP is now being deployed and tested.</a:t>
            </a:r>
            <a:endParaRPr/>
          </a:p>
        </p:txBody>
      </p:sp>
      <p:sp>
        <p:nvSpPr>
          <p:cNvPr id="509" name="Google Shape;509;p24"/>
          <p:cNvSpPr/>
          <p:nvPr/>
        </p:nvSpPr>
        <p:spPr>
          <a:xfrm>
            <a:off x="653121" y="5638800"/>
            <a:ext cx="8382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New community starting in the IBERGRID Cloud</a:t>
            </a:r>
            <a:endParaRPr/>
          </a:p>
          <a:p>
            <a:pPr marL="0" marR="0" lvl="0" indent="0" algn="l" rtl="0">
              <a:spcBef>
                <a:spcPts val="0"/>
              </a:spcBef>
              <a:spcAft>
                <a:spcPts val="0"/>
              </a:spcAft>
              <a:buNone/>
            </a:pPr>
            <a:r>
              <a:rPr lang="en-US" sz="2400">
                <a:solidFill>
                  <a:srgbClr val="007300"/>
                </a:solidFill>
                <a:latin typeface="Calibri"/>
                <a:ea typeface="Calibri"/>
                <a:cs typeface="Calibri"/>
                <a:sym typeface="Calibri"/>
              </a:rPr>
              <a:t>IBERGRID, Italian NGI, INGV, IPMA, CESGA, CSIC</a:t>
            </a:r>
            <a:endParaRPr/>
          </a:p>
        </p:txBody>
      </p:sp>
      <p:pic>
        <p:nvPicPr>
          <p:cNvPr id="510" name="Google Shape;510;p24"/>
          <p:cNvPicPr preferRelativeResize="0"/>
          <p:nvPr/>
        </p:nvPicPr>
        <p:blipFill rotWithShape="1">
          <a:blip r:embed="rId3">
            <a:alphaModFix/>
          </a:blip>
          <a:srcRect/>
          <a:stretch/>
        </p:blipFill>
        <p:spPr>
          <a:xfrm>
            <a:off x="5486400" y="1066800"/>
            <a:ext cx="3124200" cy="21036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8"/>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EuroBioImaging</a:t>
            </a:r>
            <a:endParaRPr>
              <a:latin typeface="Arial"/>
              <a:ea typeface="Arial"/>
              <a:cs typeface="Arial"/>
              <a:sym typeface="Arial"/>
            </a:endParaRPr>
          </a:p>
        </p:txBody>
      </p:sp>
      <p:sp>
        <p:nvSpPr>
          <p:cNvPr id="517" name="Google Shape;517;p18"/>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18" name="Google Shape;518;p18"/>
          <p:cNvSpPr txBox="1"/>
          <p:nvPr/>
        </p:nvSpPr>
        <p:spPr>
          <a:xfrm>
            <a:off x="304800" y="1524000"/>
            <a:ext cx="4800600" cy="1828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The Euro-BioImaging (EuBI ERIC)  provides open physical user access to a broad range of state-of-the-art technologies in biological and biomedical imaging for life scientists. </a:t>
            </a:r>
            <a:endParaRPr/>
          </a:p>
        </p:txBody>
      </p:sp>
      <p:sp>
        <p:nvSpPr>
          <p:cNvPr id="519" name="Google Shape;519;p18"/>
          <p:cNvSpPr txBox="1"/>
          <p:nvPr/>
        </p:nvSpPr>
        <p:spPr>
          <a:xfrm>
            <a:off x="304800" y="3352800"/>
            <a:ext cx="8382000" cy="2057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The EuBI consists of a set of 29 geographically distributed Node Candidates (specialised imaging facilities) that can grant access to scientists from all European countries and beyond. </a:t>
            </a:r>
            <a:endParaRPr/>
          </a:p>
          <a:p>
            <a:pPr marL="342900" marR="0" lvl="0" indent="-342900" algn="l" rtl="0">
              <a:spcBef>
                <a:spcPts val="400"/>
              </a:spcBef>
              <a:spcAft>
                <a:spcPts val="0"/>
              </a:spcAft>
              <a:buClr>
                <a:schemeClr val="dk2"/>
              </a:buClr>
              <a:buSzPts val="2000"/>
              <a:buFont typeface="Arial"/>
              <a:buChar char="•"/>
            </a:pPr>
            <a:r>
              <a:rPr lang="en-US" sz="2000">
                <a:solidFill>
                  <a:srgbClr val="333333"/>
                </a:solidFill>
                <a:latin typeface="Arial"/>
                <a:ea typeface="Arial"/>
                <a:cs typeface="Arial"/>
                <a:sym typeface="Arial"/>
              </a:rPr>
              <a:t>Supports collaboration between I3M at Universidad Politécnica de Valencia and  Portuguese Brain Imaging Network (BIN) at INESC Porto.</a:t>
            </a:r>
            <a:endParaRPr/>
          </a:p>
        </p:txBody>
      </p:sp>
      <p:sp>
        <p:nvSpPr>
          <p:cNvPr id="520" name="Google Shape;520;p18"/>
          <p:cNvSpPr/>
          <p:nvPr/>
        </p:nvSpPr>
        <p:spPr>
          <a:xfrm>
            <a:off x="609600" y="5939135"/>
            <a:ext cx="44765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 New user community in IBERGRID</a:t>
            </a:r>
            <a:endParaRPr sz="2400">
              <a:solidFill>
                <a:srgbClr val="007300"/>
              </a:solidFill>
              <a:latin typeface="Calibri"/>
              <a:ea typeface="Calibri"/>
              <a:cs typeface="Calibri"/>
              <a:sym typeface="Calibri"/>
            </a:endParaRPr>
          </a:p>
        </p:txBody>
      </p:sp>
      <p:pic>
        <p:nvPicPr>
          <p:cNvPr id="521" name="Google Shape;521;p18" descr="https://wibergrid.lip.pt/site/wp-content/uploads/2018/05/eurobioimaging-300x100.jpeg"/>
          <p:cNvPicPr preferRelativeResize="0"/>
          <p:nvPr/>
        </p:nvPicPr>
        <p:blipFill rotWithShape="1">
          <a:blip r:embed="rId3">
            <a:alphaModFix/>
          </a:blip>
          <a:srcRect/>
          <a:stretch/>
        </p:blipFill>
        <p:spPr>
          <a:xfrm>
            <a:off x="4991100" y="1600200"/>
            <a:ext cx="3886200" cy="1295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9f96012f3d_0_326"/>
          <p:cNvSpPr txBox="1">
            <a:spLocks noGrp="1"/>
          </p:cNvSpPr>
          <p:nvPr>
            <p:ph type="title"/>
          </p:nvPr>
        </p:nvSpPr>
        <p:spPr>
          <a:xfrm>
            <a:off x="457200" y="1295400"/>
            <a:ext cx="8534400" cy="480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2700"/>
          </a:p>
          <a:p>
            <a:pPr marL="0" lvl="0" indent="0" algn="l" rtl="0">
              <a:spcBef>
                <a:spcPts val="0"/>
              </a:spcBef>
              <a:spcAft>
                <a:spcPts val="0"/>
              </a:spcAft>
              <a:buNone/>
            </a:pPr>
            <a:endParaRPr sz="2700"/>
          </a:p>
          <a:p>
            <a:pPr marL="0" lvl="0" indent="0" algn="l" rtl="0">
              <a:spcBef>
                <a:spcPts val="0"/>
              </a:spcBef>
              <a:spcAft>
                <a:spcPts val="0"/>
              </a:spcAft>
              <a:buNone/>
            </a:pPr>
            <a:r>
              <a:rPr lang="en-US" sz="2700"/>
              <a:t>Support to International Research Communities</a:t>
            </a:r>
            <a:endParaRPr sz="2700"/>
          </a:p>
          <a:p>
            <a:pPr marL="0" lvl="0" indent="0" algn="l" rtl="0">
              <a:spcBef>
                <a:spcPts val="0"/>
              </a:spcBef>
              <a:spcAft>
                <a:spcPts val="0"/>
              </a:spcAft>
              <a:buNone/>
            </a:pPr>
            <a:endParaRPr/>
          </a:p>
          <a:p>
            <a:pPr marL="457200" lvl="0" indent="-400050" algn="l" rtl="0">
              <a:spcBef>
                <a:spcPts val="0"/>
              </a:spcBef>
              <a:spcAft>
                <a:spcPts val="0"/>
              </a:spcAft>
              <a:buSzPts val="2700"/>
              <a:buChar char="●"/>
            </a:pPr>
            <a:r>
              <a:rPr lang="en-US" sz="2700"/>
              <a:t>Oceanography</a:t>
            </a:r>
            <a:endParaRPr sz="2700"/>
          </a:p>
          <a:p>
            <a:pPr marL="457200" lvl="0" indent="-400050" algn="l" rtl="0">
              <a:spcBef>
                <a:spcPts val="0"/>
              </a:spcBef>
              <a:spcAft>
                <a:spcPts val="0"/>
              </a:spcAft>
              <a:buSzPts val="2700"/>
              <a:buChar char="●"/>
            </a:pPr>
            <a:r>
              <a:rPr lang="en-US" sz="2700"/>
              <a:t>Astroparticle Physics</a:t>
            </a:r>
            <a:endParaRPr sz="2700"/>
          </a:p>
          <a:p>
            <a:pPr marL="457200" lvl="0" indent="-400050" algn="l" rtl="0">
              <a:spcBef>
                <a:spcPts val="0"/>
              </a:spcBef>
              <a:spcAft>
                <a:spcPts val="0"/>
              </a:spcAft>
              <a:buSzPts val="2700"/>
              <a:buChar char="●"/>
            </a:pPr>
            <a:r>
              <a:rPr lang="en-US" sz="2700"/>
              <a:t>Computational Chemistry</a:t>
            </a:r>
            <a:endParaRPr sz="2700"/>
          </a:p>
          <a:p>
            <a:pPr marL="457200" lvl="0" indent="-400050" algn="l" rtl="0">
              <a:spcBef>
                <a:spcPts val="0"/>
              </a:spcBef>
              <a:spcAft>
                <a:spcPts val="0"/>
              </a:spcAft>
              <a:buSzPts val="2700"/>
              <a:buChar char="●"/>
            </a:pPr>
            <a:r>
              <a:rPr lang="en-US" sz="2700"/>
              <a:t>Genetics,... </a:t>
            </a:r>
            <a:endParaRPr sz="2700"/>
          </a:p>
        </p:txBody>
      </p:sp>
      <p:sp>
        <p:nvSpPr>
          <p:cNvPr id="528" name="Google Shape;528;g9f96012f3d_0_326"/>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0"/>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OPENCoastS</a:t>
            </a:r>
            <a:endParaRPr>
              <a:latin typeface="Arial"/>
              <a:ea typeface="Arial"/>
              <a:cs typeface="Arial"/>
              <a:sym typeface="Arial"/>
            </a:endParaRPr>
          </a:p>
        </p:txBody>
      </p:sp>
      <p:sp>
        <p:nvSpPr>
          <p:cNvPr id="535" name="Google Shape;535;p20"/>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36" name="Google Shape;536;p20"/>
          <p:cNvSpPr txBox="1"/>
          <p:nvPr/>
        </p:nvSpPr>
        <p:spPr>
          <a:xfrm>
            <a:off x="304800" y="1524000"/>
            <a:ext cx="4800600" cy="18288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2"/>
              </a:buClr>
              <a:buSzPts val="1800"/>
              <a:buFont typeface="Arial"/>
              <a:buChar char="•"/>
            </a:pPr>
            <a:r>
              <a:rPr lang="en-US" sz="1800">
                <a:solidFill>
                  <a:srgbClr val="333333"/>
                </a:solidFill>
                <a:latin typeface="Arial"/>
                <a:ea typeface="Arial"/>
                <a:cs typeface="Arial"/>
                <a:sym typeface="Arial"/>
              </a:rPr>
              <a:t>OPENCoastS – On-demand Operational Coastal Circulation Forecast Services, is an innovative service providing on-demand circulation forecast systems as-a-service for the European Atlantic coasts.</a:t>
            </a:r>
            <a:endParaRPr sz="1200"/>
          </a:p>
        </p:txBody>
      </p:sp>
      <p:sp>
        <p:nvSpPr>
          <p:cNvPr id="537" name="Google Shape;537;p20"/>
          <p:cNvSpPr txBox="1"/>
          <p:nvPr/>
        </p:nvSpPr>
        <p:spPr>
          <a:xfrm>
            <a:off x="304800" y="3733800"/>
            <a:ext cx="8382000" cy="20574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2"/>
              </a:buClr>
              <a:buSzPts val="1800"/>
              <a:buFont typeface="Arial"/>
              <a:buChar char="•"/>
            </a:pPr>
            <a:r>
              <a:rPr lang="en-US" sz="1800">
                <a:solidFill>
                  <a:srgbClr val="333333"/>
                </a:solidFill>
                <a:latin typeface="Arial"/>
                <a:ea typeface="Arial"/>
                <a:cs typeface="Arial"/>
                <a:sym typeface="Arial"/>
              </a:rPr>
              <a:t>OPENCoastS builds on-demand circulation forecast systems for user-selected sections of the North Atlantic coast. </a:t>
            </a:r>
            <a:endParaRPr sz="1200"/>
          </a:p>
          <a:p>
            <a:pPr marL="342900" marR="0" lvl="0" indent="-330200" algn="l" rtl="0">
              <a:spcBef>
                <a:spcPts val="400"/>
              </a:spcBef>
              <a:spcAft>
                <a:spcPts val="0"/>
              </a:spcAft>
              <a:buClr>
                <a:schemeClr val="dk2"/>
              </a:buClr>
              <a:buSzPts val="1800"/>
              <a:buFont typeface="Arial"/>
              <a:buChar char="•"/>
            </a:pPr>
            <a:r>
              <a:rPr lang="en-US" sz="1800">
                <a:solidFill>
                  <a:srgbClr val="333333"/>
                </a:solidFill>
                <a:latin typeface="Arial"/>
                <a:ea typeface="Arial"/>
                <a:cs typeface="Arial"/>
                <a:sym typeface="Arial"/>
              </a:rPr>
              <a:t>OPENCoastS generates forecasts of water levels, 2D velocities and wave parameters over the spatial region of interest for periods of 72 hours, based on numerical simulations of all relevant physical processes. </a:t>
            </a:r>
            <a:endParaRPr sz="1200"/>
          </a:p>
        </p:txBody>
      </p:sp>
      <p:sp>
        <p:nvSpPr>
          <p:cNvPr id="538" name="Google Shape;538;p20"/>
          <p:cNvSpPr/>
          <p:nvPr/>
        </p:nvSpPr>
        <p:spPr>
          <a:xfrm>
            <a:off x="533400" y="5486400"/>
            <a:ext cx="86433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007300"/>
                </a:solidFill>
                <a:latin typeface="Calibri"/>
                <a:ea typeface="Calibri"/>
                <a:cs typeface="Calibri"/>
                <a:sym typeface="Calibri"/>
              </a:rPr>
              <a:t>EOSC thematic service supported by IBERGRID 2,762,426 since 2019</a:t>
            </a:r>
            <a:endParaRPr sz="1200"/>
          </a:p>
          <a:p>
            <a:pPr marL="0" marR="0" lvl="0" indent="0" algn="l" rtl="0">
              <a:spcBef>
                <a:spcPts val="0"/>
              </a:spcBef>
              <a:spcAft>
                <a:spcPts val="0"/>
              </a:spcAft>
              <a:buNone/>
            </a:pPr>
            <a:r>
              <a:rPr lang="en-US" sz="2200">
                <a:solidFill>
                  <a:srgbClr val="007300"/>
                </a:solidFill>
                <a:latin typeface="Calibri"/>
                <a:ea typeface="Calibri"/>
                <a:cs typeface="Calibri"/>
                <a:sym typeface="Calibri"/>
              </a:rPr>
              <a:t>Collaboration LIP, LNEC, INCD, UNICAN, CNRS, CSIC</a:t>
            </a:r>
            <a:endParaRPr sz="1200"/>
          </a:p>
        </p:txBody>
      </p:sp>
      <p:pic>
        <p:nvPicPr>
          <p:cNvPr id="539" name="Google Shape;539;p20" descr="Image result for opencoasts"/>
          <p:cNvPicPr preferRelativeResize="0"/>
          <p:nvPr/>
        </p:nvPicPr>
        <p:blipFill rotWithShape="1">
          <a:blip r:embed="rId3">
            <a:alphaModFix/>
          </a:blip>
          <a:srcRect/>
          <a:stretch/>
        </p:blipFill>
        <p:spPr>
          <a:xfrm>
            <a:off x="4953000" y="1066800"/>
            <a:ext cx="3838991" cy="25546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7"/>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We</a:t>
            </a:r>
            <a:r>
              <a:rPr lang="en-US">
                <a:latin typeface="Arial"/>
                <a:ea typeface="Arial"/>
                <a:cs typeface="Arial"/>
                <a:sym typeface="Arial"/>
              </a:rPr>
              <a:t>NMR and MoBrain</a:t>
            </a:r>
            <a:endParaRPr>
              <a:latin typeface="Arial"/>
              <a:ea typeface="Arial"/>
              <a:cs typeface="Arial"/>
              <a:sym typeface="Arial"/>
            </a:endParaRPr>
          </a:p>
        </p:txBody>
      </p:sp>
      <p:sp>
        <p:nvSpPr>
          <p:cNvPr id="546" name="Google Shape;546;p17"/>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47" name="Google Shape;547;p17"/>
          <p:cNvSpPr txBox="1"/>
          <p:nvPr/>
        </p:nvSpPr>
        <p:spPr>
          <a:xfrm>
            <a:off x="304800" y="1524000"/>
            <a:ext cx="4724400" cy="2286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WeNMR provides an e-Infrastructure platform and Science Gateway for </a:t>
            </a:r>
            <a:r>
              <a:rPr lang="en-US" sz="2000" b="1">
                <a:solidFill>
                  <a:srgbClr val="333333"/>
                </a:solidFill>
                <a:latin typeface="Arial"/>
                <a:ea typeface="Arial"/>
                <a:cs typeface="Arial"/>
                <a:sym typeface="Arial"/>
              </a:rPr>
              <a:t>structural biology</a:t>
            </a:r>
            <a:r>
              <a:rPr lang="en-US" sz="2000">
                <a:solidFill>
                  <a:srgbClr val="333333"/>
                </a:solidFill>
                <a:latin typeface="Arial"/>
                <a:ea typeface="Arial"/>
                <a:cs typeface="Arial"/>
                <a:sym typeface="Arial"/>
              </a:rPr>
              <a:t>. WeNMR serves all relevant </a:t>
            </a:r>
            <a:r>
              <a:rPr lang="en-US" sz="2000" b="1">
                <a:solidFill>
                  <a:srgbClr val="333333"/>
                </a:solidFill>
                <a:latin typeface="Arial"/>
                <a:ea typeface="Arial"/>
                <a:cs typeface="Arial"/>
                <a:sym typeface="Arial"/>
              </a:rPr>
              <a:t>INSTRUCT</a:t>
            </a:r>
            <a:r>
              <a:rPr lang="en-US" sz="2000">
                <a:solidFill>
                  <a:srgbClr val="333333"/>
                </a:solidFill>
                <a:latin typeface="Arial"/>
                <a:ea typeface="Arial"/>
                <a:cs typeface="Arial"/>
                <a:sym typeface="Arial"/>
              </a:rPr>
              <a:t> communities in line with the ESFRI roadmap. </a:t>
            </a:r>
            <a:endParaRPr/>
          </a:p>
        </p:txBody>
      </p:sp>
      <p:sp>
        <p:nvSpPr>
          <p:cNvPr id="548" name="Google Shape;548;p17"/>
          <p:cNvSpPr txBox="1"/>
          <p:nvPr/>
        </p:nvSpPr>
        <p:spPr>
          <a:xfrm>
            <a:off x="304800" y="3429000"/>
            <a:ext cx="8382000" cy="2057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WeNMR is part of West-Life virtual research environment for structural biology.</a:t>
            </a:r>
            <a:endParaRPr/>
          </a:p>
          <a:p>
            <a:pPr marL="342900" marR="0" lvl="0" indent="-342900" algn="l" rtl="0">
              <a:spcBef>
                <a:spcPts val="400"/>
              </a:spcBef>
              <a:spcAft>
                <a:spcPts val="0"/>
              </a:spcAft>
              <a:buClr>
                <a:schemeClr val="dk2"/>
              </a:buClr>
              <a:buSzPts val="2000"/>
              <a:buFont typeface="Arial"/>
              <a:buChar char="•"/>
            </a:pPr>
            <a:r>
              <a:rPr lang="en-US" sz="2000">
                <a:solidFill>
                  <a:srgbClr val="333333"/>
                </a:solidFill>
                <a:latin typeface="Arial"/>
                <a:ea typeface="Arial"/>
                <a:cs typeface="Arial"/>
                <a:sym typeface="Arial"/>
              </a:rPr>
              <a:t>The current challenges in the post-genomic era call for virtual research platforms that provide the worldwide research community with both user-friendly tools, platforms for data analysis and exchange, and an underlying e-infrastructure. </a:t>
            </a:r>
            <a:endParaRPr sz="2000">
              <a:solidFill>
                <a:schemeClr val="dk1"/>
              </a:solidFill>
              <a:latin typeface="Arial"/>
              <a:ea typeface="Arial"/>
              <a:cs typeface="Arial"/>
              <a:sym typeface="Arial"/>
            </a:endParaRPr>
          </a:p>
        </p:txBody>
      </p:sp>
      <p:sp>
        <p:nvSpPr>
          <p:cNvPr id="549" name="Google Shape;549;p17"/>
          <p:cNvSpPr/>
          <p:nvPr/>
        </p:nvSpPr>
        <p:spPr>
          <a:xfrm>
            <a:off x="685800" y="5638800"/>
            <a:ext cx="6045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735,902 hours in IBERGRID since 2012</a:t>
            </a:r>
            <a:endParaRPr/>
          </a:p>
          <a:p>
            <a:pPr marL="0" marR="0" lvl="0" indent="0" algn="l" rtl="0">
              <a:spcBef>
                <a:spcPts val="0"/>
              </a:spcBef>
              <a:spcAft>
                <a:spcPts val="0"/>
              </a:spcAft>
              <a:buNone/>
            </a:pPr>
            <a:r>
              <a:rPr lang="en-US" sz="2400">
                <a:solidFill>
                  <a:srgbClr val="007300"/>
                </a:solidFill>
                <a:latin typeface="Calibri"/>
                <a:ea typeface="Calibri"/>
                <a:cs typeface="Calibri"/>
                <a:sym typeface="Calibri"/>
              </a:rPr>
              <a:t>Cooperation on tools and packaging </a:t>
            </a:r>
            <a:endParaRPr sz="2400">
              <a:solidFill>
                <a:srgbClr val="007300"/>
              </a:solidFill>
              <a:latin typeface="Calibri"/>
              <a:ea typeface="Calibri"/>
              <a:cs typeface="Calibri"/>
              <a:sym typeface="Calibri"/>
            </a:endParaRPr>
          </a:p>
        </p:txBody>
      </p:sp>
      <p:pic>
        <p:nvPicPr>
          <p:cNvPr id="550" name="Google Shape;550;p17" descr="https://about.west-life.eu/upload/8HqNAitmmY.jpg"/>
          <p:cNvPicPr preferRelativeResize="0"/>
          <p:nvPr/>
        </p:nvPicPr>
        <p:blipFill rotWithShape="1">
          <a:blip r:embed="rId3">
            <a:alphaModFix/>
          </a:blip>
          <a:srcRect/>
          <a:stretch/>
        </p:blipFill>
        <p:spPr>
          <a:xfrm>
            <a:off x="5210505" y="914400"/>
            <a:ext cx="3704895" cy="2286000"/>
          </a:xfrm>
          <a:prstGeom prst="rect">
            <a:avLst/>
          </a:prstGeom>
          <a:noFill/>
          <a:ln>
            <a:noFill/>
          </a:ln>
        </p:spPr>
      </p:pic>
      <p:pic>
        <p:nvPicPr>
          <p:cNvPr id="551" name="Google Shape;551;p17"/>
          <p:cNvPicPr preferRelativeResize="0"/>
          <p:nvPr/>
        </p:nvPicPr>
        <p:blipFill>
          <a:blip r:embed="rId4">
            <a:alphaModFix/>
          </a:blip>
          <a:stretch>
            <a:fillRect/>
          </a:stretch>
        </p:blipFill>
        <p:spPr>
          <a:xfrm>
            <a:off x="6866775" y="5241675"/>
            <a:ext cx="1345075" cy="1120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76200" y="838200"/>
            <a:ext cx="86868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D</a:t>
            </a:r>
            <a:r>
              <a:rPr lang="en-US">
                <a:solidFill>
                  <a:srgbClr val="006600"/>
                </a:solidFill>
              </a:rPr>
              <a:t>istrib</a:t>
            </a:r>
            <a:r>
              <a:rPr lang="en-US"/>
              <a:t>uted computing</a:t>
            </a:r>
            <a:r>
              <a:rPr lang="en-US">
                <a:latin typeface="Arial"/>
                <a:ea typeface="Arial"/>
                <a:cs typeface="Arial"/>
                <a:sym typeface="Arial"/>
              </a:rPr>
              <a:t> infrastructure</a:t>
            </a:r>
            <a:endParaRPr>
              <a:latin typeface="Arial"/>
              <a:ea typeface="Arial"/>
              <a:cs typeface="Arial"/>
              <a:sym typeface="Arial"/>
            </a:endParaRPr>
          </a:p>
        </p:txBody>
      </p:sp>
      <p:sp>
        <p:nvSpPr>
          <p:cNvPr id="130" name="Google Shape;130;p4"/>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131" name="Google Shape;131;p4"/>
          <p:cNvSpPr txBox="1">
            <a:spLocks noGrp="1"/>
          </p:cNvSpPr>
          <p:nvPr>
            <p:ph type="body" idx="1"/>
          </p:nvPr>
        </p:nvSpPr>
        <p:spPr>
          <a:xfrm>
            <a:off x="304800" y="1524000"/>
            <a:ext cx="8610600" cy="47244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2200"/>
              <a:buFont typeface="Times New Roman"/>
              <a:buAutoNum type="alphaLcParenR"/>
            </a:pPr>
            <a:r>
              <a:rPr lang="en-US" sz="2200"/>
              <a:t>Federates infrastructures from Iberian research and academic organizations (PT + ES) mainly focused:</a:t>
            </a:r>
            <a:endParaRPr/>
          </a:p>
          <a:p>
            <a:pPr marL="742950" lvl="1" indent="-285750" algn="l" rtl="0">
              <a:spcBef>
                <a:spcPts val="400"/>
              </a:spcBef>
              <a:spcAft>
                <a:spcPts val="0"/>
              </a:spcAft>
              <a:buSzPts val="2000"/>
              <a:buFont typeface="Arial"/>
              <a:buChar char="•"/>
            </a:pPr>
            <a:r>
              <a:rPr lang="en-US" sz="2000"/>
              <a:t>Cloud Computing</a:t>
            </a:r>
            <a:endParaRPr/>
          </a:p>
          <a:p>
            <a:pPr marL="742950" lvl="1" indent="-285750" algn="l" rtl="0">
              <a:spcBef>
                <a:spcPts val="400"/>
              </a:spcBef>
              <a:spcAft>
                <a:spcPts val="0"/>
              </a:spcAft>
              <a:buSzPts val="2000"/>
              <a:buFont typeface="Arial"/>
              <a:buChar char="•"/>
            </a:pPr>
            <a:r>
              <a:rPr lang="en-US" sz="2000"/>
              <a:t>Grid Computing</a:t>
            </a:r>
            <a:endParaRPr/>
          </a:p>
          <a:p>
            <a:pPr marL="742950" lvl="1" indent="-285750" algn="l" rtl="0">
              <a:spcBef>
                <a:spcPts val="400"/>
              </a:spcBef>
              <a:spcAft>
                <a:spcPts val="0"/>
              </a:spcAft>
              <a:buSzPts val="2000"/>
              <a:buFont typeface="Arial"/>
              <a:buChar char="•"/>
            </a:pPr>
            <a:r>
              <a:rPr lang="en-US" sz="2000"/>
              <a:t>Data Processing</a:t>
            </a:r>
            <a:endParaRPr/>
          </a:p>
          <a:p>
            <a:pPr marL="457200" lvl="0" indent="-457200" algn="l" rtl="0">
              <a:spcBef>
                <a:spcPts val="440"/>
              </a:spcBef>
              <a:spcAft>
                <a:spcPts val="0"/>
              </a:spcAft>
              <a:buSzPts val="2200"/>
              <a:buFont typeface="Times New Roman"/>
              <a:buAutoNum type="alphaLcParenR"/>
            </a:pPr>
            <a:r>
              <a:rPr lang="en-US" sz="2200"/>
              <a:t>Enables a joint participation in the European Grid Initiative (EGI) and other initiatives (EOSC, ESFRIs, WLCG, etc);</a:t>
            </a:r>
            <a:endParaRPr/>
          </a:p>
          <a:p>
            <a:pPr marL="742950" lvl="1" indent="-285750" algn="l" rtl="0">
              <a:spcBef>
                <a:spcPts val="400"/>
              </a:spcBef>
              <a:spcAft>
                <a:spcPts val="0"/>
              </a:spcAft>
              <a:buSzPts val="2000"/>
              <a:buFont typeface="Arial"/>
              <a:buChar char="•"/>
            </a:pPr>
            <a:r>
              <a:rPr lang="en-US" sz="2000"/>
              <a:t>Provides the regional operations coordination for the computing and data processing activities of several user communities;</a:t>
            </a:r>
            <a:endParaRPr sz="2200"/>
          </a:p>
          <a:p>
            <a:pPr marL="457200" lvl="0" indent="-457200" algn="l" rtl="0">
              <a:spcBef>
                <a:spcPts val="440"/>
              </a:spcBef>
              <a:spcAft>
                <a:spcPts val="0"/>
              </a:spcAft>
              <a:buSzPts val="2200"/>
              <a:buFont typeface="Times New Roman"/>
              <a:buAutoNum type="alphaLcParenR"/>
            </a:pPr>
            <a:r>
              <a:rPr lang="en-US" sz="2200"/>
              <a:t>Forum for common activities and sharing of knowledge.</a:t>
            </a:r>
            <a:endParaRPr/>
          </a:p>
          <a:p>
            <a:pPr marL="742950" lvl="1" indent="-285750" algn="l" rtl="0">
              <a:spcBef>
                <a:spcPts val="400"/>
              </a:spcBef>
              <a:spcAft>
                <a:spcPts val="0"/>
              </a:spcAft>
              <a:buSzPts val="2000"/>
              <a:buFont typeface="Arial"/>
              <a:buChar char="•"/>
            </a:pPr>
            <a:r>
              <a:rPr lang="en-US" sz="2000"/>
              <a:t>Participation in EU and cross-border projects including both R&amp;D and infrastructure oriented projects</a:t>
            </a:r>
            <a:endParaRPr/>
          </a:p>
          <a:p>
            <a:pPr marL="742950" lvl="1" indent="-285750" algn="l" rtl="0">
              <a:spcBef>
                <a:spcPts val="400"/>
              </a:spcBef>
              <a:spcAft>
                <a:spcPts val="0"/>
              </a:spcAft>
              <a:buSzPts val="2000"/>
              <a:buFont typeface="Arial"/>
              <a:buChar char="•"/>
            </a:pPr>
            <a:r>
              <a:rPr lang="en-US" sz="2000"/>
              <a:t>Conferences and events (IBERGRID conference series)</a:t>
            </a:r>
            <a:endParaRPr/>
          </a:p>
          <a:p>
            <a:pPr marL="342900" lvl="0" indent="-203200" algn="l" rtl="0">
              <a:spcBef>
                <a:spcPts val="440"/>
              </a:spcBef>
              <a:spcAft>
                <a:spcPts val="0"/>
              </a:spcAft>
              <a:buSzPts val="2200"/>
              <a:buFont typeface="Arial"/>
              <a:buNone/>
            </a:pPr>
            <a:endParaRPr sz="2200"/>
          </a:p>
          <a:p>
            <a:pPr marL="342900" lvl="0" indent="-190500" algn="l" rtl="0">
              <a:spcBef>
                <a:spcPts val="480"/>
              </a:spcBef>
              <a:spcAft>
                <a:spcPts val="0"/>
              </a:spcAft>
              <a:buSzPts val="2400"/>
              <a:buFont typeface="Arial"/>
              <a:buNone/>
            </a:pPr>
            <a:endParaRPr sz="2400"/>
          </a:p>
          <a:p>
            <a:pPr marL="342900" lvl="0" indent="-215900" algn="l" rtl="0">
              <a:spcBef>
                <a:spcPts val="400"/>
              </a:spcBef>
              <a:spcAft>
                <a:spcPts val="0"/>
              </a:spcAft>
              <a:buSzPts val="2000"/>
              <a:buFont typeface="Arial"/>
              <a:buNone/>
            </a:pPr>
            <a:endParaRPr sz="2000"/>
          </a:p>
          <a:p>
            <a:pPr marL="742950" lvl="1" indent="-158750" algn="l" rtl="0">
              <a:spcBef>
                <a:spcPts val="400"/>
              </a:spcBef>
              <a:spcAft>
                <a:spcPts val="0"/>
              </a:spcAft>
              <a:buSzPts val="2000"/>
              <a:buFont typeface="Arial"/>
              <a:buNone/>
            </a:pPr>
            <a:endParaRPr sz="2000"/>
          </a:p>
          <a:p>
            <a:pPr marL="742950" lvl="1" indent="-146050" algn="l" rtl="0">
              <a:spcBef>
                <a:spcPts val="440"/>
              </a:spcBef>
              <a:spcAft>
                <a:spcPts val="0"/>
              </a:spcAft>
              <a:buSzPts val="2200"/>
              <a:buFont typeface="Arial"/>
              <a:buNone/>
            </a:pPr>
            <a:endParaRPr sz="2200">
              <a:latin typeface="Arial"/>
              <a:ea typeface="Arial"/>
              <a:cs typeface="Arial"/>
              <a:sym typeface="Arial"/>
            </a:endParaRPr>
          </a:p>
          <a:p>
            <a:pPr marL="742950" lvl="1" indent="-158750" algn="l" rtl="0">
              <a:spcBef>
                <a:spcPts val="400"/>
              </a:spcBef>
              <a:spcAft>
                <a:spcPts val="0"/>
              </a:spcAft>
              <a:buSzPts val="2000"/>
              <a:buFont typeface="Arial"/>
              <a:buNone/>
            </a:pPr>
            <a:endParaRPr sz="2000">
              <a:latin typeface="Arial"/>
              <a:ea typeface="Arial"/>
              <a:cs typeface="Arial"/>
              <a:sym typeface="Arial"/>
            </a:endParaRPr>
          </a:p>
          <a:p>
            <a:pPr marL="342900" lvl="0" indent="-190500" algn="l" rtl="0">
              <a:spcBef>
                <a:spcPts val="480"/>
              </a:spcBef>
              <a:spcAft>
                <a:spcPts val="0"/>
              </a:spcAft>
              <a:buSzPts val="2400"/>
              <a:buFont typeface="Arial"/>
              <a:buNone/>
            </a:pPr>
            <a:endParaRPr sz="2400">
              <a:latin typeface="Arial"/>
              <a:ea typeface="Arial"/>
              <a:cs typeface="Arial"/>
              <a:sym typeface="Arial"/>
            </a:endParaRPr>
          </a:p>
        </p:txBody>
      </p:sp>
      <p:pic>
        <p:nvPicPr>
          <p:cNvPr id="132" name="Google Shape;132;p4"/>
          <p:cNvPicPr preferRelativeResize="0"/>
          <p:nvPr/>
        </p:nvPicPr>
        <p:blipFill rotWithShape="1">
          <a:blip r:embed="rId3">
            <a:alphaModFix/>
          </a:blip>
          <a:srcRect/>
          <a:stretch/>
        </p:blipFill>
        <p:spPr>
          <a:xfrm>
            <a:off x="152400" y="6377988"/>
            <a:ext cx="609600" cy="403811"/>
          </a:xfrm>
          <a:prstGeom prst="rect">
            <a:avLst/>
          </a:prstGeom>
          <a:solidFill>
            <a:srgbClr val="FFFFFF"/>
          </a:solidFill>
          <a:ln>
            <a:noFill/>
          </a:ln>
        </p:spPr>
      </p:pic>
      <p:pic>
        <p:nvPicPr>
          <p:cNvPr id="133" name="Google Shape;133;p4"/>
          <p:cNvPicPr preferRelativeResize="0"/>
          <p:nvPr/>
        </p:nvPicPr>
        <p:blipFill rotWithShape="1">
          <a:blip r:embed="rId4">
            <a:alphaModFix/>
          </a:blip>
          <a:srcRect/>
          <a:stretch/>
        </p:blipFill>
        <p:spPr>
          <a:xfrm>
            <a:off x="838200" y="6377988"/>
            <a:ext cx="535827" cy="403812"/>
          </a:xfrm>
          <a:prstGeom prst="rect">
            <a:avLst/>
          </a:prstGeom>
          <a:solidFill>
            <a:srgbClr val="FFFFFF"/>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9"/>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rial"/>
                <a:ea typeface="Arial"/>
                <a:cs typeface="Arial"/>
                <a:sym typeface="Arial"/>
              </a:rPr>
              <a:t>AUGER</a:t>
            </a:r>
            <a:endParaRPr>
              <a:latin typeface="Arial"/>
              <a:ea typeface="Arial"/>
              <a:cs typeface="Arial"/>
              <a:sym typeface="Arial"/>
            </a:endParaRPr>
          </a:p>
        </p:txBody>
      </p:sp>
      <p:sp>
        <p:nvSpPr>
          <p:cNvPr id="558" name="Google Shape;558;p19"/>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59" name="Google Shape;559;p19"/>
          <p:cNvSpPr txBox="1"/>
          <p:nvPr/>
        </p:nvSpPr>
        <p:spPr>
          <a:xfrm>
            <a:off x="304800" y="1828800"/>
            <a:ext cx="4572000" cy="2286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On the vast Pampa Amarilla in western Argentina, the Pierre Auger Observatory is studying the highest-energy particles in the Universe, so-called cosmic rays. </a:t>
            </a:r>
            <a:endParaRPr/>
          </a:p>
        </p:txBody>
      </p:sp>
      <p:sp>
        <p:nvSpPr>
          <p:cNvPr id="560" name="Google Shape;560;p19"/>
          <p:cNvSpPr txBox="1"/>
          <p:nvPr/>
        </p:nvSpPr>
        <p:spPr>
          <a:xfrm>
            <a:off x="304800" y="3886200"/>
            <a:ext cx="8382000" cy="914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000"/>
              <a:buFont typeface="Arial"/>
              <a:buChar char="•"/>
            </a:pPr>
            <a:r>
              <a:rPr lang="en-US" sz="2000">
                <a:solidFill>
                  <a:srgbClr val="333333"/>
                </a:solidFill>
                <a:latin typeface="Arial"/>
                <a:ea typeface="Arial"/>
                <a:cs typeface="Arial"/>
                <a:sym typeface="Arial"/>
              </a:rPr>
              <a:t>Cosmic rays with low to moderate energies are well understood, while those with extremely high energies remain highly mysterious. By detecting and studying these rare particles, the Pierre Auger Observatory is tackling the enigmas of their origin and existence.</a:t>
            </a:r>
            <a:endParaRPr/>
          </a:p>
        </p:txBody>
      </p:sp>
      <p:sp>
        <p:nvSpPr>
          <p:cNvPr id="561" name="Google Shape;561;p19"/>
          <p:cNvSpPr/>
          <p:nvPr/>
        </p:nvSpPr>
        <p:spPr>
          <a:xfrm>
            <a:off x="685800" y="5867400"/>
            <a:ext cx="6733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12,714,524 hours in IBERGRID since 2009</a:t>
            </a:r>
            <a:endParaRPr sz="2400">
              <a:solidFill>
                <a:srgbClr val="007300"/>
              </a:solidFill>
              <a:latin typeface="Calibri"/>
              <a:ea typeface="Calibri"/>
              <a:cs typeface="Calibri"/>
              <a:sym typeface="Calibri"/>
            </a:endParaRPr>
          </a:p>
        </p:txBody>
      </p:sp>
      <p:pic>
        <p:nvPicPr>
          <p:cNvPr id="562" name="Google Shape;562;p19" descr="Related image"/>
          <p:cNvPicPr preferRelativeResize="0"/>
          <p:nvPr/>
        </p:nvPicPr>
        <p:blipFill rotWithShape="1">
          <a:blip r:embed="rId3">
            <a:alphaModFix/>
          </a:blip>
          <a:srcRect/>
          <a:stretch/>
        </p:blipFill>
        <p:spPr>
          <a:xfrm>
            <a:off x="5257800" y="990600"/>
            <a:ext cx="3590925" cy="26538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1"/>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Computational Chemistry</a:t>
            </a:r>
            <a:endParaRPr>
              <a:latin typeface="Arial"/>
              <a:ea typeface="Arial"/>
              <a:cs typeface="Arial"/>
              <a:sym typeface="Arial"/>
            </a:endParaRPr>
          </a:p>
        </p:txBody>
      </p:sp>
      <p:sp>
        <p:nvSpPr>
          <p:cNvPr id="569" name="Google Shape;569;p21"/>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70" name="Google Shape;570;p21"/>
          <p:cNvSpPr txBox="1"/>
          <p:nvPr/>
        </p:nvSpPr>
        <p:spPr>
          <a:xfrm>
            <a:off x="304800" y="1447800"/>
            <a:ext cx="4800600" cy="18288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2"/>
              </a:buClr>
              <a:buSzPts val="2000"/>
              <a:buFont typeface="Times New Roman"/>
              <a:buAutoNum type="alphaLcParenR"/>
            </a:pPr>
            <a:r>
              <a:rPr lang="en-US" sz="2000">
                <a:solidFill>
                  <a:srgbClr val="333333"/>
                </a:solidFill>
                <a:latin typeface="Arial"/>
                <a:ea typeface="Arial"/>
                <a:cs typeface="Arial"/>
                <a:sym typeface="Arial"/>
              </a:rPr>
              <a:t>Pioneering a way to produce high-quality, carbon-neutral methane gas using industrial waste carbon dioxide. Study </a:t>
            </a:r>
            <a:r>
              <a:rPr lang="en-US" sz="2000" b="1">
                <a:solidFill>
                  <a:srgbClr val="333333"/>
                </a:solidFill>
                <a:latin typeface="Arial"/>
                <a:ea typeface="Arial"/>
                <a:cs typeface="Arial"/>
                <a:sym typeface="Arial"/>
              </a:rPr>
              <a:t>recycling a pollutant to produce a high-quality methane in a carbon neutral circular economy </a:t>
            </a:r>
            <a:r>
              <a:rPr lang="en-US" sz="2000">
                <a:solidFill>
                  <a:srgbClr val="333333"/>
                </a:solidFill>
                <a:latin typeface="Arial"/>
                <a:ea typeface="Arial"/>
                <a:cs typeface="Arial"/>
                <a:sym typeface="Arial"/>
              </a:rPr>
              <a:t>scheme.  </a:t>
            </a:r>
            <a:endParaRPr/>
          </a:p>
        </p:txBody>
      </p:sp>
      <p:sp>
        <p:nvSpPr>
          <p:cNvPr id="571" name="Google Shape;571;p21"/>
          <p:cNvSpPr txBox="1"/>
          <p:nvPr/>
        </p:nvSpPr>
        <p:spPr>
          <a:xfrm>
            <a:off x="304800" y="3657600"/>
            <a:ext cx="5029200" cy="20574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2"/>
              </a:buClr>
              <a:buSzPts val="2000"/>
              <a:buFont typeface="Times New Roman"/>
              <a:buAutoNum type="alphaLcParenR" startAt="2"/>
            </a:pPr>
            <a:r>
              <a:rPr lang="en-US" sz="2000">
                <a:solidFill>
                  <a:srgbClr val="333333"/>
                </a:solidFill>
                <a:latin typeface="Arial"/>
                <a:ea typeface="Arial"/>
                <a:cs typeface="Arial"/>
                <a:sym typeface="Arial"/>
              </a:rPr>
              <a:t>Chemical reactions are at the core of everything that happens in the Universe. </a:t>
            </a:r>
            <a:r>
              <a:rPr lang="en-US" sz="2000" b="1">
                <a:solidFill>
                  <a:srgbClr val="333333"/>
                </a:solidFill>
                <a:latin typeface="Arial"/>
                <a:ea typeface="Arial"/>
                <a:cs typeface="Arial"/>
                <a:sym typeface="Arial"/>
              </a:rPr>
              <a:t>Compute accurately the efficiency of molecular processes </a:t>
            </a:r>
            <a:r>
              <a:rPr lang="en-US" sz="2000">
                <a:solidFill>
                  <a:srgbClr val="333333"/>
                </a:solidFill>
                <a:latin typeface="Arial"/>
                <a:ea typeface="Arial"/>
                <a:cs typeface="Arial"/>
                <a:sym typeface="Arial"/>
              </a:rPr>
              <a:t>in which molecules collide to react, dissociate, exchange energy and deform.</a:t>
            </a:r>
            <a:endParaRPr/>
          </a:p>
        </p:txBody>
      </p:sp>
      <p:pic>
        <p:nvPicPr>
          <p:cNvPr id="572" name="Google Shape;572;p21" descr="https://www.egi.eu/wp-content/uploads/2018/03/coalplant512px-300x218.jpg"/>
          <p:cNvPicPr preferRelativeResize="0"/>
          <p:nvPr/>
        </p:nvPicPr>
        <p:blipFill rotWithShape="1">
          <a:blip r:embed="rId3">
            <a:alphaModFix/>
          </a:blip>
          <a:srcRect/>
          <a:stretch/>
        </p:blipFill>
        <p:spPr>
          <a:xfrm>
            <a:off x="5715000" y="1447800"/>
            <a:ext cx="2857500" cy="2076450"/>
          </a:xfrm>
          <a:prstGeom prst="rect">
            <a:avLst/>
          </a:prstGeom>
          <a:noFill/>
          <a:ln>
            <a:noFill/>
          </a:ln>
        </p:spPr>
      </p:pic>
      <p:pic>
        <p:nvPicPr>
          <p:cNvPr id="573" name="Google Shape;573;p21" descr="https://www.egi.eu/wp-content/uploads/2017/03/stellar_view-300x198.jpg"/>
          <p:cNvPicPr preferRelativeResize="0"/>
          <p:nvPr/>
        </p:nvPicPr>
        <p:blipFill rotWithShape="1">
          <a:blip r:embed="rId4">
            <a:alphaModFix/>
          </a:blip>
          <a:srcRect/>
          <a:stretch/>
        </p:blipFill>
        <p:spPr>
          <a:xfrm>
            <a:off x="5715000" y="3657600"/>
            <a:ext cx="2857500" cy="1885950"/>
          </a:xfrm>
          <a:prstGeom prst="rect">
            <a:avLst/>
          </a:prstGeom>
          <a:noFill/>
          <a:ln>
            <a:noFill/>
          </a:ln>
        </p:spPr>
      </p:pic>
      <p:sp>
        <p:nvSpPr>
          <p:cNvPr id="574" name="Google Shape;574;p21"/>
          <p:cNvSpPr/>
          <p:nvPr/>
        </p:nvSpPr>
        <p:spPr>
          <a:xfrm>
            <a:off x="685800" y="5867400"/>
            <a:ext cx="6733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4,145,510 hours in IBERGRID since 2009</a:t>
            </a:r>
            <a:endParaRPr sz="2400">
              <a:solidFill>
                <a:srgbClr val="0073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2"/>
          <p:cNvSpPr txBox="1">
            <a:spLocks noGrp="1"/>
          </p:cNvSpPr>
          <p:nvPr>
            <p:ph type="title"/>
          </p:nvPr>
        </p:nvSpPr>
        <p:spPr>
          <a:xfrm>
            <a:off x="76200" y="838200"/>
            <a:ext cx="7772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Genetics</a:t>
            </a:r>
            <a:endParaRPr>
              <a:latin typeface="Arial"/>
              <a:ea typeface="Arial"/>
              <a:cs typeface="Arial"/>
              <a:sym typeface="Arial"/>
            </a:endParaRPr>
          </a:p>
        </p:txBody>
      </p:sp>
      <p:sp>
        <p:nvSpPr>
          <p:cNvPr id="581" name="Google Shape;581;p2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582" name="Google Shape;582;p22"/>
          <p:cNvSpPr txBox="1"/>
          <p:nvPr/>
        </p:nvSpPr>
        <p:spPr>
          <a:xfrm>
            <a:off x="304800" y="1524000"/>
            <a:ext cx="4800600" cy="18288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2"/>
              </a:buClr>
              <a:buSzPts val="2000"/>
              <a:buFont typeface="Times New Roman"/>
              <a:buAutoNum type="alphaLcParenR"/>
            </a:pPr>
            <a:r>
              <a:rPr lang="en-US" sz="2000" b="1">
                <a:solidFill>
                  <a:srgbClr val="333333"/>
                </a:solidFill>
                <a:latin typeface="Arial"/>
                <a:ea typeface="Arial"/>
                <a:cs typeface="Arial"/>
                <a:sym typeface="Arial"/>
              </a:rPr>
              <a:t>Self-fertilization can improve resilience to extinction of plant species. </a:t>
            </a:r>
            <a:r>
              <a:rPr lang="en-US" sz="2000">
                <a:solidFill>
                  <a:srgbClr val="333333"/>
                </a:solidFill>
                <a:latin typeface="Arial"/>
                <a:ea typeface="Arial"/>
                <a:cs typeface="Arial"/>
                <a:sym typeface="Arial"/>
              </a:rPr>
              <a:t>If the species survives, the surviving individuals will have less deleterious mutations and the end result is a more robust and resilient population.</a:t>
            </a:r>
            <a:endParaRPr/>
          </a:p>
        </p:txBody>
      </p:sp>
      <p:sp>
        <p:nvSpPr>
          <p:cNvPr id="583" name="Google Shape;583;p22"/>
          <p:cNvSpPr txBox="1"/>
          <p:nvPr/>
        </p:nvSpPr>
        <p:spPr>
          <a:xfrm>
            <a:off x="304800" y="3810000"/>
            <a:ext cx="5029200" cy="20574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2"/>
              </a:buClr>
              <a:buSzPts val="2000"/>
              <a:buFont typeface="Times New Roman"/>
              <a:buAutoNum type="alphaLcParenR" startAt="2"/>
            </a:pPr>
            <a:r>
              <a:rPr lang="en-US" sz="2000">
                <a:solidFill>
                  <a:srgbClr val="333333"/>
                </a:solidFill>
                <a:latin typeface="Arial"/>
                <a:ea typeface="Arial"/>
                <a:cs typeface="Arial"/>
                <a:sym typeface="Arial"/>
              </a:rPr>
              <a:t>Industrial landscapes often leave a trail of ecological catastrophe on their wake, but a new study on genetic diversity shows that old spoil heaps from </a:t>
            </a:r>
            <a:r>
              <a:rPr lang="en-US" sz="2000" b="1">
                <a:solidFill>
                  <a:srgbClr val="333333"/>
                </a:solidFill>
                <a:latin typeface="Arial"/>
                <a:ea typeface="Arial"/>
                <a:cs typeface="Arial"/>
                <a:sym typeface="Arial"/>
              </a:rPr>
              <a:t>coal mining can be paradise for natterjack toads</a:t>
            </a:r>
            <a:r>
              <a:rPr lang="en-US" sz="2000">
                <a:solidFill>
                  <a:srgbClr val="333333"/>
                </a:solidFill>
                <a:latin typeface="Arial"/>
                <a:ea typeface="Arial"/>
                <a:cs typeface="Arial"/>
                <a:sym typeface="Arial"/>
              </a:rPr>
              <a:t>.</a:t>
            </a:r>
            <a:endParaRPr/>
          </a:p>
        </p:txBody>
      </p:sp>
      <p:sp>
        <p:nvSpPr>
          <p:cNvPr id="584" name="Google Shape;584;p22"/>
          <p:cNvSpPr/>
          <p:nvPr/>
        </p:nvSpPr>
        <p:spPr>
          <a:xfrm>
            <a:off x="762000" y="5867400"/>
            <a:ext cx="8077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7300"/>
                </a:solidFill>
                <a:latin typeface="Calibri"/>
                <a:ea typeface="Calibri"/>
                <a:cs typeface="Calibri"/>
                <a:sym typeface="Calibri"/>
              </a:rPr>
              <a:t>20,056,601 hours in IBERGRID used by BIOMED since 2006</a:t>
            </a:r>
            <a:endParaRPr/>
          </a:p>
        </p:txBody>
      </p:sp>
      <p:pic>
        <p:nvPicPr>
          <p:cNvPr id="585" name="Google Shape;585;p22" descr="https://www.egi.eu/wp-content/uploads/2018/02/Tomato512px-300x214.jpg"/>
          <p:cNvPicPr preferRelativeResize="0"/>
          <p:nvPr/>
        </p:nvPicPr>
        <p:blipFill rotWithShape="1">
          <a:blip r:embed="rId3">
            <a:alphaModFix/>
          </a:blip>
          <a:srcRect/>
          <a:stretch/>
        </p:blipFill>
        <p:spPr>
          <a:xfrm>
            <a:off x="5715000" y="1466850"/>
            <a:ext cx="2857500" cy="2038350"/>
          </a:xfrm>
          <a:prstGeom prst="rect">
            <a:avLst/>
          </a:prstGeom>
          <a:noFill/>
          <a:ln>
            <a:noFill/>
          </a:ln>
        </p:spPr>
      </p:pic>
      <p:pic>
        <p:nvPicPr>
          <p:cNvPr id="586" name="Google Shape;586;p22" descr="https://www.egi.eu/wp-content/uploads/2018/02/Natterjack_toad-512px-300x225.jpg"/>
          <p:cNvPicPr preferRelativeResize="0"/>
          <p:nvPr/>
        </p:nvPicPr>
        <p:blipFill rotWithShape="1">
          <a:blip r:embed="rId4">
            <a:alphaModFix/>
          </a:blip>
          <a:srcRect/>
          <a:stretch/>
        </p:blipFill>
        <p:spPr>
          <a:xfrm>
            <a:off x="5715000" y="3724275"/>
            <a:ext cx="2857500" cy="2143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9f96012f3d_0_292"/>
          <p:cNvSpPr txBox="1">
            <a:spLocks noGrp="1"/>
          </p:cNvSpPr>
          <p:nvPr>
            <p:ph type="title"/>
          </p:nvPr>
        </p:nvSpPr>
        <p:spPr>
          <a:xfrm>
            <a:off x="685800" y="3000125"/>
            <a:ext cx="7772400" cy="2754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EOSC integration model</a:t>
            </a:r>
            <a:endParaRPr/>
          </a:p>
          <a:p>
            <a:pPr marL="0" lvl="0" indent="0" algn="l" rtl="0">
              <a:spcBef>
                <a:spcPts val="0"/>
              </a:spcBef>
              <a:spcAft>
                <a:spcPts val="0"/>
              </a:spcAft>
              <a:buNone/>
            </a:pPr>
            <a:endParaRPr/>
          </a:p>
          <a:p>
            <a:pPr marL="0" lvl="0" indent="0" algn="l" rtl="0">
              <a:spcBef>
                <a:spcPts val="0"/>
              </a:spcBef>
              <a:spcAft>
                <a:spcPts val="0"/>
              </a:spcAft>
              <a:buNone/>
            </a:pPr>
            <a:endParaRPr sz="1800" b="0"/>
          </a:p>
        </p:txBody>
      </p:sp>
      <p:sp>
        <p:nvSpPr>
          <p:cNvPr id="593" name="Google Shape;593;g9f96012f3d_0_29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9f96012f3d_0_692"/>
          <p:cNvSpPr/>
          <p:nvPr/>
        </p:nvSpPr>
        <p:spPr>
          <a:xfrm>
            <a:off x="3810000" y="3810001"/>
            <a:ext cx="1752600" cy="1752600"/>
          </a:xfrm>
          <a:prstGeom prst="pie">
            <a:avLst>
              <a:gd name="adj1" fmla="val 10796514"/>
              <a:gd name="adj2" fmla="val 21587482"/>
            </a:avLst>
          </a:prstGeom>
          <a:solidFill>
            <a:srgbClr val="FECA92"/>
          </a:solidFill>
          <a:ln w="9525" cap="flat" cmpd="sng">
            <a:solidFill>
              <a:schemeClr val="accent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rgbClr val="E06666"/>
              </a:solidFill>
              <a:latin typeface="Times New Roman"/>
              <a:ea typeface="Times New Roman"/>
              <a:cs typeface="Times New Roman"/>
              <a:sym typeface="Times New Roman"/>
            </a:endParaRPr>
          </a:p>
        </p:txBody>
      </p:sp>
      <p:sp>
        <p:nvSpPr>
          <p:cNvPr id="599" name="Google Shape;599;g9f96012f3d_0_692"/>
          <p:cNvSpPr/>
          <p:nvPr/>
        </p:nvSpPr>
        <p:spPr>
          <a:xfrm>
            <a:off x="1905000" y="4876800"/>
            <a:ext cx="5562600" cy="586500"/>
          </a:xfrm>
          <a:prstGeom prst="rect">
            <a:avLst/>
          </a:prstGeom>
          <a:solidFill>
            <a:schemeClr val="lt1"/>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Garamond"/>
                <a:ea typeface="Garamond"/>
                <a:cs typeface="Garamond"/>
                <a:sym typeface="Garamond"/>
              </a:rPr>
              <a:t>    </a:t>
            </a:r>
            <a:r>
              <a:rPr lang="en-US" b="1">
                <a:solidFill>
                  <a:schemeClr val="dk1"/>
                </a:solidFill>
                <a:latin typeface="Garamond"/>
                <a:ea typeface="Garamond"/>
                <a:cs typeface="Garamond"/>
                <a:sym typeface="Garamond"/>
              </a:rPr>
              <a:t>Federated</a:t>
            </a:r>
            <a:r>
              <a:rPr lang="en-US">
                <a:solidFill>
                  <a:schemeClr val="dk1"/>
                </a:solidFill>
                <a:latin typeface="Garamond"/>
                <a:ea typeface="Garamond"/>
                <a:cs typeface="Garamond"/>
                <a:sym typeface="Garamond"/>
              </a:rPr>
              <a:t> AAI across all layers: </a:t>
            </a:r>
            <a:r>
              <a:rPr lang="en-US" b="1">
                <a:solidFill>
                  <a:schemeClr val="dk1"/>
                </a:solidFill>
                <a:latin typeface="Garamond"/>
                <a:ea typeface="Garamond"/>
                <a:cs typeface="Garamond"/>
                <a:sym typeface="Garamond"/>
              </a:rPr>
              <a:t>EGI-CheckIn</a:t>
            </a:r>
            <a:r>
              <a:rPr lang="en-US">
                <a:solidFill>
                  <a:schemeClr val="dk1"/>
                </a:solidFill>
                <a:latin typeface="Garamond"/>
                <a:ea typeface="Garamond"/>
                <a:cs typeface="Garamond"/>
                <a:sym typeface="Garamond"/>
              </a:rPr>
              <a:t>, supporting as well </a:t>
            </a:r>
            <a:r>
              <a:rPr lang="en-US" b="1">
                <a:solidFill>
                  <a:schemeClr val="dk1"/>
                </a:solidFill>
                <a:latin typeface="Garamond"/>
                <a:ea typeface="Garamond"/>
                <a:cs typeface="Garamond"/>
                <a:sym typeface="Garamond"/>
              </a:rPr>
              <a:t>INDIGO-IAM </a:t>
            </a:r>
            <a:r>
              <a:rPr lang="en-US">
                <a:solidFill>
                  <a:schemeClr val="dk1"/>
                </a:solidFill>
                <a:latin typeface="Garamond"/>
                <a:ea typeface="Garamond"/>
                <a:cs typeface="Garamond"/>
                <a:sym typeface="Garamond"/>
              </a:rPr>
              <a:t>(Deep Learning) and </a:t>
            </a:r>
            <a:r>
              <a:rPr lang="en-US" b="1">
                <a:solidFill>
                  <a:schemeClr val="dk1"/>
                </a:solidFill>
                <a:latin typeface="Garamond"/>
                <a:ea typeface="Garamond"/>
                <a:cs typeface="Garamond"/>
                <a:sym typeface="Garamond"/>
              </a:rPr>
              <a:t>Eduteams</a:t>
            </a:r>
            <a:endParaRPr b="1">
              <a:solidFill>
                <a:schemeClr val="dk1"/>
              </a:solidFill>
              <a:latin typeface="Garamond"/>
              <a:ea typeface="Garamond"/>
              <a:cs typeface="Garamond"/>
              <a:sym typeface="Garamond"/>
            </a:endParaRPr>
          </a:p>
        </p:txBody>
      </p:sp>
      <p:sp>
        <p:nvSpPr>
          <p:cNvPr id="600" name="Google Shape;600;g9f96012f3d_0_692"/>
          <p:cNvSpPr/>
          <p:nvPr/>
        </p:nvSpPr>
        <p:spPr>
          <a:xfrm>
            <a:off x="3200400" y="3200400"/>
            <a:ext cx="2971800" cy="2971800"/>
          </a:xfrm>
          <a:prstGeom prst="blockArc">
            <a:avLst>
              <a:gd name="adj1" fmla="val 10800000"/>
              <a:gd name="adj2" fmla="val 36472"/>
              <a:gd name="adj3" fmla="val 16457"/>
            </a:avLst>
          </a:prstGeom>
          <a:solidFill>
            <a:srgbClr val="87A7FC">
              <a:alpha val="43920"/>
            </a:srgbClr>
          </a:solidFill>
          <a:ln w="9525" cap="flat" cmpd="sng">
            <a:solidFill>
              <a:srgbClr val="97CB0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601" name="Google Shape;601;g9f96012f3d_0_692"/>
          <p:cNvSpPr/>
          <p:nvPr/>
        </p:nvSpPr>
        <p:spPr>
          <a:xfrm>
            <a:off x="2591058" y="2590800"/>
            <a:ext cx="4190700" cy="4194300"/>
          </a:xfrm>
          <a:prstGeom prst="blockArc">
            <a:avLst>
              <a:gd name="adj1" fmla="val 10800000"/>
              <a:gd name="adj2" fmla="val 52977"/>
              <a:gd name="adj3" fmla="val 11798"/>
            </a:avLst>
          </a:prstGeom>
          <a:solidFill>
            <a:schemeClr val="lt1"/>
          </a:solidFill>
          <a:ln w="25400" cap="flat" cmpd="sng">
            <a:solidFill>
              <a:srgbClr val="69933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602" name="Google Shape;602;g9f96012f3d_0_692"/>
          <p:cNvSpPr/>
          <p:nvPr/>
        </p:nvSpPr>
        <p:spPr>
          <a:xfrm>
            <a:off x="1905000" y="1905000"/>
            <a:ext cx="5562600" cy="5590200"/>
          </a:xfrm>
          <a:prstGeom prst="blockArc">
            <a:avLst>
              <a:gd name="adj1" fmla="val 10800000"/>
              <a:gd name="adj2" fmla="val 49421"/>
              <a:gd name="adj3" fmla="val 9049"/>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sp>
        <p:nvSpPr>
          <p:cNvPr id="603" name="Google Shape;603;g9f96012f3d_0_692"/>
          <p:cNvSpPr txBox="1"/>
          <p:nvPr/>
        </p:nvSpPr>
        <p:spPr>
          <a:xfrm>
            <a:off x="4114800" y="1981200"/>
            <a:ext cx="10506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Garamond"/>
                <a:ea typeface="Garamond"/>
                <a:cs typeface="Garamond"/>
                <a:sym typeface="Garamond"/>
              </a:rPr>
              <a:t>Platforms</a:t>
            </a:r>
            <a:endParaRPr>
              <a:latin typeface="Garamond"/>
              <a:ea typeface="Garamond"/>
              <a:cs typeface="Garamond"/>
              <a:sym typeface="Garamond"/>
            </a:endParaRPr>
          </a:p>
        </p:txBody>
      </p:sp>
      <p:sp>
        <p:nvSpPr>
          <p:cNvPr id="604" name="Google Shape;604;g9f96012f3d_0_692"/>
          <p:cNvSpPr txBox="1"/>
          <p:nvPr/>
        </p:nvSpPr>
        <p:spPr>
          <a:xfrm>
            <a:off x="4038600" y="2633100"/>
            <a:ext cx="14118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a:solidFill>
                  <a:srgbClr val="729900"/>
                </a:solidFill>
                <a:latin typeface="Garamond"/>
                <a:ea typeface="Garamond"/>
                <a:cs typeface="Garamond"/>
                <a:sym typeface="Garamond"/>
              </a:rPr>
              <a:t>Orchestration</a:t>
            </a:r>
            <a:endParaRPr sz="1200" b="1">
              <a:latin typeface="Garamond"/>
              <a:ea typeface="Garamond"/>
              <a:cs typeface="Garamond"/>
              <a:sym typeface="Garamond"/>
            </a:endParaRPr>
          </a:p>
        </p:txBody>
      </p:sp>
      <p:pic>
        <p:nvPicPr>
          <p:cNvPr id="605" name="Google Shape;605;g9f96012f3d_0_692"/>
          <p:cNvPicPr preferRelativeResize="0"/>
          <p:nvPr/>
        </p:nvPicPr>
        <p:blipFill rotWithShape="1">
          <a:blip r:embed="rId3">
            <a:alphaModFix/>
          </a:blip>
          <a:srcRect/>
          <a:stretch/>
        </p:blipFill>
        <p:spPr>
          <a:xfrm>
            <a:off x="4495800" y="3200400"/>
            <a:ext cx="396795" cy="304800"/>
          </a:xfrm>
          <a:prstGeom prst="rect">
            <a:avLst/>
          </a:prstGeom>
          <a:noFill/>
          <a:ln>
            <a:noFill/>
          </a:ln>
        </p:spPr>
      </p:pic>
      <p:sp>
        <p:nvSpPr>
          <p:cNvPr id="606" name="Google Shape;606;g9f96012f3d_0_692"/>
          <p:cNvSpPr txBox="1"/>
          <p:nvPr/>
        </p:nvSpPr>
        <p:spPr>
          <a:xfrm>
            <a:off x="3962400" y="3429000"/>
            <a:ext cx="17526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00FF"/>
                </a:solidFill>
                <a:latin typeface="Garamond"/>
                <a:ea typeface="Garamond"/>
                <a:cs typeface="Garamond"/>
                <a:sym typeface="Garamond"/>
              </a:rPr>
              <a:t>Federation Services</a:t>
            </a:r>
            <a:endParaRPr b="1">
              <a:solidFill>
                <a:srgbClr val="0000FF"/>
              </a:solidFill>
              <a:latin typeface="Garamond"/>
              <a:ea typeface="Garamond"/>
              <a:cs typeface="Garamond"/>
              <a:sym typeface="Garamond"/>
            </a:endParaRPr>
          </a:p>
        </p:txBody>
      </p:sp>
      <p:sp>
        <p:nvSpPr>
          <p:cNvPr id="607" name="Google Shape;607;g9f96012f3d_0_692"/>
          <p:cNvSpPr txBox="1"/>
          <p:nvPr/>
        </p:nvSpPr>
        <p:spPr>
          <a:xfrm>
            <a:off x="4244187" y="4114800"/>
            <a:ext cx="9294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CC0000"/>
                </a:solidFill>
                <a:latin typeface="Times New Roman"/>
                <a:ea typeface="Times New Roman"/>
                <a:cs typeface="Times New Roman"/>
                <a:sym typeface="Times New Roman"/>
              </a:rPr>
              <a:t>IaaS</a:t>
            </a:r>
            <a:endParaRPr sz="1400" b="1">
              <a:solidFill>
                <a:srgbClr val="CC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400" b="1">
                <a:solidFill>
                  <a:srgbClr val="CC0000"/>
                </a:solidFill>
                <a:latin typeface="Times New Roman"/>
                <a:ea typeface="Times New Roman"/>
                <a:cs typeface="Times New Roman"/>
                <a:sym typeface="Times New Roman"/>
              </a:rPr>
              <a:t>Providers</a:t>
            </a:r>
            <a:endParaRPr sz="1400" b="1">
              <a:solidFill>
                <a:srgbClr val="CC0000"/>
              </a:solidFill>
              <a:latin typeface="Times New Roman"/>
              <a:ea typeface="Times New Roman"/>
              <a:cs typeface="Times New Roman"/>
              <a:sym typeface="Times New Roman"/>
            </a:endParaRPr>
          </a:p>
        </p:txBody>
      </p:sp>
      <p:pic>
        <p:nvPicPr>
          <p:cNvPr id="608" name="Google Shape;608;g9f96012f3d_0_692" descr="infras.png"/>
          <p:cNvPicPr preferRelativeResize="0"/>
          <p:nvPr/>
        </p:nvPicPr>
        <p:blipFill rotWithShape="1">
          <a:blip r:embed="rId4">
            <a:alphaModFix/>
          </a:blip>
          <a:srcRect/>
          <a:stretch/>
        </p:blipFill>
        <p:spPr>
          <a:xfrm>
            <a:off x="2743197" y="5562600"/>
            <a:ext cx="4038603" cy="685800"/>
          </a:xfrm>
          <a:prstGeom prst="rect">
            <a:avLst/>
          </a:prstGeom>
          <a:noFill/>
          <a:ln w="9525" cap="flat" cmpd="sng">
            <a:solidFill>
              <a:schemeClr val="dk1"/>
            </a:solidFill>
            <a:prstDash val="solid"/>
            <a:round/>
            <a:headEnd type="none" w="sm" len="sm"/>
            <a:tailEnd type="none" w="sm" len="sm"/>
          </a:ln>
        </p:spPr>
      </p:pic>
      <p:pic>
        <p:nvPicPr>
          <p:cNvPr id="609" name="Google Shape;609;g9f96012f3d_0_692"/>
          <p:cNvPicPr preferRelativeResize="0"/>
          <p:nvPr/>
        </p:nvPicPr>
        <p:blipFill rotWithShape="1">
          <a:blip r:embed="rId5">
            <a:alphaModFix/>
          </a:blip>
          <a:srcRect/>
          <a:stretch/>
        </p:blipFill>
        <p:spPr>
          <a:xfrm>
            <a:off x="7985875" y="1599679"/>
            <a:ext cx="779850" cy="623870"/>
          </a:xfrm>
          <a:prstGeom prst="rect">
            <a:avLst/>
          </a:prstGeom>
          <a:noFill/>
          <a:ln>
            <a:noFill/>
          </a:ln>
        </p:spPr>
      </p:pic>
      <p:sp>
        <p:nvSpPr>
          <p:cNvPr id="610" name="Google Shape;610;g9f96012f3d_0_692"/>
          <p:cNvSpPr txBox="1"/>
          <p:nvPr/>
        </p:nvSpPr>
        <p:spPr>
          <a:xfrm>
            <a:off x="7765500" y="2202474"/>
            <a:ext cx="1290600" cy="61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Times New Roman"/>
              <a:buNone/>
            </a:pPr>
            <a:r>
              <a:rPr lang="en-US" sz="1100" b="1" i="0" u="none" strike="noStrike" cap="none">
                <a:solidFill>
                  <a:srgbClr val="980000"/>
                </a:solidFill>
                <a:latin typeface="Garamond"/>
                <a:ea typeface="Garamond"/>
                <a:cs typeface="Garamond"/>
                <a:sym typeface="Garamond"/>
              </a:rPr>
              <a:t>Research Platforms</a:t>
            </a:r>
            <a:endParaRPr b="1">
              <a:solidFill>
                <a:srgbClr val="98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100"/>
              <a:buFont typeface="Times New Roman"/>
              <a:buNone/>
            </a:pPr>
            <a:r>
              <a:rPr lang="en-US" sz="1100" b="1" i="0" u="none" strike="noStrike" cap="none">
                <a:solidFill>
                  <a:srgbClr val="980000"/>
                </a:solidFill>
                <a:latin typeface="Garamond"/>
                <a:ea typeface="Garamond"/>
                <a:cs typeface="Garamond"/>
                <a:sym typeface="Garamond"/>
              </a:rPr>
              <a:t>Operators</a:t>
            </a:r>
            <a:endParaRPr b="1">
              <a:solidFill>
                <a:srgbClr val="980000"/>
              </a:solidFill>
              <a:latin typeface="Garamond"/>
              <a:ea typeface="Garamond"/>
              <a:cs typeface="Garamond"/>
              <a:sym typeface="Garamond"/>
            </a:endParaRPr>
          </a:p>
        </p:txBody>
      </p:sp>
      <p:cxnSp>
        <p:nvCxnSpPr>
          <p:cNvPr id="611" name="Google Shape;611;g9f96012f3d_0_692"/>
          <p:cNvCxnSpPr/>
          <p:nvPr/>
        </p:nvCxnSpPr>
        <p:spPr>
          <a:xfrm flipH="1">
            <a:off x="6840300" y="1828800"/>
            <a:ext cx="779700" cy="1200"/>
          </a:xfrm>
          <a:prstGeom prst="straightConnector1">
            <a:avLst/>
          </a:prstGeom>
          <a:noFill/>
          <a:ln w="15875" cap="flat" cmpd="sng">
            <a:solidFill>
              <a:srgbClr val="000000"/>
            </a:solidFill>
            <a:prstDash val="solid"/>
            <a:miter lim="800000"/>
            <a:headEnd type="none" w="sm" len="sm"/>
            <a:tailEnd type="triangle" w="med" len="med"/>
          </a:ln>
        </p:spPr>
      </p:cxnSp>
      <p:cxnSp>
        <p:nvCxnSpPr>
          <p:cNvPr id="612" name="Google Shape;612;g9f96012f3d_0_692"/>
          <p:cNvCxnSpPr/>
          <p:nvPr/>
        </p:nvCxnSpPr>
        <p:spPr>
          <a:xfrm rot="10800000">
            <a:off x="7315200" y="2209800"/>
            <a:ext cx="533400" cy="0"/>
          </a:xfrm>
          <a:prstGeom prst="straightConnector1">
            <a:avLst/>
          </a:prstGeom>
          <a:noFill/>
          <a:ln w="15875" cap="flat" cmpd="sng">
            <a:solidFill>
              <a:srgbClr val="000000"/>
            </a:solidFill>
            <a:prstDash val="solid"/>
            <a:miter lim="800000"/>
            <a:headEnd type="none" w="sm" len="sm"/>
            <a:tailEnd type="triangle" w="med" len="med"/>
          </a:ln>
        </p:spPr>
      </p:cxnSp>
      <p:pic>
        <p:nvPicPr>
          <p:cNvPr id="613" name="Google Shape;613;g9f96012f3d_0_692" descr="Screenshot 2019-05-30 at 11.26.36.png"/>
          <p:cNvPicPr preferRelativeResize="0"/>
          <p:nvPr/>
        </p:nvPicPr>
        <p:blipFill rotWithShape="1">
          <a:blip r:embed="rId6">
            <a:alphaModFix/>
          </a:blip>
          <a:srcRect/>
          <a:stretch/>
        </p:blipFill>
        <p:spPr>
          <a:xfrm>
            <a:off x="5791200" y="1828800"/>
            <a:ext cx="761999" cy="241819"/>
          </a:xfrm>
          <a:prstGeom prst="rect">
            <a:avLst/>
          </a:prstGeom>
          <a:noFill/>
          <a:ln>
            <a:noFill/>
          </a:ln>
        </p:spPr>
      </p:pic>
      <p:pic>
        <p:nvPicPr>
          <p:cNvPr id="614" name="Google Shape;614;g9f96012f3d_0_692"/>
          <p:cNvPicPr preferRelativeResize="0"/>
          <p:nvPr/>
        </p:nvPicPr>
        <p:blipFill rotWithShape="1">
          <a:blip r:embed="rId7">
            <a:alphaModFix/>
          </a:blip>
          <a:srcRect/>
          <a:stretch/>
        </p:blipFill>
        <p:spPr>
          <a:xfrm>
            <a:off x="6245087" y="2133600"/>
            <a:ext cx="917714" cy="228600"/>
          </a:xfrm>
          <a:prstGeom prst="rect">
            <a:avLst/>
          </a:prstGeom>
          <a:noFill/>
          <a:ln>
            <a:noFill/>
          </a:ln>
        </p:spPr>
      </p:pic>
      <p:pic>
        <p:nvPicPr>
          <p:cNvPr id="615" name="Google Shape;615;g9f96012f3d_0_692"/>
          <p:cNvPicPr preferRelativeResize="0"/>
          <p:nvPr/>
        </p:nvPicPr>
        <p:blipFill rotWithShape="1">
          <a:blip r:embed="rId8">
            <a:alphaModFix/>
          </a:blip>
          <a:srcRect/>
          <a:stretch/>
        </p:blipFill>
        <p:spPr>
          <a:xfrm>
            <a:off x="7315200" y="3124200"/>
            <a:ext cx="762000" cy="259958"/>
          </a:xfrm>
          <a:prstGeom prst="rect">
            <a:avLst/>
          </a:prstGeom>
          <a:noFill/>
          <a:ln>
            <a:noFill/>
          </a:ln>
        </p:spPr>
      </p:pic>
      <p:pic>
        <p:nvPicPr>
          <p:cNvPr id="616" name="Google Shape;616;g9f96012f3d_0_692"/>
          <p:cNvPicPr preferRelativeResize="0"/>
          <p:nvPr/>
        </p:nvPicPr>
        <p:blipFill rotWithShape="1">
          <a:blip r:embed="rId9">
            <a:alphaModFix/>
          </a:blip>
          <a:srcRect/>
          <a:stretch/>
        </p:blipFill>
        <p:spPr>
          <a:xfrm>
            <a:off x="4701300" y="1366921"/>
            <a:ext cx="480300" cy="465554"/>
          </a:xfrm>
          <a:prstGeom prst="rect">
            <a:avLst/>
          </a:prstGeom>
          <a:noFill/>
          <a:ln>
            <a:noFill/>
          </a:ln>
        </p:spPr>
      </p:pic>
      <p:cxnSp>
        <p:nvCxnSpPr>
          <p:cNvPr id="617" name="Google Shape;617;g9f96012f3d_0_692"/>
          <p:cNvCxnSpPr/>
          <p:nvPr/>
        </p:nvCxnSpPr>
        <p:spPr>
          <a:xfrm rot="10800000">
            <a:off x="6629400" y="1524000"/>
            <a:ext cx="1295400" cy="0"/>
          </a:xfrm>
          <a:prstGeom prst="straightConnector1">
            <a:avLst/>
          </a:prstGeom>
          <a:noFill/>
          <a:ln w="15875" cap="flat" cmpd="sng">
            <a:solidFill>
              <a:srgbClr val="000000"/>
            </a:solidFill>
            <a:prstDash val="solid"/>
            <a:miter lim="800000"/>
            <a:headEnd type="none" w="sm" len="sm"/>
            <a:tailEnd type="triangle" w="med" len="med"/>
          </a:ln>
        </p:spPr>
      </p:cxnSp>
      <p:sp>
        <p:nvSpPr>
          <p:cNvPr id="618" name="Google Shape;618;g9f96012f3d_0_692"/>
          <p:cNvSpPr txBox="1"/>
          <p:nvPr/>
        </p:nvSpPr>
        <p:spPr>
          <a:xfrm>
            <a:off x="7533900" y="3429000"/>
            <a:ext cx="13815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Times New Roman"/>
              <a:buNone/>
            </a:pPr>
            <a:r>
              <a:rPr lang="en-US" sz="1100" b="1" i="0" u="none" strike="noStrike" cap="none">
                <a:solidFill>
                  <a:srgbClr val="980000"/>
                </a:solidFill>
                <a:latin typeface="Garamond"/>
                <a:ea typeface="Garamond"/>
                <a:cs typeface="Garamond"/>
                <a:sym typeface="Garamond"/>
              </a:rPr>
              <a:t>Research </a:t>
            </a:r>
            <a:endParaRPr sz="1100" b="1" i="0" u="none" strike="noStrike" cap="none">
              <a:solidFill>
                <a:srgbClr val="98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100"/>
              <a:buFont typeface="Times New Roman"/>
              <a:buNone/>
            </a:pPr>
            <a:r>
              <a:rPr lang="en-US" sz="1100" b="1" i="0" u="none" strike="noStrike" cap="none">
                <a:solidFill>
                  <a:srgbClr val="980000"/>
                </a:solidFill>
                <a:latin typeface="Garamond"/>
                <a:ea typeface="Garamond"/>
                <a:cs typeface="Garamond"/>
                <a:sym typeface="Garamond"/>
              </a:rPr>
              <a:t>Community users</a:t>
            </a:r>
            <a:endParaRPr b="1">
              <a:solidFill>
                <a:srgbClr val="980000"/>
              </a:solidFill>
              <a:latin typeface="Garamond"/>
              <a:ea typeface="Garamond"/>
              <a:cs typeface="Garamond"/>
              <a:sym typeface="Garamond"/>
            </a:endParaRPr>
          </a:p>
        </p:txBody>
      </p:sp>
      <p:pic>
        <p:nvPicPr>
          <p:cNvPr id="619" name="Google Shape;619;g9f96012f3d_0_692"/>
          <p:cNvPicPr preferRelativeResize="0"/>
          <p:nvPr/>
        </p:nvPicPr>
        <p:blipFill rotWithShape="1">
          <a:blip r:embed="rId10">
            <a:alphaModFix/>
          </a:blip>
          <a:srcRect/>
          <a:stretch/>
        </p:blipFill>
        <p:spPr>
          <a:xfrm>
            <a:off x="3048000" y="2590800"/>
            <a:ext cx="1520185" cy="685800"/>
          </a:xfrm>
          <a:prstGeom prst="rect">
            <a:avLst/>
          </a:prstGeom>
          <a:noFill/>
          <a:ln>
            <a:noFill/>
          </a:ln>
        </p:spPr>
      </p:pic>
      <p:pic>
        <p:nvPicPr>
          <p:cNvPr id="620" name="Google Shape;620;g9f96012f3d_0_692" descr="Image result for starhub logo"/>
          <p:cNvPicPr preferRelativeResize="0"/>
          <p:nvPr/>
        </p:nvPicPr>
        <p:blipFill rotWithShape="1">
          <a:blip r:embed="rId11">
            <a:alphaModFix/>
          </a:blip>
          <a:srcRect/>
          <a:stretch/>
        </p:blipFill>
        <p:spPr>
          <a:xfrm>
            <a:off x="704775" y="4343400"/>
            <a:ext cx="895425" cy="393689"/>
          </a:xfrm>
          <a:prstGeom prst="rect">
            <a:avLst/>
          </a:prstGeom>
          <a:noFill/>
          <a:ln>
            <a:noFill/>
          </a:ln>
        </p:spPr>
      </p:pic>
      <p:pic>
        <p:nvPicPr>
          <p:cNvPr id="621" name="Google Shape;621;g9f96012f3d_0_692"/>
          <p:cNvPicPr preferRelativeResize="0"/>
          <p:nvPr/>
        </p:nvPicPr>
        <p:blipFill rotWithShape="1">
          <a:blip r:embed="rId12">
            <a:alphaModFix/>
          </a:blip>
          <a:srcRect/>
          <a:stretch/>
        </p:blipFill>
        <p:spPr>
          <a:xfrm>
            <a:off x="1363742" y="3279421"/>
            <a:ext cx="617458" cy="530579"/>
          </a:xfrm>
          <a:prstGeom prst="rect">
            <a:avLst/>
          </a:prstGeom>
          <a:noFill/>
          <a:ln>
            <a:noFill/>
          </a:ln>
        </p:spPr>
      </p:pic>
      <p:pic>
        <p:nvPicPr>
          <p:cNvPr id="622" name="Google Shape;622;g9f96012f3d_0_692"/>
          <p:cNvPicPr preferRelativeResize="0"/>
          <p:nvPr/>
        </p:nvPicPr>
        <p:blipFill rotWithShape="1">
          <a:blip r:embed="rId13">
            <a:alphaModFix/>
          </a:blip>
          <a:srcRect/>
          <a:stretch/>
        </p:blipFill>
        <p:spPr>
          <a:xfrm>
            <a:off x="990600" y="4009264"/>
            <a:ext cx="913830" cy="257936"/>
          </a:xfrm>
          <a:prstGeom prst="rect">
            <a:avLst/>
          </a:prstGeom>
          <a:noFill/>
          <a:ln>
            <a:noFill/>
          </a:ln>
        </p:spPr>
      </p:pic>
      <p:pic>
        <p:nvPicPr>
          <p:cNvPr id="623" name="Google Shape;623;g9f96012f3d_0_692"/>
          <p:cNvPicPr preferRelativeResize="0"/>
          <p:nvPr/>
        </p:nvPicPr>
        <p:blipFill rotWithShape="1">
          <a:blip r:embed="rId14">
            <a:alphaModFix/>
          </a:blip>
          <a:srcRect/>
          <a:stretch/>
        </p:blipFill>
        <p:spPr>
          <a:xfrm>
            <a:off x="685800" y="1295400"/>
            <a:ext cx="549544" cy="439635"/>
          </a:xfrm>
          <a:prstGeom prst="rect">
            <a:avLst/>
          </a:prstGeom>
          <a:noFill/>
          <a:ln>
            <a:noFill/>
          </a:ln>
        </p:spPr>
      </p:pic>
      <p:sp>
        <p:nvSpPr>
          <p:cNvPr id="624" name="Google Shape;624;g9f96012f3d_0_692"/>
          <p:cNvSpPr txBox="1"/>
          <p:nvPr/>
        </p:nvSpPr>
        <p:spPr>
          <a:xfrm>
            <a:off x="55200" y="1717681"/>
            <a:ext cx="1926000" cy="4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rgbClr val="980000"/>
                </a:solidFill>
                <a:latin typeface="Times New Roman"/>
                <a:ea typeface="Times New Roman"/>
                <a:cs typeface="Times New Roman"/>
                <a:sym typeface="Times New Roman"/>
              </a:rPr>
              <a:t>Users of Generic Platforms</a:t>
            </a:r>
            <a:endParaRPr sz="1100" b="1">
              <a:solidFill>
                <a:srgbClr val="98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100" b="1">
                <a:solidFill>
                  <a:srgbClr val="980000"/>
                </a:solidFill>
                <a:latin typeface="Times New Roman"/>
                <a:ea typeface="Times New Roman"/>
                <a:cs typeface="Times New Roman"/>
                <a:sym typeface="Times New Roman"/>
              </a:rPr>
              <a:t>and client tools</a:t>
            </a:r>
            <a:endParaRPr sz="1100" b="1">
              <a:solidFill>
                <a:srgbClr val="980000"/>
              </a:solidFill>
              <a:latin typeface="Times New Roman"/>
              <a:ea typeface="Times New Roman"/>
              <a:cs typeface="Times New Roman"/>
              <a:sym typeface="Times New Roman"/>
            </a:endParaRPr>
          </a:p>
        </p:txBody>
      </p:sp>
      <p:pic>
        <p:nvPicPr>
          <p:cNvPr id="625" name="Google Shape;625;g9f96012f3d_0_692"/>
          <p:cNvPicPr preferRelativeResize="0"/>
          <p:nvPr/>
        </p:nvPicPr>
        <p:blipFill rotWithShape="1">
          <a:blip r:embed="rId15">
            <a:alphaModFix/>
          </a:blip>
          <a:srcRect/>
          <a:stretch/>
        </p:blipFill>
        <p:spPr>
          <a:xfrm>
            <a:off x="7985875" y="3903765"/>
            <a:ext cx="549544" cy="439635"/>
          </a:xfrm>
          <a:prstGeom prst="rect">
            <a:avLst/>
          </a:prstGeom>
          <a:noFill/>
          <a:ln>
            <a:noFill/>
          </a:ln>
        </p:spPr>
      </p:pic>
      <p:pic>
        <p:nvPicPr>
          <p:cNvPr id="626" name="Google Shape;626;g9f96012f3d_0_692"/>
          <p:cNvPicPr preferRelativeResize="0"/>
          <p:nvPr/>
        </p:nvPicPr>
        <p:blipFill rotWithShape="1">
          <a:blip r:embed="rId16">
            <a:alphaModFix/>
          </a:blip>
          <a:srcRect/>
          <a:stretch/>
        </p:blipFill>
        <p:spPr>
          <a:xfrm>
            <a:off x="1706525" y="2667000"/>
            <a:ext cx="482600" cy="482600"/>
          </a:xfrm>
          <a:prstGeom prst="rect">
            <a:avLst/>
          </a:prstGeom>
          <a:noFill/>
          <a:ln>
            <a:noFill/>
          </a:ln>
        </p:spPr>
      </p:pic>
      <p:pic>
        <p:nvPicPr>
          <p:cNvPr id="627" name="Google Shape;627;g9f96012f3d_0_692" descr="lifewatch.png"/>
          <p:cNvPicPr preferRelativeResize="0"/>
          <p:nvPr/>
        </p:nvPicPr>
        <p:blipFill rotWithShape="1">
          <a:blip r:embed="rId17">
            <a:alphaModFix/>
          </a:blip>
          <a:srcRect/>
          <a:stretch/>
        </p:blipFill>
        <p:spPr>
          <a:xfrm>
            <a:off x="5257800" y="1005502"/>
            <a:ext cx="1143001" cy="594698"/>
          </a:xfrm>
          <a:prstGeom prst="rect">
            <a:avLst/>
          </a:prstGeom>
          <a:noFill/>
          <a:ln>
            <a:noFill/>
          </a:ln>
        </p:spPr>
      </p:pic>
      <p:cxnSp>
        <p:nvCxnSpPr>
          <p:cNvPr id="628" name="Google Shape;628;g9f96012f3d_0_692"/>
          <p:cNvCxnSpPr/>
          <p:nvPr/>
        </p:nvCxnSpPr>
        <p:spPr>
          <a:xfrm rot="10800000">
            <a:off x="5334000" y="1676400"/>
            <a:ext cx="2362200" cy="0"/>
          </a:xfrm>
          <a:prstGeom prst="straightConnector1">
            <a:avLst/>
          </a:prstGeom>
          <a:noFill/>
          <a:ln w="15875" cap="flat" cmpd="sng">
            <a:solidFill>
              <a:srgbClr val="000000"/>
            </a:solidFill>
            <a:prstDash val="solid"/>
            <a:miter lim="800000"/>
            <a:headEnd type="none" w="sm" len="sm"/>
            <a:tailEnd type="triangle" w="med" len="med"/>
          </a:ln>
        </p:spPr>
      </p:cxnSp>
      <p:sp>
        <p:nvSpPr>
          <p:cNvPr id="629" name="Google Shape;629;g9f96012f3d_0_692"/>
          <p:cNvSpPr/>
          <p:nvPr/>
        </p:nvSpPr>
        <p:spPr>
          <a:xfrm>
            <a:off x="3581400" y="3657600"/>
            <a:ext cx="2286000" cy="304800"/>
          </a:xfrm>
          <a:prstGeom prst="rect">
            <a:avLst/>
          </a:prstGeom>
          <a:solidFill>
            <a:schemeClr val="lt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a:solidFill>
                  <a:schemeClr val="dk1"/>
                </a:solidFill>
                <a:latin typeface="Garamond"/>
                <a:ea typeface="Garamond"/>
                <a:cs typeface="Garamond"/>
                <a:sym typeface="Garamond"/>
              </a:rPr>
              <a:t>A</a:t>
            </a:r>
            <a:r>
              <a:rPr lang="en-US" sz="1200">
                <a:solidFill>
                  <a:schemeClr val="dk1"/>
                </a:solidFill>
                <a:latin typeface="Garamond"/>
                <a:ea typeface="Garamond"/>
                <a:cs typeface="Garamond"/>
                <a:sym typeface="Garamond"/>
              </a:rPr>
              <a:t>ccounting, Monitoring,…</a:t>
            </a:r>
            <a:endParaRPr sz="1200">
              <a:solidFill>
                <a:schemeClr val="dk1"/>
              </a:solidFill>
              <a:latin typeface="Garamond"/>
              <a:ea typeface="Garamond"/>
              <a:cs typeface="Garamond"/>
              <a:sym typeface="Garamond"/>
            </a:endParaRPr>
          </a:p>
        </p:txBody>
      </p:sp>
      <p:pic>
        <p:nvPicPr>
          <p:cNvPr id="630" name="Google Shape;630;g9f96012f3d_0_692"/>
          <p:cNvPicPr preferRelativeResize="0"/>
          <p:nvPr/>
        </p:nvPicPr>
        <p:blipFill rotWithShape="1">
          <a:blip r:embed="rId18">
            <a:alphaModFix/>
          </a:blip>
          <a:srcRect/>
          <a:stretch/>
        </p:blipFill>
        <p:spPr>
          <a:xfrm>
            <a:off x="2743200" y="1828800"/>
            <a:ext cx="498259" cy="416937"/>
          </a:xfrm>
          <a:prstGeom prst="rect">
            <a:avLst/>
          </a:prstGeom>
          <a:noFill/>
          <a:ln>
            <a:noFill/>
          </a:ln>
        </p:spPr>
      </p:pic>
      <p:sp>
        <p:nvSpPr>
          <p:cNvPr id="631" name="Google Shape;631;g9f96012f3d_0_692"/>
          <p:cNvSpPr txBox="1"/>
          <p:nvPr/>
        </p:nvSpPr>
        <p:spPr>
          <a:xfrm>
            <a:off x="3155625" y="1845075"/>
            <a:ext cx="686700" cy="17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0" u="none" strike="noStrike" cap="none">
                <a:solidFill>
                  <a:schemeClr val="dk1"/>
                </a:solidFill>
                <a:latin typeface="Garamond"/>
                <a:ea typeface="Garamond"/>
                <a:cs typeface="Garamond"/>
                <a:sym typeface="Garamond"/>
              </a:rPr>
              <a:t>OSCAR</a:t>
            </a:r>
            <a:endParaRPr sz="1000" b="1">
              <a:solidFill>
                <a:schemeClr val="dk1"/>
              </a:solidFill>
              <a:latin typeface="Garamond"/>
              <a:ea typeface="Garamond"/>
              <a:cs typeface="Garamond"/>
              <a:sym typeface="Garamond"/>
            </a:endParaRPr>
          </a:p>
        </p:txBody>
      </p:sp>
      <p:pic>
        <p:nvPicPr>
          <p:cNvPr id="632" name="Google Shape;632;g9f96012f3d_0_692" descr="LOGO UDOCKER-01.jpg"/>
          <p:cNvPicPr preferRelativeResize="0"/>
          <p:nvPr/>
        </p:nvPicPr>
        <p:blipFill rotWithShape="1">
          <a:blip r:embed="rId19">
            <a:alphaModFix/>
          </a:blip>
          <a:srcRect/>
          <a:stretch/>
        </p:blipFill>
        <p:spPr>
          <a:xfrm>
            <a:off x="2057400" y="2057400"/>
            <a:ext cx="693650" cy="609600"/>
          </a:xfrm>
          <a:prstGeom prst="rect">
            <a:avLst/>
          </a:prstGeom>
          <a:noFill/>
          <a:ln>
            <a:noFill/>
          </a:ln>
        </p:spPr>
      </p:pic>
      <p:pic>
        <p:nvPicPr>
          <p:cNvPr id="633" name="Google Shape;633;g9f96012f3d_0_692"/>
          <p:cNvPicPr preferRelativeResize="0"/>
          <p:nvPr/>
        </p:nvPicPr>
        <p:blipFill>
          <a:blip r:embed="rId20">
            <a:alphaModFix/>
          </a:blip>
          <a:stretch>
            <a:fillRect/>
          </a:stretch>
        </p:blipFill>
        <p:spPr>
          <a:xfrm>
            <a:off x="3124200" y="1371600"/>
            <a:ext cx="1447801" cy="381000"/>
          </a:xfrm>
          <a:prstGeom prst="rect">
            <a:avLst/>
          </a:prstGeom>
          <a:noFill/>
          <a:ln>
            <a:noFill/>
          </a:ln>
        </p:spPr>
      </p:pic>
      <p:pic>
        <p:nvPicPr>
          <p:cNvPr id="634" name="Google Shape;634;g9f96012f3d_0_692"/>
          <p:cNvPicPr preferRelativeResize="0"/>
          <p:nvPr/>
        </p:nvPicPr>
        <p:blipFill>
          <a:blip r:embed="rId21">
            <a:alphaModFix/>
          </a:blip>
          <a:stretch>
            <a:fillRect/>
          </a:stretch>
        </p:blipFill>
        <p:spPr>
          <a:xfrm>
            <a:off x="6858000" y="2362200"/>
            <a:ext cx="381000" cy="381000"/>
          </a:xfrm>
          <a:prstGeom prst="rect">
            <a:avLst/>
          </a:prstGeom>
          <a:noFill/>
          <a:ln>
            <a:noFill/>
          </a:ln>
        </p:spPr>
      </p:pic>
      <p:pic>
        <p:nvPicPr>
          <p:cNvPr id="635" name="Google Shape;635;g9f96012f3d_0_692"/>
          <p:cNvPicPr preferRelativeResize="0"/>
          <p:nvPr/>
        </p:nvPicPr>
        <p:blipFill>
          <a:blip r:embed="rId22">
            <a:alphaModFix/>
          </a:blip>
          <a:stretch>
            <a:fillRect/>
          </a:stretch>
        </p:blipFill>
        <p:spPr>
          <a:xfrm>
            <a:off x="7010400" y="2743200"/>
            <a:ext cx="1219201" cy="304800"/>
          </a:xfrm>
          <a:prstGeom prst="rect">
            <a:avLst/>
          </a:prstGeom>
          <a:noFill/>
          <a:ln>
            <a:noFill/>
          </a:ln>
        </p:spPr>
      </p:pic>
      <p:pic>
        <p:nvPicPr>
          <p:cNvPr id="636" name="Google Shape;636;g9f96012f3d_0_692"/>
          <p:cNvPicPr preferRelativeResize="0"/>
          <p:nvPr/>
        </p:nvPicPr>
        <p:blipFill rotWithShape="1">
          <a:blip r:embed="rId23">
            <a:alphaModFix/>
          </a:blip>
          <a:srcRect l="18754" r="12498"/>
          <a:stretch/>
        </p:blipFill>
        <p:spPr>
          <a:xfrm>
            <a:off x="2895600" y="3124201"/>
            <a:ext cx="685800" cy="457199"/>
          </a:xfrm>
          <a:prstGeom prst="rect">
            <a:avLst/>
          </a:prstGeom>
          <a:noFill/>
          <a:ln>
            <a:noFill/>
          </a:ln>
        </p:spPr>
      </p:pic>
      <p:pic>
        <p:nvPicPr>
          <p:cNvPr id="637" name="Google Shape;637;g9f96012f3d_0_692"/>
          <p:cNvPicPr preferRelativeResize="0"/>
          <p:nvPr/>
        </p:nvPicPr>
        <p:blipFill>
          <a:blip r:embed="rId24">
            <a:alphaModFix/>
          </a:blip>
          <a:stretch>
            <a:fillRect/>
          </a:stretch>
        </p:blipFill>
        <p:spPr>
          <a:xfrm>
            <a:off x="1905000" y="4800600"/>
            <a:ext cx="533400" cy="533400"/>
          </a:xfrm>
          <a:prstGeom prst="rect">
            <a:avLst/>
          </a:prstGeom>
          <a:noFill/>
          <a:ln>
            <a:noFill/>
          </a:ln>
        </p:spPr>
      </p:pic>
      <p:pic>
        <p:nvPicPr>
          <p:cNvPr id="638" name="Google Shape;638;g9f96012f3d_0_692"/>
          <p:cNvPicPr preferRelativeResize="0"/>
          <p:nvPr/>
        </p:nvPicPr>
        <p:blipFill>
          <a:blip r:embed="rId25">
            <a:alphaModFix/>
          </a:blip>
          <a:stretch>
            <a:fillRect/>
          </a:stretch>
        </p:blipFill>
        <p:spPr>
          <a:xfrm>
            <a:off x="8224838" y="4872038"/>
            <a:ext cx="690562" cy="538162"/>
          </a:xfrm>
          <a:prstGeom prst="rect">
            <a:avLst/>
          </a:prstGeom>
          <a:noFill/>
          <a:ln>
            <a:noFill/>
          </a:ln>
        </p:spPr>
      </p:pic>
      <p:pic>
        <p:nvPicPr>
          <p:cNvPr id="639" name="Google Shape;639;g9f96012f3d_0_692"/>
          <p:cNvPicPr preferRelativeResize="0"/>
          <p:nvPr/>
        </p:nvPicPr>
        <p:blipFill>
          <a:blip r:embed="rId26">
            <a:alphaModFix/>
          </a:blip>
          <a:stretch>
            <a:fillRect/>
          </a:stretch>
        </p:blipFill>
        <p:spPr>
          <a:xfrm>
            <a:off x="7696200" y="5562600"/>
            <a:ext cx="1066800" cy="381000"/>
          </a:xfrm>
          <a:prstGeom prst="rect">
            <a:avLst/>
          </a:prstGeom>
          <a:noFill/>
          <a:ln>
            <a:noFill/>
          </a:ln>
        </p:spPr>
      </p:pic>
      <p:pic>
        <p:nvPicPr>
          <p:cNvPr id="640" name="Google Shape;640;g9f96012f3d_0_692"/>
          <p:cNvPicPr preferRelativeResize="0"/>
          <p:nvPr/>
        </p:nvPicPr>
        <p:blipFill>
          <a:blip r:embed="rId25">
            <a:alphaModFix/>
          </a:blip>
          <a:stretch>
            <a:fillRect/>
          </a:stretch>
        </p:blipFill>
        <p:spPr>
          <a:xfrm>
            <a:off x="5176838" y="2819400"/>
            <a:ext cx="690562" cy="538162"/>
          </a:xfrm>
          <a:prstGeom prst="rect">
            <a:avLst/>
          </a:prstGeom>
          <a:noFill/>
          <a:ln>
            <a:noFill/>
          </a:ln>
        </p:spPr>
      </p:pic>
      <p:pic>
        <p:nvPicPr>
          <p:cNvPr id="641" name="Google Shape;641;g9f96012f3d_0_692"/>
          <p:cNvPicPr preferRelativeResize="0"/>
          <p:nvPr/>
        </p:nvPicPr>
        <p:blipFill>
          <a:blip r:embed="rId27">
            <a:alphaModFix/>
          </a:blip>
          <a:stretch>
            <a:fillRect/>
          </a:stretch>
        </p:blipFill>
        <p:spPr>
          <a:xfrm>
            <a:off x="7620000" y="4876800"/>
            <a:ext cx="533400" cy="533400"/>
          </a:xfrm>
          <a:prstGeom prst="rect">
            <a:avLst/>
          </a:prstGeom>
          <a:noFill/>
          <a:ln>
            <a:noFill/>
          </a:ln>
        </p:spPr>
      </p:pic>
      <p:sp>
        <p:nvSpPr>
          <p:cNvPr id="642" name="Google Shape;642;g9f96012f3d_0_69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g9f96012f3d_0_332"/>
          <p:cNvPicPr preferRelativeResize="0"/>
          <p:nvPr/>
        </p:nvPicPr>
        <p:blipFill rotWithShape="1">
          <a:blip r:embed="rId3">
            <a:alphaModFix/>
          </a:blip>
          <a:srcRect l="18754" r="12498"/>
          <a:stretch/>
        </p:blipFill>
        <p:spPr>
          <a:xfrm>
            <a:off x="228600" y="4038599"/>
            <a:ext cx="838200" cy="609601"/>
          </a:xfrm>
          <a:prstGeom prst="rect">
            <a:avLst/>
          </a:prstGeom>
          <a:noFill/>
          <a:ln>
            <a:noFill/>
          </a:ln>
        </p:spPr>
      </p:pic>
      <p:pic>
        <p:nvPicPr>
          <p:cNvPr id="649" name="Google Shape;649;g9f96012f3d_0_332"/>
          <p:cNvPicPr preferRelativeResize="0"/>
          <p:nvPr/>
        </p:nvPicPr>
        <p:blipFill>
          <a:blip r:embed="rId4">
            <a:alphaModFix/>
          </a:blip>
          <a:stretch>
            <a:fillRect/>
          </a:stretch>
        </p:blipFill>
        <p:spPr>
          <a:xfrm>
            <a:off x="381000" y="3276600"/>
            <a:ext cx="1371600" cy="609599"/>
          </a:xfrm>
          <a:prstGeom prst="rect">
            <a:avLst/>
          </a:prstGeom>
          <a:noFill/>
          <a:ln>
            <a:noFill/>
          </a:ln>
        </p:spPr>
      </p:pic>
      <p:pic>
        <p:nvPicPr>
          <p:cNvPr id="650" name="Google Shape;650;g9f96012f3d_0_332"/>
          <p:cNvPicPr preferRelativeResize="0"/>
          <p:nvPr/>
        </p:nvPicPr>
        <p:blipFill>
          <a:blip r:embed="rId5">
            <a:alphaModFix/>
          </a:blip>
          <a:stretch>
            <a:fillRect/>
          </a:stretch>
        </p:blipFill>
        <p:spPr>
          <a:xfrm>
            <a:off x="304800" y="2362200"/>
            <a:ext cx="838200" cy="685800"/>
          </a:xfrm>
          <a:prstGeom prst="rect">
            <a:avLst/>
          </a:prstGeom>
          <a:noFill/>
          <a:ln>
            <a:noFill/>
          </a:ln>
        </p:spPr>
      </p:pic>
      <p:pic>
        <p:nvPicPr>
          <p:cNvPr id="651" name="Google Shape;651;g9f96012f3d_0_332"/>
          <p:cNvPicPr preferRelativeResize="0"/>
          <p:nvPr/>
        </p:nvPicPr>
        <p:blipFill rotWithShape="1">
          <a:blip r:embed="rId6">
            <a:alphaModFix/>
          </a:blip>
          <a:srcRect/>
          <a:stretch/>
        </p:blipFill>
        <p:spPr>
          <a:xfrm>
            <a:off x="381000" y="4953001"/>
            <a:ext cx="609601" cy="533399"/>
          </a:xfrm>
          <a:prstGeom prst="rect">
            <a:avLst/>
          </a:prstGeom>
          <a:noFill/>
          <a:ln>
            <a:noFill/>
          </a:ln>
        </p:spPr>
      </p:pic>
      <p:sp>
        <p:nvSpPr>
          <p:cNvPr id="652" name="Google Shape;652;g9f96012f3d_0_332"/>
          <p:cNvSpPr txBox="1"/>
          <p:nvPr/>
        </p:nvSpPr>
        <p:spPr>
          <a:xfrm>
            <a:off x="1295400" y="2590800"/>
            <a:ext cx="2514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Roboto"/>
                <a:ea typeface="Roboto"/>
                <a:cs typeface="Roboto"/>
                <a:sym typeface="Roboto"/>
              </a:rPr>
              <a:t>Container support for HTC and HPC</a:t>
            </a:r>
            <a:endParaRPr sz="1000">
              <a:latin typeface="Roboto"/>
              <a:ea typeface="Roboto"/>
              <a:cs typeface="Roboto"/>
              <a:sym typeface="Roboto"/>
            </a:endParaRPr>
          </a:p>
        </p:txBody>
      </p:sp>
      <p:sp>
        <p:nvSpPr>
          <p:cNvPr id="653" name="Google Shape;653;g9f96012f3d_0_332"/>
          <p:cNvSpPr txBox="1"/>
          <p:nvPr/>
        </p:nvSpPr>
        <p:spPr>
          <a:xfrm>
            <a:off x="1371600" y="4267200"/>
            <a:ext cx="22098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Roboto"/>
                <a:ea typeface="Roboto"/>
                <a:cs typeface="Roboto"/>
                <a:sym typeface="Roboto"/>
              </a:rPr>
              <a:t>Deploy Virtual Elastic Clusters</a:t>
            </a:r>
            <a:endParaRPr sz="1000">
              <a:latin typeface="Roboto"/>
              <a:ea typeface="Roboto"/>
              <a:cs typeface="Roboto"/>
              <a:sym typeface="Roboto"/>
            </a:endParaRPr>
          </a:p>
        </p:txBody>
      </p:sp>
      <p:sp>
        <p:nvSpPr>
          <p:cNvPr id="654" name="Google Shape;654;g9f96012f3d_0_332"/>
          <p:cNvSpPr txBox="1"/>
          <p:nvPr/>
        </p:nvSpPr>
        <p:spPr>
          <a:xfrm>
            <a:off x="1447800" y="3276600"/>
            <a:ext cx="22860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Roboto"/>
                <a:ea typeface="Roboto"/>
                <a:cs typeface="Roboto"/>
                <a:sym typeface="Roboto"/>
              </a:rPr>
              <a:t>Easining access to IaaS Clouds</a:t>
            </a:r>
            <a:endParaRPr sz="1000">
              <a:latin typeface="Roboto"/>
              <a:ea typeface="Roboto"/>
              <a:cs typeface="Roboto"/>
              <a:sym typeface="Roboto"/>
            </a:endParaRPr>
          </a:p>
        </p:txBody>
      </p:sp>
      <p:sp>
        <p:nvSpPr>
          <p:cNvPr id="655" name="Google Shape;655;g9f96012f3d_0_332"/>
          <p:cNvSpPr txBox="1"/>
          <p:nvPr/>
        </p:nvSpPr>
        <p:spPr>
          <a:xfrm>
            <a:off x="1066800" y="5031900"/>
            <a:ext cx="266700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Roboto"/>
                <a:ea typeface="Roboto"/>
                <a:cs typeface="Roboto"/>
                <a:sym typeface="Roboto"/>
              </a:rPr>
              <a:t>OsCAR: Open Source Serverless Platform</a:t>
            </a:r>
            <a:endParaRPr sz="1000">
              <a:latin typeface="Roboto"/>
              <a:ea typeface="Roboto"/>
              <a:cs typeface="Roboto"/>
              <a:sym typeface="Roboto"/>
            </a:endParaRPr>
          </a:p>
        </p:txBody>
      </p:sp>
      <p:graphicFrame>
        <p:nvGraphicFramePr>
          <p:cNvPr id="656" name="Google Shape;656;g9f96012f3d_0_332"/>
          <p:cNvGraphicFramePr/>
          <p:nvPr/>
        </p:nvGraphicFramePr>
        <p:xfrm>
          <a:off x="3676000" y="1981200"/>
          <a:ext cx="5299275" cy="3944639"/>
        </p:xfrm>
        <a:graphic>
          <a:graphicData uri="http://schemas.openxmlformats.org/drawingml/2006/table">
            <a:tbl>
              <a:tblPr>
                <a:noFill/>
                <a:tableStyleId>{3245EB38-5FA6-409E-9115-FB2CD97CB798}</a:tableStyleId>
              </a:tblPr>
              <a:tblGrid>
                <a:gridCol w="2215575"/>
                <a:gridCol w="3083700"/>
              </a:tblGrid>
              <a:tr h="381000">
                <a:tc>
                  <a:txBody>
                    <a:bodyPr/>
                    <a:lstStyle/>
                    <a:p>
                      <a:pPr marL="0" lvl="0" indent="0" algn="ctr" rtl="0">
                        <a:spcBef>
                          <a:spcPts val="0"/>
                        </a:spcBef>
                        <a:spcAft>
                          <a:spcPts val="0"/>
                        </a:spcAft>
                        <a:buNone/>
                      </a:pPr>
                      <a:r>
                        <a:rPr lang="en-US" sz="1200" b="1">
                          <a:solidFill>
                            <a:schemeClr val="lt2"/>
                          </a:solidFill>
                        </a:rPr>
                        <a:t>Repository</a:t>
                      </a:r>
                      <a:endParaRPr sz="1200" b="1">
                        <a:solidFill>
                          <a:schemeClr val="lt2"/>
                        </a:solidFill>
                      </a:endParaRPr>
                    </a:p>
                  </a:txBody>
                  <a:tcPr marL="91425" marR="91425" marT="91425" marB="91425">
                    <a:solidFill>
                      <a:srgbClr val="B6D7A8"/>
                    </a:solidFill>
                  </a:tcPr>
                </a:tc>
                <a:tc>
                  <a:txBody>
                    <a:bodyPr/>
                    <a:lstStyle/>
                    <a:p>
                      <a:pPr marL="0" lvl="0" indent="0" algn="ctr" rtl="0">
                        <a:spcBef>
                          <a:spcPts val="0"/>
                        </a:spcBef>
                        <a:spcAft>
                          <a:spcPts val="0"/>
                        </a:spcAft>
                        <a:buNone/>
                      </a:pPr>
                      <a:r>
                        <a:rPr lang="en-US" sz="1200" b="1"/>
                        <a:t>User base</a:t>
                      </a:r>
                      <a:endParaRPr sz="1200" b="1"/>
                    </a:p>
                  </a:txBody>
                  <a:tcPr marL="91425" marR="91425" marT="91425" marB="91425">
                    <a:solidFill>
                      <a:srgbClr val="B6D7A8"/>
                    </a:solidFill>
                  </a:tcPr>
                </a:tc>
              </a:tr>
              <a:tr h="637650">
                <a:tc>
                  <a:txBody>
                    <a:bodyPr/>
                    <a:lstStyle/>
                    <a:p>
                      <a:pPr marL="0" lvl="0" indent="0" algn="l" rtl="0">
                        <a:spcBef>
                          <a:spcPts val="0"/>
                        </a:spcBef>
                        <a:spcAft>
                          <a:spcPts val="0"/>
                        </a:spcAft>
                        <a:buNone/>
                      </a:pPr>
                      <a:r>
                        <a:rPr lang="en-US" sz="1200">
                          <a:solidFill>
                            <a:schemeClr val="lt2"/>
                          </a:solidFill>
                        </a:rPr>
                        <a:t>github.com/indigo-dc/udocker</a:t>
                      </a:r>
                      <a:endParaRPr sz="1200"/>
                    </a:p>
                  </a:txBody>
                  <a:tcPr marL="91425" marR="91425" marT="91425" marB="91425"/>
                </a:tc>
                <a:tc>
                  <a:txBody>
                    <a:bodyPr/>
                    <a:lstStyle/>
                    <a:p>
                      <a:pPr marL="0" lvl="0" indent="0" algn="l" rtl="0">
                        <a:spcBef>
                          <a:spcPts val="0"/>
                        </a:spcBef>
                        <a:spcAft>
                          <a:spcPts val="0"/>
                        </a:spcAft>
                        <a:buNone/>
                      </a:pPr>
                      <a:r>
                        <a:rPr lang="en-US" sz="1200"/>
                        <a:t>“user-level tool” </a:t>
                      </a:r>
                      <a:r>
                        <a:rPr lang="en-US" sz="1200" u="sng"/>
                        <a:t>widely expanded</a:t>
                      </a:r>
                      <a:r>
                        <a:rPr lang="en-US" sz="1200"/>
                        <a:t> in BioInformatics, HEP, Fusion...</a:t>
                      </a:r>
                      <a:endParaRPr/>
                    </a:p>
                  </a:txBody>
                  <a:tcPr marL="91425" marR="91425" marT="91425" marB="91425"/>
                </a:tc>
              </a:tr>
              <a:tr h="381000">
                <a:tc>
                  <a:txBody>
                    <a:bodyPr/>
                    <a:lstStyle/>
                    <a:p>
                      <a:pPr marL="0" lvl="0" indent="0" algn="l" rtl="0">
                        <a:spcBef>
                          <a:spcPts val="0"/>
                        </a:spcBef>
                        <a:spcAft>
                          <a:spcPts val="0"/>
                        </a:spcAft>
                        <a:buNone/>
                      </a:pPr>
                      <a:endParaRPr sz="1200"/>
                    </a:p>
                    <a:p>
                      <a:pPr marL="0" lvl="0" indent="0" algn="l" rtl="0">
                        <a:spcBef>
                          <a:spcPts val="0"/>
                        </a:spcBef>
                        <a:spcAft>
                          <a:spcPts val="0"/>
                        </a:spcAft>
                        <a:buNone/>
                      </a:pPr>
                      <a:r>
                        <a:rPr lang="en-US" sz="1200">
                          <a:solidFill>
                            <a:schemeClr val="lt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github.com/grycap/im</a:t>
                      </a:r>
                      <a:endParaRPr sz="1200"/>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1200"/>
                        <a:t>Application architect and application manager Cloud orchestration tool to deploy virtual infrastructures as code, integrated in the EGI Dashboard of the Federated Cloud.</a:t>
                      </a:r>
                      <a:endParaRPr sz="1200"/>
                    </a:p>
                  </a:txBody>
                  <a:tcPr marL="91425" marR="91425" marT="91425" marB="91425"/>
                </a:tc>
              </a:tr>
              <a:tr h="381000">
                <a:tc>
                  <a:txBody>
                    <a:bodyPr/>
                    <a:lstStyle/>
                    <a:p>
                      <a:pPr marL="0" lvl="0" indent="0" algn="l" rtl="0">
                        <a:spcBef>
                          <a:spcPts val="0"/>
                        </a:spcBef>
                        <a:spcAft>
                          <a:spcPts val="0"/>
                        </a:spcAft>
                        <a:buNone/>
                      </a:pPr>
                      <a:endParaRPr/>
                    </a:p>
                    <a:p>
                      <a:pPr marL="0" lvl="0" indent="0" algn="l" rtl="0">
                        <a:spcBef>
                          <a:spcPts val="0"/>
                        </a:spcBef>
                        <a:spcAft>
                          <a:spcPts val="0"/>
                        </a:spcAft>
                        <a:buClr>
                          <a:schemeClr val="lt2"/>
                        </a:buClr>
                        <a:buSzPts val="1100"/>
                        <a:buFont typeface="Arial"/>
                        <a:buNone/>
                      </a:pPr>
                      <a:r>
                        <a:rPr lang="en-US" sz="1200">
                          <a:solidFill>
                            <a:schemeClr val="lt2"/>
                          </a:solidFill>
                        </a:rPr>
                        <a:t>github.com/grycap/ec3</a:t>
                      </a:r>
                      <a:endParaRPr sz="1200">
                        <a:solidFill>
                          <a:schemeClr val="lt2"/>
                        </a:solidFill>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1200"/>
                        <a:t>User-level tool for deploying self-managed batch and Kubernetes clusters, used in different scientific disciplines.</a:t>
                      </a:r>
                      <a:endParaRPr sz="1200"/>
                    </a:p>
                  </a:txBody>
                  <a:tcPr marL="91425" marR="91425" marT="91425" marB="91425"/>
                </a:tc>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r>
                        <a:rPr lang="en-US" sz="1200">
                          <a:solidFill>
                            <a:schemeClr val="lt2"/>
                          </a:solidFill>
                        </a:rPr>
                        <a:t>github.com/grycap/oscar</a:t>
                      </a: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US" sz="1200"/>
                        <a:t>Application developer tool for building applications based on functions activated through triggers.</a:t>
                      </a:r>
                      <a:endParaRPr sz="1200"/>
                    </a:p>
                  </a:txBody>
                  <a:tcPr marL="91425" marR="91425" marT="91425" marB="91425"/>
                </a:tc>
              </a:tr>
            </a:tbl>
          </a:graphicData>
        </a:graphic>
      </p:graphicFrame>
      <p:sp>
        <p:nvSpPr>
          <p:cNvPr id="657" name="Google Shape;657;g9f96012f3d_0_332"/>
          <p:cNvSpPr txBox="1">
            <a:spLocks noGrp="1"/>
          </p:cNvSpPr>
          <p:nvPr>
            <p:ph type="title"/>
          </p:nvPr>
        </p:nvSpPr>
        <p:spPr>
          <a:xfrm>
            <a:off x="304800" y="914400"/>
            <a:ext cx="81534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Development of tools to support advanced computing paradigms </a:t>
            </a:r>
            <a:endParaRPr sz="2800"/>
          </a:p>
        </p:txBody>
      </p:sp>
      <p:sp>
        <p:nvSpPr>
          <p:cNvPr id="658" name="Google Shape;658;g9f96012f3d_0_33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659" name="Google Shape;659;g9f96012f3d_0_332"/>
          <p:cNvSpPr txBox="1"/>
          <p:nvPr/>
        </p:nvSpPr>
        <p:spPr>
          <a:xfrm>
            <a:off x="0" y="6096000"/>
            <a:ext cx="6477000" cy="762000"/>
          </a:xfrm>
          <a:prstGeom prst="rect">
            <a:avLst/>
          </a:prstGeom>
          <a:solidFill>
            <a:srgbClr val="B6D7A8"/>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i="1">
                <a:solidFill>
                  <a:schemeClr val="lt2"/>
                </a:solidFill>
                <a:highlight>
                  <a:srgbClr val="FFFFFF"/>
                </a:highlight>
                <a:latin typeface="Nunito"/>
                <a:ea typeface="Nunito"/>
                <a:cs typeface="Nunito"/>
                <a:sym typeface="Nunito"/>
              </a:rPr>
              <a:t>“A Quality based approach to software an services” </a:t>
            </a:r>
            <a:endParaRPr sz="1300" b="1" i="1">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r>
              <a:rPr lang="en-US" sz="1300" u="sng">
                <a:solidFill>
                  <a:srgbClr val="39BDDF"/>
                </a:solidFill>
                <a:highlight>
                  <a:srgbClr val="FFFFFF"/>
                </a:highlight>
                <a:latin typeface="Nunito"/>
                <a:ea typeface="Nunito"/>
                <a:cs typeface="Nunito"/>
                <a:sym typeface="Nuni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https://indico.egi.eu/event/5000/sessions/4495/#20201103</a:t>
            </a:r>
            <a:r>
              <a:rPr lang="en-US" sz="1300">
                <a:solidFill>
                  <a:schemeClr val="lt2"/>
                </a:solidFill>
                <a:highlight>
                  <a:srgbClr val="FFFFFF"/>
                </a:highlight>
                <a:latin typeface="Nunito"/>
                <a:ea typeface="Nunito"/>
                <a:cs typeface="Nunito"/>
                <a:sym typeface="Nunito"/>
              </a:rPr>
              <a:t>, </a:t>
            </a:r>
            <a:endParaRPr sz="1300">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r>
              <a:rPr lang="en-US" sz="1300" b="1">
                <a:solidFill>
                  <a:schemeClr val="lt2"/>
                </a:solidFill>
                <a:highlight>
                  <a:srgbClr val="FFFFFF"/>
                </a:highlight>
                <a:latin typeface="Nunito"/>
                <a:ea typeface="Nunito"/>
                <a:cs typeface="Nunito"/>
                <a:sym typeface="Nunito"/>
              </a:rPr>
              <a:t>by Mario David, 03/11, 9:45am</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g9f96012f3d_0_542"/>
          <p:cNvPicPr preferRelativeResize="0"/>
          <p:nvPr/>
        </p:nvPicPr>
        <p:blipFill rotWithShape="1">
          <a:blip r:embed="rId3">
            <a:alphaModFix/>
          </a:blip>
          <a:srcRect r="29873"/>
          <a:stretch/>
        </p:blipFill>
        <p:spPr>
          <a:xfrm>
            <a:off x="609600" y="3429000"/>
            <a:ext cx="1676400" cy="609600"/>
          </a:xfrm>
          <a:prstGeom prst="rect">
            <a:avLst/>
          </a:prstGeom>
          <a:noFill/>
          <a:ln w="9525" cap="flat" cmpd="sng">
            <a:solidFill>
              <a:schemeClr val="dk2"/>
            </a:solidFill>
            <a:prstDash val="solid"/>
            <a:round/>
            <a:headEnd type="none" w="sm" len="sm"/>
            <a:tailEnd type="none" w="sm" len="sm"/>
          </a:ln>
        </p:spPr>
      </p:pic>
      <p:sp>
        <p:nvSpPr>
          <p:cNvPr id="666" name="Google Shape;666;g9f96012f3d_0_542"/>
          <p:cNvSpPr txBox="1">
            <a:spLocks noGrp="1"/>
          </p:cNvSpPr>
          <p:nvPr>
            <p:ph type="title"/>
          </p:nvPr>
        </p:nvSpPr>
        <p:spPr>
          <a:xfrm>
            <a:off x="76200" y="838200"/>
            <a:ext cx="77724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Thematic services - I </a:t>
            </a:r>
            <a:endParaRPr sz="3200"/>
          </a:p>
        </p:txBody>
      </p:sp>
      <p:pic>
        <p:nvPicPr>
          <p:cNvPr id="667" name="Google Shape;667;g9f96012f3d_0_542"/>
          <p:cNvPicPr preferRelativeResize="0"/>
          <p:nvPr/>
        </p:nvPicPr>
        <p:blipFill>
          <a:blip r:embed="rId4">
            <a:alphaModFix/>
          </a:blip>
          <a:stretch>
            <a:fillRect/>
          </a:stretch>
        </p:blipFill>
        <p:spPr>
          <a:xfrm>
            <a:off x="609599" y="2285999"/>
            <a:ext cx="1676401" cy="457201"/>
          </a:xfrm>
          <a:prstGeom prst="rect">
            <a:avLst/>
          </a:prstGeom>
          <a:noFill/>
          <a:ln>
            <a:noFill/>
          </a:ln>
        </p:spPr>
      </p:pic>
      <p:graphicFrame>
        <p:nvGraphicFramePr>
          <p:cNvPr id="668" name="Google Shape;668;g9f96012f3d_0_542"/>
          <p:cNvGraphicFramePr/>
          <p:nvPr/>
        </p:nvGraphicFramePr>
        <p:xfrm>
          <a:off x="2436350" y="1599525"/>
          <a:ext cx="6328450" cy="3925745"/>
        </p:xfrm>
        <a:graphic>
          <a:graphicData uri="http://schemas.openxmlformats.org/drawingml/2006/table">
            <a:tbl>
              <a:tblPr>
                <a:noFill/>
                <a:tableStyleId>{3245EB38-5FA6-409E-9115-FB2CD97CB798}</a:tableStyleId>
              </a:tblPr>
              <a:tblGrid>
                <a:gridCol w="3738725"/>
                <a:gridCol w="2589725"/>
              </a:tblGrid>
              <a:tr h="409575">
                <a:tc>
                  <a:txBody>
                    <a:bodyPr/>
                    <a:lstStyle/>
                    <a:p>
                      <a:pPr marL="0" lvl="0" indent="0" algn="ctr" rtl="0">
                        <a:spcBef>
                          <a:spcPts val="0"/>
                        </a:spcBef>
                        <a:spcAft>
                          <a:spcPts val="0"/>
                        </a:spcAft>
                        <a:buNone/>
                      </a:pPr>
                      <a:r>
                        <a:rPr lang="en-US" b="1"/>
                        <a:t>Info &amp; Entry point</a:t>
                      </a:r>
                      <a:endParaRPr b="1"/>
                    </a:p>
                  </a:txBody>
                  <a:tcPr marL="91425" marR="91425" marT="91425" marB="91425">
                    <a:solidFill>
                      <a:srgbClr val="B6D7A8"/>
                    </a:solidFill>
                  </a:tcPr>
                </a:tc>
                <a:tc>
                  <a:txBody>
                    <a:bodyPr/>
                    <a:lstStyle/>
                    <a:p>
                      <a:pPr marL="0" lvl="0" indent="0" algn="ctr" rtl="0">
                        <a:spcBef>
                          <a:spcPts val="0"/>
                        </a:spcBef>
                        <a:spcAft>
                          <a:spcPts val="0"/>
                        </a:spcAft>
                        <a:buNone/>
                      </a:pPr>
                      <a:r>
                        <a:rPr lang="en-US" b="1"/>
                        <a:t>User base</a:t>
                      </a:r>
                      <a:endParaRPr b="1"/>
                    </a:p>
                  </a:txBody>
                  <a:tcPr marL="91425" marR="91425" marT="91425" marB="91425">
                    <a:solidFill>
                      <a:srgbClr val="B6D7A8"/>
                    </a:solidFill>
                  </a:tcPr>
                </a:tc>
              </a:tr>
              <a:tr h="971150">
                <a:tc>
                  <a:txBody>
                    <a:bodyPr/>
                    <a:lstStyle/>
                    <a:p>
                      <a:pPr marL="0" lvl="0" indent="0" algn="l" rtl="0">
                        <a:spcBef>
                          <a:spcPts val="0"/>
                        </a:spcBef>
                        <a:spcAft>
                          <a:spcPts val="0"/>
                        </a:spcAft>
                        <a:buNone/>
                      </a:pPr>
                      <a:r>
                        <a:rPr lang="en-US" sz="1100" u="sng">
                          <a:solidFill>
                            <a:schemeClr val="hlink"/>
                          </a:solidFill>
                          <a:hlinkClick r:id="rId5"/>
                        </a:rPr>
                        <a:t>https://deepaas.deep-hybrid-datacloud.eu/</a:t>
                      </a:r>
                      <a:r>
                        <a:rPr lang="en-US" sz="1100">
                          <a:solidFill>
                            <a:schemeClr val="lt2"/>
                          </a:solidFill>
                        </a:rPr>
                        <a:t> </a:t>
                      </a:r>
                      <a:endParaRPr sz="1100">
                        <a:solidFill>
                          <a:schemeClr val="lt2"/>
                        </a:solidFill>
                      </a:endParaRPr>
                    </a:p>
                    <a:p>
                      <a:pPr marL="0" lvl="0" indent="0" algn="l" rtl="0">
                        <a:spcBef>
                          <a:spcPts val="0"/>
                        </a:spcBef>
                        <a:spcAft>
                          <a:spcPts val="0"/>
                        </a:spcAft>
                        <a:buNone/>
                      </a:pPr>
                      <a:endParaRPr sz="1100">
                        <a:solidFill>
                          <a:schemeClr val="lt2"/>
                        </a:solidFill>
                      </a:endParaRPr>
                    </a:p>
                    <a:p>
                      <a:pPr marL="0" lvl="0" indent="0" algn="l" rtl="0">
                        <a:spcBef>
                          <a:spcPts val="0"/>
                        </a:spcBef>
                        <a:spcAft>
                          <a:spcPts val="0"/>
                        </a:spcAft>
                        <a:buNone/>
                      </a:pPr>
                      <a:r>
                        <a:rPr lang="en-US" sz="1100" u="sng">
                          <a:solidFill>
                            <a:schemeClr val="hlink"/>
                          </a:solidFill>
                          <a:hlinkClick r:id="rId6"/>
                        </a:rPr>
                        <a:t>https://marketplace.eosc-portal.eu/services/deepaas-training-facility</a:t>
                      </a:r>
                      <a:r>
                        <a:rPr lang="en-US" sz="1100">
                          <a:solidFill>
                            <a:schemeClr val="lt2"/>
                          </a:solidFill>
                        </a:rPr>
                        <a:t> </a:t>
                      </a:r>
                      <a:endParaRPr sz="1100">
                        <a:solidFill>
                          <a:schemeClr val="lt2"/>
                        </a:solidFill>
                      </a:endParaRPr>
                    </a:p>
                  </a:txBody>
                  <a:tcPr marL="91425" marR="91425" marT="91425" marB="91425"/>
                </a:tc>
                <a:tc>
                  <a:txBody>
                    <a:bodyPr/>
                    <a:lstStyle/>
                    <a:p>
                      <a:pPr marL="0" lvl="0" indent="0" algn="l" rtl="0">
                        <a:spcBef>
                          <a:spcPts val="0"/>
                        </a:spcBef>
                        <a:spcAft>
                          <a:spcPts val="0"/>
                        </a:spcAft>
                        <a:buNone/>
                      </a:pPr>
                      <a:r>
                        <a:rPr lang="en-US" sz="1200"/>
                        <a:t>Deep learning tools to support training, data processing: environmental and earth observation</a:t>
                      </a:r>
                      <a:endParaRPr sz="1200"/>
                    </a:p>
                  </a:txBody>
                  <a:tcPr marL="91425" marR="91425" marT="91425" marB="91425"/>
                </a:tc>
              </a:tr>
              <a:tr h="598050">
                <a:tc>
                  <a:txBody>
                    <a:bodyPr/>
                    <a:lstStyle/>
                    <a:p>
                      <a:pPr marL="0" lvl="0" indent="0" algn="l" rtl="0">
                        <a:spcBef>
                          <a:spcPts val="0"/>
                        </a:spcBef>
                        <a:spcAft>
                          <a:spcPts val="0"/>
                        </a:spcAft>
                        <a:buNone/>
                      </a:pPr>
                      <a:r>
                        <a:rPr lang="en-US" sz="1200" u="sng">
                          <a:solidFill>
                            <a:schemeClr val="hlink"/>
                          </a:solidFill>
                          <a:hlinkClick r:id="rId7"/>
                        </a:rPr>
                        <a:t>https://marketplace.eosc-portal.eu/services/opencoasts-portal</a:t>
                      </a:r>
                      <a:r>
                        <a:rPr lang="en-US" sz="1200">
                          <a:solidFill>
                            <a:schemeClr val="lt2"/>
                          </a:solidFill>
                        </a:rPr>
                        <a:t> </a:t>
                      </a:r>
                      <a:endParaRPr sz="1200">
                        <a:solidFill>
                          <a:schemeClr val="lt2"/>
                        </a:solidFill>
                      </a:endParaRPr>
                    </a:p>
                    <a:p>
                      <a:pPr marL="0" lvl="0" indent="0" algn="l" rtl="0">
                        <a:spcBef>
                          <a:spcPts val="0"/>
                        </a:spcBef>
                        <a:spcAft>
                          <a:spcPts val="0"/>
                        </a:spcAft>
                        <a:buNone/>
                      </a:pPr>
                      <a:r>
                        <a:rPr lang="en-US" sz="1100" b="1">
                          <a:solidFill>
                            <a:schemeClr val="lt2"/>
                          </a:solidFill>
                        </a:rPr>
                        <a:t>Generating on-demand coastal forecasts using EOSC resources: the OPENCoastS service</a:t>
                      </a:r>
                      <a:endParaRPr sz="1100" b="1">
                        <a:solidFill>
                          <a:schemeClr val="lt2"/>
                        </a:solidFill>
                      </a:endParaRPr>
                    </a:p>
                    <a:p>
                      <a:pPr marL="0" lvl="0" indent="0" algn="l" rtl="0">
                        <a:spcBef>
                          <a:spcPts val="0"/>
                        </a:spcBef>
                        <a:spcAft>
                          <a:spcPts val="0"/>
                        </a:spcAft>
                        <a:buNone/>
                      </a:pPr>
                      <a:r>
                        <a:rPr lang="en-US" sz="1200" u="sng">
                          <a:solidFill>
                            <a:schemeClr val="hlink"/>
                          </a:solidFill>
                          <a:hlinkClick r:id="rId8"/>
                        </a:rPr>
                        <a:t>https://indico.egi.eu/event/5000/sessions/4490/#20201102</a:t>
                      </a:r>
                      <a:r>
                        <a:rPr lang="en-US" sz="1200">
                          <a:solidFill>
                            <a:schemeClr val="lt2"/>
                          </a:solidFill>
                        </a:rPr>
                        <a:t> </a:t>
                      </a:r>
                      <a:endParaRPr sz="900" b="1">
                        <a:solidFill>
                          <a:schemeClr val="lt2"/>
                        </a:solidFill>
                      </a:endParaRPr>
                    </a:p>
                    <a:p>
                      <a:pPr marL="0" lvl="0" indent="0" algn="l" rtl="0">
                        <a:spcBef>
                          <a:spcPts val="0"/>
                        </a:spcBef>
                        <a:spcAft>
                          <a:spcPts val="0"/>
                        </a:spcAft>
                        <a:buNone/>
                      </a:pPr>
                      <a:r>
                        <a:rPr lang="en-US" sz="1100">
                          <a:solidFill>
                            <a:schemeClr val="lt2"/>
                          </a:solidFill>
                        </a:rPr>
                        <a:t>by M. Joao Rogeiro, 02/11, 15:45</a:t>
                      </a:r>
                      <a:endParaRPr sz="1100">
                        <a:solidFill>
                          <a:schemeClr val="lt2"/>
                        </a:solidFill>
                      </a:endParaRPr>
                    </a:p>
                  </a:txBody>
                  <a:tcPr marL="91425" marR="91425" marT="91425" marB="91425"/>
                </a:tc>
                <a:tc>
                  <a:txBody>
                    <a:bodyPr/>
                    <a:lstStyle/>
                    <a:p>
                      <a:pPr marL="0" lvl="0" indent="0" algn="l" rtl="0">
                        <a:spcBef>
                          <a:spcPts val="0"/>
                        </a:spcBef>
                        <a:spcAft>
                          <a:spcPts val="0"/>
                        </a:spcAft>
                        <a:buNone/>
                      </a:pPr>
                      <a:r>
                        <a:rPr lang="en-US" sz="1200"/>
                        <a:t>Coast observation: environment and civil engineering</a:t>
                      </a:r>
                      <a:endParaRPr sz="1200"/>
                    </a:p>
                  </a:txBody>
                  <a:tcPr marL="91425" marR="91425" marT="91425" marB="91425"/>
                </a:tc>
              </a:tr>
              <a:tr h="971150">
                <a:tc>
                  <a:txBody>
                    <a:bodyPr/>
                    <a:lstStyle/>
                    <a:p>
                      <a:pPr marL="0" lvl="0" indent="0" algn="l" rtl="0">
                        <a:spcBef>
                          <a:spcPts val="0"/>
                        </a:spcBef>
                        <a:spcAft>
                          <a:spcPts val="0"/>
                        </a:spcAft>
                        <a:buNone/>
                      </a:pPr>
                      <a:r>
                        <a:rPr lang="en-US" sz="1200" u="sng">
                          <a:solidFill>
                            <a:schemeClr val="hlink"/>
                          </a:solidFill>
                          <a:hlinkClick r:id="rId9"/>
                        </a:rPr>
                        <a:t>http://scipion.i2pc.es/</a:t>
                      </a:r>
                      <a:r>
                        <a:rPr lang="en-US" sz="1200">
                          <a:solidFill>
                            <a:schemeClr val="lt2"/>
                          </a:solidFill>
                        </a:rPr>
                        <a:t> </a:t>
                      </a:r>
                      <a:endParaRPr sz="1200">
                        <a:solidFill>
                          <a:schemeClr val="lt2"/>
                        </a:solidFill>
                      </a:endParaRPr>
                    </a:p>
                    <a:p>
                      <a:pPr marL="0" lvl="0" indent="0" algn="l" rtl="0">
                        <a:spcBef>
                          <a:spcPts val="0"/>
                        </a:spcBef>
                        <a:spcAft>
                          <a:spcPts val="0"/>
                        </a:spcAft>
                        <a:buNone/>
                      </a:pPr>
                      <a:endParaRPr>
                        <a:solidFill>
                          <a:schemeClr val="lt2"/>
                        </a:solidFill>
                      </a:endParaRPr>
                    </a:p>
                    <a:p>
                      <a:pPr marL="0" lvl="0" indent="0" algn="l" rtl="0">
                        <a:spcBef>
                          <a:spcPts val="0"/>
                        </a:spcBef>
                        <a:spcAft>
                          <a:spcPts val="0"/>
                        </a:spcAft>
                        <a:buNone/>
                      </a:pPr>
                      <a:r>
                        <a:rPr lang="en-US" sz="1200" b="1">
                          <a:solidFill>
                            <a:schemeClr val="lt2"/>
                          </a:solidFill>
                          <a:latin typeface="Nunito"/>
                          <a:ea typeface="Nunito"/>
                          <a:cs typeface="Nunito"/>
                          <a:sym typeface="Nunito"/>
                        </a:rPr>
                        <a:t>Towards FAIR CryoEM workflows in EOSC</a:t>
                      </a:r>
                      <a:endParaRPr sz="1200" b="1">
                        <a:latin typeface="Nunito"/>
                        <a:ea typeface="Nunito"/>
                        <a:cs typeface="Nunito"/>
                        <a:sym typeface="Nunito"/>
                      </a:endParaRPr>
                    </a:p>
                    <a:p>
                      <a:pPr marL="0" lvl="0" indent="0" algn="l" rtl="0">
                        <a:spcBef>
                          <a:spcPts val="0"/>
                        </a:spcBef>
                        <a:spcAft>
                          <a:spcPts val="0"/>
                        </a:spcAft>
                        <a:buNone/>
                      </a:pPr>
                      <a:r>
                        <a:rPr lang="en-US" sz="1200" u="sng">
                          <a:solidFill>
                            <a:schemeClr val="hlink"/>
                          </a:solidFill>
                          <a:hlinkClick r:id="rId10"/>
                        </a:rPr>
                        <a:t>https://indico.egi.eu/event/5000/contributions/14322/</a:t>
                      </a:r>
                      <a:r>
                        <a:rPr lang="en-US" sz="1200">
                          <a:solidFill>
                            <a:schemeClr val="lt2"/>
                          </a:solidFill>
                        </a:rPr>
                        <a:t> </a:t>
                      </a:r>
                      <a:endParaRPr sz="1200">
                        <a:solidFill>
                          <a:schemeClr val="lt2"/>
                        </a:solidFill>
                      </a:endParaRPr>
                    </a:p>
                    <a:p>
                      <a:pPr marL="0" lvl="0" indent="0" algn="l" rtl="0">
                        <a:spcBef>
                          <a:spcPts val="0"/>
                        </a:spcBef>
                        <a:spcAft>
                          <a:spcPts val="0"/>
                        </a:spcAft>
                        <a:buNone/>
                      </a:pPr>
                      <a:r>
                        <a:rPr lang="en-US" sz="1200">
                          <a:solidFill>
                            <a:schemeClr val="lt2"/>
                          </a:solidFill>
                        </a:rPr>
                        <a:t>by Laura del Cano, 02/11, 13:40 - 13:55</a:t>
                      </a:r>
                      <a:endParaRPr sz="1200">
                        <a:solidFill>
                          <a:schemeClr val="lt2"/>
                        </a:solidFill>
                      </a:endParaRPr>
                    </a:p>
                  </a:txBody>
                  <a:tcPr marL="91425" marR="91425" marT="91425" marB="91425"/>
                </a:tc>
                <a:tc>
                  <a:txBody>
                    <a:bodyPr/>
                    <a:lstStyle/>
                    <a:p>
                      <a:pPr marL="0" lvl="0" indent="0" algn="l" rtl="0">
                        <a:spcBef>
                          <a:spcPts val="0"/>
                        </a:spcBef>
                        <a:spcAft>
                          <a:spcPts val="0"/>
                        </a:spcAft>
                        <a:buNone/>
                      </a:pPr>
                      <a:r>
                        <a:rPr lang="en-US" sz="1200"/>
                        <a:t>Structural Biology: 3D electron microcospy </a:t>
                      </a:r>
                      <a:endParaRPr sz="1200"/>
                    </a:p>
                  </a:txBody>
                  <a:tcPr marL="91425" marR="91425" marT="91425" marB="91425"/>
                </a:tc>
              </a:tr>
            </a:tbl>
          </a:graphicData>
        </a:graphic>
      </p:graphicFrame>
      <p:pic>
        <p:nvPicPr>
          <p:cNvPr id="669" name="Google Shape;669;g9f96012f3d_0_542"/>
          <p:cNvPicPr preferRelativeResize="0"/>
          <p:nvPr/>
        </p:nvPicPr>
        <p:blipFill>
          <a:blip r:embed="rId11">
            <a:alphaModFix/>
          </a:blip>
          <a:stretch>
            <a:fillRect/>
          </a:stretch>
        </p:blipFill>
        <p:spPr>
          <a:xfrm>
            <a:off x="838200" y="4800600"/>
            <a:ext cx="1447800" cy="3810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g9f96012f3d_0_666"/>
          <p:cNvPicPr preferRelativeResize="0"/>
          <p:nvPr/>
        </p:nvPicPr>
        <p:blipFill>
          <a:blip r:embed="rId3">
            <a:alphaModFix/>
          </a:blip>
          <a:stretch>
            <a:fillRect/>
          </a:stretch>
        </p:blipFill>
        <p:spPr>
          <a:xfrm>
            <a:off x="533400" y="3200400"/>
            <a:ext cx="609600" cy="609599"/>
          </a:xfrm>
          <a:prstGeom prst="rect">
            <a:avLst/>
          </a:prstGeom>
          <a:noFill/>
          <a:ln>
            <a:noFill/>
          </a:ln>
        </p:spPr>
      </p:pic>
      <p:sp>
        <p:nvSpPr>
          <p:cNvPr id="676" name="Google Shape;676;g9f96012f3d_0_666"/>
          <p:cNvSpPr txBox="1">
            <a:spLocks noGrp="1"/>
          </p:cNvSpPr>
          <p:nvPr>
            <p:ph type="title"/>
          </p:nvPr>
        </p:nvSpPr>
        <p:spPr>
          <a:xfrm>
            <a:off x="76200" y="838200"/>
            <a:ext cx="77724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Thematic services - under development </a:t>
            </a:r>
            <a:endParaRPr sz="3200"/>
          </a:p>
        </p:txBody>
      </p:sp>
      <p:graphicFrame>
        <p:nvGraphicFramePr>
          <p:cNvPr id="677" name="Google Shape;677;g9f96012f3d_0_666"/>
          <p:cNvGraphicFramePr/>
          <p:nvPr/>
        </p:nvGraphicFramePr>
        <p:xfrm>
          <a:off x="1371400" y="1599525"/>
          <a:ext cx="7393400" cy="3418645"/>
        </p:xfrm>
        <a:graphic>
          <a:graphicData uri="http://schemas.openxmlformats.org/drawingml/2006/table">
            <a:tbl>
              <a:tblPr>
                <a:noFill/>
                <a:tableStyleId>{3245EB38-5FA6-409E-9115-FB2CD97CB798}</a:tableStyleId>
              </a:tblPr>
              <a:tblGrid>
                <a:gridCol w="4498650"/>
                <a:gridCol w="2894750"/>
              </a:tblGrid>
              <a:tr h="409575">
                <a:tc>
                  <a:txBody>
                    <a:bodyPr/>
                    <a:lstStyle/>
                    <a:p>
                      <a:pPr marL="0" lvl="0" indent="0" algn="ctr" rtl="0">
                        <a:spcBef>
                          <a:spcPts val="0"/>
                        </a:spcBef>
                        <a:spcAft>
                          <a:spcPts val="0"/>
                        </a:spcAft>
                        <a:buNone/>
                      </a:pPr>
                      <a:r>
                        <a:rPr lang="en-US" b="1"/>
                        <a:t>Info / Entry point</a:t>
                      </a:r>
                      <a:endParaRPr b="1"/>
                    </a:p>
                  </a:txBody>
                  <a:tcPr marL="91425" marR="91425" marT="91425" marB="91425"/>
                </a:tc>
                <a:tc>
                  <a:txBody>
                    <a:bodyPr/>
                    <a:lstStyle/>
                    <a:p>
                      <a:pPr marL="0" lvl="0" indent="0" algn="ctr" rtl="0">
                        <a:spcBef>
                          <a:spcPts val="0"/>
                        </a:spcBef>
                        <a:spcAft>
                          <a:spcPts val="0"/>
                        </a:spcAft>
                        <a:buNone/>
                      </a:pPr>
                      <a:r>
                        <a:rPr lang="en-US" b="1"/>
                        <a:t>User base</a:t>
                      </a:r>
                      <a:endParaRPr b="1"/>
                    </a:p>
                  </a:txBody>
                  <a:tcPr marL="91425" marR="91425" marT="91425" marB="91425"/>
                </a:tc>
              </a:tr>
              <a:tr h="971150">
                <a:tc>
                  <a:txBody>
                    <a:bodyPr/>
                    <a:lstStyle/>
                    <a:p>
                      <a:pPr marL="0" lvl="0" indent="0" algn="l" rtl="0">
                        <a:spcBef>
                          <a:spcPts val="0"/>
                        </a:spcBef>
                        <a:spcAft>
                          <a:spcPts val="0"/>
                        </a:spcAft>
                        <a:buClr>
                          <a:schemeClr val="lt2"/>
                        </a:buClr>
                        <a:buSzPts val="1100"/>
                        <a:buFont typeface="Arial"/>
                        <a:buNone/>
                      </a:pPr>
                      <a:r>
                        <a:rPr lang="en-US" sz="1200" b="1">
                          <a:solidFill>
                            <a:schemeClr val="lt2"/>
                          </a:solidFill>
                          <a:highlight>
                            <a:srgbClr val="FFFFFF"/>
                          </a:highlight>
                          <a:latin typeface="Nunito"/>
                          <a:ea typeface="Nunito"/>
                          <a:cs typeface="Nunito"/>
                          <a:sym typeface="Nunito"/>
                        </a:rPr>
                        <a:t>Integration of WORSICA’s thematic service in EOSC - challenges and achievements - </a:t>
                      </a:r>
                      <a:r>
                        <a:rPr lang="en-US" sz="1200" u="sng">
                          <a:solidFill>
                            <a:srgbClr val="39BDDF"/>
                          </a:solidFill>
                          <a:highlight>
                            <a:srgbClr val="FFFFFF"/>
                          </a:highlight>
                          <a:latin typeface="Nunito"/>
                          <a:ea typeface="Nunito"/>
                          <a:cs typeface="Nunito"/>
                          <a:sym typeface="Nuni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https://indico.egi.eu/event/5000/sessions/4490/#20201102</a:t>
                      </a:r>
                      <a:r>
                        <a:rPr lang="en-US" sz="1200">
                          <a:solidFill>
                            <a:schemeClr val="lt2"/>
                          </a:solidFill>
                          <a:highlight>
                            <a:srgbClr val="FFFFFF"/>
                          </a:highlight>
                          <a:latin typeface="Nunito"/>
                          <a:ea typeface="Nunito"/>
                          <a:cs typeface="Nunito"/>
                          <a:sym typeface="Nunito"/>
                        </a:rPr>
                        <a:t> </a:t>
                      </a:r>
                      <a:endParaRPr sz="1200">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r>
                        <a:rPr lang="en-US" sz="1200">
                          <a:solidFill>
                            <a:schemeClr val="lt2"/>
                          </a:solidFill>
                          <a:highlight>
                            <a:srgbClr val="FFFFFF"/>
                          </a:highlight>
                          <a:latin typeface="Nunito"/>
                          <a:ea typeface="Nunito"/>
                          <a:cs typeface="Nunito"/>
                          <a:sym typeface="Nunito"/>
                        </a:rPr>
                        <a:t>by Ricardo Martins, 02/11, 16.30-16.50</a:t>
                      </a:r>
                      <a:endParaRPr sz="1200">
                        <a:solidFill>
                          <a:schemeClr val="lt2"/>
                        </a:solidFill>
                      </a:endParaRPr>
                    </a:p>
                  </a:txBody>
                  <a:tcPr marL="91425" marR="91425" marT="91425" marB="91425"/>
                </a:tc>
                <a:tc>
                  <a:txBody>
                    <a:bodyPr/>
                    <a:lstStyle/>
                    <a:p>
                      <a:pPr marL="0" lvl="0" indent="0" algn="l" rtl="0">
                        <a:spcBef>
                          <a:spcPts val="0"/>
                        </a:spcBef>
                        <a:spcAft>
                          <a:spcPts val="0"/>
                        </a:spcAft>
                        <a:buClr>
                          <a:schemeClr val="lt2"/>
                        </a:buClr>
                        <a:buSzPts val="1100"/>
                        <a:buFont typeface="Arial"/>
                        <a:buNone/>
                      </a:pPr>
                      <a:r>
                        <a:rPr lang="en-US" sz="1200">
                          <a:solidFill>
                            <a:schemeClr val="lt2"/>
                          </a:solidFill>
                        </a:rPr>
                        <a:t>Coast observation: environment and civil engineering.</a:t>
                      </a:r>
                      <a:endParaRPr sz="1200">
                        <a:solidFill>
                          <a:schemeClr val="lt2"/>
                        </a:solidFill>
                      </a:endParaRPr>
                    </a:p>
                    <a:p>
                      <a:pPr marL="0" lvl="0" indent="0" algn="l" rtl="0">
                        <a:spcBef>
                          <a:spcPts val="0"/>
                        </a:spcBef>
                        <a:spcAft>
                          <a:spcPts val="0"/>
                        </a:spcAft>
                        <a:buNone/>
                      </a:pPr>
                      <a:endParaRPr sz="1200"/>
                    </a:p>
                  </a:txBody>
                  <a:tcPr marL="91425" marR="91425" marT="91425" marB="91425"/>
                </a:tc>
              </a:tr>
              <a:tr h="1019925">
                <a:tc>
                  <a:txBody>
                    <a:bodyPr/>
                    <a:lstStyle/>
                    <a:p>
                      <a:pPr marL="0" lvl="0" indent="0" algn="l" rtl="0">
                        <a:spcBef>
                          <a:spcPts val="0"/>
                        </a:spcBef>
                        <a:spcAft>
                          <a:spcPts val="0"/>
                        </a:spcAft>
                        <a:buNone/>
                      </a:pPr>
                      <a:r>
                        <a:rPr lang="en-US" sz="1100" b="1">
                          <a:solidFill>
                            <a:schemeClr val="lt2"/>
                          </a:solidFill>
                          <a:highlight>
                            <a:srgbClr val="FFFFFF"/>
                          </a:highlight>
                          <a:latin typeface="Nunito"/>
                          <a:ea typeface="Nunito"/>
                          <a:cs typeface="Nunito"/>
                          <a:sym typeface="Nunito"/>
                        </a:rPr>
                        <a:t>SAPS: Estimating the Evolution of Forest Masses and Crops using Cloud Resources - DEMO </a:t>
                      </a:r>
                      <a:r>
                        <a:rPr lang="en-US" sz="1200" u="sng">
                          <a:solidFill>
                            <a:srgbClr val="39BDDF"/>
                          </a:solidFill>
                          <a:highlight>
                            <a:srgbClr val="FFFFFF"/>
                          </a:highlight>
                          <a:latin typeface="Nunito"/>
                          <a:ea typeface="Nunito"/>
                          <a:cs typeface="Nunito"/>
                          <a:sym typeface="Nuni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https://indico.egi.eu/event/5000/sessions/4580/#20201103</a:t>
                      </a:r>
                      <a:r>
                        <a:rPr lang="en-US" sz="1200">
                          <a:solidFill>
                            <a:schemeClr val="lt2"/>
                          </a:solidFill>
                          <a:highlight>
                            <a:srgbClr val="FFFFFF"/>
                          </a:highlight>
                          <a:latin typeface="Nunito"/>
                          <a:ea typeface="Nunito"/>
                          <a:cs typeface="Nunito"/>
                          <a:sym typeface="Nunito"/>
                        </a:rPr>
                        <a:t>, </a:t>
                      </a:r>
                      <a:endParaRPr sz="1200">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endParaRPr sz="1200" b="1">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r>
                        <a:rPr lang="en-US" sz="1200" b="1">
                          <a:solidFill>
                            <a:schemeClr val="lt2"/>
                          </a:solidFill>
                          <a:highlight>
                            <a:srgbClr val="FFFFFF"/>
                          </a:highlight>
                          <a:latin typeface="Nunito"/>
                          <a:ea typeface="Nunito"/>
                          <a:cs typeface="Nunito"/>
                          <a:sym typeface="Nunito"/>
                        </a:rPr>
                        <a:t>EGI 2020,  03/11, 14.45-15.00</a:t>
                      </a:r>
                      <a:endParaRPr sz="1100" b="1"/>
                    </a:p>
                  </a:txBody>
                  <a:tcPr marL="91425" marR="91425" marT="91425" marB="91425"/>
                </a:tc>
                <a:tc>
                  <a:txBody>
                    <a:bodyPr/>
                    <a:lstStyle/>
                    <a:p>
                      <a:pPr marL="0" lvl="0" indent="0" algn="l" rtl="0">
                        <a:spcBef>
                          <a:spcPts val="0"/>
                        </a:spcBef>
                        <a:spcAft>
                          <a:spcPts val="0"/>
                        </a:spcAft>
                        <a:buNone/>
                      </a:pPr>
                      <a:r>
                        <a:rPr lang="en-US" sz="1300">
                          <a:solidFill>
                            <a:schemeClr val="lt2"/>
                          </a:solidFill>
                          <a:highlight>
                            <a:srgbClr val="FFFFFF"/>
                          </a:highlight>
                        </a:rPr>
                        <a:t>Environment, focussed on forest preservation.</a:t>
                      </a:r>
                      <a:endParaRPr/>
                    </a:p>
                  </a:txBody>
                  <a:tcPr marL="91425" marR="91425" marT="91425" marB="91425"/>
                </a:tc>
              </a:tr>
              <a:tr h="971150">
                <a:tc>
                  <a:txBody>
                    <a:bodyPr/>
                    <a:lstStyle/>
                    <a:p>
                      <a:pPr marL="0" lvl="0" indent="0" algn="l" rtl="0">
                        <a:spcBef>
                          <a:spcPts val="0"/>
                        </a:spcBef>
                        <a:spcAft>
                          <a:spcPts val="0"/>
                        </a:spcAft>
                        <a:buNone/>
                      </a:pPr>
                      <a:r>
                        <a:rPr lang="en-US" sz="1200" b="1">
                          <a:latin typeface="Nunito"/>
                          <a:ea typeface="Nunito"/>
                          <a:cs typeface="Nunito"/>
                          <a:sym typeface="Nuni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LAGO: Latin American Giant cosmic ray Observatory</a:t>
                      </a:r>
                      <a:endParaRPr sz="1200" b="1">
                        <a:latin typeface="Nunito"/>
                        <a:ea typeface="Nunito"/>
                        <a:cs typeface="Nunito"/>
                        <a:sym typeface="Nuni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0" lvl="0" indent="0" algn="l" rtl="0">
                        <a:spcBef>
                          <a:spcPts val="0"/>
                        </a:spcBef>
                        <a:spcAft>
                          <a:spcPts val="0"/>
                        </a:spcAft>
                        <a:buNone/>
                      </a:pPr>
                      <a:endParaRPr sz="1200">
                        <a:latin typeface="Nunito"/>
                        <a:ea typeface="Nunito"/>
                        <a:cs typeface="Nunito"/>
                        <a:sym typeface="Nuni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0" lvl="0" indent="0" algn="l" rtl="0">
                        <a:spcBef>
                          <a:spcPts val="0"/>
                        </a:spcBef>
                        <a:spcAft>
                          <a:spcPts val="0"/>
                        </a:spcAft>
                        <a:buNone/>
                      </a:pPr>
                      <a:r>
                        <a:rPr lang="en-US" sz="1200" u="sng">
                          <a:solidFill>
                            <a:schemeClr val="hlink"/>
                          </a:solidFill>
                          <a:latin typeface="Nunito"/>
                          <a:ea typeface="Nunito"/>
                          <a:cs typeface="Nunito"/>
                          <a:sym typeface="Nunito"/>
                          <a:hlinkClick r:id="rId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http://lagoproject.net/</a:t>
                      </a:r>
                      <a:r>
                        <a:rPr lang="en-US" sz="1200">
                          <a:latin typeface="Nunito"/>
                          <a:ea typeface="Nunito"/>
                          <a:cs typeface="Nunito"/>
                          <a:sym typeface="Nuni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r>
                        <a:rPr lang="en-US" sz="1200" u="sng">
                          <a:solidFill>
                            <a:schemeClr val="hlink"/>
                          </a:solidFill>
                          <a:latin typeface="Nunito"/>
                          <a:ea typeface="Nunito"/>
                          <a:cs typeface="Nunito"/>
                          <a:sym typeface="Nunito"/>
                          <a:hlinkClick r:id="rId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https://www.eosc-synergy.eu/thematic-services/lago/</a:t>
                      </a:r>
                      <a:r>
                        <a:rPr lang="en-US" sz="1200">
                          <a:latin typeface="Nunito"/>
                          <a:ea typeface="Nunito"/>
                          <a:cs typeface="Nunito"/>
                          <a:sym typeface="Nuni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endParaRPr sz="1200" b="1"/>
                    </a:p>
                  </a:txBody>
                  <a:tcPr marL="91425" marR="91425" marT="91425" marB="91425"/>
                </a:tc>
                <a:tc>
                  <a:txBody>
                    <a:bodyPr/>
                    <a:lstStyle/>
                    <a:p>
                      <a:pPr marL="0" lvl="0" indent="0" algn="l" rtl="0">
                        <a:spcBef>
                          <a:spcPts val="0"/>
                        </a:spcBef>
                        <a:spcAft>
                          <a:spcPts val="0"/>
                        </a:spcAft>
                        <a:buNone/>
                      </a:pPr>
                      <a:r>
                        <a:rPr lang="en-US" sz="1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Astrophysics: A cosmic ray observatory composed of a network of water-Cherenkov detectors (WCD). </a:t>
                      </a:r>
                      <a:endParaRPr sz="1200"/>
                    </a:p>
                  </a:txBody>
                  <a:tcPr marL="91425" marR="91425" marT="91425" marB="91425"/>
                </a:tc>
              </a:tr>
            </a:tbl>
          </a:graphicData>
        </a:graphic>
      </p:graphicFrame>
      <p:pic>
        <p:nvPicPr>
          <p:cNvPr id="678" name="Google Shape;678;g9f96012f3d_0_666"/>
          <p:cNvPicPr preferRelativeResize="0"/>
          <p:nvPr/>
        </p:nvPicPr>
        <p:blipFill>
          <a:blip r:embed="rId8">
            <a:alphaModFix/>
          </a:blip>
          <a:stretch>
            <a:fillRect/>
          </a:stretch>
        </p:blipFill>
        <p:spPr>
          <a:xfrm>
            <a:off x="457200" y="2133600"/>
            <a:ext cx="762000" cy="762000"/>
          </a:xfrm>
          <a:prstGeom prst="rect">
            <a:avLst/>
          </a:prstGeom>
          <a:noFill/>
          <a:ln>
            <a:noFill/>
          </a:ln>
        </p:spPr>
      </p:pic>
      <p:sp>
        <p:nvSpPr>
          <p:cNvPr id="679" name="Google Shape;679;g9f96012f3d_0_666"/>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680" name="Google Shape;680;g9f96012f3d_0_666"/>
          <p:cNvSpPr txBox="1"/>
          <p:nvPr/>
        </p:nvSpPr>
        <p:spPr>
          <a:xfrm>
            <a:off x="0" y="6096000"/>
            <a:ext cx="6477000" cy="762000"/>
          </a:xfrm>
          <a:prstGeom prst="rect">
            <a:avLst/>
          </a:prstGeom>
          <a:solidFill>
            <a:srgbClr val="93C47D"/>
          </a:solidFill>
          <a:ln w="952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i="1">
                <a:solidFill>
                  <a:schemeClr val="lt2"/>
                </a:solidFill>
                <a:highlight>
                  <a:srgbClr val="FFFFFF"/>
                </a:highlight>
                <a:latin typeface="Nunito"/>
                <a:ea typeface="Nunito"/>
                <a:cs typeface="Nunito"/>
                <a:sym typeface="Nunito"/>
              </a:rPr>
              <a:t>“Quality and Capacity expansion of Thematic Services in EOSC-SYNERGY” </a:t>
            </a:r>
            <a:endParaRPr sz="1200" b="1" i="1">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r>
              <a:rPr lang="en-US" sz="1200" u="sng">
                <a:solidFill>
                  <a:srgbClr val="39BDDF"/>
                </a:solidFill>
                <a:highlight>
                  <a:srgbClr val="FFFFFF"/>
                </a:highlight>
                <a:latin typeface="Nunito"/>
                <a:ea typeface="Nunito"/>
                <a:cs typeface="Nunito"/>
                <a:sym typeface="Nuni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https://indico.egi.eu/event/5000/sessions/4495/#20201103</a:t>
            </a:r>
            <a:r>
              <a:rPr lang="en-US" sz="1200">
                <a:solidFill>
                  <a:schemeClr val="lt2"/>
                </a:solidFill>
                <a:highlight>
                  <a:srgbClr val="FFFFFF"/>
                </a:highlight>
                <a:latin typeface="Nunito"/>
                <a:ea typeface="Nunito"/>
                <a:cs typeface="Nunito"/>
                <a:sym typeface="Nunito"/>
              </a:rPr>
              <a:t>, </a:t>
            </a:r>
            <a:endParaRPr sz="1200">
              <a:solidFill>
                <a:schemeClr val="lt2"/>
              </a:solidFill>
              <a:highlight>
                <a:srgbClr val="FFFFFF"/>
              </a:highlight>
              <a:latin typeface="Nunito"/>
              <a:ea typeface="Nunito"/>
              <a:cs typeface="Nunito"/>
              <a:sym typeface="Nunito"/>
            </a:endParaRPr>
          </a:p>
          <a:p>
            <a:pPr marL="0" lvl="0" indent="0" algn="l" rtl="0">
              <a:spcBef>
                <a:spcPts val="0"/>
              </a:spcBef>
              <a:spcAft>
                <a:spcPts val="0"/>
              </a:spcAft>
              <a:buNone/>
            </a:pPr>
            <a:r>
              <a:rPr lang="en-US" sz="1200" b="1">
                <a:solidFill>
                  <a:schemeClr val="lt2"/>
                </a:solidFill>
                <a:highlight>
                  <a:srgbClr val="FFFFFF"/>
                </a:highlight>
                <a:latin typeface="Nunito"/>
                <a:ea typeface="Nunito"/>
                <a:cs typeface="Nunito"/>
                <a:sym typeface="Nunito"/>
              </a:rPr>
              <a:t>by Ignacio Blanquer, 03/11, 10.20am</a:t>
            </a:r>
            <a:endParaRPr sz="1300" b="1"/>
          </a:p>
        </p:txBody>
      </p:sp>
      <p:pic>
        <p:nvPicPr>
          <p:cNvPr id="681" name="Google Shape;681;g9f96012f3d_0_666"/>
          <p:cNvPicPr preferRelativeResize="0"/>
          <p:nvPr/>
        </p:nvPicPr>
        <p:blipFill>
          <a:blip r:embed="rId10">
            <a:alphaModFix/>
          </a:blip>
          <a:stretch>
            <a:fillRect/>
          </a:stretch>
        </p:blipFill>
        <p:spPr>
          <a:xfrm>
            <a:off x="400225" y="4256900"/>
            <a:ext cx="875950" cy="477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53ebc8dfa0_0_132"/>
          <p:cNvSpPr txBox="1">
            <a:spLocks noGrp="1"/>
          </p:cNvSpPr>
          <p:nvPr>
            <p:ph type="title"/>
          </p:nvPr>
        </p:nvSpPr>
        <p:spPr>
          <a:xfrm>
            <a:off x="685800" y="2648450"/>
            <a:ext cx="7772400" cy="198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Some considerations on cooperation between </a:t>
            </a:r>
            <a:endParaRPr/>
          </a:p>
          <a:p>
            <a:pPr marL="0" lvl="0" indent="0" algn="l" rtl="0">
              <a:spcBef>
                <a:spcPts val="0"/>
              </a:spcBef>
              <a:spcAft>
                <a:spcPts val="0"/>
              </a:spcAft>
              <a:buNone/>
            </a:pPr>
            <a:r>
              <a:rPr lang="en-US"/>
              <a:t>research communities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53ebc8dfa0_0_12"/>
          <p:cNvSpPr txBox="1">
            <a:spLocks noGrp="1"/>
          </p:cNvSpPr>
          <p:nvPr>
            <p:ph type="body" idx="1"/>
          </p:nvPr>
        </p:nvSpPr>
        <p:spPr>
          <a:xfrm>
            <a:off x="381000" y="1343175"/>
            <a:ext cx="8610600" cy="4648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1700" u="sng"/>
          </a:p>
          <a:p>
            <a:pPr marL="274320" lvl="0" indent="-267970" algn="l" rtl="0">
              <a:lnSpc>
                <a:spcPct val="90000"/>
              </a:lnSpc>
              <a:spcBef>
                <a:spcPts val="360"/>
              </a:spcBef>
              <a:spcAft>
                <a:spcPts val="0"/>
              </a:spcAft>
              <a:buSzPts val="1700"/>
              <a:buChar char="•"/>
            </a:pPr>
            <a:r>
              <a:rPr lang="en-US" sz="1700" b="1" u="sng"/>
              <a:t>Cooperation is fundamental </a:t>
            </a:r>
            <a:r>
              <a:rPr lang="en-US" sz="1700"/>
              <a:t>(why do we need others?) </a:t>
            </a:r>
            <a:endParaRPr sz="1700"/>
          </a:p>
          <a:p>
            <a:pPr marL="342900" lvl="0" indent="0" algn="l" rtl="0">
              <a:lnSpc>
                <a:spcPct val="90000"/>
              </a:lnSpc>
              <a:spcBef>
                <a:spcPts val="360"/>
              </a:spcBef>
              <a:spcAft>
                <a:spcPts val="0"/>
              </a:spcAft>
              <a:buNone/>
            </a:pPr>
            <a:endParaRPr sz="1700"/>
          </a:p>
          <a:p>
            <a:pPr marL="594360" lvl="1" indent="-267968" algn="l" rtl="0">
              <a:lnSpc>
                <a:spcPct val="90000"/>
              </a:lnSpc>
              <a:spcBef>
                <a:spcPts val="320"/>
              </a:spcBef>
              <a:spcAft>
                <a:spcPts val="0"/>
              </a:spcAft>
              <a:buSzPts val="1500"/>
              <a:buChar char="•"/>
            </a:pPr>
            <a:r>
              <a:rPr lang="en-US" sz="1500"/>
              <a:t>The problems that remain to be solved are extremely complex </a:t>
            </a:r>
            <a:endParaRPr sz="1700"/>
          </a:p>
          <a:p>
            <a:pPr marL="594360" lvl="1" indent="-267968" algn="l" rtl="0">
              <a:lnSpc>
                <a:spcPct val="90000"/>
              </a:lnSpc>
              <a:spcBef>
                <a:spcPts val="320"/>
              </a:spcBef>
              <a:spcAft>
                <a:spcPts val="0"/>
              </a:spcAft>
              <a:buSzPts val="1500"/>
              <a:buChar char="•"/>
            </a:pPr>
            <a:r>
              <a:rPr lang="en-US" sz="1500"/>
              <a:t>A high level of specialization is required to tackle them</a:t>
            </a:r>
            <a:endParaRPr sz="1700"/>
          </a:p>
          <a:p>
            <a:pPr marL="594360" lvl="1" indent="-267968" algn="l" rtl="0">
              <a:lnSpc>
                <a:spcPct val="90000"/>
              </a:lnSpc>
              <a:spcBef>
                <a:spcPts val="320"/>
              </a:spcBef>
              <a:spcAft>
                <a:spcPts val="0"/>
              </a:spcAft>
              <a:buSzPts val="1500"/>
              <a:buChar char="•"/>
            </a:pPr>
            <a:r>
              <a:rPr lang="en-US" sz="1500"/>
              <a:t>Expertise that comes only after a number of years of dedicated and focussed work in a particular problem.</a:t>
            </a:r>
            <a:endParaRPr sz="1700"/>
          </a:p>
          <a:p>
            <a:pPr marL="594360" lvl="1" indent="-147318" algn="l" rtl="0">
              <a:lnSpc>
                <a:spcPct val="90000"/>
              </a:lnSpc>
              <a:spcBef>
                <a:spcPts val="400"/>
              </a:spcBef>
              <a:spcAft>
                <a:spcPts val="0"/>
              </a:spcAft>
              <a:buSzPts val="2000"/>
              <a:buNone/>
            </a:pPr>
            <a:endParaRPr sz="1900"/>
          </a:p>
          <a:p>
            <a:pPr marL="274320" lvl="0" indent="-267970" algn="l" rtl="0">
              <a:lnSpc>
                <a:spcPct val="90000"/>
              </a:lnSpc>
              <a:spcBef>
                <a:spcPts val="360"/>
              </a:spcBef>
              <a:spcAft>
                <a:spcPts val="0"/>
              </a:spcAft>
              <a:buSzPts val="1700"/>
              <a:buChar char="•"/>
            </a:pPr>
            <a:r>
              <a:rPr lang="en-US" sz="1700" b="1"/>
              <a:t>Joint development of tools and methodologies</a:t>
            </a:r>
            <a:endParaRPr sz="1700" b="1"/>
          </a:p>
          <a:p>
            <a:pPr marL="342900" lvl="0" indent="0" algn="l" rtl="0">
              <a:lnSpc>
                <a:spcPct val="90000"/>
              </a:lnSpc>
              <a:spcBef>
                <a:spcPts val="360"/>
              </a:spcBef>
              <a:spcAft>
                <a:spcPts val="0"/>
              </a:spcAft>
              <a:buNone/>
            </a:pPr>
            <a:endParaRPr sz="1700" b="1"/>
          </a:p>
          <a:p>
            <a:pPr marL="594360" lvl="1" indent="-267968" algn="l" rtl="0">
              <a:lnSpc>
                <a:spcPct val="90000"/>
              </a:lnSpc>
              <a:spcBef>
                <a:spcPts val="320"/>
              </a:spcBef>
              <a:spcAft>
                <a:spcPts val="0"/>
              </a:spcAft>
              <a:buSzPts val="1500"/>
              <a:buChar char="•"/>
            </a:pPr>
            <a:r>
              <a:rPr lang="en-US" sz="1500"/>
              <a:t>It will help also to solve domain-specific challenges</a:t>
            </a:r>
            <a:endParaRPr sz="1700"/>
          </a:p>
          <a:p>
            <a:pPr marL="594360" lvl="1" indent="-267968" algn="l" rtl="0">
              <a:lnSpc>
                <a:spcPct val="90000"/>
              </a:lnSpc>
              <a:spcBef>
                <a:spcPts val="320"/>
              </a:spcBef>
              <a:spcAft>
                <a:spcPts val="0"/>
              </a:spcAft>
              <a:buSzPts val="1500"/>
              <a:buChar char="•"/>
            </a:pPr>
            <a:r>
              <a:rPr lang="en-US" sz="1500"/>
              <a:t>While technical discussions are possible, sociology remains too complex for </a:t>
            </a:r>
            <a:endParaRPr sz="1700"/>
          </a:p>
          <a:p>
            <a:pPr marL="320040" lvl="1" indent="0" algn="l" rtl="0">
              <a:lnSpc>
                <a:spcPct val="90000"/>
              </a:lnSpc>
              <a:spcBef>
                <a:spcPts val="320"/>
              </a:spcBef>
              <a:spcAft>
                <a:spcPts val="0"/>
              </a:spcAft>
              <a:buSzPts val="1600"/>
              <a:buNone/>
            </a:pPr>
            <a:r>
              <a:rPr lang="en-US" sz="1500"/>
              <a:t>reasons that boil down to the </a:t>
            </a:r>
            <a:r>
              <a:rPr lang="en-US" sz="1500" u="sng"/>
              <a:t>competition for funding</a:t>
            </a:r>
            <a:r>
              <a:rPr lang="en-US" sz="1500"/>
              <a:t>.</a:t>
            </a:r>
            <a:endParaRPr sz="1300"/>
          </a:p>
          <a:p>
            <a:pPr marL="594360" lvl="1" indent="-147318" algn="l" rtl="0">
              <a:lnSpc>
                <a:spcPct val="90000"/>
              </a:lnSpc>
              <a:spcBef>
                <a:spcPts val="400"/>
              </a:spcBef>
              <a:spcAft>
                <a:spcPts val="0"/>
              </a:spcAft>
              <a:buSzPts val="2000"/>
              <a:buNone/>
            </a:pPr>
            <a:endParaRPr sz="1900"/>
          </a:p>
          <a:p>
            <a:pPr marL="274320" lvl="0" indent="-267970" algn="l" rtl="0">
              <a:lnSpc>
                <a:spcPct val="90000"/>
              </a:lnSpc>
              <a:spcBef>
                <a:spcPts val="360"/>
              </a:spcBef>
              <a:spcAft>
                <a:spcPts val="0"/>
              </a:spcAft>
              <a:buSzPts val="1700"/>
              <a:buChar char="•"/>
            </a:pPr>
            <a:r>
              <a:rPr lang="en-US" sz="1700" b="1"/>
              <a:t>Interdisciplinary studies: in the data area</a:t>
            </a:r>
            <a:endParaRPr sz="1700" b="1"/>
          </a:p>
          <a:p>
            <a:pPr marL="342900" lvl="0" indent="0" algn="l" rtl="0">
              <a:lnSpc>
                <a:spcPct val="90000"/>
              </a:lnSpc>
              <a:spcBef>
                <a:spcPts val="360"/>
              </a:spcBef>
              <a:spcAft>
                <a:spcPts val="0"/>
              </a:spcAft>
              <a:buNone/>
            </a:pPr>
            <a:endParaRPr sz="1700" b="1"/>
          </a:p>
          <a:p>
            <a:pPr marL="742950" lvl="1" indent="-266700" algn="l" rtl="0">
              <a:lnSpc>
                <a:spcPct val="90000"/>
              </a:lnSpc>
              <a:spcBef>
                <a:spcPts val="360"/>
              </a:spcBef>
              <a:spcAft>
                <a:spcPts val="0"/>
              </a:spcAft>
              <a:buSzPts val="1500"/>
              <a:buChar char="•"/>
            </a:pPr>
            <a:r>
              <a:rPr lang="en-US" sz="1500"/>
              <a:t>Climate and planet impact, biodiversity analysis,… </a:t>
            </a:r>
            <a:endParaRPr sz="1500"/>
          </a:p>
          <a:p>
            <a:pPr marL="594360" lvl="1" indent="-267968" algn="l" rtl="0">
              <a:lnSpc>
                <a:spcPct val="90000"/>
              </a:lnSpc>
              <a:spcBef>
                <a:spcPts val="320"/>
              </a:spcBef>
              <a:spcAft>
                <a:spcPts val="0"/>
              </a:spcAft>
              <a:buSzPts val="1500"/>
              <a:buChar char="•"/>
            </a:pPr>
            <a:r>
              <a:rPr lang="en-US" sz="1500"/>
              <a:t>Data Privacy regulations (medicine but also daily activities) </a:t>
            </a:r>
            <a:endParaRPr sz="1700"/>
          </a:p>
          <a:p>
            <a:pPr marL="594360" lvl="1" indent="-267968" algn="l" rtl="0">
              <a:lnSpc>
                <a:spcPct val="90000"/>
              </a:lnSpc>
              <a:spcBef>
                <a:spcPts val="320"/>
              </a:spcBef>
              <a:spcAft>
                <a:spcPts val="0"/>
              </a:spcAft>
              <a:buSzPts val="1500"/>
              <a:buChar char="•"/>
            </a:pPr>
            <a:r>
              <a:rPr lang="en-US" sz="1500"/>
              <a:t>Science should exploit them for the benefit of the whole society</a:t>
            </a:r>
            <a:endParaRPr sz="1500"/>
          </a:p>
          <a:p>
            <a:pPr marL="0" lvl="0" indent="0" algn="l" rtl="0">
              <a:lnSpc>
                <a:spcPct val="90000"/>
              </a:lnSpc>
              <a:spcBef>
                <a:spcPts val="360"/>
              </a:spcBef>
              <a:spcAft>
                <a:spcPts val="0"/>
              </a:spcAft>
              <a:buSzPts val="1800"/>
              <a:buNone/>
            </a:pPr>
            <a:endParaRPr sz="1700"/>
          </a:p>
        </p:txBody>
      </p:sp>
      <p:sp>
        <p:nvSpPr>
          <p:cNvPr id="693" name="Google Shape;693;g53ebc8dfa0_0_1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9f96012f3d_0_94"/>
          <p:cNvSpPr txBox="1">
            <a:spLocks noGrp="1"/>
          </p:cNvSpPr>
          <p:nvPr>
            <p:ph type="title"/>
          </p:nvPr>
        </p:nvSpPr>
        <p:spPr>
          <a:xfrm>
            <a:off x="76200" y="838200"/>
            <a:ext cx="90258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MoU between Governments (2018-2024)</a:t>
            </a:r>
            <a:endParaRPr sz="3000"/>
          </a:p>
        </p:txBody>
      </p:sp>
      <p:grpSp>
        <p:nvGrpSpPr>
          <p:cNvPr id="140" name="Google Shape;140;g9f96012f3d_0_94"/>
          <p:cNvGrpSpPr/>
          <p:nvPr/>
        </p:nvGrpSpPr>
        <p:grpSpPr>
          <a:xfrm>
            <a:off x="2930623" y="1811456"/>
            <a:ext cx="3491528" cy="4096583"/>
            <a:chOff x="409400" y="1447800"/>
            <a:chExt cx="4553375" cy="5232575"/>
          </a:xfrm>
        </p:grpSpPr>
        <p:pic>
          <p:nvPicPr>
            <p:cNvPr id="141" name="Google Shape;141;g9f96012f3d_0_94"/>
            <p:cNvPicPr preferRelativeResize="0"/>
            <p:nvPr/>
          </p:nvPicPr>
          <p:blipFill>
            <a:blip r:embed="rId3">
              <a:alphaModFix/>
            </a:blip>
            <a:stretch>
              <a:fillRect/>
            </a:stretch>
          </p:blipFill>
          <p:spPr>
            <a:xfrm>
              <a:off x="409400" y="1447800"/>
              <a:ext cx="4553375" cy="3154650"/>
            </a:xfrm>
            <a:prstGeom prst="rect">
              <a:avLst/>
            </a:prstGeom>
            <a:noFill/>
            <a:ln>
              <a:noFill/>
            </a:ln>
          </p:spPr>
        </p:pic>
        <p:pic>
          <p:nvPicPr>
            <p:cNvPr id="142" name="Google Shape;142;g9f96012f3d_0_94"/>
            <p:cNvPicPr preferRelativeResize="0"/>
            <p:nvPr/>
          </p:nvPicPr>
          <p:blipFill>
            <a:blip r:embed="rId4">
              <a:alphaModFix/>
            </a:blip>
            <a:stretch>
              <a:fillRect/>
            </a:stretch>
          </p:blipFill>
          <p:spPr>
            <a:xfrm>
              <a:off x="556700" y="4608075"/>
              <a:ext cx="4297850" cy="2072300"/>
            </a:xfrm>
            <a:prstGeom prst="rect">
              <a:avLst/>
            </a:prstGeom>
            <a:noFill/>
            <a:ln>
              <a:noFill/>
            </a:ln>
          </p:spPr>
        </p:pic>
      </p:grpSp>
      <p:sp>
        <p:nvSpPr>
          <p:cNvPr id="143" name="Google Shape;143;g9f96012f3d_0_94"/>
          <p:cNvSpPr/>
          <p:nvPr/>
        </p:nvSpPr>
        <p:spPr>
          <a:xfrm>
            <a:off x="2715600" y="1648150"/>
            <a:ext cx="3747000" cy="4423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 name="Google Shape;144;g9f96012f3d_0_94"/>
          <p:cNvPicPr preferRelativeResize="0"/>
          <p:nvPr/>
        </p:nvPicPr>
        <p:blipFill rotWithShape="1">
          <a:blip r:embed="rId5">
            <a:alphaModFix/>
          </a:blip>
          <a:srcRect/>
          <a:stretch/>
        </p:blipFill>
        <p:spPr>
          <a:xfrm>
            <a:off x="3294175" y="5803113"/>
            <a:ext cx="609600" cy="403811"/>
          </a:xfrm>
          <a:prstGeom prst="rect">
            <a:avLst/>
          </a:prstGeom>
          <a:solidFill>
            <a:srgbClr val="FFFFFF"/>
          </a:solidFill>
          <a:ln>
            <a:noFill/>
          </a:ln>
        </p:spPr>
      </p:pic>
      <p:pic>
        <p:nvPicPr>
          <p:cNvPr id="145" name="Google Shape;145;g9f96012f3d_0_94"/>
          <p:cNvPicPr preferRelativeResize="0"/>
          <p:nvPr/>
        </p:nvPicPr>
        <p:blipFill rotWithShape="1">
          <a:blip r:embed="rId6">
            <a:alphaModFix/>
          </a:blip>
          <a:srcRect/>
          <a:stretch/>
        </p:blipFill>
        <p:spPr>
          <a:xfrm>
            <a:off x="5055350" y="5803113"/>
            <a:ext cx="535827" cy="403812"/>
          </a:xfrm>
          <a:prstGeom prst="rect">
            <a:avLst/>
          </a:prstGeom>
          <a:solidFill>
            <a:srgbClr val="FFFFFF"/>
          </a:solidFill>
          <a:ln>
            <a:noFill/>
          </a:ln>
        </p:spPr>
      </p:pic>
      <p:pic>
        <p:nvPicPr>
          <p:cNvPr id="146" name="Google Shape;146;g9f96012f3d_0_94"/>
          <p:cNvPicPr preferRelativeResize="0"/>
          <p:nvPr/>
        </p:nvPicPr>
        <p:blipFill>
          <a:blip r:embed="rId7">
            <a:alphaModFix/>
          </a:blip>
          <a:stretch>
            <a:fillRect/>
          </a:stretch>
        </p:blipFill>
        <p:spPr>
          <a:xfrm>
            <a:off x="138275" y="1648150"/>
            <a:ext cx="2555197" cy="1703450"/>
          </a:xfrm>
          <a:prstGeom prst="rect">
            <a:avLst/>
          </a:prstGeom>
          <a:noFill/>
          <a:ln w="9525" cap="flat" cmpd="sng">
            <a:solidFill>
              <a:schemeClr val="dk2"/>
            </a:solidFill>
            <a:prstDash val="solid"/>
            <a:round/>
            <a:headEnd type="none" w="sm" len="sm"/>
            <a:tailEnd type="none" w="sm" len="sm"/>
          </a:ln>
        </p:spPr>
      </p:pic>
      <p:pic>
        <p:nvPicPr>
          <p:cNvPr id="147" name="Google Shape;147;g9f96012f3d_0_94"/>
          <p:cNvPicPr preferRelativeResize="0"/>
          <p:nvPr/>
        </p:nvPicPr>
        <p:blipFill>
          <a:blip r:embed="rId8">
            <a:alphaModFix/>
          </a:blip>
          <a:stretch>
            <a:fillRect/>
          </a:stretch>
        </p:blipFill>
        <p:spPr>
          <a:xfrm>
            <a:off x="6463000" y="4308125"/>
            <a:ext cx="2350950" cy="1763213"/>
          </a:xfrm>
          <a:prstGeom prst="rect">
            <a:avLst/>
          </a:prstGeom>
          <a:noFill/>
          <a:ln w="9525" cap="flat" cmpd="sng">
            <a:solidFill>
              <a:schemeClr val="dk2"/>
            </a:solidFill>
            <a:prstDash val="solid"/>
            <a:round/>
            <a:headEnd type="none" w="sm" len="sm"/>
            <a:tailEnd type="none" w="sm" len="sm"/>
          </a:ln>
        </p:spPr>
      </p:pic>
      <p:sp>
        <p:nvSpPr>
          <p:cNvPr id="148" name="Google Shape;148;g9f96012f3d_0_94"/>
          <p:cNvSpPr txBox="1"/>
          <p:nvPr/>
        </p:nvSpPr>
        <p:spPr>
          <a:xfrm>
            <a:off x="138275" y="3351600"/>
            <a:ext cx="235080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t>Valladolid, 21st November 2018</a:t>
            </a:r>
            <a:endParaRPr sz="900"/>
          </a:p>
        </p:txBody>
      </p:sp>
      <p:sp>
        <p:nvSpPr>
          <p:cNvPr id="149" name="Google Shape;149;g9f96012f3d_0_94"/>
          <p:cNvSpPr txBox="1"/>
          <p:nvPr/>
        </p:nvSpPr>
        <p:spPr>
          <a:xfrm>
            <a:off x="6695575" y="4011600"/>
            <a:ext cx="2152200" cy="331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900"/>
              <a:t>Lisboa, 25th April 2018</a:t>
            </a:r>
            <a:endParaRPr sz="9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blinds(horizontal)">
                                      <p:cBhvr>
                                        <p:cTn id="7" dur="500"/>
                                        <p:tgtEl>
                                          <p:spTgt spid="1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blinds(horizontal)">
                                      <p:cBhvr>
                                        <p:cTn id="1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53ebc8dfa0_0_17"/>
          <p:cNvSpPr txBox="1">
            <a:spLocks noGrp="1"/>
          </p:cNvSpPr>
          <p:nvPr>
            <p:ph type="title"/>
          </p:nvPr>
        </p:nvSpPr>
        <p:spPr>
          <a:xfrm>
            <a:off x="208150" y="813700"/>
            <a:ext cx="6038400" cy="442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262626"/>
              </a:buClr>
              <a:buSzPts val="3200"/>
              <a:buFont typeface="Impact"/>
              <a:buNone/>
            </a:pPr>
            <a:r>
              <a:rPr lang="en-US" sz="2400"/>
              <a:t>Example in Biodiversity : GBIF</a:t>
            </a:r>
            <a:endParaRPr sz="2400"/>
          </a:p>
        </p:txBody>
      </p:sp>
      <p:pic>
        <p:nvPicPr>
          <p:cNvPr id="699" name="Google Shape;699;g53ebc8dfa0_0_17" descr="Screenshot 2020-06-03 at 11.06.55.png"/>
          <p:cNvPicPr preferRelativeResize="0"/>
          <p:nvPr/>
        </p:nvPicPr>
        <p:blipFill rotWithShape="1">
          <a:blip r:embed="rId3">
            <a:alphaModFix/>
          </a:blip>
          <a:srcRect/>
          <a:stretch/>
        </p:blipFill>
        <p:spPr>
          <a:xfrm>
            <a:off x="822408" y="1351814"/>
            <a:ext cx="3395100" cy="17895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00" name="Google Shape;700;g53ebc8dfa0_0_17"/>
          <p:cNvSpPr txBox="1"/>
          <p:nvPr/>
        </p:nvSpPr>
        <p:spPr>
          <a:xfrm>
            <a:off x="6890324" y="5864903"/>
            <a:ext cx="2207400" cy="4425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500" b="1" i="0" u="none" strike="noStrike" cap="none">
                <a:solidFill>
                  <a:schemeClr val="dk1"/>
                </a:solidFill>
                <a:latin typeface="Garamond"/>
                <a:ea typeface="Garamond"/>
                <a:cs typeface="Garamond"/>
                <a:sym typeface="Garamond"/>
              </a:rPr>
              <a:t>Slides courtesy of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500" b="1" i="0" u="none" strike="noStrike" cap="none">
                <a:solidFill>
                  <a:schemeClr val="dk1"/>
                </a:solidFill>
                <a:latin typeface="Garamond"/>
                <a:ea typeface="Garamond"/>
                <a:cs typeface="Garamond"/>
                <a:sym typeface="Garamond"/>
              </a:rPr>
              <a:t>GBIF_PT and GBIF_ES</a:t>
            </a:r>
            <a:endParaRPr sz="1500" b="1" i="0" u="none" strike="noStrike" cap="none">
              <a:solidFill>
                <a:schemeClr val="dk1"/>
              </a:solidFill>
              <a:latin typeface="Garamond"/>
              <a:ea typeface="Garamond"/>
              <a:cs typeface="Garamond"/>
              <a:sym typeface="Garamond"/>
            </a:endParaRPr>
          </a:p>
        </p:txBody>
      </p:sp>
      <p:pic>
        <p:nvPicPr>
          <p:cNvPr id="701" name="Google Shape;701;g53ebc8dfa0_0_17" descr="Screenshot 2020-06-03 at 11.53.24.png"/>
          <p:cNvPicPr preferRelativeResize="0"/>
          <p:nvPr/>
        </p:nvPicPr>
        <p:blipFill rotWithShape="1">
          <a:blip r:embed="rId4">
            <a:alphaModFix/>
          </a:blip>
          <a:srcRect/>
          <a:stretch/>
        </p:blipFill>
        <p:spPr>
          <a:xfrm>
            <a:off x="4489161" y="1514133"/>
            <a:ext cx="2642400" cy="15201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702" name="Google Shape;702;g53ebc8dfa0_0_17" descr="Screenshot 2020-06-03 at 11.54.21.png"/>
          <p:cNvPicPr preferRelativeResize="0"/>
          <p:nvPr/>
        </p:nvPicPr>
        <p:blipFill rotWithShape="1">
          <a:blip r:embed="rId5">
            <a:alphaModFix/>
          </a:blip>
          <a:srcRect/>
          <a:stretch/>
        </p:blipFill>
        <p:spPr>
          <a:xfrm>
            <a:off x="177422" y="3435344"/>
            <a:ext cx="2604000" cy="1497900"/>
          </a:xfrm>
          <a:prstGeom prst="roundRect">
            <a:avLst>
              <a:gd name="adj" fmla="val 16667"/>
            </a:avLst>
          </a:prstGeom>
          <a:noFill/>
          <a:ln>
            <a:noFill/>
          </a:ln>
          <a:effectLst>
            <a:outerShdw blurRad="152400" dist="12000" dir="900000" sy="98000" kx="109970" ky="199851" algn="tl" rotWithShape="0">
              <a:srgbClr val="000000">
                <a:alpha val="29409"/>
              </a:srgbClr>
            </a:outerShdw>
          </a:effectLst>
        </p:spPr>
      </p:pic>
      <p:pic>
        <p:nvPicPr>
          <p:cNvPr id="703" name="Google Shape;703;g53ebc8dfa0_0_17" descr="Screenshot 2020-06-03 at 11.54.36.png"/>
          <p:cNvPicPr preferRelativeResize="0"/>
          <p:nvPr/>
        </p:nvPicPr>
        <p:blipFill rotWithShape="1">
          <a:blip r:embed="rId6">
            <a:alphaModFix/>
          </a:blip>
          <a:srcRect/>
          <a:stretch/>
        </p:blipFill>
        <p:spPr>
          <a:xfrm>
            <a:off x="2523523" y="3456249"/>
            <a:ext cx="1387200" cy="1051500"/>
          </a:xfrm>
          <a:prstGeom prst="roundRect">
            <a:avLst>
              <a:gd name="adj" fmla="val 16667"/>
            </a:avLst>
          </a:prstGeom>
          <a:noFill/>
          <a:ln>
            <a:noFill/>
          </a:ln>
          <a:effectLst>
            <a:outerShdw blurRad="152400" dist="12000" dir="900000" sy="98000" kx="109970" ky="199851" algn="tl" rotWithShape="0">
              <a:srgbClr val="000000">
                <a:alpha val="29409"/>
              </a:srgbClr>
            </a:outerShdw>
          </a:effectLst>
        </p:spPr>
      </p:pic>
      <p:pic>
        <p:nvPicPr>
          <p:cNvPr id="704" name="Google Shape;704;g53ebc8dfa0_0_17" descr="Screenshot 2020-06-03 at 11.54.50.png"/>
          <p:cNvPicPr preferRelativeResize="0"/>
          <p:nvPr/>
        </p:nvPicPr>
        <p:blipFill rotWithShape="1">
          <a:blip r:embed="rId7">
            <a:alphaModFix/>
          </a:blip>
          <a:srcRect/>
          <a:stretch/>
        </p:blipFill>
        <p:spPr>
          <a:xfrm>
            <a:off x="3735080" y="3456249"/>
            <a:ext cx="1413900" cy="1051500"/>
          </a:xfrm>
          <a:prstGeom prst="roundRect">
            <a:avLst>
              <a:gd name="adj" fmla="val 16667"/>
            </a:avLst>
          </a:prstGeom>
          <a:noFill/>
          <a:ln>
            <a:noFill/>
          </a:ln>
          <a:effectLst>
            <a:outerShdw blurRad="152400" dist="12000" dir="900000" sy="98000" kx="109970" ky="199851" algn="tl" rotWithShape="0">
              <a:srgbClr val="000000">
                <a:alpha val="29409"/>
              </a:srgbClr>
            </a:outerShdw>
          </a:effectLst>
        </p:spPr>
      </p:pic>
      <p:pic>
        <p:nvPicPr>
          <p:cNvPr id="705" name="Google Shape;705;g53ebc8dfa0_0_17" descr="Screenshot 2020-06-03 at 11.55.01.png"/>
          <p:cNvPicPr preferRelativeResize="0"/>
          <p:nvPr/>
        </p:nvPicPr>
        <p:blipFill rotWithShape="1">
          <a:blip r:embed="rId8">
            <a:alphaModFix/>
          </a:blip>
          <a:srcRect/>
          <a:stretch/>
        </p:blipFill>
        <p:spPr>
          <a:xfrm>
            <a:off x="4906481" y="3456248"/>
            <a:ext cx="1433100" cy="1051500"/>
          </a:xfrm>
          <a:prstGeom prst="roundRect">
            <a:avLst>
              <a:gd name="adj" fmla="val 16667"/>
            </a:avLst>
          </a:prstGeom>
          <a:noFill/>
          <a:ln>
            <a:noFill/>
          </a:ln>
          <a:effectLst>
            <a:outerShdw blurRad="152400" dist="12000" dir="900000" sy="98000" kx="109970" ky="199851" algn="tl" rotWithShape="0">
              <a:srgbClr val="000000">
                <a:alpha val="29409"/>
              </a:srgbClr>
            </a:outerShdw>
          </a:effectLst>
        </p:spPr>
      </p:pic>
      <p:pic>
        <p:nvPicPr>
          <p:cNvPr id="706" name="Google Shape;706;g53ebc8dfa0_0_17" descr="Screenshot 2020-06-03 at 11.56.45.png"/>
          <p:cNvPicPr preferRelativeResize="0"/>
          <p:nvPr/>
        </p:nvPicPr>
        <p:blipFill rotWithShape="1">
          <a:blip r:embed="rId9">
            <a:alphaModFix/>
          </a:blip>
          <a:srcRect/>
          <a:stretch/>
        </p:blipFill>
        <p:spPr>
          <a:xfrm>
            <a:off x="6399145" y="3223471"/>
            <a:ext cx="2133900" cy="1429800"/>
          </a:xfrm>
          <a:prstGeom prst="roundRect">
            <a:avLst>
              <a:gd name="adj" fmla="val 16667"/>
            </a:avLst>
          </a:prstGeom>
          <a:noFill/>
          <a:ln>
            <a:noFill/>
          </a:ln>
          <a:effectLst>
            <a:outerShdw blurRad="152400" dist="12000" dir="900000" sy="98000" kx="109970" ky="199851" algn="tl" rotWithShape="0">
              <a:srgbClr val="000000">
                <a:alpha val="29409"/>
              </a:srgbClr>
            </a:outerShdw>
          </a:effectLst>
        </p:spPr>
      </p:pic>
      <p:sp>
        <p:nvSpPr>
          <p:cNvPr id="707" name="Google Shape;707;g53ebc8dfa0_0_17"/>
          <p:cNvSpPr txBox="1"/>
          <p:nvPr/>
        </p:nvSpPr>
        <p:spPr>
          <a:xfrm>
            <a:off x="6479223" y="4583158"/>
            <a:ext cx="14727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Times New Roman"/>
                <a:ea typeface="Times New Roman"/>
                <a:cs typeface="Times New Roman"/>
                <a:sym typeface="Times New Roman"/>
              </a:rPr>
              <a:t>11th May 2020</a:t>
            </a:r>
            <a:endParaRPr sz="1600" b="1" i="0" u="none" strike="noStrike" cap="none">
              <a:solidFill>
                <a:schemeClr val="dk1"/>
              </a:solidFill>
              <a:latin typeface="Times New Roman"/>
              <a:ea typeface="Times New Roman"/>
              <a:cs typeface="Times New Roman"/>
              <a:sym typeface="Times New Roman"/>
            </a:endParaRPr>
          </a:p>
        </p:txBody>
      </p:sp>
      <p:sp>
        <p:nvSpPr>
          <p:cNvPr id="708" name="Google Shape;708;g53ebc8dfa0_0_17"/>
          <p:cNvSpPr txBox="1"/>
          <p:nvPr/>
        </p:nvSpPr>
        <p:spPr>
          <a:xfrm>
            <a:off x="5259946" y="4497670"/>
            <a:ext cx="594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Times New Roman"/>
                <a:ea typeface="Times New Roman"/>
                <a:cs typeface="Times New Roman"/>
                <a:sym typeface="Times New Roman"/>
              </a:rPr>
              <a:t>2019</a:t>
            </a:r>
            <a:endParaRPr sz="1600" b="1" i="0" u="none" strike="noStrike" cap="none">
              <a:solidFill>
                <a:schemeClr val="dk1"/>
              </a:solidFill>
              <a:latin typeface="Times New Roman"/>
              <a:ea typeface="Times New Roman"/>
              <a:cs typeface="Times New Roman"/>
              <a:sym typeface="Times New Roman"/>
            </a:endParaRPr>
          </a:p>
        </p:txBody>
      </p:sp>
      <p:sp>
        <p:nvSpPr>
          <p:cNvPr id="709" name="Google Shape;709;g53ebc8dfa0_0_17"/>
          <p:cNvSpPr txBox="1"/>
          <p:nvPr/>
        </p:nvSpPr>
        <p:spPr>
          <a:xfrm>
            <a:off x="4049904" y="4505857"/>
            <a:ext cx="594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Times New Roman"/>
                <a:ea typeface="Times New Roman"/>
                <a:cs typeface="Times New Roman"/>
                <a:sym typeface="Times New Roman"/>
              </a:rPr>
              <a:t>2015</a:t>
            </a:r>
            <a:endParaRPr sz="1600" b="1" i="0" u="none" strike="noStrike" cap="none">
              <a:solidFill>
                <a:schemeClr val="dk1"/>
              </a:solidFill>
              <a:latin typeface="Times New Roman"/>
              <a:ea typeface="Times New Roman"/>
              <a:cs typeface="Times New Roman"/>
              <a:sym typeface="Times New Roman"/>
            </a:endParaRPr>
          </a:p>
        </p:txBody>
      </p:sp>
      <p:sp>
        <p:nvSpPr>
          <p:cNvPr id="710" name="Google Shape;710;g53ebc8dfa0_0_17"/>
          <p:cNvSpPr txBox="1"/>
          <p:nvPr/>
        </p:nvSpPr>
        <p:spPr>
          <a:xfrm>
            <a:off x="2892283" y="4505857"/>
            <a:ext cx="594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Times New Roman"/>
                <a:ea typeface="Times New Roman"/>
                <a:cs typeface="Times New Roman"/>
                <a:sym typeface="Times New Roman"/>
              </a:rPr>
              <a:t>2010</a:t>
            </a:r>
            <a:endParaRPr sz="1600" b="1" i="0" u="none" strike="noStrike" cap="none">
              <a:solidFill>
                <a:schemeClr val="dk1"/>
              </a:solidFill>
              <a:latin typeface="Times New Roman"/>
              <a:ea typeface="Times New Roman"/>
              <a:cs typeface="Times New Roman"/>
              <a:sym typeface="Times New Roman"/>
            </a:endParaRPr>
          </a:p>
        </p:txBody>
      </p:sp>
      <p:sp>
        <p:nvSpPr>
          <p:cNvPr id="711" name="Google Shape;711;g53ebc8dfa0_0_17"/>
          <p:cNvSpPr txBox="1"/>
          <p:nvPr/>
        </p:nvSpPr>
        <p:spPr>
          <a:xfrm>
            <a:off x="1004781" y="4881470"/>
            <a:ext cx="64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Times New Roman"/>
                <a:ea typeface="Times New Roman"/>
                <a:cs typeface="Times New Roman"/>
                <a:sym typeface="Times New Roman"/>
              </a:rPr>
              <a:t>2005</a:t>
            </a:r>
            <a:endParaRPr sz="1800" b="1" i="0" u="none" strike="noStrike" cap="none">
              <a:solidFill>
                <a:schemeClr val="dk1"/>
              </a:solidFill>
              <a:latin typeface="Times New Roman"/>
              <a:ea typeface="Times New Roman"/>
              <a:cs typeface="Times New Roman"/>
              <a:sym typeface="Times New Roman"/>
            </a:endParaRPr>
          </a:p>
        </p:txBody>
      </p:sp>
      <p:pic>
        <p:nvPicPr>
          <p:cNvPr id="712" name="Google Shape;712;g53ebc8dfa0_0_17" descr="Screenshot 2020-06-03 at 12.34.34.png"/>
          <p:cNvPicPr preferRelativeResize="0"/>
          <p:nvPr/>
        </p:nvPicPr>
        <p:blipFill rotWithShape="1">
          <a:blip r:embed="rId10">
            <a:alphaModFix/>
          </a:blip>
          <a:srcRect/>
          <a:stretch/>
        </p:blipFill>
        <p:spPr>
          <a:xfrm>
            <a:off x="2435122" y="5033480"/>
            <a:ext cx="4108200" cy="10926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13" name="Google Shape;713;g53ebc8dfa0_0_17"/>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53ebc8dfa0_0_35"/>
          <p:cNvSpPr txBox="1">
            <a:spLocks noGrp="1"/>
          </p:cNvSpPr>
          <p:nvPr>
            <p:ph type="title"/>
          </p:nvPr>
        </p:nvSpPr>
        <p:spPr>
          <a:xfrm>
            <a:off x="762000" y="420225"/>
            <a:ext cx="7467000" cy="991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262626"/>
              </a:buClr>
              <a:buSzPts val="2880"/>
              <a:buFont typeface="Impact"/>
              <a:buNone/>
            </a:pPr>
            <a:r>
              <a:rPr lang="en-US" sz="2880"/>
              <a:t>There are ideas to learn from:</a:t>
            </a:r>
            <a:endParaRPr sz="2880"/>
          </a:p>
        </p:txBody>
      </p:sp>
      <p:sp>
        <p:nvSpPr>
          <p:cNvPr id="719" name="Google Shape;719;g53ebc8dfa0_0_35"/>
          <p:cNvSpPr txBox="1"/>
          <p:nvPr/>
        </p:nvSpPr>
        <p:spPr>
          <a:xfrm>
            <a:off x="39996" y="6040383"/>
            <a:ext cx="2594100" cy="6462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Garamond"/>
                <a:ea typeface="Garamond"/>
                <a:cs typeface="Garamond"/>
                <a:sym typeface="Garamond"/>
              </a:rPr>
              <a:t>Slide courtesy of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Garamond"/>
                <a:ea typeface="Garamond"/>
                <a:cs typeface="Garamond"/>
                <a:sym typeface="Garamond"/>
              </a:rPr>
              <a:t>GBIF_PT and GBIF_ES</a:t>
            </a:r>
            <a:endParaRPr sz="1600" b="1" i="0" u="none" strike="noStrike" cap="none">
              <a:solidFill>
                <a:schemeClr val="dk1"/>
              </a:solidFill>
              <a:latin typeface="Garamond"/>
              <a:ea typeface="Garamond"/>
              <a:cs typeface="Garamond"/>
              <a:sym typeface="Garamond"/>
            </a:endParaRPr>
          </a:p>
        </p:txBody>
      </p:sp>
      <p:pic>
        <p:nvPicPr>
          <p:cNvPr id="720" name="Google Shape;720;g53ebc8dfa0_0_35" descr="Screenshot 2020-06-03 at 11.53.53.png"/>
          <p:cNvPicPr preferRelativeResize="0"/>
          <p:nvPr/>
        </p:nvPicPr>
        <p:blipFill rotWithShape="1">
          <a:blip r:embed="rId3">
            <a:alphaModFix/>
          </a:blip>
          <a:srcRect/>
          <a:stretch/>
        </p:blipFill>
        <p:spPr>
          <a:xfrm>
            <a:off x="840399" y="1719497"/>
            <a:ext cx="7388502" cy="4250265"/>
          </a:xfrm>
          <a:prstGeom prst="rect">
            <a:avLst/>
          </a:prstGeom>
          <a:noFill/>
          <a:ln>
            <a:noFill/>
          </a:ln>
        </p:spPr>
      </p:pic>
      <p:sp>
        <p:nvSpPr>
          <p:cNvPr id="721" name="Google Shape;721;g53ebc8dfa0_0_3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9f96012f3d_0_936"/>
          <p:cNvSpPr txBox="1">
            <a:spLocks noGrp="1"/>
          </p:cNvSpPr>
          <p:nvPr>
            <p:ph type="title"/>
          </p:nvPr>
        </p:nvSpPr>
        <p:spPr>
          <a:xfrm>
            <a:off x="76200" y="838200"/>
            <a:ext cx="77724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Outlook and Future plans </a:t>
            </a:r>
            <a:endParaRPr dirty="0"/>
          </a:p>
        </p:txBody>
      </p:sp>
      <p:sp>
        <p:nvSpPr>
          <p:cNvPr id="728" name="Google Shape;728;g9f96012f3d_0_936"/>
          <p:cNvSpPr txBox="1">
            <a:spLocks noGrp="1"/>
          </p:cNvSpPr>
          <p:nvPr>
            <p:ph type="body" idx="1"/>
          </p:nvPr>
        </p:nvSpPr>
        <p:spPr>
          <a:xfrm>
            <a:off x="294281" y="1464230"/>
            <a:ext cx="8520594" cy="3368511"/>
          </a:xfrm>
          <a:prstGeom prst="rect">
            <a:avLst/>
          </a:prstGeom>
        </p:spPr>
        <p:txBody>
          <a:bodyPr spcFirstLastPara="1" wrap="square" lIns="91425" tIns="45700" rIns="91425" bIns="45700" anchor="t" anchorCtr="0">
            <a:noAutofit/>
          </a:bodyPr>
          <a:lstStyle/>
          <a:p>
            <a:pPr marL="457200" lvl="0" indent="-317500" algn="l" rtl="0">
              <a:spcBef>
                <a:spcPts val="400"/>
              </a:spcBef>
              <a:spcAft>
                <a:spcPts val="0"/>
              </a:spcAft>
              <a:buSzPts val="1400"/>
              <a:buChar char="❑"/>
            </a:pPr>
            <a:r>
              <a:rPr lang="en-US" sz="1600" dirty="0"/>
              <a:t>Expanding Capacity in quantity and quality</a:t>
            </a:r>
            <a:endParaRPr sz="1600" dirty="0"/>
          </a:p>
          <a:p>
            <a:pPr marL="457200" lvl="0" indent="0" algn="l" rtl="0">
              <a:spcBef>
                <a:spcPts val="400"/>
              </a:spcBef>
              <a:spcAft>
                <a:spcPts val="0"/>
              </a:spcAft>
              <a:buNone/>
            </a:pPr>
            <a:endParaRPr sz="1600" dirty="0"/>
          </a:p>
          <a:p>
            <a:pPr marL="914400" lvl="1" indent="-304800" algn="l" rtl="0">
              <a:spcBef>
                <a:spcPts val="360"/>
              </a:spcBef>
              <a:spcAft>
                <a:spcPts val="0"/>
              </a:spcAft>
              <a:buSzPts val="1200"/>
              <a:buChar char="▪"/>
            </a:pPr>
            <a:r>
              <a:rPr lang="en-US" sz="1600" dirty="0"/>
              <a:t>Support science cases that require heterogeneous hardware</a:t>
            </a:r>
            <a:endParaRPr sz="1600" dirty="0"/>
          </a:p>
          <a:p>
            <a:pPr marL="914400" lvl="0" indent="0" algn="l" rtl="0">
              <a:spcBef>
                <a:spcPts val="400"/>
              </a:spcBef>
              <a:spcAft>
                <a:spcPts val="0"/>
              </a:spcAft>
              <a:buNone/>
            </a:pPr>
            <a:endParaRPr sz="1600" dirty="0"/>
          </a:p>
          <a:p>
            <a:pPr marL="457200" lvl="0" indent="-317500" algn="l" rtl="0">
              <a:spcBef>
                <a:spcPts val="400"/>
              </a:spcBef>
              <a:spcAft>
                <a:spcPts val="0"/>
              </a:spcAft>
              <a:buSzPts val="1400"/>
              <a:buChar char="❑"/>
            </a:pPr>
            <a:r>
              <a:rPr lang="en-US" sz="1600" dirty="0"/>
              <a:t>Co-designing advanced computational services with user communities:</a:t>
            </a:r>
            <a:endParaRPr sz="1600" dirty="0"/>
          </a:p>
          <a:p>
            <a:pPr marL="457200" lvl="0" indent="0" algn="l" rtl="0">
              <a:spcBef>
                <a:spcPts val="400"/>
              </a:spcBef>
              <a:spcAft>
                <a:spcPts val="0"/>
              </a:spcAft>
              <a:buNone/>
            </a:pPr>
            <a:r>
              <a:rPr lang="en-US" sz="1600" dirty="0"/>
              <a:t>Some key areas:</a:t>
            </a:r>
            <a:endParaRPr sz="1600" dirty="0"/>
          </a:p>
          <a:p>
            <a:pPr marL="914400" lvl="1" indent="-304800" algn="l" rtl="0">
              <a:spcBef>
                <a:spcPts val="360"/>
              </a:spcBef>
              <a:spcAft>
                <a:spcPts val="0"/>
              </a:spcAft>
              <a:buSzPts val="1200"/>
              <a:buChar char="▪"/>
            </a:pPr>
            <a:r>
              <a:rPr lang="en-US" sz="1600" dirty="0"/>
              <a:t>Biodiversity</a:t>
            </a:r>
            <a:endParaRPr sz="1600" dirty="0"/>
          </a:p>
          <a:p>
            <a:pPr marL="914400" lvl="1" indent="-304800" algn="l" rtl="0">
              <a:spcBef>
                <a:spcPts val="0"/>
              </a:spcBef>
              <a:spcAft>
                <a:spcPts val="0"/>
              </a:spcAft>
              <a:buSzPts val="1200"/>
              <a:buChar char="▪"/>
            </a:pPr>
            <a:r>
              <a:rPr lang="en-US" sz="1600" dirty="0"/>
              <a:t>Ocean and Coastal observation</a:t>
            </a:r>
            <a:endParaRPr sz="1600" dirty="0"/>
          </a:p>
          <a:p>
            <a:pPr marL="914400" lvl="1" indent="-304800" algn="l" rtl="0">
              <a:spcBef>
                <a:spcPts val="0"/>
              </a:spcBef>
              <a:spcAft>
                <a:spcPts val="0"/>
              </a:spcAft>
              <a:buSzPts val="1200"/>
              <a:buChar char="▪"/>
            </a:pPr>
            <a:r>
              <a:rPr lang="en-US" sz="1600" dirty="0" err="1" smtClean="0"/>
              <a:t>BioInformatics</a:t>
            </a:r>
            <a:r>
              <a:rPr lang="en-US" sz="1600" dirty="0" smtClean="0"/>
              <a:t>, </a:t>
            </a:r>
          </a:p>
          <a:p>
            <a:pPr marL="914400" lvl="1" indent="-304800" algn="l" rtl="0">
              <a:spcBef>
                <a:spcPts val="0"/>
              </a:spcBef>
              <a:spcAft>
                <a:spcPts val="0"/>
              </a:spcAft>
              <a:buSzPts val="1200"/>
              <a:buChar char="▪"/>
            </a:pPr>
            <a:r>
              <a:rPr lang="en-US" sz="1600" dirty="0" smtClean="0"/>
              <a:t>Genetics, </a:t>
            </a:r>
            <a:endParaRPr sz="1600" dirty="0"/>
          </a:p>
          <a:p>
            <a:pPr marL="914400" lvl="1" indent="-304800" algn="l" rtl="0">
              <a:spcBef>
                <a:spcPts val="0"/>
              </a:spcBef>
              <a:spcAft>
                <a:spcPts val="0"/>
              </a:spcAft>
              <a:buSzPts val="1200"/>
              <a:buChar char="▪"/>
            </a:pPr>
            <a:r>
              <a:rPr lang="en-US" sz="1600" dirty="0"/>
              <a:t>High Energy Physics and </a:t>
            </a:r>
            <a:r>
              <a:rPr lang="en-US" sz="1600" dirty="0" smtClean="0"/>
              <a:t>Astrophysics</a:t>
            </a:r>
            <a:endParaRPr sz="1600" dirty="0"/>
          </a:p>
          <a:p>
            <a:pPr marL="139700" lvl="0" indent="0" algn="l" rtl="0">
              <a:spcBef>
                <a:spcPts val="400"/>
              </a:spcBef>
              <a:spcAft>
                <a:spcPts val="0"/>
              </a:spcAft>
              <a:buSzPts val="1400"/>
              <a:buNone/>
            </a:pPr>
            <a:endParaRPr sz="1600" dirty="0"/>
          </a:p>
          <a:p>
            <a:pPr marL="457200" lvl="0" indent="0" algn="l" rtl="0">
              <a:spcBef>
                <a:spcPts val="400"/>
              </a:spcBef>
              <a:spcAft>
                <a:spcPts val="0"/>
              </a:spcAft>
              <a:buNone/>
            </a:pPr>
            <a:endParaRPr sz="1600" u="sng" dirty="0"/>
          </a:p>
          <a:p>
            <a:pPr marL="914400" lvl="1" indent="-304800" algn="l" rtl="0">
              <a:spcBef>
                <a:spcPts val="360"/>
              </a:spcBef>
              <a:spcAft>
                <a:spcPts val="0"/>
              </a:spcAft>
              <a:buSzPts val="1200"/>
              <a:buChar char="▪"/>
            </a:pPr>
            <a:r>
              <a:rPr lang="en-US" sz="1600" dirty="0"/>
              <a:t>Date to be decided !</a:t>
            </a:r>
            <a:endParaRPr sz="1600" dirty="0"/>
          </a:p>
        </p:txBody>
      </p:sp>
      <p:pic>
        <p:nvPicPr>
          <p:cNvPr id="729" name="Google Shape;729;g9f96012f3d_0_936"/>
          <p:cNvPicPr preferRelativeResize="0"/>
          <p:nvPr/>
        </p:nvPicPr>
        <p:blipFill>
          <a:blip r:embed="rId3">
            <a:alphaModFix/>
          </a:blip>
          <a:stretch>
            <a:fillRect/>
          </a:stretch>
        </p:blipFill>
        <p:spPr>
          <a:xfrm>
            <a:off x="3226123" y="5089776"/>
            <a:ext cx="3104353" cy="1746875"/>
          </a:xfrm>
          <a:prstGeom prst="rect">
            <a:avLst/>
          </a:prstGeom>
          <a:noFill/>
          <a:ln>
            <a:noFill/>
          </a:ln>
        </p:spPr>
      </p:pic>
      <p:pic>
        <p:nvPicPr>
          <p:cNvPr id="730" name="Google Shape;730;g9f96012f3d_0_936"/>
          <p:cNvPicPr preferRelativeResize="0"/>
          <p:nvPr/>
        </p:nvPicPr>
        <p:blipFill>
          <a:blip r:embed="rId4">
            <a:alphaModFix/>
          </a:blip>
          <a:stretch>
            <a:fillRect/>
          </a:stretch>
        </p:blipFill>
        <p:spPr>
          <a:xfrm>
            <a:off x="6330475" y="5089775"/>
            <a:ext cx="2636800" cy="1746876"/>
          </a:xfrm>
          <a:prstGeom prst="rect">
            <a:avLst/>
          </a:prstGeom>
          <a:noFill/>
          <a:ln>
            <a:noFill/>
          </a:ln>
        </p:spPr>
      </p:pic>
      <p:pic>
        <p:nvPicPr>
          <p:cNvPr id="731" name="Google Shape;731;g9f96012f3d_0_936"/>
          <p:cNvPicPr preferRelativeResize="0"/>
          <p:nvPr/>
        </p:nvPicPr>
        <p:blipFill>
          <a:blip r:embed="rId5">
            <a:alphaModFix/>
          </a:blip>
          <a:stretch>
            <a:fillRect/>
          </a:stretch>
        </p:blipFill>
        <p:spPr>
          <a:xfrm>
            <a:off x="247274" y="5089775"/>
            <a:ext cx="3067226" cy="17468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27"/>
          <p:cNvSpPr txBox="1">
            <a:spLocks noGrp="1"/>
          </p:cNvSpPr>
          <p:nvPr>
            <p:ph type="body" idx="1"/>
          </p:nvPr>
        </p:nvSpPr>
        <p:spPr>
          <a:xfrm>
            <a:off x="1936057" y="1341436"/>
            <a:ext cx="6925753" cy="796122"/>
          </a:xfrm>
          <a:prstGeom prst="rect">
            <a:avLst/>
          </a:prstGeom>
          <a:noFill/>
          <a:ln>
            <a:noFill/>
          </a:ln>
        </p:spPr>
        <p:txBody>
          <a:bodyPr spcFirstLastPara="1" wrap="square" lIns="91425" tIns="45700" rIns="91425" bIns="45700" anchor="t" anchorCtr="0">
            <a:noAutofit/>
          </a:bodyPr>
          <a:lstStyle/>
          <a:p>
            <a:pPr marL="0" lvl="0" indent="0" algn="l" rtl="0">
              <a:spcBef>
                <a:spcPts val="640"/>
              </a:spcBef>
              <a:spcAft>
                <a:spcPts val="0"/>
              </a:spcAft>
              <a:buNone/>
            </a:pPr>
            <a:r>
              <a:rPr lang="en-US" sz="2700" u="sng" dirty="0" smtClean="0">
                <a:solidFill>
                  <a:schemeClr val="hlink"/>
                </a:solidFill>
                <a:hlinkClick r:id="rId3"/>
              </a:rPr>
              <a:t>http</a:t>
            </a:r>
            <a:r>
              <a:rPr lang="en-US" sz="2700" u="sng" dirty="0">
                <a:solidFill>
                  <a:schemeClr val="hlink"/>
                </a:solidFill>
                <a:hlinkClick r:id="rId3"/>
              </a:rPr>
              <a:t>://www.ibergrid.eu/</a:t>
            </a:r>
            <a:endParaRPr sz="2700" dirty="0"/>
          </a:p>
          <a:p>
            <a:pPr marL="342900" lvl="0" indent="-342900" algn="l" rtl="0">
              <a:spcBef>
                <a:spcPts val="360"/>
              </a:spcBef>
              <a:spcAft>
                <a:spcPts val="0"/>
              </a:spcAft>
              <a:buSzPts val="1800"/>
              <a:buNone/>
            </a:pPr>
            <a:endParaRPr sz="1300" dirty="0">
              <a:latin typeface="Arial"/>
              <a:ea typeface="Arial"/>
              <a:cs typeface="Arial"/>
              <a:sym typeface="Arial"/>
            </a:endParaRPr>
          </a:p>
        </p:txBody>
      </p:sp>
      <p:sp>
        <p:nvSpPr>
          <p:cNvPr id="738" name="Google Shape;738;p27"/>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739" name="Google Shape;739;p27"/>
          <p:cNvSpPr txBox="1"/>
          <p:nvPr/>
        </p:nvSpPr>
        <p:spPr>
          <a:xfrm>
            <a:off x="2057719" y="2073294"/>
            <a:ext cx="3436500" cy="60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3600"/>
              <a:buFont typeface="Arial"/>
              <a:buNone/>
            </a:pPr>
            <a:r>
              <a:rPr lang="en-US" sz="3600" b="1" i="0" u="none" strike="noStrike" cap="none" dirty="0">
                <a:solidFill>
                  <a:schemeClr val="dk2"/>
                </a:solidFill>
                <a:latin typeface="Arial"/>
                <a:ea typeface="Arial"/>
                <a:cs typeface="Arial"/>
                <a:sym typeface="Arial"/>
              </a:rPr>
              <a:t>Thank You!</a:t>
            </a:r>
            <a:endParaRPr sz="3600" b="1" i="0" u="none" strike="noStrike" cap="none" dirty="0">
              <a:solidFill>
                <a:schemeClr val="dk2"/>
              </a:solidFill>
              <a:latin typeface="Arial"/>
              <a:ea typeface="Arial"/>
              <a:cs typeface="Arial"/>
              <a:sym typeface="Arial"/>
            </a:endParaRPr>
          </a:p>
        </p:txBody>
      </p:sp>
      <p:pic>
        <p:nvPicPr>
          <p:cNvPr id="740" name="Google Shape;740;p27" descr="Screenshot 2020-06-17 at 22.55.24.png"/>
          <p:cNvPicPr preferRelativeResize="0"/>
          <p:nvPr/>
        </p:nvPicPr>
        <p:blipFill rotWithShape="1">
          <a:blip r:embed="rId4">
            <a:alphaModFix/>
          </a:blip>
          <a:srcRect/>
          <a:stretch/>
        </p:blipFill>
        <p:spPr>
          <a:xfrm>
            <a:off x="5560358" y="960945"/>
            <a:ext cx="3368049" cy="1858154"/>
          </a:xfrm>
          <a:prstGeom prst="rect">
            <a:avLst/>
          </a:prstGeom>
          <a:noFill/>
          <a:ln>
            <a:noFill/>
          </a:ln>
        </p:spPr>
      </p:pic>
      <p:pic>
        <p:nvPicPr>
          <p:cNvPr id="6" name="Google Shape;729;g9f96012f3d_0_936"/>
          <p:cNvPicPr preferRelativeResize="0"/>
          <p:nvPr/>
        </p:nvPicPr>
        <p:blipFill>
          <a:blip r:embed="rId5">
            <a:alphaModFix/>
          </a:blip>
          <a:stretch>
            <a:fillRect/>
          </a:stretch>
        </p:blipFill>
        <p:spPr>
          <a:xfrm>
            <a:off x="3226123" y="4625076"/>
            <a:ext cx="3104353" cy="1746875"/>
          </a:xfrm>
          <a:prstGeom prst="rect">
            <a:avLst/>
          </a:prstGeom>
          <a:noFill/>
          <a:ln>
            <a:noFill/>
          </a:ln>
        </p:spPr>
      </p:pic>
      <p:pic>
        <p:nvPicPr>
          <p:cNvPr id="7" name="Google Shape;730;g9f96012f3d_0_936"/>
          <p:cNvPicPr preferRelativeResize="0"/>
          <p:nvPr/>
        </p:nvPicPr>
        <p:blipFill>
          <a:blip r:embed="rId6">
            <a:alphaModFix/>
          </a:blip>
          <a:stretch>
            <a:fillRect/>
          </a:stretch>
        </p:blipFill>
        <p:spPr>
          <a:xfrm>
            <a:off x="6330475" y="4625075"/>
            <a:ext cx="2636800" cy="1746876"/>
          </a:xfrm>
          <a:prstGeom prst="rect">
            <a:avLst/>
          </a:prstGeom>
          <a:noFill/>
          <a:ln>
            <a:noFill/>
          </a:ln>
        </p:spPr>
      </p:pic>
      <p:pic>
        <p:nvPicPr>
          <p:cNvPr id="8" name="Google Shape;731;g9f96012f3d_0_936"/>
          <p:cNvPicPr preferRelativeResize="0"/>
          <p:nvPr/>
        </p:nvPicPr>
        <p:blipFill>
          <a:blip r:embed="rId7">
            <a:alphaModFix/>
          </a:blip>
          <a:stretch>
            <a:fillRect/>
          </a:stretch>
        </p:blipFill>
        <p:spPr>
          <a:xfrm>
            <a:off x="247274" y="4625075"/>
            <a:ext cx="3067226" cy="1746875"/>
          </a:xfrm>
          <a:prstGeom prst="rect">
            <a:avLst/>
          </a:prstGeom>
          <a:noFill/>
          <a:ln>
            <a:noFill/>
          </a:ln>
        </p:spPr>
      </p:pic>
      <p:sp>
        <p:nvSpPr>
          <p:cNvPr id="9" name="Google Shape;739;p27"/>
          <p:cNvSpPr txBox="1"/>
          <p:nvPr/>
        </p:nvSpPr>
        <p:spPr>
          <a:xfrm>
            <a:off x="289548" y="3495837"/>
            <a:ext cx="8647293" cy="84123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3600"/>
              <a:buFont typeface="Arial"/>
              <a:buNone/>
            </a:pPr>
            <a:r>
              <a:rPr lang="es-ES_tradnl" sz="2600" b="1" i="0" u="none" strike="noStrike" cap="none" dirty="0" err="1" smtClean="0">
                <a:solidFill>
                  <a:schemeClr val="dk2"/>
                </a:solidFill>
                <a:sym typeface="Arial"/>
              </a:rPr>
              <a:t>We</a:t>
            </a:r>
            <a:r>
              <a:rPr lang="es-ES_tradnl" sz="2600" b="1" i="0" u="none" strike="noStrike" cap="none" dirty="0" smtClean="0">
                <a:solidFill>
                  <a:schemeClr val="dk2"/>
                </a:solidFill>
                <a:sym typeface="Arial"/>
              </a:rPr>
              <a:t> look forwar</a:t>
            </a:r>
            <a:r>
              <a:rPr lang="es-ES_tradnl" sz="2600" b="1" dirty="0" smtClean="0">
                <a:solidFill>
                  <a:schemeClr val="dk2"/>
                </a:solidFill>
              </a:rPr>
              <a:t>d </a:t>
            </a:r>
            <a:r>
              <a:rPr lang="es-ES_tradnl" sz="2600" b="1" dirty="0" err="1" smtClean="0">
                <a:solidFill>
                  <a:schemeClr val="dk2"/>
                </a:solidFill>
              </a:rPr>
              <a:t>to</a:t>
            </a:r>
            <a:r>
              <a:rPr lang="es-ES_tradnl" sz="2600" b="1" dirty="0" smtClean="0">
                <a:solidFill>
                  <a:schemeClr val="dk2"/>
                </a:solidFill>
              </a:rPr>
              <a:t> </a:t>
            </a:r>
            <a:r>
              <a:rPr lang="es-ES_tradnl" sz="2600" b="1" dirty="0" err="1" smtClean="0">
                <a:solidFill>
                  <a:schemeClr val="dk2"/>
                </a:solidFill>
              </a:rPr>
              <a:t>welcoming</a:t>
            </a:r>
            <a:r>
              <a:rPr lang="es-ES_tradnl" sz="2600" b="1" dirty="0" smtClean="0">
                <a:solidFill>
                  <a:schemeClr val="dk2"/>
                </a:solidFill>
              </a:rPr>
              <a:t> </a:t>
            </a:r>
            <a:r>
              <a:rPr lang="es-ES_tradnl" sz="2600" b="1" dirty="0" err="1" smtClean="0">
                <a:solidFill>
                  <a:schemeClr val="dk2"/>
                </a:solidFill>
              </a:rPr>
              <a:t>the</a:t>
            </a:r>
            <a:r>
              <a:rPr lang="es-ES_tradnl" sz="2600" b="1" dirty="0" smtClean="0">
                <a:solidFill>
                  <a:schemeClr val="dk2"/>
                </a:solidFill>
              </a:rPr>
              <a:t> EGI </a:t>
            </a:r>
            <a:r>
              <a:rPr lang="es-ES_tradnl" sz="2600" b="1" dirty="0" err="1" smtClean="0">
                <a:solidFill>
                  <a:schemeClr val="dk2"/>
                </a:solidFill>
              </a:rPr>
              <a:t>community</a:t>
            </a:r>
            <a:r>
              <a:rPr lang="es-ES_tradnl" sz="2600" b="1" dirty="0" smtClean="0">
                <a:solidFill>
                  <a:schemeClr val="dk2"/>
                </a:solidFill>
              </a:rPr>
              <a:t> in </a:t>
            </a:r>
            <a:r>
              <a:rPr lang="es-ES_tradnl" sz="2600" b="1" smtClean="0">
                <a:solidFill>
                  <a:schemeClr val="dk2"/>
                </a:solidFill>
              </a:rPr>
              <a:t>Portugal at </a:t>
            </a:r>
            <a:r>
              <a:rPr lang="es-ES_tradnl" sz="2600" b="1" dirty="0" smtClean="0">
                <a:solidFill>
                  <a:schemeClr val="dk2"/>
                </a:solidFill>
              </a:rPr>
              <a:t>IBERGRID 20/21</a:t>
            </a:r>
            <a:endParaRPr sz="2600" b="1" i="0" u="none" strike="noStrike" cap="none" dirty="0">
              <a:solidFill>
                <a:schemeClr val="dk2"/>
              </a:solidFil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9f96012f3d_0_125"/>
          <p:cNvSpPr txBox="1">
            <a:spLocks noGrp="1"/>
          </p:cNvSpPr>
          <p:nvPr>
            <p:ph type="title"/>
          </p:nvPr>
        </p:nvSpPr>
        <p:spPr>
          <a:xfrm>
            <a:off x="76200" y="838200"/>
            <a:ext cx="89784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EOSC-synergy: key implementation project</a:t>
            </a:r>
            <a:endParaRPr/>
          </a:p>
        </p:txBody>
      </p:sp>
      <p:grpSp>
        <p:nvGrpSpPr>
          <p:cNvPr id="156" name="Google Shape;156;g9f96012f3d_0_125"/>
          <p:cNvGrpSpPr/>
          <p:nvPr/>
        </p:nvGrpSpPr>
        <p:grpSpPr>
          <a:xfrm>
            <a:off x="255413" y="3149100"/>
            <a:ext cx="3558375" cy="924600"/>
            <a:chOff x="308838" y="1242975"/>
            <a:chExt cx="3558375" cy="924600"/>
          </a:xfrm>
        </p:grpSpPr>
        <p:cxnSp>
          <p:nvCxnSpPr>
            <p:cNvPr id="157" name="Google Shape;157;g9f96012f3d_0_125"/>
            <p:cNvCxnSpPr/>
            <p:nvPr/>
          </p:nvCxnSpPr>
          <p:spPr>
            <a:xfrm rot="10800000">
              <a:off x="2642013" y="1654113"/>
              <a:ext cx="1225200" cy="0"/>
            </a:xfrm>
            <a:prstGeom prst="straightConnector1">
              <a:avLst/>
            </a:prstGeom>
            <a:noFill/>
            <a:ln w="9525" cap="flat" cmpd="sng">
              <a:solidFill>
                <a:srgbClr val="FFDB00"/>
              </a:solidFill>
              <a:prstDash val="solid"/>
              <a:round/>
              <a:headEnd type="none" w="sm" len="sm"/>
              <a:tailEnd type="oval" w="med" len="med"/>
            </a:ln>
          </p:spPr>
        </p:cxnSp>
        <p:sp>
          <p:nvSpPr>
            <p:cNvPr id="158" name="Google Shape;158;g9f96012f3d_0_125"/>
            <p:cNvSpPr txBox="1"/>
            <p:nvPr/>
          </p:nvSpPr>
          <p:spPr>
            <a:xfrm>
              <a:off x="308838" y="1242975"/>
              <a:ext cx="2124000" cy="92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b="1">
                  <a:latin typeface="Roboto"/>
                  <a:ea typeface="Roboto"/>
                  <a:cs typeface="Roboto"/>
                  <a:sym typeface="Roboto"/>
                </a:rPr>
                <a:t>Promoting EOSC High Quality Services</a:t>
              </a:r>
              <a:endParaRPr sz="1200" b="1">
                <a:latin typeface="Roboto"/>
                <a:ea typeface="Roboto"/>
                <a:cs typeface="Roboto"/>
                <a:sym typeface="Roboto"/>
              </a:endParaRPr>
            </a:p>
            <a:p>
              <a:pPr marL="0" lvl="0" indent="0" algn="r" rtl="0">
                <a:spcBef>
                  <a:spcPts val="0"/>
                </a:spcBef>
                <a:spcAft>
                  <a:spcPts val="0"/>
                </a:spcAft>
                <a:buNone/>
              </a:pPr>
              <a:endParaRPr sz="800" b="1">
                <a:latin typeface="Roboto"/>
                <a:ea typeface="Roboto"/>
                <a:cs typeface="Roboto"/>
                <a:sym typeface="Roboto"/>
              </a:endParaRPr>
            </a:p>
            <a:p>
              <a:pPr marL="0" lvl="0" indent="0" algn="r" rtl="0">
                <a:spcBef>
                  <a:spcPts val="0"/>
                </a:spcBef>
                <a:spcAft>
                  <a:spcPts val="1600"/>
                </a:spcAft>
                <a:buNone/>
              </a:pPr>
              <a:r>
                <a:rPr lang="en-US" sz="800">
                  <a:latin typeface="Roboto"/>
                  <a:ea typeface="Roboto"/>
                  <a:cs typeface="Roboto"/>
                  <a:sym typeface="Roboto"/>
                </a:rPr>
                <a:t>Software quality as a service, FAIRness evaluation and quality certification badges</a:t>
              </a:r>
              <a:endParaRPr sz="800" b="1">
                <a:latin typeface="Roboto"/>
                <a:ea typeface="Roboto"/>
                <a:cs typeface="Roboto"/>
                <a:sym typeface="Roboto"/>
              </a:endParaRPr>
            </a:p>
          </p:txBody>
        </p:sp>
      </p:grpSp>
      <p:grpSp>
        <p:nvGrpSpPr>
          <p:cNvPr id="159" name="Google Shape;159;g9f96012f3d_0_125"/>
          <p:cNvGrpSpPr/>
          <p:nvPr/>
        </p:nvGrpSpPr>
        <p:grpSpPr>
          <a:xfrm>
            <a:off x="255413" y="4552250"/>
            <a:ext cx="3263100" cy="924600"/>
            <a:chOff x="308838" y="2646125"/>
            <a:chExt cx="3263100" cy="924600"/>
          </a:xfrm>
        </p:grpSpPr>
        <p:cxnSp>
          <p:nvCxnSpPr>
            <p:cNvPr id="160" name="Google Shape;160;g9f96012f3d_0_125"/>
            <p:cNvCxnSpPr/>
            <p:nvPr/>
          </p:nvCxnSpPr>
          <p:spPr>
            <a:xfrm rot="10800000">
              <a:off x="2641938" y="3108425"/>
              <a:ext cx="930000" cy="0"/>
            </a:xfrm>
            <a:prstGeom prst="straightConnector1">
              <a:avLst/>
            </a:prstGeom>
            <a:noFill/>
            <a:ln w="9525" cap="flat" cmpd="sng">
              <a:solidFill>
                <a:srgbClr val="39BDDF"/>
              </a:solidFill>
              <a:prstDash val="solid"/>
              <a:round/>
              <a:headEnd type="none" w="sm" len="sm"/>
              <a:tailEnd type="oval" w="med" len="med"/>
            </a:ln>
          </p:spPr>
        </p:cxnSp>
        <p:sp>
          <p:nvSpPr>
            <p:cNvPr id="161" name="Google Shape;161;g9f96012f3d_0_125"/>
            <p:cNvSpPr txBox="1"/>
            <p:nvPr/>
          </p:nvSpPr>
          <p:spPr>
            <a:xfrm>
              <a:off x="308838" y="2646125"/>
              <a:ext cx="2124000" cy="92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b="1">
                  <a:latin typeface="Roboto"/>
                  <a:ea typeface="Roboto"/>
                  <a:cs typeface="Roboto"/>
                  <a:sym typeface="Roboto"/>
                </a:rPr>
                <a:t>Thematic Services Integration</a:t>
              </a:r>
              <a:endParaRPr sz="1200" b="1">
                <a:latin typeface="Roboto"/>
                <a:ea typeface="Roboto"/>
                <a:cs typeface="Roboto"/>
                <a:sym typeface="Roboto"/>
              </a:endParaRPr>
            </a:p>
            <a:p>
              <a:pPr marL="0" lvl="0" indent="0" algn="r" rtl="0">
                <a:spcBef>
                  <a:spcPts val="0"/>
                </a:spcBef>
                <a:spcAft>
                  <a:spcPts val="0"/>
                </a:spcAft>
                <a:buNone/>
              </a:pPr>
              <a:endParaRPr sz="800" b="1">
                <a:latin typeface="Roboto"/>
                <a:ea typeface="Roboto"/>
                <a:cs typeface="Roboto"/>
                <a:sym typeface="Roboto"/>
              </a:endParaRPr>
            </a:p>
            <a:p>
              <a:pPr marL="0" lvl="0" indent="0" algn="r" rtl="0">
                <a:spcBef>
                  <a:spcPts val="0"/>
                </a:spcBef>
                <a:spcAft>
                  <a:spcPts val="1600"/>
                </a:spcAft>
                <a:buNone/>
              </a:pPr>
              <a:r>
                <a:rPr lang="en-US" sz="800">
                  <a:latin typeface="Roboto"/>
                  <a:ea typeface="Roboto"/>
                  <a:cs typeface="Roboto"/>
                  <a:sym typeface="Roboto"/>
                </a:rPr>
                <a:t>10 thematic services addressing 4 scientific areas (Earth Observation, Environment, Biomedicine and Astrophysics) </a:t>
              </a:r>
              <a:endParaRPr sz="800" b="1">
                <a:latin typeface="Roboto"/>
                <a:ea typeface="Roboto"/>
                <a:cs typeface="Roboto"/>
                <a:sym typeface="Roboto"/>
              </a:endParaRPr>
            </a:p>
          </p:txBody>
        </p:sp>
      </p:grpSp>
      <p:grpSp>
        <p:nvGrpSpPr>
          <p:cNvPr id="162" name="Google Shape;162;g9f96012f3d_0_125"/>
          <p:cNvGrpSpPr/>
          <p:nvPr/>
        </p:nvGrpSpPr>
        <p:grpSpPr>
          <a:xfrm>
            <a:off x="4657738" y="5069225"/>
            <a:ext cx="4162750" cy="924600"/>
            <a:chOff x="4657738" y="3391700"/>
            <a:chExt cx="4162750" cy="924600"/>
          </a:xfrm>
        </p:grpSpPr>
        <p:cxnSp>
          <p:nvCxnSpPr>
            <p:cNvPr id="163" name="Google Shape;163;g9f96012f3d_0_125"/>
            <p:cNvCxnSpPr/>
            <p:nvPr/>
          </p:nvCxnSpPr>
          <p:spPr>
            <a:xfrm>
              <a:off x="4657738" y="3854000"/>
              <a:ext cx="1838700" cy="0"/>
            </a:xfrm>
            <a:prstGeom prst="straightConnector1">
              <a:avLst/>
            </a:prstGeom>
            <a:noFill/>
            <a:ln w="9525" cap="flat" cmpd="sng">
              <a:solidFill>
                <a:srgbClr val="C8D400"/>
              </a:solidFill>
              <a:prstDash val="solid"/>
              <a:round/>
              <a:headEnd type="none" w="sm" len="sm"/>
              <a:tailEnd type="oval" w="med" len="med"/>
            </a:ln>
          </p:spPr>
        </p:cxnSp>
        <p:sp>
          <p:nvSpPr>
            <p:cNvPr id="164" name="Google Shape;164;g9f96012f3d_0_125"/>
            <p:cNvSpPr txBox="1"/>
            <p:nvPr/>
          </p:nvSpPr>
          <p:spPr>
            <a:xfrm>
              <a:off x="6696488" y="339170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latin typeface="Roboto"/>
                  <a:ea typeface="Roboto"/>
                  <a:cs typeface="Roboto"/>
                  <a:sym typeface="Roboto"/>
                </a:rPr>
                <a:t>Alignment at the Policy Level</a:t>
              </a:r>
              <a:endParaRPr sz="12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US" sz="800">
                  <a:latin typeface="Roboto"/>
                  <a:ea typeface="Roboto"/>
                  <a:cs typeface="Roboto"/>
                  <a:sym typeface="Roboto"/>
                </a:rPr>
                <a:t>Collaboration with regional projects on landscaping activities, gap analysis and contribution to EOSC policies.</a:t>
              </a:r>
              <a:endParaRPr sz="800" b="1">
                <a:latin typeface="Roboto"/>
                <a:ea typeface="Roboto"/>
                <a:cs typeface="Roboto"/>
                <a:sym typeface="Roboto"/>
              </a:endParaRPr>
            </a:p>
          </p:txBody>
        </p:sp>
      </p:grpSp>
      <p:grpSp>
        <p:nvGrpSpPr>
          <p:cNvPr id="165" name="Google Shape;165;g9f96012f3d_0_125"/>
          <p:cNvGrpSpPr/>
          <p:nvPr/>
        </p:nvGrpSpPr>
        <p:grpSpPr>
          <a:xfrm>
            <a:off x="5209838" y="2920500"/>
            <a:ext cx="3610650" cy="924600"/>
            <a:chOff x="5209838" y="1242975"/>
            <a:chExt cx="3610650" cy="924600"/>
          </a:xfrm>
        </p:grpSpPr>
        <p:sp>
          <p:nvSpPr>
            <p:cNvPr id="166" name="Google Shape;166;g9f96012f3d_0_125"/>
            <p:cNvSpPr txBox="1"/>
            <p:nvPr/>
          </p:nvSpPr>
          <p:spPr>
            <a:xfrm>
              <a:off x="6696488" y="1242975"/>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b="1">
                  <a:latin typeface="Roboto"/>
                  <a:ea typeface="Roboto"/>
                  <a:cs typeface="Roboto"/>
                  <a:sym typeface="Roboto"/>
                </a:rPr>
                <a:t>Skills development</a:t>
              </a:r>
              <a:endParaRPr sz="12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US" sz="800">
                  <a:latin typeface="Roboto"/>
                  <a:ea typeface="Roboto"/>
                  <a:cs typeface="Roboto"/>
                  <a:sym typeface="Roboto"/>
                </a:rPr>
                <a:t>Environment for tutorials with a dedicated MOOC platform, courses methodology and a Hackaton as a service platform.</a:t>
              </a:r>
              <a:endParaRPr sz="800" b="1">
                <a:latin typeface="Roboto"/>
                <a:ea typeface="Roboto"/>
                <a:cs typeface="Roboto"/>
                <a:sym typeface="Roboto"/>
              </a:endParaRPr>
            </a:p>
          </p:txBody>
        </p:sp>
        <p:cxnSp>
          <p:nvCxnSpPr>
            <p:cNvPr id="167" name="Google Shape;167;g9f96012f3d_0_125"/>
            <p:cNvCxnSpPr/>
            <p:nvPr/>
          </p:nvCxnSpPr>
          <p:spPr>
            <a:xfrm>
              <a:off x="5209838" y="1654113"/>
              <a:ext cx="1286700" cy="0"/>
            </a:xfrm>
            <a:prstGeom prst="straightConnector1">
              <a:avLst/>
            </a:prstGeom>
            <a:noFill/>
            <a:ln w="9525" cap="flat" cmpd="sng">
              <a:solidFill>
                <a:srgbClr val="B7B7B7"/>
              </a:solidFill>
              <a:prstDash val="solid"/>
              <a:round/>
              <a:headEnd type="none" w="sm" len="sm"/>
              <a:tailEnd type="oval" w="med" len="med"/>
            </a:ln>
          </p:spPr>
        </p:cxnSp>
      </p:grpSp>
      <p:grpSp>
        <p:nvGrpSpPr>
          <p:cNvPr id="168" name="Google Shape;168;g9f96012f3d_0_125"/>
          <p:cNvGrpSpPr/>
          <p:nvPr/>
        </p:nvGrpSpPr>
        <p:grpSpPr>
          <a:xfrm>
            <a:off x="5610288" y="3990875"/>
            <a:ext cx="3210200" cy="924600"/>
            <a:chOff x="5610288" y="2313350"/>
            <a:chExt cx="3210200" cy="924600"/>
          </a:xfrm>
        </p:grpSpPr>
        <p:cxnSp>
          <p:nvCxnSpPr>
            <p:cNvPr id="169" name="Google Shape;169;g9f96012f3d_0_125"/>
            <p:cNvCxnSpPr/>
            <p:nvPr/>
          </p:nvCxnSpPr>
          <p:spPr>
            <a:xfrm>
              <a:off x="5610288" y="2775650"/>
              <a:ext cx="886200" cy="0"/>
            </a:xfrm>
            <a:prstGeom prst="straightConnector1">
              <a:avLst/>
            </a:prstGeom>
            <a:noFill/>
            <a:ln w="9525" cap="flat" cmpd="sng">
              <a:solidFill>
                <a:srgbClr val="DD282E"/>
              </a:solidFill>
              <a:prstDash val="solid"/>
              <a:round/>
              <a:headEnd type="none" w="sm" len="sm"/>
              <a:tailEnd type="oval" w="med" len="med"/>
            </a:ln>
          </p:spPr>
        </p:cxnSp>
        <p:sp>
          <p:nvSpPr>
            <p:cNvPr id="170" name="Google Shape;170;g9f96012f3d_0_125"/>
            <p:cNvSpPr txBox="1"/>
            <p:nvPr/>
          </p:nvSpPr>
          <p:spPr>
            <a:xfrm>
              <a:off x="6696488" y="2313350"/>
              <a:ext cx="2124000" cy="92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1200" b="1">
                  <a:latin typeface="Roboto"/>
                  <a:ea typeface="Roboto"/>
                  <a:cs typeface="Roboto"/>
                  <a:sym typeface="Roboto"/>
                </a:rPr>
                <a:t>Capacity Expansion at the </a:t>
              </a:r>
              <a:endParaRPr sz="1200" b="1">
                <a:latin typeface="Roboto"/>
                <a:ea typeface="Roboto"/>
                <a:cs typeface="Roboto"/>
                <a:sym typeface="Roboto"/>
              </a:endParaRPr>
            </a:p>
            <a:p>
              <a:pPr marL="0" lvl="0" indent="0" algn="l" rtl="0">
                <a:spcBef>
                  <a:spcPts val="0"/>
                </a:spcBef>
                <a:spcAft>
                  <a:spcPts val="0"/>
                </a:spcAft>
                <a:buNone/>
              </a:pPr>
              <a:r>
                <a:rPr lang="en-US" sz="1200" b="1">
                  <a:latin typeface="Roboto"/>
                  <a:ea typeface="Roboto"/>
                  <a:cs typeface="Roboto"/>
                  <a:sym typeface="Roboto"/>
                </a:rPr>
                <a:t>Infrastructure level</a:t>
              </a:r>
              <a:endParaRPr sz="1200" b="1">
                <a:latin typeface="Roboto"/>
                <a:ea typeface="Roboto"/>
                <a:cs typeface="Roboto"/>
                <a:sym typeface="Roboto"/>
              </a:endParaRPr>
            </a:p>
            <a:p>
              <a:pPr marL="0" lvl="0" indent="0" algn="l" rtl="0">
                <a:spcBef>
                  <a:spcPts val="0"/>
                </a:spcBef>
                <a:spcAft>
                  <a:spcPts val="0"/>
                </a:spcAft>
                <a:buNone/>
              </a:pPr>
              <a:endParaRPr sz="800" b="1">
                <a:latin typeface="Roboto"/>
                <a:ea typeface="Roboto"/>
                <a:cs typeface="Roboto"/>
                <a:sym typeface="Roboto"/>
              </a:endParaRPr>
            </a:p>
            <a:p>
              <a:pPr marL="0" lvl="0" indent="0" algn="l" rtl="0">
                <a:spcBef>
                  <a:spcPts val="0"/>
                </a:spcBef>
                <a:spcAft>
                  <a:spcPts val="1600"/>
                </a:spcAft>
                <a:buNone/>
              </a:pPr>
              <a:r>
                <a:rPr lang="en-US" sz="800">
                  <a:latin typeface="Roboto"/>
                  <a:ea typeface="Roboto"/>
                  <a:cs typeface="Roboto"/>
                  <a:sym typeface="Roboto"/>
                </a:rPr>
                <a:t>Integration of services and resources from the RIs of the consortium partners.</a:t>
              </a:r>
              <a:endParaRPr sz="800" b="1">
                <a:latin typeface="Roboto"/>
                <a:ea typeface="Roboto"/>
                <a:cs typeface="Roboto"/>
                <a:sym typeface="Roboto"/>
              </a:endParaRPr>
            </a:p>
          </p:txBody>
        </p:sp>
      </p:grpSp>
      <p:grpSp>
        <p:nvGrpSpPr>
          <p:cNvPr id="171" name="Google Shape;171;g9f96012f3d_0_125"/>
          <p:cNvGrpSpPr/>
          <p:nvPr/>
        </p:nvGrpSpPr>
        <p:grpSpPr>
          <a:xfrm>
            <a:off x="2601236" y="2332476"/>
            <a:ext cx="3922200" cy="3915924"/>
            <a:chOff x="2610905" y="610653"/>
            <a:chExt cx="3922200" cy="3922200"/>
          </a:xfrm>
        </p:grpSpPr>
        <p:sp>
          <p:nvSpPr>
            <p:cNvPr id="172" name="Google Shape;172;g9f96012f3d_0_125"/>
            <p:cNvSpPr/>
            <p:nvPr/>
          </p:nvSpPr>
          <p:spPr>
            <a:xfrm rot="-4980021">
              <a:off x="3204123" y="1186472"/>
              <a:ext cx="2771960" cy="2771960"/>
            </a:xfrm>
            <a:prstGeom prst="blockArc">
              <a:avLst>
                <a:gd name="adj1" fmla="val 12602522"/>
                <a:gd name="adj2" fmla="val 16867657"/>
                <a:gd name="adj3" fmla="val 20844"/>
              </a:avLst>
            </a:prstGeom>
            <a:solidFill>
              <a:srgbClr val="39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9f96012f3d_0_125"/>
            <p:cNvSpPr/>
            <p:nvPr/>
          </p:nvSpPr>
          <p:spPr>
            <a:xfrm rot="7920309">
              <a:off x="3183402" y="1183149"/>
              <a:ext cx="2777207" cy="2777207"/>
            </a:xfrm>
            <a:prstGeom prst="blockArc">
              <a:avLst>
                <a:gd name="adj1" fmla="val 12602522"/>
                <a:gd name="adj2" fmla="val 16867657"/>
                <a:gd name="adj3" fmla="val 20844"/>
              </a:avLst>
            </a:prstGeom>
            <a:solidFill>
              <a:srgbClr val="DD2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g9f96012f3d_0_125"/>
            <p:cNvSpPr/>
            <p:nvPr/>
          </p:nvSpPr>
          <p:spPr>
            <a:xfrm rot="3600063">
              <a:off x="3186335" y="1195681"/>
              <a:ext cx="2777488" cy="2777488"/>
            </a:xfrm>
            <a:prstGeom prst="blockArc">
              <a:avLst>
                <a:gd name="adj1" fmla="val 12602522"/>
                <a:gd name="adj2" fmla="val 16867657"/>
                <a:gd name="adj3" fmla="val 20844"/>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9f96012f3d_0_125"/>
            <p:cNvSpPr/>
            <p:nvPr/>
          </p:nvSpPr>
          <p:spPr>
            <a:xfrm rot="4024705">
              <a:off x="5326681" y="1940898"/>
              <a:ext cx="578477" cy="579147"/>
            </a:xfrm>
            <a:prstGeom prst="pie">
              <a:avLst>
                <a:gd name="adj1" fmla="val 6190354"/>
                <a:gd name="adj2" fmla="val 14996165"/>
              </a:avLst>
            </a:prstGeom>
            <a:solidFill>
              <a:srgbClr val="DD282E"/>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9f96012f3d_0_125"/>
            <p:cNvSpPr/>
            <p:nvPr/>
          </p:nvSpPr>
          <p:spPr>
            <a:xfrm rot="-6816027">
              <a:off x="5326729" y="1940918"/>
              <a:ext cx="578485" cy="579035"/>
            </a:xfrm>
            <a:prstGeom prst="pie">
              <a:avLst>
                <a:gd name="adj1" fmla="val 4028252"/>
                <a:gd name="adj2" fmla="val 17183677"/>
              </a:avLst>
            </a:prstGeom>
            <a:solidFill>
              <a:srgbClr val="DD2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9f96012f3d_0_125"/>
            <p:cNvSpPr/>
            <p:nvPr/>
          </p:nvSpPr>
          <p:spPr>
            <a:xfrm rot="-9359762">
              <a:off x="3193941" y="1176205"/>
              <a:ext cx="2777287" cy="2777287"/>
            </a:xfrm>
            <a:prstGeom prst="blockArc">
              <a:avLst>
                <a:gd name="adj1" fmla="val 12602522"/>
                <a:gd name="adj2" fmla="val 16867657"/>
                <a:gd name="adj3" fmla="val 20844"/>
              </a:avLst>
            </a:prstGeom>
            <a:solidFill>
              <a:srgbClr val="C8D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9f96012f3d_0_125"/>
            <p:cNvSpPr/>
            <p:nvPr/>
          </p:nvSpPr>
          <p:spPr>
            <a:xfrm rot="-8936366">
              <a:off x="3659126" y="3173505"/>
              <a:ext cx="578551" cy="578963"/>
            </a:xfrm>
            <a:prstGeom prst="pie">
              <a:avLst>
                <a:gd name="adj1" fmla="val 6190354"/>
                <a:gd name="adj2" fmla="val 14996165"/>
              </a:avLst>
            </a:prstGeom>
            <a:solidFill>
              <a:srgbClr val="39BDDF"/>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9f96012f3d_0_125"/>
            <p:cNvSpPr/>
            <p:nvPr/>
          </p:nvSpPr>
          <p:spPr>
            <a:xfrm rot="1824498">
              <a:off x="3659375" y="3173497"/>
              <a:ext cx="578475" cy="578885"/>
            </a:xfrm>
            <a:prstGeom prst="pie">
              <a:avLst>
                <a:gd name="adj1" fmla="val 4028252"/>
                <a:gd name="adj2" fmla="val 17183677"/>
              </a:avLst>
            </a:prstGeom>
            <a:solidFill>
              <a:srgbClr val="39B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9f96012f3d_0_125"/>
            <p:cNvSpPr/>
            <p:nvPr/>
          </p:nvSpPr>
          <p:spPr>
            <a:xfrm rot="-600092">
              <a:off x="3198852" y="1195456"/>
              <a:ext cx="2777611" cy="2777611"/>
            </a:xfrm>
            <a:prstGeom prst="blockArc">
              <a:avLst>
                <a:gd name="adj1" fmla="val 12513247"/>
                <a:gd name="adj2" fmla="val 16867657"/>
                <a:gd name="adj3" fmla="val 20844"/>
              </a:avLst>
            </a:pr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9f96012f3d_0_125"/>
            <p:cNvSpPr/>
            <p:nvPr/>
          </p:nvSpPr>
          <p:spPr>
            <a:xfrm rot="-176551">
              <a:off x="4312105" y="1195442"/>
              <a:ext cx="578563" cy="579162"/>
            </a:xfrm>
            <a:prstGeom prst="pie">
              <a:avLst>
                <a:gd name="adj1" fmla="val 6190354"/>
                <a:gd name="adj2" fmla="val 14996165"/>
              </a:avLst>
            </a:prstGeom>
            <a:solidFill>
              <a:srgbClr val="CCCCCC"/>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9f96012f3d_0_125"/>
            <p:cNvSpPr/>
            <p:nvPr/>
          </p:nvSpPr>
          <p:spPr>
            <a:xfrm rot="10584085">
              <a:off x="4312088" y="1195622"/>
              <a:ext cx="578340" cy="578939"/>
            </a:xfrm>
            <a:prstGeom prst="pie">
              <a:avLst>
                <a:gd name="adj1" fmla="val 4028252"/>
                <a:gd name="adj2" fmla="val 17183677"/>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9f96012f3d_0_125"/>
            <p:cNvSpPr/>
            <p:nvPr/>
          </p:nvSpPr>
          <p:spPr>
            <a:xfrm rot="8344778">
              <a:off x="4940929" y="3162886"/>
              <a:ext cx="578465" cy="578888"/>
            </a:xfrm>
            <a:prstGeom prst="pie">
              <a:avLst>
                <a:gd name="adj1" fmla="val 6190354"/>
                <a:gd name="adj2" fmla="val 14996165"/>
              </a:avLst>
            </a:prstGeom>
            <a:solidFill>
              <a:srgbClr val="C8D40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9f96012f3d_0_125"/>
            <p:cNvSpPr/>
            <p:nvPr/>
          </p:nvSpPr>
          <p:spPr>
            <a:xfrm rot="-2495643">
              <a:off x="4941000" y="3162728"/>
              <a:ext cx="578445" cy="579093"/>
            </a:xfrm>
            <a:prstGeom prst="pie">
              <a:avLst>
                <a:gd name="adj1" fmla="val 4028252"/>
                <a:gd name="adj2" fmla="val 17183677"/>
              </a:avLst>
            </a:prstGeom>
            <a:solidFill>
              <a:srgbClr val="C8D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9f96012f3d_0_125"/>
            <p:cNvSpPr/>
            <p:nvPr/>
          </p:nvSpPr>
          <p:spPr>
            <a:xfrm rot="-4556960">
              <a:off x="3257335" y="1939059"/>
              <a:ext cx="578302" cy="578957"/>
            </a:xfrm>
            <a:prstGeom prst="pie">
              <a:avLst>
                <a:gd name="adj1" fmla="val 6190354"/>
                <a:gd name="adj2" fmla="val 14996165"/>
              </a:avLst>
            </a:prstGeom>
            <a:solidFill>
              <a:srgbClr val="FFDB0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9f96012f3d_0_125"/>
            <p:cNvSpPr/>
            <p:nvPr/>
          </p:nvSpPr>
          <p:spPr>
            <a:xfrm rot="6204541">
              <a:off x="3257468" y="1938977"/>
              <a:ext cx="578264" cy="578917"/>
            </a:xfrm>
            <a:prstGeom prst="pie">
              <a:avLst>
                <a:gd name="adj1" fmla="val 4028252"/>
                <a:gd name="adj2" fmla="val 17183677"/>
              </a:avLst>
            </a:pr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g9f96012f3d_0_125"/>
            <p:cNvSpPr txBox="1"/>
            <p:nvPr/>
          </p:nvSpPr>
          <p:spPr>
            <a:xfrm>
              <a:off x="4341900" y="1271896"/>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sp>
          <p:nvSpPr>
            <p:cNvPr id="188" name="Google Shape;188;g9f96012f3d_0_125"/>
            <p:cNvSpPr txBox="1"/>
            <p:nvPr/>
          </p:nvSpPr>
          <p:spPr>
            <a:xfrm>
              <a:off x="3685317" y="3247321"/>
              <a:ext cx="507900" cy="2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rgbClr val="FFFFFF"/>
                </a:solidFill>
                <a:latin typeface="Roboto"/>
                <a:ea typeface="Roboto"/>
                <a:cs typeface="Roboto"/>
                <a:sym typeface="Roboto"/>
              </a:endParaRPr>
            </a:p>
          </p:txBody>
        </p:sp>
        <p:sp>
          <p:nvSpPr>
            <p:cNvPr id="189" name="Google Shape;189;g9f96012f3d_0_125"/>
            <p:cNvSpPr txBox="1"/>
            <p:nvPr/>
          </p:nvSpPr>
          <p:spPr>
            <a:xfrm>
              <a:off x="4955323" y="3247321"/>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sp>
          <p:nvSpPr>
            <p:cNvPr id="190" name="Google Shape;190;g9f96012f3d_0_125"/>
            <p:cNvSpPr txBox="1"/>
            <p:nvPr/>
          </p:nvSpPr>
          <p:spPr>
            <a:xfrm>
              <a:off x="5364737"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sp>
          <p:nvSpPr>
            <p:cNvPr id="191" name="Google Shape;191;g9f96012f3d_0_125"/>
            <p:cNvSpPr txBox="1"/>
            <p:nvPr/>
          </p:nvSpPr>
          <p:spPr>
            <a:xfrm>
              <a:off x="3274219" y="2018364"/>
              <a:ext cx="507900" cy="26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rgbClr val="FFFFFF"/>
                </a:solidFill>
                <a:latin typeface="Roboto"/>
                <a:ea typeface="Roboto"/>
                <a:cs typeface="Roboto"/>
                <a:sym typeface="Roboto"/>
              </a:endParaRPr>
            </a:p>
          </p:txBody>
        </p:sp>
      </p:grpSp>
      <p:pic>
        <p:nvPicPr>
          <p:cNvPr id="192" name="Google Shape;192;g9f96012f3d_0_125"/>
          <p:cNvPicPr preferRelativeResize="0"/>
          <p:nvPr/>
        </p:nvPicPr>
        <p:blipFill>
          <a:blip r:embed="rId3">
            <a:alphaModFix/>
          </a:blip>
          <a:stretch>
            <a:fillRect/>
          </a:stretch>
        </p:blipFill>
        <p:spPr>
          <a:xfrm>
            <a:off x="3616878" y="4851575"/>
            <a:ext cx="530525" cy="536700"/>
          </a:xfrm>
          <a:prstGeom prst="rect">
            <a:avLst/>
          </a:prstGeom>
          <a:noFill/>
          <a:ln>
            <a:noFill/>
          </a:ln>
        </p:spPr>
      </p:pic>
      <p:pic>
        <p:nvPicPr>
          <p:cNvPr id="193" name="Google Shape;193;g9f96012f3d_0_125"/>
          <p:cNvPicPr preferRelativeResize="0"/>
          <p:nvPr/>
        </p:nvPicPr>
        <p:blipFill rotWithShape="1">
          <a:blip r:embed="rId4">
            <a:alphaModFix/>
          </a:blip>
          <a:srcRect/>
          <a:stretch/>
        </p:blipFill>
        <p:spPr>
          <a:xfrm>
            <a:off x="5357250" y="3932676"/>
            <a:ext cx="586350" cy="242674"/>
          </a:xfrm>
          <a:prstGeom prst="rect">
            <a:avLst/>
          </a:prstGeom>
          <a:noFill/>
          <a:ln>
            <a:noFill/>
          </a:ln>
        </p:spPr>
      </p:pic>
      <p:pic>
        <p:nvPicPr>
          <p:cNvPr id="194" name="Google Shape;194;g9f96012f3d_0_125" descr="lip.png"/>
          <p:cNvPicPr preferRelativeResize="0"/>
          <p:nvPr/>
        </p:nvPicPr>
        <p:blipFill rotWithShape="1">
          <a:blip r:embed="rId5">
            <a:alphaModFix/>
          </a:blip>
          <a:srcRect/>
          <a:stretch/>
        </p:blipFill>
        <p:spPr>
          <a:xfrm>
            <a:off x="3304400" y="3672050"/>
            <a:ext cx="530525" cy="358307"/>
          </a:xfrm>
          <a:prstGeom prst="rect">
            <a:avLst/>
          </a:prstGeom>
          <a:noFill/>
          <a:ln>
            <a:noFill/>
          </a:ln>
        </p:spPr>
      </p:pic>
      <p:pic>
        <p:nvPicPr>
          <p:cNvPr id="195" name="Google Shape;195;g9f96012f3d_0_125" descr="CSIC_logo.png"/>
          <p:cNvPicPr preferRelativeResize="0"/>
          <p:nvPr/>
        </p:nvPicPr>
        <p:blipFill rotWithShape="1">
          <a:blip r:embed="rId6">
            <a:alphaModFix/>
          </a:blip>
          <a:srcRect/>
          <a:stretch/>
        </p:blipFill>
        <p:spPr>
          <a:xfrm>
            <a:off x="4046012" y="4175338"/>
            <a:ext cx="1051987" cy="277125"/>
          </a:xfrm>
          <a:prstGeom prst="rect">
            <a:avLst/>
          </a:prstGeom>
          <a:noFill/>
          <a:ln>
            <a:noFill/>
          </a:ln>
        </p:spPr>
      </p:pic>
      <p:pic>
        <p:nvPicPr>
          <p:cNvPr id="196" name="Google Shape;196;g9f96012f3d_0_125"/>
          <p:cNvPicPr preferRelativeResize="0"/>
          <p:nvPr/>
        </p:nvPicPr>
        <p:blipFill rotWithShape="1">
          <a:blip r:embed="rId7">
            <a:alphaModFix/>
          </a:blip>
          <a:srcRect/>
          <a:stretch/>
        </p:blipFill>
        <p:spPr>
          <a:xfrm>
            <a:off x="4725250" y="5024150"/>
            <a:ext cx="885050" cy="404414"/>
          </a:xfrm>
          <a:prstGeom prst="rect">
            <a:avLst/>
          </a:prstGeom>
          <a:noFill/>
          <a:ln>
            <a:noFill/>
          </a:ln>
        </p:spPr>
      </p:pic>
      <p:pic>
        <p:nvPicPr>
          <p:cNvPr id="197" name="Google Shape;197;g9f96012f3d_0_125"/>
          <p:cNvPicPr preferRelativeResize="0"/>
          <p:nvPr/>
        </p:nvPicPr>
        <p:blipFill rotWithShape="1">
          <a:blip r:embed="rId8">
            <a:alphaModFix/>
          </a:blip>
          <a:srcRect/>
          <a:stretch/>
        </p:blipFill>
        <p:spPr>
          <a:xfrm>
            <a:off x="4345227" y="3061048"/>
            <a:ext cx="812820" cy="364100"/>
          </a:xfrm>
          <a:prstGeom prst="rect">
            <a:avLst/>
          </a:prstGeom>
          <a:noFill/>
          <a:ln>
            <a:noFill/>
          </a:ln>
        </p:spPr>
      </p:pic>
      <p:sp>
        <p:nvSpPr>
          <p:cNvPr id="198" name="Google Shape;198;g9f96012f3d_0_125"/>
          <p:cNvSpPr txBox="1"/>
          <p:nvPr/>
        </p:nvSpPr>
        <p:spPr>
          <a:xfrm>
            <a:off x="609600" y="1752600"/>
            <a:ext cx="8153400" cy="914400"/>
          </a:xfrm>
          <a:prstGeom prst="rect">
            <a:avLst/>
          </a:prstGeom>
          <a:noFill/>
          <a:ln>
            <a:noFill/>
          </a:ln>
        </p:spPr>
        <p:txBody>
          <a:bodyPr spcFirstLastPara="1" wrap="square" lIns="91425" tIns="91425" rIns="91425" bIns="91425" anchor="t" anchorCtr="0">
            <a:noAutofit/>
          </a:bodyPr>
          <a:lstStyle/>
          <a:p>
            <a:pPr marL="742950" lvl="1" indent="-234950" algn="l" rtl="0">
              <a:lnSpc>
                <a:spcPct val="120000"/>
              </a:lnSpc>
              <a:spcBef>
                <a:spcPts val="320"/>
              </a:spcBef>
              <a:spcAft>
                <a:spcPts val="0"/>
              </a:spcAft>
              <a:buClr>
                <a:schemeClr val="hlink"/>
              </a:buClr>
              <a:buSzPts val="1600"/>
              <a:buFont typeface="Garamond"/>
              <a:buChar char="•"/>
            </a:pPr>
            <a:r>
              <a:rPr lang="en-US" sz="1600" b="1">
                <a:solidFill>
                  <a:schemeClr val="dk1"/>
                </a:solidFill>
                <a:latin typeface="Garamond"/>
                <a:ea typeface="Garamond"/>
                <a:cs typeface="Garamond"/>
                <a:sym typeface="Garamond"/>
              </a:rPr>
              <a:t>Led by IBERGRID </a:t>
            </a:r>
            <a:r>
              <a:rPr lang="en-US" sz="1600">
                <a:solidFill>
                  <a:schemeClr val="dk1"/>
                </a:solidFill>
                <a:latin typeface="Garamond"/>
                <a:ea typeface="Garamond"/>
                <a:cs typeface="Garamond"/>
                <a:sym typeface="Garamond"/>
              </a:rPr>
              <a:t>funded in infraeosc-5b: </a:t>
            </a:r>
            <a:r>
              <a:rPr lang="en-US" sz="1600" u="sng">
                <a:solidFill>
                  <a:schemeClr val="hlink"/>
                </a:solidFill>
                <a:latin typeface="Garamond"/>
                <a:ea typeface="Garamond"/>
                <a:cs typeface="Garamond"/>
                <a:sym typeface="Garamond"/>
                <a:hlinkClick r:id="rId9"/>
              </a:rPr>
              <a:t>www.eosc-synergy.eu</a:t>
            </a:r>
            <a:r>
              <a:rPr lang="en-US" sz="1600">
                <a:solidFill>
                  <a:schemeClr val="dk1"/>
                </a:solidFill>
                <a:latin typeface="Garamond"/>
                <a:ea typeface="Garamond"/>
                <a:cs typeface="Garamond"/>
                <a:sym typeface="Garamond"/>
              </a:rPr>
              <a:t> </a:t>
            </a:r>
            <a:endParaRPr sz="1600" u="sng">
              <a:solidFill>
                <a:schemeClr val="dk1"/>
              </a:solidFill>
              <a:latin typeface="Garamond"/>
              <a:ea typeface="Garamond"/>
              <a:cs typeface="Garamond"/>
              <a:sym typeface="Garamond"/>
            </a:endParaRPr>
          </a:p>
          <a:p>
            <a:pPr marL="685800" lvl="1" indent="-285750" algn="l" rtl="0">
              <a:lnSpc>
                <a:spcPct val="120000"/>
              </a:lnSpc>
              <a:spcBef>
                <a:spcPts val="320"/>
              </a:spcBef>
              <a:spcAft>
                <a:spcPts val="0"/>
              </a:spcAft>
              <a:buClr>
                <a:schemeClr val="hlink"/>
              </a:buClr>
              <a:buSzPts val="1600"/>
              <a:buFont typeface="Garamond"/>
              <a:buChar char="•"/>
            </a:pPr>
            <a:r>
              <a:rPr lang="en-US" sz="1600" u="sng">
                <a:solidFill>
                  <a:schemeClr val="dk1"/>
                </a:solidFill>
                <a:latin typeface="Garamond"/>
                <a:ea typeface="Garamond"/>
                <a:cs typeface="Garamond"/>
                <a:sym typeface="Garamond"/>
              </a:rPr>
              <a:t>22 partners in 10 countries </a:t>
            </a:r>
            <a:r>
              <a:rPr lang="en-US" sz="1600">
                <a:solidFill>
                  <a:schemeClr val="dk1"/>
                </a:solidFill>
                <a:latin typeface="Garamond"/>
                <a:ea typeface="Garamond"/>
                <a:cs typeface="Garamond"/>
                <a:sym typeface="Garamond"/>
              </a:rPr>
              <a:t>(ES, PT, FR, UK, DE, NL, CZ, SK, PL and BR)</a:t>
            </a:r>
            <a:endParaRPr sz="1600">
              <a:solidFill>
                <a:schemeClr val="dk1"/>
              </a:solidFill>
              <a:latin typeface="Garamond"/>
              <a:ea typeface="Garamond"/>
              <a:cs typeface="Garamond"/>
              <a:sym typeface="Garamond"/>
            </a:endParaRPr>
          </a:p>
        </p:txBody>
      </p:sp>
      <p:sp>
        <p:nvSpPr>
          <p:cNvPr id="199" name="Google Shape;199;g9f96012f3d_0_12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9f96012f3d_0_286"/>
          <p:cNvSpPr txBox="1">
            <a:spLocks noGrp="1"/>
          </p:cNvSpPr>
          <p:nvPr>
            <p:ph type="title"/>
          </p:nvPr>
        </p:nvSpPr>
        <p:spPr>
          <a:xfrm>
            <a:off x="685800" y="3000125"/>
            <a:ext cx="8229600" cy="285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Infrastructure Deployment plans</a:t>
            </a:r>
            <a:endParaRPr/>
          </a:p>
          <a:p>
            <a:pPr marL="0" lvl="0" indent="0" algn="l" rtl="0">
              <a:spcBef>
                <a:spcPts val="0"/>
              </a:spcBef>
              <a:spcAft>
                <a:spcPts val="0"/>
              </a:spcAft>
              <a:buNone/>
            </a:pPr>
            <a:endParaRPr sz="2800"/>
          </a:p>
        </p:txBody>
      </p:sp>
      <p:sp>
        <p:nvSpPr>
          <p:cNvPr id="206" name="Google Shape;206;g9f96012f3d_0_286"/>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5"/>
          <p:cNvSpPr txBox="1">
            <a:spLocks noGrp="1"/>
          </p:cNvSpPr>
          <p:nvPr>
            <p:ph type="title"/>
          </p:nvPr>
        </p:nvSpPr>
        <p:spPr>
          <a:xfrm>
            <a:off x="76200" y="838200"/>
            <a:ext cx="88392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Joins PT + ES cloud and grid</a:t>
            </a:r>
            <a:r>
              <a:rPr lang="en-US">
                <a:latin typeface="Arial"/>
                <a:ea typeface="Arial"/>
                <a:cs typeface="Arial"/>
                <a:sym typeface="Arial"/>
              </a:rPr>
              <a:t>:</a:t>
            </a:r>
            <a:endParaRPr>
              <a:latin typeface="Arial"/>
              <a:ea typeface="Arial"/>
              <a:cs typeface="Arial"/>
              <a:sym typeface="Arial"/>
            </a:endParaRPr>
          </a:p>
        </p:txBody>
      </p:sp>
      <p:pic>
        <p:nvPicPr>
          <p:cNvPr id="213" name="Google Shape;213;p5"/>
          <p:cNvPicPr preferRelativeResize="0"/>
          <p:nvPr/>
        </p:nvPicPr>
        <p:blipFill rotWithShape="1">
          <a:blip r:embed="rId3">
            <a:alphaModFix/>
          </a:blip>
          <a:srcRect/>
          <a:stretch/>
        </p:blipFill>
        <p:spPr>
          <a:xfrm>
            <a:off x="1143000" y="1371600"/>
            <a:ext cx="6477000" cy="4982794"/>
          </a:xfrm>
          <a:prstGeom prst="rect">
            <a:avLst/>
          </a:prstGeom>
          <a:noFill/>
          <a:ln>
            <a:noFill/>
          </a:ln>
        </p:spPr>
      </p:pic>
      <p:sp>
        <p:nvSpPr>
          <p:cNvPr id="214" name="Google Shape;214;p5"/>
          <p:cNvSpPr txBox="1"/>
          <p:nvPr/>
        </p:nvSpPr>
        <p:spPr>
          <a:xfrm>
            <a:off x="6400800" y="5257800"/>
            <a:ext cx="2590800" cy="1066800"/>
          </a:xfrm>
          <a:prstGeom prst="rect">
            <a:avLst/>
          </a:prstGeom>
          <a:noFill/>
          <a:ln w="9525" cap="flat" cmpd="sng">
            <a:solidFill>
              <a:srgbClr val="007300"/>
            </a:solidFill>
            <a:prstDash val="solid"/>
            <a:miter lim="800000"/>
            <a:headEnd type="none" w="sm" len="sm"/>
            <a:tailEnd type="none" w="sm" len="sm"/>
          </a:ln>
        </p:spPr>
        <p:txBody>
          <a:bodyPr spcFirstLastPara="1" wrap="square" lIns="91425" tIns="45700" rIns="91425" bIns="45700" anchor="t" anchorCtr="0">
            <a:noAutofit/>
          </a:bodyPr>
          <a:lstStyle/>
          <a:p>
            <a:pPr marL="270000" marR="0" lvl="0" indent="-270000" algn="l" rtl="0">
              <a:lnSpc>
                <a:spcPct val="100000"/>
              </a:lnSpc>
              <a:spcBef>
                <a:spcPts val="0"/>
              </a:spcBef>
              <a:spcAft>
                <a:spcPts val="0"/>
              </a:spcAft>
              <a:buNone/>
            </a:pPr>
            <a:r>
              <a:rPr lang="en-US" sz="2000" b="1" i="0" u="none" strike="noStrike" cap="none">
                <a:solidFill>
                  <a:srgbClr val="333333"/>
                </a:solidFill>
                <a:latin typeface="Arial"/>
                <a:ea typeface="Arial"/>
                <a:cs typeface="Arial"/>
                <a:sym typeface="Arial"/>
              </a:rPr>
              <a:t>1</a:t>
            </a:r>
            <a:r>
              <a:rPr lang="en-US" sz="2000" b="1">
                <a:solidFill>
                  <a:srgbClr val="333333"/>
                </a:solidFill>
              </a:rPr>
              <a:t>5</a:t>
            </a:r>
            <a:r>
              <a:rPr lang="en-US" sz="2000" b="1" i="0" u="none" strike="noStrike" cap="none">
                <a:solidFill>
                  <a:srgbClr val="333333"/>
                </a:solidFill>
                <a:latin typeface="Arial"/>
                <a:ea typeface="Arial"/>
                <a:cs typeface="Arial"/>
                <a:sym typeface="Arial"/>
              </a:rPr>
              <a:t> computing sites</a:t>
            </a:r>
            <a:endParaRPr/>
          </a:p>
          <a:p>
            <a:pPr marL="270000" marR="0" lvl="0" indent="-270000" algn="l" rtl="0">
              <a:spcBef>
                <a:spcPts val="360"/>
              </a:spcBef>
              <a:spcAft>
                <a:spcPts val="0"/>
              </a:spcAft>
              <a:buClr>
                <a:schemeClr val="dk2"/>
              </a:buClr>
              <a:buSzPts val="1800"/>
              <a:buFont typeface="Arial"/>
              <a:buChar char="•"/>
            </a:pPr>
            <a:r>
              <a:rPr lang="en-US" sz="1800" b="1">
                <a:solidFill>
                  <a:srgbClr val="333333"/>
                </a:solidFill>
                <a:latin typeface="Arial"/>
                <a:ea typeface="Arial"/>
                <a:cs typeface="Arial"/>
                <a:sym typeface="Arial"/>
              </a:rPr>
              <a:t>  2 Portugal</a:t>
            </a:r>
            <a:endParaRPr/>
          </a:p>
          <a:p>
            <a:pPr marL="270000" marR="0" lvl="0" indent="-270000" algn="l" rtl="0">
              <a:spcBef>
                <a:spcPts val="360"/>
              </a:spcBef>
              <a:spcAft>
                <a:spcPts val="0"/>
              </a:spcAft>
              <a:buClr>
                <a:schemeClr val="dk2"/>
              </a:buClr>
              <a:buSzPts val="1800"/>
              <a:buFont typeface="Arial"/>
              <a:buChar char="•"/>
            </a:pPr>
            <a:r>
              <a:rPr lang="en-US" sz="1800" b="1" i="0" u="none" strike="noStrike" cap="none">
                <a:solidFill>
                  <a:srgbClr val="333333"/>
                </a:solidFill>
                <a:latin typeface="Arial"/>
                <a:ea typeface="Arial"/>
                <a:cs typeface="Arial"/>
                <a:sym typeface="Arial"/>
              </a:rPr>
              <a:t>1</a:t>
            </a:r>
            <a:r>
              <a:rPr lang="en-US" sz="1800" b="1">
                <a:solidFill>
                  <a:srgbClr val="333333"/>
                </a:solidFill>
              </a:rPr>
              <a:t>1</a:t>
            </a:r>
            <a:r>
              <a:rPr lang="en-US" sz="1800" b="1" i="0" u="none" strike="noStrike" cap="none">
                <a:solidFill>
                  <a:srgbClr val="333333"/>
                </a:solidFill>
                <a:latin typeface="Arial"/>
                <a:ea typeface="Arial"/>
                <a:cs typeface="Arial"/>
                <a:sym typeface="Arial"/>
              </a:rPr>
              <a:t> Spain</a:t>
            </a:r>
            <a:endParaRPr/>
          </a:p>
        </p:txBody>
      </p:sp>
      <p:sp>
        <p:nvSpPr>
          <p:cNvPr id="215" name="Google Shape;215;p5"/>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216" name="Google Shape;216;p5"/>
          <p:cNvSpPr/>
          <p:nvPr/>
        </p:nvSpPr>
        <p:spPr>
          <a:xfrm>
            <a:off x="7620000" y="31242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83997" y="386692"/>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UPV</a:t>
            </a:r>
            <a:endParaRPr sz="1800" b="1">
              <a:solidFill>
                <a:schemeClr val="dk1"/>
              </a:solidFill>
              <a:latin typeface="Arial"/>
              <a:ea typeface="Arial"/>
              <a:cs typeface="Arial"/>
              <a:sym typeface="Arial"/>
            </a:endParaRPr>
          </a:p>
        </p:txBody>
      </p:sp>
      <p:sp>
        <p:nvSpPr>
          <p:cNvPr id="217" name="Google Shape;217;p5"/>
          <p:cNvSpPr/>
          <p:nvPr/>
        </p:nvSpPr>
        <p:spPr>
          <a:xfrm>
            <a:off x="7620000" y="37338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63761" y="150413"/>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IFIC</a:t>
            </a:r>
            <a:endParaRPr sz="1800" b="1">
              <a:solidFill>
                <a:schemeClr val="dk1"/>
              </a:solidFill>
              <a:latin typeface="Arial"/>
              <a:ea typeface="Arial"/>
              <a:cs typeface="Arial"/>
              <a:sym typeface="Arial"/>
            </a:endParaRPr>
          </a:p>
        </p:txBody>
      </p:sp>
      <p:sp>
        <p:nvSpPr>
          <p:cNvPr id="218" name="Google Shape;218;p5"/>
          <p:cNvSpPr/>
          <p:nvPr/>
        </p:nvSpPr>
        <p:spPr>
          <a:xfrm>
            <a:off x="7620000" y="24384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153288" y="246152"/>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PIC</a:t>
            </a:r>
            <a:endParaRPr sz="1800" b="1">
              <a:solidFill>
                <a:schemeClr val="dk1"/>
              </a:solidFill>
              <a:latin typeface="Arial"/>
              <a:ea typeface="Arial"/>
              <a:cs typeface="Arial"/>
              <a:sym typeface="Arial"/>
            </a:endParaRPr>
          </a:p>
        </p:txBody>
      </p:sp>
      <p:sp>
        <p:nvSpPr>
          <p:cNvPr id="219" name="Google Shape;219;p5"/>
          <p:cNvSpPr/>
          <p:nvPr/>
        </p:nvSpPr>
        <p:spPr>
          <a:xfrm>
            <a:off x="7620000" y="18288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170334" y="491642"/>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IFAE</a:t>
            </a:r>
            <a:endParaRPr sz="1800" b="1">
              <a:solidFill>
                <a:schemeClr val="dk1"/>
              </a:solidFill>
              <a:latin typeface="Arial"/>
              <a:ea typeface="Arial"/>
              <a:cs typeface="Arial"/>
              <a:sym typeface="Arial"/>
            </a:endParaRPr>
          </a:p>
        </p:txBody>
      </p:sp>
      <p:sp>
        <p:nvSpPr>
          <p:cNvPr id="220" name="Google Shape;220;p5"/>
          <p:cNvSpPr/>
          <p:nvPr/>
        </p:nvSpPr>
        <p:spPr>
          <a:xfrm flipH="1">
            <a:off x="1295400" y="58674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86495" y="-695405"/>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CETA</a:t>
            </a:r>
            <a:endParaRPr sz="1800" b="1">
              <a:solidFill>
                <a:schemeClr val="dk1"/>
              </a:solidFill>
              <a:latin typeface="Arial"/>
              <a:ea typeface="Arial"/>
              <a:cs typeface="Arial"/>
              <a:sym typeface="Arial"/>
            </a:endParaRPr>
          </a:p>
        </p:txBody>
      </p:sp>
      <p:sp>
        <p:nvSpPr>
          <p:cNvPr id="221" name="Google Shape;221;p5"/>
          <p:cNvSpPr/>
          <p:nvPr/>
        </p:nvSpPr>
        <p:spPr>
          <a:xfrm>
            <a:off x="4953000" y="5410200"/>
            <a:ext cx="12954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105140" y="-704126"/>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CIEMAT</a:t>
            </a:r>
            <a:endParaRPr sz="1800" b="1">
              <a:solidFill>
                <a:schemeClr val="dk1"/>
              </a:solidFill>
              <a:latin typeface="Arial"/>
              <a:ea typeface="Arial"/>
              <a:cs typeface="Arial"/>
              <a:sym typeface="Arial"/>
            </a:endParaRPr>
          </a:p>
        </p:txBody>
      </p:sp>
      <p:sp>
        <p:nvSpPr>
          <p:cNvPr id="222" name="Google Shape;222;p5"/>
          <p:cNvSpPr/>
          <p:nvPr/>
        </p:nvSpPr>
        <p:spPr>
          <a:xfrm>
            <a:off x="4953000" y="6019800"/>
            <a:ext cx="12954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120871" y="-959804"/>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UAM</a:t>
            </a:r>
            <a:endParaRPr sz="1800" b="1">
              <a:solidFill>
                <a:schemeClr val="dk1"/>
              </a:solidFill>
              <a:latin typeface="Arial"/>
              <a:ea typeface="Arial"/>
              <a:cs typeface="Arial"/>
              <a:sym typeface="Arial"/>
            </a:endParaRPr>
          </a:p>
        </p:txBody>
      </p:sp>
      <p:sp>
        <p:nvSpPr>
          <p:cNvPr id="223" name="Google Shape;223;p5"/>
          <p:cNvSpPr/>
          <p:nvPr/>
        </p:nvSpPr>
        <p:spPr>
          <a:xfrm flipH="1">
            <a:off x="152400" y="1698851"/>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96246" y="225356"/>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CESGA</a:t>
            </a:r>
            <a:endParaRPr sz="1800" b="1">
              <a:solidFill>
                <a:schemeClr val="dk1"/>
              </a:solidFill>
              <a:latin typeface="Arial"/>
              <a:ea typeface="Arial"/>
              <a:cs typeface="Arial"/>
              <a:sym typeface="Arial"/>
            </a:endParaRPr>
          </a:p>
        </p:txBody>
      </p:sp>
      <p:sp>
        <p:nvSpPr>
          <p:cNvPr id="224" name="Google Shape;224;p5"/>
          <p:cNvSpPr/>
          <p:nvPr/>
        </p:nvSpPr>
        <p:spPr>
          <a:xfrm flipH="1">
            <a:off x="152400" y="2232251"/>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78341" y="15875"/>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USC</a:t>
            </a:r>
            <a:endParaRPr sz="1800" b="1">
              <a:solidFill>
                <a:schemeClr val="dk1"/>
              </a:solidFill>
              <a:latin typeface="Arial"/>
              <a:ea typeface="Arial"/>
              <a:cs typeface="Arial"/>
              <a:sym typeface="Arial"/>
            </a:endParaRPr>
          </a:p>
        </p:txBody>
      </p:sp>
      <p:sp>
        <p:nvSpPr>
          <p:cNvPr id="225" name="Google Shape;225;p5"/>
          <p:cNvSpPr/>
          <p:nvPr/>
        </p:nvSpPr>
        <p:spPr>
          <a:xfrm flipH="1">
            <a:off x="152400" y="33528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67255" y="-54605"/>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PORTO</a:t>
            </a:r>
            <a:endParaRPr sz="1800" b="1">
              <a:solidFill>
                <a:schemeClr val="dk1"/>
              </a:solidFill>
              <a:latin typeface="Arial"/>
              <a:ea typeface="Arial"/>
              <a:cs typeface="Arial"/>
              <a:sym typeface="Arial"/>
            </a:endParaRPr>
          </a:p>
        </p:txBody>
      </p:sp>
      <p:sp>
        <p:nvSpPr>
          <p:cNvPr id="226" name="Google Shape;226;p5"/>
          <p:cNvSpPr/>
          <p:nvPr/>
        </p:nvSpPr>
        <p:spPr>
          <a:xfrm flipH="1">
            <a:off x="152400" y="38862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83286" y="-24041"/>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INCD-C</a:t>
            </a:r>
            <a:endParaRPr sz="1800" b="1">
              <a:solidFill>
                <a:schemeClr val="dk1"/>
              </a:solidFill>
              <a:latin typeface="Arial"/>
              <a:ea typeface="Arial"/>
              <a:cs typeface="Arial"/>
              <a:sym typeface="Arial"/>
            </a:endParaRPr>
          </a:p>
        </p:txBody>
      </p:sp>
      <p:sp>
        <p:nvSpPr>
          <p:cNvPr id="227" name="Google Shape;227;p5"/>
          <p:cNvSpPr/>
          <p:nvPr/>
        </p:nvSpPr>
        <p:spPr>
          <a:xfrm flipH="1">
            <a:off x="152400" y="44958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2863" y="31366"/>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LIP</a:t>
            </a:r>
            <a:endParaRPr sz="1800" b="1">
              <a:solidFill>
                <a:schemeClr val="dk1"/>
              </a:solidFill>
              <a:latin typeface="Arial"/>
              <a:ea typeface="Arial"/>
              <a:cs typeface="Arial"/>
              <a:sym typeface="Arial"/>
            </a:endParaRPr>
          </a:p>
        </p:txBody>
      </p:sp>
      <p:sp>
        <p:nvSpPr>
          <p:cNvPr id="228" name="Google Shape;228;p5"/>
          <p:cNvSpPr/>
          <p:nvPr/>
        </p:nvSpPr>
        <p:spPr>
          <a:xfrm flipH="1">
            <a:off x="152400" y="52578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50906" y="-261785"/>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INCD-A</a:t>
            </a:r>
            <a:endParaRPr sz="1800" b="1">
              <a:solidFill>
                <a:schemeClr val="dk1"/>
              </a:solidFill>
              <a:latin typeface="Arial"/>
              <a:ea typeface="Arial"/>
              <a:cs typeface="Arial"/>
              <a:sym typeface="Arial"/>
            </a:endParaRPr>
          </a:p>
        </p:txBody>
      </p:sp>
      <p:sp>
        <p:nvSpPr>
          <p:cNvPr id="229" name="Google Shape;229;p5"/>
          <p:cNvSpPr/>
          <p:nvPr/>
        </p:nvSpPr>
        <p:spPr>
          <a:xfrm flipH="1">
            <a:off x="152400" y="28194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94889" y="25992"/>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INCD-</a:t>
            </a:r>
            <a:r>
              <a:rPr lang="en-US" sz="1800" b="1">
                <a:solidFill>
                  <a:schemeClr val="dk1"/>
                </a:solidFill>
              </a:rPr>
              <a:t>B</a:t>
            </a:r>
            <a:endParaRPr sz="1800" b="1">
              <a:solidFill>
                <a:schemeClr val="dk1"/>
              </a:solidFill>
              <a:latin typeface="Arial"/>
              <a:ea typeface="Arial"/>
              <a:cs typeface="Arial"/>
              <a:sym typeface="Arial"/>
            </a:endParaRPr>
          </a:p>
        </p:txBody>
      </p:sp>
      <p:sp>
        <p:nvSpPr>
          <p:cNvPr id="230" name="Google Shape;230;p5"/>
          <p:cNvSpPr/>
          <p:nvPr/>
        </p:nvSpPr>
        <p:spPr>
          <a:xfrm>
            <a:off x="1447800" y="4495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1" name="Google Shape;231;p5"/>
          <p:cNvSpPr/>
          <p:nvPr/>
        </p:nvSpPr>
        <p:spPr>
          <a:xfrm>
            <a:off x="1752600" y="31242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2" name="Google Shape;232;p5"/>
          <p:cNvSpPr/>
          <p:nvPr/>
        </p:nvSpPr>
        <p:spPr>
          <a:xfrm>
            <a:off x="1905000" y="3733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3" name="Google Shape;233;p5"/>
          <p:cNvSpPr/>
          <p:nvPr/>
        </p:nvSpPr>
        <p:spPr>
          <a:xfrm>
            <a:off x="3048000" y="4038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4" name="Google Shape;234;p5"/>
          <p:cNvSpPr/>
          <p:nvPr/>
        </p:nvSpPr>
        <p:spPr>
          <a:xfrm>
            <a:off x="1600200" y="4495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5" name="Google Shape;235;p5"/>
          <p:cNvSpPr/>
          <p:nvPr/>
        </p:nvSpPr>
        <p:spPr>
          <a:xfrm>
            <a:off x="1828800" y="2209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6" name="Google Shape;236;p5"/>
          <p:cNvSpPr/>
          <p:nvPr/>
        </p:nvSpPr>
        <p:spPr>
          <a:xfrm>
            <a:off x="1981200" y="2209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7" name="Google Shape;237;p5"/>
          <p:cNvSpPr/>
          <p:nvPr/>
        </p:nvSpPr>
        <p:spPr>
          <a:xfrm>
            <a:off x="6019800" y="2971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8" name="Google Shape;238;p5"/>
          <p:cNvSpPr/>
          <p:nvPr/>
        </p:nvSpPr>
        <p:spPr>
          <a:xfrm>
            <a:off x="6172200" y="2971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39" name="Google Shape;239;p5"/>
          <p:cNvSpPr/>
          <p:nvPr/>
        </p:nvSpPr>
        <p:spPr>
          <a:xfrm>
            <a:off x="5029200" y="4038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40" name="Google Shape;240;p5"/>
          <p:cNvSpPr/>
          <p:nvPr/>
        </p:nvSpPr>
        <p:spPr>
          <a:xfrm>
            <a:off x="5181600" y="4038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41" name="Google Shape;241;p5"/>
          <p:cNvSpPr/>
          <p:nvPr/>
        </p:nvSpPr>
        <p:spPr>
          <a:xfrm>
            <a:off x="3581400" y="35052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42" name="Google Shape;242;p5"/>
          <p:cNvSpPr/>
          <p:nvPr/>
        </p:nvSpPr>
        <p:spPr>
          <a:xfrm>
            <a:off x="3733800" y="35052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43" name="Google Shape;243;p5"/>
          <p:cNvSpPr/>
          <p:nvPr/>
        </p:nvSpPr>
        <p:spPr>
          <a:xfrm>
            <a:off x="4800600" y="1524000"/>
            <a:ext cx="13716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92158" y="187536"/>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IFCA-CSIC</a:t>
            </a:r>
            <a:endParaRPr sz="1800" b="1">
              <a:solidFill>
                <a:schemeClr val="dk1"/>
              </a:solidFill>
              <a:latin typeface="Arial"/>
              <a:ea typeface="Arial"/>
              <a:cs typeface="Arial"/>
              <a:sym typeface="Arial"/>
            </a:endParaRPr>
          </a:p>
        </p:txBody>
      </p:sp>
      <p:sp>
        <p:nvSpPr>
          <p:cNvPr id="244" name="Google Shape;244;p5"/>
          <p:cNvSpPr/>
          <p:nvPr/>
        </p:nvSpPr>
        <p:spPr>
          <a:xfrm>
            <a:off x="1981200" y="28194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45" name="Google Shape;245;p5"/>
          <p:cNvSpPr/>
          <p:nvPr/>
        </p:nvSpPr>
        <p:spPr>
          <a:xfrm>
            <a:off x="3886200" y="19050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46" name="Google Shape;246;p5"/>
          <p:cNvSpPr txBox="1"/>
          <p:nvPr/>
        </p:nvSpPr>
        <p:spPr>
          <a:xfrm>
            <a:off x="2590800" y="2362200"/>
            <a:ext cx="3505200" cy="121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EFFEC1"/>
                </a:solidFill>
                <a:latin typeface="Calibri"/>
                <a:ea typeface="Calibri"/>
                <a:cs typeface="Calibri"/>
                <a:sym typeface="Calibri"/>
              </a:rPr>
              <a:t>~  10,000 Cloud CPU cores</a:t>
            </a:r>
            <a:endParaRPr sz="2400">
              <a:solidFill>
                <a:srgbClr val="EFFEC1"/>
              </a:solidFill>
              <a:latin typeface="Calibri"/>
              <a:ea typeface="Calibri"/>
              <a:cs typeface="Calibri"/>
              <a:sym typeface="Calibri"/>
            </a:endParaRPr>
          </a:p>
          <a:p>
            <a:pPr marL="0" marR="0" lvl="0" indent="0" algn="l" rtl="0">
              <a:spcBef>
                <a:spcPts val="0"/>
              </a:spcBef>
              <a:spcAft>
                <a:spcPts val="0"/>
              </a:spcAft>
              <a:buNone/>
            </a:pPr>
            <a:r>
              <a:rPr lang="en-US" sz="2400">
                <a:solidFill>
                  <a:srgbClr val="EFFEC1"/>
                </a:solidFill>
                <a:latin typeface="Calibri"/>
                <a:ea typeface="Calibri"/>
                <a:cs typeface="Calibri"/>
                <a:sym typeface="Calibri"/>
              </a:rPr>
              <a:t>&gt;  25,000 Grid CPU cores</a:t>
            </a:r>
            <a:endParaRPr sz="2400">
              <a:solidFill>
                <a:srgbClr val="EFFEC1"/>
              </a:solidFill>
              <a:latin typeface="Calibri"/>
              <a:ea typeface="Calibri"/>
              <a:cs typeface="Calibri"/>
              <a:sym typeface="Calibri"/>
            </a:endParaRPr>
          </a:p>
          <a:p>
            <a:pPr marL="0" marR="0" lvl="0" indent="0" algn="l" rtl="0">
              <a:spcBef>
                <a:spcPts val="0"/>
              </a:spcBef>
              <a:spcAft>
                <a:spcPts val="0"/>
              </a:spcAft>
              <a:buNone/>
            </a:pPr>
            <a:r>
              <a:rPr lang="en-US" sz="2400">
                <a:solidFill>
                  <a:srgbClr val="EFFEC1"/>
                </a:solidFill>
                <a:latin typeface="Calibri"/>
                <a:ea typeface="Calibri"/>
                <a:cs typeface="Calibri"/>
                <a:sym typeface="Calibri"/>
              </a:rPr>
              <a:t>~ 25 PB storage</a:t>
            </a:r>
            <a:endParaRPr sz="2400">
              <a:solidFill>
                <a:srgbClr val="EFFEC1"/>
              </a:solidFill>
              <a:latin typeface="Calibri"/>
              <a:ea typeface="Calibri"/>
              <a:cs typeface="Calibri"/>
              <a:sym typeface="Calibri"/>
            </a:endParaRPr>
          </a:p>
        </p:txBody>
      </p:sp>
      <p:sp>
        <p:nvSpPr>
          <p:cNvPr id="247" name="Google Shape;247;p5"/>
          <p:cNvSpPr txBox="1"/>
          <p:nvPr/>
        </p:nvSpPr>
        <p:spPr>
          <a:xfrm>
            <a:off x="152400" y="1524000"/>
            <a:ext cx="444083" cy="174851"/>
          </a:xfrm>
          <a:prstGeom prst="rect">
            <a:avLst/>
          </a:prstGeom>
          <a:solidFill>
            <a:srgbClr val="00AD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48" name="Google Shape;248;p5"/>
          <p:cNvSpPr txBox="1"/>
          <p:nvPr/>
        </p:nvSpPr>
        <p:spPr>
          <a:xfrm>
            <a:off x="595952" y="1524000"/>
            <a:ext cx="623100" cy="174900"/>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GRID/HPC</a:t>
            </a:r>
            <a:endParaRPr sz="900" b="1">
              <a:solidFill>
                <a:srgbClr val="007300"/>
              </a:solidFill>
              <a:latin typeface="Calibri"/>
              <a:ea typeface="Calibri"/>
              <a:cs typeface="Calibri"/>
              <a:sym typeface="Calibri"/>
            </a:endParaRPr>
          </a:p>
        </p:txBody>
      </p:sp>
      <p:sp>
        <p:nvSpPr>
          <p:cNvPr id="249" name="Google Shape;249;p5"/>
          <p:cNvSpPr txBox="1"/>
          <p:nvPr/>
        </p:nvSpPr>
        <p:spPr>
          <a:xfrm>
            <a:off x="5056496" y="1828800"/>
            <a:ext cx="444083" cy="174851"/>
          </a:xfrm>
          <a:prstGeom prst="rect">
            <a:avLst/>
          </a:prstGeom>
          <a:solidFill>
            <a:srgbClr val="00AD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50" name="Google Shape;250;p5"/>
          <p:cNvSpPr txBox="1"/>
          <p:nvPr/>
        </p:nvSpPr>
        <p:spPr>
          <a:xfrm>
            <a:off x="5500048" y="1828800"/>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51" name="Google Shape;251;p5"/>
          <p:cNvSpPr txBox="1"/>
          <p:nvPr/>
        </p:nvSpPr>
        <p:spPr>
          <a:xfrm>
            <a:off x="160683" y="5082949"/>
            <a:ext cx="444083" cy="174851"/>
          </a:xfrm>
          <a:prstGeom prst="rect">
            <a:avLst/>
          </a:prstGeom>
          <a:solidFill>
            <a:srgbClr val="00AD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52" name="Google Shape;252;p5"/>
          <p:cNvSpPr txBox="1"/>
          <p:nvPr/>
        </p:nvSpPr>
        <p:spPr>
          <a:xfrm>
            <a:off x="604235" y="5082949"/>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53" name="Google Shape;253;p5"/>
          <p:cNvSpPr txBox="1"/>
          <p:nvPr/>
        </p:nvSpPr>
        <p:spPr>
          <a:xfrm>
            <a:off x="7620000" y="2955880"/>
            <a:ext cx="444083" cy="174851"/>
          </a:xfrm>
          <a:prstGeom prst="rect">
            <a:avLst/>
          </a:prstGeom>
          <a:solidFill>
            <a:srgbClr val="00AD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54" name="Google Shape;254;p5"/>
          <p:cNvSpPr txBox="1"/>
          <p:nvPr/>
        </p:nvSpPr>
        <p:spPr>
          <a:xfrm>
            <a:off x="1297995" y="5706197"/>
            <a:ext cx="444083" cy="174851"/>
          </a:xfrm>
          <a:prstGeom prst="rect">
            <a:avLst/>
          </a:prstGeom>
          <a:solidFill>
            <a:srgbClr val="00AD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55" name="Google Shape;255;p5"/>
          <p:cNvSpPr txBox="1"/>
          <p:nvPr/>
        </p:nvSpPr>
        <p:spPr>
          <a:xfrm>
            <a:off x="161488" y="2057400"/>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56" name="Google Shape;256;p5"/>
          <p:cNvSpPr txBox="1"/>
          <p:nvPr/>
        </p:nvSpPr>
        <p:spPr>
          <a:xfrm>
            <a:off x="168643" y="3177949"/>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57" name="Google Shape;257;p5"/>
          <p:cNvSpPr txBox="1"/>
          <p:nvPr/>
        </p:nvSpPr>
        <p:spPr>
          <a:xfrm>
            <a:off x="7625995" y="3558949"/>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58" name="Google Shape;258;p5"/>
          <p:cNvSpPr txBox="1"/>
          <p:nvPr/>
        </p:nvSpPr>
        <p:spPr>
          <a:xfrm>
            <a:off x="7622595" y="1653949"/>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59" name="Google Shape;259;p5"/>
          <p:cNvSpPr txBox="1"/>
          <p:nvPr/>
        </p:nvSpPr>
        <p:spPr>
          <a:xfrm>
            <a:off x="7622595" y="2263549"/>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60" name="Google Shape;260;p5"/>
          <p:cNvSpPr txBox="1"/>
          <p:nvPr/>
        </p:nvSpPr>
        <p:spPr>
          <a:xfrm>
            <a:off x="5894696" y="5235349"/>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61" name="Google Shape;261;p5"/>
          <p:cNvSpPr txBox="1"/>
          <p:nvPr/>
        </p:nvSpPr>
        <p:spPr>
          <a:xfrm>
            <a:off x="5894696" y="5845792"/>
            <a:ext cx="351109" cy="174851"/>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a:t>
            </a:r>
            <a:endParaRPr sz="900" b="1">
              <a:solidFill>
                <a:srgbClr val="007300"/>
              </a:solidFill>
              <a:latin typeface="Calibri"/>
              <a:ea typeface="Calibri"/>
              <a:cs typeface="Calibri"/>
              <a:sym typeface="Calibri"/>
            </a:endParaRPr>
          </a:p>
        </p:txBody>
      </p:sp>
      <p:sp>
        <p:nvSpPr>
          <p:cNvPr id="262" name="Google Shape;262;p5"/>
          <p:cNvSpPr txBox="1"/>
          <p:nvPr/>
        </p:nvSpPr>
        <p:spPr>
          <a:xfrm>
            <a:off x="159825" y="3733800"/>
            <a:ext cx="555300" cy="174900"/>
          </a:xfrm>
          <a:prstGeom prst="rect">
            <a:avLst/>
          </a:prstGeom>
          <a:solidFill>
            <a:srgbClr val="6F94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STORAGE</a:t>
            </a:r>
            <a:endParaRPr sz="900" b="1">
              <a:solidFill>
                <a:srgbClr val="EFFEC1"/>
              </a:solidFill>
              <a:latin typeface="Calibri"/>
              <a:ea typeface="Calibri"/>
              <a:cs typeface="Calibri"/>
              <a:sym typeface="Calibri"/>
            </a:endParaRPr>
          </a:p>
        </p:txBody>
      </p:sp>
      <p:sp>
        <p:nvSpPr>
          <p:cNvPr id="263" name="Google Shape;263;p5"/>
          <p:cNvSpPr txBox="1"/>
          <p:nvPr/>
        </p:nvSpPr>
        <p:spPr>
          <a:xfrm>
            <a:off x="166048" y="2644549"/>
            <a:ext cx="444083" cy="174851"/>
          </a:xfrm>
          <a:prstGeom prst="rect">
            <a:avLst/>
          </a:prstGeom>
          <a:solidFill>
            <a:srgbClr val="00AD00"/>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64" name="Google Shape;264;p5"/>
          <p:cNvSpPr txBox="1"/>
          <p:nvPr/>
        </p:nvSpPr>
        <p:spPr>
          <a:xfrm>
            <a:off x="609600" y="2644550"/>
            <a:ext cx="609600" cy="174900"/>
          </a:xfrm>
          <a:prstGeom prst="rect">
            <a:avLst/>
          </a:prstGeom>
          <a:solidFill>
            <a:srgbClr val="57FF57"/>
          </a:solidFill>
          <a:ln>
            <a:noFill/>
          </a:ln>
        </p:spPr>
        <p:txBody>
          <a:bodyPr spcFirstLastPara="1" wrap="square" lIns="54000" tIns="18000" rIns="54000" bIns="18000" anchor="t" anchorCtr="0">
            <a:spAutoFit/>
          </a:bodyPr>
          <a:lstStyle/>
          <a:p>
            <a:pPr marL="0" marR="0" lvl="0" indent="0" algn="l" rtl="0">
              <a:spcBef>
                <a:spcPts val="0"/>
              </a:spcBef>
              <a:spcAft>
                <a:spcPts val="0"/>
              </a:spcAft>
              <a:buNone/>
            </a:pPr>
            <a:r>
              <a:rPr lang="en-US" sz="900" b="1">
                <a:solidFill>
                  <a:srgbClr val="007300"/>
                </a:solidFill>
                <a:latin typeface="Calibri"/>
                <a:ea typeface="Calibri"/>
                <a:cs typeface="Calibri"/>
                <a:sym typeface="Calibri"/>
              </a:rPr>
              <a:t>GRID/HPC</a:t>
            </a:r>
            <a:endParaRPr sz="900" b="1">
              <a:solidFill>
                <a:srgbClr val="007300"/>
              </a:solidFill>
              <a:latin typeface="Calibri"/>
              <a:ea typeface="Calibri"/>
              <a:cs typeface="Calibri"/>
              <a:sym typeface="Calibri"/>
            </a:endParaRPr>
          </a:p>
        </p:txBody>
      </p:sp>
      <p:sp>
        <p:nvSpPr>
          <p:cNvPr id="265" name="Google Shape;265;p5"/>
          <p:cNvSpPr txBox="1"/>
          <p:nvPr/>
        </p:nvSpPr>
        <p:spPr>
          <a:xfrm>
            <a:off x="159825" y="4317810"/>
            <a:ext cx="555300" cy="174900"/>
          </a:xfrm>
          <a:prstGeom prst="rect">
            <a:avLst/>
          </a:prstGeom>
          <a:solidFill>
            <a:srgbClr val="6F94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STORAGE</a:t>
            </a:r>
            <a:endParaRPr sz="900" b="1">
              <a:solidFill>
                <a:srgbClr val="EFFEC1"/>
              </a:solidFill>
              <a:latin typeface="Calibri"/>
              <a:ea typeface="Calibri"/>
              <a:cs typeface="Calibri"/>
              <a:sym typeface="Calibri"/>
            </a:endParaRPr>
          </a:p>
        </p:txBody>
      </p:sp>
      <p:sp>
        <p:nvSpPr>
          <p:cNvPr id="266" name="Google Shape;266;p5"/>
          <p:cNvSpPr/>
          <p:nvPr/>
        </p:nvSpPr>
        <p:spPr>
          <a:xfrm>
            <a:off x="7620000" y="1143000"/>
            <a:ext cx="1066800" cy="304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296010" y="665345"/>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rPr>
              <a:t>BIFI</a:t>
            </a:r>
            <a:endParaRPr sz="1800" b="1">
              <a:solidFill>
                <a:schemeClr val="dk1"/>
              </a:solidFill>
              <a:latin typeface="Arial"/>
              <a:ea typeface="Arial"/>
              <a:cs typeface="Arial"/>
              <a:sym typeface="Arial"/>
            </a:endParaRPr>
          </a:p>
        </p:txBody>
      </p:sp>
      <p:sp>
        <p:nvSpPr>
          <p:cNvPr id="267" name="Google Shape;267;p5"/>
          <p:cNvSpPr/>
          <p:nvPr/>
        </p:nvSpPr>
        <p:spPr>
          <a:xfrm>
            <a:off x="4876800" y="27432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68" name="Google Shape;268;p5"/>
          <p:cNvSpPr txBox="1"/>
          <p:nvPr/>
        </p:nvSpPr>
        <p:spPr>
          <a:xfrm>
            <a:off x="7620000" y="974680"/>
            <a:ext cx="444000" cy="1749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69" name="Google Shape;269;p5"/>
          <p:cNvSpPr/>
          <p:nvPr/>
        </p:nvSpPr>
        <p:spPr>
          <a:xfrm>
            <a:off x="3581400" y="5943600"/>
            <a:ext cx="1219200" cy="228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2456" y="-264725"/>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a:t>
            </a:r>
            <a:r>
              <a:rPr lang="en-US" sz="1800" b="1">
                <a:solidFill>
                  <a:schemeClr val="dk1"/>
                </a:solidFill>
              </a:rPr>
              <a:t>A</a:t>
            </a:r>
            <a:r>
              <a:rPr lang="en-US" sz="1800" b="1">
                <a:solidFill>
                  <a:schemeClr val="dk1"/>
                </a:solidFill>
                <a:latin typeface="Arial"/>
                <a:ea typeface="Arial"/>
                <a:cs typeface="Arial"/>
                <a:sym typeface="Arial"/>
              </a:rPr>
              <a:t>A-CSIC</a:t>
            </a:r>
            <a:endParaRPr sz="1800" b="1">
              <a:solidFill>
                <a:schemeClr val="dk1"/>
              </a:solidFill>
              <a:latin typeface="Arial"/>
              <a:ea typeface="Arial"/>
              <a:cs typeface="Arial"/>
              <a:sym typeface="Arial"/>
            </a:endParaRPr>
          </a:p>
        </p:txBody>
      </p:sp>
      <p:sp>
        <p:nvSpPr>
          <p:cNvPr id="270" name="Google Shape;270;p5"/>
          <p:cNvSpPr/>
          <p:nvPr/>
        </p:nvSpPr>
        <p:spPr>
          <a:xfrm>
            <a:off x="3886200" y="54102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71" name="Google Shape;271;p5"/>
          <p:cNvSpPr txBox="1"/>
          <p:nvPr/>
        </p:nvSpPr>
        <p:spPr>
          <a:xfrm>
            <a:off x="3581400" y="6172200"/>
            <a:ext cx="444000" cy="1749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
        <p:nvSpPr>
          <p:cNvPr id="272" name="Google Shape;272;p5"/>
          <p:cNvSpPr txBox="1"/>
          <p:nvPr/>
        </p:nvSpPr>
        <p:spPr>
          <a:xfrm>
            <a:off x="5423400" y="5235300"/>
            <a:ext cx="444000" cy="1749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900" b="1">
                <a:solidFill>
                  <a:srgbClr val="EFFEC1"/>
                </a:solidFill>
                <a:latin typeface="Calibri"/>
                <a:ea typeface="Calibri"/>
                <a:cs typeface="Calibri"/>
                <a:sym typeface="Calibri"/>
              </a:rPr>
              <a:t>CLOUD</a:t>
            </a:r>
            <a:endParaRPr sz="900" b="1">
              <a:solidFill>
                <a:srgbClr val="EFFEC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9f9e4cff65_0_6"/>
          <p:cNvPicPr preferRelativeResize="0"/>
          <p:nvPr/>
        </p:nvPicPr>
        <p:blipFill>
          <a:blip r:embed="rId3">
            <a:alphaModFix/>
          </a:blip>
          <a:stretch>
            <a:fillRect/>
          </a:stretch>
        </p:blipFill>
        <p:spPr>
          <a:xfrm>
            <a:off x="6097839" y="851775"/>
            <a:ext cx="3011886" cy="1905000"/>
          </a:xfrm>
          <a:prstGeom prst="rect">
            <a:avLst/>
          </a:prstGeom>
          <a:noFill/>
          <a:ln>
            <a:noFill/>
          </a:ln>
        </p:spPr>
      </p:pic>
      <p:sp>
        <p:nvSpPr>
          <p:cNvPr id="279" name="Google Shape;279;g9f9e4cff65_0_6"/>
          <p:cNvSpPr txBox="1">
            <a:spLocks noGrp="1"/>
          </p:cNvSpPr>
          <p:nvPr>
            <p:ph type="title"/>
          </p:nvPr>
        </p:nvSpPr>
        <p:spPr>
          <a:xfrm>
            <a:off x="76200" y="838200"/>
            <a:ext cx="5486400" cy="60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Portugal - upgrades</a:t>
            </a:r>
            <a:endParaRPr>
              <a:latin typeface="Arial"/>
              <a:ea typeface="Arial"/>
              <a:cs typeface="Arial"/>
              <a:sym typeface="Arial"/>
            </a:endParaRPr>
          </a:p>
        </p:txBody>
      </p:sp>
      <p:sp>
        <p:nvSpPr>
          <p:cNvPr id="280" name="Google Shape;280;g9f9e4cff65_0_6"/>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
        <p:nvSpPr>
          <p:cNvPr id="281" name="Google Shape;281;g9f9e4cff65_0_6"/>
          <p:cNvSpPr txBox="1"/>
          <p:nvPr/>
        </p:nvSpPr>
        <p:spPr>
          <a:xfrm>
            <a:off x="304800" y="1524000"/>
            <a:ext cx="8458200" cy="19050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2"/>
              </a:buClr>
              <a:buSzPts val="1800"/>
              <a:buChar char="•"/>
            </a:pPr>
            <a:r>
              <a:rPr lang="en-US" sz="1800" b="1">
                <a:solidFill>
                  <a:srgbClr val="333333"/>
                </a:solidFill>
              </a:rPr>
              <a:t>INCD-A: Lisbon</a:t>
            </a:r>
            <a:endParaRPr sz="1800" b="1">
              <a:solidFill>
                <a:srgbClr val="333333"/>
              </a:solidFill>
            </a:endParaRPr>
          </a:p>
          <a:p>
            <a:pPr marL="914400" marR="0" lvl="1" indent="-342900" algn="l" rtl="0">
              <a:spcBef>
                <a:spcPts val="0"/>
              </a:spcBef>
              <a:spcAft>
                <a:spcPts val="0"/>
              </a:spcAft>
              <a:buClr>
                <a:schemeClr val="dk2"/>
              </a:buClr>
              <a:buSzPts val="1800"/>
              <a:buFont typeface="Arial"/>
              <a:buChar char="○"/>
            </a:pPr>
            <a:r>
              <a:rPr lang="en-US" sz="1800">
                <a:solidFill>
                  <a:srgbClr val="333333"/>
                </a:solidFill>
              </a:rPr>
              <a:t>Hardware to expand cloud and HPC/HTC</a:t>
            </a:r>
            <a:endParaRPr sz="1800">
              <a:solidFill>
                <a:srgbClr val="333333"/>
              </a:solidFill>
            </a:endParaRPr>
          </a:p>
          <a:p>
            <a:pPr marL="1371600" marR="0" lvl="2" indent="-342900" algn="l" rtl="0">
              <a:spcBef>
                <a:spcPts val="0"/>
              </a:spcBef>
              <a:spcAft>
                <a:spcPts val="0"/>
              </a:spcAft>
              <a:buClr>
                <a:schemeClr val="dk2"/>
              </a:buClr>
              <a:buSzPts val="1800"/>
              <a:buFont typeface="Arial"/>
              <a:buChar char="■"/>
            </a:pPr>
            <a:r>
              <a:rPr lang="en-US" sz="1800">
                <a:solidFill>
                  <a:srgbClr val="333333"/>
                </a:solidFill>
                <a:latin typeface="Arial"/>
                <a:ea typeface="Arial"/>
                <a:cs typeface="Arial"/>
                <a:sym typeface="Arial"/>
              </a:rPr>
              <a:t>14</a:t>
            </a:r>
            <a:r>
              <a:rPr lang="en-US" sz="1800">
                <a:solidFill>
                  <a:srgbClr val="333333"/>
                </a:solidFill>
              </a:rPr>
              <a:t>0</a:t>
            </a:r>
            <a:r>
              <a:rPr lang="en-US" sz="1800">
                <a:solidFill>
                  <a:srgbClr val="333333"/>
                </a:solidFill>
                <a:latin typeface="Arial"/>
                <a:ea typeface="Arial"/>
                <a:cs typeface="Arial"/>
                <a:sym typeface="Arial"/>
              </a:rPr>
              <a:t>0 TB online Lustre</a:t>
            </a:r>
            <a:endParaRPr sz="1800">
              <a:solidFill>
                <a:srgbClr val="333333"/>
              </a:solidFill>
            </a:endParaRPr>
          </a:p>
          <a:p>
            <a:pPr marL="1371600" marR="0" lvl="2" indent="-342900" algn="l" rtl="0">
              <a:spcBef>
                <a:spcPts val="0"/>
              </a:spcBef>
              <a:spcAft>
                <a:spcPts val="0"/>
              </a:spcAft>
              <a:buClr>
                <a:schemeClr val="dk2"/>
              </a:buClr>
              <a:buSzPts val="1800"/>
              <a:buFont typeface="Arial"/>
              <a:buChar char="■"/>
            </a:pPr>
            <a:r>
              <a:rPr lang="en-US" sz="1800">
                <a:solidFill>
                  <a:srgbClr val="333333"/>
                </a:solidFill>
              </a:rPr>
              <a:t>  720 TB online Ceph</a:t>
            </a:r>
            <a:endParaRPr sz="1800">
              <a:solidFill>
                <a:srgbClr val="333333"/>
              </a:solidFill>
            </a:endParaRPr>
          </a:p>
          <a:p>
            <a:pPr marL="1371600" marR="0" lvl="2" indent="-342900" algn="l" rtl="0">
              <a:spcBef>
                <a:spcPts val="0"/>
              </a:spcBef>
              <a:spcAft>
                <a:spcPts val="0"/>
              </a:spcAft>
              <a:buClr>
                <a:schemeClr val="dk2"/>
              </a:buClr>
              <a:buSzPts val="1800"/>
              <a:buFont typeface="Arial"/>
              <a:buChar char="■"/>
            </a:pPr>
            <a:r>
              <a:rPr lang="en-US" sz="1800">
                <a:solidFill>
                  <a:srgbClr val="333333"/>
                </a:solidFill>
              </a:rPr>
              <a:t>  768 CPU cores  with GPUs + 480 CPU cores with GPUs </a:t>
            </a:r>
            <a:endParaRPr sz="1800">
              <a:solidFill>
                <a:srgbClr val="333333"/>
              </a:solidFill>
            </a:endParaRPr>
          </a:p>
        </p:txBody>
      </p:sp>
      <p:sp>
        <p:nvSpPr>
          <p:cNvPr id="282" name="Google Shape;282;g9f9e4cff65_0_6"/>
          <p:cNvSpPr txBox="1"/>
          <p:nvPr/>
        </p:nvSpPr>
        <p:spPr>
          <a:xfrm>
            <a:off x="304800" y="3200400"/>
            <a:ext cx="8382000" cy="2057400"/>
          </a:xfrm>
          <a:prstGeom prst="rect">
            <a:avLst/>
          </a:prstGeom>
          <a:noFill/>
          <a:ln>
            <a:noFill/>
          </a:ln>
        </p:spPr>
        <p:txBody>
          <a:bodyPr spcFirstLastPara="1" wrap="square" lIns="91425" tIns="45700" rIns="91425" bIns="45700" anchor="t" anchorCtr="0">
            <a:noAutofit/>
          </a:bodyPr>
          <a:lstStyle/>
          <a:p>
            <a:pPr marL="342900" marR="0" lvl="0" indent="-330200" algn="l" rtl="0">
              <a:spcBef>
                <a:spcPts val="0"/>
              </a:spcBef>
              <a:spcAft>
                <a:spcPts val="0"/>
              </a:spcAft>
              <a:buClr>
                <a:schemeClr val="dk2"/>
              </a:buClr>
              <a:buSzPts val="1800"/>
              <a:buFont typeface="Arial"/>
              <a:buChar char="•"/>
            </a:pPr>
            <a:r>
              <a:rPr lang="en-US" sz="1800" b="1">
                <a:solidFill>
                  <a:srgbClr val="333333"/>
                </a:solidFill>
              </a:rPr>
              <a:t>INCD-B:  Minho</a:t>
            </a:r>
            <a:r>
              <a:rPr lang="en-US" sz="1800">
                <a:solidFill>
                  <a:srgbClr val="333333"/>
                </a:solidFill>
              </a:rPr>
              <a:t> </a:t>
            </a:r>
            <a:endParaRPr sz="1800">
              <a:solidFill>
                <a:srgbClr val="333333"/>
              </a:solidFill>
            </a:endParaRPr>
          </a:p>
          <a:p>
            <a:pPr marL="914400" lvl="1" indent="-342900" algn="l" rtl="0">
              <a:spcBef>
                <a:spcPts val="0"/>
              </a:spcBef>
              <a:spcAft>
                <a:spcPts val="0"/>
              </a:spcAft>
              <a:buClr>
                <a:schemeClr val="dk2"/>
              </a:buClr>
              <a:buSzPts val="1800"/>
              <a:buChar char="○"/>
            </a:pPr>
            <a:r>
              <a:rPr lang="en-US" sz="1800">
                <a:solidFill>
                  <a:schemeClr val="dk1"/>
                </a:solidFill>
              </a:rPr>
              <a:t>Working on deployment of grid for the existing HPC/HTC cluster</a:t>
            </a:r>
            <a:endParaRPr sz="1800">
              <a:solidFill>
                <a:srgbClr val="333333"/>
              </a:solidFill>
            </a:endParaRPr>
          </a:p>
          <a:p>
            <a:pPr marL="914400" marR="0" lvl="1" indent="-342900" algn="l" rtl="0">
              <a:spcBef>
                <a:spcPts val="0"/>
              </a:spcBef>
              <a:spcAft>
                <a:spcPts val="0"/>
              </a:spcAft>
              <a:buClr>
                <a:schemeClr val="dk2"/>
              </a:buClr>
              <a:buSzPts val="1800"/>
              <a:buFont typeface="Arial"/>
              <a:buChar char="○"/>
            </a:pPr>
            <a:r>
              <a:rPr lang="en-US" sz="1800">
                <a:solidFill>
                  <a:schemeClr val="dk1"/>
                </a:solidFill>
              </a:rPr>
              <a:t>Hardware to deploy 2nd cloud site and expand cluster</a:t>
            </a:r>
            <a:endParaRPr sz="1800">
              <a:solidFill>
                <a:srgbClr val="333333"/>
              </a:solidFill>
            </a:endParaRPr>
          </a:p>
          <a:p>
            <a:pPr marL="1371600" lvl="2" indent="-342900" algn="l" rtl="0">
              <a:spcBef>
                <a:spcPts val="0"/>
              </a:spcBef>
              <a:spcAft>
                <a:spcPts val="0"/>
              </a:spcAft>
              <a:buClr>
                <a:schemeClr val="dk2"/>
              </a:buClr>
              <a:buSzPts val="1800"/>
              <a:buChar char="■"/>
            </a:pPr>
            <a:r>
              <a:rPr lang="en-US" sz="1800">
                <a:solidFill>
                  <a:schemeClr val="dk1"/>
                </a:solidFill>
              </a:rPr>
              <a:t>  480 TB online Lustre</a:t>
            </a:r>
            <a:endParaRPr sz="1800">
              <a:solidFill>
                <a:srgbClr val="333333"/>
              </a:solidFill>
            </a:endParaRPr>
          </a:p>
          <a:p>
            <a:pPr marL="1371600" marR="0" lvl="2" indent="-342900" algn="l" rtl="0">
              <a:spcBef>
                <a:spcPts val="0"/>
              </a:spcBef>
              <a:spcAft>
                <a:spcPts val="0"/>
              </a:spcAft>
              <a:buClr>
                <a:schemeClr val="dk2"/>
              </a:buClr>
              <a:buSzPts val="1800"/>
              <a:buFont typeface="Arial"/>
              <a:buChar char="■"/>
            </a:pPr>
            <a:r>
              <a:rPr lang="en-US" sz="1800">
                <a:solidFill>
                  <a:srgbClr val="333333"/>
                </a:solidFill>
              </a:rPr>
              <a:t>1400 TB online Ceph</a:t>
            </a:r>
            <a:r>
              <a:rPr lang="en-US" sz="1800">
                <a:solidFill>
                  <a:srgbClr val="333333"/>
                </a:solidFill>
                <a:latin typeface="Arial"/>
                <a:ea typeface="Arial"/>
                <a:cs typeface="Arial"/>
                <a:sym typeface="Arial"/>
              </a:rPr>
              <a:t> </a:t>
            </a:r>
            <a:endParaRPr sz="1800">
              <a:solidFill>
                <a:srgbClr val="333333"/>
              </a:solidFill>
            </a:endParaRPr>
          </a:p>
          <a:p>
            <a:pPr marL="1371600" marR="0" lvl="2" indent="-342900" algn="l" rtl="0">
              <a:spcBef>
                <a:spcPts val="0"/>
              </a:spcBef>
              <a:spcAft>
                <a:spcPts val="0"/>
              </a:spcAft>
              <a:buClr>
                <a:schemeClr val="dk2"/>
              </a:buClr>
              <a:buSzPts val="1800"/>
              <a:buFont typeface="Arial"/>
              <a:buChar char="■"/>
            </a:pPr>
            <a:r>
              <a:rPr lang="en-US" sz="1800">
                <a:solidFill>
                  <a:srgbClr val="333333"/>
                </a:solidFill>
              </a:rPr>
              <a:t>2200 CPU cores some with GPUs mainly for cloud</a:t>
            </a:r>
            <a:endParaRPr sz="1800">
              <a:solidFill>
                <a:srgbClr val="333333"/>
              </a:solidFill>
            </a:endParaRPr>
          </a:p>
        </p:txBody>
      </p:sp>
      <p:sp>
        <p:nvSpPr>
          <p:cNvPr id="283" name="Google Shape;283;g9f9e4cff65_0_6"/>
          <p:cNvSpPr txBox="1"/>
          <p:nvPr/>
        </p:nvSpPr>
        <p:spPr>
          <a:xfrm>
            <a:off x="304800" y="4953000"/>
            <a:ext cx="8010300" cy="1424700"/>
          </a:xfrm>
          <a:prstGeom prst="rect">
            <a:avLst/>
          </a:prstGeom>
          <a:noFill/>
          <a:ln>
            <a:noFill/>
          </a:ln>
        </p:spPr>
        <p:txBody>
          <a:bodyPr spcFirstLastPara="1" wrap="square" lIns="91425" tIns="91425" rIns="91425" bIns="91425" anchor="t" anchorCtr="0">
            <a:noAutofit/>
          </a:bodyPr>
          <a:lstStyle/>
          <a:p>
            <a:pPr marL="342900" lvl="0" indent="-330200" algn="l" rtl="0">
              <a:spcBef>
                <a:spcPts val="400"/>
              </a:spcBef>
              <a:spcAft>
                <a:spcPts val="0"/>
              </a:spcAft>
              <a:buClr>
                <a:schemeClr val="dk2"/>
              </a:buClr>
              <a:buSzPts val="1800"/>
              <a:buChar char="•"/>
            </a:pPr>
            <a:r>
              <a:rPr lang="en-US" sz="1800" b="1">
                <a:solidFill>
                  <a:schemeClr val="dk1"/>
                </a:solidFill>
              </a:rPr>
              <a:t>INCD-C: Coimbra</a:t>
            </a:r>
            <a:endParaRPr sz="1800" b="1">
              <a:solidFill>
                <a:schemeClr val="dk1"/>
              </a:solidFill>
            </a:endParaRPr>
          </a:p>
          <a:p>
            <a:pPr marL="914400" lvl="1" indent="-342900" algn="l" rtl="0">
              <a:spcBef>
                <a:spcPts val="400"/>
              </a:spcBef>
              <a:spcAft>
                <a:spcPts val="0"/>
              </a:spcAft>
              <a:buClr>
                <a:schemeClr val="dk1"/>
              </a:buClr>
              <a:buSzPts val="1800"/>
              <a:buChar char="○"/>
            </a:pPr>
            <a:r>
              <a:rPr lang="en-US" sz="1800">
                <a:solidFill>
                  <a:schemeClr val="dk1"/>
                </a:solidFill>
              </a:rPr>
              <a:t>Reactivate site for offline storage of scientific data</a:t>
            </a:r>
            <a:endParaRPr sz="1800">
              <a:solidFill>
                <a:schemeClr val="dk1"/>
              </a:solidFill>
            </a:endParaRPr>
          </a:p>
          <a:p>
            <a:pPr marL="1371600" lvl="2" indent="-342900" algn="l" rtl="0">
              <a:spcBef>
                <a:spcPts val="400"/>
              </a:spcBef>
              <a:spcAft>
                <a:spcPts val="0"/>
              </a:spcAft>
              <a:buClr>
                <a:schemeClr val="dk2"/>
              </a:buClr>
              <a:buSzPts val="1800"/>
              <a:buChar char="■"/>
            </a:pPr>
            <a:r>
              <a:rPr lang="en-US" sz="1800">
                <a:solidFill>
                  <a:schemeClr val="dk1"/>
                </a:solidFill>
              </a:rPr>
              <a:t>~ 10 PetaBytes Tape Library</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9f96012f3d_0_562"/>
          <p:cNvSpPr txBox="1">
            <a:spLocks noGrp="1"/>
          </p:cNvSpPr>
          <p:nvPr>
            <p:ph type="title"/>
          </p:nvPr>
        </p:nvSpPr>
        <p:spPr>
          <a:xfrm>
            <a:off x="76200" y="838200"/>
            <a:ext cx="4800600" cy="609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Spain - upgrades </a:t>
            </a:r>
            <a:endParaRPr/>
          </a:p>
        </p:txBody>
      </p:sp>
      <p:sp>
        <p:nvSpPr>
          <p:cNvPr id="290" name="Google Shape;290;g9f96012f3d_0_562"/>
          <p:cNvSpPr txBox="1">
            <a:spLocks noGrp="1"/>
          </p:cNvSpPr>
          <p:nvPr>
            <p:ph type="body" idx="1"/>
          </p:nvPr>
        </p:nvSpPr>
        <p:spPr>
          <a:xfrm>
            <a:off x="76200" y="1676400"/>
            <a:ext cx="5486400" cy="4038600"/>
          </a:xfrm>
          <a:prstGeom prst="rect">
            <a:avLst/>
          </a:prstGeom>
        </p:spPr>
        <p:txBody>
          <a:bodyPr spcFirstLastPara="1" wrap="square" lIns="91425" tIns="45700" rIns="91425" bIns="45700" anchor="t" anchorCtr="0">
            <a:noAutofit/>
          </a:bodyPr>
          <a:lstStyle/>
          <a:p>
            <a:pPr marL="457200" lvl="0" indent="-330200" algn="l" rtl="0">
              <a:spcBef>
                <a:spcPts val="400"/>
              </a:spcBef>
              <a:spcAft>
                <a:spcPts val="0"/>
              </a:spcAft>
              <a:buSzPts val="1600"/>
              <a:buChar char="●"/>
            </a:pPr>
            <a:r>
              <a:rPr lang="en-US" sz="1600" b="1"/>
              <a:t>CSIC</a:t>
            </a:r>
            <a:endParaRPr sz="1600" b="1"/>
          </a:p>
          <a:p>
            <a:pPr marL="914400" lvl="1" indent="-330200" algn="l" rtl="0">
              <a:spcBef>
                <a:spcPts val="0"/>
              </a:spcBef>
              <a:spcAft>
                <a:spcPts val="0"/>
              </a:spcAft>
              <a:buSzPts val="1600"/>
              <a:buChar char="○"/>
            </a:pPr>
            <a:r>
              <a:rPr lang="en-US" sz="1600"/>
              <a:t>Upgrade of Cloud facilities (</a:t>
            </a:r>
            <a:r>
              <a:rPr lang="en-US" sz="1600" b="1"/>
              <a:t>+2500 cores</a:t>
            </a:r>
            <a:r>
              <a:rPr lang="en-US" sz="1600"/>
              <a:t>)</a:t>
            </a:r>
            <a:endParaRPr sz="1600"/>
          </a:p>
          <a:p>
            <a:pPr marL="1371600" lvl="2" indent="-330200" algn="l" rtl="0">
              <a:spcBef>
                <a:spcPts val="0"/>
              </a:spcBef>
              <a:spcAft>
                <a:spcPts val="0"/>
              </a:spcAft>
              <a:buSzPts val="1600"/>
              <a:buChar char="■"/>
            </a:pPr>
            <a:r>
              <a:rPr lang="en-US"/>
              <a:t>CPUs </a:t>
            </a:r>
            <a:endParaRPr/>
          </a:p>
          <a:p>
            <a:pPr marL="1371600" lvl="2" indent="-330200" algn="l" rtl="0">
              <a:spcBef>
                <a:spcPts val="0"/>
              </a:spcBef>
              <a:spcAft>
                <a:spcPts val="0"/>
              </a:spcAft>
              <a:buSzPts val="1600"/>
              <a:buChar char="■"/>
            </a:pPr>
            <a:r>
              <a:rPr lang="en-US"/>
              <a:t>CPUs + GPU</a:t>
            </a:r>
            <a:endParaRPr/>
          </a:p>
          <a:p>
            <a:pPr marL="914400" lvl="1" indent="-330200" algn="l" rtl="0">
              <a:spcBef>
                <a:spcPts val="0"/>
              </a:spcBef>
              <a:spcAft>
                <a:spcPts val="0"/>
              </a:spcAft>
              <a:buSzPts val="1600"/>
              <a:buChar char="○"/>
            </a:pPr>
            <a:r>
              <a:rPr lang="en-US" sz="1600"/>
              <a:t>Upgrade of CEPH Storage</a:t>
            </a:r>
            <a:endParaRPr sz="1600"/>
          </a:p>
          <a:p>
            <a:pPr marL="1371600" lvl="2" indent="-330200" algn="l" rtl="0">
              <a:spcBef>
                <a:spcPts val="0"/>
              </a:spcBef>
              <a:spcAft>
                <a:spcPts val="0"/>
              </a:spcAft>
              <a:buSzPts val="1600"/>
              <a:buChar char="■"/>
            </a:pPr>
            <a:r>
              <a:rPr lang="en-US" b="1"/>
              <a:t>400TB</a:t>
            </a:r>
            <a:endParaRPr/>
          </a:p>
          <a:p>
            <a:pPr marL="457200" lvl="0" indent="-330200" algn="l" rtl="0">
              <a:spcBef>
                <a:spcPts val="0"/>
              </a:spcBef>
              <a:spcAft>
                <a:spcPts val="0"/>
              </a:spcAft>
              <a:buSzPts val="1600"/>
              <a:buChar char="●"/>
            </a:pPr>
            <a:r>
              <a:rPr lang="en-US" sz="1600" b="1"/>
              <a:t>CESGA</a:t>
            </a:r>
            <a:endParaRPr sz="1600" b="1"/>
          </a:p>
          <a:p>
            <a:pPr marL="914400" lvl="1" indent="-330200" algn="l" rtl="0">
              <a:spcBef>
                <a:spcPts val="0"/>
              </a:spcBef>
              <a:spcAft>
                <a:spcPts val="0"/>
              </a:spcAft>
              <a:buSzPts val="1600"/>
              <a:buChar char="○"/>
            </a:pPr>
            <a:r>
              <a:rPr lang="en-US" sz="1600"/>
              <a:t>Upgrade of Cloud Facilities (</a:t>
            </a:r>
            <a:r>
              <a:rPr lang="en-US" sz="1600" b="1"/>
              <a:t>+3000 cores</a:t>
            </a:r>
            <a:r>
              <a:rPr lang="en-US" sz="1600"/>
              <a:t>)</a:t>
            </a:r>
            <a:endParaRPr sz="1600"/>
          </a:p>
          <a:p>
            <a:pPr marL="1371600" lvl="2" indent="-330200" algn="l" rtl="0">
              <a:spcBef>
                <a:spcPts val="0"/>
              </a:spcBef>
              <a:spcAft>
                <a:spcPts val="0"/>
              </a:spcAft>
              <a:buSzPts val="1600"/>
              <a:buChar char="■"/>
            </a:pPr>
            <a:r>
              <a:rPr lang="en-US"/>
              <a:t>CPUs (TBD)</a:t>
            </a:r>
            <a:endParaRPr/>
          </a:p>
          <a:p>
            <a:pPr marL="914400" lvl="1" indent="-330200" algn="l" rtl="0">
              <a:spcBef>
                <a:spcPts val="0"/>
              </a:spcBef>
              <a:spcAft>
                <a:spcPts val="0"/>
              </a:spcAft>
              <a:buSzPts val="1600"/>
              <a:buChar char="○"/>
            </a:pPr>
            <a:r>
              <a:rPr lang="en-US" sz="1600"/>
              <a:t>Cloud Storage: </a:t>
            </a:r>
            <a:r>
              <a:rPr lang="en-US" sz="1600" b="1"/>
              <a:t>+ 1,5PB</a:t>
            </a:r>
            <a:endParaRPr sz="1600"/>
          </a:p>
          <a:p>
            <a:pPr marL="457200" lvl="0" indent="-330200" algn="l" rtl="0">
              <a:spcBef>
                <a:spcPts val="0"/>
              </a:spcBef>
              <a:spcAft>
                <a:spcPts val="0"/>
              </a:spcAft>
              <a:buSzPts val="1600"/>
              <a:buChar char="●"/>
            </a:pPr>
            <a:r>
              <a:rPr lang="en-US" sz="1600" b="1"/>
              <a:t>BIFI</a:t>
            </a:r>
            <a:endParaRPr sz="1600" b="1"/>
          </a:p>
          <a:p>
            <a:pPr marL="914400" lvl="1" indent="-330200" algn="l" rtl="0">
              <a:spcBef>
                <a:spcPts val="0"/>
              </a:spcBef>
              <a:spcAft>
                <a:spcPts val="0"/>
              </a:spcAft>
              <a:buSzPts val="1600"/>
              <a:buChar char="○"/>
            </a:pPr>
            <a:r>
              <a:rPr lang="en-US" sz="1600"/>
              <a:t>Upgrade of Cloud facilities (</a:t>
            </a:r>
            <a:r>
              <a:rPr lang="en-US" sz="1600" b="1"/>
              <a:t>+1800 cores</a:t>
            </a:r>
            <a:r>
              <a:rPr lang="en-US" sz="1600"/>
              <a:t>)</a:t>
            </a:r>
            <a:endParaRPr sz="1600"/>
          </a:p>
          <a:p>
            <a:pPr marL="914400" lvl="1" indent="-330200" algn="l" rtl="0">
              <a:spcBef>
                <a:spcPts val="0"/>
              </a:spcBef>
              <a:spcAft>
                <a:spcPts val="0"/>
              </a:spcAft>
              <a:buSzPts val="1600"/>
              <a:buChar char="○"/>
            </a:pPr>
            <a:r>
              <a:rPr lang="en-US" sz="1600"/>
              <a:t>Upgrade CEPH Storage</a:t>
            </a:r>
            <a:endParaRPr sz="1600"/>
          </a:p>
          <a:p>
            <a:pPr marL="1371600" lvl="2" indent="-330200" algn="l" rtl="0">
              <a:spcBef>
                <a:spcPts val="0"/>
              </a:spcBef>
              <a:spcAft>
                <a:spcPts val="0"/>
              </a:spcAft>
              <a:buSzPts val="1600"/>
              <a:buChar char="■"/>
            </a:pPr>
            <a:r>
              <a:rPr lang="en-US" b="1"/>
              <a:t>+ 1PB</a:t>
            </a:r>
            <a:endParaRPr sz="2000"/>
          </a:p>
        </p:txBody>
      </p:sp>
      <p:pic>
        <p:nvPicPr>
          <p:cNvPr id="291" name="Google Shape;291;g9f96012f3d_0_562"/>
          <p:cNvPicPr preferRelativeResize="0"/>
          <p:nvPr/>
        </p:nvPicPr>
        <p:blipFill rotWithShape="1">
          <a:blip r:embed="rId3">
            <a:alphaModFix/>
          </a:blip>
          <a:srcRect/>
          <a:stretch/>
        </p:blipFill>
        <p:spPr>
          <a:xfrm>
            <a:off x="5791200" y="2180005"/>
            <a:ext cx="2971800" cy="2315795"/>
          </a:xfrm>
          <a:prstGeom prst="rect">
            <a:avLst/>
          </a:prstGeom>
          <a:noFill/>
          <a:ln>
            <a:noFill/>
          </a:ln>
        </p:spPr>
      </p:pic>
      <p:sp>
        <p:nvSpPr>
          <p:cNvPr id="292" name="Google Shape;292;g9f96012f3d_0_562"/>
          <p:cNvSpPr/>
          <p:nvPr/>
        </p:nvSpPr>
        <p:spPr>
          <a:xfrm>
            <a:off x="6096000" y="2514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3" name="Google Shape;293;g9f96012f3d_0_562"/>
          <p:cNvSpPr/>
          <p:nvPr/>
        </p:nvSpPr>
        <p:spPr>
          <a:xfrm>
            <a:off x="6934200" y="23622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4" name="Google Shape;294;g9f96012f3d_0_562"/>
          <p:cNvSpPr/>
          <p:nvPr/>
        </p:nvSpPr>
        <p:spPr>
          <a:xfrm>
            <a:off x="6858000" y="3276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5" name="Google Shape;295;g9f96012f3d_0_562"/>
          <p:cNvSpPr/>
          <p:nvPr/>
        </p:nvSpPr>
        <p:spPr>
          <a:xfrm>
            <a:off x="6477000" y="33528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6" name="Google Shape;296;g9f96012f3d_0_562"/>
          <p:cNvSpPr/>
          <p:nvPr/>
        </p:nvSpPr>
        <p:spPr>
          <a:xfrm>
            <a:off x="7620000" y="34290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7" name="Google Shape;297;g9f96012f3d_0_562"/>
          <p:cNvSpPr/>
          <p:nvPr/>
        </p:nvSpPr>
        <p:spPr>
          <a:xfrm>
            <a:off x="8077200" y="2895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8" name="Google Shape;298;g9f96012f3d_0_562"/>
          <p:cNvSpPr/>
          <p:nvPr/>
        </p:nvSpPr>
        <p:spPr>
          <a:xfrm>
            <a:off x="7467600" y="28194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299" name="Google Shape;299;g9f96012f3d_0_562"/>
          <p:cNvSpPr/>
          <p:nvPr/>
        </p:nvSpPr>
        <p:spPr>
          <a:xfrm>
            <a:off x="6934200" y="4038600"/>
            <a:ext cx="152400" cy="152400"/>
          </a:xfrm>
          <a:prstGeom prst="ellipse">
            <a:avLst/>
          </a:prstGeom>
          <a:solidFill>
            <a:srgbClr val="EFFE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300" name="Google Shape;300;g9f96012f3d_0_562"/>
          <p:cNvSpPr/>
          <p:nvPr/>
        </p:nvSpPr>
        <p:spPr>
          <a:xfrm>
            <a:off x="6096000" y="4419600"/>
            <a:ext cx="6096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160688" y="-756181"/>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Arial"/>
                <a:ea typeface="Arial"/>
                <a:cs typeface="Arial"/>
                <a:sym typeface="Arial"/>
              </a:rPr>
              <a:t>CIEMAT</a:t>
            </a:r>
            <a:endParaRPr sz="800" b="1">
              <a:solidFill>
                <a:schemeClr val="dk1"/>
              </a:solidFill>
              <a:latin typeface="Arial"/>
              <a:ea typeface="Arial"/>
              <a:cs typeface="Arial"/>
              <a:sym typeface="Arial"/>
            </a:endParaRPr>
          </a:p>
        </p:txBody>
      </p:sp>
      <p:sp>
        <p:nvSpPr>
          <p:cNvPr id="301" name="Google Shape;301;g9f96012f3d_0_562"/>
          <p:cNvSpPr/>
          <p:nvPr/>
        </p:nvSpPr>
        <p:spPr>
          <a:xfrm flipH="1">
            <a:off x="5105400" y="3657600"/>
            <a:ext cx="9144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58501" y="-145158"/>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Arial"/>
                <a:ea typeface="Arial"/>
                <a:cs typeface="Arial"/>
                <a:sym typeface="Arial"/>
              </a:rPr>
              <a:t>CETA-CIEMAT</a:t>
            </a:r>
            <a:endParaRPr sz="800" b="1">
              <a:solidFill>
                <a:schemeClr val="dk1"/>
              </a:solidFill>
              <a:latin typeface="Arial"/>
              <a:ea typeface="Arial"/>
              <a:cs typeface="Arial"/>
              <a:sym typeface="Arial"/>
            </a:endParaRPr>
          </a:p>
        </p:txBody>
      </p:sp>
      <p:sp>
        <p:nvSpPr>
          <p:cNvPr id="302" name="Google Shape;302;g9f96012f3d_0_562"/>
          <p:cNvSpPr/>
          <p:nvPr/>
        </p:nvSpPr>
        <p:spPr>
          <a:xfrm>
            <a:off x="7086600" y="2057400"/>
            <a:ext cx="7620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12808" y="248287"/>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Arial"/>
                <a:ea typeface="Arial"/>
                <a:cs typeface="Arial"/>
                <a:sym typeface="Arial"/>
              </a:rPr>
              <a:t>IFCA-CSIC</a:t>
            </a:r>
            <a:endParaRPr sz="800" b="1">
              <a:solidFill>
                <a:schemeClr val="dk1"/>
              </a:solidFill>
              <a:latin typeface="Arial"/>
              <a:ea typeface="Arial"/>
              <a:cs typeface="Arial"/>
              <a:sym typeface="Arial"/>
            </a:endParaRPr>
          </a:p>
        </p:txBody>
      </p:sp>
      <p:sp>
        <p:nvSpPr>
          <p:cNvPr id="303" name="Google Shape;303;g9f96012f3d_0_562"/>
          <p:cNvSpPr/>
          <p:nvPr/>
        </p:nvSpPr>
        <p:spPr>
          <a:xfrm flipH="1">
            <a:off x="5181600" y="2187300"/>
            <a:ext cx="609600" cy="1749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57574" y="243242"/>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Arial"/>
                <a:ea typeface="Arial"/>
                <a:cs typeface="Arial"/>
                <a:sym typeface="Arial"/>
              </a:rPr>
              <a:t>CESGA</a:t>
            </a:r>
            <a:endParaRPr sz="800" b="1">
              <a:solidFill>
                <a:schemeClr val="dk1"/>
              </a:solidFill>
              <a:latin typeface="Arial"/>
              <a:ea typeface="Arial"/>
              <a:cs typeface="Arial"/>
              <a:sym typeface="Arial"/>
            </a:endParaRPr>
          </a:p>
        </p:txBody>
      </p:sp>
      <p:sp>
        <p:nvSpPr>
          <p:cNvPr id="304" name="Google Shape;304;g9f96012f3d_0_562"/>
          <p:cNvSpPr/>
          <p:nvPr/>
        </p:nvSpPr>
        <p:spPr>
          <a:xfrm>
            <a:off x="7239000" y="4419600"/>
            <a:ext cx="7620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31481" y="-173838"/>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Arial"/>
                <a:ea typeface="Arial"/>
                <a:cs typeface="Arial"/>
                <a:sym typeface="Arial"/>
              </a:rPr>
              <a:t>I</a:t>
            </a:r>
            <a:r>
              <a:rPr lang="en-US" sz="800" b="1">
                <a:solidFill>
                  <a:schemeClr val="dk1"/>
                </a:solidFill>
              </a:rPr>
              <a:t>A</a:t>
            </a:r>
            <a:r>
              <a:rPr lang="en-US" sz="800" b="1">
                <a:solidFill>
                  <a:schemeClr val="dk1"/>
                </a:solidFill>
                <a:latin typeface="Arial"/>
                <a:ea typeface="Arial"/>
                <a:cs typeface="Arial"/>
                <a:sym typeface="Arial"/>
              </a:rPr>
              <a:t>A-CSIC</a:t>
            </a:r>
            <a:endParaRPr sz="800" b="1">
              <a:solidFill>
                <a:schemeClr val="dk1"/>
              </a:solidFill>
              <a:latin typeface="Arial"/>
              <a:ea typeface="Arial"/>
              <a:cs typeface="Arial"/>
              <a:sym typeface="Arial"/>
            </a:endParaRPr>
          </a:p>
        </p:txBody>
      </p:sp>
      <p:sp>
        <p:nvSpPr>
          <p:cNvPr id="305" name="Google Shape;305;g9f96012f3d_0_562"/>
          <p:cNvSpPr/>
          <p:nvPr/>
        </p:nvSpPr>
        <p:spPr>
          <a:xfrm>
            <a:off x="8001000" y="3733800"/>
            <a:ext cx="6096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44232" y="-145079"/>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 b="1">
                <a:solidFill>
                  <a:schemeClr val="dk1"/>
                </a:solidFill>
              </a:rPr>
              <a:t>UPVLC</a:t>
            </a:r>
            <a:endParaRPr sz="800" b="1">
              <a:solidFill>
                <a:schemeClr val="dk1"/>
              </a:solidFill>
              <a:latin typeface="Arial"/>
              <a:ea typeface="Arial"/>
              <a:cs typeface="Arial"/>
              <a:sym typeface="Arial"/>
            </a:endParaRPr>
          </a:p>
        </p:txBody>
      </p:sp>
      <p:sp>
        <p:nvSpPr>
          <p:cNvPr id="306" name="Google Shape;306;g9f96012f3d_0_562"/>
          <p:cNvSpPr/>
          <p:nvPr/>
        </p:nvSpPr>
        <p:spPr>
          <a:xfrm>
            <a:off x="7924800" y="2438400"/>
            <a:ext cx="6096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54528" y="310433"/>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rPr>
              <a:t>BIFI</a:t>
            </a:r>
            <a:endParaRPr sz="800" b="1">
              <a:solidFill>
                <a:schemeClr val="dk1"/>
              </a:solidFill>
              <a:latin typeface="Arial"/>
              <a:ea typeface="Arial"/>
              <a:cs typeface="Arial"/>
              <a:sym typeface="Arial"/>
            </a:endParaRPr>
          </a:p>
        </p:txBody>
      </p:sp>
      <p:sp>
        <p:nvSpPr>
          <p:cNvPr id="307" name="Google Shape;307;g9f96012f3d_0_562"/>
          <p:cNvSpPr/>
          <p:nvPr/>
        </p:nvSpPr>
        <p:spPr>
          <a:xfrm>
            <a:off x="8458200" y="2819400"/>
            <a:ext cx="6096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50354" y="106279"/>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rPr>
              <a:t>PIC/IFAE</a:t>
            </a:r>
            <a:endParaRPr sz="800" b="1">
              <a:solidFill>
                <a:schemeClr val="dk1"/>
              </a:solidFill>
              <a:latin typeface="Arial"/>
              <a:ea typeface="Arial"/>
              <a:cs typeface="Arial"/>
              <a:sym typeface="Arial"/>
            </a:endParaRPr>
          </a:p>
        </p:txBody>
      </p:sp>
      <p:sp>
        <p:nvSpPr>
          <p:cNvPr id="308" name="Google Shape;308;g9f96012f3d_0_562"/>
          <p:cNvSpPr/>
          <p:nvPr/>
        </p:nvSpPr>
        <p:spPr>
          <a:xfrm>
            <a:off x="8153400" y="3962400"/>
            <a:ext cx="609600" cy="1524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22500"/>
                </a:moveTo>
                <a:lnTo>
                  <a:pt x="-88878" y="-277146"/>
                </a:lnTo>
              </a:path>
            </a:pathLst>
          </a:custGeom>
          <a:solidFill>
            <a:srgbClr val="C7FFC7"/>
          </a:solidFill>
          <a:ln w="25400" cap="flat" cmpd="sng">
            <a:solidFill>
              <a:srgbClr val="6F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Arial"/>
                <a:ea typeface="Arial"/>
                <a:cs typeface="Arial"/>
                <a:sym typeface="Arial"/>
              </a:rPr>
              <a:t>IFIC</a:t>
            </a:r>
            <a:endParaRPr sz="800" b="1">
              <a:solidFill>
                <a:schemeClr val="dk1"/>
              </a:solidFill>
              <a:latin typeface="Arial"/>
              <a:ea typeface="Arial"/>
              <a:cs typeface="Arial"/>
              <a:sym typeface="Arial"/>
            </a:endParaRPr>
          </a:p>
        </p:txBody>
      </p:sp>
      <p:sp>
        <p:nvSpPr>
          <p:cNvPr id="309" name="Google Shape;309;g9f96012f3d_0_562"/>
          <p:cNvSpPr txBox="1"/>
          <p:nvPr/>
        </p:nvSpPr>
        <p:spPr>
          <a:xfrm>
            <a:off x="7086600" y="2209800"/>
            <a:ext cx="304800" cy="152400"/>
          </a:xfrm>
          <a:prstGeom prst="rect">
            <a:avLst/>
          </a:prstGeom>
          <a:solidFill>
            <a:srgbClr val="57FF57"/>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700" b="1">
                <a:solidFill>
                  <a:srgbClr val="007300"/>
                </a:solidFill>
                <a:latin typeface="Calibri"/>
                <a:ea typeface="Calibri"/>
                <a:cs typeface="Calibri"/>
                <a:sym typeface="Calibri"/>
              </a:rPr>
              <a:t>GRID</a:t>
            </a:r>
            <a:endParaRPr sz="700" b="1">
              <a:solidFill>
                <a:srgbClr val="007300"/>
              </a:solidFill>
              <a:latin typeface="Calibri"/>
              <a:ea typeface="Calibri"/>
              <a:cs typeface="Calibri"/>
              <a:sym typeface="Calibri"/>
            </a:endParaRPr>
          </a:p>
        </p:txBody>
      </p:sp>
      <p:sp>
        <p:nvSpPr>
          <p:cNvPr id="310" name="Google Shape;310;g9f96012f3d_0_562"/>
          <p:cNvSpPr txBox="1"/>
          <p:nvPr/>
        </p:nvSpPr>
        <p:spPr>
          <a:xfrm>
            <a:off x="8458200" y="2971800"/>
            <a:ext cx="304800" cy="152400"/>
          </a:xfrm>
          <a:prstGeom prst="rect">
            <a:avLst/>
          </a:prstGeom>
          <a:solidFill>
            <a:srgbClr val="57FF57"/>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700" b="1">
                <a:solidFill>
                  <a:srgbClr val="007300"/>
                </a:solidFill>
                <a:latin typeface="Calibri"/>
                <a:ea typeface="Calibri"/>
                <a:cs typeface="Calibri"/>
                <a:sym typeface="Calibri"/>
              </a:rPr>
              <a:t>GRID</a:t>
            </a:r>
            <a:endParaRPr sz="700" b="1">
              <a:solidFill>
                <a:srgbClr val="007300"/>
              </a:solidFill>
              <a:latin typeface="Calibri"/>
              <a:ea typeface="Calibri"/>
              <a:cs typeface="Calibri"/>
              <a:sym typeface="Calibri"/>
            </a:endParaRPr>
          </a:p>
        </p:txBody>
      </p:sp>
      <p:sp>
        <p:nvSpPr>
          <p:cNvPr id="311" name="Google Shape;311;g9f96012f3d_0_562"/>
          <p:cNvSpPr txBox="1"/>
          <p:nvPr/>
        </p:nvSpPr>
        <p:spPr>
          <a:xfrm>
            <a:off x="8153400" y="4114800"/>
            <a:ext cx="304800" cy="152400"/>
          </a:xfrm>
          <a:prstGeom prst="rect">
            <a:avLst/>
          </a:prstGeom>
          <a:solidFill>
            <a:srgbClr val="57FF57"/>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700" b="1">
                <a:solidFill>
                  <a:srgbClr val="007300"/>
                </a:solidFill>
                <a:latin typeface="Calibri"/>
                <a:ea typeface="Calibri"/>
                <a:cs typeface="Calibri"/>
                <a:sym typeface="Calibri"/>
              </a:rPr>
              <a:t>GRID</a:t>
            </a:r>
            <a:endParaRPr sz="700" b="1">
              <a:solidFill>
                <a:srgbClr val="007300"/>
              </a:solidFill>
              <a:latin typeface="Calibri"/>
              <a:ea typeface="Calibri"/>
              <a:cs typeface="Calibri"/>
              <a:sym typeface="Calibri"/>
            </a:endParaRPr>
          </a:p>
        </p:txBody>
      </p:sp>
      <p:sp>
        <p:nvSpPr>
          <p:cNvPr id="312" name="Google Shape;312;g9f96012f3d_0_562"/>
          <p:cNvSpPr txBox="1"/>
          <p:nvPr/>
        </p:nvSpPr>
        <p:spPr>
          <a:xfrm>
            <a:off x="6096000" y="4267200"/>
            <a:ext cx="304800" cy="152400"/>
          </a:xfrm>
          <a:prstGeom prst="rect">
            <a:avLst/>
          </a:prstGeom>
          <a:solidFill>
            <a:srgbClr val="57FF57"/>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700" b="1">
                <a:solidFill>
                  <a:srgbClr val="007300"/>
                </a:solidFill>
                <a:latin typeface="Calibri"/>
                <a:ea typeface="Calibri"/>
                <a:cs typeface="Calibri"/>
                <a:sym typeface="Calibri"/>
              </a:rPr>
              <a:t>GRID</a:t>
            </a:r>
            <a:endParaRPr sz="700" b="1">
              <a:solidFill>
                <a:srgbClr val="007300"/>
              </a:solidFill>
              <a:latin typeface="Calibri"/>
              <a:ea typeface="Calibri"/>
              <a:cs typeface="Calibri"/>
              <a:sym typeface="Calibri"/>
            </a:endParaRPr>
          </a:p>
        </p:txBody>
      </p:sp>
      <p:sp>
        <p:nvSpPr>
          <p:cNvPr id="313" name="Google Shape;313;g9f96012f3d_0_562"/>
          <p:cNvSpPr txBox="1"/>
          <p:nvPr/>
        </p:nvSpPr>
        <p:spPr>
          <a:xfrm>
            <a:off x="5181600" y="2057400"/>
            <a:ext cx="381000" cy="1524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600" b="1">
                <a:solidFill>
                  <a:srgbClr val="EFFEC1"/>
                </a:solidFill>
                <a:latin typeface="Calibri"/>
                <a:ea typeface="Calibri"/>
                <a:cs typeface="Calibri"/>
                <a:sym typeface="Calibri"/>
              </a:rPr>
              <a:t>CLOUD</a:t>
            </a:r>
            <a:endParaRPr sz="600" b="1">
              <a:solidFill>
                <a:srgbClr val="EFFEC1"/>
              </a:solidFill>
              <a:latin typeface="Calibri"/>
              <a:ea typeface="Calibri"/>
              <a:cs typeface="Calibri"/>
              <a:sym typeface="Calibri"/>
            </a:endParaRPr>
          </a:p>
        </p:txBody>
      </p:sp>
      <p:sp>
        <p:nvSpPr>
          <p:cNvPr id="314" name="Google Shape;314;g9f96012f3d_0_562"/>
          <p:cNvSpPr txBox="1"/>
          <p:nvPr/>
        </p:nvSpPr>
        <p:spPr>
          <a:xfrm>
            <a:off x="5105400" y="3505200"/>
            <a:ext cx="381000" cy="1524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600" b="1">
                <a:solidFill>
                  <a:srgbClr val="EFFEC1"/>
                </a:solidFill>
                <a:latin typeface="Calibri"/>
                <a:ea typeface="Calibri"/>
                <a:cs typeface="Calibri"/>
                <a:sym typeface="Calibri"/>
              </a:rPr>
              <a:t>CLOUD</a:t>
            </a:r>
            <a:endParaRPr sz="600" b="1">
              <a:solidFill>
                <a:srgbClr val="EFFEC1"/>
              </a:solidFill>
              <a:latin typeface="Calibri"/>
              <a:ea typeface="Calibri"/>
              <a:cs typeface="Calibri"/>
              <a:sym typeface="Calibri"/>
            </a:endParaRPr>
          </a:p>
        </p:txBody>
      </p:sp>
      <p:sp>
        <p:nvSpPr>
          <p:cNvPr id="315" name="Google Shape;315;g9f96012f3d_0_562"/>
          <p:cNvSpPr txBox="1"/>
          <p:nvPr/>
        </p:nvSpPr>
        <p:spPr>
          <a:xfrm>
            <a:off x="7239000" y="4267200"/>
            <a:ext cx="381000" cy="1524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600" b="1">
                <a:solidFill>
                  <a:srgbClr val="EFFEC1"/>
                </a:solidFill>
                <a:latin typeface="Calibri"/>
                <a:ea typeface="Calibri"/>
                <a:cs typeface="Calibri"/>
                <a:sym typeface="Calibri"/>
              </a:rPr>
              <a:t>CLOUD</a:t>
            </a:r>
            <a:endParaRPr sz="600" b="1">
              <a:solidFill>
                <a:srgbClr val="EFFEC1"/>
              </a:solidFill>
              <a:latin typeface="Calibri"/>
              <a:ea typeface="Calibri"/>
              <a:cs typeface="Calibri"/>
              <a:sym typeface="Calibri"/>
            </a:endParaRPr>
          </a:p>
        </p:txBody>
      </p:sp>
      <p:sp>
        <p:nvSpPr>
          <p:cNvPr id="316" name="Google Shape;316;g9f96012f3d_0_562"/>
          <p:cNvSpPr txBox="1"/>
          <p:nvPr/>
        </p:nvSpPr>
        <p:spPr>
          <a:xfrm>
            <a:off x="8001000" y="3581400"/>
            <a:ext cx="381000" cy="1524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600" b="1">
                <a:solidFill>
                  <a:srgbClr val="EFFEC1"/>
                </a:solidFill>
                <a:latin typeface="Calibri"/>
                <a:ea typeface="Calibri"/>
                <a:cs typeface="Calibri"/>
                <a:sym typeface="Calibri"/>
              </a:rPr>
              <a:t>CLOUD</a:t>
            </a:r>
            <a:endParaRPr sz="600" b="1">
              <a:solidFill>
                <a:srgbClr val="EFFEC1"/>
              </a:solidFill>
              <a:latin typeface="Calibri"/>
              <a:ea typeface="Calibri"/>
              <a:cs typeface="Calibri"/>
              <a:sym typeface="Calibri"/>
            </a:endParaRPr>
          </a:p>
        </p:txBody>
      </p:sp>
      <p:sp>
        <p:nvSpPr>
          <p:cNvPr id="317" name="Google Shape;317;g9f96012f3d_0_562"/>
          <p:cNvSpPr txBox="1"/>
          <p:nvPr/>
        </p:nvSpPr>
        <p:spPr>
          <a:xfrm>
            <a:off x="7924800" y="2286000"/>
            <a:ext cx="381000" cy="1524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600" b="1">
                <a:solidFill>
                  <a:srgbClr val="EFFEC1"/>
                </a:solidFill>
                <a:latin typeface="Calibri"/>
                <a:ea typeface="Calibri"/>
                <a:cs typeface="Calibri"/>
                <a:sym typeface="Calibri"/>
              </a:rPr>
              <a:t>CLOUD</a:t>
            </a:r>
            <a:endParaRPr sz="600" b="1">
              <a:solidFill>
                <a:srgbClr val="EFFEC1"/>
              </a:solidFill>
              <a:latin typeface="Calibri"/>
              <a:ea typeface="Calibri"/>
              <a:cs typeface="Calibri"/>
              <a:sym typeface="Calibri"/>
            </a:endParaRPr>
          </a:p>
        </p:txBody>
      </p:sp>
      <p:sp>
        <p:nvSpPr>
          <p:cNvPr id="318" name="Google Shape;318;g9f96012f3d_0_562"/>
          <p:cNvSpPr txBox="1"/>
          <p:nvPr/>
        </p:nvSpPr>
        <p:spPr>
          <a:xfrm>
            <a:off x="7391400" y="2209800"/>
            <a:ext cx="381000" cy="152400"/>
          </a:xfrm>
          <a:prstGeom prst="rect">
            <a:avLst/>
          </a:prstGeom>
          <a:solidFill>
            <a:srgbClr val="00AD00"/>
          </a:solidFill>
          <a:ln>
            <a:noFill/>
          </a:ln>
        </p:spPr>
        <p:txBody>
          <a:bodyPr spcFirstLastPara="1" wrap="square" lIns="54000" tIns="18000" rIns="54000" bIns="18000" anchor="t" anchorCtr="0">
            <a:noAutofit/>
          </a:bodyPr>
          <a:lstStyle/>
          <a:p>
            <a:pPr marL="0" marR="0" lvl="0" indent="0" algn="l" rtl="0">
              <a:spcBef>
                <a:spcPts val="0"/>
              </a:spcBef>
              <a:spcAft>
                <a:spcPts val="0"/>
              </a:spcAft>
              <a:buNone/>
            </a:pPr>
            <a:r>
              <a:rPr lang="en-US" sz="600" b="1">
                <a:solidFill>
                  <a:srgbClr val="EFFEC1"/>
                </a:solidFill>
                <a:latin typeface="Calibri"/>
                <a:ea typeface="Calibri"/>
                <a:cs typeface="Calibri"/>
                <a:sym typeface="Calibri"/>
              </a:rPr>
              <a:t>CLOUD</a:t>
            </a:r>
            <a:endParaRPr sz="600" b="1">
              <a:solidFill>
                <a:srgbClr val="EFFEC1"/>
              </a:solidFill>
              <a:latin typeface="Calibri"/>
              <a:ea typeface="Calibri"/>
              <a:cs typeface="Calibri"/>
              <a:sym typeface="Calibri"/>
            </a:endParaRPr>
          </a:p>
        </p:txBody>
      </p:sp>
      <p:sp>
        <p:nvSpPr>
          <p:cNvPr id="319" name="Google Shape;319;g9f96012f3d_0_562"/>
          <p:cNvSpPr txBox="1">
            <a:spLocks noGrp="1"/>
          </p:cNvSpPr>
          <p:nvPr>
            <p:ph type="ftr" idx="11"/>
          </p:nvPr>
        </p:nvSpPr>
        <p:spPr>
          <a:xfrm>
            <a:off x="4419600" y="6477000"/>
            <a:ext cx="4572000" cy="30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00" b="1">
                <a:solidFill>
                  <a:schemeClr val="lt1"/>
                </a:solidFill>
                <a:latin typeface="Arial"/>
                <a:ea typeface="Arial"/>
                <a:cs typeface="Arial"/>
                <a:sym typeface="Arial"/>
              </a:rPr>
              <a:t>Iberian Distributed Computing Infrastructure</a:t>
            </a:r>
            <a:endParaRPr sz="1000" b="1">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ibergrid">
  <a:themeElements>
    <a:clrScheme name="ibergrid 8">
      <a:dk1>
        <a:srgbClr val="663300"/>
      </a:dk1>
      <a:lt1>
        <a:srgbClr val="FFFFFF"/>
      </a:lt1>
      <a:dk2>
        <a:srgbClr val="006600"/>
      </a:dk2>
      <a:lt2>
        <a:srgbClr val="000000"/>
      </a:lt2>
      <a:accent1>
        <a:srgbClr val="99CC00"/>
      </a:accent1>
      <a:accent2>
        <a:srgbClr val="00FF00"/>
      </a:accent2>
      <a:accent3>
        <a:srgbClr val="FFFFFF"/>
      </a:accent3>
      <a:accent4>
        <a:srgbClr val="562A00"/>
      </a:accent4>
      <a:accent5>
        <a:srgbClr val="CAE2AA"/>
      </a:accent5>
      <a:accent6>
        <a:srgbClr val="00E700"/>
      </a:accent6>
      <a:hlink>
        <a:srgbClr val="669900"/>
      </a:hlink>
      <a:folHlink>
        <a:srgbClr val="66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bergrid">
  <a:themeElements>
    <a:clrScheme name="">
      <a:dk1>
        <a:srgbClr val="333333"/>
      </a:dk1>
      <a:lt1>
        <a:srgbClr val="FFFFFF"/>
      </a:lt1>
      <a:dk2>
        <a:srgbClr val="006600"/>
      </a:dk2>
      <a:lt2>
        <a:srgbClr val="000000"/>
      </a:lt2>
      <a:accent1>
        <a:srgbClr val="99CC00"/>
      </a:accent1>
      <a:accent2>
        <a:srgbClr val="00FF00"/>
      </a:accent2>
      <a:accent3>
        <a:srgbClr val="FFFFFF"/>
      </a:accent3>
      <a:accent4>
        <a:srgbClr val="2A2A2A"/>
      </a:accent4>
      <a:accent5>
        <a:srgbClr val="CAE2AA"/>
      </a:accent5>
      <a:accent6>
        <a:srgbClr val="00E700"/>
      </a:accent6>
      <a:hlink>
        <a:srgbClr val="669900"/>
      </a:hlink>
      <a:folHlink>
        <a:srgbClr val="4D4D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2791</Words>
  <Application>Microsoft Macintosh PowerPoint</Application>
  <PresentationFormat>Presentación en pantalla (4:3)</PresentationFormat>
  <Paragraphs>468</Paragraphs>
  <Slides>43</Slides>
  <Notes>43</Notes>
  <HiddenSlides>0</HiddenSlides>
  <MMClips>0</MMClips>
  <ScaleCrop>false</ScaleCrop>
  <HeadingPairs>
    <vt:vector size="4" baseType="variant">
      <vt:variant>
        <vt:lpstr>Tema</vt:lpstr>
      </vt:variant>
      <vt:variant>
        <vt:i4>2</vt:i4>
      </vt:variant>
      <vt:variant>
        <vt:lpstr>Títulos de diapositiva</vt:lpstr>
      </vt:variant>
      <vt:variant>
        <vt:i4>43</vt:i4>
      </vt:variant>
    </vt:vector>
  </HeadingPairs>
  <TitlesOfParts>
    <vt:vector size="45" baseType="lpstr">
      <vt:lpstr>ibergrid</vt:lpstr>
      <vt:lpstr>ibergrid</vt:lpstr>
      <vt:lpstr>Roadmap towards expanding capacity, services and user base</vt:lpstr>
      <vt:lpstr>Distributed computing infrastructure Federation of Spanish and Portuguese computing and data facilities Reinforced in the context of the Iberian MoU of Valladolid in 2018</vt:lpstr>
      <vt:lpstr>Distributed computing infrastructure</vt:lpstr>
      <vt:lpstr>MoU between Governments (2018-2024)</vt:lpstr>
      <vt:lpstr>EOSC-synergy: key implementation project</vt:lpstr>
      <vt:lpstr>Infrastructure Deployment plans </vt:lpstr>
      <vt:lpstr>Joins PT + ES cloud and grid:</vt:lpstr>
      <vt:lpstr>Portugal - upgrades</vt:lpstr>
      <vt:lpstr>Spain - upgrades </vt:lpstr>
      <vt:lpstr>Cloud Resources usage trends </vt:lpstr>
      <vt:lpstr>   266 million jobs executed since 2006 1,447 million wall clock processing hours</vt:lpstr>
      <vt:lpstr>Instantiation of cloud VMs 588 thousand from Oct 2015 to Sep 2020</vt:lpstr>
      <vt:lpstr>Processors * hours of cloud VMs 51 million from Oct 2015 to Sep 2020</vt:lpstr>
      <vt:lpstr>Processors * hours of cloud VMs per VO 49 VOs supported from Oct 2015 to Sep 2020</vt:lpstr>
      <vt:lpstr>Processors * hours of cloud VMs per VO 49 VOs supported from Oct 2015 to Sep 2020</vt:lpstr>
      <vt:lpstr>IBERGRID support to FedCloud VO</vt:lpstr>
      <vt:lpstr>Support to ESFRIs  HL-LHC Lifewatch ERIC INSTRUCT ERIC EMSO ERIC EuroBioImaging</vt:lpstr>
      <vt:lpstr>CERN LHC simulation and data analysis</vt:lpstr>
      <vt:lpstr>LifeWatch ERIC</vt:lpstr>
      <vt:lpstr>Global Biodiversity Information Facility: GBIF.org</vt:lpstr>
      <vt:lpstr>Classifying plants</vt:lpstr>
      <vt:lpstr>Remote Sensing &amp; Water Quality</vt:lpstr>
      <vt:lpstr>INSTRUCT ERIC</vt:lpstr>
      <vt:lpstr>New ESFRI arrivals</vt:lpstr>
      <vt:lpstr>EMSO</vt:lpstr>
      <vt:lpstr>EuroBioImaging</vt:lpstr>
      <vt:lpstr>  Support to International Research Communities  Oceanography Astroparticle Physics Computational Chemistry Genetics,... </vt:lpstr>
      <vt:lpstr>OPENCoastS</vt:lpstr>
      <vt:lpstr>WeNMR and MoBrain</vt:lpstr>
      <vt:lpstr>AUGER</vt:lpstr>
      <vt:lpstr>Computational Chemistry</vt:lpstr>
      <vt:lpstr>Genetics</vt:lpstr>
      <vt:lpstr>EOSC integration model  </vt:lpstr>
      <vt:lpstr>Presentación de PowerPoint</vt:lpstr>
      <vt:lpstr>Development of tools to support advanced computing paradigms </vt:lpstr>
      <vt:lpstr>Thematic services - I </vt:lpstr>
      <vt:lpstr>Thematic services - under development </vt:lpstr>
      <vt:lpstr>Some considerations on cooperation between  research communities</vt:lpstr>
      <vt:lpstr>Presentación de PowerPoint</vt:lpstr>
      <vt:lpstr>Example in Biodiversity : GBIF</vt:lpstr>
      <vt:lpstr>There are ideas to learn from:</vt:lpstr>
      <vt:lpstr>Outlook and Future plans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 towards expanding capacity, services and user base</dc:title>
  <cp:lastModifiedBy>Isabel Campos</cp:lastModifiedBy>
  <cp:revision>2</cp:revision>
  <dcterms:created xsi:type="dcterms:W3CDTF">2013-12-09T22:43:06Z</dcterms:created>
  <dcterms:modified xsi:type="dcterms:W3CDTF">2020-10-31T16:12:07Z</dcterms:modified>
</cp:coreProperties>
</file>