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Roboto Thin"/>
      <p:regular r:id="rId31"/>
      <p:bold r:id="rId32"/>
      <p:italic r:id="rId33"/>
      <p:boldItalic r:id="rId34"/>
    </p:embeddedFont>
    <p:embeddedFont>
      <p:font typeface="Roboto"/>
      <p:regular r:id="rId35"/>
      <p:bold r:id="rId36"/>
      <p:italic r:id="rId37"/>
      <p:boldItalic r:id="rId38"/>
    </p:embeddedFont>
    <p:embeddedFont>
      <p:font typeface="Nunit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778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43" roundtripDataSignature="AMtx7mhqGm5Sm+0zqdSzATIAQ1XIHVh+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78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-bold.fntdata"/><Relationship Id="rId20" Type="http://schemas.openxmlformats.org/officeDocument/2006/relationships/slide" Target="slides/slide14.xml"/><Relationship Id="rId42" Type="http://schemas.openxmlformats.org/officeDocument/2006/relationships/font" Target="fonts/Nunito-boldItalic.fntdata"/><Relationship Id="rId41" Type="http://schemas.openxmlformats.org/officeDocument/2006/relationships/font" Target="fonts/Nunito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customschemas.google.com/relationships/presentationmetadata" Target="meta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Thin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obotoThin-italic.fntdata"/><Relationship Id="rId10" Type="http://schemas.openxmlformats.org/officeDocument/2006/relationships/slide" Target="slides/slide4.xml"/><Relationship Id="rId32" Type="http://schemas.openxmlformats.org/officeDocument/2006/relationships/font" Target="fonts/RobotoThin-bold.fntdata"/><Relationship Id="rId13" Type="http://schemas.openxmlformats.org/officeDocument/2006/relationships/slide" Target="slides/slide7.xml"/><Relationship Id="rId35" Type="http://schemas.openxmlformats.org/officeDocument/2006/relationships/font" Target="fonts/Roboto-regular.fntdata"/><Relationship Id="rId12" Type="http://schemas.openxmlformats.org/officeDocument/2006/relationships/slide" Target="slides/slide6.xml"/><Relationship Id="rId34" Type="http://schemas.openxmlformats.org/officeDocument/2006/relationships/font" Target="fonts/RobotoThin-boldItalic.fntdata"/><Relationship Id="rId15" Type="http://schemas.openxmlformats.org/officeDocument/2006/relationships/slide" Target="slides/slide9.xml"/><Relationship Id="rId37" Type="http://schemas.openxmlformats.org/officeDocument/2006/relationships/font" Target="fonts/Roboto-italic.fntdata"/><Relationship Id="rId14" Type="http://schemas.openxmlformats.org/officeDocument/2006/relationships/slide" Target="slides/slide8.xml"/><Relationship Id="rId36" Type="http://schemas.openxmlformats.org/officeDocument/2006/relationships/font" Target="fonts/Roboto-bold.fntdata"/><Relationship Id="rId17" Type="http://schemas.openxmlformats.org/officeDocument/2006/relationships/slide" Target="slides/slide11.xml"/><Relationship Id="rId39" Type="http://schemas.openxmlformats.org/officeDocument/2006/relationships/font" Target="fonts/Nunito-regular.fntdata"/><Relationship Id="rId16" Type="http://schemas.openxmlformats.org/officeDocument/2006/relationships/slide" Target="slides/slide10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6eb77f3db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6eb77f3db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a6eb77f3db_0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6eb77f3db_0_1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6eb77f3db_0_1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a6eb77f3db_0_1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a6eb77f3db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a6eb77f3db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a6eb77f3db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6eb77f3db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a6eb77f3db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a6eb77f3db_0_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6eb77f3db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a6eb77f3db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a6eb77f3db_0_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a6eb77f3db_0_1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a6eb77f3db_0_1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a6eb77f3db_0_1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a69e99e61f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a69e99e61f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a69e99e61f_0_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69e99e61f_0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69e99e61f_0_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a69e99e61f_0_1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a69e99e61f_0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a69e99e61f_0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a69e99e61f_0_1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a6e724c954_1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a6e724c954_1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a6e724c954_1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a6eb77f3db_0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a6eb77f3db_0_1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a6eb77f3db_0_1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a69e99e61f_0_2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a69e99e61f_0_2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a69e99e61f_0_2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a69e99e61f_0_6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a69e99e61f_0_6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a69e99e61f_0_6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a6e724c954_1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a6e724c954_1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a6e724c954_1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p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69e99e61f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69e99e61f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a69e99e61f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6eb77f3db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6eb77f3db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a6eb77f3db_0_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719300cb6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719300cb6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a719300cb6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6eb77f3db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6eb77f3db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a6eb77f3db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6eb77f3db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6eb77f3db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a6eb77f3db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a6eb77f3db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a6eb77f3db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a6eb77f3db_0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/>
          <p:nvPr>
            <p:ph idx="1" type="subTitle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1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5"/>
          <p:cNvSpPr txBox="1"/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5"/>
          <p:cNvSpPr txBox="1"/>
          <p:nvPr>
            <p:ph idx="2" type="body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5"/>
          <p:cNvSpPr txBox="1"/>
          <p:nvPr>
            <p:ph idx="3" type="body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8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38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38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">
  <p:cSld name="1 Colum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9"/>
          <p:cNvSpPr txBox="1"/>
          <p:nvPr>
            <p:ph idx="1" type="subTitle"/>
          </p:nvPr>
        </p:nvSpPr>
        <p:spPr>
          <a:xfrm>
            <a:off x="2579076" y="471269"/>
            <a:ext cx="4728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39"/>
          <p:cNvSpPr txBox="1"/>
          <p:nvPr>
            <p:ph idx="2" type="body"/>
          </p:nvPr>
        </p:nvSpPr>
        <p:spPr>
          <a:xfrm>
            <a:off x="190500" y="915668"/>
            <a:ext cx="8763000" cy="3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39"/>
          <p:cNvSpPr txBox="1"/>
          <p:nvPr>
            <p:ph type="title"/>
          </p:nvPr>
        </p:nvSpPr>
        <p:spPr>
          <a:xfrm>
            <a:off x="2579077" y="126859"/>
            <a:ext cx="4728900" cy="2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40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2 columns">
  <p:cSld name="Text 2 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1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41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41"/>
          <p:cNvSpPr txBox="1"/>
          <p:nvPr>
            <p:ph idx="2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41"/>
          <p:cNvSpPr txBox="1"/>
          <p:nvPr>
            <p:ph idx="3" type="body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">
  <p:cSld name="3 Colum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2"/>
          <p:cNvSpPr txBox="1"/>
          <p:nvPr>
            <p:ph idx="1" type="body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42"/>
          <p:cNvSpPr txBox="1"/>
          <p:nvPr>
            <p:ph idx="2" type="body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42"/>
          <p:cNvSpPr txBox="1"/>
          <p:nvPr>
            <p:ph idx="3" type="body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42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42"/>
          <p:cNvSpPr txBox="1"/>
          <p:nvPr>
            <p:ph idx="4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/>
          <p:nvPr>
            <p:ph idx="2" type="pic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43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43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43"/>
          <p:cNvSpPr txBox="1"/>
          <p:nvPr>
            <p:ph idx="3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6b02bd1b1_0_24"/>
          <p:cNvSpPr txBox="1"/>
          <p:nvPr>
            <p:ph idx="1" type="subTitle"/>
          </p:nvPr>
        </p:nvSpPr>
        <p:spPr>
          <a:xfrm>
            <a:off x="329919" y="2490809"/>
            <a:ext cx="4543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1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ga6b02bd1b1_0_24"/>
          <p:cNvSpPr txBox="1"/>
          <p:nvPr>
            <p:ph type="title"/>
          </p:nvPr>
        </p:nvSpPr>
        <p:spPr>
          <a:xfrm>
            <a:off x="329919" y="1948714"/>
            <a:ext cx="48153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ga6b02bd1b1_0_24"/>
          <p:cNvSpPr txBox="1"/>
          <p:nvPr>
            <p:ph idx="2" type="body"/>
          </p:nvPr>
        </p:nvSpPr>
        <p:spPr>
          <a:xfrm>
            <a:off x="354634" y="3636204"/>
            <a:ext cx="19365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ga6b02bd1b1_0_24"/>
          <p:cNvSpPr txBox="1"/>
          <p:nvPr>
            <p:ph idx="3" type="body"/>
          </p:nvPr>
        </p:nvSpPr>
        <p:spPr>
          <a:xfrm>
            <a:off x="354634" y="3353555"/>
            <a:ext cx="19365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/>
        </p:nvSpPr>
        <p:spPr>
          <a:xfrm>
            <a:off x="546242" y="8163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1" i="0" lang="fr-FR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0" i="0" lang="fr-FR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4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1" i="0" lang="fr-FR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fr-FR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fr-FR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0238" y="2080636"/>
            <a:ext cx="2136858" cy="164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4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 b="1" i="0" sz="1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7"/>
          <p:cNvSpPr txBox="1"/>
          <p:nvPr/>
        </p:nvSpPr>
        <p:spPr>
          <a:xfrm>
            <a:off x="6359778" y="4909725"/>
            <a:ext cx="980136" cy="15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0" i="0" lang="fr-FR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7"/>
          <p:cNvSpPr txBox="1"/>
          <p:nvPr/>
        </p:nvSpPr>
        <p:spPr>
          <a:xfrm>
            <a:off x="5481272" y="4909682"/>
            <a:ext cx="716899" cy="161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1" i="0" lang="fr-FR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" name="Google Shape;29;p37"/>
          <p:cNvCxnSpPr/>
          <p:nvPr/>
        </p:nvCxnSpPr>
        <p:spPr>
          <a:xfrm>
            <a:off x="6150117" y="4965272"/>
            <a:ext cx="0" cy="17822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2255" y="61362"/>
            <a:ext cx="523131" cy="40266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7"/>
          <p:cNvSpPr txBox="1"/>
          <p:nvPr/>
        </p:nvSpPr>
        <p:spPr>
          <a:xfrm>
            <a:off x="7425796" y="4923175"/>
            <a:ext cx="8061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fr-FR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02-04/11/20</a:t>
            </a:r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7"/>
          <p:cNvSpPr txBox="1"/>
          <p:nvPr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1" i="0" lang="fr-FR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19.png"/><Relationship Id="rId10" Type="http://schemas.openxmlformats.org/officeDocument/2006/relationships/image" Target="../media/image10.png"/><Relationship Id="rId9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8.png"/><Relationship Id="rId8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5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Relationship Id="rId7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Relationship Id="rId4" Type="http://schemas.openxmlformats.org/officeDocument/2006/relationships/image" Target="../media/image28.png"/><Relationship Id="rId5" Type="http://schemas.openxmlformats.org/officeDocument/2006/relationships/image" Target="../media/image25.png"/><Relationship Id="rId6" Type="http://schemas.openxmlformats.org/officeDocument/2006/relationships/image" Target="../media/image37.png"/><Relationship Id="rId7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onnect.openaire.eu/" TargetMode="External"/><Relationship Id="rId4" Type="http://schemas.openxmlformats.org/officeDocument/2006/relationships/image" Target="../media/image33.png"/><Relationship Id="rId10" Type="http://schemas.openxmlformats.org/officeDocument/2006/relationships/image" Target="../media/image44.png"/><Relationship Id="rId9" Type="http://schemas.openxmlformats.org/officeDocument/2006/relationships/image" Target="../media/image39.png"/><Relationship Id="rId5" Type="http://schemas.openxmlformats.org/officeDocument/2006/relationships/image" Target="../media/image35.png"/><Relationship Id="rId6" Type="http://schemas.openxmlformats.org/officeDocument/2006/relationships/image" Target="../media/image41.png"/><Relationship Id="rId7" Type="http://schemas.openxmlformats.org/officeDocument/2006/relationships/image" Target="../media/image38.png"/><Relationship Id="rId8" Type="http://schemas.openxmlformats.org/officeDocument/2006/relationships/image" Target="../media/image4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4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1.png"/><Relationship Id="rId4" Type="http://schemas.openxmlformats.org/officeDocument/2006/relationships/image" Target="../media/image5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crummy.com/software/BeautifulSoup/" TargetMode="External"/><Relationship Id="rId4" Type="http://schemas.openxmlformats.org/officeDocument/2006/relationships/hyperlink" Target="https://github.com/EGI-Foundation/bib2csv" TargetMode="External"/><Relationship Id="rId5" Type="http://schemas.openxmlformats.org/officeDocument/2006/relationships/image" Target="../media/image45.png"/><Relationship Id="rId6" Type="http://schemas.openxmlformats.org/officeDocument/2006/relationships/image" Target="../media/image52.png"/><Relationship Id="rId7" Type="http://schemas.openxmlformats.org/officeDocument/2006/relationships/image" Target="../media/image5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30.png"/><Relationship Id="rId5" Type="http://schemas.openxmlformats.org/officeDocument/2006/relationships/image" Target="../media/image29.png"/><Relationship Id="rId6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Relationship Id="rId6" Type="http://schemas.openxmlformats.org/officeDocument/2006/relationships/image" Target="../media/image4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72" name="Google Shape;7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73" name="Google Shape;7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9" y="0"/>
            <a:ext cx="913308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"/>
          <p:cNvSpPr txBox="1"/>
          <p:nvPr/>
        </p:nvSpPr>
        <p:spPr>
          <a:xfrm>
            <a:off x="214650" y="162000"/>
            <a:ext cx="65382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fr-FR" sz="2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GENERAL HOUSEKEEPING</a:t>
            </a:r>
            <a:endParaRPr b="1" i="0" sz="29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359675" y="759225"/>
            <a:ext cx="4881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Please make sure your microphone and video are deactivated unless the (co)host gives permission.</a:t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1465750" y="1629575"/>
            <a:ext cx="4881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              function to ask to speak,</a:t>
            </a:r>
            <a:b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find the option in the “participants” list</a:t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2475200" y="2347525"/>
            <a:ext cx="4881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All presentations will be available on</a:t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Indico (see session via Timetable).</a:t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3267125" y="3034250"/>
            <a:ext cx="5412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 you do not see all the Zoom buttons</a:t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 the bottom of the Zoom window, move your mouse on that window and buttons will appear.</a:t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7057725" y="4240625"/>
            <a:ext cx="1569300" cy="612900"/>
          </a:xfrm>
          <a:prstGeom prst="rect">
            <a:avLst/>
          </a:prstGeom>
          <a:solidFill>
            <a:srgbClr val="4E84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4276800" y="3925300"/>
            <a:ext cx="45555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Share your impressions and experiences on Twitter using #EGI2020 and mention @EGI_eInfra.</a:t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450" y="819074"/>
            <a:ext cx="246950" cy="4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450" y="1332543"/>
            <a:ext cx="298200" cy="207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38316" y="1746449"/>
            <a:ext cx="519100" cy="30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40450" y="2381727"/>
            <a:ext cx="408200" cy="3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77249" y="3154700"/>
            <a:ext cx="586352" cy="20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94748" y="4009450"/>
            <a:ext cx="354492" cy="3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 rotWithShape="1">
          <a:blip r:embed="rId10">
            <a:alphaModFix/>
          </a:blip>
          <a:srcRect b="17584" l="8690" r="5693" t="14020"/>
          <a:stretch/>
        </p:blipFill>
        <p:spPr>
          <a:xfrm>
            <a:off x="2833688" y="1755975"/>
            <a:ext cx="671525" cy="2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6eb77f3db_0_40"/>
          <p:cNvSpPr txBox="1"/>
          <p:nvPr>
            <p:ph type="title"/>
          </p:nvPr>
        </p:nvSpPr>
        <p:spPr>
          <a:xfrm>
            <a:off x="2426675" y="126863"/>
            <a:ext cx="6359700" cy="25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Customer’s </a:t>
            </a:r>
            <a:r>
              <a:rPr lang="fr-FR"/>
              <a:t>REST APIs</a:t>
            </a:r>
            <a:endParaRPr/>
          </a:p>
        </p:txBody>
      </p:sp>
      <p:sp>
        <p:nvSpPr>
          <p:cNvPr id="199" name="Google Shape;199;ga6eb77f3db_0_40"/>
          <p:cNvSpPr txBox="1"/>
          <p:nvPr/>
        </p:nvSpPr>
        <p:spPr>
          <a:xfrm>
            <a:off x="92650" y="742781"/>
            <a:ext cx="89232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fr-FR" sz="1700">
                <a:latin typeface="Nunito"/>
                <a:ea typeface="Nunito"/>
                <a:cs typeface="Nunito"/>
                <a:sym typeface="Nunito"/>
              </a:rPr>
              <a:t>Returns the “</a:t>
            </a:r>
            <a:r>
              <a:rPr b="1" lang="fr-FR" sz="1700">
                <a:latin typeface="Nunito"/>
                <a:ea typeface="Nunito"/>
                <a:cs typeface="Nunito"/>
                <a:sym typeface="Nunito"/>
              </a:rPr>
              <a:t>num. of users per institute”</a:t>
            </a:r>
            <a:r>
              <a:rPr lang="fr-FR" sz="1700">
                <a:latin typeface="Nunito"/>
                <a:ea typeface="Nunito"/>
                <a:cs typeface="Nunito"/>
                <a:sym typeface="Nunito"/>
              </a:rPr>
              <a:t> (and service) between two specific dates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fr-FR" sz="1700">
                <a:latin typeface="Nunito"/>
                <a:ea typeface="Nunito"/>
                <a:cs typeface="Nunito"/>
                <a:sym typeface="Nunito"/>
              </a:rPr>
              <a:t>Returns the “</a:t>
            </a:r>
            <a:r>
              <a:rPr b="1" lang="fr-FR" sz="1700">
                <a:latin typeface="Nunito"/>
                <a:ea typeface="Nunito"/>
                <a:cs typeface="Nunito"/>
                <a:sym typeface="Nunito"/>
              </a:rPr>
              <a:t>nunm. of users per country</a:t>
            </a:r>
            <a:r>
              <a:rPr lang="fr-FR" sz="1700">
                <a:latin typeface="Nunito"/>
                <a:ea typeface="Nunito"/>
                <a:cs typeface="Nunito"/>
                <a:sym typeface="Nunito"/>
              </a:rPr>
              <a:t> (and service) between two specific dates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0" name="Google Shape;200;ga6eb77f3db_0_40"/>
          <p:cNvSpPr txBox="1"/>
          <p:nvPr/>
        </p:nvSpPr>
        <p:spPr>
          <a:xfrm>
            <a:off x="245050" y="1428581"/>
            <a:ext cx="89232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Consolas"/>
                <a:ea typeface="Consolas"/>
                <a:cs typeface="Consolas"/>
                <a:sym typeface="Consolas"/>
              </a:rPr>
              <a:t>]$ python pyWeNMR_metrics.py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700">
                <a:latin typeface="Consolas"/>
                <a:ea typeface="Consolas"/>
                <a:cs typeface="Consolas"/>
                <a:sym typeface="Consolas"/>
              </a:rPr>
              <a:t>- Total users: </a:t>
            </a:r>
            <a:r>
              <a:rPr b="1" lang="fr-FR" sz="1700">
                <a:latin typeface="Consolas"/>
                <a:ea typeface="Consolas"/>
                <a:cs typeface="Consolas"/>
                <a:sym typeface="Consolas"/>
              </a:rPr>
              <a:t>579</a:t>
            </a:r>
            <a:r>
              <a:rPr lang="fr-FR" sz="1700">
                <a:latin typeface="Consolas"/>
                <a:ea typeface="Consolas"/>
                <a:cs typeface="Consolas"/>
                <a:sym typeface="Consolas"/>
              </a:rPr>
              <a:t> for the service 'HADDOCK'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700">
                <a:latin typeface="Consolas"/>
                <a:ea typeface="Consolas"/>
                <a:cs typeface="Consolas"/>
                <a:sym typeface="Consolas"/>
              </a:rPr>
              <a:t>- Country: </a:t>
            </a:r>
            <a:r>
              <a:rPr b="1" lang="fr-FR" sz="1700">
                <a:latin typeface="Consolas"/>
                <a:ea typeface="Consolas"/>
                <a:cs typeface="Consolas"/>
                <a:sym typeface="Consolas"/>
              </a:rPr>
              <a:t>NETHERLANDS</a:t>
            </a:r>
            <a:endParaRPr b="1"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700">
                <a:latin typeface="Consolas"/>
                <a:ea typeface="Consolas"/>
                <a:cs typeface="Consolas"/>
                <a:sym typeface="Consolas"/>
              </a:rPr>
              <a:t>- From/To: 01-01-2010 - 01-11-2020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1700">
                <a:latin typeface="Consolas"/>
                <a:ea typeface="Consolas"/>
                <a:cs typeface="Consolas"/>
                <a:sym typeface="Consolas"/>
              </a:rPr>
              <a:t>- Num. of users per institutes:</a:t>
            </a:r>
            <a:endParaRPr b="1"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700">
                <a:latin typeface="Consolas"/>
                <a:ea typeface="Consolas"/>
                <a:cs typeface="Consolas"/>
                <a:sym typeface="Consolas"/>
              </a:rPr>
              <a:t>- VU UNIVERSITY AMSTERDAM [3]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700">
                <a:latin typeface="Consolas"/>
                <a:ea typeface="Consolas"/>
                <a:cs typeface="Consolas"/>
                <a:sym typeface="Consolas"/>
              </a:rPr>
              <a:t>- MAASTRICHT UNIVERSITY [4]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700">
                <a:latin typeface="Consolas"/>
                <a:ea typeface="Consolas"/>
                <a:cs typeface="Consolas"/>
                <a:sym typeface="Consolas"/>
              </a:rPr>
              <a:t>- BIJVOET CENTER FOR BIOMOLECULAR RESEARCH [16]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700">
                <a:latin typeface="Consolas"/>
                <a:ea typeface="Consolas"/>
                <a:cs typeface="Consolas"/>
                <a:sym typeface="Consolas"/>
              </a:rPr>
              <a:t>- UTRECHT UNIVERSITY [189]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Consolas"/>
                <a:ea typeface="Consolas"/>
                <a:cs typeface="Consolas"/>
                <a:sym typeface="Consolas"/>
              </a:rPr>
              <a:t>- WAGENINGEN UNIVERSITY [19]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700">
                <a:latin typeface="Consolas"/>
                <a:ea typeface="Consolas"/>
                <a:cs typeface="Consolas"/>
                <a:sym typeface="Consolas"/>
              </a:rPr>
              <a:t>- ...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1" name="Google Shape;201;ga6eb77f3db_0_40"/>
          <p:cNvSpPr txBox="1"/>
          <p:nvPr/>
        </p:nvSpPr>
        <p:spPr>
          <a:xfrm>
            <a:off x="6080975" y="1657775"/>
            <a:ext cx="2630100" cy="2899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b="1" lang="fr-FR" sz="1700">
                <a:latin typeface="Nunito"/>
                <a:ea typeface="Nunito"/>
                <a:cs typeface="Nunito"/>
                <a:sym typeface="Nunito"/>
              </a:rPr>
              <a:t>WeNMR</a:t>
            </a:r>
            <a:r>
              <a:rPr lang="fr-FR" sz="1700">
                <a:latin typeface="Nunito"/>
                <a:ea typeface="Nunito"/>
                <a:cs typeface="Nunito"/>
                <a:sym typeface="Nunito"/>
              </a:rPr>
              <a:t>: already implemented the REST APIs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b="1" lang="fr-FR" sz="1700">
                <a:latin typeface="Nunito"/>
                <a:ea typeface="Nunito"/>
                <a:cs typeface="Nunito"/>
                <a:sym typeface="Nunito"/>
              </a:rPr>
              <a:t>BIOMED</a:t>
            </a:r>
            <a:r>
              <a:rPr lang="fr-FR" sz="1700">
                <a:latin typeface="Nunito"/>
                <a:ea typeface="Nunito"/>
                <a:cs typeface="Nunito"/>
                <a:sym typeface="Nunito"/>
              </a:rPr>
              <a:t>: will integrate the new APIs in the next VIP release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Nunito"/>
                <a:ea typeface="Nunito"/>
                <a:cs typeface="Nunito"/>
                <a:sym typeface="Nunito"/>
              </a:rPr>
              <a:t>- In discussion with other communities (e.g.: NBIS, GEOSS)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6eb77f3db_0_161"/>
          <p:cNvSpPr txBox="1"/>
          <p:nvPr>
            <p:ph idx="1" type="subTitle"/>
          </p:nvPr>
        </p:nvSpPr>
        <p:spPr>
          <a:xfrm>
            <a:off x="2579075" y="395075"/>
            <a:ext cx="6160800" cy="2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300"/>
              <a:t>https://aai.egi.eu/registry/rciam_stats_viewer/rciam_stats_viewer_services/index/co:2</a:t>
            </a:r>
            <a:endParaRPr sz="1300"/>
          </a:p>
        </p:txBody>
      </p:sp>
      <p:sp>
        <p:nvSpPr>
          <p:cNvPr id="208" name="Google Shape;208;ga6eb77f3db_0_161"/>
          <p:cNvSpPr txBox="1"/>
          <p:nvPr>
            <p:ph type="title"/>
          </p:nvPr>
        </p:nvSpPr>
        <p:spPr>
          <a:xfrm>
            <a:off x="2579074" y="126850"/>
            <a:ext cx="5970900" cy="25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EGI Check-In statistics</a:t>
            </a:r>
            <a:endParaRPr/>
          </a:p>
        </p:txBody>
      </p:sp>
      <p:pic>
        <p:nvPicPr>
          <p:cNvPr id="209" name="Google Shape;209;ga6eb77f3db_0_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39364"/>
            <a:ext cx="8839199" cy="1719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a6eb77f3db_0_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2953300"/>
            <a:ext cx="4918027" cy="21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a6eb77f3db_0_161"/>
          <p:cNvSpPr txBox="1"/>
          <p:nvPr/>
        </p:nvSpPr>
        <p:spPr>
          <a:xfrm>
            <a:off x="78300" y="2632825"/>
            <a:ext cx="44937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EGI AAI Check-In Registered Users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6eb77f3db_0_48"/>
          <p:cNvSpPr txBox="1"/>
          <p:nvPr>
            <p:ph idx="1" type="subTitle"/>
          </p:nvPr>
        </p:nvSpPr>
        <p:spPr>
          <a:xfrm>
            <a:off x="2579076" y="356969"/>
            <a:ext cx="4728900" cy="2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800"/>
              <a:t>https://accounting.egi.eu/</a:t>
            </a:r>
            <a:endParaRPr sz="1800"/>
          </a:p>
        </p:txBody>
      </p:sp>
      <p:sp>
        <p:nvSpPr>
          <p:cNvPr id="218" name="Google Shape;218;ga6eb77f3db_0_48"/>
          <p:cNvSpPr txBox="1"/>
          <p:nvPr>
            <p:ph type="title"/>
          </p:nvPr>
        </p:nvSpPr>
        <p:spPr>
          <a:xfrm>
            <a:off x="2426675" y="126863"/>
            <a:ext cx="6359700" cy="25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CPU/h used from the EGI Accounting Portal</a:t>
            </a:r>
            <a:endParaRPr/>
          </a:p>
        </p:txBody>
      </p:sp>
      <p:pic>
        <p:nvPicPr>
          <p:cNvPr id="219" name="Google Shape;219;ga6eb77f3db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68750"/>
            <a:ext cx="6487452" cy="2460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ga6eb77f3db_0_48"/>
          <p:cNvGrpSpPr/>
          <p:nvPr/>
        </p:nvGrpSpPr>
        <p:grpSpPr>
          <a:xfrm>
            <a:off x="152400" y="746330"/>
            <a:ext cx="6629402" cy="1722465"/>
            <a:chOff x="152400" y="995106"/>
            <a:chExt cx="8839202" cy="2296619"/>
          </a:xfrm>
        </p:grpSpPr>
        <p:pic>
          <p:nvPicPr>
            <p:cNvPr id="221" name="Google Shape;221;ga6eb77f3db_0_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10301" y="1484828"/>
              <a:ext cx="1163332" cy="46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ga6eb77f3db_0_4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2400" y="995106"/>
              <a:ext cx="8839202" cy="5013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ga6eb77f3db_0_4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52400" y="1870978"/>
              <a:ext cx="8839202" cy="13254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ga6eb77f3db_0_4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033877" y="2922426"/>
              <a:ext cx="621096" cy="369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5" name="Google Shape;225;ga6eb77f3db_0_48"/>
          <p:cNvSpPr/>
          <p:nvPr/>
        </p:nvSpPr>
        <p:spPr>
          <a:xfrm>
            <a:off x="138829" y="1856160"/>
            <a:ext cx="926700" cy="256200"/>
          </a:xfrm>
          <a:prstGeom prst="ellipse">
            <a:avLst/>
          </a:prstGeom>
          <a:noFill/>
          <a:ln cap="flat" cmpd="sng" w="2857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a6eb77f3db_0_48"/>
          <p:cNvSpPr/>
          <p:nvPr/>
        </p:nvSpPr>
        <p:spPr>
          <a:xfrm>
            <a:off x="1013283" y="793300"/>
            <a:ext cx="1555800" cy="256200"/>
          </a:xfrm>
          <a:prstGeom prst="ellipse">
            <a:avLst/>
          </a:prstGeom>
          <a:noFill/>
          <a:ln cap="flat" cmpd="sng" w="2857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6eb77f3db_0_62"/>
          <p:cNvSpPr txBox="1"/>
          <p:nvPr>
            <p:ph idx="1" type="subTitle"/>
          </p:nvPr>
        </p:nvSpPr>
        <p:spPr>
          <a:xfrm>
            <a:off x="2579076" y="356969"/>
            <a:ext cx="4728900" cy="2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800"/>
              <a:t>https://accounting.egi.eu/</a:t>
            </a:r>
            <a:endParaRPr sz="1800"/>
          </a:p>
        </p:txBody>
      </p:sp>
      <p:sp>
        <p:nvSpPr>
          <p:cNvPr id="233" name="Google Shape;233;ga6eb77f3db_0_62"/>
          <p:cNvSpPr txBox="1"/>
          <p:nvPr>
            <p:ph type="title"/>
          </p:nvPr>
        </p:nvSpPr>
        <p:spPr>
          <a:xfrm>
            <a:off x="2426675" y="126863"/>
            <a:ext cx="6359700" cy="25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CPU/h used from the EGI Accounting Portal</a:t>
            </a:r>
            <a:endParaRPr/>
          </a:p>
        </p:txBody>
      </p:sp>
      <p:pic>
        <p:nvPicPr>
          <p:cNvPr id="234" name="Google Shape;234;ga6eb77f3db_0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83094"/>
            <a:ext cx="4850756" cy="24461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ga6eb77f3db_0_62"/>
          <p:cNvGrpSpPr/>
          <p:nvPr/>
        </p:nvGrpSpPr>
        <p:grpSpPr>
          <a:xfrm>
            <a:off x="126715" y="746330"/>
            <a:ext cx="8864888" cy="1722465"/>
            <a:chOff x="126715" y="995106"/>
            <a:chExt cx="8864888" cy="2296619"/>
          </a:xfrm>
        </p:grpSpPr>
        <p:pic>
          <p:nvPicPr>
            <p:cNvPr id="236" name="Google Shape;236;ga6eb77f3db_0_6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10301" y="1484828"/>
              <a:ext cx="1163332" cy="46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ga6eb77f3db_0_6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2400" y="995106"/>
              <a:ext cx="8839202" cy="5013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ga6eb77f3db_0_6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6715" y="1920275"/>
              <a:ext cx="8839199" cy="13400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ga6eb77f3db_0_6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033877" y="2922426"/>
              <a:ext cx="621096" cy="369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ga6eb77f3db_0_62"/>
            <p:cNvSpPr/>
            <p:nvPr/>
          </p:nvSpPr>
          <p:spPr>
            <a:xfrm>
              <a:off x="139563" y="2480125"/>
              <a:ext cx="541200" cy="341700"/>
            </a:xfrm>
            <a:prstGeom prst="ellipse">
              <a:avLst/>
            </a:prstGeom>
            <a:noFill/>
            <a:ln cap="flat" cmpd="sng" w="28575">
              <a:solidFill>
                <a:srgbClr val="A61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ga6eb77f3db_0_62"/>
          <p:cNvSpPr/>
          <p:nvPr/>
        </p:nvSpPr>
        <p:spPr>
          <a:xfrm>
            <a:off x="1511197" y="793300"/>
            <a:ext cx="1555800" cy="256200"/>
          </a:xfrm>
          <a:prstGeom prst="ellipse">
            <a:avLst/>
          </a:prstGeom>
          <a:noFill/>
          <a:ln cap="flat" cmpd="sng" w="2857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a6eb77f3db_0_76"/>
          <p:cNvSpPr txBox="1"/>
          <p:nvPr>
            <p:ph idx="1" type="subTitle"/>
          </p:nvPr>
        </p:nvSpPr>
        <p:spPr>
          <a:xfrm>
            <a:off x="2579076" y="356969"/>
            <a:ext cx="4728900" cy="2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800"/>
              <a:t>https://accounting.egi.eu/</a:t>
            </a:r>
            <a:endParaRPr sz="1800"/>
          </a:p>
        </p:txBody>
      </p:sp>
      <p:sp>
        <p:nvSpPr>
          <p:cNvPr id="248" name="Google Shape;248;ga6eb77f3db_0_76"/>
          <p:cNvSpPr txBox="1"/>
          <p:nvPr>
            <p:ph type="title"/>
          </p:nvPr>
        </p:nvSpPr>
        <p:spPr>
          <a:xfrm>
            <a:off x="2426675" y="126863"/>
            <a:ext cx="6359700" cy="25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CPU/h used from the EGI Accounting Portal</a:t>
            </a:r>
            <a:endParaRPr/>
          </a:p>
        </p:txBody>
      </p:sp>
      <p:pic>
        <p:nvPicPr>
          <p:cNvPr id="249" name="Google Shape;249;ga6eb77f3db_0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48252"/>
            <a:ext cx="8709625" cy="401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a6eb77f3db_0_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2375" y="3603148"/>
            <a:ext cx="437101" cy="27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a6eb77f3db_0_76"/>
          <p:cNvSpPr/>
          <p:nvPr/>
        </p:nvSpPr>
        <p:spPr>
          <a:xfrm>
            <a:off x="73031" y="2427660"/>
            <a:ext cx="926700" cy="256200"/>
          </a:xfrm>
          <a:prstGeom prst="ellipse">
            <a:avLst/>
          </a:prstGeom>
          <a:noFill/>
          <a:ln cap="flat" cmpd="sng" w="2857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a6eb77f3db_0_76"/>
          <p:cNvSpPr/>
          <p:nvPr/>
        </p:nvSpPr>
        <p:spPr>
          <a:xfrm>
            <a:off x="2168572" y="1556381"/>
            <a:ext cx="1185900" cy="256200"/>
          </a:xfrm>
          <a:prstGeom prst="ellipse">
            <a:avLst/>
          </a:prstGeom>
          <a:noFill/>
          <a:ln cap="flat" cmpd="sng" w="2857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a6eb77f3db_0_76"/>
          <p:cNvSpPr/>
          <p:nvPr/>
        </p:nvSpPr>
        <p:spPr>
          <a:xfrm>
            <a:off x="2671724" y="946775"/>
            <a:ext cx="682800" cy="256200"/>
          </a:xfrm>
          <a:prstGeom prst="ellipse">
            <a:avLst/>
          </a:prstGeom>
          <a:noFill/>
          <a:ln cap="flat" cmpd="sng" w="2857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a6eb77f3db_0_76"/>
          <p:cNvSpPr/>
          <p:nvPr/>
        </p:nvSpPr>
        <p:spPr>
          <a:xfrm>
            <a:off x="152405" y="946775"/>
            <a:ext cx="1724100" cy="256200"/>
          </a:xfrm>
          <a:prstGeom prst="ellipse">
            <a:avLst/>
          </a:prstGeom>
          <a:noFill/>
          <a:ln cap="flat" cmpd="sng" w="2857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a6eb77f3db_0_76"/>
          <p:cNvSpPr/>
          <p:nvPr/>
        </p:nvSpPr>
        <p:spPr>
          <a:xfrm>
            <a:off x="5224916" y="946781"/>
            <a:ext cx="1185900" cy="256200"/>
          </a:xfrm>
          <a:prstGeom prst="ellipse">
            <a:avLst/>
          </a:prstGeom>
          <a:noFill/>
          <a:ln cap="flat" cmpd="sng" w="2857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a6eb77f3db_0_76"/>
          <p:cNvSpPr/>
          <p:nvPr/>
        </p:nvSpPr>
        <p:spPr>
          <a:xfrm>
            <a:off x="6748916" y="946781"/>
            <a:ext cx="1185900" cy="256200"/>
          </a:xfrm>
          <a:prstGeom prst="ellipse">
            <a:avLst/>
          </a:prstGeom>
          <a:noFill/>
          <a:ln cap="flat" cmpd="sng" w="2857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a6eb77f3db_0_76"/>
          <p:cNvSpPr/>
          <p:nvPr/>
        </p:nvSpPr>
        <p:spPr>
          <a:xfrm>
            <a:off x="5222805" y="1327781"/>
            <a:ext cx="1185900" cy="256200"/>
          </a:xfrm>
          <a:prstGeom prst="ellipse">
            <a:avLst/>
          </a:prstGeom>
          <a:noFill/>
          <a:ln cap="flat" cmpd="sng" w="2857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ga6eb77f3db_0_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50" y="730375"/>
            <a:ext cx="8798677" cy="413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a6eb77f3db_0_151"/>
          <p:cNvSpPr txBox="1"/>
          <p:nvPr>
            <p:ph idx="2" type="body"/>
          </p:nvPr>
        </p:nvSpPr>
        <p:spPr>
          <a:xfrm>
            <a:off x="176650" y="1445423"/>
            <a:ext cx="8754300" cy="187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100">
                <a:latin typeface="Nunito"/>
                <a:ea typeface="Nunito"/>
                <a:cs typeface="Nunito"/>
                <a:sym typeface="Nunito"/>
              </a:rPr>
              <a:t>Scientific impact</a:t>
            </a:r>
            <a:endParaRPr b="1" sz="2100"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SzPts val="2200"/>
              <a:buFont typeface="Nunito"/>
              <a:buChar char="●"/>
            </a:pPr>
            <a:r>
              <a:rPr lang="fr-FR">
                <a:latin typeface="Nunito"/>
                <a:ea typeface="Nunito"/>
                <a:cs typeface="Nunito"/>
                <a:sym typeface="Nunito"/>
              </a:rPr>
              <a:t>List of publications (OpenAIRE)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fr-FR">
                <a:latin typeface="Nunito"/>
                <a:ea typeface="Nunito"/>
                <a:cs typeface="Nunito"/>
                <a:sym typeface="Nunito"/>
              </a:rPr>
              <a:t>Experiment repositories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a69e99e61f_0_64"/>
          <p:cNvSpPr txBox="1"/>
          <p:nvPr>
            <p:ph idx="2" type="body"/>
          </p:nvPr>
        </p:nvSpPr>
        <p:spPr>
          <a:xfrm>
            <a:off x="152400" y="668025"/>
            <a:ext cx="8877300" cy="988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OpenAIRE provides a service for national funders to report the outcomes of their work, and to give an overview of scholarly output, enabling visibility to all stakeholders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1" name="Google Shape;271;ga69e99e61f_0_64"/>
          <p:cNvSpPr txBox="1"/>
          <p:nvPr>
            <p:ph type="title"/>
          </p:nvPr>
        </p:nvSpPr>
        <p:spPr>
          <a:xfrm>
            <a:off x="2579077" y="95144"/>
            <a:ext cx="4728900" cy="19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Monitoring of the publications</a:t>
            </a:r>
            <a:endParaRPr/>
          </a:p>
        </p:txBody>
      </p:sp>
      <p:sp>
        <p:nvSpPr>
          <p:cNvPr id="272" name="Google Shape;272;ga69e99e61f_0_64"/>
          <p:cNvSpPr txBox="1"/>
          <p:nvPr>
            <p:ph idx="1" type="subTitle"/>
          </p:nvPr>
        </p:nvSpPr>
        <p:spPr>
          <a:xfrm>
            <a:off x="152400" y="1696725"/>
            <a:ext cx="8877300" cy="988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i="0"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Several </a:t>
            </a:r>
            <a:r>
              <a:rPr i="0" lang="fr-FR" sz="1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Community Gateways</a:t>
            </a:r>
            <a:r>
              <a:rPr i="0"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are already available:</a:t>
            </a:r>
            <a:endParaRPr i="0"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3" name="Google Shape;273;ga69e99e61f_0_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1159" y="2193350"/>
            <a:ext cx="1383275" cy="187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a69e99e61f_0_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308" y="2211975"/>
            <a:ext cx="1383275" cy="185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a69e99e61f_0_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3082" y="2193350"/>
            <a:ext cx="1326875" cy="188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a69e99e61f_0_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7565" y="2201225"/>
            <a:ext cx="1383274" cy="187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a69e99e61f_0_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68858" y="2193350"/>
            <a:ext cx="1326875" cy="185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a69e99e61f_0_64"/>
          <p:cNvSpPr txBox="1"/>
          <p:nvPr>
            <p:ph idx="2" type="body"/>
          </p:nvPr>
        </p:nvSpPr>
        <p:spPr>
          <a:xfrm>
            <a:off x="152400" y="4077975"/>
            <a:ext cx="8877300" cy="7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.. and many others.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The EGI Community Gateway is available at: </a:t>
            </a:r>
            <a:r>
              <a:rPr i="1" lang="fr-FR" sz="1800">
                <a:solidFill>
                  <a:srgbClr val="7F7F7F"/>
                </a:solidFill>
              </a:rPr>
              <a:t>https://beta.egi.openaire.eu/</a:t>
            </a: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9" name="Google Shape;279;ga69e99e61f_0_6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72133" y="2211975"/>
            <a:ext cx="1295200" cy="18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a69e99e61f_0_6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96325" y="1698541"/>
            <a:ext cx="1894799" cy="418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a69e99e61f_0_110"/>
          <p:cNvSpPr txBox="1"/>
          <p:nvPr>
            <p:ph type="title"/>
          </p:nvPr>
        </p:nvSpPr>
        <p:spPr>
          <a:xfrm>
            <a:off x="2579077" y="95144"/>
            <a:ext cx="4728900" cy="19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Monitoring of the publications</a:t>
            </a:r>
            <a:endParaRPr/>
          </a:p>
        </p:txBody>
      </p:sp>
      <p:sp>
        <p:nvSpPr>
          <p:cNvPr id="287" name="Google Shape;287;ga69e99e61f_0_110"/>
          <p:cNvSpPr txBox="1"/>
          <p:nvPr>
            <p:ph idx="1" type="subTitle"/>
          </p:nvPr>
        </p:nvSpPr>
        <p:spPr>
          <a:xfrm>
            <a:off x="2579076" y="337919"/>
            <a:ext cx="4728900" cy="2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800"/>
              <a:t>https://beta.egi.openaire.eu/</a:t>
            </a:r>
            <a:endParaRPr sz="1800"/>
          </a:p>
        </p:txBody>
      </p:sp>
      <p:pic>
        <p:nvPicPr>
          <p:cNvPr id="288" name="Google Shape;288;ga69e99e61f_0_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75" y="1280746"/>
            <a:ext cx="4992066" cy="3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a69e99e61f_0_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32" y="1687425"/>
            <a:ext cx="4973275" cy="313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a69e99e61f_0_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775" y="852800"/>
            <a:ext cx="4973276" cy="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a69e99e61f_0_110"/>
          <p:cNvSpPr/>
          <p:nvPr/>
        </p:nvSpPr>
        <p:spPr>
          <a:xfrm>
            <a:off x="4287270" y="797871"/>
            <a:ext cx="789300" cy="368700"/>
          </a:xfrm>
          <a:prstGeom prst="ellipse">
            <a:avLst/>
          </a:prstGeom>
          <a:noFill/>
          <a:ln cap="flat" cmpd="sng" w="2857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ga69e99e61f_0_1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28750" y="1382100"/>
            <a:ext cx="3938549" cy="34492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93" name="Google Shape;293;ga69e99e61f_0_110"/>
          <p:cNvCxnSpPr>
            <a:stCxn id="291" idx="6"/>
          </p:cNvCxnSpPr>
          <p:nvPr/>
        </p:nvCxnSpPr>
        <p:spPr>
          <a:xfrm>
            <a:off x="5076570" y="982221"/>
            <a:ext cx="596100" cy="41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4" name="Google Shape;294;ga69e99e61f_0_110"/>
          <p:cNvSpPr/>
          <p:nvPr/>
        </p:nvSpPr>
        <p:spPr>
          <a:xfrm>
            <a:off x="4287270" y="1837529"/>
            <a:ext cx="789300" cy="368700"/>
          </a:xfrm>
          <a:prstGeom prst="ellipse">
            <a:avLst/>
          </a:prstGeom>
          <a:noFill/>
          <a:ln cap="flat" cmpd="sng" w="2857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69e99e61f_0_152"/>
          <p:cNvSpPr txBox="1"/>
          <p:nvPr>
            <p:ph idx="2" type="body"/>
          </p:nvPr>
        </p:nvSpPr>
        <p:spPr>
          <a:xfrm>
            <a:off x="38100" y="648969"/>
            <a:ext cx="8763000" cy="7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fr-FR" sz="1800"/>
              <a:t>Sign in with your account.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FR" sz="1800"/>
              <a:t>Click on the “Starting linking” button (under the Link menu):</a:t>
            </a:r>
            <a:endParaRPr sz="18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1" name="Google Shape;301;ga69e99e61f_0_152"/>
          <p:cNvSpPr txBox="1"/>
          <p:nvPr>
            <p:ph type="title"/>
          </p:nvPr>
        </p:nvSpPr>
        <p:spPr>
          <a:xfrm>
            <a:off x="2579077" y="95144"/>
            <a:ext cx="4728900" cy="19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How to claim publications</a:t>
            </a:r>
            <a:endParaRPr/>
          </a:p>
        </p:txBody>
      </p:sp>
      <p:pic>
        <p:nvPicPr>
          <p:cNvPr id="302" name="Google Shape;302;ga69e99e61f_0_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4600" y="779207"/>
            <a:ext cx="1457325" cy="72151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a69e99e61f_0_152"/>
          <p:cNvSpPr txBox="1"/>
          <p:nvPr>
            <p:ph idx="2" type="body"/>
          </p:nvPr>
        </p:nvSpPr>
        <p:spPr>
          <a:xfrm>
            <a:off x="38100" y="1353824"/>
            <a:ext cx="8763000" cy="58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fr-FR" sz="1800"/>
              <a:t>Use the text editor to add the publication to be linked and click on the Search button:</a:t>
            </a:r>
            <a:endParaRPr sz="18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304" name="Google Shape;304;ga69e99e61f_0_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5783" y="1786200"/>
            <a:ext cx="5494701" cy="227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a69e99e61f_0_152"/>
          <p:cNvSpPr txBox="1"/>
          <p:nvPr>
            <p:ph idx="2" type="body"/>
          </p:nvPr>
        </p:nvSpPr>
        <p:spPr>
          <a:xfrm>
            <a:off x="38100" y="3982724"/>
            <a:ext cx="8763000" cy="58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fr-FR" sz="1800"/>
              <a:t>Click on the “Continue to Link” button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FR" sz="1800"/>
              <a:t>Select “Communities” as type of Entity to Link your sources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FR" sz="1800"/>
              <a:t>Select “EGI Federation” as community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FR" sz="1800"/>
              <a:t>Click on the “Finish Linking” button</a:t>
            </a:r>
            <a:endParaRPr sz="18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a69e99e61f_0_152"/>
          <p:cNvSpPr txBox="1"/>
          <p:nvPr>
            <p:ph idx="1" type="subTitle"/>
          </p:nvPr>
        </p:nvSpPr>
        <p:spPr>
          <a:xfrm>
            <a:off x="2579076" y="337919"/>
            <a:ext cx="4728900" cy="2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800"/>
              <a:t>https://beta.egi.openaire.eu/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a6e724c954_1_9"/>
          <p:cNvSpPr txBox="1"/>
          <p:nvPr>
            <p:ph idx="1" type="subTitle"/>
          </p:nvPr>
        </p:nvSpPr>
        <p:spPr>
          <a:xfrm>
            <a:off x="2579076" y="471269"/>
            <a:ext cx="4728900" cy="2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a6e724c954_1_9"/>
          <p:cNvSpPr txBox="1"/>
          <p:nvPr>
            <p:ph idx="2" type="body"/>
          </p:nvPr>
        </p:nvSpPr>
        <p:spPr>
          <a:xfrm>
            <a:off x="190500" y="915675"/>
            <a:ext cx="5352900" cy="84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Font typeface="Nunito"/>
              <a:buChar char="•"/>
            </a:pP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Different experiment repositories: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▪"/>
            </a:pPr>
            <a:r>
              <a:rPr lang="fr-FR">
                <a:latin typeface="Nunito"/>
                <a:ea typeface="Nunito"/>
                <a:cs typeface="Nunito"/>
                <a:sym typeface="Nunito"/>
              </a:rPr>
              <a:t>ALICE, LHCb,</a:t>
            </a:r>
            <a:r>
              <a:rPr lang="fr-FR">
                <a:latin typeface="Nunito"/>
                <a:ea typeface="Nunito"/>
                <a:cs typeface="Nunito"/>
                <a:sym typeface="Nunito"/>
              </a:rPr>
              <a:t> SeaDataNet, </a:t>
            </a:r>
            <a:br>
              <a:rPr lang="fr-FR">
                <a:latin typeface="Nunito"/>
                <a:ea typeface="Nunito"/>
                <a:cs typeface="Nunito"/>
                <a:sym typeface="Nunito"/>
              </a:rPr>
            </a:br>
            <a:r>
              <a:rPr lang="fr-FR">
                <a:latin typeface="Nunito"/>
                <a:ea typeface="Nunito"/>
                <a:cs typeface="Nunito"/>
                <a:sym typeface="Nunito"/>
              </a:rPr>
              <a:t>XENON</a:t>
            </a:r>
            <a:r>
              <a:rPr lang="fr-FR">
                <a:latin typeface="Nunito"/>
                <a:ea typeface="Nunito"/>
                <a:cs typeface="Nunito"/>
                <a:sym typeface="Nunito"/>
              </a:rPr>
              <a:t>, CTA, …. and many others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4" name="Google Shape;314;ga6e724c954_1_9"/>
          <p:cNvSpPr txBox="1"/>
          <p:nvPr>
            <p:ph type="title"/>
          </p:nvPr>
        </p:nvSpPr>
        <p:spPr>
          <a:xfrm>
            <a:off x="2579077" y="126859"/>
            <a:ext cx="4728900" cy="25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Experiments repositories</a:t>
            </a:r>
            <a:endParaRPr/>
          </a:p>
        </p:txBody>
      </p:sp>
      <p:sp>
        <p:nvSpPr>
          <p:cNvPr id="315" name="Google Shape;315;ga6e724c954_1_9"/>
          <p:cNvSpPr txBox="1"/>
          <p:nvPr>
            <p:ph idx="2" type="body"/>
          </p:nvPr>
        </p:nvSpPr>
        <p:spPr>
          <a:xfrm>
            <a:off x="190500" y="1947875"/>
            <a:ext cx="4910100" cy="103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Font typeface="Nunito"/>
              <a:buChar char="•"/>
            </a:pP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Different way to publish scientific publications: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▪"/>
            </a:pPr>
            <a:r>
              <a:rPr lang="fr-FR">
                <a:latin typeface="Nunito"/>
                <a:ea typeface="Nunito"/>
                <a:cs typeface="Nunito"/>
                <a:sym typeface="Nunito"/>
              </a:rPr>
              <a:t>HTML, XML, bibtex, JSON, etc.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6" name="Google Shape;316;ga6e724c954_1_9"/>
          <p:cNvSpPr txBox="1"/>
          <p:nvPr>
            <p:ph idx="2" type="body"/>
          </p:nvPr>
        </p:nvSpPr>
        <p:spPr>
          <a:xfrm>
            <a:off x="190500" y="3049270"/>
            <a:ext cx="8763000" cy="108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spcBef>
                <a:spcPts val="750"/>
              </a:spcBef>
              <a:spcAft>
                <a:spcPts val="0"/>
              </a:spcAft>
              <a:buSzPts val="1900"/>
              <a:buFont typeface="Nunito"/>
              <a:buChar char="•"/>
            </a:pPr>
            <a:r>
              <a:rPr lang="fr-FR" sz="1900">
                <a:latin typeface="Nunito"/>
                <a:ea typeface="Nunito"/>
                <a:cs typeface="Nunito"/>
                <a:sym typeface="Nunito"/>
              </a:rPr>
              <a:t>Parsing communities’ experiment </a:t>
            </a:r>
            <a:br>
              <a:rPr lang="fr-FR" sz="1900">
                <a:latin typeface="Nunito"/>
                <a:ea typeface="Nunito"/>
                <a:cs typeface="Nunito"/>
                <a:sym typeface="Nunito"/>
              </a:rPr>
            </a:br>
            <a:r>
              <a:rPr lang="fr-FR" sz="1900">
                <a:latin typeface="Nunito"/>
                <a:ea typeface="Nunito"/>
                <a:cs typeface="Nunito"/>
                <a:sym typeface="Nunito"/>
              </a:rPr>
              <a:t>repositories on regular basis using: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▪"/>
            </a:pPr>
            <a:r>
              <a:rPr lang="fr-FR" sz="19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Beautiful Soup</a:t>
            </a:r>
            <a:r>
              <a:rPr lang="fr-FR" sz="1900">
                <a:latin typeface="Nunito"/>
                <a:ea typeface="Nunito"/>
                <a:cs typeface="Nunito"/>
                <a:sym typeface="Nunito"/>
              </a:rPr>
              <a:t> (v4.0) libraries, and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▪"/>
            </a:pPr>
            <a:r>
              <a:rPr lang="fr-FR" sz="19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lang="fr-FR" sz="19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bib2csv</a:t>
            </a:r>
            <a:r>
              <a:rPr lang="fr-FR" sz="1900">
                <a:latin typeface="Nunito"/>
                <a:ea typeface="Nunito"/>
                <a:cs typeface="Nunito"/>
                <a:sym typeface="Nunito"/>
              </a:rPr>
              <a:t> module 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7" name="Google Shape;317;ga6e724c954_1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5275" y="912600"/>
            <a:ext cx="2526149" cy="271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a6e724c954_1_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8200" y="1362201"/>
            <a:ext cx="2526150" cy="2714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19" name="Google Shape;319;ga6e724c954_1_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09275" y="2015975"/>
            <a:ext cx="2526152" cy="278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fr-FR"/>
              <a:t>How to measure the impact of user engagement?</a:t>
            </a:r>
            <a:endParaRPr/>
          </a:p>
        </p:txBody>
      </p:sp>
      <p:sp>
        <p:nvSpPr>
          <p:cNvPr id="93" name="Google Shape;93;p1"/>
          <p:cNvSpPr txBox="1"/>
          <p:nvPr>
            <p:ph idx="2" type="body"/>
          </p:nvPr>
        </p:nvSpPr>
        <p:spPr>
          <a:xfrm>
            <a:off x="2140554" y="3642395"/>
            <a:ext cx="3598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fr-FR"/>
              <a:t>Community Support Team Lead.</a:t>
            </a:r>
            <a:endParaRPr/>
          </a:p>
        </p:txBody>
      </p:sp>
      <p:sp>
        <p:nvSpPr>
          <p:cNvPr id="94" name="Google Shape;94;p1"/>
          <p:cNvSpPr txBox="1"/>
          <p:nvPr>
            <p:ph idx="3" type="body"/>
          </p:nvPr>
        </p:nvSpPr>
        <p:spPr>
          <a:xfrm>
            <a:off x="126025" y="3566208"/>
            <a:ext cx="23172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fr-FR"/>
              <a:t>Giuseppe La </a:t>
            </a:r>
            <a:r>
              <a:rPr lang="fr-FR"/>
              <a:t>R</a:t>
            </a:r>
            <a:r>
              <a:rPr lang="fr-FR"/>
              <a:t>occa</a:t>
            </a:r>
            <a:endParaRPr/>
          </a:p>
        </p:txBody>
      </p:sp>
      <p:sp>
        <p:nvSpPr>
          <p:cNvPr id="95" name="Google Shape;95;p1"/>
          <p:cNvSpPr txBox="1"/>
          <p:nvPr>
            <p:ph idx="3" type="body"/>
          </p:nvPr>
        </p:nvSpPr>
        <p:spPr>
          <a:xfrm>
            <a:off x="126025" y="3288550"/>
            <a:ext cx="23172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fr-FR"/>
              <a:t>Gergely Sipos</a:t>
            </a:r>
            <a:endParaRPr/>
          </a:p>
        </p:txBody>
      </p:sp>
      <p:sp>
        <p:nvSpPr>
          <p:cNvPr id="96" name="Google Shape;96;p1"/>
          <p:cNvSpPr txBox="1"/>
          <p:nvPr>
            <p:ph idx="2" type="body"/>
          </p:nvPr>
        </p:nvSpPr>
        <p:spPr>
          <a:xfrm>
            <a:off x="2140554" y="3364738"/>
            <a:ext cx="3598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fr-FR"/>
              <a:t>Head of Services, Solution and Support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6eb77f3db_0_156"/>
          <p:cNvSpPr txBox="1"/>
          <p:nvPr>
            <p:ph idx="2" type="body"/>
          </p:nvPr>
        </p:nvSpPr>
        <p:spPr>
          <a:xfrm>
            <a:off x="176650" y="1445423"/>
            <a:ext cx="8754300" cy="187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100">
                <a:latin typeface="Nunito"/>
                <a:ea typeface="Nunito"/>
                <a:cs typeface="Nunito"/>
                <a:sym typeface="Nunito"/>
              </a:rPr>
              <a:t>Other</a:t>
            </a:r>
            <a:r>
              <a:rPr b="1" lang="fr-FR" sz="2100">
                <a:latin typeface="Nunito"/>
                <a:ea typeface="Nunito"/>
                <a:cs typeface="Nunito"/>
                <a:sym typeface="Nunito"/>
              </a:rPr>
              <a:t> impact</a:t>
            </a:r>
            <a:endParaRPr b="1" sz="21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fr-FR">
                <a:latin typeface="Nunito"/>
                <a:ea typeface="Nunito"/>
                <a:cs typeface="Nunito"/>
                <a:sym typeface="Nunito"/>
              </a:rPr>
              <a:t>Customer interviews (free forms response)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fr-FR">
                <a:latin typeface="Nunito"/>
                <a:ea typeface="Nunito"/>
                <a:cs typeface="Nunito"/>
                <a:sym typeface="Nunito"/>
              </a:rPr>
              <a:t>Council interviews (guided questionnaire)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a69e99e61f_0_287"/>
          <p:cNvSpPr txBox="1"/>
          <p:nvPr>
            <p:ph type="title"/>
          </p:nvPr>
        </p:nvSpPr>
        <p:spPr>
          <a:xfrm>
            <a:off x="2426675" y="126863"/>
            <a:ext cx="6359700" cy="25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Customer Satisfaction Reviews</a:t>
            </a:r>
            <a:endParaRPr/>
          </a:p>
        </p:txBody>
      </p:sp>
      <p:sp>
        <p:nvSpPr>
          <p:cNvPr id="332" name="Google Shape;332;ga69e99e61f_0_287"/>
          <p:cNvSpPr txBox="1"/>
          <p:nvPr/>
        </p:nvSpPr>
        <p:spPr>
          <a:xfrm>
            <a:off x="92650" y="590381"/>
            <a:ext cx="8923200" cy="1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As part of EGI IMS is organizing, on a regular basis, meetings with customers to collect: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Feedback from the service delivered via SLA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List of publications benefiting from the use of the services/resources provided by EGI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Numb. of users accessing the services deployed in the EGI Infrastructure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33" name="Google Shape;333;ga69e99e61f_0_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250" y="1862350"/>
            <a:ext cx="5717949" cy="304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a69e99e61f_0_605"/>
          <p:cNvSpPr txBox="1"/>
          <p:nvPr>
            <p:ph type="title"/>
          </p:nvPr>
        </p:nvSpPr>
        <p:spPr>
          <a:xfrm>
            <a:off x="2579077" y="126859"/>
            <a:ext cx="4728900" cy="25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Council interviews</a:t>
            </a:r>
            <a:endParaRPr/>
          </a:p>
        </p:txBody>
      </p:sp>
      <p:sp>
        <p:nvSpPr>
          <p:cNvPr id="340" name="Google Shape;340;ga69e99e61f_0_605"/>
          <p:cNvSpPr txBox="1"/>
          <p:nvPr>
            <p:ph idx="1" type="subTitle"/>
          </p:nvPr>
        </p:nvSpPr>
        <p:spPr>
          <a:xfrm>
            <a:off x="2579076" y="471269"/>
            <a:ext cx="4728900" cy="2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a69e99e61f_0_605"/>
          <p:cNvSpPr txBox="1"/>
          <p:nvPr>
            <p:ph idx="2" type="body"/>
          </p:nvPr>
        </p:nvSpPr>
        <p:spPr>
          <a:xfrm>
            <a:off x="190500" y="915668"/>
            <a:ext cx="8763000" cy="375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Council = Representatives of EGI Foundation participants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National e-infrastructures (24 NGIs)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Scientific communities (CERN, ENES)</a:t>
            </a:r>
            <a:br>
              <a:rPr lang="fr-FR"/>
            </a:b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1-on-1 interview with each of them annually</a:t>
            </a:r>
            <a:br>
              <a:rPr lang="fr-FR"/>
            </a:b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Objectives are to: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Assess legal status of participant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Discuss the EGI value and strategy → </a:t>
            </a:r>
            <a:r>
              <a:rPr lang="fr-FR">
                <a:highlight>
                  <a:srgbClr val="FFFF00"/>
                </a:highlight>
              </a:rPr>
              <a:t>What EGI enabled them to achieve</a:t>
            </a:r>
            <a:endParaRPr>
              <a:highlight>
                <a:srgbClr val="FFFF00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Learn about the participant (e.g. technology roadmaps; capacity plans; …)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a6e724c954_1_2"/>
          <p:cNvSpPr txBox="1"/>
          <p:nvPr>
            <p:ph idx="1" type="subTitle"/>
          </p:nvPr>
        </p:nvSpPr>
        <p:spPr>
          <a:xfrm>
            <a:off x="2579076" y="471269"/>
            <a:ext cx="4728900" cy="2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a6e724c954_1_2"/>
          <p:cNvSpPr txBox="1"/>
          <p:nvPr>
            <p:ph idx="2" type="body"/>
          </p:nvPr>
        </p:nvSpPr>
        <p:spPr>
          <a:xfrm>
            <a:off x="190500" y="915668"/>
            <a:ext cx="8763000" cy="375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Infrastructure impact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Incomplete picture (not every service/community provides complete report)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Scientific impact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Too many false positives/negatives in OpenAIRE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Which repository to use?</a:t>
            </a:r>
            <a:endParaRPr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o"/>
            </a:pPr>
            <a:r>
              <a:rPr lang="fr-FR"/>
              <a:t>Zenodo vs Experiment-specific vs. National vs. Institutional repositories </a:t>
            </a:r>
            <a:endParaRPr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o"/>
            </a:pPr>
            <a:r>
              <a:rPr lang="fr-FR"/>
              <a:t>Integrating and cleaning data from all these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Other impacts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New reporting demands (e.g. ‘how much’ country X used service Y)</a:t>
            </a:r>
            <a:br>
              <a:rPr lang="fr-FR"/>
            </a:br>
            <a:r>
              <a:rPr lang="fr-FR"/>
              <a:t>(Various readers; How detailed?)</a:t>
            </a:r>
            <a:endParaRPr/>
          </a:p>
        </p:txBody>
      </p:sp>
      <p:sp>
        <p:nvSpPr>
          <p:cNvPr id="349" name="Google Shape;349;ga6e724c954_1_2"/>
          <p:cNvSpPr txBox="1"/>
          <p:nvPr>
            <p:ph type="title"/>
          </p:nvPr>
        </p:nvSpPr>
        <p:spPr>
          <a:xfrm>
            <a:off x="2579077" y="126859"/>
            <a:ext cx="4728900" cy="25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Open challenges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"/>
          <p:cNvSpPr txBox="1"/>
          <p:nvPr>
            <p:ph idx="1" type="subTitle"/>
          </p:nvPr>
        </p:nvSpPr>
        <p:spPr>
          <a:xfrm>
            <a:off x="329919" y="2490809"/>
            <a:ext cx="4543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/>
          </a:p>
        </p:txBody>
      </p:sp>
      <p:sp>
        <p:nvSpPr>
          <p:cNvPr id="356" name="Google Shape;356;p33"/>
          <p:cNvSpPr txBox="1"/>
          <p:nvPr>
            <p:ph type="title"/>
          </p:nvPr>
        </p:nvSpPr>
        <p:spPr>
          <a:xfrm>
            <a:off x="329919" y="1948714"/>
            <a:ext cx="48153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-FR"/>
              <a:t>Thank you!</a:t>
            </a:r>
            <a:endParaRPr/>
          </a:p>
        </p:txBody>
      </p:sp>
      <p:sp>
        <p:nvSpPr>
          <p:cNvPr id="357" name="Google Shape;357;p33"/>
          <p:cNvSpPr txBox="1"/>
          <p:nvPr>
            <p:ph idx="2" type="body"/>
          </p:nvPr>
        </p:nvSpPr>
        <p:spPr>
          <a:xfrm>
            <a:off x="354634" y="3636204"/>
            <a:ext cx="19365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58" name="Google Shape;358;p33"/>
          <p:cNvSpPr txBox="1"/>
          <p:nvPr>
            <p:ph idx="3" type="body"/>
          </p:nvPr>
        </p:nvSpPr>
        <p:spPr>
          <a:xfrm>
            <a:off x="354634" y="3353555"/>
            <a:ext cx="19365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176645" y="6072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Introduction (Gergely Sipos)</a:t>
            </a:r>
            <a:br>
              <a:rPr lang="fr-FR" sz="1800">
                <a:latin typeface="Nunito"/>
                <a:ea typeface="Nunito"/>
                <a:cs typeface="Nunito"/>
                <a:sym typeface="Nunito"/>
              </a:rPr>
            </a:b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How EGI measures its impact? (Giuseppe La Rocca)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b="1" lang="fr-FR">
                <a:latin typeface="Nunito"/>
                <a:ea typeface="Nunito"/>
                <a:cs typeface="Nunito"/>
                <a:sym typeface="Nunito"/>
              </a:rPr>
              <a:t>Infrastructure impact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-225899" lvl="2" marL="1371600" rtl="0" algn="just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</a:pPr>
            <a:r>
              <a:rPr lang="fr-FR">
                <a:latin typeface="Nunito"/>
                <a:ea typeface="Nunito"/>
                <a:cs typeface="Nunito"/>
                <a:sym typeface="Nunito"/>
              </a:rPr>
              <a:t>Impact of outreach and support activities (EGI CRM)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225899" lvl="2" marL="1371600" rtl="0" algn="just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</a:pPr>
            <a:r>
              <a:rPr lang="fr-FR">
                <a:latin typeface="Nunito"/>
                <a:ea typeface="Nunito"/>
                <a:cs typeface="Nunito"/>
                <a:sym typeface="Nunito"/>
              </a:rPr>
              <a:t>Number of users across the services (from the EGI Ops Portal; REST API; Check-in)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225899" lvl="2" marL="1371600" rtl="0" algn="just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</a:pP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CPU usage (from the EGI Accounting Portal)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b="1" lang="fr-FR">
                <a:latin typeface="Nunito"/>
                <a:ea typeface="Nunito"/>
                <a:cs typeface="Nunito"/>
                <a:sym typeface="Nunito"/>
              </a:rPr>
              <a:t>Scientific impact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-204299" lvl="2" marL="1349999" rtl="0" algn="just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</a:pPr>
            <a:r>
              <a:rPr lang="fr-FR">
                <a:latin typeface="Nunito"/>
                <a:ea typeface="Nunito"/>
                <a:cs typeface="Nunito"/>
                <a:sym typeface="Nunito"/>
              </a:rPr>
              <a:t>List of publications (OpenAIRE)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b="1" lang="fr-FR">
                <a:latin typeface="Nunito"/>
                <a:ea typeface="Nunito"/>
                <a:cs typeface="Nunito"/>
                <a:sym typeface="Nunito"/>
              </a:rPr>
              <a:t>Other impact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-225899" lvl="2" marL="1371600" rtl="0" algn="just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</a:pPr>
            <a:r>
              <a:rPr lang="fr-FR">
                <a:latin typeface="Nunito"/>
                <a:ea typeface="Nunito"/>
                <a:cs typeface="Nunito"/>
                <a:sym typeface="Nunito"/>
              </a:rPr>
              <a:t>Customer interviews (free forms response)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225899" lvl="2" marL="1371600" rtl="0" algn="just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</a:pPr>
            <a:r>
              <a:rPr lang="fr-FR">
                <a:latin typeface="Nunito"/>
                <a:ea typeface="Nunito"/>
                <a:cs typeface="Nunito"/>
                <a:sym typeface="Nunito"/>
              </a:rPr>
              <a:t>Council interviews (guided </a:t>
            </a:r>
            <a:r>
              <a:rPr lang="fr-FR">
                <a:latin typeface="Nunito"/>
                <a:ea typeface="Nunito"/>
                <a:cs typeface="Nunito"/>
                <a:sym typeface="Nunito"/>
              </a:rPr>
              <a:t>questionnaire</a:t>
            </a:r>
            <a:r>
              <a:rPr lang="fr-FR">
                <a:latin typeface="Nunito"/>
                <a:ea typeface="Nunito"/>
                <a:cs typeface="Nunito"/>
                <a:sym typeface="Nunito"/>
              </a:rPr>
              <a:t>) </a:t>
            </a:r>
            <a:br>
              <a:rPr lang="fr-FR">
                <a:latin typeface="Nunito"/>
                <a:ea typeface="Nunito"/>
                <a:cs typeface="Nunito"/>
                <a:sym typeface="Nunito"/>
              </a:rPr>
            </a:b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Monitoring scientific outputs with OpenAIRE (Paolo Manghi)</a:t>
            </a:r>
            <a:br>
              <a:rPr lang="fr-FR" sz="1800">
                <a:latin typeface="Nunito"/>
                <a:ea typeface="Nunito"/>
                <a:cs typeface="Nunito"/>
                <a:sym typeface="Nunito"/>
              </a:rPr>
            </a:b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Q&amp;A, Discussion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" name="Google Shape;103;p3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fr-FR"/>
              <a:t>Outline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69e99e61f_0_1"/>
          <p:cNvSpPr txBox="1"/>
          <p:nvPr>
            <p:ph type="title"/>
          </p:nvPr>
        </p:nvSpPr>
        <p:spPr>
          <a:xfrm>
            <a:off x="2579077" y="95144"/>
            <a:ext cx="4728900" cy="19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What do we need?</a:t>
            </a:r>
            <a:endParaRPr/>
          </a:p>
        </p:txBody>
      </p:sp>
      <p:grpSp>
        <p:nvGrpSpPr>
          <p:cNvPr id="110" name="Google Shape;110;ga69e99e61f_0_1"/>
          <p:cNvGrpSpPr/>
          <p:nvPr/>
        </p:nvGrpSpPr>
        <p:grpSpPr>
          <a:xfrm>
            <a:off x="6258800" y="1809750"/>
            <a:ext cx="2486829" cy="2783366"/>
            <a:chOff x="1118224" y="283725"/>
            <a:chExt cx="2090826" cy="4076400"/>
          </a:xfrm>
        </p:grpSpPr>
        <p:sp>
          <p:nvSpPr>
            <p:cNvPr id="111" name="Google Shape;111;ga69e99e61f_0_1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ga69e99e61f_0_1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1D7E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ga69e99e61f_0_1"/>
            <p:cNvSpPr/>
            <p:nvPr/>
          </p:nvSpPr>
          <p:spPr>
            <a:xfrm>
              <a:off x="1233923" y="1001862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50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Monitoring the CPU usage of resources</a:t>
              </a:r>
              <a:endParaRPr b="1" sz="150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" name="Google Shape;114;ga69e99e61f_0_1"/>
            <p:cNvSpPr/>
            <p:nvPr/>
          </p:nvSpPr>
          <p:spPr>
            <a:xfrm>
              <a:off x="1233850" y="359001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290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58M</a:t>
              </a:r>
              <a:r>
                <a:rPr b="1" lang="fr-FR" sz="290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+ CPUh</a:t>
              </a:r>
              <a:endParaRPr sz="29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15" name="Google Shape;115;ga69e99e61f_0_1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" name="Google Shape;116;ga69e99e61f_0_1"/>
          <p:cNvSpPr/>
          <p:nvPr/>
        </p:nvSpPr>
        <p:spPr>
          <a:xfrm>
            <a:off x="3324250" y="1171875"/>
            <a:ext cx="2415000" cy="30402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a69e99e61f_0_1"/>
          <p:cNvSpPr/>
          <p:nvPr/>
        </p:nvSpPr>
        <p:spPr>
          <a:xfrm>
            <a:off x="3252375" y="1217651"/>
            <a:ext cx="2436000" cy="19515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1D7E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a69e99e61f_0_1"/>
          <p:cNvSpPr/>
          <p:nvPr/>
        </p:nvSpPr>
        <p:spPr>
          <a:xfrm>
            <a:off x="3217862" y="3191625"/>
            <a:ext cx="24150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●"/>
            </a:pPr>
            <a:r>
              <a:rPr lang="fr-FR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CRM </a:t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●"/>
            </a:pPr>
            <a:r>
              <a:rPr lang="fr-FR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Customer interviews</a:t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●"/>
            </a:pPr>
            <a:r>
              <a:rPr lang="fr-FR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EGI Operations Portal</a:t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●"/>
            </a:pPr>
            <a:r>
              <a:rPr lang="fr-FR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REST APIs</a:t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ga69e99e61f_0_1"/>
          <p:cNvSpPr/>
          <p:nvPr/>
        </p:nvSpPr>
        <p:spPr>
          <a:xfrm>
            <a:off x="6265862" y="3725025"/>
            <a:ext cx="24150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●"/>
            </a:pPr>
            <a:r>
              <a:rPr lang="fr-FR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EGI Accounting Portal</a:t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ga69e99e61f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3374" y="2562427"/>
            <a:ext cx="958725" cy="4994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ga69e99e61f_0_1"/>
          <p:cNvGrpSpPr/>
          <p:nvPr/>
        </p:nvGrpSpPr>
        <p:grpSpPr>
          <a:xfrm>
            <a:off x="233902" y="895350"/>
            <a:ext cx="2486829" cy="2783366"/>
            <a:chOff x="1118224" y="283725"/>
            <a:chExt cx="2090826" cy="4076400"/>
          </a:xfrm>
        </p:grpSpPr>
        <p:sp>
          <p:nvSpPr>
            <p:cNvPr id="122" name="Google Shape;122;ga69e99e61f_0_1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ga69e99e61f_0_1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1D7E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ga69e99e61f_0_1"/>
            <p:cNvSpPr/>
            <p:nvPr/>
          </p:nvSpPr>
          <p:spPr>
            <a:xfrm>
              <a:off x="1233923" y="1113462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50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Open Access Scientific Publications in 2019</a:t>
              </a:r>
              <a:endParaRPr b="1" sz="150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" name="Google Shape;125;ga69e99e61f_0_1"/>
            <p:cNvSpPr/>
            <p:nvPr/>
          </p:nvSpPr>
          <p:spPr>
            <a:xfrm>
              <a:off x="1233850" y="359001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360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2,000+</a:t>
              </a:r>
              <a:endParaRPr sz="36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26" name="Google Shape;126;ga69e99e61f_0_1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ga69e99e61f_0_1"/>
            <p:cNvSpPr/>
            <p:nvPr/>
          </p:nvSpPr>
          <p:spPr>
            <a:xfrm>
              <a:off x="1118308" y="2977156"/>
              <a:ext cx="20304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Char char="●"/>
              </a:pPr>
              <a:r>
                <a:rPr lang="fr-FR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OpenAIRE portal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Char char="●"/>
              </a:pPr>
              <a:r>
                <a:rPr lang="fr-FR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Communities repositories, and customers interviews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" name="Google Shape;128;ga69e99e61f_0_1"/>
          <p:cNvGrpSpPr/>
          <p:nvPr/>
        </p:nvGrpSpPr>
        <p:grpSpPr>
          <a:xfrm>
            <a:off x="3389907" y="1784948"/>
            <a:ext cx="2158886" cy="1649844"/>
            <a:chOff x="3466107" y="1871931"/>
            <a:chExt cx="2158886" cy="2199792"/>
          </a:xfrm>
        </p:grpSpPr>
        <p:sp>
          <p:nvSpPr>
            <p:cNvPr id="129" name="Google Shape;129;ga69e99e61f_0_1"/>
            <p:cNvSpPr/>
            <p:nvPr/>
          </p:nvSpPr>
          <p:spPr>
            <a:xfrm>
              <a:off x="3466194" y="2457192"/>
              <a:ext cx="2158800" cy="55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50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Active</a:t>
              </a:r>
              <a:r>
                <a:rPr b="1" lang="fr-FR" sz="150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 users </a:t>
              </a:r>
              <a:endParaRPr b="1" sz="150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" name="Google Shape;130;ga69e99e61f_0_1"/>
            <p:cNvSpPr/>
            <p:nvPr/>
          </p:nvSpPr>
          <p:spPr>
            <a:xfrm>
              <a:off x="3466107" y="1871931"/>
              <a:ext cx="2158800" cy="6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360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71,000</a:t>
              </a:r>
              <a:endParaRPr b="1" sz="360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ga69e99e61f_0_1"/>
            <p:cNvSpPr/>
            <p:nvPr/>
          </p:nvSpPr>
          <p:spPr>
            <a:xfrm rot="5400000">
              <a:off x="4358844" y="3729123"/>
              <a:ext cx="354300" cy="3309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2" name="Google Shape;132;ga69e99e61f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6275" y="2151277"/>
            <a:ext cx="801525" cy="43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a69e99e61f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2450" y="2841616"/>
            <a:ext cx="937175" cy="657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ga69e99e61f_0_1"/>
          <p:cNvGrpSpPr/>
          <p:nvPr/>
        </p:nvGrpSpPr>
        <p:grpSpPr>
          <a:xfrm>
            <a:off x="3452307" y="1141448"/>
            <a:ext cx="2158886" cy="854071"/>
            <a:chOff x="3466107" y="1770331"/>
            <a:chExt cx="2158886" cy="1138761"/>
          </a:xfrm>
        </p:grpSpPr>
        <p:sp>
          <p:nvSpPr>
            <p:cNvPr id="135" name="Google Shape;135;ga69e99e61f_0_1"/>
            <p:cNvSpPr/>
            <p:nvPr/>
          </p:nvSpPr>
          <p:spPr>
            <a:xfrm>
              <a:off x="3466194" y="2355592"/>
              <a:ext cx="2158800" cy="55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50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Engaged communities</a:t>
              </a:r>
              <a:endParaRPr b="1" sz="150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" name="Google Shape;136;ga69e99e61f_0_1"/>
            <p:cNvSpPr/>
            <p:nvPr/>
          </p:nvSpPr>
          <p:spPr>
            <a:xfrm>
              <a:off x="3466107" y="1770331"/>
              <a:ext cx="2158800" cy="6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360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110</a:t>
              </a:r>
              <a:endParaRPr b="1" sz="360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6eb77f3db_0_92"/>
          <p:cNvSpPr txBox="1"/>
          <p:nvPr>
            <p:ph idx="2" type="body"/>
          </p:nvPr>
        </p:nvSpPr>
        <p:spPr>
          <a:xfrm>
            <a:off x="176650" y="1445425"/>
            <a:ext cx="8754300" cy="259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100">
                <a:latin typeface="Nunito"/>
                <a:ea typeface="Nunito"/>
                <a:cs typeface="Nunito"/>
                <a:sym typeface="Nunito"/>
              </a:rPr>
              <a:t>Infrastructure impact</a:t>
            </a:r>
            <a:endParaRPr b="1" sz="21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fr-FR">
                <a:latin typeface="Nunito"/>
                <a:ea typeface="Nunito"/>
                <a:cs typeface="Nunito"/>
                <a:sym typeface="Nunito"/>
              </a:rPr>
              <a:t>Impact of outreach and support activities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</a:pPr>
            <a:r>
              <a:rPr lang="fr-FR">
                <a:latin typeface="Nunito"/>
                <a:ea typeface="Nunito"/>
                <a:cs typeface="Nunito"/>
                <a:sym typeface="Nunito"/>
              </a:rPr>
              <a:t>Customer relationship management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fr-FR">
                <a:latin typeface="Nunito"/>
                <a:ea typeface="Nunito"/>
                <a:cs typeface="Nunito"/>
                <a:sym typeface="Nunito"/>
              </a:rPr>
              <a:t>Number of users across the services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fr-FR">
                <a:latin typeface="Nunito"/>
                <a:ea typeface="Nunito"/>
                <a:cs typeface="Nunito"/>
                <a:sym typeface="Nunito"/>
              </a:rPr>
              <a:t>From the EGI Ops Portal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fr-FR">
                <a:latin typeface="Nunito"/>
                <a:ea typeface="Nunito"/>
                <a:cs typeface="Nunito"/>
                <a:sym typeface="Nunito"/>
              </a:rPr>
              <a:t>Customer’s REST APIs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fr-FR">
                <a:latin typeface="Nunito"/>
                <a:ea typeface="Nunito"/>
                <a:cs typeface="Nunito"/>
                <a:sym typeface="Nunito"/>
              </a:rPr>
              <a:t>EGI AAI Check-In dashboard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fr-FR">
                <a:latin typeface="Nunito"/>
                <a:ea typeface="Nunito"/>
                <a:cs typeface="Nunito"/>
                <a:sym typeface="Nunito"/>
              </a:rPr>
              <a:t>CPU usage</a:t>
            </a: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from the EGI Accounting Portal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719300cb6_0_4"/>
          <p:cNvSpPr txBox="1"/>
          <p:nvPr>
            <p:ph idx="1" type="subTitle"/>
          </p:nvPr>
        </p:nvSpPr>
        <p:spPr>
          <a:xfrm>
            <a:off x="2579076" y="471269"/>
            <a:ext cx="4728900" cy="2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a719300cb6_0_4"/>
          <p:cNvSpPr txBox="1"/>
          <p:nvPr>
            <p:ph idx="2" type="body"/>
          </p:nvPr>
        </p:nvSpPr>
        <p:spPr>
          <a:xfrm>
            <a:off x="190500" y="915668"/>
            <a:ext cx="8763000" cy="375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750"/>
              </a:spcBef>
              <a:spcAft>
                <a:spcPts val="0"/>
              </a:spcAft>
              <a:buSzPts val="2000"/>
              <a:buFont typeface="Nunito"/>
              <a:buChar char="•"/>
            </a:pPr>
            <a:r>
              <a:rPr lang="fr-FR">
                <a:latin typeface="Nunito"/>
                <a:ea typeface="Nunito"/>
                <a:cs typeface="Nunito"/>
                <a:sym typeface="Nunito"/>
              </a:rPr>
              <a:t>Distributed activity based on NGI teams, community-specific support teams and EGI.eu user community support team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•"/>
            </a:pPr>
            <a:r>
              <a:rPr lang="fr-FR">
                <a:latin typeface="Nunito"/>
                <a:ea typeface="Nunito"/>
                <a:cs typeface="Nunito"/>
                <a:sym typeface="Nunito"/>
              </a:rPr>
              <a:t>Regular (~monthly) teleconferences on priorities, status, experiences, plans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•"/>
            </a:pPr>
            <a:r>
              <a:rPr lang="fr-FR">
                <a:latin typeface="Nunito"/>
                <a:ea typeface="Nunito"/>
                <a:cs typeface="Nunito"/>
                <a:sym typeface="Nunito"/>
              </a:rPr>
              <a:t>Databases in the EGI IT Service Management System to track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o"/>
            </a:pPr>
            <a:r>
              <a:rPr lang="fr-FR">
                <a:latin typeface="Nunito"/>
                <a:ea typeface="Nunito"/>
                <a:cs typeface="Nunito"/>
                <a:sym typeface="Nunito"/>
              </a:rPr>
              <a:t>Opportunities (new communities, new providers)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o"/>
            </a:pPr>
            <a:r>
              <a:rPr lang="fr-FR">
                <a:latin typeface="Nunito"/>
                <a:ea typeface="Nunito"/>
                <a:cs typeface="Nunito"/>
                <a:sym typeface="Nunito"/>
              </a:rPr>
              <a:t>Supported communities (incl. footprint, matching NGIs, requirements, etc.)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•"/>
            </a:pPr>
            <a:r>
              <a:rPr lang="fr-FR">
                <a:latin typeface="Nunito"/>
                <a:ea typeface="Nunito"/>
                <a:cs typeface="Nunito"/>
                <a:sym typeface="Nunito"/>
              </a:rPr>
              <a:t>KPIs (and other reports) can be generated quite easily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0" name="Google Shape;150;ga719300cb6_0_4"/>
          <p:cNvSpPr txBox="1"/>
          <p:nvPr>
            <p:ph type="title"/>
          </p:nvPr>
        </p:nvSpPr>
        <p:spPr>
          <a:xfrm>
            <a:off x="2579074" y="126850"/>
            <a:ext cx="6374400" cy="25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Customer relationship management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6eb77f3db_0_1"/>
          <p:cNvSpPr txBox="1"/>
          <p:nvPr>
            <p:ph idx="1" type="subTitle"/>
          </p:nvPr>
        </p:nvSpPr>
        <p:spPr>
          <a:xfrm>
            <a:off x="2579076" y="356969"/>
            <a:ext cx="4728900" cy="2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800"/>
              <a:t>https://operations-portal.egi.eu/</a:t>
            </a:r>
            <a:endParaRPr sz="1800"/>
          </a:p>
        </p:txBody>
      </p:sp>
      <p:sp>
        <p:nvSpPr>
          <p:cNvPr id="157" name="Google Shape;157;ga6eb77f3db_0_1"/>
          <p:cNvSpPr txBox="1"/>
          <p:nvPr>
            <p:ph type="title"/>
          </p:nvPr>
        </p:nvSpPr>
        <p:spPr>
          <a:xfrm>
            <a:off x="2579075" y="126863"/>
            <a:ext cx="5756100" cy="25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Number of users from the EGI Ops Portal</a:t>
            </a:r>
            <a:endParaRPr/>
          </a:p>
        </p:txBody>
      </p:sp>
      <p:pic>
        <p:nvPicPr>
          <p:cNvPr id="158" name="Google Shape;158;ga6eb77f3db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805389"/>
            <a:ext cx="5491670" cy="1178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a6eb77f3db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1496" y="2043324"/>
            <a:ext cx="5151731" cy="28112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60" name="Google Shape;160;ga6eb77f3db_0_1"/>
          <p:cNvGrpSpPr/>
          <p:nvPr/>
        </p:nvGrpSpPr>
        <p:grpSpPr>
          <a:xfrm>
            <a:off x="231024" y="2377650"/>
            <a:ext cx="1880025" cy="1299094"/>
            <a:chOff x="231024" y="3017800"/>
            <a:chExt cx="2506700" cy="1732125"/>
          </a:xfrm>
        </p:grpSpPr>
        <p:pic>
          <p:nvPicPr>
            <p:cNvPr id="161" name="Google Shape;161;ga6eb77f3db_0_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31024" y="3017800"/>
              <a:ext cx="2506700" cy="1571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ga6eb77f3db_0_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860475" y="4408225"/>
              <a:ext cx="609519" cy="341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" name="Google Shape;163;ga6eb77f3db_0_1"/>
          <p:cNvSpPr/>
          <p:nvPr/>
        </p:nvSpPr>
        <p:spPr>
          <a:xfrm>
            <a:off x="4914136" y="1437561"/>
            <a:ext cx="724500" cy="368700"/>
          </a:xfrm>
          <a:prstGeom prst="ellipse">
            <a:avLst/>
          </a:prstGeom>
          <a:noFill/>
          <a:ln cap="flat" cmpd="sng" w="2857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a6eb77f3db_0_1"/>
          <p:cNvSpPr txBox="1"/>
          <p:nvPr/>
        </p:nvSpPr>
        <p:spPr>
          <a:xfrm>
            <a:off x="284425" y="2119519"/>
            <a:ext cx="4379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Nunito"/>
                <a:ea typeface="Nunito"/>
                <a:cs typeface="Nunito"/>
                <a:sym typeface="Nunito"/>
              </a:rPr>
              <a:t>User Metrics per VO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5" name="Google Shape;165;ga6eb77f3db_0_1"/>
          <p:cNvSpPr/>
          <p:nvPr/>
        </p:nvSpPr>
        <p:spPr>
          <a:xfrm>
            <a:off x="418320" y="2732950"/>
            <a:ext cx="1033800" cy="368700"/>
          </a:xfrm>
          <a:prstGeom prst="ellipse">
            <a:avLst/>
          </a:prstGeom>
          <a:noFill/>
          <a:ln cap="flat" cmpd="sng" w="2857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6eb77f3db_0_15"/>
          <p:cNvSpPr txBox="1"/>
          <p:nvPr>
            <p:ph idx="1" type="subTitle"/>
          </p:nvPr>
        </p:nvSpPr>
        <p:spPr>
          <a:xfrm>
            <a:off x="2579076" y="356969"/>
            <a:ext cx="4728900" cy="2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800"/>
              <a:t>https://operations-portal.egi.eu/</a:t>
            </a:r>
            <a:endParaRPr sz="1800"/>
          </a:p>
        </p:txBody>
      </p:sp>
      <p:sp>
        <p:nvSpPr>
          <p:cNvPr id="172" name="Google Shape;172;ga6eb77f3db_0_15"/>
          <p:cNvSpPr txBox="1"/>
          <p:nvPr>
            <p:ph type="title"/>
          </p:nvPr>
        </p:nvSpPr>
        <p:spPr>
          <a:xfrm>
            <a:off x="2579075" y="126863"/>
            <a:ext cx="5756100" cy="25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Number of users from the EGI Ops Portal</a:t>
            </a:r>
            <a:endParaRPr/>
          </a:p>
        </p:txBody>
      </p:sp>
      <p:sp>
        <p:nvSpPr>
          <p:cNvPr id="173" name="Google Shape;173;ga6eb77f3db_0_15"/>
          <p:cNvSpPr txBox="1"/>
          <p:nvPr/>
        </p:nvSpPr>
        <p:spPr>
          <a:xfrm>
            <a:off x="284425" y="690769"/>
            <a:ext cx="4379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Nunito"/>
                <a:ea typeface="Nunito"/>
                <a:cs typeface="Nunito"/>
                <a:sym typeface="Nunito"/>
              </a:rPr>
              <a:t>User Metrics per Disciplines (first/second level)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74" name="Google Shape;174;ga6eb77f3db_0_15"/>
          <p:cNvGrpSpPr/>
          <p:nvPr/>
        </p:nvGrpSpPr>
        <p:grpSpPr>
          <a:xfrm>
            <a:off x="284425" y="1018576"/>
            <a:ext cx="1830911" cy="1346287"/>
            <a:chOff x="284425" y="1434301"/>
            <a:chExt cx="2441215" cy="1795049"/>
          </a:xfrm>
        </p:grpSpPr>
        <p:pic>
          <p:nvPicPr>
            <p:cNvPr id="175" name="Google Shape;175;ga6eb77f3db_0_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4425" y="1434301"/>
              <a:ext cx="2441215" cy="158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ga6eb77f3db_0_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80000" y="2887651"/>
              <a:ext cx="599084" cy="341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7" name="Google Shape;177;ga6eb77f3db_0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422013"/>
            <a:ext cx="6629395" cy="241122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78" name="Google Shape;178;ga6eb77f3db_0_15"/>
          <p:cNvGrpSpPr/>
          <p:nvPr/>
        </p:nvGrpSpPr>
        <p:grpSpPr>
          <a:xfrm>
            <a:off x="76203" y="2498479"/>
            <a:ext cx="8511530" cy="1856808"/>
            <a:chOff x="152397" y="3768650"/>
            <a:chExt cx="8511530" cy="1937000"/>
          </a:xfrm>
        </p:grpSpPr>
        <p:pic>
          <p:nvPicPr>
            <p:cNvPr id="179" name="Google Shape;179;ga6eb77f3db_0_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121875" y="3768650"/>
              <a:ext cx="6542052" cy="19370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80" name="Google Shape;180;ga6eb77f3db_0_15"/>
            <p:cNvSpPr/>
            <p:nvPr/>
          </p:nvSpPr>
          <p:spPr>
            <a:xfrm>
              <a:off x="152397" y="4883400"/>
              <a:ext cx="913800" cy="491400"/>
            </a:xfrm>
            <a:prstGeom prst="ellipse">
              <a:avLst/>
            </a:prstGeom>
            <a:noFill/>
            <a:ln cap="flat" cmpd="sng" w="28575">
              <a:solidFill>
                <a:srgbClr val="A61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1" name="Google Shape;181;ga6eb77f3db_0_15"/>
            <p:cNvCxnSpPr>
              <a:stCxn id="180" idx="6"/>
              <a:endCxn id="179" idx="1"/>
            </p:cNvCxnSpPr>
            <p:nvPr/>
          </p:nvCxnSpPr>
          <p:spPr>
            <a:xfrm flipH="1" rot="10800000">
              <a:off x="1066197" y="4737000"/>
              <a:ext cx="1055700" cy="392100"/>
            </a:xfrm>
            <a:prstGeom prst="straightConnector1">
              <a:avLst/>
            </a:prstGeom>
            <a:noFill/>
            <a:ln cap="flat" cmpd="sng" w="19050">
              <a:solidFill>
                <a:srgbClr val="98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82" name="Google Shape;182;ga6eb77f3db_0_15"/>
          <p:cNvSpPr/>
          <p:nvPr/>
        </p:nvSpPr>
        <p:spPr>
          <a:xfrm>
            <a:off x="418326" y="1589950"/>
            <a:ext cx="1345800" cy="368700"/>
          </a:xfrm>
          <a:prstGeom prst="ellipse">
            <a:avLst/>
          </a:prstGeom>
          <a:noFill/>
          <a:ln cap="flat" cmpd="sng" w="2857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6eb77f3db_0_31"/>
          <p:cNvSpPr txBox="1"/>
          <p:nvPr>
            <p:ph type="title"/>
          </p:nvPr>
        </p:nvSpPr>
        <p:spPr>
          <a:xfrm>
            <a:off x="2426675" y="126863"/>
            <a:ext cx="6359700" cy="25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Customer’s </a:t>
            </a:r>
            <a:r>
              <a:rPr lang="fr-FR"/>
              <a:t>REST APIs</a:t>
            </a:r>
            <a:endParaRPr/>
          </a:p>
        </p:txBody>
      </p:sp>
      <p:sp>
        <p:nvSpPr>
          <p:cNvPr id="189" name="Google Shape;189;ga6eb77f3db_0_31"/>
          <p:cNvSpPr txBox="1"/>
          <p:nvPr/>
        </p:nvSpPr>
        <p:spPr>
          <a:xfrm>
            <a:off x="92650" y="742781"/>
            <a:ext cx="89232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fr-FR" sz="1700">
                <a:latin typeface="Nunito"/>
                <a:ea typeface="Nunito"/>
                <a:cs typeface="Nunito"/>
                <a:sym typeface="Nunito"/>
              </a:rPr>
              <a:t>Returns the “</a:t>
            </a:r>
            <a:r>
              <a:rPr b="1" lang="fr-FR" sz="1700">
                <a:latin typeface="Nunito"/>
                <a:ea typeface="Nunito"/>
                <a:cs typeface="Nunito"/>
                <a:sym typeface="Nunito"/>
              </a:rPr>
              <a:t>total number of users”</a:t>
            </a:r>
            <a:r>
              <a:rPr lang="fr-FR" sz="1700">
                <a:latin typeface="Nunito"/>
                <a:ea typeface="Nunito"/>
                <a:cs typeface="Nunito"/>
                <a:sym typeface="Nunito"/>
              </a:rPr>
              <a:t> registered between two specific dates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0" name="Google Shape;190;ga6eb77f3db_0_31"/>
          <p:cNvSpPr txBox="1"/>
          <p:nvPr/>
        </p:nvSpPr>
        <p:spPr>
          <a:xfrm>
            <a:off x="549850" y="1123781"/>
            <a:ext cx="89232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Consolas"/>
                <a:ea typeface="Consolas"/>
                <a:cs typeface="Consolas"/>
                <a:sym typeface="Consolas"/>
              </a:rPr>
              <a:t>]$ python pyWeNMR_metrics.py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Consolas"/>
                <a:ea typeface="Consolas"/>
                <a:cs typeface="Consolas"/>
                <a:sym typeface="Consolas"/>
              </a:rPr>
              <a:t>- </a:t>
            </a:r>
            <a:r>
              <a:rPr b="1" lang="fr-FR" sz="1700">
                <a:latin typeface="Consolas"/>
                <a:ea typeface="Consolas"/>
                <a:cs typeface="Consolas"/>
                <a:sym typeface="Consolas"/>
              </a:rPr>
              <a:t>19426</a:t>
            </a:r>
            <a:r>
              <a:rPr lang="fr-FR" sz="1700">
                <a:latin typeface="Consolas"/>
                <a:ea typeface="Consolas"/>
                <a:cs typeface="Consolas"/>
                <a:sym typeface="Consolas"/>
              </a:rPr>
              <a:t> WeNMR total users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Consolas"/>
                <a:ea typeface="Consolas"/>
                <a:cs typeface="Consolas"/>
                <a:sym typeface="Consolas"/>
              </a:rPr>
              <a:t>- From/To: 03-01-2010 21:37:01 - 01-11-2020 17:11:45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1" name="Google Shape;191;ga6eb77f3db_0_31"/>
          <p:cNvSpPr txBox="1"/>
          <p:nvPr/>
        </p:nvSpPr>
        <p:spPr>
          <a:xfrm>
            <a:off x="92650" y="2342977"/>
            <a:ext cx="89232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●"/>
            </a:pPr>
            <a:r>
              <a:rPr lang="fr-FR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Returns the “</a:t>
            </a:r>
            <a:r>
              <a:rPr b="1" lang="fr-FR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num. of users per service”</a:t>
            </a:r>
            <a:r>
              <a:rPr lang="fr-FR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between two specific dates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2" name="Google Shape;192;ga6eb77f3db_0_31"/>
          <p:cNvSpPr txBox="1"/>
          <p:nvPr/>
        </p:nvSpPr>
        <p:spPr>
          <a:xfrm>
            <a:off x="549850" y="2723981"/>
            <a:ext cx="89232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Consolas"/>
                <a:ea typeface="Consolas"/>
                <a:cs typeface="Consolas"/>
                <a:sym typeface="Consolas"/>
              </a:rPr>
              <a:t>]$ python pyWeNMR_metrics.py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700">
                <a:latin typeface="Consolas"/>
                <a:ea typeface="Consolas"/>
                <a:cs typeface="Consolas"/>
                <a:sym typeface="Consolas"/>
              </a:rPr>
              <a:t>- Total users: </a:t>
            </a:r>
            <a:r>
              <a:rPr b="1" lang="fr-FR" sz="1700">
                <a:latin typeface="Consolas"/>
                <a:ea typeface="Consolas"/>
                <a:cs typeface="Consolas"/>
                <a:sym typeface="Consolas"/>
              </a:rPr>
              <a:t>18689</a:t>
            </a:r>
            <a:r>
              <a:rPr lang="fr-FR" sz="1700">
                <a:latin typeface="Consolas"/>
                <a:ea typeface="Consolas"/>
                <a:cs typeface="Consolas"/>
                <a:sym typeface="Consolas"/>
              </a:rPr>
              <a:t> for the service </a:t>
            </a:r>
            <a:r>
              <a:rPr b="1" lang="fr-FR" sz="1700">
                <a:latin typeface="Consolas"/>
                <a:ea typeface="Consolas"/>
                <a:cs typeface="Consolas"/>
                <a:sym typeface="Consolas"/>
              </a:rPr>
              <a:t>'HADDOCK'</a:t>
            </a:r>
            <a:endParaRPr b="1"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Consolas"/>
                <a:ea typeface="Consolas"/>
                <a:cs typeface="Consolas"/>
                <a:sym typeface="Consolas"/>
              </a:rPr>
              <a:t>- Total users: </a:t>
            </a:r>
            <a:r>
              <a:rPr b="1" lang="fr-FR" sz="1700">
                <a:latin typeface="Consolas"/>
                <a:ea typeface="Consolas"/>
                <a:cs typeface="Consolas"/>
                <a:sym typeface="Consolas"/>
              </a:rPr>
              <a:t>2610</a:t>
            </a:r>
            <a:r>
              <a:rPr lang="fr-FR" sz="1700">
                <a:latin typeface="Consolas"/>
                <a:ea typeface="Consolas"/>
                <a:cs typeface="Consolas"/>
                <a:sym typeface="Consolas"/>
              </a:rPr>
              <a:t> for the service </a:t>
            </a:r>
            <a:r>
              <a:rPr b="1" lang="fr-FR" sz="1700">
                <a:latin typeface="Consolas"/>
                <a:ea typeface="Consolas"/>
                <a:cs typeface="Consolas"/>
                <a:sym typeface="Consolas"/>
              </a:rPr>
              <a:t>'DISVIS'</a:t>
            </a:r>
            <a:endParaRPr b="1"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Consolas"/>
                <a:ea typeface="Consolas"/>
                <a:cs typeface="Consolas"/>
                <a:sym typeface="Consolas"/>
              </a:rPr>
              <a:t>- Total users: </a:t>
            </a:r>
            <a:r>
              <a:rPr b="1" lang="fr-FR" sz="1700">
                <a:latin typeface="Consolas"/>
                <a:ea typeface="Consolas"/>
                <a:cs typeface="Consolas"/>
                <a:sym typeface="Consolas"/>
              </a:rPr>
              <a:t>2344</a:t>
            </a:r>
            <a:r>
              <a:rPr lang="fr-FR" sz="1700">
                <a:latin typeface="Consolas"/>
                <a:ea typeface="Consolas"/>
                <a:cs typeface="Consolas"/>
                <a:sym typeface="Consolas"/>
              </a:rPr>
              <a:t> for the service </a:t>
            </a:r>
            <a:r>
              <a:rPr b="1" lang="fr-FR" sz="1700">
                <a:latin typeface="Consolas"/>
                <a:ea typeface="Consolas"/>
                <a:cs typeface="Consolas"/>
                <a:sym typeface="Consolas"/>
              </a:rPr>
              <a:t>'SPOTON'</a:t>
            </a:r>
            <a:endParaRPr b="1"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Consolas"/>
                <a:ea typeface="Consolas"/>
                <a:cs typeface="Consolas"/>
                <a:sym typeface="Consolas"/>
              </a:rPr>
              <a:t>...</a:t>
            </a:r>
            <a:endParaRPr b="1"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Consolas"/>
                <a:ea typeface="Consolas"/>
                <a:cs typeface="Consolas"/>
                <a:sym typeface="Consolas"/>
              </a:rPr>
              <a:t>- From/To: 01-01-2010 - 01-11-2020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