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59" r:id="rId2"/>
    <p:sldMasterId id="2147483661" r:id="rId3"/>
    <p:sldMasterId id="2147483657" r:id="rId4"/>
  </p:sldMasterIdLst>
  <p:notesMasterIdLst>
    <p:notesMasterId r:id="rId18"/>
  </p:notesMasterIdLst>
  <p:sldIdLst>
    <p:sldId id="256" r:id="rId5"/>
    <p:sldId id="339" r:id="rId6"/>
    <p:sldId id="340" r:id="rId7"/>
    <p:sldId id="330" r:id="rId8"/>
    <p:sldId id="328" r:id="rId9"/>
    <p:sldId id="346" r:id="rId10"/>
    <p:sldId id="347" r:id="rId11"/>
    <p:sldId id="348" r:id="rId12"/>
    <p:sldId id="349" r:id="rId13"/>
    <p:sldId id="343" r:id="rId14"/>
    <p:sldId id="338" r:id="rId15"/>
    <p:sldId id="323" r:id="rId16"/>
    <p:sldId id="274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0" autoAdjust="0"/>
    <p:restoredTop sz="64607"/>
  </p:normalViewPr>
  <p:slideViewPr>
    <p:cSldViewPr snapToGrid="0" snapToObjects="1">
      <p:cViewPr>
        <p:scale>
          <a:sx n="85" d="100"/>
          <a:sy n="85" d="100"/>
        </p:scale>
        <p:origin x="1144" y="3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68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7F3A9-D079-3F40-8212-0C805A027999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970DC-2EC8-A749-8068-8BEBD6B1458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04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27/05/2020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70DC-2EC8-A749-8068-8BEBD6B1458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442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854b0ddb19_1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g854b0ddb19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96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br>
              <a:rPr lang="it-IT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27/05/2020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70DC-2EC8-A749-8068-8BEBD6B1458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081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27/05/2020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70DC-2EC8-A749-8068-8BEBD6B1458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03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effectLst/>
            </a:endParaRP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27/05/2020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70DC-2EC8-A749-8068-8BEBD6B1458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658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70DC-2EC8-A749-8068-8BEBD6B1458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426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effectLst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70DC-2EC8-A749-8068-8BEBD6B1458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51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70DC-2EC8-A749-8068-8BEBD6B1458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912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07d7724bf_0_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dirty="0"/>
          </a:p>
        </p:txBody>
      </p:sp>
      <p:sp>
        <p:nvSpPr>
          <p:cNvPr id="209" name="Google Shape;209;g807d7724bf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1201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27/05/2020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70DC-2EC8-A749-8068-8BEBD6B1458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15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700" b="0" i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6886817B-5870-754B-B75F-48D613368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B5C41B2D-AB28-B54E-AEC8-B8A3796E5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Affiliation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6AA082AB-5D0B-F54F-9A8F-0BD3E09BC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17360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E6AB01-364C-A348-B0D9-595BB5BE7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F12D91-78F4-A74E-9C0F-3B4CEA1976E7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6541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B20CF5-E585-CD41-BAD6-1969BBA40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AB6673-AF44-DE40-B68F-16EEAD288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33673A8-8F9C-C041-B054-ED5A8A225531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7211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FF08398-7D6E-1745-A009-A04C250785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CA42994-4D10-FB4B-AF6F-1389DBDC12CE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A7832F3-1090-2E45-9B95-4D3B56370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123DC00C-1673-BE4D-AE5A-3845A7DDE9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51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EDD765F8-18BA-604D-87EB-B3D9760817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E696ECA-C7AD-E046-8192-A4064C213E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88AEF36E-6085-904D-B43A-C8B09DEB59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F62DA08-BE0A-2046-8251-B39621E4E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0924F88-117B-D846-847D-5FDFD16C4BF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08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5654FC1-4DBD-4648-80C9-79E7F28D7D2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29CE2F-9C11-D341-A1F9-C96EE6E74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4C4797D-C6F7-B144-9F21-53F55268459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E553D1D-90EB-B442-9B3E-7227D57ABE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63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1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30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9CA633-2F9C-664C-91A2-CBC058249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16939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0750E88-DE78-B344-A38C-37E46FB010FA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262860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7349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57C4CBE-7185-2242-8FA9-260F7D09F53D}"/>
              </a:ext>
            </a:extLst>
          </p:cNvPr>
          <p:cNvSpPr txBox="1">
            <a:spLocks/>
          </p:cNvSpPr>
          <p:nvPr userDrawn="1"/>
        </p:nvSpPr>
        <p:spPr>
          <a:xfrm>
            <a:off x="723100" y="4558808"/>
            <a:ext cx="2173781" cy="30900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88D24F-60F4-1C44-85FB-0B192A915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761" y="4558808"/>
            <a:ext cx="471315" cy="3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3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A8E404E7-63E9-2242-BBFB-D06D4DB627CF}"/>
              </a:ext>
            </a:extLst>
          </p:cNvPr>
          <p:cNvSpPr txBox="1">
            <a:spLocks/>
          </p:cNvSpPr>
          <p:nvPr userDrawn="1"/>
        </p:nvSpPr>
        <p:spPr>
          <a:xfrm>
            <a:off x="546242" y="816345"/>
            <a:ext cx="1656681" cy="3581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2A06AE-5534-2247-95EB-15164C92F1EE}"/>
              </a:ext>
            </a:extLst>
          </p:cNvPr>
          <p:cNvSpPr txBox="1">
            <a:spLocks/>
          </p:cNvSpPr>
          <p:nvPr userDrawn="1"/>
        </p:nvSpPr>
        <p:spPr>
          <a:xfrm>
            <a:off x="723100" y="4558808"/>
            <a:ext cx="2173781" cy="30900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E14889E-1665-1547-8E8A-6D5323DA4D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6761" y="4558808"/>
            <a:ext cx="471315" cy="30900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2C523F4-A1E9-9843-8E6C-4332A3FE72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418" y="1050147"/>
            <a:ext cx="133824" cy="1189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91F133D-02FF-3640-814A-5EEEEF2B27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60238" y="2080636"/>
            <a:ext cx="2136858" cy="16414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C57BD74-4B25-9B43-A1D3-16EFBA6524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2986" y="892073"/>
            <a:ext cx="113256" cy="118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74DD3A4-4A2A-E84A-877B-26F2A6E8109A}"/>
              </a:ext>
            </a:extLst>
          </p:cNvPr>
          <p:cNvSpPr txBox="1">
            <a:spLocks/>
          </p:cNvSpPr>
          <p:nvPr userDrawn="1"/>
        </p:nvSpPr>
        <p:spPr>
          <a:xfrm>
            <a:off x="2624575" y="53846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412175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F56D0993-87BD-914A-898D-CE55F5B8BC53}"/>
              </a:ext>
            </a:extLst>
          </p:cNvPr>
          <p:cNvSpPr txBox="1">
            <a:spLocks/>
          </p:cNvSpPr>
          <p:nvPr userDrawn="1"/>
        </p:nvSpPr>
        <p:spPr>
          <a:xfrm>
            <a:off x="6359778" y="4909725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7BEC144-BA49-F442-A3B7-E811A2F546EF}"/>
              </a:ext>
            </a:extLst>
          </p:cNvPr>
          <p:cNvSpPr txBox="1">
            <a:spLocks/>
          </p:cNvSpPr>
          <p:nvPr userDrawn="1"/>
        </p:nvSpPr>
        <p:spPr>
          <a:xfrm>
            <a:off x="5481272" y="4909682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23B8488-E0AB-FC4D-9454-1BBB1AE64C3C}"/>
              </a:ext>
            </a:extLst>
          </p:cNvPr>
          <p:cNvCxnSpPr/>
          <p:nvPr userDrawn="1"/>
        </p:nvCxnSpPr>
        <p:spPr>
          <a:xfrm>
            <a:off x="6150117" y="4965272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34279270-E6A4-4441-95D3-64FC5CAB32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52255" y="61362"/>
            <a:ext cx="523131" cy="402662"/>
          </a:xfrm>
          <a:prstGeom prst="rect">
            <a:avLst/>
          </a:prstGeom>
        </p:spPr>
      </p:pic>
      <p:sp>
        <p:nvSpPr>
          <p:cNvPr id="12" name="Tekstvak 21">
            <a:extLst>
              <a:ext uri="{FF2B5EF4-FFF2-40B4-BE49-F238E27FC236}">
                <a16:creationId xmlns:a16="http://schemas.microsoft.com/office/drawing/2014/main" id="{F5352241-5F2F-0A48-9EB0-0DA421D76094}"/>
              </a:ext>
            </a:extLst>
          </p:cNvPr>
          <p:cNvSpPr txBox="1"/>
          <p:nvPr userDrawn="1"/>
        </p:nvSpPr>
        <p:spPr>
          <a:xfrm>
            <a:off x="7425809" y="4923184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i="0" noProof="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2020-11-02</a:t>
            </a:r>
          </a:p>
        </p:txBody>
      </p:sp>
      <p:sp>
        <p:nvSpPr>
          <p:cNvPr id="16" name="Tekstvak 21">
            <a:extLst>
              <a:ext uri="{FF2B5EF4-FFF2-40B4-BE49-F238E27FC236}">
                <a16:creationId xmlns:a16="http://schemas.microsoft.com/office/drawing/2014/main" id="{B6E74D17-90D6-C24F-9E1B-8E7F5BF73C6A}"/>
              </a:ext>
            </a:extLst>
          </p:cNvPr>
          <p:cNvSpPr txBox="1"/>
          <p:nvPr userDrawn="1"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‹N›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0727BBB-22D1-5246-B6F9-701F11FF5F2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76638" y="4965272"/>
            <a:ext cx="119690" cy="10639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AFB4FE2-03A4-1147-861C-30301D8064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429503" y="4965701"/>
            <a:ext cx="93380" cy="98079"/>
          </a:xfrm>
          <a:prstGeom prst="rect">
            <a:avLst/>
          </a:prstGeom>
        </p:spPr>
      </p:pic>
      <p:sp>
        <p:nvSpPr>
          <p:cNvPr id="14" name="Tekstvak 21">
            <a:extLst>
              <a:ext uri="{FF2B5EF4-FFF2-40B4-BE49-F238E27FC236}">
                <a16:creationId xmlns:a16="http://schemas.microsoft.com/office/drawing/2014/main" id="{D5744BD5-F6E4-F54C-A98D-E48F2CEE4795}"/>
              </a:ext>
            </a:extLst>
          </p:cNvPr>
          <p:cNvSpPr txBox="1"/>
          <p:nvPr userDrawn="1"/>
        </p:nvSpPr>
        <p:spPr>
          <a:xfrm>
            <a:off x="0" y="4899324"/>
            <a:ext cx="1111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i="0" noProof="0" dirty="0">
                <a:solidFill>
                  <a:schemeClr val="accent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 AAI – Overview</a:t>
            </a:r>
          </a:p>
        </p:txBody>
      </p:sp>
    </p:spTree>
    <p:extLst>
      <p:ext uri="{BB962C8B-B14F-4D97-AF65-F5344CB8AC3E}">
        <p14:creationId xmlns:p14="http://schemas.microsoft.com/office/powerpoint/2010/main" val="2517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7" r:id="rId3"/>
    <p:sldLayoutId id="2147483665" r:id="rId4"/>
    <p:sldLayoutId id="2147483668" r:id="rId5"/>
    <p:sldLayoutId id="2147483678" r:id="rId6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54C065DA-4EE3-7F46-BA61-9340C5EC91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52255" y="61362"/>
            <a:ext cx="523131" cy="40266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7641659-EE62-4C4B-800E-E5E173852CBC}"/>
              </a:ext>
            </a:extLst>
          </p:cNvPr>
          <p:cNvSpPr txBox="1">
            <a:spLocks/>
          </p:cNvSpPr>
          <p:nvPr userDrawn="1"/>
        </p:nvSpPr>
        <p:spPr>
          <a:xfrm>
            <a:off x="6359778" y="4909725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983F160-3051-5343-A279-ABC4F18B0298}"/>
              </a:ext>
            </a:extLst>
          </p:cNvPr>
          <p:cNvSpPr txBox="1">
            <a:spLocks/>
          </p:cNvSpPr>
          <p:nvPr userDrawn="1"/>
        </p:nvSpPr>
        <p:spPr>
          <a:xfrm>
            <a:off x="5481272" y="4909682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71D831B-67D2-6044-BF76-06D259999B31}"/>
              </a:ext>
            </a:extLst>
          </p:cNvPr>
          <p:cNvCxnSpPr/>
          <p:nvPr userDrawn="1"/>
        </p:nvCxnSpPr>
        <p:spPr>
          <a:xfrm>
            <a:off x="6150117" y="4965272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21">
            <a:extLst>
              <a:ext uri="{FF2B5EF4-FFF2-40B4-BE49-F238E27FC236}">
                <a16:creationId xmlns:a16="http://schemas.microsoft.com/office/drawing/2014/main" id="{6117C417-ED11-F64A-AD0F-5BA397A38596}"/>
              </a:ext>
            </a:extLst>
          </p:cNvPr>
          <p:cNvSpPr txBox="1"/>
          <p:nvPr userDrawn="1"/>
        </p:nvSpPr>
        <p:spPr>
          <a:xfrm>
            <a:off x="7425809" y="4923184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i="0" noProof="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2019-05-07</a:t>
            </a:r>
          </a:p>
        </p:txBody>
      </p:sp>
      <p:sp>
        <p:nvSpPr>
          <p:cNvPr id="17" name="Tekstvak 21">
            <a:extLst>
              <a:ext uri="{FF2B5EF4-FFF2-40B4-BE49-F238E27FC236}">
                <a16:creationId xmlns:a16="http://schemas.microsoft.com/office/drawing/2014/main" id="{B7475368-A2F5-2046-8239-8FAF1B0AFDB8}"/>
              </a:ext>
            </a:extLst>
          </p:cNvPr>
          <p:cNvSpPr txBox="1"/>
          <p:nvPr userDrawn="1"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‹N›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7154051-348C-1843-AA1C-AB809BB839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76638" y="4965272"/>
            <a:ext cx="119690" cy="1063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F0BAA26-6D8B-7747-A346-37C94F6F4BB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29503" y="4965701"/>
            <a:ext cx="93380" cy="98079"/>
          </a:xfrm>
          <a:prstGeom prst="rect">
            <a:avLst/>
          </a:prstGeom>
        </p:spPr>
      </p:pic>
      <p:sp>
        <p:nvSpPr>
          <p:cNvPr id="12" name="Tekstvak 21">
            <a:extLst>
              <a:ext uri="{FF2B5EF4-FFF2-40B4-BE49-F238E27FC236}">
                <a16:creationId xmlns:a16="http://schemas.microsoft.com/office/drawing/2014/main" id="{4AC40685-7883-0748-80E0-C662B669CDC9}"/>
              </a:ext>
            </a:extLst>
          </p:cNvPr>
          <p:cNvSpPr txBox="1"/>
          <p:nvPr userDrawn="1"/>
        </p:nvSpPr>
        <p:spPr>
          <a:xfrm>
            <a:off x="0" y="4899324"/>
            <a:ext cx="16289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i="0" noProof="0" dirty="0">
                <a:solidFill>
                  <a:schemeClr val="accent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TCB AAI – Status and planning</a:t>
            </a:r>
          </a:p>
        </p:txBody>
      </p:sp>
    </p:spTree>
    <p:extLst>
      <p:ext uri="{BB962C8B-B14F-4D97-AF65-F5344CB8AC3E}">
        <p14:creationId xmlns:p14="http://schemas.microsoft.com/office/powerpoint/2010/main" val="364101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DA78F590-4BBF-9C4B-A00E-C89294A682AA}"/>
              </a:ext>
            </a:extLst>
          </p:cNvPr>
          <p:cNvSpPr txBox="1">
            <a:spLocks/>
          </p:cNvSpPr>
          <p:nvPr userDrawn="1"/>
        </p:nvSpPr>
        <p:spPr>
          <a:xfrm>
            <a:off x="6481460" y="3988285"/>
            <a:ext cx="1691495" cy="357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 work by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licensed under a Creative Commons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Attribution 4.0 International License.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FEBF892-042C-8C47-80FB-62A8781048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3609" y="2067920"/>
            <a:ext cx="2268644" cy="1742674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04EF890C-0E49-E449-8651-D45A73400420}"/>
              </a:ext>
            </a:extLst>
          </p:cNvPr>
          <p:cNvSpPr txBox="1">
            <a:spLocks/>
          </p:cNvSpPr>
          <p:nvPr userDrawn="1"/>
        </p:nvSpPr>
        <p:spPr>
          <a:xfrm>
            <a:off x="1962684" y="3078738"/>
            <a:ext cx="2609316" cy="41395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00" b="1" i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noProof="0" dirty="0">
                <a:latin typeface="Calibri" panose="020F0502020204030204" pitchFamily="34" charset="0"/>
                <a:ea typeface="Open Sans Semibold" panose="020B060603050402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19" name="Titre 6">
            <a:extLst>
              <a:ext uri="{FF2B5EF4-FFF2-40B4-BE49-F238E27FC236}">
                <a16:creationId xmlns:a16="http://schemas.microsoft.com/office/drawing/2014/main" id="{D4D314C7-0F84-AB4E-BE7F-35172DF12265}"/>
              </a:ext>
            </a:extLst>
          </p:cNvPr>
          <p:cNvSpPr txBox="1">
            <a:spLocks/>
          </p:cNvSpPr>
          <p:nvPr userDrawn="1"/>
        </p:nvSpPr>
        <p:spPr>
          <a:xfrm>
            <a:off x="1962684" y="2233154"/>
            <a:ext cx="2811618" cy="7525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i="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b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for your attention.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3C4C258-560F-7E41-A4DF-4F971543C08A}"/>
              </a:ext>
            </a:extLst>
          </p:cNvPr>
          <p:cNvSpPr txBox="1">
            <a:spLocks/>
          </p:cNvSpPr>
          <p:nvPr userDrawn="1"/>
        </p:nvSpPr>
        <p:spPr>
          <a:xfrm>
            <a:off x="546242" y="828045"/>
            <a:ext cx="1656681" cy="3581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9534ACA-D415-764D-8B5D-37ACE43416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418" y="1074373"/>
            <a:ext cx="133824" cy="11895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997F26F-FA34-1E4E-B306-AC13B5F01D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2986" y="903773"/>
            <a:ext cx="113256" cy="1189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46439F1B-1DA1-CD4A-8099-15205076493A}"/>
              </a:ext>
            </a:extLst>
          </p:cNvPr>
          <p:cNvSpPr txBox="1">
            <a:spLocks/>
          </p:cNvSpPr>
          <p:nvPr userDrawn="1"/>
        </p:nvSpPr>
        <p:spPr>
          <a:xfrm>
            <a:off x="2624575" y="53846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174125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gi.eu/users/check-i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egi.eu/users/getting-support/" TargetMode="External"/><Relationship Id="rId5" Type="http://schemas.openxmlformats.org/officeDocument/2006/relationships/hyperlink" Target="https://docs.egi.eu/providers/check-in/idp/" TargetMode="External"/><Relationship Id="rId4" Type="http://schemas.openxmlformats.org/officeDocument/2006/relationships/hyperlink" Target="https://docs.egi.eu/providers/check-in/sp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5BFE1615-A5F2-8846-9282-FF4985AA14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8DC7F99-C6A7-E74F-AB98-FE876C947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EGI AAI – Check-in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CA4EF5-D28C-0C4E-B27F-18EE26188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634" y="3636204"/>
            <a:ext cx="2144726" cy="250993"/>
          </a:xfrm>
        </p:spPr>
        <p:txBody>
          <a:bodyPr/>
          <a:lstStyle/>
          <a:p>
            <a:r>
              <a:rPr lang="fr-FR" dirty="0"/>
              <a:t>EGI </a:t>
            </a:r>
            <a:r>
              <a:rPr lang="fr-FR" dirty="0" err="1"/>
              <a:t>Foundation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146381-8AC7-E249-864F-89F49B5DD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4634" y="3353555"/>
            <a:ext cx="2144726" cy="250993"/>
          </a:xfrm>
        </p:spPr>
        <p:txBody>
          <a:bodyPr/>
          <a:lstStyle/>
          <a:p>
            <a:r>
              <a:rPr lang="fr-FR" dirty="0"/>
              <a:t>Valeria </a:t>
            </a:r>
            <a:r>
              <a:rPr lang="fr-FR" dirty="0" err="1"/>
              <a:t>Ardizzone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8095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2579076" y="169145"/>
            <a:ext cx="62601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 dirty="0"/>
              <a:t>Non-web use cases &amp; delegated access</a:t>
            </a:r>
            <a:endParaRPr dirty="0"/>
          </a:p>
        </p:txBody>
      </p:sp>
      <p:sp>
        <p:nvSpPr>
          <p:cNvPr id="212" name="Google Shape;212;p30"/>
          <p:cNvSpPr/>
          <p:nvPr/>
        </p:nvSpPr>
        <p:spPr>
          <a:xfrm>
            <a:off x="186175" y="1315725"/>
            <a:ext cx="2685000" cy="3554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Check-in has been integrated with the production RCAuth.eu Online CA for allowing users to retrieve X.509 proxy certificates using their federated credentials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Master Portal retrieves end-entity certificate from RCauth.eu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Long-lived proxy certificate stored in backend MyProxy server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Short-lived proxies provided via:</a:t>
            </a:r>
            <a:endParaRPr/>
          </a:p>
          <a:p>
            <a:pPr marL="628650" marR="0" lvl="1" indent="-17145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GB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Science Gateways via OIDC (so-called VO-portals)</a:t>
            </a:r>
            <a:endParaRPr/>
          </a:p>
          <a:p>
            <a:pPr marL="628650" marR="0" lvl="1" indent="-17145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GB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users e.g. via SSH key authentication</a:t>
            </a:r>
            <a:endParaRPr sz="12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30" descr="https://lh4.googleusercontent.com/ZiXd7EeeH84PlK0_hmHNR8DOZ6ajjDRfuyqRvSaYYEk6Ho9LtErkSmJwEvzEZjpBLQG3AB3hfBn0DBm9J2pDqM8DGxBIIyYAj5yv1hkQ5muWfY-9gN71YHF1H1VmkEIoP6sbI14aH_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7034" y="1336738"/>
            <a:ext cx="5742333" cy="35331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30"/>
          <p:cNvGrpSpPr/>
          <p:nvPr/>
        </p:nvGrpSpPr>
        <p:grpSpPr>
          <a:xfrm>
            <a:off x="7875635" y="4241269"/>
            <a:ext cx="692499" cy="709463"/>
            <a:chOff x="-891887" y="2914873"/>
            <a:chExt cx="1292700" cy="1458300"/>
          </a:xfrm>
        </p:grpSpPr>
        <p:sp>
          <p:nvSpPr>
            <p:cNvPr id="215" name="Google Shape;215;p30"/>
            <p:cNvSpPr/>
            <p:nvPr/>
          </p:nvSpPr>
          <p:spPr>
            <a:xfrm>
              <a:off x="-891887" y="2914873"/>
              <a:ext cx="1292700" cy="1458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625" tIns="34300" rIns="68625" bIns="343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"/>
                <a:buFont typeface="Arial"/>
                <a:buNone/>
              </a:pPr>
              <a:r>
                <a:rPr lang="en-GB" sz="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EGI Check-in</a:t>
              </a:r>
              <a:endParaRPr/>
            </a:p>
          </p:txBody>
        </p:sp>
        <p:pic>
          <p:nvPicPr>
            <p:cNvPr id="216" name="Google Shape;216;p30" descr="4361018b05117b92dc1a71d9622efbbf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74254" y="3122114"/>
              <a:ext cx="849300" cy="823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7" name="Google Shape;217;p30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GB"/>
              <a:t>RCauth.eu Online CA issued certificates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863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67D7BF-EF57-DC43-A91B-686E353FD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Authorization</a:t>
            </a:r>
            <a:r>
              <a:rPr lang="it-IT" dirty="0"/>
              <a:t> model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AF6D60-2FF0-3149-B32D-FF03C158411D}"/>
              </a:ext>
            </a:extLst>
          </p:cNvPr>
          <p:cNvSpPr txBox="1">
            <a:spLocks/>
          </p:cNvSpPr>
          <p:nvPr/>
        </p:nvSpPr>
        <p:spPr>
          <a:xfrm>
            <a:off x="251520" y="789080"/>
            <a:ext cx="8640960" cy="336319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/>
              <a:t>Supports authorisation decisions based on the combination of different types of information:</a:t>
            </a:r>
          </a:p>
          <a:p>
            <a:pPr lvl="1">
              <a:lnSpc>
                <a:spcPct val="120000"/>
              </a:lnSpc>
            </a:pPr>
            <a:r>
              <a:rPr lang="en-US" b="1">
                <a:solidFill>
                  <a:schemeClr val="accent1"/>
                </a:solidFill>
              </a:rPr>
              <a:t>identity attributes</a:t>
            </a:r>
            <a:r>
              <a:rPr lang="en-US"/>
              <a:t> asserted by the IdP of the user’s home organisation;</a:t>
            </a:r>
          </a:p>
          <a:p>
            <a:pPr lvl="1">
              <a:lnSpc>
                <a:spcPct val="120000"/>
              </a:lnSpc>
            </a:pPr>
            <a:r>
              <a:rPr lang="en-US" b="1">
                <a:solidFill>
                  <a:schemeClr val="accent1"/>
                </a:solidFill>
              </a:rPr>
              <a:t>VO/group membership and role</a:t>
            </a:r>
            <a:r>
              <a:rPr lang="en-US"/>
              <a:t> information aggregated from one or more community-managed attribute authorities;</a:t>
            </a:r>
          </a:p>
          <a:p>
            <a:pPr lvl="1">
              <a:lnSpc>
                <a:spcPct val="120000"/>
              </a:lnSpc>
            </a:pPr>
            <a:r>
              <a:rPr lang="en-US" b="1">
                <a:solidFill>
                  <a:schemeClr val="accent1"/>
                </a:solidFill>
              </a:rPr>
              <a:t>assurance</a:t>
            </a:r>
            <a:r>
              <a:rPr lang="en-US"/>
              <a:t> information associated with the authenticated identity</a:t>
            </a:r>
          </a:p>
          <a:p>
            <a:pPr lvl="1">
              <a:lnSpc>
                <a:spcPct val="120000"/>
              </a:lnSpc>
            </a:pPr>
            <a:endParaRPr lang="en-US"/>
          </a:p>
          <a:p>
            <a:pPr>
              <a:lnSpc>
                <a:spcPct val="120000"/>
              </a:lnSpc>
            </a:pPr>
            <a:r>
              <a:rPr lang="en-US"/>
              <a:t>Provides two types of attributes/claims that can be used by SPs to control access to resources: </a:t>
            </a:r>
          </a:p>
          <a:p>
            <a:pPr lvl="1">
              <a:lnSpc>
                <a:spcPct val="120000"/>
              </a:lnSpc>
            </a:pPr>
            <a:r>
              <a:rPr lang="en-US"/>
              <a:t>Entitlements expressing:</a:t>
            </a:r>
          </a:p>
          <a:p>
            <a:pPr lvl="2">
              <a:lnSpc>
                <a:spcPct val="120000"/>
              </a:lnSpc>
            </a:pPr>
            <a:r>
              <a:rPr lang="en-US"/>
              <a:t>rights/capabilities of the user to access specific services/resources, or</a:t>
            </a:r>
          </a:p>
          <a:p>
            <a:pPr lvl="2">
              <a:lnSpc>
                <a:spcPct val="120000"/>
              </a:lnSpc>
            </a:pPr>
            <a:r>
              <a:rPr lang="en-US"/>
              <a:t>VO/group membership and role information in support of group- and/or role-based access control by SPs</a:t>
            </a:r>
          </a:p>
          <a:p>
            <a:pPr lvl="1">
              <a:lnSpc>
                <a:spcPct val="120000"/>
              </a:lnSpc>
            </a:pPr>
            <a:r>
              <a:rPr lang="en-US"/>
              <a:t>Attributes carrying assurance information can be used by SPs to decide how much to trust the assertions made by Check-in and its attribute sources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7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8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Usage guide</a:t>
            </a:r>
            <a:endParaRPr dirty="0"/>
          </a:p>
          <a:p>
            <a:pPr marL="171450" lvl="0" indent="-44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Integration guide for service providers</a:t>
            </a:r>
            <a:endParaRPr dirty="0"/>
          </a:p>
          <a:p>
            <a:pPr marL="171450" lvl="0" indent="-44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Integration guide for identity providers</a:t>
            </a:r>
            <a:endParaRPr dirty="0"/>
          </a:p>
          <a:p>
            <a:pPr marL="171450" lvl="0" indent="-44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6"/>
              </a:rPr>
              <a:t>Getting</a:t>
            </a:r>
            <a:r>
              <a:rPr lang="en-US" u="sng" dirty="0">
                <a:solidFill>
                  <a:schemeClr val="hlink"/>
                </a:solidFill>
              </a:rPr>
              <a:t> Support</a:t>
            </a:r>
            <a:endParaRPr dirty="0"/>
          </a:p>
        </p:txBody>
      </p:sp>
      <p:sp>
        <p:nvSpPr>
          <p:cNvPr id="685" name="Google Shape;685;p78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US"/>
              <a:t>Check-in Documentation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8688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05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6D33A9-4DC0-A548-AF1E-E9012BAC1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820" y="111474"/>
            <a:ext cx="4728796" cy="341632"/>
          </a:xfrm>
        </p:spPr>
        <p:txBody>
          <a:bodyPr/>
          <a:lstStyle/>
          <a:p>
            <a:r>
              <a:rPr lang="it-IT" dirty="0" err="1"/>
              <a:t>Authentication</a:t>
            </a:r>
            <a:r>
              <a:rPr lang="it-IT" dirty="0"/>
              <a:t> and </a:t>
            </a:r>
            <a:r>
              <a:rPr lang="it-IT" dirty="0" err="1"/>
              <a:t>Authorization</a:t>
            </a:r>
            <a:r>
              <a:rPr lang="it-IT" dirty="0"/>
              <a:t> </a:t>
            </a:r>
            <a:r>
              <a:rPr lang="it-IT" dirty="0" err="1"/>
              <a:t>Infrastructure</a:t>
            </a:r>
            <a:endParaRPr lang="it-IT" dirty="0"/>
          </a:p>
        </p:txBody>
      </p:sp>
      <p:pic>
        <p:nvPicPr>
          <p:cNvPr id="11" name="Immagine 10" descr="Immagine che contiene persona, uomo, sedendo, tenendo&#10;&#10;Descrizione generata automaticamente">
            <a:extLst>
              <a:ext uri="{FF2B5EF4-FFF2-40B4-BE49-F238E27FC236}">
                <a16:creationId xmlns:a16="http://schemas.microsoft.com/office/drawing/2014/main" id="{96007FA5-3B13-8343-903F-AE05642A0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734" y="1007339"/>
            <a:ext cx="6402531" cy="33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8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E30AFD-B75A-044B-ADAA-7FA9B46B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Federated</a:t>
            </a:r>
            <a:r>
              <a:rPr lang="it-IT" dirty="0"/>
              <a:t> Identity and </a:t>
            </a:r>
            <a:r>
              <a:rPr lang="it-IT" dirty="0" err="1"/>
              <a:t>Federation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A740709-F646-EF47-8326-8F8D0B44767E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2579076" y="628358"/>
            <a:ext cx="4728795" cy="646331"/>
          </a:xfrm>
        </p:spPr>
        <p:txBody>
          <a:bodyPr/>
          <a:lstStyle/>
          <a:p>
            <a:r>
              <a:rPr lang="it-IT" dirty="0"/>
              <a:t>Identity Providers (</a:t>
            </a:r>
            <a:r>
              <a:rPr lang="it-IT" dirty="0" err="1"/>
              <a:t>IdPs</a:t>
            </a:r>
            <a:r>
              <a:rPr lang="it-IT" dirty="0"/>
              <a:t>), Service Providers (</a:t>
            </a:r>
            <a:r>
              <a:rPr lang="it-IT" dirty="0" err="1"/>
              <a:t>SPs</a:t>
            </a:r>
            <a:r>
              <a:rPr lang="it-IT" dirty="0"/>
              <a:t>), </a:t>
            </a:r>
            <a:r>
              <a:rPr lang="it-IT" dirty="0" err="1"/>
              <a:t>Relaying</a:t>
            </a:r>
            <a:r>
              <a:rPr lang="it-IT" dirty="0"/>
              <a:t> Party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5345757-0688-5443-AA71-E3D28251D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030" y="1274689"/>
            <a:ext cx="6150841" cy="304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4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4896099E-6CBE-7944-AB53-F8BC28A13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673" y="101095"/>
            <a:ext cx="6636327" cy="50424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9A9D81E-8F33-4D48-BEE4-F14A2E192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203" y="129292"/>
            <a:ext cx="475321" cy="47532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71B0C31-BC53-F34F-A683-D77FDEBFA426}"/>
              </a:ext>
            </a:extLst>
          </p:cNvPr>
          <p:cNvSpPr txBox="1"/>
          <p:nvPr/>
        </p:nvSpPr>
        <p:spPr>
          <a:xfrm>
            <a:off x="157093" y="702834"/>
            <a:ext cx="235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Five</a:t>
            </a:r>
            <a:r>
              <a:rPr lang="it-IT" dirty="0"/>
              <a:t> component </a:t>
            </a:r>
            <a:r>
              <a:rPr lang="it-IT" dirty="0" err="1"/>
              <a:t>layers</a:t>
            </a:r>
            <a:r>
              <a:rPr lang="it-IT" dirty="0"/>
              <a:t>: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5DC68D8-E592-D44B-9F30-3F91F07E2EA9}"/>
              </a:ext>
            </a:extLst>
          </p:cNvPr>
          <p:cNvSpPr txBox="1">
            <a:spLocks/>
          </p:cNvSpPr>
          <p:nvPr/>
        </p:nvSpPr>
        <p:spPr>
          <a:xfrm>
            <a:off x="157093" y="1340304"/>
            <a:ext cx="2433234" cy="2563986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User Identity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Community Attribute Services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Access Protocol Translation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Authorization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End Services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6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65D9ED-0DB7-464E-AE6A-5108DEC776B3}"/>
              </a:ext>
            </a:extLst>
          </p:cNvPr>
          <p:cNvSpPr txBox="1">
            <a:spLocks/>
          </p:cNvSpPr>
          <p:nvPr/>
        </p:nvSpPr>
        <p:spPr>
          <a:xfrm>
            <a:off x="4698588" y="983675"/>
            <a:ext cx="4319817" cy="383770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dirty="0"/>
              <a:t>Identity Providers:</a:t>
            </a:r>
          </a:p>
          <a:p>
            <a:pPr lvl="1"/>
            <a:r>
              <a:rPr lang="it-IT" sz="1200" dirty="0">
                <a:solidFill>
                  <a:srgbClr val="4F85C3"/>
                </a:solidFill>
              </a:rPr>
              <a:t>SAML2.0</a:t>
            </a:r>
            <a:r>
              <a:rPr lang="it-IT" sz="1200" dirty="0"/>
              <a:t>: </a:t>
            </a:r>
            <a:r>
              <a:rPr lang="it-IT" sz="1200" dirty="0" err="1"/>
              <a:t>eduGAIN</a:t>
            </a:r>
            <a:endParaRPr lang="it-IT" sz="1200" dirty="0"/>
          </a:p>
          <a:p>
            <a:pPr lvl="1"/>
            <a:r>
              <a:rPr lang="it-IT" sz="1200" dirty="0">
                <a:solidFill>
                  <a:srgbClr val="4F85C3"/>
                </a:solidFill>
              </a:rPr>
              <a:t>OIDC/OAuth2</a:t>
            </a:r>
            <a:r>
              <a:rPr lang="it-IT" sz="1200" dirty="0"/>
              <a:t>: Google, </a:t>
            </a:r>
            <a:r>
              <a:rPr lang="it-IT" sz="1200" dirty="0" err="1"/>
              <a:t>Facebook</a:t>
            </a:r>
            <a:r>
              <a:rPr lang="it-IT" sz="1200" dirty="0"/>
              <a:t>, </a:t>
            </a:r>
            <a:r>
              <a:rPr lang="it-IT" sz="1200" dirty="0" err="1"/>
              <a:t>LinkedIn</a:t>
            </a:r>
            <a:r>
              <a:rPr lang="it-IT" sz="1200" dirty="0"/>
              <a:t>, ORCID, </a:t>
            </a:r>
            <a:r>
              <a:rPr lang="it-IT" sz="1200" dirty="0" err="1"/>
              <a:t>WeChat</a:t>
            </a:r>
            <a:r>
              <a:rPr lang="it-IT" sz="1200" dirty="0"/>
              <a:t>, </a:t>
            </a:r>
            <a:r>
              <a:rPr lang="it-IT" sz="1200" dirty="0" err="1"/>
              <a:t>BitBucket</a:t>
            </a:r>
            <a:endParaRPr lang="it-IT" sz="1200" dirty="0"/>
          </a:p>
          <a:p>
            <a:pPr lvl="1"/>
            <a:r>
              <a:rPr lang="it-IT" sz="1200" dirty="0">
                <a:solidFill>
                  <a:schemeClr val="accent1"/>
                </a:solidFill>
              </a:rPr>
              <a:t>X.509</a:t>
            </a:r>
            <a:r>
              <a:rPr lang="it-IT" sz="1200" dirty="0"/>
              <a:t>: IGTF</a:t>
            </a:r>
          </a:p>
          <a:p>
            <a:r>
              <a:rPr lang="it-IT" sz="1500" dirty="0"/>
              <a:t>Service Providers:</a:t>
            </a:r>
          </a:p>
          <a:p>
            <a:pPr lvl="1"/>
            <a:r>
              <a:rPr lang="it-IT" sz="1200" dirty="0">
                <a:solidFill>
                  <a:srgbClr val="4F85C3"/>
                </a:solidFill>
              </a:rPr>
              <a:t>SAML2.0</a:t>
            </a:r>
            <a:r>
              <a:rPr lang="it-IT" sz="1200" dirty="0"/>
              <a:t> &amp; </a:t>
            </a:r>
            <a:r>
              <a:rPr lang="it-IT" sz="1200" dirty="0">
                <a:solidFill>
                  <a:srgbClr val="4F85C3"/>
                </a:solidFill>
              </a:rPr>
              <a:t>OIDC</a:t>
            </a:r>
          </a:p>
          <a:p>
            <a:r>
              <a:rPr lang="it-IT" sz="1500" dirty="0" err="1"/>
              <a:t>Attribute</a:t>
            </a:r>
            <a:r>
              <a:rPr lang="it-IT" sz="1500" dirty="0"/>
              <a:t> </a:t>
            </a:r>
            <a:r>
              <a:rPr lang="it-IT" sz="1500" dirty="0" err="1"/>
              <a:t>Authorities</a:t>
            </a:r>
            <a:endParaRPr lang="it-IT" sz="1500" dirty="0"/>
          </a:p>
          <a:p>
            <a:pPr lvl="1"/>
            <a:r>
              <a:rPr lang="it-IT" sz="1200" dirty="0">
                <a:solidFill>
                  <a:srgbClr val="4F85C3"/>
                </a:solidFill>
              </a:rPr>
              <a:t>SAML2.0</a:t>
            </a:r>
            <a:r>
              <a:rPr lang="it-IT" sz="1200" dirty="0"/>
              <a:t> </a:t>
            </a:r>
            <a:r>
              <a:rPr lang="it-IT" sz="1200" dirty="0" err="1"/>
              <a:t>Attr</a:t>
            </a:r>
            <a:r>
              <a:rPr lang="it-IT" sz="1200" dirty="0"/>
              <a:t>. Query, </a:t>
            </a:r>
            <a:r>
              <a:rPr lang="it-IT" sz="1200" dirty="0">
                <a:solidFill>
                  <a:srgbClr val="4F85C3"/>
                </a:solidFill>
              </a:rPr>
              <a:t>REST</a:t>
            </a:r>
            <a:r>
              <a:rPr lang="it-IT" sz="1200" dirty="0"/>
              <a:t>, </a:t>
            </a:r>
            <a:r>
              <a:rPr lang="it-IT" sz="1200" dirty="0">
                <a:solidFill>
                  <a:srgbClr val="4F85C3"/>
                </a:solidFill>
              </a:rPr>
              <a:t>LDAP</a:t>
            </a:r>
            <a:r>
              <a:rPr lang="it-IT" sz="1200" dirty="0"/>
              <a:t>, </a:t>
            </a:r>
            <a:r>
              <a:rPr lang="it-IT" sz="1200" dirty="0">
                <a:solidFill>
                  <a:srgbClr val="4F85C3"/>
                </a:solidFill>
              </a:rPr>
              <a:t>SQL</a:t>
            </a:r>
            <a:endParaRPr lang="en-GB" sz="1500" dirty="0">
              <a:solidFill>
                <a:srgbClr val="4F85C3"/>
              </a:solidFill>
            </a:endParaRPr>
          </a:p>
          <a:p>
            <a:r>
              <a:rPr lang="en-GB" sz="1350" dirty="0"/>
              <a:t>Token Translation Services</a:t>
            </a:r>
          </a:p>
          <a:p>
            <a:pPr lvl="1"/>
            <a:r>
              <a:rPr lang="en-GB" sz="1050" dirty="0">
                <a:solidFill>
                  <a:schemeClr val="accent1"/>
                </a:solidFill>
              </a:rPr>
              <a:t>SAML2.0</a:t>
            </a:r>
            <a:r>
              <a:rPr lang="en-US" sz="1050" dirty="0"/>
              <a:t>-to-</a:t>
            </a:r>
            <a:r>
              <a:rPr lang="en-US" sz="1050" dirty="0">
                <a:solidFill>
                  <a:schemeClr val="accent1"/>
                </a:solidFill>
              </a:rPr>
              <a:t>X.509</a:t>
            </a:r>
            <a:r>
              <a:rPr lang="en-US" sz="1050" dirty="0"/>
              <a:t>: Master Portal to </a:t>
            </a:r>
            <a:r>
              <a:rPr lang="en-US" sz="1050" dirty="0" err="1"/>
              <a:t>RCauth.eu</a:t>
            </a:r>
            <a:r>
              <a:rPr lang="en-US" sz="1050" dirty="0"/>
              <a:t> Online CA</a:t>
            </a:r>
            <a:endParaRPr lang="en-GB" sz="1050" dirty="0"/>
          </a:p>
          <a:p>
            <a:r>
              <a:rPr lang="en-GB" sz="1350" dirty="0"/>
              <a:t>Support for Levels of Assurance</a:t>
            </a:r>
          </a:p>
          <a:p>
            <a:r>
              <a:rPr lang="en-GB" sz="1350" dirty="0"/>
              <a:t>User enrolment &amp; account linking</a:t>
            </a:r>
          </a:p>
          <a:p>
            <a:r>
              <a:rPr lang="en-GB" sz="1350" dirty="0" err="1"/>
              <a:t>IdP</a:t>
            </a:r>
            <a:r>
              <a:rPr lang="en-GB" sz="1350" dirty="0"/>
              <a:t> Discovery</a:t>
            </a:r>
          </a:p>
          <a:p>
            <a:r>
              <a:rPr lang="en-GB" sz="1350" dirty="0"/>
              <a:t>User Consent</a:t>
            </a:r>
            <a:endParaRPr lang="en-US" sz="135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4293004-B9D0-544C-BB27-A6E679E1B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1" y="1066801"/>
            <a:ext cx="4319819" cy="4185852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4741366E-501B-6D48-88BA-E8CEA1D73426}"/>
              </a:ext>
            </a:extLst>
          </p:cNvPr>
          <p:cNvSpPr txBox="1">
            <a:spLocks/>
          </p:cNvSpPr>
          <p:nvPr/>
        </p:nvSpPr>
        <p:spPr>
          <a:xfrm>
            <a:off x="2487721" y="41281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The EGI AAI Platform: Check-in</a:t>
            </a:r>
            <a:endParaRPr lang="it-IT" dirty="0"/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F0AC5E1B-8B59-2E40-B0BA-0E760897C824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2538874" y="475430"/>
            <a:ext cx="4728795" cy="369332"/>
          </a:xfrm>
        </p:spPr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IdP</a:t>
            </a:r>
            <a:r>
              <a:rPr lang="it-IT" dirty="0"/>
              <a:t>/SP Proxy</a:t>
            </a:r>
          </a:p>
        </p:txBody>
      </p:sp>
      <p:sp>
        <p:nvSpPr>
          <p:cNvPr id="3" name="Anello 2">
            <a:extLst>
              <a:ext uri="{FF2B5EF4-FFF2-40B4-BE49-F238E27FC236}">
                <a16:creationId xmlns:a16="http://schemas.microsoft.com/office/drawing/2014/main" id="{007C501F-9639-6342-BF06-F6F2E48B6F57}"/>
              </a:ext>
            </a:extLst>
          </p:cNvPr>
          <p:cNvSpPr/>
          <p:nvPr/>
        </p:nvSpPr>
        <p:spPr>
          <a:xfrm>
            <a:off x="239844" y="3567659"/>
            <a:ext cx="4482059" cy="1575841"/>
          </a:xfrm>
          <a:prstGeom prst="donut">
            <a:avLst>
              <a:gd name="adj" fmla="val 284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Anello 8">
            <a:extLst>
              <a:ext uri="{FF2B5EF4-FFF2-40B4-BE49-F238E27FC236}">
                <a16:creationId xmlns:a16="http://schemas.microsoft.com/office/drawing/2014/main" id="{427403A6-893D-A84A-9F81-FD62B7E7457E}"/>
              </a:ext>
            </a:extLst>
          </p:cNvPr>
          <p:cNvSpPr/>
          <p:nvPr/>
        </p:nvSpPr>
        <p:spPr>
          <a:xfrm>
            <a:off x="89942" y="1066801"/>
            <a:ext cx="4482059" cy="1575841"/>
          </a:xfrm>
          <a:prstGeom prst="donut">
            <a:avLst>
              <a:gd name="adj" fmla="val 284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3745B90F-D804-D648-90C1-9BC697F41AE5}"/>
              </a:ext>
            </a:extLst>
          </p:cNvPr>
          <p:cNvSpPr/>
          <p:nvPr/>
        </p:nvSpPr>
        <p:spPr>
          <a:xfrm>
            <a:off x="1537742" y="2138911"/>
            <a:ext cx="1886261" cy="1937787"/>
          </a:xfrm>
          <a:prstGeom prst="donut">
            <a:avLst>
              <a:gd name="adj" fmla="val 284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Anello 11">
            <a:extLst>
              <a:ext uri="{FF2B5EF4-FFF2-40B4-BE49-F238E27FC236}">
                <a16:creationId xmlns:a16="http://schemas.microsoft.com/office/drawing/2014/main" id="{559D1ADF-B333-9444-99FA-D959BA03FB2B}"/>
              </a:ext>
            </a:extLst>
          </p:cNvPr>
          <p:cNvSpPr/>
          <p:nvPr/>
        </p:nvSpPr>
        <p:spPr>
          <a:xfrm>
            <a:off x="167392" y="2712872"/>
            <a:ext cx="2965552" cy="1266392"/>
          </a:xfrm>
          <a:prstGeom prst="donut">
            <a:avLst>
              <a:gd name="adj" fmla="val 284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ED60964-1B29-5740-A28D-7B10E807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Use case: AAI </a:t>
            </a:r>
            <a:r>
              <a:rPr lang="it-IT" dirty="0" err="1"/>
              <a:t>as</a:t>
            </a:r>
            <a:r>
              <a:rPr lang="it-IT" dirty="0"/>
              <a:t> a Service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CE1307-8872-D245-AFE7-582EBFFB2669}"/>
              </a:ext>
            </a:extLst>
          </p:cNvPr>
          <p:cNvSpPr txBox="1">
            <a:spLocks/>
          </p:cNvSpPr>
          <p:nvPr/>
        </p:nvSpPr>
        <p:spPr>
          <a:xfrm>
            <a:off x="317013" y="660659"/>
            <a:ext cx="2818656" cy="37519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dirty="0" err="1"/>
              <a:t>CheckIn</a:t>
            </a:r>
            <a:r>
              <a:rPr lang="en-US" dirty="0"/>
              <a:t> as an authentication proxy to allow user logins from institutional </a:t>
            </a:r>
            <a:r>
              <a:rPr lang="en-US" dirty="0" err="1"/>
              <a:t>IdPs</a:t>
            </a:r>
            <a:r>
              <a:rPr lang="en-US" dirty="0"/>
              <a:t> in </a:t>
            </a:r>
            <a:r>
              <a:rPr lang="en-US" dirty="0" err="1"/>
              <a:t>eduGAIN</a:t>
            </a:r>
            <a:r>
              <a:rPr lang="en-US" dirty="0"/>
              <a:t> and social media for non EGI services</a:t>
            </a:r>
            <a:br>
              <a:rPr lang="en-US" dirty="0"/>
            </a:b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Minimal overhead for the service development</a:t>
            </a:r>
            <a:br>
              <a:rPr lang="en-US" dirty="0"/>
            </a:b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Prerequisites: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Service provider must accept EGI policies on data protection </a:t>
            </a:r>
            <a:br>
              <a:rPr lang="en-US" dirty="0"/>
            </a:br>
            <a:endParaRPr lang="en-US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104E6842-AB29-684C-BBF9-3007DF34256A}"/>
              </a:ext>
            </a:extLst>
          </p:cNvPr>
          <p:cNvGrpSpPr/>
          <p:nvPr/>
        </p:nvGrpSpPr>
        <p:grpSpPr>
          <a:xfrm>
            <a:off x="3670678" y="867992"/>
            <a:ext cx="4315430" cy="3780420"/>
            <a:chOff x="3670678" y="573528"/>
            <a:chExt cx="4315430" cy="3780420"/>
          </a:xfrm>
        </p:grpSpPr>
        <p:sp>
          <p:nvSpPr>
            <p:cNvPr id="7" name="Cloud 5">
              <a:extLst>
                <a:ext uri="{FF2B5EF4-FFF2-40B4-BE49-F238E27FC236}">
                  <a16:creationId xmlns:a16="http://schemas.microsoft.com/office/drawing/2014/main" id="{9DB79AB8-7545-D340-82F6-6459A9DBB007}"/>
                </a:ext>
              </a:extLst>
            </p:cNvPr>
            <p:cNvSpPr/>
            <p:nvPr/>
          </p:nvSpPr>
          <p:spPr>
            <a:xfrm rot="17516650">
              <a:off x="3441343" y="1473407"/>
              <a:ext cx="2510898" cy="2052228"/>
            </a:xfrm>
            <a:prstGeom prst="cloud">
              <a:avLst/>
            </a:prstGeom>
            <a:noFill/>
            <a:ln w="28575" cmpd="sng">
              <a:solidFill>
                <a:srgbClr val="4F81BD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E6007F6F-A75A-8941-9B9A-C55C01575C9A}"/>
                </a:ext>
              </a:extLst>
            </p:cNvPr>
            <p:cNvSpPr/>
            <p:nvPr/>
          </p:nvSpPr>
          <p:spPr>
            <a:xfrm>
              <a:off x="4572000" y="2949792"/>
              <a:ext cx="864096" cy="378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EGI Infrastructure</a:t>
              </a:r>
            </a:p>
          </p:txBody>
        </p:sp>
        <p:sp>
          <p:nvSpPr>
            <p:cNvPr id="9" name="Cloud 7">
              <a:extLst>
                <a:ext uri="{FF2B5EF4-FFF2-40B4-BE49-F238E27FC236}">
                  <a16:creationId xmlns:a16="http://schemas.microsoft.com/office/drawing/2014/main" id="{F5008982-3C9B-D84C-9D4C-093F78015C35}"/>
                </a:ext>
              </a:extLst>
            </p:cNvPr>
            <p:cNvSpPr/>
            <p:nvPr/>
          </p:nvSpPr>
          <p:spPr>
            <a:xfrm>
              <a:off x="6030162" y="573528"/>
              <a:ext cx="1296144" cy="756084"/>
            </a:xfrm>
            <a:prstGeom prst="cloud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/>
                <a:t>eduGAIN</a:t>
              </a:r>
              <a:endParaRPr lang="en-US" sz="1350" dirty="0"/>
            </a:p>
          </p:txBody>
        </p:sp>
        <p:sp>
          <p:nvSpPr>
            <p:cNvPr id="10" name="Cloud 8">
              <a:extLst>
                <a:ext uri="{FF2B5EF4-FFF2-40B4-BE49-F238E27FC236}">
                  <a16:creationId xmlns:a16="http://schemas.microsoft.com/office/drawing/2014/main" id="{1EC2A95A-F66F-AE41-9060-71A3949E95BA}"/>
                </a:ext>
              </a:extLst>
            </p:cNvPr>
            <p:cNvSpPr/>
            <p:nvPr/>
          </p:nvSpPr>
          <p:spPr>
            <a:xfrm>
              <a:off x="5004049" y="627535"/>
              <a:ext cx="1026114" cy="756084"/>
            </a:xfrm>
            <a:prstGeom prst="cloud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Social IDPs</a:t>
              </a:r>
            </a:p>
          </p:txBody>
        </p:sp>
        <p:sp>
          <p:nvSpPr>
            <p:cNvPr id="11" name="Cloud 9">
              <a:extLst>
                <a:ext uri="{FF2B5EF4-FFF2-40B4-BE49-F238E27FC236}">
                  <a16:creationId xmlns:a16="http://schemas.microsoft.com/office/drawing/2014/main" id="{0B66AD36-BE7C-6D48-82B8-A58978BF1F96}"/>
                </a:ext>
              </a:extLst>
            </p:cNvPr>
            <p:cNvSpPr/>
            <p:nvPr/>
          </p:nvSpPr>
          <p:spPr>
            <a:xfrm>
              <a:off x="6300192" y="1113588"/>
              <a:ext cx="1685916" cy="756084"/>
            </a:xfrm>
            <a:prstGeom prst="cloud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Institutional</a:t>
              </a:r>
              <a:br>
                <a:rPr lang="en-US" sz="1350" dirty="0"/>
              </a:br>
              <a:r>
                <a:rPr lang="en-US" sz="1350" dirty="0" err="1"/>
                <a:t>IdP</a:t>
              </a:r>
              <a:endParaRPr lang="en-US" sz="1350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91E7228-5ABA-1040-A2AC-CE62F9A48E1D}"/>
                </a:ext>
              </a:extLst>
            </p:cNvPr>
            <p:cNvSpPr/>
            <p:nvPr/>
          </p:nvSpPr>
          <p:spPr>
            <a:xfrm>
              <a:off x="6138174" y="3489852"/>
              <a:ext cx="1674186" cy="8640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SERVICE</a:t>
              </a:r>
            </a:p>
          </p:txBody>
        </p:sp>
        <p:cxnSp>
          <p:nvCxnSpPr>
            <p:cNvPr id="13" name="Straight Arrow Connector 13">
              <a:extLst>
                <a:ext uri="{FF2B5EF4-FFF2-40B4-BE49-F238E27FC236}">
                  <a16:creationId xmlns:a16="http://schemas.microsoft.com/office/drawing/2014/main" id="{8C33C542-9C33-B941-8EDC-6E461E7D4FC0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5959880" y="1868867"/>
              <a:ext cx="1183270" cy="6677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5">
              <a:extLst>
                <a:ext uri="{FF2B5EF4-FFF2-40B4-BE49-F238E27FC236}">
                  <a16:creationId xmlns:a16="http://schemas.microsoft.com/office/drawing/2014/main" id="{8FD5CAB9-1B92-104D-8AE3-C2ABA3EFEAA8}"/>
                </a:ext>
              </a:extLst>
            </p:cNvPr>
            <p:cNvCxnSpPr/>
            <p:nvPr/>
          </p:nvCxnSpPr>
          <p:spPr>
            <a:xfrm flipH="1">
              <a:off x="5616978" y="1221600"/>
              <a:ext cx="629208" cy="9721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7">
              <a:extLst>
                <a:ext uri="{FF2B5EF4-FFF2-40B4-BE49-F238E27FC236}">
                  <a16:creationId xmlns:a16="http://schemas.microsoft.com/office/drawing/2014/main" id="{6C273C0B-C89F-C141-B7CA-28CE99747AE7}"/>
                </a:ext>
              </a:extLst>
            </p:cNvPr>
            <p:cNvCxnSpPr>
              <a:stCxn id="10" idx="1"/>
            </p:cNvCxnSpPr>
            <p:nvPr/>
          </p:nvCxnSpPr>
          <p:spPr>
            <a:xfrm>
              <a:off x="5517106" y="1382814"/>
              <a:ext cx="99872" cy="8108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9">
              <a:extLst>
                <a:ext uri="{FF2B5EF4-FFF2-40B4-BE49-F238E27FC236}">
                  <a16:creationId xmlns:a16="http://schemas.microsoft.com/office/drawing/2014/main" id="{BEAB500B-039C-5349-AA58-F3075D510EBA}"/>
                </a:ext>
              </a:extLst>
            </p:cNvPr>
            <p:cNvCxnSpPr>
              <a:endCxn id="12" idx="0"/>
            </p:cNvCxnSpPr>
            <p:nvPr/>
          </p:nvCxnSpPr>
          <p:spPr>
            <a:xfrm>
              <a:off x="5616978" y="2879508"/>
              <a:ext cx="1358289" cy="6103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Shape 143">
              <a:extLst>
                <a:ext uri="{FF2B5EF4-FFF2-40B4-BE49-F238E27FC236}">
                  <a16:creationId xmlns:a16="http://schemas.microsoft.com/office/drawing/2014/main" id="{9A864694-310B-B943-AF96-7FA8F3610DEB}"/>
                </a:ext>
              </a:extLst>
            </p:cNvPr>
            <p:cNvGrpSpPr/>
            <p:nvPr/>
          </p:nvGrpSpPr>
          <p:grpSpPr>
            <a:xfrm>
              <a:off x="5176791" y="2211770"/>
              <a:ext cx="804119" cy="864095"/>
              <a:chOff x="-739799" y="2914873"/>
              <a:chExt cx="1292700" cy="1458300"/>
            </a:xfrm>
          </p:grpSpPr>
          <p:sp>
            <p:nvSpPr>
              <p:cNvPr id="18" name="Shape 144">
                <a:extLst>
                  <a:ext uri="{FF2B5EF4-FFF2-40B4-BE49-F238E27FC236}">
                    <a16:creationId xmlns:a16="http://schemas.microsoft.com/office/drawing/2014/main" id="{8F47EF0E-5F90-494D-9CB6-A127DAA21412}"/>
                  </a:ext>
                </a:extLst>
              </p:cNvPr>
              <p:cNvSpPr/>
              <p:nvPr/>
            </p:nvSpPr>
            <p:spPr>
              <a:xfrm>
                <a:off x="-739799" y="2914873"/>
                <a:ext cx="1292700" cy="14583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54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34275" rIns="68569" bIns="34275" anchor="b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ct val="25000"/>
                </a:pPr>
                <a:r>
                  <a:rPr lang="en-US" sz="825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EGI </a:t>
                </a:r>
                <a:r>
                  <a:rPr lang="en-US" sz="825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CheckIn</a:t>
                </a:r>
                <a:endParaRPr lang="en-US" sz="825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9" name="Shape 145" descr="4361018b05117b92dc1a71d9622efbbf.png">
                <a:extLst>
                  <a:ext uri="{FF2B5EF4-FFF2-40B4-BE49-F238E27FC236}">
                    <a16:creationId xmlns:a16="http://schemas.microsoft.com/office/drawing/2014/main" id="{CA3CD078-331F-7D4A-88C8-97161E6DC4B5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518037" y="2988223"/>
                <a:ext cx="849300" cy="823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78740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CE3B0F4-F0E1-A447-AF95-F77F4B58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Use case: AAI Integration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584D8B-1BC5-9B42-A291-684B19774D38}"/>
              </a:ext>
            </a:extLst>
          </p:cNvPr>
          <p:cNvSpPr txBox="1">
            <a:spLocks/>
          </p:cNvSpPr>
          <p:nvPr/>
        </p:nvSpPr>
        <p:spPr>
          <a:xfrm>
            <a:off x="346230" y="771721"/>
            <a:ext cx="3186354" cy="3939764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dirty="0"/>
              <a:t>Community operating its own AAI connected as an </a:t>
            </a:r>
            <a:r>
              <a:rPr lang="en-US" dirty="0" err="1"/>
              <a:t>IdP</a:t>
            </a:r>
            <a:r>
              <a:rPr lang="en-US" dirty="0"/>
              <a:t> to </a:t>
            </a:r>
            <a:r>
              <a:rPr lang="en-US" dirty="0" err="1"/>
              <a:t>CheckIn</a:t>
            </a:r>
            <a:r>
              <a:rPr lang="en-US" dirty="0"/>
              <a:t> to allow its users to access EGI services &amp; resources</a:t>
            </a:r>
            <a:br>
              <a:rPr lang="en-US" dirty="0"/>
            </a:b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Users can access EGI services without changing their authentication workflow</a:t>
            </a:r>
            <a:br>
              <a:rPr lang="en-US" dirty="0"/>
            </a:b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See the ELIXIR use case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DBB4037-BE6E-C04C-940F-36DD23691E73}"/>
              </a:ext>
            </a:extLst>
          </p:cNvPr>
          <p:cNvGrpSpPr/>
          <p:nvPr/>
        </p:nvGrpSpPr>
        <p:grpSpPr>
          <a:xfrm>
            <a:off x="4572000" y="573528"/>
            <a:ext cx="3429000" cy="4569973"/>
            <a:chOff x="4572000" y="573528"/>
            <a:chExt cx="3429000" cy="4569973"/>
          </a:xfrm>
        </p:grpSpPr>
        <p:sp>
          <p:nvSpPr>
            <p:cNvPr id="7" name="Cloud 5">
              <a:extLst>
                <a:ext uri="{FF2B5EF4-FFF2-40B4-BE49-F238E27FC236}">
                  <a16:creationId xmlns:a16="http://schemas.microsoft.com/office/drawing/2014/main" id="{E41CD64E-E08D-FF46-9390-024B30CF5A27}"/>
                </a:ext>
              </a:extLst>
            </p:cNvPr>
            <p:cNvSpPr/>
            <p:nvPr/>
          </p:nvSpPr>
          <p:spPr>
            <a:xfrm rot="10800000">
              <a:off x="4572000" y="2486838"/>
              <a:ext cx="3375186" cy="2656663"/>
            </a:xfrm>
            <a:prstGeom prst="cloud">
              <a:avLst/>
            </a:prstGeom>
            <a:noFill/>
            <a:ln w="28575" cmpd="sng">
              <a:solidFill>
                <a:srgbClr val="4F81BD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4C65E119-DC99-2141-BBA1-B7E7190B79DD}"/>
                </a:ext>
              </a:extLst>
            </p:cNvPr>
            <p:cNvSpPr/>
            <p:nvPr/>
          </p:nvSpPr>
          <p:spPr>
            <a:xfrm>
              <a:off x="5112060" y="3057804"/>
              <a:ext cx="864096" cy="378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EGI Infrastructure</a:t>
              </a:r>
            </a:p>
          </p:txBody>
        </p:sp>
        <p:sp>
          <p:nvSpPr>
            <p:cNvPr id="9" name="Cloud 7">
              <a:extLst>
                <a:ext uri="{FF2B5EF4-FFF2-40B4-BE49-F238E27FC236}">
                  <a16:creationId xmlns:a16="http://schemas.microsoft.com/office/drawing/2014/main" id="{DDC924ED-D833-A54A-BFE6-EA696141DBA1}"/>
                </a:ext>
              </a:extLst>
            </p:cNvPr>
            <p:cNvSpPr/>
            <p:nvPr/>
          </p:nvSpPr>
          <p:spPr>
            <a:xfrm>
              <a:off x="6084169" y="573528"/>
              <a:ext cx="972107" cy="486054"/>
            </a:xfrm>
            <a:prstGeom prst="cloud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/>
                <a:t>eduGAIN</a:t>
              </a:r>
              <a:endParaRPr lang="en-US" sz="1050" dirty="0"/>
            </a:p>
          </p:txBody>
        </p:sp>
        <p:sp>
          <p:nvSpPr>
            <p:cNvPr id="10" name="Cloud 8">
              <a:extLst>
                <a:ext uri="{FF2B5EF4-FFF2-40B4-BE49-F238E27FC236}">
                  <a16:creationId xmlns:a16="http://schemas.microsoft.com/office/drawing/2014/main" id="{67F76CFE-CCF3-3D43-AA69-E07A84B5763E}"/>
                </a:ext>
              </a:extLst>
            </p:cNvPr>
            <p:cNvSpPr/>
            <p:nvPr/>
          </p:nvSpPr>
          <p:spPr>
            <a:xfrm>
              <a:off x="5220072" y="627535"/>
              <a:ext cx="972109" cy="432047"/>
            </a:xfrm>
            <a:prstGeom prst="cloud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Social IDPs</a:t>
              </a:r>
            </a:p>
          </p:txBody>
        </p:sp>
        <p:sp>
          <p:nvSpPr>
            <p:cNvPr id="11" name="Cloud 9">
              <a:extLst>
                <a:ext uri="{FF2B5EF4-FFF2-40B4-BE49-F238E27FC236}">
                  <a16:creationId xmlns:a16="http://schemas.microsoft.com/office/drawing/2014/main" id="{4A35533F-C6EA-0D49-8093-5DC3D836D303}"/>
                </a:ext>
              </a:extLst>
            </p:cNvPr>
            <p:cNvSpPr/>
            <p:nvPr/>
          </p:nvSpPr>
          <p:spPr>
            <a:xfrm>
              <a:off x="6770434" y="735546"/>
              <a:ext cx="1230566" cy="594066"/>
            </a:xfrm>
            <a:prstGeom prst="cloud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Institutional</a:t>
              </a:r>
              <a:br>
                <a:rPr lang="en-US" sz="1050" dirty="0"/>
              </a:br>
              <a:r>
                <a:rPr lang="en-US" sz="1050" dirty="0" err="1"/>
                <a:t>IdP</a:t>
              </a:r>
              <a:endParaRPr lang="en-US" sz="1050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A6F5B1B-0D11-0F40-A2B1-A19AFF76000F}"/>
                </a:ext>
              </a:extLst>
            </p:cNvPr>
            <p:cNvSpPr/>
            <p:nvPr/>
          </p:nvSpPr>
          <p:spPr>
            <a:xfrm>
              <a:off x="6624228" y="3543858"/>
              <a:ext cx="941730" cy="4860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Service</a:t>
              </a:r>
            </a:p>
          </p:txBody>
        </p:sp>
        <p:cxnSp>
          <p:nvCxnSpPr>
            <p:cNvPr id="13" name="Straight Arrow Connector 19">
              <a:extLst>
                <a:ext uri="{FF2B5EF4-FFF2-40B4-BE49-F238E27FC236}">
                  <a16:creationId xmlns:a16="http://schemas.microsoft.com/office/drawing/2014/main" id="{4B85D8D7-ED73-124F-A277-0202D94A505B}"/>
                </a:ext>
              </a:extLst>
            </p:cNvPr>
            <p:cNvCxnSpPr>
              <a:stCxn id="21" idx="2"/>
              <a:endCxn id="12" idx="0"/>
            </p:cNvCxnSpPr>
            <p:nvPr/>
          </p:nvCxnSpPr>
          <p:spPr>
            <a:xfrm>
              <a:off x="6432222" y="3165816"/>
              <a:ext cx="662871" cy="3780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Down Arrow Callout 23">
              <a:extLst>
                <a:ext uri="{FF2B5EF4-FFF2-40B4-BE49-F238E27FC236}">
                  <a16:creationId xmlns:a16="http://schemas.microsoft.com/office/drawing/2014/main" id="{52BE4B3D-A169-264E-82F4-D11817169FD7}"/>
                </a:ext>
              </a:extLst>
            </p:cNvPr>
            <p:cNvSpPr/>
            <p:nvPr/>
          </p:nvSpPr>
          <p:spPr>
            <a:xfrm>
              <a:off x="5598114" y="1491630"/>
              <a:ext cx="1566174" cy="810090"/>
            </a:xfrm>
            <a:prstGeom prst="downArrowCallout">
              <a:avLst>
                <a:gd name="adj1" fmla="val 13003"/>
                <a:gd name="adj2" fmla="val 14202"/>
                <a:gd name="adj3" fmla="val 25000"/>
                <a:gd name="adj4" fmla="val 64977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AAI Proxy</a:t>
              </a:r>
            </a:p>
          </p:txBody>
        </p:sp>
        <p:sp>
          <p:nvSpPr>
            <p:cNvPr id="15" name="Rounded Rectangle 24">
              <a:extLst>
                <a:ext uri="{FF2B5EF4-FFF2-40B4-BE49-F238E27FC236}">
                  <a16:creationId xmlns:a16="http://schemas.microsoft.com/office/drawing/2014/main" id="{467F5C45-3A07-864C-B4A5-C4C40C691BEA}"/>
                </a:ext>
              </a:extLst>
            </p:cNvPr>
            <p:cNvSpPr/>
            <p:nvPr/>
          </p:nvSpPr>
          <p:spPr>
            <a:xfrm>
              <a:off x="5490102" y="3597864"/>
              <a:ext cx="941730" cy="4860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Service</a:t>
              </a:r>
            </a:p>
          </p:txBody>
        </p:sp>
        <p:cxnSp>
          <p:nvCxnSpPr>
            <p:cNvPr id="16" name="Straight Arrow Connector 26">
              <a:extLst>
                <a:ext uri="{FF2B5EF4-FFF2-40B4-BE49-F238E27FC236}">
                  <a16:creationId xmlns:a16="http://schemas.microsoft.com/office/drawing/2014/main" id="{6A8655FA-59D3-944C-B372-2A952FDAF419}"/>
                </a:ext>
              </a:extLst>
            </p:cNvPr>
            <p:cNvCxnSpPr>
              <a:stCxn id="21" idx="2"/>
              <a:endCxn id="15" idx="0"/>
            </p:cNvCxnSpPr>
            <p:nvPr/>
          </p:nvCxnSpPr>
          <p:spPr>
            <a:xfrm flipH="1">
              <a:off x="5960967" y="3165816"/>
              <a:ext cx="471255" cy="4320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28">
              <a:extLst>
                <a:ext uri="{FF2B5EF4-FFF2-40B4-BE49-F238E27FC236}">
                  <a16:creationId xmlns:a16="http://schemas.microsoft.com/office/drawing/2014/main" id="{C240254F-505C-E64B-B602-007863AF5343}"/>
                </a:ext>
              </a:extLst>
            </p:cNvPr>
            <p:cNvCxnSpPr>
              <a:stCxn id="10" idx="1"/>
              <a:endCxn id="14" idx="0"/>
            </p:cNvCxnSpPr>
            <p:nvPr/>
          </p:nvCxnSpPr>
          <p:spPr>
            <a:xfrm>
              <a:off x="5706127" y="1059121"/>
              <a:ext cx="675074" cy="4325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30">
              <a:extLst>
                <a:ext uri="{FF2B5EF4-FFF2-40B4-BE49-F238E27FC236}">
                  <a16:creationId xmlns:a16="http://schemas.microsoft.com/office/drawing/2014/main" id="{6D6DF2FF-6888-304F-A19B-8939DC1E523D}"/>
                </a:ext>
              </a:extLst>
            </p:cNvPr>
            <p:cNvCxnSpPr>
              <a:stCxn id="9" idx="1"/>
              <a:endCxn id="14" idx="0"/>
            </p:cNvCxnSpPr>
            <p:nvPr/>
          </p:nvCxnSpPr>
          <p:spPr>
            <a:xfrm flipH="1">
              <a:off x="6381201" y="1059064"/>
              <a:ext cx="189021" cy="4325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32">
              <a:extLst>
                <a:ext uri="{FF2B5EF4-FFF2-40B4-BE49-F238E27FC236}">
                  <a16:creationId xmlns:a16="http://schemas.microsoft.com/office/drawing/2014/main" id="{CD98D13B-AC15-C446-A2F3-7ECA7F542328}"/>
                </a:ext>
              </a:extLst>
            </p:cNvPr>
            <p:cNvCxnSpPr>
              <a:stCxn id="11" idx="1"/>
              <a:endCxn id="14" idx="0"/>
            </p:cNvCxnSpPr>
            <p:nvPr/>
          </p:nvCxnSpPr>
          <p:spPr>
            <a:xfrm flipH="1">
              <a:off x="6381202" y="1328980"/>
              <a:ext cx="1004516" cy="1626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Shape 143">
              <a:extLst>
                <a:ext uri="{FF2B5EF4-FFF2-40B4-BE49-F238E27FC236}">
                  <a16:creationId xmlns:a16="http://schemas.microsoft.com/office/drawing/2014/main" id="{40814781-9A39-1342-9234-7AA9DF5533A8}"/>
                </a:ext>
              </a:extLst>
            </p:cNvPr>
            <p:cNvGrpSpPr/>
            <p:nvPr/>
          </p:nvGrpSpPr>
          <p:grpSpPr>
            <a:xfrm>
              <a:off x="6030163" y="2301721"/>
              <a:ext cx="804119" cy="864095"/>
              <a:chOff x="-739799" y="2914873"/>
              <a:chExt cx="1292700" cy="1458300"/>
            </a:xfrm>
          </p:grpSpPr>
          <p:sp>
            <p:nvSpPr>
              <p:cNvPr id="21" name="Shape 144">
                <a:extLst>
                  <a:ext uri="{FF2B5EF4-FFF2-40B4-BE49-F238E27FC236}">
                    <a16:creationId xmlns:a16="http://schemas.microsoft.com/office/drawing/2014/main" id="{ACFFB576-8E36-0344-8C0E-F1DB9B5456B7}"/>
                  </a:ext>
                </a:extLst>
              </p:cNvPr>
              <p:cNvSpPr/>
              <p:nvPr/>
            </p:nvSpPr>
            <p:spPr>
              <a:xfrm>
                <a:off x="-739799" y="2914873"/>
                <a:ext cx="1292700" cy="14583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54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34275" rIns="68569" bIns="34275" anchor="b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ct val="25000"/>
                </a:pPr>
                <a:r>
                  <a:rPr lang="en-US" sz="825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EGI </a:t>
                </a:r>
                <a:r>
                  <a:rPr lang="en-US" sz="825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CheckIn</a:t>
                </a:r>
                <a:endParaRPr lang="en-US" sz="825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2" name="Shape 145" descr="4361018b05117b92dc1a71d9622efbbf.png">
                <a:extLst>
                  <a:ext uri="{FF2B5EF4-FFF2-40B4-BE49-F238E27FC236}">
                    <a16:creationId xmlns:a16="http://schemas.microsoft.com/office/drawing/2014/main" id="{7ACBA891-8351-3D4D-9F6B-C24DB656D3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518037" y="2988223"/>
                <a:ext cx="849300" cy="823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571650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B107205-E8C1-D14E-9E51-0A854B39E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7" y="169145"/>
            <a:ext cx="6130208" cy="360372"/>
          </a:xfrm>
        </p:spPr>
        <p:txBody>
          <a:bodyPr/>
          <a:lstStyle/>
          <a:p>
            <a:r>
              <a:rPr lang="it-IT" dirty="0"/>
              <a:t>Use case: </a:t>
            </a:r>
            <a:r>
              <a:rPr lang="it-IT" dirty="0" err="1"/>
              <a:t>External</a:t>
            </a:r>
            <a:r>
              <a:rPr lang="it-IT" dirty="0"/>
              <a:t> </a:t>
            </a:r>
            <a:r>
              <a:rPr lang="it-IT" dirty="0" err="1"/>
              <a:t>Attribute</a:t>
            </a:r>
            <a:r>
              <a:rPr lang="it-IT" dirty="0"/>
              <a:t> Provider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C16D8F-FBC8-3E42-8B4C-6B626E100949}"/>
              </a:ext>
            </a:extLst>
          </p:cNvPr>
          <p:cNvSpPr txBox="1">
            <a:spLocks/>
          </p:cNvSpPr>
          <p:nvPr/>
        </p:nvSpPr>
        <p:spPr>
          <a:xfrm>
            <a:off x="247953" y="843557"/>
            <a:ext cx="3586828" cy="4130225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dirty="0"/>
              <a:t>Community managing </a:t>
            </a:r>
            <a:r>
              <a:rPr lang="en-US" dirty="0" err="1"/>
              <a:t>authorisation</a:t>
            </a:r>
            <a:r>
              <a:rPr lang="en-US" dirty="0"/>
              <a:t> information about the users (VO/group memberships and roles) via their own  group management service, which is connected to </a:t>
            </a:r>
            <a:r>
              <a:rPr lang="en-US" dirty="0" err="1"/>
              <a:t>CheckIn</a:t>
            </a:r>
            <a:r>
              <a:rPr lang="en-US" dirty="0"/>
              <a:t> as an external attribute authority 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CheckIn</a:t>
            </a:r>
            <a:r>
              <a:rPr lang="en-US" dirty="0"/>
              <a:t> will handle the configuration of the </a:t>
            </a:r>
            <a:r>
              <a:rPr lang="en-US" dirty="0" err="1"/>
              <a:t>IdPs</a:t>
            </a:r>
            <a:r>
              <a:rPr lang="en-US" dirty="0"/>
              <a:t> and the aggregation of the attributes for the SPs</a:t>
            </a:r>
            <a:br>
              <a:rPr lang="en-US" dirty="0"/>
            </a:b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The VO is managing independently the information about their users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No need to migrate the group information into an EGI specific attribute authority</a:t>
            </a:r>
            <a:br>
              <a:rPr lang="en-US" dirty="0"/>
            </a:br>
            <a:r>
              <a:rPr lang="en-US" dirty="0"/>
              <a:t> </a:t>
            </a:r>
          </a:p>
          <a:p>
            <a:pPr>
              <a:lnSpc>
                <a:spcPct val="120000"/>
              </a:lnSpc>
            </a:pPr>
            <a:r>
              <a:rPr lang="en-US" dirty="0"/>
              <a:t>LTOS is one example of VO integrated in this way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9FBB66B-D307-AA4F-9B23-B1D9D6D43A85}"/>
              </a:ext>
            </a:extLst>
          </p:cNvPr>
          <p:cNvGrpSpPr/>
          <p:nvPr/>
        </p:nvGrpSpPr>
        <p:grpSpPr>
          <a:xfrm>
            <a:off x="4572000" y="681540"/>
            <a:ext cx="3375186" cy="4461961"/>
            <a:chOff x="4572000" y="681540"/>
            <a:chExt cx="3375186" cy="4461961"/>
          </a:xfrm>
        </p:grpSpPr>
        <p:sp>
          <p:nvSpPr>
            <p:cNvPr id="7" name="Cloud 5">
              <a:extLst>
                <a:ext uri="{FF2B5EF4-FFF2-40B4-BE49-F238E27FC236}">
                  <a16:creationId xmlns:a16="http://schemas.microsoft.com/office/drawing/2014/main" id="{B02FE023-18A6-FF4F-A34E-A0617516D41C}"/>
                </a:ext>
              </a:extLst>
            </p:cNvPr>
            <p:cNvSpPr/>
            <p:nvPr/>
          </p:nvSpPr>
          <p:spPr>
            <a:xfrm rot="10800000">
              <a:off x="4572000" y="2486838"/>
              <a:ext cx="3375186" cy="2656663"/>
            </a:xfrm>
            <a:prstGeom prst="cloud">
              <a:avLst/>
            </a:prstGeom>
            <a:noFill/>
            <a:ln w="28575" cmpd="sng">
              <a:solidFill>
                <a:srgbClr val="4F81BD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2ADB48C0-0A81-C54C-8E4C-5135B33D7F4A}"/>
                </a:ext>
              </a:extLst>
            </p:cNvPr>
            <p:cNvSpPr/>
            <p:nvPr/>
          </p:nvSpPr>
          <p:spPr>
            <a:xfrm>
              <a:off x="5112060" y="3057804"/>
              <a:ext cx="864096" cy="378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EGI Infrastructure</a:t>
              </a:r>
            </a:p>
          </p:txBody>
        </p:sp>
        <p:sp>
          <p:nvSpPr>
            <p:cNvPr id="9" name="Cloud 7">
              <a:extLst>
                <a:ext uri="{FF2B5EF4-FFF2-40B4-BE49-F238E27FC236}">
                  <a16:creationId xmlns:a16="http://schemas.microsoft.com/office/drawing/2014/main" id="{7A535462-36E6-404E-B702-6D31FC4E99F7}"/>
                </a:ext>
              </a:extLst>
            </p:cNvPr>
            <p:cNvSpPr/>
            <p:nvPr/>
          </p:nvSpPr>
          <p:spPr>
            <a:xfrm>
              <a:off x="4680013" y="681540"/>
              <a:ext cx="972107" cy="486054"/>
            </a:xfrm>
            <a:prstGeom prst="cloud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/>
                <a:t>eduGAIN</a:t>
              </a:r>
              <a:endParaRPr lang="en-US" sz="1050" dirty="0"/>
            </a:p>
          </p:txBody>
        </p:sp>
        <p:sp>
          <p:nvSpPr>
            <p:cNvPr id="10" name="Cloud 8">
              <a:extLst>
                <a:ext uri="{FF2B5EF4-FFF2-40B4-BE49-F238E27FC236}">
                  <a16:creationId xmlns:a16="http://schemas.microsoft.com/office/drawing/2014/main" id="{48255D04-0034-784B-B500-7DFB0BC081A5}"/>
                </a:ext>
              </a:extLst>
            </p:cNvPr>
            <p:cNvSpPr/>
            <p:nvPr/>
          </p:nvSpPr>
          <p:spPr>
            <a:xfrm>
              <a:off x="4572000" y="1275607"/>
              <a:ext cx="972109" cy="432047"/>
            </a:xfrm>
            <a:prstGeom prst="cloud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Social IDPs</a:t>
              </a:r>
            </a:p>
          </p:txBody>
        </p:sp>
        <p:sp>
          <p:nvSpPr>
            <p:cNvPr id="11" name="Cloud 9">
              <a:extLst>
                <a:ext uri="{FF2B5EF4-FFF2-40B4-BE49-F238E27FC236}">
                  <a16:creationId xmlns:a16="http://schemas.microsoft.com/office/drawing/2014/main" id="{7EEAEC9D-DACE-EA44-B74F-AE3684D59ADE}"/>
                </a:ext>
              </a:extLst>
            </p:cNvPr>
            <p:cNvSpPr/>
            <p:nvPr/>
          </p:nvSpPr>
          <p:spPr>
            <a:xfrm>
              <a:off x="5490102" y="1059582"/>
              <a:ext cx="1230566" cy="594066"/>
            </a:xfrm>
            <a:prstGeom prst="cloud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Institutional</a:t>
              </a:r>
              <a:br>
                <a:rPr lang="en-US" sz="1050" dirty="0"/>
              </a:br>
              <a:r>
                <a:rPr lang="en-US" sz="1050" dirty="0" err="1"/>
                <a:t>IdP</a:t>
              </a:r>
              <a:endParaRPr lang="en-US" sz="1050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46820B0-8DD0-BA4D-89AA-890DCEF1A774}"/>
                </a:ext>
              </a:extLst>
            </p:cNvPr>
            <p:cNvSpPr/>
            <p:nvPr/>
          </p:nvSpPr>
          <p:spPr>
            <a:xfrm>
              <a:off x="6624228" y="3543858"/>
              <a:ext cx="941730" cy="4860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Service</a:t>
              </a:r>
            </a:p>
          </p:txBody>
        </p:sp>
        <p:cxnSp>
          <p:nvCxnSpPr>
            <p:cNvPr id="13" name="Straight Arrow Connector 19">
              <a:extLst>
                <a:ext uri="{FF2B5EF4-FFF2-40B4-BE49-F238E27FC236}">
                  <a16:creationId xmlns:a16="http://schemas.microsoft.com/office/drawing/2014/main" id="{111E9F33-3B37-D64D-ADB1-A7162FC2FD36}"/>
                </a:ext>
              </a:extLst>
            </p:cNvPr>
            <p:cNvCxnSpPr>
              <a:stCxn id="23" idx="2"/>
              <a:endCxn id="12" idx="0"/>
            </p:cNvCxnSpPr>
            <p:nvPr/>
          </p:nvCxnSpPr>
          <p:spPr>
            <a:xfrm>
              <a:off x="6108186" y="3057804"/>
              <a:ext cx="986907" cy="4860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B999D11E-9750-1748-89BF-65B2E7D41D1D}"/>
                </a:ext>
              </a:extLst>
            </p:cNvPr>
            <p:cNvSpPr/>
            <p:nvPr/>
          </p:nvSpPr>
          <p:spPr>
            <a:xfrm>
              <a:off x="5490102" y="3597864"/>
              <a:ext cx="941730" cy="4860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Service</a:t>
              </a:r>
            </a:p>
          </p:txBody>
        </p:sp>
        <p:cxnSp>
          <p:nvCxnSpPr>
            <p:cNvPr id="15" name="Straight Arrow Connector 26">
              <a:extLst>
                <a:ext uri="{FF2B5EF4-FFF2-40B4-BE49-F238E27FC236}">
                  <a16:creationId xmlns:a16="http://schemas.microsoft.com/office/drawing/2014/main" id="{A2A436F8-A33A-E44C-942B-7EA35749FE7F}"/>
                </a:ext>
              </a:extLst>
            </p:cNvPr>
            <p:cNvCxnSpPr>
              <a:stCxn id="23" idx="2"/>
              <a:endCxn id="14" idx="0"/>
            </p:cNvCxnSpPr>
            <p:nvPr/>
          </p:nvCxnSpPr>
          <p:spPr>
            <a:xfrm flipH="1">
              <a:off x="5960967" y="3057804"/>
              <a:ext cx="147219" cy="5400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28">
              <a:extLst>
                <a:ext uri="{FF2B5EF4-FFF2-40B4-BE49-F238E27FC236}">
                  <a16:creationId xmlns:a16="http://schemas.microsoft.com/office/drawing/2014/main" id="{19962C6C-B0C2-6949-AB64-5E5F3B18CFFF}"/>
                </a:ext>
              </a:extLst>
            </p:cNvPr>
            <p:cNvCxnSpPr>
              <a:stCxn id="10" idx="1"/>
            </p:cNvCxnSpPr>
            <p:nvPr/>
          </p:nvCxnSpPr>
          <p:spPr>
            <a:xfrm>
              <a:off x="5058055" y="1707193"/>
              <a:ext cx="1098983" cy="4865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30">
              <a:extLst>
                <a:ext uri="{FF2B5EF4-FFF2-40B4-BE49-F238E27FC236}">
                  <a16:creationId xmlns:a16="http://schemas.microsoft.com/office/drawing/2014/main" id="{B75D1359-58C5-284A-BCF7-8DCD8E7E7379}"/>
                </a:ext>
              </a:extLst>
            </p:cNvPr>
            <p:cNvCxnSpPr>
              <a:stCxn id="9" idx="1"/>
            </p:cNvCxnSpPr>
            <p:nvPr/>
          </p:nvCxnSpPr>
          <p:spPr>
            <a:xfrm>
              <a:off x="5166066" y="1167076"/>
              <a:ext cx="990972" cy="1026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32">
              <a:extLst>
                <a:ext uri="{FF2B5EF4-FFF2-40B4-BE49-F238E27FC236}">
                  <a16:creationId xmlns:a16="http://schemas.microsoft.com/office/drawing/2014/main" id="{63EB0003-4D18-C24F-8802-ED1CDD98D91C}"/>
                </a:ext>
              </a:extLst>
            </p:cNvPr>
            <p:cNvCxnSpPr>
              <a:stCxn id="11" idx="1"/>
            </p:cNvCxnSpPr>
            <p:nvPr/>
          </p:nvCxnSpPr>
          <p:spPr>
            <a:xfrm>
              <a:off x="6105385" y="1653016"/>
              <a:ext cx="51653" cy="5406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9" name="Group 25">
              <a:extLst>
                <a:ext uri="{FF2B5EF4-FFF2-40B4-BE49-F238E27FC236}">
                  <a16:creationId xmlns:a16="http://schemas.microsoft.com/office/drawing/2014/main" id="{FB3B0FC2-76C4-0B47-8261-948401C1D72A}"/>
                </a:ext>
              </a:extLst>
            </p:cNvPr>
            <p:cNvGrpSpPr/>
            <p:nvPr/>
          </p:nvGrpSpPr>
          <p:grpSpPr>
            <a:xfrm>
              <a:off x="7002270" y="1383618"/>
              <a:ext cx="868318" cy="810090"/>
              <a:chOff x="3778531" y="1113692"/>
              <a:chExt cx="1303616" cy="1276406"/>
            </a:xfrm>
          </p:grpSpPr>
          <p:sp>
            <p:nvSpPr>
              <p:cNvPr id="25" name="Rounded Rectangle 27">
                <a:extLst>
                  <a:ext uri="{FF2B5EF4-FFF2-40B4-BE49-F238E27FC236}">
                    <a16:creationId xmlns:a16="http://schemas.microsoft.com/office/drawing/2014/main" id="{D961FF50-3971-F24F-9E40-DE8C6DE8B7B3}"/>
                  </a:ext>
                </a:extLst>
              </p:cNvPr>
              <p:cNvSpPr/>
              <p:nvPr/>
            </p:nvSpPr>
            <p:spPr>
              <a:xfrm>
                <a:off x="3778531" y="1113692"/>
                <a:ext cx="1303616" cy="127640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900" dirty="0"/>
                  <a:t>Virtual Organization </a:t>
                </a:r>
                <a:endParaRPr lang="en-US" sz="1050" dirty="0"/>
              </a:p>
            </p:txBody>
          </p:sp>
          <p:pic>
            <p:nvPicPr>
              <p:cNvPr id="26" name="Picture 29" descr="50355-200.png">
                <a:extLst>
                  <a:ext uri="{FF2B5EF4-FFF2-40B4-BE49-F238E27FC236}">
                    <a16:creationId xmlns:a16="http://schemas.microsoft.com/office/drawing/2014/main" id="{0373E535-82B5-6049-A1E9-74B7EFB71C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1588" y="1185700"/>
                <a:ext cx="587804" cy="587804"/>
              </a:xfrm>
              <a:prstGeom prst="rect">
                <a:avLst/>
              </a:prstGeom>
            </p:spPr>
          </p:pic>
        </p:grpSp>
        <p:cxnSp>
          <p:nvCxnSpPr>
            <p:cNvPr id="20" name="Straight Arrow Connector 18">
              <a:extLst>
                <a:ext uri="{FF2B5EF4-FFF2-40B4-BE49-F238E27FC236}">
                  <a16:creationId xmlns:a16="http://schemas.microsoft.com/office/drawing/2014/main" id="{434BF2F8-E599-2541-9432-5F827EDD5058}"/>
                </a:ext>
              </a:extLst>
            </p:cNvPr>
            <p:cNvCxnSpPr>
              <a:stCxn id="25" idx="1"/>
            </p:cNvCxnSpPr>
            <p:nvPr/>
          </p:nvCxnSpPr>
          <p:spPr>
            <a:xfrm flipH="1">
              <a:off x="6499938" y="1788663"/>
              <a:ext cx="502332" cy="74794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1" name="Shape 143">
              <a:extLst>
                <a:ext uri="{FF2B5EF4-FFF2-40B4-BE49-F238E27FC236}">
                  <a16:creationId xmlns:a16="http://schemas.microsoft.com/office/drawing/2014/main" id="{7DC6CDFD-E75F-4F45-82AA-77CEB98C4E98}"/>
                </a:ext>
              </a:extLst>
            </p:cNvPr>
            <p:cNvGrpSpPr/>
            <p:nvPr/>
          </p:nvGrpSpPr>
          <p:grpSpPr>
            <a:xfrm>
              <a:off x="5706127" y="2193709"/>
              <a:ext cx="804119" cy="864095"/>
              <a:chOff x="-739799" y="2914873"/>
              <a:chExt cx="1292700" cy="1458300"/>
            </a:xfrm>
          </p:grpSpPr>
          <p:sp>
            <p:nvSpPr>
              <p:cNvPr id="23" name="Shape 144">
                <a:extLst>
                  <a:ext uri="{FF2B5EF4-FFF2-40B4-BE49-F238E27FC236}">
                    <a16:creationId xmlns:a16="http://schemas.microsoft.com/office/drawing/2014/main" id="{92540DD6-EFBD-4345-8408-11A0D367891A}"/>
                  </a:ext>
                </a:extLst>
              </p:cNvPr>
              <p:cNvSpPr/>
              <p:nvPr/>
            </p:nvSpPr>
            <p:spPr>
              <a:xfrm>
                <a:off x="-739799" y="2914873"/>
                <a:ext cx="1292700" cy="14583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54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34275" rIns="68569" bIns="34275" anchor="b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ct val="25000"/>
                </a:pPr>
                <a:r>
                  <a:rPr lang="en-US" sz="825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EGI </a:t>
                </a:r>
                <a:r>
                  <a:rPr lang="en-US" sz="825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CheckIn</a:t>
                </a:r>
                <a:endParaRPr lang="en-US" sz="825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4" name="Shape 145" descr="4361018b05117b92dc1a71d9622efbbf.png">
                <a:extLst>
                  <a:ext uri="{FF2B5EF4-FFF2-40B4-BE49-F238E27FC236}">
                    <a16:creationId xmlns:a16="http://schemas.microsoft.com/office/drawing/2014/main" id="{D57CBDE1-A7A0-9F45-94C2-3A84BFE2061C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518037" y="2988223"/>
                <a:ext cx="849300" cy="823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511213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08C80BF-E681-8342-9C96-BE535F84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Use Case Group Management </a:t>
            </a:r>
            <a:r>
              <a:rPr lang="it-IT" dirty="0" err="1"/>
              <a:t>as</a:t>
            </a:r>
            <a:r>
              <a:rPr lang="it-IT" dirty="0"/>
              <a:t> a Service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3A415F-820D-A04F-96D6-B5BCE943523A}"/>
              </a:ext>
            </a:extLst>
          </p:cNvPr>
          <p:cNvSpPr txBox="1">
            <a:spLocks/>
          </p:cNvSpPr>
          <p:nvPr/>
        </p:nvSpPr>
        <p:spPr>
          <a:xfrm>
            <a:off x="286118" y="939618"/>
            <a:ext cx="3186354" cy="35883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dirty="0"/>
              <a:t>Communities that do not operate their own group management service can leverage the group management capabilities of the </a:t>
            </a:r>
            <a:r>
              <a:rPr lang="en-US" dirty="0" err="1"/>
              <a:t>CheckIn</a:t>
            </a:r>
            <a:r>
              <a:rPr lang="en-US" dirty="0"/>
              <a:t> platform</a:t>
            </a:r>
          </a:p>
          <a:p>
            <a:pPr>
              <a:lnSpc>
                <a:spcPct val="120000"/>
              </a:lnSpc>
            </a:pPr>
            <a:r>
              <a:rPr lang="en-US" dirty="0"/>
              <a:t>Avoid overhead of deploying a dedicated group management service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Authorised</a:t>
            </a:r>
            <a:r>
              <a:rPr lang="en-US" dirty="0"/>
              <a:t> VO admins will manage the information about their users independently</a:t>
            </a:r>
          </a:p>
          <a:p>
            <a:pPr>
              <a:lnSpc>
                <a:spcPct val="120000"/>
              </a:lnSpc>
            </a:pPr>
            <a:r>
              <a:rPr lang="en-US" dirty="0"/>
              <a:t>Can be used with EGI and non-EGI services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667AA58-A60E-5246-B108-D7260BF3817E}"/>
              </a:ext>
            </a:extLst>
          </p:cNvPr>
          <p:cNvGrpSpPr/>
          <p:nvPr/>
        </p:nvGrpSpPr>
        <p:grpSpPr>
          <a:xfrm>
            <a:off x="3491880" y="681540"/>
            <a:ext cx="4398114" cy="4330849"/>
            <a:chOff x="3491880" y="681540"/>
            <a:chExt cx="4398114" cy="4330849"/>
          </a:xfrm>
        </p:grpSpPr>
        <p:sp>
          <p:nvSpPr>
            <p:cNvPr id="7" name="Cloud 5">
              <a:extLst>
                <a:ext uri="{FF2B5EF4-FFF2-40B4-BE49-F238E27FC236}">
                  <a16:creationId xmlns:a16="http://schemas.microsoft.com/office/drawing/2014/main" id="{32FC3229-68B3-A44C-91B1-29D868D5E940}"/>
                </a:ext>
              </a:extLst>
            </p:cNvPr>
            <p:cNvSpPr/>
            <p:nvPr/>
          </p:nvSpPr>
          <p:spPr>
            <a:xfrm rot="10800000">
              <a:off x="3491880" y="2355726"/>
              <a:ext cx="3375186" cy="2656663"/>
            </a:xfrm>
            <a:prstGeom prst="cloud">
              <a:avLst/>
            </a:prstGeom>
            <a:noFill/>
            <a:ln w="28575" cmpd="sng">
              <a:solidFill>
                <a:srgbClr val="4F81BD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C289D713-F792-3946-A92C-1F30B5D794E1}"/>
                </a:ext>
              </a:extLst>
            </p:cNvPr>
            <p:cNvSpPr/>
            <p:nvPr/>
          </p:nvSpPr>
          <p:spPr>
            <a:xfrm>
              <a:off x="5976156" y="3489852"/>
              <a:ext cx="864096" cy="378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EGI Infrastructure</a:t>
              </a:r>
            </a:p>
          </p:txBody>
        </p:sp>
        <p:sp>
          <p:nvSpPr>
            <p:cNvPr id="9" name="Cloud 7">
              <a:extLst>
                <a:ext uri="{FF2B5EF4-FFF2-40B4-BE49-F238E27FC236}">
                  <a16:creationId xmlns:a16="http://schemas.microsoft.com/office/drawing/2014/main" id="{5726487C-CCF2-5A4C-A2AC-35B65BB29D7B}"/>
                </a:ext>
              </a:extLst>
            </p:cNvPr>
            <p:cNvSpPr/>
            <p:nvPr/>
          </p:nvSpPr>
          <p:spPr>
            <a:xfrm>
              <a:off x="4680013" y="681540"/>
              <a:ext cx="972107" cy="486054"/>
            </a:xfrm>
            <a:prstGeom prst="cloud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/>
                <a:t>eduGAIN</a:t>
              </a:r>
              <a:endParaRPr lang="en-US" sz="1050" dirty="0"/>
            </a:p>
          </p:txBody>
        </p:sp>
        <p:sp>
          <p:nvSpPr>
            <p:cNvPr id="10" name="Cloud 8">
              <a:extLst>
                <a:ext uri="{FF2B5EF4-FFF2-40B4-BE49-F238E27FC236}">
                  <a16:creationId xmlns:a16="http://schemas.microsoft.com/office/drawing/2014/main" id="{06567396-4526-7C40-9FFC-01EE9A820E2E}"/>
                </a:ext>
              </a:extLst>
            </p:cNvPr>
            <p:cNvSpPr/>
            <p:nvPr/>
          </p:nvSpPr>
          <p:spPr>
            <a:xfrm>
              <a:off x="4572000" y="1275607"/>
              <a:ext cx="972109" cy="432047"/>
            </a:xfrm>
            <a:prstGeom prst="cloud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Social IDPs</a:t>
              </a:r>
            </a:p>
          </p:txBody>
        </p:sp>
        <p:sp>
          <p:nvSpPr>
            <p:cNvPr id="11" name="Cloud 9">
              <a:extLst>
                <a:ext uri="{FF2B5EF4-FFF2-40B4-BE49-F238E27FC236}">
                  <a16:creationId xmlns:a16="http://schemas.microsoft.com/office/drawing/2014/main" id="{2AD2D06F-26E3-114C-9F24-D06C17BCAFE6}"/>
                </a:ext>
              </a:extLst>
            </p:cNvPr>
            <p:cNvSpPr/>
            <p:nvPr/>
          </p:nvSpPr>
          <p:spPr>
            <a:xfrm>
              <a:off x="5490102" y="1059582"/>
              <a:ext cx="1230566" cy="594066"/>
            </a:xfrm>
            <a:prstGeom prst="cloud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Institutional</a:t>
              </a:r>
              <a:br>
                <a:rPr lang="en-US" sz="1050" dirty="0"/>
              </a:br>
              <a:r>
                <a:rPr lang="en-US" sz="1050" dirty="0" err="1"/>
                <a:t>IdP</a:t>
              </a:r>
              <a:endParaRPr lang="en-US" sz="1050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5FB7662-6938-044A-A50F-71B9CAF700AF}"/>
                </a:ext>
              </a:extLst>
            </p:cNvPr>
            <p:cNvSpPr/>
            <p:nvPr/>
          </p:nvSpPr>
          <p:spPr>
            <a:xfrm>
              <a:off x="5166066" y="3867894"/>
              <a:ext cx="941730" cy="4860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Service</a:t>
              </a:r>
            </a:p>
          </p:txBody>
        </p:sp>
        <p:cxnSp>
          <p:nvCxnSpPr>
            <p:cNvPr id="13" name="Straight Arrow Connector 19">
              <a:extLst>
                <a:ext uri="{FF2B5EF4-FFF2-40B4-BE49-F238E27FC236}">
                  <a16:creationId xmlns:a16="http://schemas.microsoft.com/office/drawing/2014/main" id="{4ED061E3-64F2-B046-8D9E-7E418719B127}"/>
                </a:ext>
              </a:extLst>
            </p:cNvPr>
            <p:cNvCxnSpPr>
              <a:endCxn id="12" idx="0"/>
            </p:cNvCxnSpPr>
            <p:nvPr/>
          </p:nvCxnSpPr>
          <p:spPr>
            <a:xfrm flipH="1">
              <a:off x="5636931" y="2879508"/>
              <a:ext cx="520107" cy="9883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0881EDA0-029C-C54E-978C-D62F3E25D118}"/>
                </a:ext>
              </a:extLst>
            </p:cNvPr>
            <p:cNvSpPr/>
            <p:nvPr/>
          </p:nvSpPr>
          <p:spPr>
            <a:xfrm>
              <a:off x="4788024" y="3057804"/>
              <a:ext cx="941730" cy="4860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Service</a:t>
              </a:r>
            </a:p>
          </p:txBody>
        </p:sp>
        <p:cxnSp>
          <p:nvCxnSpPr>
            <p:cNvPr id="15" name="Straight Arrow Connector 26">
              <a:extLst>
                <a:ext uri="{FF2B5EF4-FFF2-40B4-BE49-F238E27FC236}">
                  <a16:creationId xmlns:a16="http://schemas.microsoft.com/office/drawing/2014/main" id="{58133A2E-2D09-5145-AAE9-A1C5832FFF61}"/>
                </a:ext>
              </a:extLst>
            </p:cNvPr>
            <p:cNvCxnSpPr>
              <a:endCxn id="14" idx="0"/>
            </p:cNvCxnSpPr>
            <p:nvPr/>
          </p:nvCxnSpPr>
          <p:spPr>
            <a:xfrm flipH="1">
              <a:off x="5258889" y="2879508"/>
              <a:ext cx="898149" cy="1782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28">
              <a:extLst>
                <a:ext uri="{FF2B5EF4-FFF2-40B4-BE49-F238E27FC236}">
                  <a16:creationId xmlns:a16="http://schemas.microsoft.com/office/drawing/2014/main" id="{6CEBCCF6-5BEA-5F4D-B9D2-E2475534526C}"/>
                </a:ext>
              </a:extLst>
            </p:cNvPr>
            <p:cNvCxnSpPr>
              <a:stCxn id="10" idx="1"/>
            </p:cNvCxnSpPr>
            <p:nvPr/>
          </p:nvCxnSpPr>
          <p:spPr>
            <a:xfrm>
              <a:off x="5058055" y="1707193"/>
              <a:ext cx="1098983" cy="4865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30">
              <a:extLst>
                <a:ext uri="{FF2B5EF4-FFF2-40B4-BE49-F238E27FC236}">
                  <a16:creationId xmlns:a16="http://schemas.microsoft.com/office/drawing/2014/main" id="{00BBBCE0-8EF1-D44C-AE07-D37DC84A9802}"/>
                </a:ext>
              </a:extLst>
            </p:cNvPr>
            <p:cNvCxnSpPr>
              <a:stCxn id="9" idx="1"/>
            </p:cNvCxnSpPr>
            <p:nvPr/>
          </p:nvCxnSpPr>
          <p:spPr>
            <a:xfrm>
              <a:off x="5166066" y="1167076"/>
              <a:ext cx="990972" cy="1026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32">
              <a:extLst>
                <a:ext uri="{FF2B5EF4-FFF2-40B4-BE49-F238E27FC236}">
                  <a16:creationId xmlns:a16="http://schemas.microsoft.com/office/drawing/2014/main" id="{1F801B1D-A8B2-9A42-A99F-F07FF846EBFF}"/>
                </a:ext>
              </a:extLst>
            </p:cNvPr>
            <p:cNvCxnSpPr>
              <a:stCxn id="11" idx="1"/>
            </p:cNvCxnSpPr>
            <p:nvPr/>
          </p:nvCxnSpPr>
          <p:spPr>
            <a:xfrm>
              <a:off x="6105385" y="1653016"/>
              <a:ext cx="51653" cy="5406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9" name="Shape 143">
              <a:extLst>
                <a:ext uri="{FF2B5EF4-FFF2-40B4-BE49-F238E27FC236}">
                  <a16:creationId xmlns:a16="http://schemas.microsoft.com/office/drawing/2014/main" id="{F046476B-4E08-9540-93AC-7E00F301589D}"/>
                </a:ext>
              </a:extLst>
            </p:cNvPr>
            <p:cNvGrpSpPr/>
            <p:nvPr/>
          </p:nvGrpSpPr>
          <p:grpSpPr>
            <a:xfrm>
              <a:off x="5760132" y="2193709"/>
              <a:ext cx="756084" cy="812477"/>
              <a:chOff x="-739799" y="2914873"/>
              <a:chExt cx="1292700" cy="1458300"/>
            </a:xfrm>
          </p:grpSpPr>
          <p:sp>
            <p:nvSpPr>
              <p:cNvPr id="28" name="Shape 144">
                <a:extLst>
                  <a:ext uri="{FF2B5EF4-FFF2-40B4-BE49-F238E27FC236}">
                    <a16:creationId xmlns:a16="http://schemas.microsoft.com/office/drawing/2014/main" id="{F893AAFF-4A32-4B40-8ECA-6B9AF66C9B81}"/>
                  </a:ext>
                </a:extLst>
              </p:cNvPr>
              <p:cNvSpPr/>
              <p:nvPr/>
            </p:nvSpPr>
            <p:spPr>
              <a:xfrm>
                <a:off x="-739799" y="2914873"/>
                <a:ext cx="1292700" cy="14583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54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34275" rIns="68569" bIns="34275" anchor="b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ct val="25000"/>
                </a:pPr>
                <a:r>
                  <a:rPr lang="en-US" sz="825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EGI </a:t>
                </a:r>
                <a:r>
                  <a:rPr lang="en-US" sz="825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CheckIn</a:t>
                </a:r>
                <a:endParaRPr lang="en-US" sz="825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9" name="Shape 145" descr="4361018b05117b92dc1a71d9622efbbf.png">
                <a:extLst>
                  <a:ext uri="{FF2B5EF4-FFF2-40B4-BE49-F238E27FC236}">
                    <a16:creationId xmlns:a16="http://schemas.microsoft.com/office/drawing/2014/main" id="{DA8CC1DF-C0F8-B245-B89C-DCDE20CFC68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518037" y="2988223"/>
                <a:ext cx="849300" cy="823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" name="Rounded Rectangle 23">
              <a:extLst>
                <a:ext uri="{FF2B5EF4-FFF2-40B4-BE49-F238E27FC236}">
                  <a16:creationId xmlns:a16="http://schemas.microsoft.com/office/drawing/2014/main" id="{8470AFFB-F6CC-8443-BD06-0E7BF8249438}"/>
                </a:ext>
              </a:extLst>
            </p:cNvPr>
            <p:cNvSpPr/>
            <p:nvPr/>
          </p:nvSpPr>
          <p:spPr>
            <a:xfrm>
              <a:off x="6948264" y="2301720"/>
              <a:ext cx="941730" cy="486054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Service</a:t>
              </a:r>
            </a:p>
          </p:txBody>
        </p:sp>
        <p:cxnSp>
          <p:nvCxnSpPr>
            <p:cNvPr id="21" name="Straight Arrow Connector 14">
              <a:extLst>
                <a:ext uri="{FF2B5EF4-FFF2-40B4-BE49-F238E27FC236}">
                  <a16:creationId xmlns:a16="http://schemas.microsoft.com/office/drawing/2014/main" id="{4B78107A-E556-8142-BF32-6CACC59C19FB}"/>
                </a:ext>
              </a:extLst>
            </p:cNvPr>
            <p:cNvCxnSpPr>
              <a:cxnSpLocks/>
              <a:stCxn id="28" idx="3"/>
              <a:endCxn id="20" idx="1"/>
            </p:cNvCxnSpPr>
            <p:nvPr/>
          </p:nvCxnSpPr>
          <p:spPr>
            <a:xfrm flipV="1">
              <a:off x="6516216" y="2544747"/>
              <a:ext cx="432048" cy="552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5">
              <a:extLst>
                <a:ext uri="{FF2B5EF4-FFF2-40B4-BE49-F238E27FC236}">
                  <a16:creationId xmlns:a16="http://schemas.microsoft.com/office/drawing/2014/main" id="{7D665C97-AA17-D140-9689-1BD570E2AFCC}"/>
                </a:ext>
              </a:extLst>
            </p:cNvPr>
            <p:cNvGrpSpPr/>
            <p:nvPr/>
          </p:nvGrpSpPr>
          <p:grpSpPr>
            <a:xfrm>
              <a:off x="6192180" y="2733768"/>
              <a:ext cx="636767" cy="594066"/>
              <a:chOff x="3304489" y="1229729"/>
              <a:chExt cx="1303616" cy="1276406"/>
            </a:xfrm>
          </p:grpSpPr>
          <p:sp>
            <p:nvSpPr>
              <p:cNvPr id="26" name="Rounded Rectangle 27">
                <a:extLst>
                  <a:ext uri="{FF2B5EF4-FFF2-40B4-BE49-F238E27FC236}">
                    <a16:creationId xmlns:a16="http://schemas.microsoft.com/office/drawing/2014/main" id="{2E59F974-B9A5-0E4D-AB23-2CDE91EDE2EE}"/>
                  </a:ext>
                </a:extLst>
              </p:cNvPr>
              <p:cNvSpPr/>
              <p:nvPr/>
            </p:nvSpPr>
            <p:spPr>
              <a:xfrm>
                <a:off x="3304489" y="1229729"/>
                <a:ext cx="1303616" cy="127640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600" dirty="0"/>
                  <a:t>Virtual Organization </a:t>
                </a:r>
                <a:endParaRPr lang="en-US" sz="675" dirty="0"/>
              </a:p>
            </p:txBody>
          </p:sp>
          <p:pic>
            <p:nvPicPr>
              <p:cNvPr id="27" name="Picture 29" descr="50355-200.png">
                <a:extLst>
                  <a:ext uri="{FF2B5EF4-FFF2-40B4-BE49-F238E27FC236}">
                    <a16:creationId xmlns:a16="http://schemas.microsoft.com/office/drawing/2014/main" id="{C7E51F0E-772E-A641-8898-2CB3C0BAAE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6744" y="1345765"/>
                <a:ext cx="587804" cy="58780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</p:grpSp>
        <p:pic>
          <p:nvPicPr>
            <p:cNvPr id="23" name="Picture 6" descr="user_phd_group.png">
              <a:extLst>
                <a:ext uri="{FF2B5EF4-FFF2-40B4-BE49-F238E27FC236}">
                  <a16:creationId xmlns:a16="http://schemas.microsoft.com/office/drawing/2014/main" id="{8DF445E8-9913-C847-974D-0977596DF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294" y="3111810"/>
              <a:ext cx="572933" cy="572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Arrow Connector 20">
              <a:extLst>
                <a:ext uri="{FF2B5EF4-FFF2-40B4-BE49-F238E27FC236}">
                  <a16:creationId xmlns:a16="http://schemas.microsoft.com/office/drawing/2014/main" id="{BDD13EFF-CB40-A040-92D0-941318706185}"/>
                </a:ext>
              </a:extLst>
            </p:cNvPr>
            <p:cNvCxnSpPr>
              <a:stCxn id="23" idx="1"/>
              <a:endCxn id="26" idx="3"/>
            </p:cNvCxnSpPr>
            <p:nvPr/>
          </p:nvCxnSpPr>
          <p:spPr>
            <a:xfrm flipH="1" flipV="1">
              <a:off x="6828946" y="3030802"/>
              <a:ext cx="389348" cy="3674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5" name="Rectangular Callout 21">
              <a:extLst>
                <a:ext uri="{FF2B5EF4-FFF2-40B4-BE49-F238E27FC236}">
                  <a16:creationId xmlns:a16="http://schemas.microsoft.com/office/drawing/2014/main" id="{595EBA43-E2BB-384D-95B9-2831372540DA}"/>
                </a:ext>
              </a:extLst>
            </p:cNvPr>
            <p:cNvSpPr/>
            <p:nvPr/>
          </p:nvSpPr>
          <p:spPr>
            <a:xfrm>
              <a:off x="6354198" y="3867894"/>
              <a:ext cx="1458162" cy="810090"/>
            </a:xfrm>
            <a:prstGeom prst="wedgeRectCallout">
              <a:avLst>
                <a:gd name="adj1" fmla="val -41429"/>
                <a:gd name="adj2" fmla="val -127049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Supported  technologies:</a:t>
              </a:r>
            </a:p>
            <a:p>
              <a:pPr algn="ctr"/>
              <a:r>
                <a:rPr lang="en-US" sz="1350" dirty="0"/>
                <a:t>C</a:t>
              </a:r>
              <a:r>
                <a:rPr lang="el-GR" sz="1350" dirty="0"/>
                <a:t>Ο</a:t>
              </a:r>
              <a:r>
                <a:rPr lang="en-US" sz="1350" dirty="0"/>
                <a:t>manage</a:t>
              </a:r>
            </a:p>
            <a:p>
              <a:pPr algn="ctr"/>
              <a:r>
                <a:rPr lang="en-US" sz="1350" dirty="0" err="1"/>
                <a:t>Perun</a:t>
              </a:r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83379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 MK" id="{954D123D-40CE-4DCD-8684-A86BF51AF5B1}" vid="{0D7A7F13-B78D-4B6D-B37C-96B02A7D623F}"/>
    </a:ext>
  </a:extLst>
</a:theme>
</file>

<file path=ppt/theme/theme2.xml><?xml version="1.0" encoding="utf-8"?>
<a:theme xmlns:a="http://schemas.openxmlformats.org/drawingml/2006/main" name="CONTEN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 MK" id="{954D123D-40CE-4DCD-8684-A86BF51AF5B1}" vid="{4396AB53-ADF7-4515-B455-D52E94D9B8BA}"/>
    </a:ext>
  </a:extLst>
</a:theme>
</file>

<file path=ppt/theme/theme3.xml><?xml version="1.0" encoding="utf-8"?>
<a:theme xmlns:a="http://schemas.openxmlformats.org/drawingml/2006/main" name="SECTION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 MK" id="{954D123D-40CE-4DCD-8684-A86BF51AF5B1}" vid="{71F0978B-9F86-4233-8225-1DECC6111229}"/>
    </a:ext>
  </a:extLst>
</a:theme>
</file>

<file path=ppt/theme/theme4.xml><?xml version="1.0" encoding="utf-8"?>
<a:theme xmlns:a="http://schemas.openxmlformats.org/drawingml/2006/main" name="EN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 MK" id="{954D123D-40CE-4DCD-8684-A86BF51AF5B1}" vid="{3287D5CC-FA01-4047-B069-583CC3621E52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HOME</Template>
  <TotalTime>3161</TotalTime>
  <Words>670</Words>
  <Application>Microsoft Macintosh PowerPoint</Application>
  <PresentationFormat>Presentazione su schermo (16:9)</PresentationFormat>
  <Paragraphs>127</Paragraphs>
  <Slides>13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Arial</vt:lpstr>
      <vt:lpstr>Calibri</vt:lpstr>
      <vt:lpstr>Courier New</vt:lpstr>
      <vt:lpstr>Noto Sans Symbols</vt:lpstr>
      <vt:lpstr>Wingdings</vt:lpstr>
      <vt:lpstr>HOME</vt:lpstr>
      <vt:lpstr>CONTENT</vt:lpstr>
      <vt:lpstr>SECTION</vt:lpstr>
      <vt:lpstr>END</vt:lpstr>
      <vt:lpstr>EGI AAI – Check-in</vt:lpstr>
      <vt:lpstr>Authentication and Authorization Infrastructure</vt:lpstr>
      <vt:lpstr>Federated Identity and Federation</vt:lpstr>
      <vt:lpstr>Presentazione standard di PowerPoint</vt:lpstr>
      <vt:lpstr>Presentazione standard di PowerPoint</vt:lpstr>
      <vt:lpstr>Use case: AAI as a Service</vt:lpstr>
      <vt:lpstr>Use case: AAI Integration</vt:lpstr>
      <vt:lpstr>Use case: External Attribute Provider </vt:lpstr>
      <vt:lpstr>Use Case Group Management as a Service</vt:lpstr>
      <vt:lpstr>Non-web use cases &amp; delegated access</vt:lpstr>
      <vt:lpstr>Authorization model</vt:lpstr>
      <vt:lpstr>Check-in Documentation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 AAI – Check-in</dc:title>
  <dc:creator>Microsoft Office User</dc:creator>
  <cp:lastModifiedBy>Microsoft Office User</cp:lastModifiedBy>
  <cp:revision>62</cp:revision>
  <dcterms:created xsi:type="dcterms:W3CDTF">2019-05-05T22:14:31Z</dcterms:created>
  <dcterms:modified xsi:type="dcterms:W3CDTF">2020-11-02T07:49:03Z</dcterms:modified>
</cp:coreProperties>
</file>