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2" r:id="rId5"/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embeddedFontLst>
    <p:embeddedFont>
      <p:font typeface="Nuni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78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26" roundtripDataSignature="AMtx7mgCfQrsIa4Orh55l9fRFpSE3XCq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78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Nunito-regular.fntdata"/><Relationship Id="rId21" Type="http://schemas.openxmlformats.org/officeDocument/2006/relationships/slide" Target="slides/slide14.xml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customschemas.google.com/relationships/presentationmetadata" Target="metadata"/><Relationship Id="rId25" Type="http://schemas.openxmlformats.org/officeDocument/2006/relationships/font" Target="fonts/Nunito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3f72c9169_3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53f72c9169_3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3f72c9169_3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53f72c9169_3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3f72c9169_1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53f72c9169_1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3f72c9169_1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g53f72c9169_1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690fefc09_0_6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a690fefc09_0_6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ga690fefc09_0_6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3f72c9169_3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g53f72c9169_3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3f72c9169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53f72c9169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3f72c9169_21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53f72c9169_21_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53f72c9169_21_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3f72c9169_14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53f72c9169_14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53f72c9169_14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3f72c9169_14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53f72c9169_14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53f72c9169_14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3f72c9169_14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53f72c9169_14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53f72c9169_14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3f72c9169_14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53f72c9169_14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53f72c9169_14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">
  <p:cSld name="1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3f72c9169_21_9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g53f72c9169_21_9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g53f72c9169_21_9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3f72c9169_21_13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g53f72c9169_21_13"/>
          <p:cNvSpPr txBox="1"/>
          <p:nvPr>
            <p:ph idx="1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 columns">
  <p:cSld name="Text 2 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3f72c9169_21_16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g53f72c9169_21_16"/>
          <p:cNvSpPr txBox="1"/>
          <p:nvPr>
            <p:ph idx="1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g53f72c9169_21_16"/>
          <p:cNvSpPr txBox="1"/>
          <p:nvPr>
            <p:ph idx="2" type="body"/>
          </p:nvPr>
        </p:nvSpPr>
        <p:spPr>
          <a:xfrm>
            <a:off x="176646" y="1369219"/>
            <a:ext cx="43173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g53f72c9169_21_16"/>
          <p:cNvSpPr txBox="1"/>
          <p:nvPr>
            <p:ph idx="3" type="body"/>
          </p:nvPr>
        </p:nvSpPr>
        <p:spPr>
          <a:xfrm>
            <a:off x="4649932" y="1369219"/>
            <a:ext cx="43173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3 Column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3f72c9169_21_21"/>
          <p:cNvSpPr txBox="1"/>
          <p:nvPr>
            <p:ph idx="1" type="body"/>
          </p:nvPr>
        </p:nvSpPr>
        <p:spPr>
          <a:xfrm>
            <a:off x="176646" y="1369217"/>
            <a:ext cx="28113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53f72c9169_21_21"/>
          <p:cNvSpPr txBox="1"/>
          <p:nvPr>
            <p:ph idx="2" type="body"/>
          </p:nvPr>
        </p:nvSpPr>
        <p:spPr>
          <a:xfrm>
            <a:off x="3180000" y="1369217"/>
            <a:ext cx="27840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g53f72c9169_21_21"/>
          <p:cNvSpPr txBox="1"/>
          <p:nvPr>
            <p:ph idx="3" type="body"/>
          </p:nvPr>
        </p:nvSpPr>
        <p:spPr>
          <a:xfrm>
            <a:off x="6155944" y="1369216"/>
            <a:ext cx="27840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g53f72c9169_21_21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g53f72c9169_21_21"/>
          <p:cNvSpPr txBox="1"/>
          <p:nvPr>
            <p:ph idx="4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3f72c9169_21_27"/>
          <p:cNvSpPr/>
          <p:nvPr>
            <p:ph idx="2" type="pic"/>
          </p:nvPr>
        </p:nvSpPr>
        <p:spPr>
          <a:xfrm>
            <a:off x="4649933" y="1370013"/>
            <a:ext cx="42759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g53f72c9169_21_27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g53f72c9169_21_27"/>
          <p:cNvSpPr txBox="1"/>
          <p:nvPr>
            <p:ph idx="1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g53f72c9169_21_27"/>
          <p:cNvSpPr txBox="1"/>
          <p:nvPr>
            <p:ph idx="3" type="body"/>
          </p:nvPr>
        </p:nvSpPr>
        <p:spPr>
          <a:xfrm>
            <a:off x="176646" y="1369219"/>
            <a:ext cx="43173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/>
          <p:nvPr>
            <p:ph idx="1" type="subTitle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1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5"/>
          <p:cNvSpPr txBox="1"/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5"/>
          <p:cNvSpPr txBox="1"/>
          <p:nvPr>
            <p:ph idx="2" type="body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5"/>
          <p:cNvSpPr txBox="1"/>
          <p:nvPr>
            <p:ph idx="3" type="body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">
  <p:cSld name="1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53f72c9169_15_41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53f72c9169_15_41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53f72c9169_15_41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38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38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">
  <p:cSld name="1 Colum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9"/>
          <p:cNvSpPr txBox="1"/>
          <p:nvPr>
            <p:ph idx="1" type="subTitle"/>
          </p:nvPr>
        </p:nvSpPr>
        <p:spPr>
          <a:xfrm>
            <a:off x="2579076" y="471269"/>
            <a:ext cx="4728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39"/>
          <p:cNvSpPr txBox="1"/>
          <p:nvPr>
            <p:ph idx="2" type="body"/>
          </p:nvPr>
        </p:nvSpPr>
        <p:spPr>
          <a:xfrm>
            <a:off x="190500" y="915668"/>
            <a:ext cx="8763000" cy="3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39"/>
          <p:cNvSpPr txBox="1"/>
          <p:nvPr>
            <p:ph type="title"/>
          </p:nvPr>
        </p:nvSpPr>
        <p:spPr>
          <a:xfrm>
            <a:off x="2579077" y="126859"/>
            <a:ext cx="47289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40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 columns">
  <p:cSld name="Text 2 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41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41"/>
          <p:cNvSpPr txBox="1"/>
          <p:nvPr>
            <p:ph idx="2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41"/>
          <p:cNvSpPr txBox="1"/>
          <p:nvPr>
            <p:ph idx="3" type="body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3 Column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2"/>
          <p:cNvSpPr txBox="1"/>
          <p:nvPr>
            <p:ph idx="1" type="body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42"/>
          <p:cNvSpPr txBox="1"/>
          <p:nvPr>
            <p:ph idx="2" type="body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42"/>
          <p:cNvSpPr txBox="1"/>
          <p:nvPr>
            <p:ph idx="3" type="body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42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42"/>
          <p:cNvSpPr txBox="1"/>
          <p:nvPr>
            <p:ph idx="4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/>
          <p:nvPr>
            <p:ph idx="2" type="pic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43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43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43"/>
          <p:cNvSpPr txBox="1"/>
          <p:nvPr>
            <p:ph idx="3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theme" Target="../theme/theme3.xml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0" Type="http://schemas.openxmlformats.org/officeDocument/2006/relationships/theme" Target="../theme/theme4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1" i="0" lang="fr-FR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0" i="0" lang="fr-FR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4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fr-FR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fr-FR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fr-FR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0238" y="2080636"/>
            <a:ext cx="2136858" cy="16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4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b="1" i="0" sz="1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7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1" i="0" lang="fr-FR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" name="Google Shape;33;p37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" name="Google Shape;3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7"/>
          <p:cNvSpPr txBox="1"/>
          <p:nvPr/>
        </p:nvSpPr>
        <p:spPr>
          <a:xfrm>
            <a:off x="7425796" y="4923175"/>
            <a:ext cx="806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fr-FR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02-04/11/20</a:t>
            </a:r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7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1" i="0" lang="fr-FR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3f72c9169_21_0"/>
          <p:cNvSpPr txBox="1"/>
          <p:nvPr/>
        </p:nvSpPr>
        <p:spPr>
          <a:xfrm>
            <a:off x="6359778" y="4909725"/>
            <a:ext cx="980100" cy="1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g53f72c9169_21_0"/>
          <p:cNvSpPr txBox="1"/>
          <p:nvPr/>
        </p:nvSpPr>
        <p:spPr>
          <a:xfrm>
            <a:off x="5481272" y="4909682"/>
            <a:ext cx="7170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1" i="0" lang="fr-FR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" name="Google Shape;69;g53f72c9169_21_0"/>
          <p:cNvCxnSpPr/>
          <p:nvPr/>
        </p:nvCxnSpPr>
        <p:spPr>
          <a:xfrm>
            <a:off x="6150117" y="4965272"/>
            <a:ext cx="0" cy="178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g53f72c9169_21_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53f72c9169_21_0"/>
          <p:cNvSpPr txBox="1"/>
          <p:nvPr/>
        </p:nvSpPr>
        <p:spPr>
          <a:xfrm>
            <a:off x="7425809" y="4923184"/>
            <a:ext cx="745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fr-FR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08/08/2019</a:t>
            </a:r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g53f72c9169_21_0"/>
          <p:cNvSpPr txBox="1"/>
          <p:nvPr/>
        </p:nvSpPr>
        <p:spPr>
          <a:xfrm>
            <a:off x="8783491" y="4915226"/>
            <a:ext cx="390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1" i="0" lang="fr-FR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g53f72c9169_2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53f72c9169_2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5"/>
    <p:sldLayoutId id="2147483661" r:id="rId6"/>
    <p:sldLayoutId id="2147483662" r:id="rId7"/>
    <p:sldLayoutId id="2147483663" r:id="rId8"/>
    <p:sldLayoutId id="214748366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3.png"/><Relationship Id="rId10" Type="http://schemas.openxmlformats.org/officeDocument/2006/relationships/image" Target="../media/image16.png"/><Relationship Id="rId9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19.jpg"/><Relationship Id="rId5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jupyter-docker-stacks.readthedocs.io/en/latest/using/selecting.html#jupyter-scipy-notebook" TargetMode="External"/><Relationship Id="rId4" Type="http://schemas.openxmlformats.org/officeDocument/2006/relationships/hyperlink" Target="https://jupyter-docker-stacks.readthedocs.io/en/latest/using/selecting.html#jupyter-scipy-notebook" TargetMode="External"/><Relationship Id="rId11" Type="http://schemas.openxmlformats.org/officeDocument/2006/relationships/image" Target="../media/image24.png"/><Relationship Id="rId10" Type="http://schemas.openxmlformats.org/officeDocument/2006/relationships/hyperlink" Target="https://www.gnu.org/software/octave/" TargetMode="External"/><Relationship Id="rId9" Type="http://schemas.openxmlformats.org/officeDocument/2006/relationships/hyperlink" Target="https://www.gnu.org/software/octave/" TargetMode="External"/><Relationship Id="rId5" Type="http://schemas.openxmlformats.org/officeDocument/2006/relationships/hyperlink" Target="https://jupyter-docker-stacks.readthedocs.io/en/latest/using/selecting.html#jupyter-datascience-notebook" TargetMode="External"/><Relationship Id="rId6" Type="http://schemas.openxmlformats.org/officeDocument/2006/relationships/hyperlink" Target="https://jupyter-docker-stacks.readthedocs.io/en/latest/using/selecting.html#jupyter-datascience-notebook" TargetMode="External"/><Relationship Id="rId7" Type="http://schemas.openxmlformats.org/officeDocument/2006/relationships/hyperlink" Target="https://jupyter-docker-stacks.readthedocs.io/en/latest/using/selecting.html#jupyter-r-notebook" TargetMode="External"/><Relationship Id="rId8" Type="http://schemas.openxmlformats.org/officeDocument/2006/relationships/hyperlink" Target="https://jupyter-docker-stacks.readthedocs.io/en/latest/using/selecting.html#jupyter-r-notebook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d4science.org/" TargetMode="External"/><Relationship Id="rId4" Type="http://schemas.openxmlformats.org/officeDocument/2006/relationships/hyperlink" Target="https://services.d4science.org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28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ev.d4science.org/authorization" TargetMode="External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cube.wiki.gcube-system.org/gcube/StorageHub_REST_API" TargetMode="External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ogc.org/standards/wps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03" name="Google Shape;10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9" y="0"/>
            <a:ext cx="913308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214650" y="162000"/>
            <a:ext cx="65382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fr-FR" sz="2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GENERAL HOUSEKEEPING</a:t>
            </a:r>
            <a:endParaRPr b="1" i="0" sz="29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359675" y="759225"/>
            <a:ext cx="4881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Please make sure your microphone and video are deactivated unless the (co)host gives permission.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465750" y="1629575"/>
            <a:ext cx="4881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              function to ask to speak,</a:t>
            </a:r>
            <a:b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find the option in the “participants” list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2475200" y="2347525"/>
            <a:ext cx="4881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 presentations will be available on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Indico (see session via Timetable).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3267125" y="3034250"/>
            <a:ext cx="5412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you do not see all the Zoom buttons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 the bottom of the Zoom window, move your mouse on that window and buttons will appear.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7057725" y="4240625"/>
            <a:ext cx="1569300" cy="612900"/>
          </a:xfrm>
          <a:prstGeom prst="rect">
            <a:avLst/>
          </a:prstGeom>
          <a:solidFill>
            <a:srgbClr val="4E84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4276800" y="3925300"/>
            <a:ext cx="45555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 your impressions and experiences on Twitter using #EGI2020 and mention @EGI_eInfra.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450" y="819074"/>
            <a:ext cx="246950" cy="4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450" y="1332543"/>
            <a:ext cx="298200" cy="20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8316" y="1746449"/>
            <a:ext cx="519100" cy="30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40450" y="2381727"/>
            <a:ext cx="408200" cy="3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77249" y="3154700"/>
            <a:ext cx="586352" cy="20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94748" y="4009450"/>
            <a:ext cx="354492" cy="3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10">
            <a:alphaModFix/>
          </a:blip>
          <a:srcRect b="17584" l="8690" r="5693" t="14020"/>
          <a:stretch/>
        </p:blipFill>
        <p:spPr>
          <a:xfrm>
            <a:off x="2833688" y="1755975"/>
            <a:ext cx="671525" cy="2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3f72c9169_3_7"/>
          <p:cNvSpPr txBox="1"/>
          <p:nvPr>
            <p:ph idx="1" type="body"/>
          </p:nvPr>
        </p:nvSpPr>
        <p:spPr>
          <a:xfrm>
            <a:off x="176648" y="1369225"/>
            <a:ext cx="45474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rgbClr val="000000"/>
                </a:solidFill>
              </a:rPr>
              <a:t>AGINFRA+ is the project where the EGI Notebooks integration in the D4Science environment was piloted 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rgbClr val="000000"/>
                </a:solidFill>
              </a:rPr>
              <a:t>Deployed on resources shared as part of the Notebooks Catchall instance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▪"/>
            </a:pPr>
            <a:r>
              <a:rPr lang="fr-FR" sz="1800">
                <a:solidFill>
                  <a:srgbClr val="000000"/>
                </a:solidFill>
              </a:rPr>
              <a:t>Currently supporting 59 users from 11 VREs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rgbClr val="000000"/>
                </a:solidFill>
              </a:rPr>
              <a:t>Supporting D4Science extensions for the Notebooks + nbviewer for notebook rendering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6" name="Google Shape;226;g53f72c9169_3_7"/>
          <p:cNvSpPr txBox="1"/>
          <p:nvPr>
            <p:ph type="title"/>
          </p:nvPr>
        </p:nvSpPr>
        <p:spPr>
          <a:xfrm>
            <a:off x="3267002" y="1722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fr-FR"/>
              <a:t>AGINFRA+ deployment</a:t>
            </a:r>
            <a:endParaRPr/>
          </a:p>
        </p:txBody>
      </p:sp>
      <p:sp>
        <p:nvSpPr>
          <p:cNvPr id="227" name="Google Shape;227;g53f72c9169_3_7"/>
          <p:cNvSpPr txBox="1"/>
          <p:nvPr>
            <p:ph idx="2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/>
          </a:p>
        </p:txBody>
      </p:sp>
      <p:pic>
        <p:nvPicPr>
          <p:cNvPr id="228" name="Google Shape;228;g53f72c9169_3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8350" y="172238"/>
            <a:ext cx="562650" cy="48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53f72c9169_3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3023" y="1587033"/>
            <a:ext cx="4115154" cy="2823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3f72c9169_3_42"/>
          <p:cNvSpPr txBox="1"/>
          <p:nvPr>
            <p:ph idx="1" type="body"/>
          </p:nvPr>
        </p:nvSpPr>
        <p:spPr>
          <a:xfrm>
            <a:off x="190825" y="899269"/>
            <a:ext cx="8770200" cy="21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rgbClr val="000000"/>
                </a:solidFill>
              </a:rPr>
              <a:t>The Instance for BlueCloud/SoBigData++ is not hosted on EGI Cloud resources, but on one of the site part of the D4Science infrastructure (GARR)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rgbClr val="000000"/>
                </a:solidFill>
              </a:rPr>
              <a:t>Deployment and operations performed by EGI</a:t>
            </a:r>
            <a:endParaRPr sz="18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rgbClr val="000000"/>
                </a:solidFill>
              </a:rPr>
              <a:t>Capacity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▪"/>
            </a:pPr>
            <a:r>
              <a:rPr lang="fr-FR">
                <a:solidFill>
                  <a:srgbClr val="000000"/>
                </a:solidFill>
              </a:rPr>
              <a:t>80 concurrent users with 8GB RAM per Notebook</a:t>
            </a:r>
            <a:endParaRPr>
              <a:solidFill>
                <a:srgbClr val="000000"/>
              </a:solidFill>
            </a:endParaRPr>
          </a:p>
          <a:p>
            <a:pPr indent="0" lvl="0" marL="91440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rgbClr val="000000"/>
                </a:solidFill>
              </a:rPr>
              <a:t>Current users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▪"/>
            </a:pPr>
            <a:r>
              <a:rPr lang="fr-FR"/>
              <a:t>BlueCloud</a:t>
            </a:r>
            <a:r>
              <a:rPr lang="fr-FR">
                <a:solidFill>
                  <a:srgbClr val="000000"/>
                </a:solidFill>
              </a:rPr>
              <a:t>: 23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▪"/>
            </a:pPr>
            <a:r>
              <a:rPr lang="fr-FR">
                <a:solidFill>
                  <a:srgbClr val="000000"/>
                </a:solidFill>
              </a:rPr>
              <a:t>SoBigData++: 1</a:t>
            </a:r>
            <a:r>
              <a:rPr lang="fr-F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5" name="Google Shape;235;g53f72c9169_3_42"/>
          <p:cNvSpPr txBox="1"/>
          <p:nvPr>
            <p:ph type="title"/>
          </p:nvPr>
        </p:nvSpPr>
        <p:spPr>
          <a:xfrm>
            <a:off x="3188679" y="54846"/>
            <a:ext cx="5554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fr-FR"/>
              <a:t>BlueCloud/SoBigData++ deployment</a:t>
            </a:r>
            <a:endParaRPr/>
          </a:p>
        </p:txBody>
      </p:sp>
      <p:pic>
        <p:nvPicPr>
          <p:cNvPr id="236" name="Google Shape;236;g53f72c9169_3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8350" y="172238"/>
            <a:ext cx="562650" cy="48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53f72c9169_3_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0850" y="3518199"/>
            <a:ext cx="4147175" cy="87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53f72c9169_3_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7794" y="1735419"/>
            <a:ext cx="3358026" cy="120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3f72c9169_11_6"/>
          <p:cNvSpPr txBox="1"/>
          <p:nvPr>
            <p:ph idx="1" type="body"/>
          </p:nvPr>
        </p:nvSpPr>
        <p:spPr>
          <a:xfrm>
            <a:off x="190825" y="899269"/>
            <a:ext cx="8770200" cy="21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rgbClr val="000000"/>
                </a:solidFill>
              </a:rPr>
              <a:t>Enhancements on the line: components, user support and operations </a:t>
            </a:r>
            <a:endParaRPr sz="18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fr-FR">
                <a:solidFill>
                  <a:srgbClr val="000000"/>
                </a:solidFill>
              </a:rPr>
              <a:t>Streamline installation of  libraries in notebooks</a:t>
            </a:r>
            <a:endParaRPr>
              <a:solidFill>
                <a:srgbClr val="000000"/>
              </a:solidFill>
            </a:endParaRPr>
          </a:p>
          <a:p>
            <a:pPr indent="-3302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o"/>
            </a:pPr>
            <a:r>
              <a:rPr lang="fr-FR">
                <a:solidFill>
                  <a:srgbClr val="000000"/>
                </a:solidFill>
              </a:rPr>
              <a:t>Now user support tickets</a:t>
            </a:r>
            <a:endParaRPr>
              <a:solidFill>
                <a:srgbClr val="000000"/>
              </a:solidFill>
            </a:endParaRPr>
          </a:p>
          <a:p>
            <a:pPr indent="-3302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o"/>
            </a:pPr>
            <a:r>
              <a:rPr lang="fr-FR">
                <a:solidFill>
                  <a:srgbClr val="000000"/>
                </a:solidFill>
              </a:rPr>
              <a:t>Possiblity to use CVMFS to distribute images (under testing) and let users upload their images</a:t>
            </a:r>
            <a:endParaRPr>
              <a:solidFill>
                <a:srgbClr val="000000"/>
              </a:solidFill>
            </a:endParaRPr>
          </a:p>
          <a:p>
            <a:pPr indent="0" lvl="0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fr-FR">
                <a:solidFill>
                  <a:srgbClr val="000000"/>
                </a:solidFill>
              </a:rPr>
              <a:t>Better information at runtime of the notebooks CPU/MEM ( done this week)</a:t>
            </a:r>
            <a:endParaRPr>
              <a:solidFill>
                <a:srgbClr val="000000"/>
              </a:solidFill>
            </a:endParaRPr>
          </a:p>
          <a:p>
            <a:pPr indent="0" lvl="0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fr-FR">
                <a:solidFill>
                  <a:srgbClr val="000000"/>
                </a:solidFill>
              </a:rPr>
              <a:t>Implement NFS backup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fr-FR">
                <a:solidFill>
                  <a:srgbClr val="000000"/>
                </a:solidFill>
              </a:rPr>
              <a:t>Future plans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fr-FR">
                <a:solidFill>
                  <a:srgbClr val="000000"/>
                </a:solidFill>
              </a:rPr>
              <a:t>Publication of the notebooks to the D4science Catalogue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4" name="Google Shape;244;g53f72c9169_11_6"/>
          <p:cNvSpPr txBox="1"/>
          <p:nvPr>
            <p:ph type="title"/>
          </p:nvPr>
        </p:nvSpPr>
        <p:spPr>
          <a:xfrm>
            <a:off x="3188679" y="54846"/>
            <a:ext cx="5554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fr-FR"/>
              <a:t>BlueCloud/SoBigData++ deployment</a:t>
            </a:r>
            <a:endParaRPr/>
          </a:p>
        </p:txBody>
      </p:sp>
      <p:pic>
        <p:nvPicPr>
          <p:cNvPr id="245" name="Google Shape;245;g53f72c9169_11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8350" y="172238"/>
            <a:ext cx="562650" cy="486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3f72c9169_11_0"/>
          <p:cNvSpPr txBox="1"/>
          <p:nvPr>
            <p:ph idx="1" type="body"/>
          </p:nvPr>
        </p:nvSpPr>
        <p:spPr>
          <a:xfrm>
            <a:off x="190825" y="899269"/>
            <a:ext cx="8770200" cy="21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b="1" lang="fr-FR" sz="1900"/>
              <a:t>Python</a:t>
            </a:r>
            <a:endParaRPr b="1" sz="19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▪"/>
            </a:pPr>
            <a:r>
              <a:rPr lang="fr-FR" sz="1300"/>
              <a:t>Default Python 3 kernel, it includes commonly used data analysis and machine learning libraries. Created from the</a:t>
            </a:r>
            <a:r>
              <a:rPr lang="fr-FR" sz="13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 </a:t>
            </a:r>
            <a:r>
              <a:rPr lang="fr-FR" sz="1300" u="sng">
                <a:solidFill>
                  <a:schemeClr val="hlink"/>
                </a:solidFill>
                <a:hlinkClick r:id="rId4"/>
              </a:rPr>
              <a:t>jupyter/scipy-notebook</a:t>
            </a:r>
            <a:r>
              <a:rPr lang="fr-FR" sz="1300"/>
              <a:t> stack.</a:t>
            </a:r>
            <a:endParaRPr sz="13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b="1" lang="fr-FR" sz="1900"/>
              <a:t>Julia</a:t>
            </a:r>
            <a:endParaRPr b="1" sz="19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▪"/>
            </a:pPr>
            <a:r>
              <a:rPr lang="fr-FR" sz="1300"/>
              <a:t>The Julia programming language with the libraries described in</a:t>
            </a:r>
            <a:r>
              <a:rPr lang="fr-FR" sz="1300">
                <a:solidFill>
                  <a:schemeClr val="hlink"/>
                </a:solidFill>
                <a:uFill>
                  <a:noFill/>
                </a:uFill>
                <a:hlinkClick r:id="rId5"/>
              </a:rPr>
              <a:t> </a:t>
            </a:r>
            <a:r>
              <a:rPr lang="fr-FR" sz="1300" u="sng">
                <a:solidFill>
                  <a:schemeClr val="hlink"/>
                </a:solidFill>
                <a:hlinkClick r:id="rId6"/>
              </a:rPr>
              <a:t>jupyter/datascience-notebook</a:t>
            </a:r>
            <a:r>
              <a:rPr lang="fr-FR" sz="1300"/>
              <a:t>.</a:t>
            </a:r>
            <a:endParaRPr sz="13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b="1" lang="fr-FR" sz="1900"/>
              <a:t>R</a:t>
            </a:r>
            <a:endParaRPr b="1" sz="19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▪"/>
            </a:pPr>
            <a:r>
              <a:rPr lang="fr-FR" sz="1300"/>
              <a:t>The R programming language with several packages from the R ecosystem as provided by</a:t>
            </a:r>
            <a:r>
              <a:rPr lang="fr-FR" sz="1300">
                <a:solidFill>
                  <a:schemeClr val="hlink"/>
                </a:solidFill>
                <a:uFill>
                  <a:noFill/>
                </a:uFill>
                <a:hlinkClick r:id="rId7"/>
              </a:rPr>
              <a:t> </a:t>
            </a:r>
            <a:r>
              <a:rPr lang="fr-FR" sz="1300" u="sng">
                <a:solidFill>
                  <a:schemeClr val="hlink"/>
                </a:solidFill>
                <a:hlinkClick r:id="rId8"/>
              </a:rPr>
              <a:t>jupyter/r-notebook</a:t>
            </a:r>
            <a:r>
              <a:rPr lang="fr-FR" sz="1300"/>
              <a:t> and some extra libraries.</a:t>
            </a:r>
            <a:endParaRPr sz="13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b="1" lang="fr-FR" sz="1900"/>
              <a:t>Octave</a:t>
            </a:r>
            <a:endParaRPr b="1" sz="1900"/>
          </a:p>
          <a:p>
            <a:pPr indent="-35560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▪"/>
            </a:pPr>
            <a:r>
              <a:rPr lang="fr-FR" sz="1300"/>
              <a:t>The</a:t>
            </a:r>
            <a:r>
              <a:rPr lang="fr-FR" sz="1300">
                <a:solidFill>
                  <a:schemeClr val="hlink"/>
                </a:solidFill>
                <a:uFill>
                  <a:noFill/>
                </a:uFill>
                <a:hlinkClick r:id="rId9"/>
              </a:rPr>
              <a:t> </a:t>
            </a:r>
            <a:r>
              <a:rPr lang="fr-FR" sz="1300" u="sng">
                <a:solidFill>
                  <a:schemeClr val="hlink"/>
                </a:solidFill>
                <a:hlinkClick r:id="rId10"/>
              </a:rPr>
              <a:t>Octave</a:t>
            </a:r>
            <a:r>
              <a:rPr lang="fr-FR" sz="1300"/>
              <a:t> programming language installed on its own conda environment </a:t>
            </a:r>
            <a:endParaRPr sz="1300"/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300"/>
          </a:p>
          <a:p>
            <a:pPr indent="0" lvl="0" marL="91440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300"/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1" name="Google Shape;251;g53f72c9169_11_0"/>
          <p:cNvSpPr txBox="1"/>
          <p:nvPr>
            <p:ph type="title"/>
          </p:nvPr>
        </p:nvSpPr>
        <p:spPr>
          <a:xfrm>
            <a:off x="3188679" y="54846"/>
            <a:ext cx="5554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fr-FR"/>
              <a:t>Supported Kernels</a:t>
            </a:r>
            <a:endParaRPr/>
          </a:p>
        </p:txBody>
      </p:sp>
      <p:pic>
        <p:nvPicPr>
          <p:cNvPr id="252" name="Google Shape;252;g53f72c9169_11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98350" y="172238"/>
            <a:ext cx="562650" cy="486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/>
          <p:nvPr>
            <p:ph idx="1" type="subTitle"/>
          </p:nvPr>
        </p:nvSpPr>
        <p:spPr>
          <a:xfrm>
            <a:off x="329919" y="2490809"/>
            <a:ext cx="4543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</p:txBody>
      </p:sp>
      <p:sp>
        <p:nvSpPr>
          <p:cNvPr id="259" name="Google Shape;259;p33"/>
          <p:cNvSpPr txBox="1"/>
          <p:nvPr>
            <p:ph type="title"/>
          </p:nvPr>
        </p:nvSpPr>
        <p:spPr>
          <a:xfrm>
            <a:off x="329919" y="1948714"/>
            <a:ext cx="48153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-FR"/>
              <a:t>Thank you!</a:t>
            </a:r>
            <a:endParaRPr/>
          </a:p>
        </p:txBody>
      </p:sp>
      <p:sp>
        <p:nvSpPr>
          <p:cNvPr id="260" name="Google Shape;260;p33"/>
          <p:cNvSpPr txBox="1"/>
          <p:nvPr>
            <p:ph idx="2" type="body"/>
          </p:nvPr>
        </p:nvSpPr>
        <p:spPr>
          <a:xfrm>
            <a:off x="354634" y="3636204"/>
            <a:ext cx="19365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61" name="Google Shape;261;p33"/>
          <p:cNvSpPr txBox="1"/>
          <p:nvPr>
            <p:ph idx="3" type="body"/>
          </p:nvPr>
        </p:nvSpPr>
        <p:spPr>
          <a:xfrm>
            <a:off x="354634" y="3353555"/>
            <a:ext cx="19365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690fefc09_0_679"/>
          <p:cNvSpPr txBox="1"/>
          <p:nvPr>
            <p:ph idx="1" type="subTitle"/>
          </p:nvPr>
        </p:nvSpPr>
        <p:spPr>
          <a:xfrm>
            <a:off x="253719" y="1957409"/>
            <a:ext cx="4543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100"/>
              <a:buNone/>
            </a:pPr>
            <a:r>
              <a:rPr b="1" lang="fr-FR"/>
              <a:t>EGI Notebooks for D4Science </a:t>
            </a:r>
            <a:endParaRPr b="1"/>
          </a:p>
        </p:txBody>
      </p:sp>
      <p:sp>
        <p:nvSpPr>
          <p:cNvPr id="125" name="Google Shape;125;ga690fefc09_0_679"/>
          <p:cNvSpPr txBox="1"/>
          <p:nvPr>
            <p:ph idx="2" type="body"/>
          </p:nvPr>
        </p:nvSpPr>
        <p:spPr>
          <a:xfrm>
            <a:off x="354634" y="3636204"/>
            <a:ext cx="19365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</a:pPr>
            <a:r>
              <a:rPr lang="fr-FR"/>
              <a:t>(EGI Foundation)</a:t>
            </a:r>
            <a:endParaRPr/>
          </a:p>
        </p:txBody>
      </p:sp>
      <p:sp>
        <p:nvSpPr>
          <p:cNvPr id="126" name="Google Shape;126;ga690fefc09_0_679"/>
          <p:cNvSpPr txBox="1"/>
          <p:nvPr>
            <p:ph idx="3" type="body"/>
          </p:nvPr>
        </p:nvSpPr>
        <p:spPr>
          <a:xfrm>
            <a:off x="278412" y="3277350"/>
            <a:ext cx="46746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fr-FR"/>
              <a:t>Enol Fernandez, Andrea Manzi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3f72c9169_3_14"/>
          <p:cNvSpPr txBox="1"/>
          <p:nvPr>
            <p:ph idx="1" type="body"/>
          </p:nvPr>
        </p:nvSpPr>
        <p:spPr>
          <a:xfrm>
            <a:off x="190825" y="899280"/>
            <a:ext cx="87702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fr-FR" sz="1800" u="sng">
                <a:solidFill>
                  <a:schemeClr val="hlink"/>
                </a:solidFill>
                <a:hlinkClick r:id="rId3"/>
              </a:rPr>
              <a:t>https://www.d4science.org/</a:t>
            </a:r>
            <a:r>
              <a:rPr lang="fr-FR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fr-FR" sz="1800" u="sng">
                <a:solidFill>
                  <a:schemeClr val="hlink"/>
                </a:solidFill>
                <a:hlinkClick r:id="rId4"/>
              </a:rPr>
              <a:t>https://services.d4science.org</a:t>
            </a:r>
            <a:r>
              <a:rPr lang="fr-FR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•"/>
            </a:pPr>
            <a:r>
              <a:rPr lang="fr-FR" sz="1800">
                <a:solidFill>
                  <a:srgbClr val="000000"/>
                </a:solidFill>
              </a:rPr>
              <a:t>An infrastructure enabling </a:t>
            </a:r>
            <a:r>
              <a:rPr b="1" i="1" lang="fr-FR" sz="1800">
                <a:solidFill>
                  <a:srgbClr val="000000"/>
                </a:solidFill>
              </a:rPr>
              <a:t>Virtual Research Environments</a:t>
            </a:r>
            <a:r>
              <a:rPr lang="fr-FR" sz="1800">
                <a:solidFill>
                  <a:srgbClr val="000000"/>
                </a:solidFill>
              </a:rPr>
              <a:t>  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▪"/>
            </a:pPr>
            <a:r>
              <a:rPr i="1" lang="fr-FR" sz="1800" u="sng">
                <a:solidFill>
                  <a:srgbClr val="000000"/>
                </a:solidFill>
              </a:rPr>
              <a:t>web-based</a:t>
            </a:r>
            <a:r>
              <a:rPr lang="fr-FR" sz="1800">
                <a:solidFill>
                  <a:srgbClr val="000000"/>
                </a:solidFill>
              </a:rPr>
              <a:t>, </a:t>
            </a:r>
            <a:r>
              <a:rPr i="1" lang="fr-FR" sz="1800" u="sng">
                <a:solidFill>
                  <a:srgbClr val="000000"/>
                </a:solidFill>
              </a:rPr>
              <a:t>community-oriented</a:t>
            </a:r>
            <a:r>
              <a:rPr lang="fr-FR" sz="1800">
                <a:solidFill>
                  <a:srgbClr val="000000"/>
                </a:solidFill>
              </a:rPr>
              <a:t>, </a:t>
            </a:r>
            <a:r>
              <a:rPr i="1" lang="fr-FR" sz="1800" u="sng">
                <a:solidFill>
                  <a:srgbClr val="000000"/>
                </a:solidFill>
              </a:rPr>
              <a:t>comprehensive</a:t>
            </a:r>
            <a:r>
              <a:rPr lang="fr-FR" sz="1800">
                <a:solidFill>
                  <a:srgbClr val="000000"/>
                </a:solidFill>
              </a:rPr>
              <a:t>, </a:t>
            </a:r>
            <a:r>
              <a:rPr i="1" lang="fr-FR" sz="1800" u="sng">
                <a:solidFill>
                  <a:srgbClr val="000000"/>
                </a:solidFill>
              </a:rPr>
              <a:t>flexible</a:t>
            </a:r>
            <a:r>
              <a:rPr lang="fr-FR" sz="1800">
                <a:solidFill>
                  <a:srgbClr val="000000"/>
                </a:solidFill>
              </a:rPr>
              <a:t>, and </a:t>
            </a:r>
            <a:r>
              <a:rPr i="1" lang="fr-FR" sz="1800" u="sng">
                <a:solidFill>
                  <a:srgbClr val="000000"/>
                </a:solidFill>
              </a:rPr>
              <a:t>secure</a:t>
            </a:r>
            <a:r>
              <a:rPr lang="fr-FR" sz="1800">
                <a:solidFill>
                  <a:srgbClr val="000000"/>
                </a:solidFill>
              </a:rPr>
              <a:t> </a:t>
            </a:r>
            <a:r>
              <a:rPr i="1" lang="fr-FR" sz="1800" u="sng">
                <a:solidFill>
                  <a:srgbClr val="000000"/>
                </a:solidFill>
              </a:rPr>
              <a:t>working environments</a:t>
            </a:r>
            <a:r>
              <a:rPr lang="fr-FR" sz="1800">
                <a:solidFill>
                  <a:srgbClr val="000000"/>
                </a:solidFill>
              </a:rPr>
              <a:t> conceived to serve the needs of </a:t>
            </a:r>
            <a:r>
              <a:rPr lang="fr-FR">
                <a:solidFill>
                  <a:srgbClr val="000000"/>
                </a:solidFill>
              </a:rPr>
              <a:t>their </a:t>
            </a:r>
            <a:r>
              <a:rPr i="1" lang="fr-FR" u="sng">
                <a:solidFill>
                  <a:srgbClr val="000000"/>
                </a:solidFill>
              </a:rPr>
              <a:t>designated community</a:t>
            </a:r>
            <a:endParaRPr i="1" sz="1800" u="sng">
              <a:solidFill>
                <a:srgbClr val="000000"/>
              </a:solidFill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▪"/>
            </a:pPr>
            <a:r>
              <a:rPr lang="fr-FR" sz="1800" u="sng">
                <a:solidFill>
                  <a:srgbClr val="000000"/>
                </a:solidFill>
              </a:rPr>
              <a:t>dynamically created</a:t>
            </a:r>
            <a:r>
              <a:rPr lang="fr-FR" sz="1800">
                <a:solidFill>
                  <a:srgbClr val="000000"/>
                </a:solidFill>
              </a:rPr>
              <a:t> with “little or no cost” for resource providers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▪"/>
            </a:pPr>
            <a:r>
              <a:rPr lang="fr-FR" sz="1800">
                <a:solidFill>
                  <a:srgbClr val="000000"/>
                </a:solidFill>
              </a:rPr>
              <a:t>management is a community-led activity promoting </a:t>
            </a:r>
            <a:r>
              <a:rPr i="1" lang="fr-FR" sz="1800" u="sng">
                <a:solidFill>
                  <a:srgbClr val="000000"/>
                </a:solidFill>
              </a:rPr>
              <a:t>co-development</a:t>
            </a:r>
            <a:r>
              <a:rPr lang="fr-FR" sz="1800">
                <a:solidFill>
                  <a:srgbClr val="000000"/>
                </a:solidFill>
              </a:rPr>
              <a:t>  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▪"/>
            </a:pPr>
            <a:r>
              <a:rPr lang="fr-FR" sz="1800">
                <a:solidFill>
                  <a:srgbClr val="000000"/>
                </a:solidFill>
              </a:rPr>
              <a:t>possibly supporting </a:t>
            </a:r>
            <a:r>
              <a:rPr lang="fr-FR" sz="1800" u="sng">
                <a:solidFill>
                  <a:srgbClr val="000000"/>
                </a:solidFill>
              </a:rPr>
              <a:t>all the phases of a research lifecycle &amp; research process</a:t>
            </a:r>
            <a:endParaRPr sz="1800" u="sng"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rgbClr val="000000"/>
                </a:solidFill>
              </a:rPr>
              <a:t>… currently serving more than 13k users by   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▪"/>
            </a:pPr>
            <a:r>
              <a:rPr lang="fr-FR" sz="1800">
                <a:solidFill>
                  <a:srgbClr val="000000"/>
                </a:solidFill>
              </a:rPr>
              <a:t>19 gateways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▪"/>
            </a:pPr>
            <a:r>
              <a:rPr lang="fr-FR">
                <a:solidFill>
                  <a:srgbClr val="000000"/>
                </a:solidFill>
              </a:rPr>
              <a:t>more than 15</a:t>
            </a:r>
            <a:r>
              <a:rPr lang="fr-FR" sz="1800">
                <a:solidFill>
                  <a:srgbClr val="000000"/>
                </a:solidFill>
              </a:rPr>
              <a:t>0 VREs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" name="Google Shape;132;g53f72c9169_3_14"/>
          <p:cNvSpPr txBox="1"/>
          <p:nvPr>
            <p:ph type="title"/>
          </p:nvPr>
        </p:nvSpPr>
        <p:spPr>
          <a:xfrm>
            <a:off x="3188679" y="54846"/>
            <a:ext cx="5554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fr-FR"/>
              <a:t>D4Science in brief</a:t>
            </a:r>
            <a:endParaRPr/>
          </a:p>
        </p:txBody>
      </p:sp>
      <p:sp>
        <p:nvSpPr>
          <p:cNvPr id="133" name="Google Shape;133;g53f72c9169_3_14"/>
          <p:cNvSpPr txBox="1"/>
          <p:nvPr>
            <p:ph idx="2" type="subTitle"/>
          </p:nvPr>
        </p:nvSpPr>
        <p:spPr>
          <a:xfrm>
            <a:off x="3112475" y="242663"/>
            <a:ext cx="5955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/>
          </a:p>
        </p:txBody>
      </p:sp>
      <p:sp>
        <p:nvSpPr>
          <p:cNvPr id="134" name="Google Shape;134;g53f72c9169_3_14"/>
          <p:cNvSpPr txBox="1"/>
          <p:nvPr/>
        </p:nvSpPr>
        <p:spPr>
          <a:xfrm>
            <a:off x="179650" y="4448650"/>
            <a:ext cx="747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g53f72c9169_3_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40225" y="607275"/>
            <a:ext cx="3520799" cy="8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53f72c9169_3_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30475" y="3620300"/>
            <a:ext cx="1614400" cy="121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3f72c9169_3_0"/>
          <p:cNvSpPr txBox="1"/>
          <p:nvPr>
            <p:ph idx="1" type="body"/>
          </p:nvPr>
        </p:nvSpPr>
        <p:spPr>
          <a:xfrm>
            <a:off x="190825" y="899269"/>
            <a:ext cx="8770200" cy="21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 sz="1800">
                <a:solidFill>
                  <a:srgbClr val="000000"/>
                </a:solidFill>
              </a:rPr>
              <a:t>Option of the service to be deployed and customised for a specific community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 sz="1800">
                <a:solidFill>
                  <a:srgbClr val="000000"/>
                </a:solidFill>
              </a:rPr>
              <a:t>EGI notebooks hosted in the EGI Cloud: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rgbClr val="000000"/>
                </a:solidFill>
              </a:rPr>
              <a:t>OLA with EGI cloud providers for the hosting of the resources 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rgbClr val="000000"/>
                </a:solidFill>
              </a:rPr>
              <a:t>SLA recently extended to include the EGI notebooks service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 sz="1800">
                <a:solidFill>
                  <a:srgbClr val="000000"/>
                </a:solidFill>
              </a:rPr>
              <a:t>Projects benefiting from the deployments: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rgbClr val="000000"/>
                </a:solidFill>
              </a:rPr>
              <a:t>AGINFRA+ 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i="1" lang="fr-FR" sz="1800">
                <a:solidFill>
                  <a:srgbClr val="000000"/>
                </a:solidFill>
              </a:rPr>
              <a:t>BlueCloud</a:t>
            </a:r>
            <a:endParaRPr i="1" sz="1800"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i="1" lang="fr-FR" sz="1800">
                <a:solidFill>
                  <a:srgbClr val="000000"/>
                </a:solidFill>
              </a:rPr>
              <a:t>SoBigData++</a:t>
            </a:r>
            <a:r>
              <a:rPr lang="fr-FR" sz="1800">
                <a:solidFill>
                  <a:srgbClr val="000000"/>
                </a:solidFill>
              </a:rPr>
              <a:t> ( where EGI is also a member)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2" name="Google Shape;142;g53f72c9169_3_0"/>
          <p:cNvSpPr txBox="1"/>
          <p:nvPr>
            <p:ph type="title"/>
          </p:nvPr>
        </p:nvSpPr>
        <p:spPr>
          <a:xfrm>
            <a:off x="3188679" y="54846"/>
            <a:ext cx="5554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fr-FR"/>
              <a:t>EGI Notebooks: D4Science Community deployment</a:t>
            </a:r>
            <a:endParaRPr/>
          </a:p>
        </p:txBody>
      </p:sp>
      <p:sp>
        <p:nvSpPr>
          <p:cNvPr id="143" name="Google Shape;143;g53f72c9169_3_0"/>
          <p:cNvSpPr txBox="1"/>
          <p:nvPr>
            <p:ph idx="2" type="subTitle"/>
          </p:nvPr>
        </p:nvSpPr>
        <p:spPr>
          <a:xfrm>
            <a:off x="3112475" y="242663"/>
            <a:ext cx="5955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/>
          </a:p>
        </p:txBody>
      </p:sp>
      <p:pic>
        <p:nvPicPr>
          <p:cNvPr id="144" name="Google Shape;144;g53f72c9169_3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8350" y="172238"/>
            <a:ext cx="562650" cy="486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3f72c9169_21_32"/>
          <p:cNvSpPr/>
          <p:nvPr/>
        </p:nvSpPr>
        <p:spPr>
          <a:xfrm>
            <a:off x="2865120" y="1868250"/>
            <a:ext cx="5762975" cy="2252414"/>
          </a:xfrm>
          <a:prstGeom prst="roundRect">
            <a:avLst>
              <a:gd fmla="val 3399" name="adj"/>
            </a:avLst>
          </a:prstGeom>
          <a:solidFill>
            <a:srgbClr val="F2F2F2"/>
          </a:solidFill>
          <a:ln cap="flat" cmpd="sng" w="952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53f72c9169_21_32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EGI Notebooks for D4Science</a:t>
            </a:r>
            <a:endParaRPr/>
          </a:p>
        </p:txBody>
      </p:sp>
      <p:sp>
        <p:nvSpPr>
          <p:cNvPr id="152" name="Google Shape;152;g53f72c9169_21_32"/>
          <p:cNvSpPr/>
          <p:nvPr/>
        </p:nvSpPr>
        <p:spPr>
          <a:xfrm>
            <a:off x="5621975" y="2073734"/>
            <a:ext cx="1371600" cy="52959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25400">
            <a:solidFill>
              <a:srgbClr val="517E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53f72c9169_21_32"/>
          <p:cNvSpPr/>
          <p:nvPr/>
        </p:nvSpPr>
        <p:spPr>
          <a:xfrm>
            <a:off x="3197455" y="2073734"/>
            <a:ext cx="1371600" cy="52959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25400">
            <a:solidFill>
              <a:srgbClr val="517E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proxy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53f72c9169_21_32"/>
          <p:cNvSpPr/>
          <p:nvPr/>
        </p:nvSpPr>
        <p:spPr>
          <a:xfrm>
            <a:off x="5693412" y="2958250"/>
            <a:ext cx="1228727" cy="609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25400">
            <a:solidFill>
              <a:srgbClr val="517E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 user pod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53f72c9169_21_32"/>
          <p:cNvSpPr/>
          <p:nvPr/>
        </p:nvSpPr>
        <p:spPr>
          <a:xfrm>
            <a:off x="6669523" y="3340209"/>
            <a:ext cx="823306" cy="609600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BBF7A3"/>
              </a:gs>
              <a:gs pos="35000">
                <a:srgbClr val="CDF8BE"/>
              </a:gs>
              <a:gs pos="100000">
                <a:srgbClr val="ECFDE5"/>
              </a:gs>
            </a:gsLst>
            <a:lin ang="16200000" scaled="0"/>
          </a:gradFill>
          <a:ln cap="flat" cmpd="sng" w="9525">
            <a:solidFill>
              <a:srgbClr val="6CAB4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volume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g53f72c9169_21_32"/>
          <p:cNvCxnSpPr>
            <a:stCxn id="152" idx="2"/>
            <a:endCxn id="154" idx="0"/>
          </p:cNvCxnSpPr>
          <p:nvPr/>
        </p:nvCxnSpPr>
        <p:spPr>
          <a:xfrm>
            <a:off x="6307775" y="2603324"/>
            <a:ext cx="0" cy="3549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7" name="Google Shape;157;g53f72c9169_21_32"/>
          <p:cNvCxnSpPr>
            <a:stCxn id="153" idx="3"/>
            <a:endCxn id="152" idx="1"/>
          </p:cNvCxnSpPr>
          <p:nvPr/>
        </p:nvCxnSpPr>
        <p:spPr>
          <a:xfrm>
            <a:off x="4569055" y="2338529"/>
            <a:ext cx="1053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8" name="Google Shape;158;g53f72c9169_21_32"/>
          <p:cNvCxnSpPr>
            <a:stCxn id="153" idx="2"/>
            <a:endCxn id="154" idx="1"/>
          </p:cNvCxnSpPr>
          <p:nvPr/>
        </p:nvCxnSpPr>
        <p:spPr>
          <a:xfrm>
            <a:off x="3883255" y="2603324"/>
            <a:ext cx="1810200" cy="6597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9" name="Google Shape;159;g53f72c9169_21_32"/>
          <p:cNvSpPr txBox="1"/>
          <p:nvPr/>
        </p:nvSpPr>
        <p:spPr>
          <a:xfrm>
            <a:off x="6319162" y="1651231"/>
            <a:ext cx="97654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F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authentication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53f72c9169_21_32"/>
          <p:cNvSpPr txBox="1"/>
          <p:nvPr/>
        </p:nvSpPr>
        <p:spPr>
          <a:xfrm>
            <a:off x="4605880" y="2675366"/>
            <a:ext cx="67518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F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redirects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g53f72c9169_21_32"/>
          <p:cNvCxnSpPr>
            <a:stCxn id="162" idx="3"/>
            <a:endCxn id="153" idx="1"/>
          </p:cNvCxnSpPr>
          <p:nvPr/>
        </p:nvCxnSpPr>
        <p:spPr>
          <a:xfrm flipH="1" rot="10800000">
            <a:off x="2373486" y="2338678"/>
            <a:ext cx="824100" cy="13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3" name="Google Shape;163;g53f72c9169_21_32"/>
          <p:cNvSpPr/>
          <p:nvPr/>
        </p:nvSpPr>
        <p:spPr>
          <a:xfrm>
            <a:off x="7323110" y="2033729"/>
            <a:ext cx="791683" cy="609600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BBF7A3"/>
              </a:gs>
              <a:gs pos="35000">
                <a:srgbClr val="CDF8BE"/>
              </a:gs>
              <a:gs pos="100000">
                <a:srgbClr val="ECFDE5"/>
              </a:gs>
            </a:gsLst>
            <a:lin ang="16200000" scaled="0"/>
          </a:gradFill>
          <a:ln cap="flat" cmpd="sng" w="9525">
            <a:solidFill>
              <a:srgbClr val="6CAB4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hub volume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g53f72c9169_21_32"/>
          <p:cNvCxnSpPr>
            <a:stCxn id="152" idx="3"/>
            <a:endCxn id="163" idx="2"/>
          </p:cNvCxnSpPr>
          <p:nvPr/>
        </p:nvCxnSpPr>
        <p:spPr>
          <a:xfrm>
            <a:off x="6993575" y="2338529"/>
            <a:ext cx="329400" cy="0"/>
          </a:xfrm>
          <a:prstGeom prst="straightConnector1">
            <a:avLst/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65" name="Google Shape;165;g53f72c9169_21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6297" y="3792640"/>
            <a:ext cx="1371600" cy="24277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53f72c9169_21_32"/>
          <p:cNvSpPr/>
          <p:nvPr/>
        </p:nvSpPr>
        <p:spPr>
          <a:xfrm>
            <a:off x="2865120" y="4227345"/>
            <a:ext cx="5762975" cy="320040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7878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EGI Cloud Provider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53f72c9169_21_32"/>
          <p:cNvSpPr/>
          <p:nvPr/>
        </p:nvSpPr>
        <p:spPr>
          <a:xfrm>
            <a:off x="8155050" y="3185056"/>
            <a:ext cx="861567" cy="904571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BBF7A3"/>
              </a:gs>
              <a:gs pos="35000">
                <a:srgbClr val="CDF8BE"/>
              </a:gs>
              <a:gs pos="100000">
                <a:srgbClr val="ECFDE5"/>
              </a:gs>
            </a:gsLst>
            <a:lin ang="16200000" scaled="0"/>
          </a:gradFill>
          <a:ln cap="flat" cmpd="sng" w="9525">
            <a:solidFill>
              <a:srgbClr val="6CAB4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g53f72c9169_21_32"/>
          <p:cNvCxnSpPr>
            <a:stCxn id="167" idx="1"/>
            <a:endCxn id="163" idx="3"/>
          </p:cNvCxnSpPr>
          <p:nvPr/>
        </p:nvCxnSpPr>
        <p:spPr>
          <a:xfrm rot="10800000">
            <a:off x="7718834" y="2643256"/>
            <a:ext cx="867000" cy="541800"/>
          </a:xfrm>
          <a:prstGeom prst="straightConnector1">
            <a:avLst/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9" name="Google Shape;169;g53f72c9169_21_32"/>
          <p:cNvSpPr txBox="1"/>
          <p:nvPr/>
        </p:nvSpPr>
        <p:spPr>
          <a:xfrm>
            <a:off x="6309436" y="2585173"/>
            <a:ext cx="138852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F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spawns: create pods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F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volumes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g53f72c9169_21_32"/>
          <p:cNvCxnSpPr>
            <a:stCxn id="167" idx="2"/>
            <a:endCxn id="155" idx="4"/>
          </p:cNvCxnSpPr>
          <p:nvPr/>
        </p:nvCxnSpPr>
        <p:spPr>
          <a:xfrm flipH="1">
            <a:off x="7492950" y="3637342"/>
            <a:ext cx="662100" cy="7800"/>
          </a:xfrm>
          <a:prstGeom prst="straightConnector1">
            <a:avLst/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1" name="Google Shape;171;g53f72c9169_21_32"/>
          <p:cNvCxnSpPr>
            <a:stCxn id="172" idx="2"/>
            <a:endCxn id="152" idx="0"/>
          </p:cNvCxnSpPr>
          <p:nvPr/>
        </p:nvCxnSpPr>
        <p:spPr>
          <a:xfrm>
            <a:off x="6307775" y="1589494"/>
            <a:ext cx="0" cy="484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descr="Graphical user interface, text, application&#10;&#10;Description automatically generated" id="162" name="Google Shape;162;g53f72c9169_21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246" y="1597823"/>
            <a:ext cx="2199240" cy="1508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g53f72c9169_21_32"/>
          <p:cNvGrpSpPr/>
          <p:nvPr/>
        </p:nvGrpSpPr>
        <p:grpSpPr>
          <a:xfrm>
            <a:off x="5156022" y="951854"/>
            <a:ext cx="2303506" cy="637640"/>
            <a:chOff x="5692718" y="1038081"/>
            <a:chExt cx="2303506" cy="637640"/>
          </a:xfrm>
        </p:grpSpPr>
        <p:sp>
          <p:nvSpPr>
            <p:cNvPr id="172" name="Google Shape;172;g53f72c9169_21_32"/>
            <p:cNvSpPr/>
            <p:nvPr/>
          </p:nvSpPr>
          <p:spPr>
            <a:xfrm>
              <a:off x="5692718" y="1038081"/>
              <a:ext cx="2303506" cy="63764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" name="Google Shape;174;g53f72c9169_21_32"/>
            <p:cNvGrpSpPr/>
            <p:nvPr/>
          </p:nvGrpSpPr>
          <p:grpSpPr>
            <a:xfrm>
              <a:off x="5769066" y="1085032"/>
              <a:ext cx="2150810" cy="543739"/>
              <a:chOff x="5845414" y="1097872"/>
              <a:chExt cx="2150810" cy="543739"/>
            </a:xfrm>
          </p:grpSpPr>
          <p:pic>
            <p:nvPicPr>
              <p:cNvPr descr="D4Science Developers" id="175" name="Google Shape;175;g53f72c9169_21_3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5845414" y="1097872"/>
                <a:ext cx="543739" cy="5437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6" name="Google Shape;176;g53f72c9169_21_32"/>
              <p:cNvSpPr txBox="1"/>
              <p:nvPr/>
            </p:nvSpPr>
            <p:spPr>
              <a:xfrm>
                <a:off x="6319162" y="1231242"/>
                <a:ext cx="167706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fr-FR" sz="11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D4Science</a:t>
                </a:r>
                <a:r>
                  <a:rPr b="0" i="0" lang="fr-FR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profile API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7" name="Google Shape;177;g53f72c9169_21_32"/>
          <p:cNvSpPr/>
          <p:nvPr/>
        </p:nvSpPr>
        <p:spPr>
          <a:xfrm>
            <a:off x="5271019" y="3332541"/>
            <a:ext cx="861567" cy="609600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99B5FF"/>
              </a:gs>
              <a:gs pos="35000">
                <a:srgbClr val="B9CBFF"/>
              </a:gs>
              <a:gs pos="100000">
                <a:srgbClr val="E2E9FF"/>
              </a:gs>
            </a:gsLst>
            <a:lin ang="16200000" scaled="0"/>
          </a:gra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8" name="Google Shape;178;g53f72c9169_21_32"/>
          <p:cNvGrpSpPr/>
          <p:nvPr/>
        </p:nvGrpSpPr>
        <p:grpSpPr>
          <a:xfrm>
            <a:off x="288429" y="3318521"/>
            <a:ext cx="2303506" cy="637640"/>
            <a:chOff x="5692718" y="1038081"/>
            <a:chExt cx="2303506" cy="637640"/>
          </a:xfrm>
        </p:grpSpPr>
        <p:sp>
          <p:nvSpPr>
            <p:cNvPr id="179" name="Google Shape;179;g53f72c9169_21_32"/>
            <p:cNvSpPr/>
            <p:nvPr/>
          </p:nvSpPr>
          <p:spPr>
            <a:xfrm>
              <a:off x="5692718" y="1038081"/>
              <a:ext cx="2303506" cy="63764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0" name="Google Shape;180;g53f72c9169_21_32"/>
            <p:cNvGrpSpPr/>
            <p:nvPr/>
          </p:nvGrpSpPr>
          <p:grpSpPr>
            <a:xfrm>
              <a:off x="5769066" y="1085032"/>
              <a:ext cx="2154016" cy="543739"/>
              <a:chOff x="5845414" y="1097872"/>
              <a:chExt cx="2154016" cy="543739"/>
            </a:xfrm>
          </p:grpSpPr>
          <p:pic>
            <p:nvPicPr>
              <p:cNvPr descr="D4Science Developers" id="181" name="Google Shape;181;g53f72c9169_21_3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5845414" y="1097872"/>
                <a:ext cx="543739" cy="5437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2" name="Google Shape;182;g53f72c9169_21_32"/>
              <p:cNvSpPr txBox="1"/>
              <p:nvPr/>
            </p:nvSpPr>
            <p:spPr>
              <a:xfrm>
                <a:off x="6319162" y="1231242"/>
                <a:ext cx="168026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fr-FR" sz="11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D4Science</a:t>
                </a:r>
                <a:r>
                  <a:rPr b="0" i="0" lang="fr-FR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Workspace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83" name="Google Shape;183;g53f72c9169_21_32"/>
          <p:cNvCxnSpPr>
            <a:stCxn id="177" idx="2"/>
            <a:endCxn id="179" idx="3"/>
          </p:cNvCxnSpPr>
          <p:nvPr/>
        </p:nvCxnSpPr>
        <p:spPr>
          <a:xfrm rot="10800000">
            <a:off x="2592019" y="3637341"/>
            <a:ext cx="2679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4" name="Google Shape;184;g53f72c9169_21_32"/>
          <p:cNvSpPr txBox="1"/>
          <p:nvPr/>
        </p:nvSpPr>
        <p:spPr>
          <a:xfrm>
            <a:off x="3485254" y="3422919"/>
            <a:ext cx="53893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F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3f72c9169_14_7"/>
          <p:cNvSpPr txBox="1"/>
          <p:nvPr>
            <p:ph idx="1" type="body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Authentication: </a:t>
            </a:r>
            <a:r>
              <a:rPr lang="fr-FR" sz="1800"/>
              <a:t>integration with D4Science Auth/Authz framework </a:t>
            </a:r>
            <a:endParaRPr sz="1800"/>
          </a:p>
          <a:p>
            <a:pPr indent="-355600" lvl="0" marL="45720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fr-FR" sz="1800"/>
              <a:t>New JupyterHub Authenticator class:</a:t>
            </a:r>
            <a:endParaRPr sz="1800"/>
          </a:p>
          <a:p>
            <a:pPr indent="-34290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▪"/>
            </a:pPr>
            <a:r>
              <a:rPr lang="fr-FR"/>
              <a:t>Takes a user personal token from VRE and uses it to get user account details </a:t>
            </a:r>
            <a:endParaRPr/>
          </a:p>
          <a:p>
            <a:pPr indent="-34290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▪"/>
            </a:pPr>
            <a:r>
              <a:rPr lang="fr-FR"/>
              <a:t>Relies on </a:t>
            </a:r>
            <a:r>
              <a:rPr lang="fr-FR" u="sng">
                <a:solidFill>
                  <a:schemeClr val="hlink"/>
                </a:solidFill>
                <a:hlinkClick r:id="rId3"/>
              </a:rPr>
              <a:t>https://dev.d4science.org/authorization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</a:pPr>
            <a:r>
              <a:rPr lang="fr-FR"/>
              <a:t>Spawner:</a:t>
            </a:r>
            <a:endParaRPr/>
          </a:p>
          <a:p>
            <a:pPr indent="-317500" lvl="0" marL="45720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fr-FR"/>
              <a:t>customisable size of user notebooks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53f72c9169_14_7"/>
          <p:cNvSpPr txBox="1"/>
          <p:nvPr>
            <p:ph type="title"/>
          </p:nvPr>
        </p:nvSpPr>
        <p:spPr>
          <a:xfrm>
            <a:off x="2579075" y="169150"/>
            <a:ext cx="59934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D4Science customisations of Notebooks (1)</a:t>
            </a:r>
            <a:endParaRPr/>
          </a:p>
        </p:txBody>
      </p:sp>
      <p:sp>
        <p:nvSpPr>
          <p:cNvPr id="192" name="Google Shape;192;g53f72c9169_14_7"/>
          <p:cNvSpPr txBox="1"/>
          <p:nvPr>
            <p:ph idx="2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93" name="Google Shape;193;g53f72c9169_14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0350" y="3484675"/>
            <a:ext cx="3725475" cy="11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3f72c9169_14_16"/>
          <p:cNvSpPr txBox="1"/>
          <p:nvPr>
            <p:ph idx="1" type="body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Allow Jupyter to be embedded in an iframe in the VRE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53f72c9169_14_16"/>
          <p:cNvSpPr txBox="1"/>
          <p:nvPr>
            <p:ph type="title"/>
          </p:nvPr>
        </p:nvSpPr>
        <p:spPr>
          <a:xfrm>
            <a:off x="2579075" y="169150"/>
            <a:ext cx="59934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D4Science customisations of Notebooks (2)</a:t>
            </a:r>
            <a:endParaRPr/>
          </a:p>
        </p:txBody>
      </p:sp>
      <p:sp>
        <p:nvSpPr>
          <p:cNvPr id="201" name="Google Shape;201;g53f72c9169_14_16"/>
          <p:cNvSpPr txBox="1"/>
          <p:nvPr>
            <p:ph idx="2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02" name="Google Shape;202;g53f72c9169_14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313" y="1880778"/>
            <a:ext cx="7749223" cy="26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3f72c9169_14_25"/>
          <p:cNvSpPr txBox="1"/>
          <p:nvPr>
            <p:ph idx="1" type="body"/>
          </p:nvPr>
        </p:nvSpPr>
        <p:spPr>
          <a:xfrm>
            <a:off x="176650" y="1369225"/>
            <a:ext cx="61596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Workspace integration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VREs have an associated workspace for users to share files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A fuse-based mounting system relies on the D4Science StorageHub </a:t>
            </a:r>
            <a:r>
              <a:rPr lang="fr-FR" u="sng">
                <a:solidFill>
                  <a:schemeClr val="hlink"/>
                </a:solidFill>
                <a:hlinkClick r:id="rId3"/>
              </a:rPr>
              <a:t>https://gcube.wiki.gcube-system.org/gcube/StorageHub_REST_API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Mounted in a sidecar container of the user’s notebook pod and made available under $HOME/workspace, files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53f72c9169_14_25"/>
          <p:cNvSpPr txBox="1"/>
          <p:nvPr>
            <p:ph type="title"/>
          </p:nvPr>
        </p:nvSpPr>
        <p:spPr>
          <a:xfrm>
            <a:off x="2579075" y="169150"/>
            <a:ext cx="59934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D4Science customisations of Notebooks (3)</a:t>
            </a:r>
            <a:endParaRPr/>
          </a:p>
        </p:txBody>
      </p:sp>
      <p:sp>
        <p:nvSpPr>
          <p:cNvPr id="210" name="Google Shape;210;g53f72c9169_14_25"/>
          <p:cNvSpPr txBox="1"/>
          <p:nvPr>
            <p:ph idx="2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11" name="Google Shape;211;g53f72c9169_14_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5525" y="935733"/>
            <a:ext cx="2313113" cy="3841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3f72c9169_14_36"/>
          <p:cNvSpPr txBox="1"/>
          <p:nvPr>
            <p:ph idx="1" type="body"/>
          </p:nvPr>
        </p:nvSpPr>
        <p:spPr>
          <a:xfrm>
            <a:off x="176647" y="1369225"/>
            <a:ext cx="41469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Notebooks environment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Specific notebook image created for D4Science, with useful libraries for D4Science users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DataMiner integration via calls to the service using WPS (</a:t>
            </a:r>
            <a:r>
              <a:rPr lang="fr-FR" u="sng">
                <a:solidFill>
                  <a:schemeClr val="hlink"/>
                </a:solidFill>
                <a:hlinkClick r:id="rId3"/>
              </a:rPr>
              <a:t>https://www.ogc.org/standards/wps</a:t>
            </a:r>
            <a:r>
              <a:rPr lang="fr-FR"/>
              <a:t>)</a:t>
            </a:r>
            <a:endParaRPr/>
          </a:p>
        </p:txBody>
      </p:sp>
      <p:sp>
        <p:nvSpPr>
          <p:cNvPr id="218" name="Google Shape;218;g53f72c9169_14_36"/>
          <p:cNvSpPr txBox="1"/>
          <p:nvPr>
            <p:ph type="title"/>
          </p:nvPr>
        </p:nvSpPr>
        <p:spPr>
          <a:xfrm>
            <a:off x="2579075" y="169150"/>
            <a:ext cx="59934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D4Science customisations of Notebooks (4)</a:t>
            </a:r>
            <a:endParaRPr/>
          </a:p>
        </p:txBody>
      </p:sp>
      <p:sp>
        <p:nvSpPr>
          <p:cNvPr id="219" name="Google Shape;219;g53f72c9169_14_36"/>
          <p:cNvSpPr txBox="1"/>
          <p:nvPr>
            <p:ph idx="2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20" name="Google Shape;220;g53f72c9169_14_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5947" y="1895483"/>
            <a:ext cx="4515653" cy="2234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