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  <p:sldMasterId id="2147483655" r:id="rId2"/>
  </p:sldMasterIdLst>
  <p:notesMasterIdLst>
    <p:notesMasterId r:id="rId8"/>
  </p:notesMasterIdLst>
  <p:sldIdLst>
    <p:sldId id="268" r:id="rId3"/>
    <p:sldId id="269" r:id="rId4"/>
    <p:sldId id="270" r:id="rId5"/>
    <p:sldId id="271" r:id="rId6"/>
    <p:sldId id="272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12"/>
  </p:normalViewPr>
  <p:slideViewPr>
    <p:cSldViewPr snapToGrid="0" snapToObjects="1">
      <p:cViewPr varScale="1">
        <p:scale>
          <a:sx n="166" d="100"/>
          <a:sy n="166" d="100"/>
        </p:scale>
        <p:origin x="-112" y="-2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8613815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9f198a6f27_1_9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5" name="Google Shape;185;g9f198a6f27_1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9f198a6f27_1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9f198a6f27_1_1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g9f198a6f27_1_1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9f198a6f27_1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9f198a6f27_1_9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g9f198a6f27_1_9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9f198a6f27_1_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9f198a6f27_1_1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g9f198a6f27_1_12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r-FR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9f198a6f27_1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9f198a6f27_1_8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g9f198a6f27_1_8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r-FR"/>
              <a:t>5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>
            <a:spLocks noGrp="1"/>
          </p:cNvSpPr>
          <p:nvPr>
            <p:ph type="subTitle" idx="1"/>
          </p:nvPr>
        </p:nvSpPr>
        <p:spPr>
          <a:xfrm>
            <a:off x="329919" y="2490809"/>
            <a:ext cx="4543746" cy="480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Arial"/>
              <a:buNone/>
              <a:defRPr sz="27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title"/>
          </p:nvPr>
        </p:nvSpPr>
        <p:spPr>
          <a:xfrm>
            <a:off x="329919" y="1948714"/>
            <a:ext cx="4815417" cy="521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  <a:defRPr sz="3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body" idx="2"/>
          </p:nvPr>
        </p:nvSpPr>
        <p:spPr>
          <a:xfrm>
            <a:off x="354634" y="3636204"/>
            <a:ext cx="1936583" cy="250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body" idx="3"/>
          </p:nvPr>
        </p:nvSpPr>
        <p:spPr>
          <a:xfrm>
            <a:off x="354634" y="3353555"/>
            <a:ext cx="1936583" cy="250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">
  <p:cSld name="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"/>
          <p:cNvSpPr txBox="1">
            <a:spLocks noGrp="1"/>
          </p:cNvSpPr>
          <p:nvPr>
            <p:ph type="body" idx="1"/>
          </p:nvPr>
        </p:nvSpPr>
        <p:spPr>
          <a:xfrm>
            <a:off x="176645" y="1369219"/>
            <a:ext cx="8754341" cy="3197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83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title"/>
          </p:nvPr>
        </p:nvSpPr>
        <p:spPr>
          <a:xfrm>
            <a:off x="2579077" y="169145"/>
            <a:ext cx="4728796" cy="34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sz="2500" b="1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subTitle" idx="2"/>
          </p:nvPr>
        </p:nvSpPr>
        <p:spPr>
          <a:xfrm>
            <a:off x="2579076" y="628358"/>
            <a:ext cx="472879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umns">
  <p:cSld name="3 Column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body" idx="1"/>
          </p:nvPr>
        </p:nvSpPr>
        <p:spPr>
          <a:xfrm>
            <a:off x="176646" y="1369217"/>
            <a:ext cx="2811410" cy="3197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83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2"/>
          </p:nvPr>
        </p:nvSpPr>
        <p:spPr>
          <a:xfrm>
            <a:off x="3180000" y="1369217"/>
            <a:ext cx="2783999" cy="3197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83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3"/>
          </p:nvPr>
        </p:nvSpPr>
        <p:spPr>
          <a:xfrm>
            <a:off x="6155944" y="1369216"/>
            <a:ext cx="2783999" cy="3197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83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title"/>
          </p:nvPr>
        </p:nvSpPr>
        <p:spPr>
          <a:xfrm>
            <a:off x="2579077" y="169145"/>
            <a:ext cx="4728796" cy="34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sz="2500" b="1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ubTitle" idx="4"/>
          </p:nvPr>
        </p:nvSpPr>
        <p:spPr>
          <a:xfrm>
            <a:off x="2579076" y="628358"/>
            <a:ext cx="472879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+ image">
  <p:cSld name="Text + image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>
            <a:spLocks noGrp="1"/>
          </p:cNvSpPr>
          <p:nvPr>
            <p:ph type="pic" idx="2"/>
          </p:nvPr>
        </p:nvSpPr>
        <p:spPr>
          <a:xfrm>
            <a:off x="4649933" y="1370013"/>
            <a:ext cx="4275858" cy="319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2579077" y="169145"/>
            <a:ext cx="4728796" cy="34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sz="2500" b="1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ubTitle" idx="1"/>
          </p:nvPr>
        </p:nvSpPr>
        <p:spPr>
          <a:xfrm>
            <a:off x="2579076" y="628358"/>
            <a:ext cx="472879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body" idx="3"/>
          </p:nvPr>
        </p:nvSpPr>
        <p:spPr>
          <a:xfrm>
            <a:off x="176646" y="1369219"/>
            <a:ext cx="4317423" cy="3197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83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theme" Target="../theme/theme2.xml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3.png"/><Relationship Id="rId8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/>
        </p:nvSpPr>
        <p:spPr>
          <a:xfrm>
            <a:off x="546242" y="816345"/>
            <a:ext cx="1656681" cy="35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900"/>
              <a:buFont typeface="Arial"/>
              <a:buNone/>
            </a:pPr>
            <a:r>
              <a:rPr lang="fr-FR" sz="900" b="1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www.egi.eu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E67AD"/>
              </a:buClr>
              <a:buSzPts val="900"/>
              <a:buFont typeface="Arial"/>
              <a:buNone/>
            </a:pPr>
            <a:r>
              <a:rPr lang="fr-FR" sz="900" b="0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@EGI_eInfra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"/>
          <p:cNvSpPr txBox="1"/>
          <p:nvPr/>
        </p:nvSpPr>
        <p:spPr>
          <a:xfrm>
            <a:off x="723100" y="4558808"/>
            <a:ext cx="2173781" cy="309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700"/>
              <a:buFont typeface="Arial"/>
              <a:buNone/>
            </a:pPr>
            <a:r>
              <a:rPr lang="fr-FR" sz="700" b="1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The work of the EGI Foundation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700"/>
              <a:buFont typeface="Arial"/>
              <a:buNone/>
            </a:pPr>
            <a:r>
              <a:rPr lang="fr-FR" sz="700" b="0" i="1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is partly funded by the European Commission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700"/>
              <a:buFont typeface="Arial"/>
              <a:buNone/>
            </a:pPr>
            <a:r>
              <a:rPr lang="fr-FR" sz="700" b="0" i="1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under H2020 Framework Programme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6761" y="4558808"/>
            <a:ext cx="471315" cy="3090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2418" y="1050147"/>
            <a:ext cx="133824" cy="1189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360238" y="2080636"/>
            <a:ext cx="2136858" cy="16414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32986" y="892073"/>
            <a:ext cx="113256" cy="118955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"/>
          <p:cNvSpPr txBox="1"/>
          <p:nvPr/>
        </p:nvSpPr>
        <p:spPr>
          <a:xfrm>
            <a:off x="2624575" y="53846"/>
            <a:ext cx="4091495" cy="443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1800"/>
              <a:buFont typeface="Arial"/>
              <a:buNone/>
            </a:pPr>
            <a:r>
              <a:rPr lang="fr-FR" sz="1800" b="1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EGI: Advanced Computing for Research</a:t>
            </a:r>
            <a:endParaRPr sz="1800" b="1" i="0" u="none" strike="noStrike" cap="none">
              <a:solidFill>
                <a:srgbClr val="0E67A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5">
            <a:alphaModFix/>
          </a:blip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/>
          <p:nvPr/>
        </p:nvSpPr>
        <p:spPr>
          <a:xfrm>
            <a:off x="6359778" y="4909725"/>
            <a:ext cx="980136" cy="156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800"/>
              <a:buFont typeface="Arial"/>
              <a:buNone/>
            </a:pPr>
            <a:r>
              <a:rPr lang="fr-FR" sz="800" b="0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@EGI_eInfra</a:t>
            </a:r>
            <a:endParaRPr sz="800" b="0" i="0" u="none" strike="noStrike" cap="none">
              <a:solidFill>
                <a:srgbClr val="0E67A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3"/>
          <p:cNvSpPr txBox="1"/>
          <p:nvPr/>
        </p:nvSpPr>
        <p:spPr>
          <a:xfrm>
            <a:off x="5481272" y="4909682"/>
            <a:ext cx="716899" cy="161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800"/>
              <a:buFont typeface="Arial"/>
              <a:buNone/>
            </a:pPr>
            <a:r>
              <a:rPr lang="fr-FR" sz="800" b="1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www.egi.eu</a:t>
            </a:r>
            <a:endParaRPr sz="800" b="0" i="0" u="none" strike="noStrike" cap="none">
              <a:solidFill>
                <a:srgbClr val="0E67A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5" name="Google Shape;25;p3"/>
          <p:cNvCxnSpPr/>
          <p:nvPr/>
        </p:nvCxnSpPr>
        <p:spPr>
          <a:xfrm>
            <a:off x="6150117" y="4965272"/>
            <a:ext cx="0" cy="17822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6" name="Google Shape;26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552255" y="61362"/>
            <a:ext cx="523131" cy="402662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3"/>
          <p:cNvSpPr txBox="1"/>
          <p:nvPr/>
        </p:nvSpPr>
        <p:spPr>
          <a:xfrm>
            <a:off x="7425791" y="4923175"/>
            <a:ext cx="1114800" cy="2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fr-FR" sz="9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03</a:t>
            </a:r>
            <a:r>
              <a:rPr lang="fr-FR" sz="9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fr-FR" sz="9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r>
              <a:rPr lang="fr-FR" sz="9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fr-FR" sz="9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2020</a:t>
            </a:r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3"/>
          <p:cNvSpPr txBox="1"/>
          <p:nvPr/>
        </p:nvSpPr>
        <p:spPr>
          <a:xfrm>
            <a:off x="8783491" y="4915226"/>
            <a:ext cx="389850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fr-FR" sz="9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" name="Google Shape;29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276638" y="4965272"/>
            <a:ext cx="119690" cy="10639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429503" y="4965701"/>
            <a:ext cx="93380" cy="98079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3"/>
          <p:cNvSpPr txBox="1"/>
          <p:nvPr/>
        </p:nvSpPr>
        <p:spPr>
          <a:xfrm>
            <a:off x="49447" y="4940168"/>
            <a:ext cx="1770600" cy="15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800"/>
              <a:buFont typeface="Arial"/>
              <a:buNone/>
            </a:pPr>
            <a:r>
              <a:rPr lang="fr-FR" sz="800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EGI Virtual Conference 2020</a:t>
            </a:r>
            <a:endParaRPr sz="800" b="0" i="0" u="none" strike="noStrike" cap="none">
              <a:solidFill>
                <a:srgbClr val="0E67A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ibergrid.e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1"/>
          <p:cNvSpPr txBox="1">
            <a:spLocks noGrp="1"/>
          </p:cNvSpPr>
          <p:nvPr>
            <p:ph type="title"/>
          </p:nvPr>
        </p:nvSpPr>
        <p:spPr>
          <a:xfrm>
            <a:off x="329919" y="1948714"/>
            <a:ext cx="4815300" cy="52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</a:pPr>
            <a:r>
              <a:rPr lang="fr-FR"/>
              <a:t>Position Statements</a:t>
            </a:r>
            <a:endParaRPr/>
          </a:p>
        </p:txBody>
      </p:sp>
      <p:sp>
        <p:nvSpPr>
          <p:cNvPr id="188" name="Google Shape;188;p21"/>
          <p:cNvSpPr txBox="1">
            <a:spLocks noGrp="1"/>
          </p:cNvSpPr>
          <p:nvPr>
            <p:ph type="body" idx="2"/>
          </p:nvPr>
        </p:nvSpPr>
        <p:spPr>
          <a:xfrm>
            <a:off x="354618" y="3636200"/>
            <a:ext cx="3457500" cy="2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</a:pPr>
            <a:r>
              <a:rPr lang="fr-FR"/>
              <a:t>Head of Strategy, Innovation and Communications</a:t>
            </a:r>
            <a:endParaRPr/>
          </a:p>
        </p:txBody>
      </p:sp>
      <p:sp>
        <p:nvSpPr>
          <p:cNvPr id="189" name="Google Shape;189;p21"/>
          <p:cNvSpPr txBox="1">
            <a:spLocks noGrp="1"/>
          </p:cNvSpPr>
          <p:nvPr>
            <p:ph type="body" idx="3"/>
          </p:nvPr>
        </p:nvSpPr>
        <p:spPr>
          <a:xfrm>
            <a:off x="354634" y="3353555"/>
            <a:ext cx="1936500" cy="2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fr-FR"/>
              <a:t>Sergio Andreozzi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2"/>
          <p:cNvSpPr txBox="1">
            <a:spLocks noGrp="1"/>
          </p:cNvSpPr>
          <p:nvPr>
            <p:ph type="body" idx="1"/>
          </p:nvPr>
        </p:nvSpPr>
        <p:spPr>
          <a:xfrm>
            <a:off x="176645" y="1369219"/>
            <a:ext cx="8754300" cy="3197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55600" algn="l" rtl="0">
              <a:spcBef>
                <a:spcPts val="750"/>
              </a:spcBef>
              <a:spcAft>
                <a:spcPts val="0"/>
              </a:spcAft>
              <a:buSzPts val="2000"/>
              <a:buAutoNum type="arabicPeriod"/>
            </a:pPr>
            <a:r>
              <a:rPr lang="en-GB" dirty="0" err="1"/>
              <a:t>Sorina</a:t>
            </a:r>
            <a:r>
              <a:rPr lang="en-GB" dirty="0"/>
              <a:t> Pop, CNRS Research Engineer at CREATIS &amp; BIOMED VO Manager</a:t>
            </a: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GB" dirty="0"/>
              <a:t>Representing the BIOMED Research Community</a:t>
            </a: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endParaRPr lang="en-GB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endParaRPr lang="en-GB" dirty="0"/>
          </a:p>
          <a:p>
            <a:pPr marL="571500" lvl="1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en-GB" dirty="0"/>
          </a:p>
          <a:p>
            <a:pPr marL="571500" indent="-457200">
              <a:spcBef>
                <a:spcPts val="0"/>
              </a:spcBef>
              <a:buSzPts val="1800"/>
              <a:buFont typeface="+mj-lt"/>
              <a:buAutoNum type="arabicPeriod"/>
            </a:pPr>
            <a:r>
              <a:rPr lang="en-GB" dirty="0"/>
              <a:t>Isabel Campos, Researcher at the Spanish Research Council (CSIC)</a:t>
            </a: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GB" dirty="0"/>
              <a:t>Representing the </a:t>
            </a:r>
            <a:r>
              <a:rPr lang="en-GB" u="sng" dirty="0">
                <a:solidFill>
                  <a:schemeClr val="hlink"/>
                </a:solidFill>
                <a:hlinkClick r:id="rId3"/>
              </a:rPr>
              <a:t>IBERGRID Infrastructure</a:t>
            </a:r>
            <a:endParaRPr lang="en-GB" dirty="0"/>
          </a:p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 lang="en-GB" dirty="0"/>
          </a:p>
        </p:txBody>
      </p:sp>
      <p:sp>
        <p:nvSpPr>
          <p:cNvPr id="196" name="Google Shape;196;p22"/>
          <p:cNvSpPr txBox="1">
            <a:spLocks noGrp="1"/>
          </p:cNvSpPr>
          <p:nvPr>
            <p:ph type="title"/>
          </p:nvPr>
        </p:nvSpPr>
        <p:spPr>
          <a:xfrm>
            <a:off x="2660649" y="169150"/>
            <a:ext cx="6270300" cy="341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/>
              <a:t>What the EGI Federation can do to better support open science?</a:t>
            </a:r>
            <a:endParaRPr sz="1800"/>
          </a:p>
        </p:txBody>
      </p:sp>
      <p:sp>
        <p:nvSpPr>
          <p:cNvPr id="197" name="Google Shape;197;p22"/>
          <p:cNvSpPr txBox="1">
            <a:spLocks noGrp="1"/>
          </p:cNvSpPr>
          <p:nvPr>
            <p:ph type="subTitle" idx="2"/>
          </p:nvPr>
        </p:nvSpPr>
        <p:spPr>
          <a:xfrm>
            <a:off x="2652522" y="563787"/>
            <a:ext cx="5793900" cy="369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r>
              <a:rPr lang="en-GB" dirty="0"/>
              <a:t>Position statements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3"/>
          <p:cNvSpPr txBox="1">
            <a:spLocks noGrp="1"/>
          </p:cNvSpPr>
          <p:nvPr>
            <p:ph type="body" idx="1"/>
          </p:nvPr>
        </p:nvSpPr>
        <p:spPr>
          <a:xfrm>
            <a:off x="194845" y="1217369"/>
            <a:ext cx="8754300" cy="3197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55600" algn="l" rtl="0">
              <a:spcBef>
                <a:spcPts val="750"/>
              </a:spcBef>
              <a:spcAft>
                <a:spcPts val="0"/>
              </a:spcAft>
              <a:buSzPts val="2000"/>
              <a:buChar char="•"/>
            </a:pPr>
            <a:r>
              <a:rPr lang="en-GB" dirty="0"/>
              <a:t>Examples of EGI contributions so far</a:t>
            </a: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GB" b="1" dirty="0"/>
              <a:t>Simplified access</a:t>
            </a:r>
            <a:r>
              <a:rPr lang="en-GB" dirty="0"/>
              <a:t> to EGI resources via unified VO-based access (40+ sites)</a:t>
            </a: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GB" b="1" dirty="0"/>
              <a:t>Facilitated knowledge sharing</a:t>
            </a:r>
            <a:r>
              <a:rPr lang="en-GB" dirty="0"/>
              <a:t> on open science literacy via conferences and events</a:t>
            </a: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GB" b="1" dirty="0"/>
              <a:t>Fostering collaboration and interoperability</a:t>
            </a:r>
            <a:r>
              <a:rPr lang="en-GB" dirty="0"/>
              <a:t> through EU-wide projects (e.g., EGI-ACE)</a:t>
            </a:r>
            <a:br>
              <a:rPr lang="en-GB" dirty="0"/>
            </a:br>
            <a:endParaRPr lang="en-GB" dirty="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GB" dirty="0"/>
              <a:t>Further support for open science</a:t>
            </a: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GB" b="1" dirty="0"/>
              <a:t>Ensure higher interoperability among services</a:t>
            </a:r>
            <a:r>
              <a:rPr lang="en-GB" dirty="0"/>
              <a:t> by promoting and enforcing open standards</a:t>
            </a: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GB" b="1" dirty="0"/>
              <a:t>Facilitate user identity management and access</a:t>
            </a:r>
            <a:r>
              <a:rPr lang="en-GB" dirty="0"/>
              <a:t> via a common/unified framework </a:t>
            </a: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GB" b="1" dirty="0"/>
              <a:t>Support easier access to research outputs</a:t>
            </a:r>
            <a:r>
              <a:rPr lang="en-GB" dirty="0"/>
              <a:t> via publication, curation and tracking </a:t>
            </a: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GB" b="1" dirty="0"/>
              <a:t>Facilitate discovery and sharing</a:t>
            </a:r>
            <a:r>
              <a:rPr lang="en-GB" dirty="0"/>
              <a:t> for research software/data with high-level tools </a:t>
            </a:r>
          </a:p>
          <a:p>
            <a:pPr marL="457200" lvl="0" indent="0" algn="l" rtl="0">
              <a:spcBef>
                <a:spcPts val="750"/>
              </a:spcBef>
              <a:spcAft>
                <a:spcPts val="0"/>
              </a:spcAft>
              <a:buNone/>
            </a:pPr>
            <a:endParaRPr lang="en-GB" dirty="0"/>
          </a:p>
        </p:txBody>
      </p:sp>
      <p:sp>
        <p:nvSpPr>
          <p:cNvPr id="205" name="Google Shape;205;p23"/>
          <p:cNvSpPr txBox="1">
            <a:spLocks noGrp="1"/>
          </p:cNvSpPr>
          <p:nvPr>
            <p:ph type="subTitle" idx="2"/>
          </p:nvPr>
        </p:nvSpPr>
        <p:spPr>
          <a:xfrm>
            <a:off x="2579075" y="530376"/>
            <a:ext cx="5793900" cy="369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r>
              <a:rPr lang="fr-FR" dirty="0"/>
              <a:t>Speaker: </a:t>
            </a:r>
            <a:r>
              <a:rPr lang="fr-FR" dirty="0" err="1"/>
              <a:t>Sorina</a:t>
            </a:r>
            <a:r>
              <a:rPr lang="fr-FR" dirty="0"/>
              <a:t> Pop</a:t>
            </a:r>
            <a:endParaRPr dirty="0"/>
          </a:p>
        </p:txBody>
      </p:sp>
      <p:sp>
        <p:nvSpPr>
          <p:cNvPr id="9" name="Google Shape;212;p24">
            <a:extLst>
              <a:ext uri="{FF2B5EF4-FFF2-40B4-BE49-F238E27FC236}">
                <a16:creationId xmlns:a16="http://schemas.microsoft.com/office/drawing/2014/main" xmlns="" id="{23F3D076-3869-A145-A749-D433EA0B3C4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79077" y="169145"/>
            <a:ext cx="6009752" cy="341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Viewpoint: the BIOMED Community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4"/>
          <p:cNvSpPr txBox="1">
            <a:spLocks noGrp="1"/>
          </p:cNvSpPr>
          <p:nvPr>
            <p:ph type="body" idx="1"/>
          </p:nvPr>
        </p:nvSpPr>
        <p:spPr>
          <a:xfrm>
            <a:off x="176650" y="939176"/>
            <a:ext cx="8754300" cy="405703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55600" algn="l" rtl="0">
              <a:spcBef>
                <a:spcPts val="750"/>
              </a:spcBef>
              <a:spcAft>
                <a:spcPts val="0"/>
              </a:spcAft>
              <a:buSzPts val="2000"/>
              <a:buChar char="•"/>
            </a:pPr>
            <a:r>
              <a:rPr lang="en-GB" sz="1400" dirty="0" smtClean="0"/>
              <a:t>Adoption of </a:t>
            </a:r>
            <a:r>
              <a:rPr lang="en-GB" sz="1400" b="1" dirty="0" smtClean="0"/>
              <a:t>Open Science is a process that takes place bottom-up</a:t>
            </a:r>
          </a:p>
          <a:p>
            <a:pPr lvl="1"/>
            <a:r>
              <a:rPr lang="en-GB" sz="1400" dirty="0" err="1" smtClean="0"/>
              <a:t>Catalized</a:t>
            </a:r>
            <a:r>
              <a:rPr lang="en-GB" sz="1400" dirty="0" smtClean="0"/>
              <a:t> by the needs of</a:t>
            </a:r>
            <a:r>
              <a:rPr lang="en-GB" sz="1400" dirty="0" smtClean="0"/>
              <a:t> the given research community to advance the progress in the area.</a:t>
            </a:r>
          </a:p>
          <a:p>
            <a:pPr lvl="1"/>
            <a:r>
              <a:rPr lang="en-GB" sz="1400" dirty="0" smtClean="0"/>
              <a:t>Darwinian process: </a:t>
            </a:r>
            <a:r>
              <a:rPr lang="en-GB" sz="1400" b="1" dirty="0" smtClean="0"/>
              <a:t>Closed science </a:t>
            </a:r>
            <a:r>
              <a:rPr lang="en-GB" sz="1400" dirty="0" smtClean="0"/>
              <a:t>(with a few notable exceptions) has a hard time to survive in a time in which cooperation is fundamental to expand knowledge based on the experience of others.</a:t>
            </a:r>
            <a:endParaRPr lang="en-GB" sz="1400" dirty="0" smtClean="0"/>
          </a:p>
          <a:p>
            <a:pPr marL="457200" lvl="0" indent="-355600" algn="l" rtl="0">
              <a:spcBef>
                <a:spcPts val="750"/>
              </a:spcBef>
              <a:spcAft>
                <a:spcPts val="0"/>
              </a:spcAft>
              <a:buSzPts val="2000"/>
              <a:buChar char="•"/>
            </a:pPr>
            <a:r>
              <a:rPr lang="en-GB" sz="1400" dirty="0" smtClean="0"/>
              <a:t>IBERGRID as organization fosters openness and transparency in the: </a:t>
            </a:r>
          </a:p>
          <a:p>
            <a:pPr lvl="1" indent="-355600">
              <a:spcBef>
                <a:spcPts val="750"/>
              </a:spcBef>
              <a:buSzPts val="2000"/>
              <a:buChar char="•"/>
            </a:pPr>
            <a:r>
              <a:rPr lang="en-GB" sz="1200" dirty="0" smtClean="0"/>
              <a:t>Open Forum to share the knowledge on distributed computing between the S&amp;T systems of two countries.</a:t>
            </a:r>
          </a:p>
          <a:p>
            <a:pPr lvl="1" indent="-355600">
              <a:spcBef>
                <a:spcPts val="750"/>
              </a:spcBef>
              <a:buSzPts val="2000"/>
              <a:buChar char="•"/>
            </a:pPr>
            <a:r>
              <a:rPr lang="en-GB" sz="1200" dirty="0" smtClean="0"/>
              <a:t>Promoted transparency in the infrastructure operational procedures</a:t>
            </a:r>
          </a:p>
          <a:p>
            <a:pPr lvl="1" indent="-355600">
              <a:spcBef>
                <a:spcPts val="750"/>
              </a:spcBef>
              <a:buSzPts val="2000"/>
              <a:buChar char="•"/>
            </a:pPr>
            <a:r>
              <a:rPr lang="en-GB" sz="1200" dirty="0" smtClean="0"/>
              <a:t>Provide </a:t>
            </a:r>
            <a:r>
              <a:rPr lang="en-GB" sz="1200" dirty="0" smtClean="0"/>
              <a:t>o</a:t>
            </a:r>
            <a:r>
              <a:rPr lang="en-GB" sz="1200" dirty="0" smtClean="0"/>
              <a:t>penly technical feedback to research communities, upon request.</a:t>
            </a:r>
          </a:p>
          <a:p>
            <a:pPr marL="457200" lvl="0" indent="-355600" algn="l" rtl="0">
              <a:spcBef>
                <a:spcPts val="750"/>
              </a:spcBef>
              <a:spcAft>
                <a:spcPts val="0"/>
              </a:spcAft>
              <a:buSzPts val="2000"/>
              <a:buChar char="•"/>
            </a:pPr>
            <a:r>
              <a:rPr lang="en-GB" sz="1400" dirty="0" err="1" smtClean="0"/>
              <a:t>EGI.eu</a:t>
            </a:r>
            <a:r>
              <a:rPr lang="en-GB" sz="1400" dirty="0" smtClean="0"/>
              <a:t>  and </a:t>
            </a:r>
            <a:r>
              <a:rPr lang="en-GB" sz="1400" dirty="0"/>
              <a:t>subsequent development of the EGI community around it</a:t>
            </a:r>
            <a:r>
              <a:rPr lang="en-GB" sz="1400" dirty="0" smtClean="0"/>
              <a:t>, </a:t>
            </a:r>
            <a:r>
              <a:rPr lang="en-GB" sz="1400" dirty="0"/>
              <a:t>fostered transparency by developing and implementing best practices in:</a:t>
            </a:r>
            <a:br>
              <a:rPr lang="en-GB" sz="1400" dirty="0"/>
            </a:br>
            <a:endParaRPr lang="en-GB" sz="1400" dirty="0"/>
          </a:p>
          <a:p>
            <a:pPr marL="914400" lvl="1" indent="-336550" algn="l" rtl="0">
              <a:spcBef>
                <a:spcPts val="375"/>
              </a:spcBef>
              <a:spcAft>
                <a:spcPts val="0"/>
              </a:spcAft>
              <a:buSzPts val="1700"/>
              <a:buChar char="▪"/>
            </a:pPr>
            <a:r>
              <a:rPr lang="en-GB" sz="1200" u="sng" dirty="0" smtClean="0"/>
              <a:t>EU Community </a:t>
            </a:r>
            <a:r>
              <a:rPr lang="en-GB" sz="1200" u="sng" dirty="0"/>
              <a:t>building</a:t>
            </a:r>
            <a:r>
              <a:rPr lang="en-GB" sz="1200" dirty="0"/>
              <a:t>: to support multiple research communities, fostering in this way the creation of multidisciplinary teams and thus the transfer of knowledge between people with different expertise.</a:t>
            </a:r>
          </a:p>
          <a:p>
            <a:pPr marL="1371600" lvl="2" indent="-336550" algn="l" rtl="0">
              <a:spcBef>
                <a:spcPts val="0"/>
              </a:spcBef>
              <a:spcAft>
                <a:spcPts val="0"/>
              </a:spcAft>
              <a:buSzPts val="1700"/>
              <a:buChar char="o"/>
            </a:pPr>
            <a:r>
              <a:rPr lang="en-GB" sz="1200" dirty="0"/>
              <a:t>Transparency of procedures </a:t>
            </a:r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▪"/>
            </a:pPr>
            <a:r>
              <a:rPr lang="en-GB" sz="1200" u="sng" dirty="0" smtClean="0"/>
              <a:t>EU Develop </a:t>
            </a:r>
            <a:r>
              <a:rPr lang="en-GB" sz="1200" u="sng" dirty="0"/>
              <a:t>procedures </a:t>
            </a:r>
            <a:r>
              <a:rPr lang="en-GB" sz="1200" dirty="0"/>
              <a:t> to support the feedback from researchers and technologist to Policy makers </a:t>
            </a:r>
          </a:p>
          <a:p>
            <a:pPr marL="1371600" lvl="2" indent="-323850" algn="l" rtl="0">
              <a:spcBef>
                <a:spcPts val="0"/>
              </a:spcBef>
              <a:spcAft>
                <a:spcPts val="0"/>
              </a:spcAft>
              <a:buSzPts val="1500"/>
              <a:buChar char="o"/>
            </a:pPr>
            <a:r>
              <a:rPr lang="en-GB" sz="1200" dirty="0"/>
              <a:t>At Community, National and EC levels.</a:t>
            </a:r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▪"/>
            </a:pPr>
            <a:r>
              <a:rPr lang="en-GB" sz="1200" smtClean="0"/>
              <a:t>Organizing </a:t>
            </a:r>
            <a:r>
              <a:rPr lang="en-GB" sz="1200" dirty="0"/>
              <a:t>complex research community events:</a:t>
            </a:r>
          </a:p>
          <a:p>
            <a:pPr marL="1371600" lvl="2" indent="-323850" algn="l" rtl="0">
              <a:spcBef>
                <a:spcPts val="0"/>
              </a:spcBef>
              <a:spcAft>
                <a:spcPts val="0"/>
              </a:spcAft>
              <a:buSzPts val="1500"/>
              <a:buChar char="o"/>
            </a:pPr>
            <a:r>
              <a:rPr lang="en-GB" sz="1200" dirty="0"/>
              <a:t>Open information on Program Committees </a:t>
            </a:r>
          </a:p>
          <a:p>
            <a:pPr marL="1371600" lvl="2" indent="-323850" algn="l" rtl="0">
              <a:spcBef>
                <a:spcPts val="0"/>
              </a:spcBef>
              <a:spcAft>
                <a:spcPts val="0"/>
              </a:spcAft>
              <a:buSzPts val="1500"/>
              <a:buChar char="o"/>
            </a:pPr>
            <a:r>
              <a:rPr lang="en-GB" sz="1200" dirty="0"/>
              <a:t>Open information on evaluation procedures. </a:t>
            </a:r>
          </a:p>
        </p:txBody>
      </p:sp>
      <p:sp>
        <p:nvSpPr>
          <p:cNvPr id="212" name="Google Shape;212;p24"/>
          <p:cNvSpPr txBox="1">
            <a:spLocks noGrp="1"/>
          </p:cNvSpPr>
          <p:nvPr>
            <p:ph type="title"/>
          </p:nvPr>
        </p:nvSpPr>
        <p:spPr>
          <a:xfrm>
            <a:off x="2579077" y="169145"/>
            <a:ext cx="6009752" cy="341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 err="1"/>
              <a:t>Viewpoint</a:t>
            </a:r>
            <a:r>
              <a:rPr lang="fr-FR" dirty="0"/>
              <a:t>: the IBERGRID Infrastructure</a:t>
            </a:r>
            <a:endParaRPr dirty="0"/>
          </a:p>
        </p:txBody>
      </p:sp>
      <p:sp>
        <p:nvSpPr>
          <p:cNvPr id="213" name="Google Shape;213;p24"/>
          <p:cNvSpPr txBox="1">
            <a:spLocks noGrp="1"/>
          </p:cNvSpPr>
          <p:nvPr>
            <p:ph type="subTitle" idx="2"/>
          </p:nvPr>
        </p:nvSpPr>
        <p:spPr>
          <a:xfrm>
            <a:off x="2579076" y="508612"/>
            <a:ext cx="4728900" cy="369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750"/>
              </a:spcBef>
              <a:spcAft>
                <a:spcPts val="0"/>
              </a:spcAft>
              <a:buNone/>
            </a:pPr>
            <a:r>
              <a:rPr lang="fr-FR" dirty="0"/>
              <a:t>Speaker: Isabel Campos, CSIC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5"/>
          <p:cNvSpPr txBox="1">
            <a:spLocks noGrp="1"/>
          </p:cNvSpPr>
          <p:nvPr>
            <p:ph type="title"/>
          </p:nvPr>
        </p:nvSpPr>
        <p:spPr>
          <a:xfrm>
            <a:off x="329919" y="1948714"/>
            <a:ext cx="4815300" cy="521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Thank you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OME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268</Words>
  <Application>Microsoft Macintosh PowerPoint</Application>
  <PresentationFormat>Presentación en pantalla (16:9)</PresentationFormat>
  <Paragraphs>45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7" baseType="lpstr">
      <vt:lpstr>HOME</vt:lpstr>
      <vt:lpstr>CONTENT</vt:lpstr>
      <vt:lpstr>Position Statements</vt:lpstr>
      <vt:lpstr>What the EGI Federation can do to better support open science?</vt:lpstr>
      <vt:lpstr>Viewpoint: the BIOMED Community</vt:lpstr>
      <vt:lpstr>Viewpoint: the IBERGRID Infrastructure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EGI Contribution to  Open Science</dc:title>
  <cp:lastModifiedBy>Isabel Campos</cp:lastModifiedBy>
  <cp:revision>8</cp:revision>
  <dcterms:modified xsi:type="dcterms:W3CDTF">2020-11-03T09:45:19Z</dcterms:modified>
</cp:coreProperties>
</file>