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6" r:id="rId3"/>
    <p:sldMasterId id="2147483658" r:id="rId4"/>
  </p:sldMasterIdLst>
  <p:notesMasterIdLst>
    <p:notesMasterId r:id="rId20"/>
  </p:notesMasterIdLst>
  <p:sldIdLst>
    <p:sldId id="256" r:id="rId5"/>
    <p:sldId id="262" r:id="rId6"/>
    <p:sldId id="437" r:id="rId7"/>
    <p:sldId id="440" r:id="rId8"/>
    <p:sldId id="514" r:id="rId9"/>
    <p:sldId id="522" r:id="rId10"/>
    <p:sldId id="533" r:id="rId11"/>
    <p:sldId id="534" r:id="rId12"/>
    <p:sldId id="517" r:id="rId13"/>
    <p:sldId id="532" r:id="rId14"/>
    <p:sldId id="524" r:id="rId15"/>
    <p:sldId id="521" r:id="rId16"/>
    <p:sldId id="535" r:id="rId17"/>
    <p:sldId id="278" r:id="rId18"/>
    <p:sldId id="260"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jKdSIbzXC2iy4XLSzmRn9BH8NiK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165"/>
  </p:normalViewPr>
  <p:slideViewPr>
    <p:cSldViewPr snapToGrid="0" snapToObjects="1">
      <p:cViewPr varScale="1">
        <p:scale>
          <a:sx n="163" d="100"/>
          <a:sy n="163" d="100"/>
        </p:scale>
        <p:origin x="4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customschemas.google.com/relationships/presentationmetadata" Target="meta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Kubernetes run on top of one of the EGI providers and is in charge of managing the underlying resources: CPU/RAM coming from a set of nodes and storage volumes supported by an NFS server.</a:t>
            </a:r>
          </a:p>
          <a:p>
            <a:r>
              <a:rPr lang="en-GB" dirty="0"/>
              <a:t>Using k8s hides the complexity and differences between providers so it’s easy to move the deployment from one provider to another.</a:t>
            </a:r>
          </a:p>
          <a:p>
            <a:r>
              <a:rPr lang="en-GB" dirty="0"/>
              <a:t>Proxy/hub are internal </a:t>
            </a:r>
            <a:r>
              <a:rPr lang="en-GB" dirty="0" err="1"/>
              <a:t>JupyterHub</a:t>
            </a:r>
            <a:r>
              <a:rPr lang="en-GB" dirty="0"/>
              <a:t> components: hub manages authentication and takes care of creating new servers for the users as needed. The servers are created using Kubernetes pods (this is mainly name of container in k8s) and volumes. Once the server is up, the proxy will redirect any requests from the user to that instead of the hub.</a:t>
            </a:r>
          </a:p>
          <a:p>
            <a:r>
              <a:rPr lang="en-GB" dirty="0"/>
              <a:t>The hub is configured to authenticate with </a:t>
            </a:r>
            <a:r>
              <a:rPr lang="en-GB"/>
              <a:t>EGI Check-in</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9A970DC-2EC8-A749-8068-8BEBD6B1458A}" type="slidenum">
              <a:rPr lang="fr-FR" smtClean="0"/>
              <a:t>10</a:t>
            </a:fld>
            <a:endParaRPr lang="fr-FR"/>
          </a:p>
        </p:txBody>
      </p:sp>
    </p:spTree>
    <p:extLst>
      <p:ext uri="{BB962C8B-B14F-4D97-AF65-F5344CB8AC3E}">
        <p14:creationId xmlns:p14="http://schemas.microsoft.com/office/powerpoint/2010/main" val="109771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0204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7"/>
        <p:cNvGrpSpPr/>
        <p:nvPr/>
      </p:nvGrpSpPr>
      <p:grpSpPr>
        <a:xfrm>
          <a:off x="0" y="0"/>
          <a:ext cx="0" cy="0"/>
          <a:chOff x="0" y="0"/>
          <a:chExt cx="0" cy="0"/>
        </a:xfrm>
      </p:grpSpPr>
      <p:sp>
        <p:nvSpPr>
          <p:cNvPr id="18" name="Google Shape;18;p3"/>
          <p:cNvSpPr txBox="1">
            <a:spLocks noGrp="1"/>
          </p:cNvSpPr>
          <p:nvPr>
            <p:ph type="subTitle" idx="1"/>
          </p:nvPr>
        </p:nvSpPr>
        <p:spPr>
          <a:xfrm>
            <a:off x="329919" y="2490809"/>
            <a:ext cx="4543746" cy="48013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750"/>
              </a:spcBef>
              <a:spcAft>
                <a:spcPts val="0"/>
              </a:spcAft>
              <a:buClr>
                <a:schemeClr val="lt1"/>
              </a:buClr>
              <a:buSzPts val="2700"/>
              <a:buFont typeface="Arial"/>
              <a:buNone/>
              <a:defRPr sz="2700" b="0" i="1" u="none" strike="noStrike" cap="none">
                <a:solidFill>
                  <a:schemeClr val="lt1"/>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r>
              <a:rPr lang="en-GB"/>
              <a:t>Click to edit Master subtitle style</a:t>
            </a:r>
            <a:endParaRPr/>
          </a:p>
        </p:txBody>
      </p:sp>
      <p:sp>
        <p:nvSpPr>
          <p:cNvPr id="19" name="Google Shape;19;p3"/>
          <p:cNvSpPr txBox="1">
            <a:spLocks noGrp="1"/>
          </p:cNvSpPr>
          <p:nvPr>
            <p:ph type="title"/>
          </p:nvPr>
        </p:nvSpPr>
        <p:spPr>
          <a:xfrm>
            <a:off x="329919" y="1948714"/>
            <a:ext cx="4815417" cy="521681"/>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GB"/>
              <a:t>Click to edit Master title style</a:t>
            </a:r>
            <a:endParaRPr/>
          </a:p>
        </p:txBody>
      </p:sp>
      <p:sp>
        <p:nvSpPr>
          <p:cNvPr id="20" name="Google Shape;20;p3"/>
          <p:cNvSpPr txBox="1">
            <a:spLocks noGrp="1"/>
          </p:cNvSpPr>
          <p:nvPr>
            <p:ph type="body" idx="2"/>
          </p:nvPr>
        </p:nvSpPr>
        <p:spPr>
          <a:xfrm>
            <a:off x="354634" y="3636204"/>
            <a:ext cx="1936583" cy="2509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lt1"/>
              </a:buClr>
              <a:buSzPts val="1200"/>
              <a:buFont typeface="Arial"/>
              <a:buNone/>
              <a:defRPr sz="1200" b="0" i="1"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lvl="0"/>
            <a:r>
              <a:rPr lang="en-GB"/>
              <a:t>Click to edit Master text styles</a:t>
            </a:r>
          </a:p>
        </p:txBody>
      </p:sp>
      <p:sp>
        <p:nvSpPr>
          <p:cNvPr id="21" name="Google Shape;21;p3"/>
          <p:cNvSpPr txBox="1">
            <a:spLocks noGrp="1"/>
          </p:cNvSpPr>
          <p:nvPr>
            <p:ph type="body" idx="3"/>
          </p:nvPr>
        </p:nvSpPr>
        <p:spPr>
          <a:xfrm>
            <a:off x="354634" y="3353555"/>
            <a:ext cx="1936583" cy="2509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75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pPr lvl="0"/>
            <a:r>
              <a:rPr lang="en-GB"/>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Columns">
  <p:cSld name="3 Columns">
    <p:spTree>
      <p:nvGrpSpPr>
        <p:cNvPr id="1" name="Shape 43"/>
        <p:cNvGrpSpPr/>
        <p:nvPr/>
      </p:nvGrpSpPr>
      <p:grpSpPr>
        <a:xfrm>
          <a:off x="0" y="0"/>
          <a:ext cx="0" cy="0"/>
          <a:chOff x="0" y="0"/>
          <a:chExt cx="0" cy="0"/>
        </a:xfrm>
      </p:grpSpPr>
      <p:sp>
        <p:nvSpPr>
          <p:cNvPr id="44" name="Google Shape;44;p8"/>
          <p:cNvSpPr txBox="1">
            <a:spLocks noGrp="1"/>
          </p:cNvSpPr>
          <p:nvPr>
            <p:ph type="body" idx="1"/>
          </p:nvPr>
        </p:nvSpPr>
        <p:spPr>
          <a:xfrm>
            <a:off x="176646" y="1369217"/>
            <a:ext cx="2811300" cy="3197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375"/>
              </a:spcBef>
              <a:spcAft>
                <a:spcPts val="0"/>
              </a:spcAft>
              <a:buClr>
                <a:schemeClr val="dk1"/>
              </a:buClr>
              <a:buSzPts val="1600"/>
              <a:buFont typeface="Courier New"/>
              <a:buChar char="o"/>
              <a:defRPr sz="1600" b="0" i="0" u="none" strike="noStrike" cap="none">
                <a:solidFill>
                  <a:schemeClr val="dk1"/>
                </a:solidFill>
                <a:latin typeface="Calibri"/>
                <a:ea typeface="Calibri"/>
                <a:cs typeface="Calibri"/>
                <a:sym typeface="Calibri"/>
              </a:defRPr>
            </a:lvl3pPr>
            <a:lvl4pPr marL="1828800" marR="0" lvl="3" indent="-290830" algn="l" rtl="0">
              <a:lnSpc>
                <a:spcPct val="90000"/>
              </a:lnSpc>
              <a:spcBef>
                <a:spcPts val="375"/>
              </a:spcBef>
              <a:spcAft>
                <a:spcPts val="0"/>
              </a:spcAft>
              <a:buClr>
                <a:schemeClr val="dk1"/>
              </a:buClr>
              <a:buSzPts val="98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5" name="Google Shape;45;p8"/>
          <p:cNvSpPr txBox="1">
            <a:spLocks noGrp="1"/>
          </p:cNvSpPr>
          <p:nvPr>
            <p:ph type="body" idx="2"/>
          </p:nvPr>
        </p:nvSpPr>
        <p:spPr>
          <a:xfrm>
            <a:off x="3180000" y="1369217"/>
            <a:ext cx="2784000" cy="3197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375"/>
              </a:spcBef>
              <a:spcAft>
                <a:spcPts val="0"/>
              </a:spcAft>
              <a:buClr>
                <a:schemeClr val="dk1"/>
              </a:buClr>
              <a:buSzPts val="1600"/>
              <a:buFont typeface="Courier New"/>
              <a:buChar char="o"/>
              <a:defRPr sz="1600" b="0" i="0" u="none" strike="noStrike" cap="none">
                <a:solidFill>
                  <a:schemeClr val="dk1"/>
                </a:solidFill>
                <a:latin typeface="Calibri"/>
                <a:ea typeface="Calibri"/>
                <a:cs typeface="Calibri"/>
                <a:sym typeface="Calibri"/>
              </a:defRPr>
            </a:lvl3pPr>
            <a:lvl4pPr marL="1828800" marR="0" lvl="3" indent="-290830" algn="l" rtl="0">
              <a:lnSpc>
                <a:spcPct val="90000"/>
              </a:lnSpc>
              <a:spcBef>
                <a:spcPts val="375"/>
              </a:spcBef>
              <a:spcAft>
                <a:spcPts val="0"/>
              </a:spcAft>
              <a:buClr>
                <a:schemeClr val="dk1"/>
              </a:buClr>
              <a:buSzPts val="98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6" name="Google Shape;46;p8"/>
          <p:cNvSpPr txBox="1">
            <a:spLocks noGrp="1"/>
          </p:cNvSpPr>
          <p:nvPr>
            <p:ph type="body" idx="3"/>
          </p:nvPr>
        </p:nvSpPr>
        <p:spPr>
          <a:xfrm>
            <a:off x="6155944" y="1369216"/>
            <a:ext cx="2784000" cy="3197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375"/>
              </a:spcBef>
              <a:spcAft>
                <a:spcPts val="0"/>
              </a:spcAft>
              <a:buClr>
                <a:schemeClr val="dk1"/>
              </a:buClr>
              <a:buSzPts val="1600"/>
              <a:buFont typeface="Courier New"/>
              <a:buChar char="o"/>
              <a:defRPr sz="1600" b="0" i="0" u="none" strike="noStrike" cap="none">
                <a:solidFill>
                  <a:schemeClr val="dk1"/>
                </a:solidFill>
                <a:latin typeface="Calibri"/>
                <a:ea typeface="Calibri"/>
                <a:cs typeface="Calibri"/>
                <a:sym typeface="Calibri"/>
              </a:defRPr>
            </a:lvl3pPr>
            <a:lvl4pPr marL="1828800" marR="0" lvl="3" indent="-290830" algn="l" rtl="0">
              <a:lnSpc>
                <a:spcPct val="90000"/>
              </a:lnSpc>
              <a:spcBef>
                <a:spcPts val="375"/>
              </a:spcBef>
              <a:spcAft>
                <a:spcPts val="0"/>
              </a:spcAft>
              <a:buClr>
                <a:schemeClr val="dk1"/>
              </a:buClr>
              <a:buSzPts val="98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7" name="Google Shape;47;p8"/>
          <p:cNvSpPr txBox="1">
            <a:spLocks noGrp="1"/>
          </p:cNvSpPr>
          <p:nvPr>
            <p:ph type="title"/>
          </p:nvPr>
        </p:nvSpPr>
        <p:spPr>
          <a:xfrm>
            <a:off x="2579077" y="169145"/>
            <a:ext cx="4728900" cy="341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67AD"/>
              </a:buClr>
              <a:buSzPts val="2500"/>
              <a:buFont typeface="Calibri"/>
              <a:buNone/>
              <a:defRPr sz="2500" b="1" i="0" u="none" strike="noStrike" cap="none">
                <a:solidFill>
                  <a:srgbClr val="0E67A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8" name="Google Shape;48;p8"/>
          <p:cNvSpPr txBox="1">
            <a:spLocks noGrp="1"/>
          </p:cNvSpPr>
          <p:nvPr>
            <p:ph type="subTitle" idx="4"/>
          </p:nvPr>
        </p:nvSpPr>
        <p:spPr>
          <a:xfrm>
            <a:off x="2579076" y="628358"/>
            <a:ext cx="4728900" cy="369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F7F7F"/>
              </a:buClr>
              <a:buSzPts val="2000"/>
              <a:buFont typeface="Arial"/>
              <a:buNone/>
              <a:defRPr sz="2000" b="0" i="1" u="none" strike="noStrike" cap="none">
                <a:solidFill>
                  <a:srgbClr val="7F7F7F"/>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 image">
  <p:cSld name="Text + image">
    <p:spTree>
      <p:nvGrpSpPr>
        <p:cNvPr id="1" name="Shape 49"/>
        <p:cNvGrpSpPr/>
        <p:nvPr/>
      </p:nvGrpSpPr>
      <p:grpSpPr>
        <a:xfrm>
          <a:off x="0" y="0"/>
          <a:ext cx="0" cy="0"/>
          <a:chOff x="0" y="0"/>
          <a:chExt cx="0" cy="0"/>
        </a:xfrm>
      </p:grpSpPr>
      <p:sp>
        <p:nvSpPr>
          <p:cNvPr id="50" name="Google Shape;50;p9"/>
          <p:cNvSpPr>
            <a:spLocks noGrp="1"/>
          </p:cNvSpPr>
          <p:nvPr>
            <p:ph type="pic" idx="2"/>
          </p:nvPr>
        </p:nvSpPr>
        <p:spPr>
          <a:xfrm>
            <a:off x="4649933" y="1370013"/>
            <a:ext cx="4275900" cy="31971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 name="Google Shape;51;p9"/>
          <p:cNvSpPr txBox="1">
            <a:spLocks noGrp="1"/>
          </p:cNvSpPr>
          <p:nvPr>
            <p:ph type="title"/>
          </p:nvPr>
        </p:nvSpPr>
        <p:spPr>
          <a:xfrm>
            <a:off x="2579077" y="169145"/>
            <a:ext cx="4728900" cy="341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67AD"/>
              </a:buClr>
              <a:buSzPts val="2500"/>
              <a:buFont typeface="Calibri"/>
              <a:buNone/>
              <a:defRPr sz="2500" b="1" i="0" u="none" strike="noStrike" cap="none">
                <a:solidFill>
                  <a:srgbClr val="0E67A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 name="Google Shape;52;p9"/>
          <p:cNvSpPr txBox="1">
            <a:spLocks noGrp="1"/>
          </p:cNvSpPr>
          <p:nvPr>
            <p:ph type="subTitle" idx="1"/>
          </p:nvPr>
        </p:nvSpPr>
        <p:spPr>
          <a:xfrm>
            <a:off x="2579076" y="628358"/>
            <a:ext cx="4728900" cy="369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F7F7F"/>
              </a:buClr>
              <a:buSzPts val="2000"/>
              <a:buFont typeface="Arial"/>
              <a:buNone/>
              <a:defRPr sz="2000" b="0" i="1" u="none" strike="noStrike" cap="none">
                <a:solidFill>
                  <a:srgbClr val="7F7F7F"/>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body" idx="3"/>
          </p:nvPr>
        </p:nvSpPr>
        <p:spPr>
          <a:xfrm>
            <a:off x="176646" y="1369219"/>
            <a:ext cx="4317300" cy="3197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375"/>
              </a:spcBef>
              <a:spcAft>
                <a:spcPts val="0"/>
              </a:spcAft>
              <a:buClr>
                <a:schemeClr val="dk1"/>
              </a:buClr>
              <a:buSzPts val="1600"/>
              <a:buFont typeface="Courier New"/>
              <a:buChar char="o"/>
              <a:defRPr sz="1600" b="0" i="0" u="none" strike="noStrike" cap="none">
                <a:solidFill>
                  <a:schemeClr val="dk1"/>
                </a:solidFill>
                <a:latin typeface="Calibri"/>
                <a:ea typeface="Calibri"/>
                <a:cs typeface="Calibri"/>
                <a:sym typeface="Calibri"/>
              </a:defRPr>
            </a:lvl3pPr>
            <a:lvl4pPr marL="1828800" marR="0" lvl="3" indent="-290830" algn="l" rtl="0">
              <a:lnSpc>
                <a:spcPct val="90000"/>
              </a:lnSpc>
              <a:spcBef>
                <a:spcPts val="375"/>
              </a:spcBef>
              <a:spcAft>
                <a:spcPts val="0"/>
              </a:spcAft>
              <a:buClr>
                <a:schemeClr val="dk1"/>
              </a:buClr>
              <a:buSzPts val="98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6B20CF5-E585-CD41-BAD6-1969BBA40D4C}"/>
              </a:ext>
            </a:extLst>
          </p:cNvPr>
          <p:cNvSpPr>
            <a:spLocks noGrp="1"/>
          </p:cNvSpPr>
          <p:nvPr>
            <p:ph type="body" sz="quarter" idx="15" hasCustomPrompt="1"/>
          </p:nvPr>
        </p:nvSpPr>
        <p:spPr>
          <a:xfrm>
            <a:off x="176645" y="1369219"/>
            <a:ext cx="8754341" cy="3197370"/>
          </a:xfrm>
          <a:prstGeom prst="rect">
            <a:avLst/>
          </a:prstGeom>
        </p:spPr>
        <p:txBody>
          <a:bodyPr/>
          <a:lstStyle>
            <a:lvl1pPr>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514350" indent="-171450">
              <a:buFont typeface="Wingdings" pitchFamily="2" charset="2"/>
              <a:buChar char="§"/>
              <a:defRPr sz="1800" b="0" i="0">
                <a:latin typeface="Calibri" panose="020F0502020204030204" pitchFamily="34" charset="0"/>
                <a:ea typeface="Open Sans" panose="020B0606030504020204" pitchFamily="34" charset="0"/>
                <a:cs typeface="Calibri" panose="020F0502020204030204" pitchFamily="34" charset="0"/>
              </a:defRPr>
            </a:lvl2pPr>
            <a:lvl3pPr marL="857250" indent="-171450">
              <a:buFont typeface="Courier New" panose="02070309020205020404" pitchFamily="49" charset="0"/>
              <a:buChar char="o"/>
              <a:defRPr sz="1600">
                <a:latin typeface="Calibri" panose="020F0502020204030204" pitchFamily="34" charset="0"/>
                <a:ea typeface="Open Sans" panose="020B0606030504020204" pitchFamily="34" charset="0"/>
                <a:cs typeface="Calibri" panose="020F0502020204030204" pitchFamily="34" charset="0"/>
              </a:defRPr>
            </a:lvl3pPr>
            <a:lvl4pPr marL="1200150" indent="-171450">
              <a:buSzPct val="70000"/>
              <a:buFont typeface="Wingdings" pitchFamily="2" charset="2"/>
              <a:buChar char="Ø"/>
              <a:defRPr sz="1400" b="0" i="0">
                <a:latin typeface="Calibri" panose="020F0502020204030204" pitchFamily="34" charset="0"/>
                <a:ea typeface="Open Sans" panose="020B0606030504020204" pitchFamily="34" charset="0"/>
                <a:cs typeface="Calibri" panose="020F0502020204030204" pitchFamily="34" charset="0"/>
              </a:defRPr>
            </a:lvl4pPr>
            <a:lvl5pPr>
              <a:defRPr sz="1400" b="0" i="0">
                <a:latin typeface="Calibri" panose="020F0502020204030204" pitchFamily="34" charset="0"/>
                <a:ea typeface="Open Sans" panose="020B0606030504020204" pitchFamily="34" charset="0"/>
                <a:cs typeface="Calibri" panose="020F0502020204030204" pitchFamily="34" charset="0"/>
              </a:defRPr>
            </a:lvl5pPr>
          </a:lstStyle>
          <a:p>
            <a:r>
              <a:rPr lang="en-GB" noProof="0" dirty="0"/>
              <a:t>Click here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1">
            <a:extLst>
              <a:ext uri="{FF2B5EF4-FFF2-40B4-BE49-F238E27FC236}">
                <a16:creationId xmlns:a16="http://schemas.microsoft.com/office/drawing/2014/main" id="{73AB6673-AF44-DE40-B68F-16EEAD288B0F}"/>
              </a:ext>
            </a:extLst>
          </p:cNvPr>
          <p:cNvSpPr>
            <a:spLocks noGrp="1"/>
          </p:cNvSpPr>
          <p:nvPr>
            <p:ph type="title" hasCustomPrompt="1"/>
          </p:nvPr>
        </p:nvSpPr>
        <p:spPr>
          <a:xfrm>
            <a:off x="2579077" y="169145"/>
            <a:ext cx="4728796" cy="341632"/>
          </a:xfrm>
          <a:prstGeom prst="rect">
            <a:avLst/>
          </a:prstGeom>
        </p:spPr>
        <p:txBody>
          <a:bodyPr>
            <a:noAutofit/>
          </a:bodyPr>
          <a:lstStyle>
            <a:lvl1pPr>
              <a:defRPr sz="2500" b="1" i="0">
                <a:solidFill>
                  <a:srgbClr val="0E67AD"/>
                </a:solidFill>
                <a:latin typeface="Calibri" panose="020F0502020204030204" pitchFamily="34" charset="0"/>
                <a:ea typeface="Open Sans" panose="020B0606030504020204" pitchFamily="34" charset="0"/>
                <a:cs typeface="Calibri" panose="020F0502020204030204" pitchFamily="34" charset="0"/>
              </a:defRPr>
            </a:lvl1pPr>
          </a:lstStyle>
          <a:p>
            <a:r>
              <a:rPr lang="en-GB" noProof="0" dirty="0"/>
              <a:t>Click here to add title</a:t>
            </a:r>
          </a:p>
        </p:txBody>
      </p:sp>
      <p:sp>
        <p:nvSpPr>
          <p:cNvPr id="5" name="Subtitle 2">
            <a:extLst>
              <a:ext uri="{FF2B5EF4-FFF2-40B4-BE49-F238E27FC236}">
                <a16:creationId xmlns:a16="http://schemas.microsoft.com/office/drawing/2014/main" id="{B33673A8-8F9C-C041-B054-ED5A8A225531}"/>
              </a:ext>
            </a:extLst>
          </p:cNvPr>
          <p:cNvSpPr>
            <a:spLocks noGrp="1"/>
          </p:cNvSpPr>
          <p:nvPr>
            <p:ph type="subTitle" idx="14" hasCustomPrompt="1"/>
          </p:nvPr>
        </p:nvSpPr>
        <p:spPr>
          <a:xfrm>
            <a:off x="2579076" y="628358"/>
            <a:ext cx="4728795" cy="369332"/>
          </a:xfrm>
          <a:prstGeom prst="rect">
            <a:avLst/>
          </a:prstGeom>
        </p:spPr>
        <p:txBody>
          <a:bodyPr wrap="square">
            <a:spAutoFit/>
          </a:bodyPr>
          <a:lstStyle>
            <a:lvl1pPr marL="0" indent="0" algn="l">
              <a:buNone/>
              <a:defRPr sz="2000" b="0" i="1" baseline="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here to add subtitle</a:t>
            </a:r>
          </a:p>
        </p:txBody>
      </p:sp>
    </p:spTree>
    <p:extLst>
      <p:ext uri="{BB962C8B-B14F-4D97-AF65-F5344CB8AC3E}">
        <p14:creationId xmlns:p14="http://schemas.microsoft.com/office/powerpoint/2010/main" val="3001130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2579077" y="2169395"/>
            <a:ext cx="4728900" cy="341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67AD"/>
              </a:buClr>
              <a:buSzPts val="2500"/>
              <a:buFont typeface="Calibri"/>
              <a:buNone/>
              <a:defRPr sz="2500" b="1" i="0" u="none" strike="noStrike" cap="none">
                <a:solidFill>
                  <a:srgbClr val="0E67A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5" name="Google Shape;65;p11"/>
          <p:cNvSpPr txBox="1">
            <a:spLocks noGrp="1"/>
          </p:cNvSpPr>
          <p:nvPr>
            <p:ph type="subTitle" idx="1"/>
          </p:nvPr>
        </p:nvSpPr>
        <p:spPr>
          <a:xfrm>
            <a:off x="2579076" y="2628608"/>
            <a:ext cx="4728900" cy="369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F7F7F"/>
              </a:buClr>
              <a:buSzPts val="2000"/>
              <a:buFont typeface="Arial"/>
              <a:buNone/>
              <a:defRPr sz="2000" b="0" i="1" u="none" strike="noStrike" cap="none">
                <a:solidFill>
                  <a:srgbClr val="7F7F7F"/>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75"/>
        <p:cNvGrpSpPr/>
        <p:nvPr/>
      </p:nvGrpSpPr>
      <p:grpSpPr>
        <a:xfrm>
          <a:off x="0" y="0"/>
          <a:ext cx="0" cy="0"/>
          <a:chOff x="0" y="0"/>
          <a:chExt cx="0" cy="0"/>
        </a:xfrm>
      </p:grpSpPr>
      <p:sp>
        <p:nvSpPr>
          <p:cNvPr id="76" name="Google Shape;76;p13"/>
          <p:cNvSpPr txBox="1"/>
          <p:nvPr/>
        </p:nvSpPr>
        <p:spPr>
          <a:xfrm>
            <a:off x="723100" y="4558808"/>
            <a:ext cx="2173800" cy="309000"/>
          </a:xfrm>
          <a:prstGeom prst="rect">
            <a:avLst/>
          </a:prstGeom>
          <a:noFill/>
          <a:ln>
            <a:noFill/>
          </a:ln>
        </p:spPr>
        <p:txBody>
          <a:bodyPr spcFirstLastPara="1" wrap="square" lIns="90000" tIns="45700" rIns="91425" bIns="45700" anchor="ctr" anchorCtr="0">
            <a:noAutofit/>
          </a:bodyPr>
          <a:lstStyle/>
          <a:p>
            <a:pPr marL="0" marR="0" lvl="0" indent="0" algn="l" rtl="0">
              <a:lnSpc>
                <a:spcPct val="100000"/>
              </a:lnSpc>
              <a:spcBef>
                <a:spcPts val="0"/>
              </a:spcBef>
              <a:spcAft>
                <a:spcPts val="0"/>
              </a:spcAft>
              <a:buClr>
                <a:srgbClr val="0E67AD"/>
              </a:buClr>
              <a:buSzPts val="700"/>
              <a:buFont typeface="Arial"/>
              <a:buNone/>
            </a:pPr>
            <a:r>
              <a:rPr lang="en-GB" sz="700" b="1" i="0">
                <a:solidFill>
                  <a:srgbClr val="0E67AD"/>
                </a:solidFill>
                <a:latin typeface="Calibri"/>
                <a:ea typeface="Calibri"/>
                <a:cs typeface="Calibri"/>
                <a:sym typeface="Calibri"/>
              </a:rPr>
              <a:t>The work of the EGI Foundation</a:t>
            </a:r>
            <a:endParaRPr/>
          </a:p>
          <a:p>
            <a:pPr marL="0" marR="0" lvl="0" indent="0" algn="l" rtl="0">
              <a:lnSpc>
                <a:spcPct val="100000"/>
              </a:lnSpc>
              <a:spcBef>
                <a:spcPts val="0"/>
              </a:spcBef>
              <a:spcAft>
                <a:spcPts val="0"/>
              </a:spcAft>
              <a:buClr>
                <a:srgbClr val="0E67AD"/>
              </a:buClr>
              <a:buSzPts val="700"/>
              <a:buFont typeface="Arial"/>
              <a:buNone/>
            </a:pPr>
            <a:r>
              <a:rPr lang="en-GB" sz="700" b="0" i="1">
                <a:solidFill>
                  <a:srgbClr val="0E67AD"/>
                </a:solidFill>
                <a:latin typeface="Calibri"/>
                <a:ea typeface="Calibri"/>
                <a:cs typeface="Calibri"/>
                <a:sym typeface="Calibri"/>
              </a:rPr>
              <a:t>is partly funded by the European Commission</a:t>
            </a:r>
            <a:endParaRPr/>
          </a:p>
          <a:p>
            <a:pPr marL="0" marR="0" lvl="0" indent="0" algn="l" rtl="0">
              <a:lnSpc>
                <a:spcPct val="100000"/>
              </a:lnSpc>
              <a:spcBef>
                <a:spcPts val="0"/>
              </a:spcBef>
              <a:spcAft>
                <a:spcPts val="0"/>
              </a:spcAft>
              <a:buClr>
                <a:srgbClr val="0E67AD"/>
              </a:buClr>
              <a:buSzPts val="700"/>
              <a:buFont typeface="Arial"/>
              <a:buNone/>
            </a:pPr>
            <a:r>
              <a:rPr lang="en-GB" sz="700" b="0" i="1">
                <a:solidFill>
                  <a:srgbClr val="0E67AD"/>
                </a:solidFill>
                <a:latin typeface="Calibri"/>
                <a:ea typeface="Calibri"/>
                <a:cs typeface="Calibri"/>
                <a:sym typeface="Calibri"/>
              </a:rPr>
              <a:t>under H2020 Framework Programme</a:t>
            </a:r>
            <a:endParaRPr/>
          </a:p>
        </p:txBody>
      </p:sp>
      <p:pic>
        <p:nvPicPr>
          <p:cNvPr id="77" name="Google Shape;77;p13"/>
          <p:cNvPicPr preferRelativeResize="0"/>
          <p:nvPr/>
        </p:nvPicPr>
        <p:blipFill rotWithShape="1">
          <a:blip r:embed="rId2">
            <a:alphaModFix/>
          </a:blip>
          <a:srcRect/>
          <a:stretch/>
        </p:blipFill>
        <p:spPr>
          <a:xfrm>
            <a:off x="176761" y="4558808"/>
            <a:ext cx="471315" cy="30900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2 column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FF08398-7D6E-1745-A009-A04C2507852F}"/>
              </a:ext>
            </a:extLst>
          </p:cNvPr>
          <p:cNvSpPr>
            <a:spLocks noGrp="1"/>
          </p:cNvSpPr>
          <p:nvPr>
            <p:ph type="title" hasCustomPrompt="1"/>
          </p:nvPr>
        </p:nvSpPr>
        <p:spPr>
          <a:xfrm>
            <a:off x="2579077" y="169145"/>
            <a:ext cx="4728796" cy="341632"/>
          </a:xfrm>
          <a:prstGeom prst="rect">
            <a:avLst/>
          </a:prstGeom>
        </p:spPr>
        <p:txBody>
          <a:bodyPr>
            <a:noAutofit/>
          </a:bodyPr>
          <a:lstStyle>
            <a:lvl1pPr>
              <a:defRPr sz="2500" b="1" i="0">
                <a:solidFill>
                  <a:srgbClr val="0E67AD"/>
                </a:solidFill>
                <a:latin typeface="Calibri" panose="020F0502020204030204" pitchFamily="34" charset="0"/>
                <a:ea typeface="Open Sans" panose="020B0606030504020204" pitchFamily="34" charset="0"/>
                <a:cs typeface="Calibri" panose="020F0502020204030204" pitchFamily="34" charset="0"/>
              </a:defRPr>
            </a:lvl1pPr>
          </a:lstStyle>
          <a:p>
            <a:r>
              <a:rPr lang="en-GB" noProof="0" dirty="0"/>
              <a:t>Click here to add title</a:t>
            </a:r>
          </a:p>
        </p:txBody>
      </p:sp>
      <p:sp>
        <p:nvSpPr>
          <p:cNvPr id="10" name="Subtitle 2">
            <a:extLst>
              <a:ext uri="{FF2B5EF4-FFF2-40B4-BE49-F238E27FC236}">
                <a16:creationId xmlns:a16="http://schemas.microsoft.com/office/drawing/2014/main" id="{FCA42994-4D10-FB4B-AF6F-1389DBDC12CE}"/>
              </a:ext>
            </a:extLst>
          </p:cNvPr>
          <p:cNvSpPr>
            <a:spLocks noGrp="1"/>
          </p:cNvSpPr>
          <p:nvPr>
            <p:ph type="subTitle" idx="14" hasCustomPrompt="1"/>
          </p:nvPr>
        </p:nvSpPr>
        <p:spPr>
          <a:xfrm>
            <a:off x="2579076" y="628358"/>
            <a:ext cx="4728795" cy="369332"/>
          </a:xfrm>
          <a:prstGeom prst="rect">
            <a:avLst/>
          </a:prstGeom>
        </p:spPr>
        <p:txBody>
          <a:bodyPr wrap="square">
            <a:spAutoFit/>
          </a:bodyPr>
          <a:lstStyle>
            <a:lvl1pPr marL="0" indent="0" algn="l">
              <a:buNone/>
              <a:defRPr sz="2000" b="0" i="1" baseline="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here to add subtitle</a:t>
            </a:r>
          </a:p>
        </p:txBody>
      </p:sp>
      <p:sp>
        <p:nvSpPr>
          <p:cNvPr id="11" name="Espace réservé du texte 2">
            <a:extLst>
              <a:ext uri="{FF2B5EF4-FFF2-40B4-BE49-F238E27FC236}">
                <a16:creationId xmlns:a16="http://schemas.microsoft.com/office/drawing/2014/main" id="{BA7832F3-1090-2E45-9B95-4D3B56370256}"/>
              </a:ext>
            </a:extLst>
          </p:cNvPr>
          <p:cNvSpPr>
            <a:spLocks noGrp="1"/>
          </p:cNvSpPr>
          <p:nvPr>
            <p:ph type="body" sz="quarter" idx="15" hasCustomPrompt="1"/>
          </p:nvPr>
        </p:nvSpPr>
        <p:spPr>
          <a:xfrm>
            <a:off x="176646" y="1369219"/>
            <a:ext cx="4317423" cy="3197370"/>
          </a:xfrm>
          <a:prstGeom prst="rect">
            <a:avLst/>
          </a:prstGeom>
        </p:spPr>
        <p:txBody>
          <a:bodyPr/>
          <a:lstStyle>
            <a:lvl1pPr>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514350" indent="-171450">
              <a:buFont typeface="Wingdings" pitchFamily="2" charset="2"/>
              <a:buChar char="§"/>
              <a:defRPr sz="1800" b="0" i="0">
                <a:latin typeface="Calibri" panose="020F0502020204030204" pitchFamily="34" charset="0"/>
                <a:ea typeface="Open Sans" panose="020B0606030504020204" pitchFamily="34" charset="0"/>
                <a:cs typeface="Calibri" panose="020F0502020204030204" pitchFamily="34" charset="0"/>
              </a:defRPr>
            </a:lvl2pPr>
            <a:lvl3pPr marL="857250" indent="-171450">
              <a:buFont typeface="Courier New" panose="02070309020205020404" pitchFamily="49" charset="0"/>
              <a:buChar char="o"/>
              <a:defRPr sz="1600">
                <a:latin typeface="Calibri" panose="020F0502020204030204" pitchFamily="34" charset="0"/>
                <a:ea typeface="Open Sans" panose="020B0606030504020204" pitchFamily="34" charset="0"/>
                <a:cs typeface="Calibri" panose="020F0502020204030204" pitchFamily="34" charset="0"/>
              </a:defRPr>
            </a:lvl3pPr>
            <a:lvl4pPr marL="1200150" indent="-171450">
              <a:buSzPct val="70000"/>
              <a:buFont typeface="Wingdings" pitchFamily="2" charset="2"/>
              <a:buChar char="Ø"/>
              <a:defRPr sz="1400" b="0" i="0">
                <a:latin typeface="Calibri" panose="020F0502020204030204" pitchFamily="34" charset="0"/>
                <a:ea typeface="Open Sans" panose="020B0606030504020204" pitchFamily="34" charset="0"/>
                <a:cs typeface="Calibri" panose="020F0502020204030204" pitchFamily="34" charset="0"/>
              </a:defRPr>
            </a:lvl4pPr>
            <a:lvl5pPr>
              <a:defRPr sz="1400" b="0" i="0">
                <a:latin typeface="Calibri" panose="020F0502020204030204" pitchFamily="34" charset="0"/>
                <a:ea typeface="Open Sans" panose="020B0606030504020204" pitchFamily="34" charset="0"/>
                <a:cs typeface="Calibri" panose="020F0502020204030204" pitchFamily="34" charset="0"/>
              </a:defRPr>
            </a:lvl5pPr>
          </a:lstStyle>
          <a:p>
            <a:r>
              <a:rPr lang="en-GB" noProof="0" dirty="0"/>
              <a:t>Click here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Espace réservé du texte 2">
            <a:extLst>
              <a:ext uri="{FF2B5EF4-FFF2-40B4-BE49-F238E27FC236}">
                <a16:creationId xmlns:a16="http://schemas.microsoft.com/office/drawing/2014/main" id="{123DC00C-1673-BE4D-AE5A-3845A7DDE911}"/>
              </a:ext>
            </a:extLst>
          </p:cNvPr>
          <p:cNvSpPr>
            <a:spLocks noGrp="1"/>
          </p:cNvSpPr>
          <p:nvPr>
            <p:ph type="body" sz="quarter" idx="16" hasCustomPrompt="1"/>
          </p:nvPr>
        </p:nvSpPr>
        <p:spPr>
          <a:xfrm>
            <a:off x="4649932" y="1369219"/>
            <a:ext cx="4317422" cy="3197370"/>
          </a:xfrm>
          <a:prstGeom prst="rect">
            <a:avLst/>
          </a:prstGeom>
        </p:spPr>
        <p:txBody>
          <a:bodyPr/>
          <a:lstStyle>
            <a:lvl1pPr>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514350" indent="-171450">
              <a:buFont typeface="Wingdings" pitchFamily="2" charset="2"/>
              <a:buChar char="§"/>
              <a:defRPr sz="1800" b="0" i="0">
                <a:latin typeface="Calibri" panose="020F0502020204030204" pitchFamily="34" charset="0"/>
                <a:ea typeface="Open Sans" panose="020B0606030504020204" pitchFamily="34" charset="0"/>
                <a:cs typeface="Calibri" panose="020F0502020204030204" pitchFamily="34" charset="0"/>
              </a:defRPr>
            </a:lvl2pPr>
            <a:lvl3pPr marL="857250" indent="-171450">
              <a:buFont typeface="Courier New" panose="02070309020205020404" pitchFamily="49" charset="0"/>
              <a:buChar char="o"/>
              <a:defRPr sz="1600">
                <a:latin typeface="Calibri" panose="020F0502020204030204" pitchFamily="34" charset="0"/>
                <a:ea typeface="Open Sans" panose="020B0606030504020204" pitchFamily="34" charset="0"/>
                <a:cs typeface="Calibri" panose="020F0502020204030204" pitchFamily="34" charset="0"/>
              </a:defRPr>
            </a:lvl3pPr>
            <a:lvl4pPr marL="1200150" indent="-171450">
              <a:buSzPct val="70000"/>
              <a:buFont typeface="Wingdings" pitchFamily="2" charset="2"/>
              <a:buChar char="Ø"/>
              <a:defRPr sz="1400" b="0" i="0">
                <a:latin typeface="Calibri" panose="020F0502020204030204" pitchFamily="34" charset="0"/>
                <a:ea typeface="Open Sans" panose="020B0606030504020204" pitchFamily="34" charset="0"/>
                <a:cs typeface="Calibri" panose="020F0502020204030204" pitchFamily="34" charset="0"/>
              </a:defRPr>
            </a:lvl4pPr>
            <a:lvl5pPr>
              <a:defRPr sz="1400" b="0" i="0">
                <a:latin typeface="Calibri" panose="020F0502020204030204" pitchFamily="34" charset="0"/>
                <a:ea typeface="Open Sans" panose="020B0606030504020204" pitchFamily="34" charset="0"/>
                <a:cs typeface="Calibri" panose="020F0502020204030204" pitchFamily="34" charset="0"/>
              </a:defRPr>
            </a:lvl5pPr>
          </a:lstStyle>
          <a:p>
            <a:r>
              <a:rPr lang="en-GB" noProof="0" dirty="0"/>
              <a:t>Click here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48539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E6AB01-364C-A348-B0D9-595BB5BE7131}"/>
              </a:ext>
            </a:extLst>
          </p:cNvPr>
          <p:cNvSpPr>
            <a:spLocks noGrp="1"/>
          </p:cNvSpPr>
          <p:nvPr>
            <p:ph type="title" hasCustomPrompt="1"/>
          </p:nvPr>
        </p:nvSpPr>
        <p:spPr>
          <a:xfrm>
            <a:off x="2579077" y="169145"/>
            <a:ext cx="4728796" cy="341632"/>
          </a:xfrm>
          <a:prstGeom prst="rect">
            <a:avLst/>
          </a:prstGeom>
        </p:spPr>
        <p:txBody>
          <a:bodyPr>
            <a:noAutofit/>
          </a:bodyPr>
          <a:lstStyle>
            <a:lvl1pPr>
              <a:defRPr sz="2500" b="1" i="0">
                <a:solidFill>
                  <a:srgbClr val="0E67AD"/>
                </a:solidFill>
                <a:latin typeface="Calibri" panose="020F0502020204030204" pitchFamily="34" charset="0"/>
                <a:ea typeface="Open Sans" panose="020B0606030504020204" pitchFamily="34" charset="0"/>
                <a:cs typeface="Calibri" panose="020F0502020204030204" pitchFamily="34" charset="0"/>
              </a:defRPr>
            </a:lvl1pPr>
          </a:lstStyle>
          <a:p>
            <a:r>
              <a:rPr lang="en-GB" noProof="0" dirty="0"/>
              <a:t>Click here to add title</a:t>
            </a:r>
          </a:p>
        </p:txBody>
      </p:sp>
      <p:sp>
        <p:nvSpPr>
          <p:cNvPr id="4" name="Subtitle 2">
            <a:extLst>
              <a:ext uri="{FF2B5EF4-FFF2-40B4-BE49-F238E27FC236}">
                <a16:creationId xmlns:a16="http://schemas.microsoft.com/office/drawing/2014/main" id="{94F12D91-78F4-A74E-9C0F-3B4CEA1976E7}"/>
              </a:ext>
            </a:extLst>
          </p:cNvPr>
          <p:cNvSpPr>
            <a:spLocks noGrp="1"/>
          </p:cNvSpPr>
          <p:nvPr>
            <p:ph type="subTitle" idx="14" hasCustomPrompt="1"/>
          </p:nvPr>
        </p:nvSpPr>
        <p:spPr>
          <a:xfrm>
            <a:off x="2579076" y="628358"/>
            <a:ext cx="4728795" cy="369332"/>
          </a:xfrm>
          <a:prstGeom prst="rect">
            <a:avLst/>
          </a:prstGeom>
        </p:spPr>
        <p:txBody>
          <a:bodyPr wrap="square">
            <a:spAutoFit/>
          </a:bodyPr>
          <a:lstStyle>
            <a:lvl1pPr marL="0" indent="0" algn="l">
              <a:buNone/>
              <a:defRPr sz="2000" b="0" i="1" baseline="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here to add subtitle</a:t>
            </a:r>
          </a:p>
        </p:txBody>
      </p:sp>
    </p:spTree>
    <p:extLst>
      <p:ext uri="{BB962C8B-B14F-4D97-AF65-F5344CB8AC3E}">
        <p14:creationId xmlns:p14="http://schemas.microsoft.com/office/powerpoint/2010/main" val="225189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75654FC1-4DBD-4648-80C9-79E7F28D7D2A}"/>
              </a:ext>
            </a:extLst>
          </p:cNvPr>
          <p:cNvSpPr>
            <a:spLocks noGrp="1"/>
          </p:cNvSpPr>
          <p:nvPr>
            <p:ph type="pic" sz="quarter" idx="16" hasCustomPrompt="1"/>
          </p:nvPr>
        </p:nvSpPr>
        <p:spPr>
          <a:xfrm>
            <a:off x="4649933" y="1370013"/>
            <a:ext cx="4275858" cy="3197225"/>
          </a:xfrm>
          <a:prstGeom prst="rect">
            <a:avLst/>
          </a:prstGeom>
        </p:spPr>
        <p:txBody>
          <a:bodyPr/>
          <a:lstStyle>
            <a:lvl1pPr>
              <a:defRPr sz="1600">
                <a:latin typeface="Calibri" panose="020F0502020204030204" pitchFamily="34" charset="0"/>
                <a:ea typeface="Open Sans" panose="020B0606030504020204" pitchFamily="34" charset="0"/>
                <a:cs typeface="Calibri" panose="020F0502020204030204" pitchFamily="34" charset="0"/>
              </a:defRPr>
            </a:lvl1pPr>
          </a:lstStyle>
          <a:p>
            <a:r>
              <a:rPr lang="fr-FR" dirty="0"/>
              <a:t>Picture</a:t>
            </a:r>
          </a:p>
        </p:txBody>
      </p:sp>
      <p:sp>
        <p:nvSpPr>
          <p:cNvPr id="7" name="Title 1">
            <a:extLst>
              <a:ext uri="{FF2B5EF4-FFF2-40B4-BE49-F238E27FC236}">
                <a16:creationId xmlns:a16="http://schemas.microsoft.com/office/drawing/2014/main" id="{6B29CE2F-9C11-D341-A1F9-C96EE6E74526}"/>
              </a:ext>
            </a:extLst>
          </p:cNvPr>
          <p:cNvSpPr>
            <a:spLocks noGrp="1"/>
          </p:cNvSpPr>
          <p:nvPr>
            <p:ph type="title" hasCustomPrompt="1"/>
          </p:nvPr>
        </p:nvSpPr>
        <p:spPr>
          <a:xfrm>
            <a:off x="2579077" y="169145"/>
            <a:ext cx="4728796" cy="341632"/>
          </a:xfrm>
          <a:prstGeom prst="rect">
            <a:avLst/>
          </a:prstGeom>
        </p:spPr>
        <p:txBody>
          <a:bodyPr>
            <a:noAutofit/>
          </a:bodyPr>
          <a:lstStyle>
            <a:lvl1pPr>
              <a:defRPr sz="2500" b="1" i="0">
                <a:solidFill>
                  <a:srgbClr val="0E67AD"/>
                </a:solidFill>
                <a:latin typeface="Calibri" panose="020F0502020204030204" pitchFamily="34" charset="0"/>
                <a:ea typeface="Open Sans" panose="020B0606030504020204" pitchFamily="34" charset="0"/>
                <a:cs typeface="Calibri" panose="020F0502020204030204" pitchFamily="34" charset="0"/>
              </a:defRPr>
            </a:lvl1pPr>
          </a:lstStyle>
          <a:p>
            <a:r>
              <a:rPr lang="en-GB" noProof="0" dirty="0"/>
              <a:t>Click here to add title</a:t>
            </a:r>
          </a:p>
        </p:txBody>
      </p:sp>
      <p:sp>
        <p:nvSpPr>
          <p:cNvPr id="9" name="Subtitle 2">
            <a:extLst>
              <a:ext uri="{FF2B5EF4-FFF2-40B4-BE49-F238E27FC236}">
                <a16:creationId xmlns:a16="http://schemas.microsoft.com/office/drawing/2014/main" id="{F4C4797D-C6F7-B144-9F21-53F552684590}"/>
              </a:ext>
            </a:extLst>
          </p:cNvPr>
          <p:cNvSpPr>
            <a:spLocks noGrp="1"/>
          </p:cNvSpPr>
          <p:nvPr>
            <p:ph type="subTitle" idx="14" hasCustomPrompt="1"/>
          </p:nvPr>
        </p:nvSpPr>
        <p:spPr>
          <a:xfrm>
            <a:off x="2579076" y="628358"/>
            <a:ext cx="4728795" cy="369332"/>
          </a:xfrm>
          <a:prstGeom prst="rect">
            <a:avLst/>
          </a:prstGeom>
        </p:spPr>
        <p:txBody>
          <a:bodyPr wrap="square">
            <a:spAutoFit/>
          </a:bodyPr>
          <a:lstStyle>
            <a:lvl1pPr marL="0" indent="0" algn="l">
              <a:buNone/>
              <a:defRPr sz="2000" b="0" i="1" baseline="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here to add subtitle</a:t>
            </a:r>
          </a:p>
        </p:txBody>
      </p:sp>
      <p:sp>
        <p:nvSpPr>
          <p:cNvPr id="11" name="Espace réservé du texte 2">
            <a:extLst>
              <a:ext uri="{FF2B5EF4-FFF2-40B4-BE49-F238E27FC236}">
                <a16:creationId xmlns:a16="http://schemas.microsoft.com/office/drawing/2014/main" id="{6E553D1D-90EB-B442-9B3E-7227D57ABEC1}"/>
              </a:ext>
            </a:extLst>
          </p:cNvPr>
          <p:cNvSpPr>
            <a:spLocks noGrp="1"/>
          </p:cNvSpPr>
          <p:nvPr>
            <p:ph type="body" sz="quarter" idx="15" hasCustomPrompt="1"/>
          </p:nvPr>
        </p:nvSpPr>
        <p:spPr>
          <a:xfrm>
            <a:off x="176646" y="1369219"/>
            <a:ext cx="4317423" cy="3197370"/>
          </a:xfrm>
          <a:prstGeom prst="rect">
            <a:avLst/>
          </a:prstGeom>
        </p:spPr>
        <p:txBody>
          <a:bodyPr/>
          <a:lstStyle>
            <a:lvl1pPr>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514350" indent="-171450">
              <a:buFont typeface="Wingdings" pitchFamily="2" charset="2"/>
              <a:buChar char="§"/>
              <a:defRPr sz="1800" b="0" i="0">
                <a:latin typeface="Calibri" panose="020F0502020204030204" pitchFamily="34" charset="0"/>
                <a:ea typeface="Open Sans" panose="020B0606030504020204" pitchFamily="34" charset="0"/>
                <a:cs typeface="Calibri" panose="020F0502020204030204" pitchFamily="34" charset="0"/>
              </a:defRPr>
            </a:lvl2pPr>
            <a:lvl3pPr marL="857250" indent="-171450">
              <a:buFont typeface="Courier New" panose="02070309020205020404" pitchFamily="49" charset="0"/>
              <a:buChar char="o"/>
              <a:defRPr sz="1600">
                <a:latin typeface="Calibri" panose="020F0502020204030204" pitchFamily="34" charset="0"/>
                <a:ea typeface="Open Sans" panose="020B0606030504020204" pitchFamily="34" charset="0"/>
                <a:cs typeface="Calibri" panose="020F0502020204030204" pitchFamily="34" charset="0"/>
              </a:defRPr>
            </a:lvl3pPr>
            <a:lvl4pPr marL="1200150" indent="-171450">
              <a:buSzPct val="70000"/>
              <a:buFont typeface="Wingdings" pitchFamily="2" charset="2"/>
              <a:buChar char="Ø"/>
              <a:defRPr sz="1400" b="0" i="0">
                <a:latin typeface="Calibri" panose="020F0502020204030204" pitchFamily="34" charset="0"/>
                <a:ea typeface="Open Sans" panose="020B0606030504020204" pitchFamily="34" charset="0"/>
                <a:cs typeface="Calibri" panose="020F0502020204030204" pitchFamily="34" charset="0"/>
              </a:defRPr>
            </a:lvl4pPr>
            <a:lvl5pPr>
              <a:defRPr sz="1400" b="0" i="0">
                <a:latin typeface="Calibri" panose="020F0502020204030204" pitchFamily="34" charset="0"/>
                <a:ea typeface="Open Sans" panose="020B0606030504020204" pitchFamily="34" charset="0"/>
                <a:cs typeface="Calibri" panose="020F0502020204030204" pitchFamily="34" charset="0"/>
              </a:defRPr>
            </a:lvl5pPr>
          </a:lstStyle>
          <a:p>
            <a:r>
              <a:rPr lang="en-GB" noProof="0" dirty="0"/>
              <a:t>Click here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3634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6B20CF5-E585-CD41-BAD6-1969BBA40D4C}"/>
              </a:ext>
            </a:extLst>
          </p:cNvPr>
          <p:cNvSpPr>
            <a:spLocks noGrp="1"/>
          </p:cNvSpPr>
          <p:nvPr>
            <p:ph type="body" sz="quarter" idx="15" hasCustomPrompt="1"/>
          </p:nvPr>
        </p:nvSpPr>
        <p:spPr>
          <a:xfrm>
            <a:off x="176645" y="1369219"/>
            <a:ext cx="8754341" cy="3197370"/>
          </a:xfrm>
          <a:prstGeom prst="rect">
            <a:avLst/>
          </a:prstGeom>
        </p:spPr>
        <p:txBody>
          <a:bodyPr/>
          <a:lstStyle>
            <a:lvl1pPr>
              <a:defRPr sz="2000" b="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514350" indent="-171450">
              <a:buFont typeface="Wingdings" pitchFamily="2" charset="2"/>
              <a:buChar char="§"/>
              <a:defRPr sz="1800" b="0" i="0">
                <a:latin typeface="Calibri" panose="020F0502020204030204" pitchFamily="34" charset="0"/>
                <a:ea typeface="Open Sans" panose="020B0606030504020204" pitchFamily="34" charset="0"/>
                <a:cs typeface="Calibri" panose="020F0502020204030204" pitchFamily="34" charset="0"/>
              </a:defRPr>
            </a:lvl2pPr>
            <a:lvl3pPr marL="857250" indent="-171450">
              <a:buFont typeface="Courier New" panose="02070309020205020404" pitchFamily="49" charset="0"/>
              <a:buChar char="o"/>
              <a:defRPr sz="1600">
                <a:latin typeface="Calibri" panose="020F0502020204030204" pitchFamily="34" charset="0"/>
                <a:ea typeface="Open Sans" panose="020B0606030504020204" pitchFamily="34" charset="0"/>
                <a:cs typeface="Calibri" panose="020F0502020204030204" pitchFamily="34" charset="0"/>
              </a:defRPr>
            </a:lvl3pPr>
            <a:lvl4pPr marL="1200150" indent="-171450">
              <a:buSzPct val="70000"/>
              <a:buFont typeface="Wingdings" pitchFamily="2" charset="2"/>
              <a:buChar char="Ø"/>
              <a:defRPr sz="1400" b="0" i="0">
                <a:latin typeface="Calibri" panose="020F0502020204030204" pitchFamily="34" charset="0"/>
                <a:ea typeface="Open Sans" panose="020B0606030504020204" pitchFamily="34" charset="0"/>
                <a:cs typeface="Calibri" panose="020F0502020204030204" pitchFamily="34" charset="0"/>
              </a:defRPr>
            </a:lvl4pPr>
            <a:lvl5pPr>
              <a:defRPr sz="1400" b="0" i="0">
                <a:latin typeface="Calibri" panose="020F0502020204030204" pitchFamily="34" charset="0"/>
                <a:ea typeface="Open Sans" panose="020B0606030504020204" pitchFamily="34" charset="0"/>
                <a:cs typeface="Calibri" panose="020F0502020204030204" pitchFamily="34" charset="0"/>
              </a:defRPr>
            </a:lvl5pPr>
          </a:lstStyle>
          <a:p>
            <a:r>
              <a:rPr lang="en-GB" noProof="0" dirty="0"/>
              <a:t>Click here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itle 1">
            <a:extLst>
              <a:ext uri="{FF2B5EF4-FFF2-40B4-BE49-F238E27FC236}">
                <a16:creationId xmlns:a16="http://schemas.microsoft.com/office/drawing/2014/main" id="{73AB6673-AF44-DE40-B68F-16EEAD288B0F}"/>
              </a:ext>
            </a:extLst>
          </p:cNvPr>
          <p:cNvSpPr>
            <a:spLocks noGrp="1"/>
          </p:cNvSpPr>
          <p:nvPr>
            <p:ph type="title" hasCustomPrompt="1"/>
          </p:nvPr>
        </p:nvSpPr>
        <p:spPr>
          <a:xfrm>
            <a:off x="2579077" y="169145"/>
            <a:ext cx="4728796" cy="341632"/>
          </a:xfrm>
          <a:prstGeom prst="rect">
            <a:avLst/>
          </a:prstGeom>
        </p:spPr>
        <p:txBody>
          <a:bodyPr>
            <a:noAutofit/>
          </a:bodyPr>
          <a:lstStyle>
            <a:lvl1pPr>
              <a:defRPr sz="2500" b="1" i="0">
                <a:solidFill>
                  <a:srgbClr val="0E67AD"/>
                </a:solidFill>
                <a:latin typeface="Calibri" panose="020F0502020204030204" pitchFamily="34" charset="0"/>
                <a:ea typeface="Open Sans" panose="020B0606030504020204" pitchFamily="34" charset="0"/>
                <a:cs typeface="Calibri" panose="020F0502020204030204" pitchFamily="34" charset="0"/>
              </a:defRPr>
            </a:lvl1pPr>
          </a:lstStyle>
          <a:p>
            <a:r>
              <a:rPr lang="en-GB" noProof="0" dirty="0"/>
              <a:t>Click here to add title</a:t>
            </a:r>
          </a:p>
        </p:txBody>
      </p:sp>
      <p:sp>
        <p:nvSpPr>
          <p:cNvPr id="5" name="Subtitle 2">
            <a:extLst>
              <a:ext uri="{FF2B5EF4-FFF2-40B4-BE49-F238E27FC236}">
                <a16:creationId xmlns:a16="http://schemas.microsoft.com/office/drawing/2014/main" id="{B33673A8-8F9C-C041-B054-ED5A8A225531}"/>
              </a:ext>
            </a:extLst>
          </p:cNvPr>
          <p:cNvSpPr>
            <a:spLocks noGrp="1"/>
          </p:cNvSpPr>
          <p:nvPr>
            <p:ph type="subTitle" idx="14" hasCustomPrompt="1"/>
          </p:nvPr>
        </p:nvSpPr>
        <p:spPr>
          <a:xfrm>
            <a:off x="2579076" y="628358"/>
            <a:ext cx="4728795" cy="369332"/>
          </a:xfrm>
          <a:prstGeom prst="rect">
            <a:avLst/>
          </a:prstGeom>
        </p:spPr>
        <p:txBody>
          <a:bodyPr wrap="square">
            <a:spAutoFit/>
          </a:bodyPr>
          <a:lstStyle>
            <a:lvl1pPr marL="0" indent="0" algn="l">
              <a:buNone/>
              <a:defRPr sz="2000" b="0" i="1" baseline="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here to add subtitle</a:t>
            </a:r>
          </a:p>
        </p:txBody>
      </p:sp>
    </p:spTree>
    <p:extLst>
      <p:ext uri="{BB962C8B-B14F-4D97-AF65-F5344CB8AC3E}">
        <p14:creationId xmlns:p14="http://schemas.microsoft.com/office/powerpoint/2010/main" val="4256212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9CA633-2F9C-664C-91A2-CBC058249877}"/>
              </a:ext>
            </a:extLst>
          </p:cNvPr>
          <p:cNvSpPr>
            <a:spLocks noGrp="1"/>
          </p:cNvSpPr>
          <p:nvPr>
            <p:ph type="title" hasCustomPrompt="1"/>
          </p:nvPr>
        </p:nvSpPr>
        <p:spPr>
          <a:xfrm>
            <a:off x="2579077" y="2169395"/>
            <a:ext cx="4728796" cy="341632"/>
          </a:xfrm>
          <a:prstGeom prst="rect">
            <a:avLst/>
          </a:prstGeom>
        </p:spPr>
        <p:txBody>
          <a:bodyPr>
            <a:noAutofit/>
          </a:bodyPr>
          <a:lstStyle>
            <a:lvl1pPr>
              <a:defRPr sz="2500" b="1" i="0">
                <a:solidFill>
                  <a:srgbClr val="0E67AD"/>
                </a:solidFill>
                <a:latin typeface="Calibri" panose="020F0502020204030204" pitchFamily="34" charset="0"/>
                <a:ea typeface="Open Sans" panose="020B0606030504020204" pitchFamily="34" charset="0"/>
                <a:cs typeface="Calibri" panose="020F0502020204030204" pitchFamily="34" charset="0"/>
              </a:defRPr>
            </a:lvl1pPr>
          </a:lstStyle>
          <a:p>
            <a:r>
              <a:rPr lang="en-GB" noProof="0" dirty="0"/>
              <a:t>Click here to add title</a:t>
            </a:r>
          </a:p>
        </p:txBody>
      </p:sp>
      <p:sp>
        <p:nvSpPr>
          <p:cNvPr id="5" name="Subtitle 2">
            <a:extLst>
              <a:ext uri="{FF2B5EF4-FFF2-40B4-BE49-F238E27FC236}">
                <a16:creationId xmlns:a16="http://schemas.microsoft.com/office/drawing/2014/main" id="{C0750E88-DE78-B344-A38C-37E46FB010FA}"/>
              </a:ext>
            </a:extLst>
          </p:cNvPr>
          <p:cNvSpPr>
            <a:spLocks noGrp="1"/>
          </p:cNvSpPr>
          <p:nvPr>
            <p:ph type="subTitle" idx="14" hasCustomPrompt="1"/>
          </p:nvPr>
        </p:nvSpPr>
        <p:spPr>
          <a:xfrm>
            <a:off x="2579076" y="2628608"/>
            <a:ext cx="4728795" cy="369332"/>
          </a:xfrm>
          <a:prstGeom prst="rect">
            <a:avLst/>
          </a:prstGeom>
        </p:spPr>
        <p:txBody>
          <a:bodyPr wrap="square">
            <a:spAutoFit/>
          </a:bodyPr>
          <a:lstStyle>
            <a:lvl1pPr marL="0" indent="0" algn="l">
              <a:buNone/>
              <a:defRPr sz="2000" b="0" i="1" baseline="0">
                <a:solidFill>
                  <a:schemeClr val="bg1">
                    <a:lumMod val="50000"/>
                  </a:schemeClr>
                </a:solidFill>
                <a:latin typeface="Calibri" panose="020F0502020204030204" pitchFamily="34" charset="0"/>
                <a:ea typeface="Open Sans" panose="020B060603050402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dirty="0"/>
              <a:t>Click here to add subtitle</a:t>
            </a:r>
          </a:p>
        </p:txBody>
      </p:sp>
    </p:spTree>
    <p:extLst>
      <p:ext uri="{BB962C8B-B14F-4D97-AF65-F5344CB8AC3E}">
        <p14:creationId xmlns:p14="http://schemas.microsoft.com/office/powerpoint/2010/main" val="19143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2579077" y="169145"/>
            <a:ext cx="4728900" cy="341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67AD"/>
              </a:buClr>
              <a:buSzPts val="2500"/>
              <a:buFont typeface="Calibri"/>
              <a:buNone/>
              <a:defRPr sz="2500" b="1" i="0" u="none" strike="noStrike" cap="none">
                <a:solidFill>
                  <a:srgbClr val="0E67A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 name="Google Shape;33;p5"/>
          <p:cNvSpPr txBox="1">
            <a:spLocks noGrp="1"/>
          </p:cNvSpPr>
          <p:nvPr>
            <p:ph type="subTitle" idx="1"/>
          </p:nvPr>
        </p:nvSpPr>
        <p:spPr>
          <a:xfrm>
            <a:off x="2579076" y="628358"/>
            <a:ext cx="4728900" cy="369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F7F7F"/>
              </a:buClr>
              <a:buSzPts val="2000"/>
              <a:buFont typeface="Arial"/>
              <a:buNone/>
              <a:defRPr sz="2000" b="0" i="1" u="none" strike="noStrike" cap="none">
                <a:solidFill>
                  <a:srgbClr val="7F7F7F"/>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34"/>
        <p:cNvGrpSpPr/>
        <p:nvPr/>
      </p:nvGrpSpPr>
      <p:grpSpPr>
        <a:xfrm>
          <a:off x="0" y="0"/>
          <a:ext cx="0" cy="0"/>
          <a:chOff x="0" y="0"/>
          <a:chExt cx="0" cy="0"/>
        </a:xfrm>
      </p:grpSpPr>
      <p:sp>
        <p:nvSpPr>
          <p:cNvPr id="35" name="Google Shape;35;p6"/>
          <p:cNvSpPr txBox="1">
            <a:spLocks noGrp="1"/>
          </p:cNvSpPr>
          <p:nvPr>
            <p:ph type="body" idx="1"/>
          </p:nvPr>
        </p:nvSpPr>
        <p:spPr>
          <a:xfrm>
            <a:off x="176645" y="1369219"/>
            <a:ext cx="8754300" cy="3197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375"/>
              </a:spcBef>
              <a:spcAft>
                <a:spcPts val="0"/>
              </a:spcAft>
              <a:buClr>
                <a:schemeClr val="dk1"/>
              </a:buClr>
              <a:buSzPts val="1600"/>
              <a:buFont typeface="Courier New"/>
              <a:buChar char="o"/>
              <a:defRPr sz="1600" b="0" i="0" u="none" strike="noStrike" cap="none">
                <a:solidFill>
                  <a:schemeClr val="dk1"/>
                </a:solidFill>
                <a:latin typeface="Calibri"/>
                <a:ea typeface="Calibri"/>
                <a:cs typeface="Calibri"/>
                <a:sym typeface="Calibri"/>
              </a:defRPr>
            </a:lvl3pPr>
            <a:lvl4pPr marL="1828800" marR="0" lvl="3" indent="-290830" algn="l" rtl="0">
              <a:lnSpc>
                <a:spcPct val="90000"/>
              </a:lnSpc>
              <a:spcBef>
                <a:spcPts val="375"/>
              </a:spcBef>
              <a:spcAft>
                <a:spcPts val="0"/>
              </a:spcAft>
              <a:buClr>
                <a:schemeClr val="dk1"/>
              </a:buClr>
              <a:buSzPts val="98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title"/>
          </p:nvPr>
        </p:nvSpPr>
        <p:spPr>
          <a:xfrm>
            <a:off x="2579077" y="169145"/>
            <a:ext cx="4728900" cy="341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67AD"/>
              </a:buClr>
              <a:buSzPts val="2500"/>
              <a:buFont typeface="Calibri"/>
              <a:buNone/>
              <a:defRPr sz="2500" b="1" i="0" u="none" strike="noStrike" cap="none">
                <a:solidFill>
                  <a:srgbClr val="0E67A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7" name="Google Shape;37;p6"/>
          <p:cNvSpPr txBox="1">
            <a:spLocks noGrp="1"/>
          </p:cNvSpPr>
          <p:nvPr>
            <p:ph type="subTitle" idx="2"/>
          </p:nvPr>
        </p:nvSpPr>
        <p:spPr>
          <a:xfrm>
            <a:off x="2579076" y="628358"/>
            <a:ext cx="4728900" cy="369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F7F7F"/>
              </a:buClr>
              <a:buSzPts val="2000"/>
              <a:buFont typeface="Arial"/>
              <a:buNone/>
              <a:defRPr sz="2000" b="0" i="1" u="none" strike="noStrike" cap="none">
                <a:solidFill>
                  <a:srgbClr val="7F7F7F"/>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2 columns">
  <p:cSld name="Text 2 columns">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2579077" y="169145"/>
            <a:ext cx="4728900" cy="341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67AD"/>
              </a:buClr>
              <a:buSzPts val="2500"/>
              <a:buFont typeface="Calibri"/>
              <a:buNone/>
              <a:defRPr sz="2500" b="1" i="0" u="none" strike="noStrike" cap="none">
                <a:solidFill>
                  <a:srgbClr val="0E67AD"/>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0" name="Google Shape;40;p7"/>
          <p:cNvSpPr txBox="1">
            <a:spLocks noGrp="1"/>
          </p:cNvSpPr>
          <p:nvPr>
            <p:ph type="subTitle" idx="1"/>
          </p:nvPr>
        </p:nvSpPr>
        <p:spPr>
          <a:xfrm>
            <a:off x="2579076" y="628358"/>
            <a:ext cx="4728900" cy="3693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7F7F7F"/>
              </a:buClr>
              <a:buSzPts val="2000"/>
              <a:buFont typeface="Arial"/>
              <a:buNone/>
              <a:defRPr sz="2000" b="0" i="1" u="none" strike="noStrike" cap="none">
                <a:solidFill>
                  <a:srgbClr val="7F7F7F"/>
                </a:solidFill>
                <a:latin typeface="Calibri"/>
                <a:ea typeface="Calibri"/>
                <a:cs typeface="Calibri"/>
                <a:sym typeface="Calibri"/>
              </a:defRPr>
            </a:lvl1pPr>
            <a:lvl2pPr marR="0" lvl="1" algn="ctr"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375"/>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3pPr>
            <a:lvl4pPr marR="0" lvl="3"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1" name="Google Shape;41;p7"/>
          <p:cNvSpPr txBox="1">
            <a:spLocks noGrp="1"/>
          </p:cNvSpPr>
          <p:nvPr>
            <p:ph type="body" idx="2"/>
          </p:nvPr>
        </p:nvSpPr>
        <p:spPr>
          <a:xfrm>
            <a:off x="176646" y="1369219"/>
            <a:ext cx="4317300" cy="3197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375"/>
              </a:spcBef>
              <a:spcAft>
                <a:spcPts val="0"/>
              </a:spcAft>
              <a:buClr>
                <a:schemeClr val="dk1"/>
              </a:buClr>
              <a:buSzPts val="1600"/>
              <a:buFont typeface="Courier New"/>
              <a:buChar char="o"/>
              <a:defRPr sz="1600" b="0" i="0" u="none" strike="noStrike" cap="none">
                <a:solidFill>
                  <a:schemeClr val="dk1"/>
                </a:solidFill>
                <a:latin typeface="Calibri"/>
                <a:ea typeface="Calibri"/>
                <a:cs typeface="Calibri"/>
                <a:sym typeface="Calibri"/>
              </a:defRPr>
            </a:lvl3pPr>
            <a:lvl4pPr marL="1828800" marR="0" lvl="3" indent="-290830" algn="l" rtl="0">
              <a:lnSpc>
                <a:spcPct val="90000"/>
              </a:lnSpc>
              <a:spcBef>
                <a:spcPts val="375"/>
              </a:spcBef>
              <a:spcAft>
                <a:spcPts val="0"/>
              </a:spcAft>
              <a:buClr>
                <a:schemeClr val="dk1"/>
              </a:buClr>
              <a:buSzPts val="98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2" name="Google Shape;42;p7"/>
          <p:cNvSpPr txBox="1">
            <a:spLocks noGrp="1"/>
          </p:cNvSpPr>
          <p:nvPr>
            <p:ph type="body" idx="3"/>
          </p:nvPr>
        </p:nvSpPr>
        <p:spPr>
          <a:xfrm>
            <a:off x="4649932" y="1369219"/>
            <a:ext cx="4317300" cy="3197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75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2pPr>
            <a:lvl3pPr marL="1371600" marR="0" lvl="2" indent="-330200" algn="l" rtl="0">
              <a:lnSpc>
                <a:spcPct val="90000"/>
              </a:lnSpc>
              <a:spcBef>
                <a:spcPts val="375"/>
              </a:spcBef>
              <a:spcAft>
                <a:spcPts val="0"/>
              </a:spcAft>
              <a:buClr>
                <a:schemeClr val="dk1"/>
              </a:buClr>
              <a:buSzPts val="1600"/>
              <a:buFont typeface="Courier New"/>
              <a:buChar char="o"/>
              <a:defRPr sz="1600" b="0" i="0" u="none" strike="noStrike" cap="none">
                <a:solidFill>
                  <a:schemeClr val="dk1"/>
                </a:solidFill>
                <a:latin typeface="Calibri"/>
                <a:ea typeface="Calibri"/>
                <a:cs typeface="Calibri"/>
                <a:sym typeface="Calibri"/>
              </a:defRPr>
            </a:lvl3pPr>
            <a:lvl4pPr marL="1828800" marR="0" lvl="3" indent="-290830" algn="l" rtl="0">
              <a:lnSpc>
                <a:spcPct val="90000"/>
              </a:lnSpc>
              <a:spcBef>
                <a:spcPts val="375"/>
              </a:spcBef>
              <a:spcAft>
                <a:spcPts val="0"/>
              </a:spcAft>
              <a:buClr>
                <a:schemeClr val="dk1"/>
              </a:buClr>
              <a:buSzPts val="98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5.png"/><Relationship Id="rId5" Type="http://schemas.openxmlformats.org/officeDocument/2006/relationships/slideLayout" Target="../slideLayouts/slideLayout11.xml"/><Relationship Id="rId10" Type="http://schemas.openxmlformats.org/officeDocument/2006/relationships/image" Target="../media/image3.png"/><Relationship Id="rId4" Type="http://schemas.openxmlformats.org/officeDocument/2006/relationships/slideLayout" Target="../slideLayouts/slideLayout10.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p:nvPr/>
        </p:nvSpPr>
        <p:spPr>
          <a:xfrm>
            <a:off x="546242" y="816345"/>
            <a:ext cx="1656681" cy="358195"/>
          </a:xfrm>
          <a:prstGeom prst="rect">
            <a:avLst/>
          </a:prstGeom>
          <a:noFill/>
          <a:ln>
            <a:noFill/>
          </a:ln>
        </p:spPr>
        <p:txBody>
          <a:bodyPr spcFirstLastPara="1" wrap="square" lIns="90000" tIns="45700" rIns="91425" bIns="45700" anchor="t" anchorCtr="0">
            <a:noAutofit/>
          </a:bodyPr>
          <a:lstStyle/>
          <a:p>
            <a:pPr marL="0" marR="0" lvl="0" indent="0" algn="l" rtl="0">
              <a:lnSpc>
                <a:spcPct val="100000"/>
              </a:lnSpc>
              <a:spcBef>
                <a:spcPts val="0"/>
              </a:spcBef>
              <a:spcAft>
                <a:spcPts val="0"/>
              </a:spcAft>
              <a:buClr>
                <a:srgbClr val="0E67AD"/>
              </a:buClr>
              <a:buSzPts val="900"/>
              <a:buFont typeface="Arial"/>
              <a:buNone/>
            </a:pPr>
            <a:r>
              <a:rPr lang="en-GB" sz="900" b="1" i="0" u="none" strike="noStrike" cap="none">
                <a:solidFill>
                  <a:srgbClr val="0E67AD"/>
                </a:solidFill>
                <a:latin typeface="Calibri"/>
                <a:ea typeface="Calibri"/>
                <a:cs typeface="Calibri"/>
                <a:sym typeface="Calibri"/>
              </a:rPr>
              <a:t>www.egi.eu</a:t>
            </a:r>
            <a:endParaRPr/>
          </a:p>
          <a:p>
            <a:pPr marL="0" marR="0" lvl="0" indent="0" algn="l" rtl="0">
              <a:lnSpc>
                <a:spcPct val="100000"/>
              </a:lnSpc>
              <a:spcBef>
                <a:spcPts val="300"/>
              </a:spcBef>
              <a:spcAft>
                <a:spcPts val="0"/>
              </a:spcAft>
              <a:buClr>
                <a:srgbClr val="0E67AD"/>
              </a:buClr>
              <a:buSzPts val="900"/>
              <a:buFont typeface="Arial"/>
              <a:buNone/>
            </a:pPr>
            <a:r>
              <a:rPr lang="en-GB" sz="900" b="0" i="0" u="none" strike="noStrike" cap="none">
                <a:solidFill>
                  <a:srgbClr val="0E67AD"/>
                </a:solidFill>
                <a:latin typeface="Calibri"/>
                <a:ea typeface="Calibri"/>
                <a:cs typeface="Calibri"/>
                <a:sym typeface="Calibri"/>
              </a:rPr>
              <a:t>@EGI_eInfra</a:t>
            </a:r>
            <a:endParaRPr/>
          </a:p>
        </p:txBody>
      </p:sp>
      <p:sp>
        <p:nvSpPr>
          <p:cNvPr id="11" name="Google Shape;11;p2"/>
          <p:cNvSpPr txBox="1"/>
          <p:nvPr/>
        </p:nvSpPr>
        <p:spPr>
          <a:xfrm>
            <a:off x="723100" y="4558808"/>
            <a:ext cx="2173781" cy="309008"/>
          </a:xfrm>
          <a:prstGeom prst="rect">
            <a:avLst/>
          </a:prstGeom>
          <a:noFill/>
          <a:ln>
            <a:noFill/>
          </a:ln>
        </p:spPr>
        <p:txBody>
          <a:bodyPr spcFirstLastPara="1" wrap="square" lIns="90000" tIns="45700" rIns="91425" bIns="45700" anchor="ctr" anchorCtr="0">
            <a:noAutofit/>
          </a:bodyPr>
          <a:lstStyle/>
          <a:p>
            <a:pPr marL="0" marR="0" lvl="0" indent="0" algn="l" rtl="0">
              <a:lnSpc>
                <a:spcPct val="100000"/>
              </a:lnSpc>
              <a:spcBef>
                <a:spcPts val="0"/>
              </a:spcBef>
              <a:spcAft>
                <a:spcPts val="0"/>
              </a:spcAft>
              <a:buClr>
                <a:srgbClr val="0E67AD"/>
              </a:buClr>
              <a:buSzPts val="700"/>
              <a:buFont typeface="Arial"/>
              <a:buNone/>
            </a:pPr>
            <a:r>
              <a:rPr lang="en-GB" sz="700" b="1" i="0" u="none" strike="noStrike" cap="none">
                <a:solidFill>
                  <a:srgbClr val="0E67AD"/>
                </a:solidFill>
                <a:latin typeface="Calibri"/>
                <a:ea typeface="Calibri"/>
                <a:cs typeface="Calibri"/>
                <a:sym typeface="Calibri"/>
              </a:rPr>
              <a:t>The work of the EGI Foundation</a:t>
            </a:r>
            <a:endParaRPr/>
          </a:p>
          <a:p>
            <a:pPr marL="0" marR="0" lvl="0" indent="0" algn="l" rtl="0">
              <a:lnSpc>
                <a:spcPct val="100000"/>
              </a:lnSpc>
              <a:spcBef>
                <a:spcPts val="0"/>
              </a:spcBef>
              <a:spcAft>
                <a:spcPts val="0"/>
              </a:spcAft>
              <a:buClr>
                <a:srgbClr val="0E67AD"/>
              </a:buClr>
              <a:buSzPts val="700"/>
              <a:buFont typeface="Arial"/>
              <a:buNone/>
            </a:pPr>
            <a:r>
              <a:rPr lang="en-GB" sz="700" b="0" i="1" u="none" strike="noStrike" cap="none">
                <a:solidFill>
                  <a:srgbClr val="0E67AD"/>
                </a:solidFill>
                <a:latin typeface="Calibri"/>
                <a:ea typeface="Calibri"/>
                <a:cs typeface="Calibri"/>
                <a:sym typeface="Calibri"/>
              </a:rPr>
              <a:t>is partly funded by the European Commission</a:t>
            </a:r>
            <a:endParaRPr/>
          </a:p>
          <a:p>
            <a:pPr marL="0" marR="0" lvl="0" indent="0" algn="l" rtl="0">
              <a:lnSpc>
                <a:spcPct val="100000"/>
              </a:lnSpc>
              <a:spcBef>
                <a:spcPts val="0"/>
              </a:spcBef>
              <a:spcAft>
                <a:spcPts val="0"/>
              </a:spcAft>
              <a:buClr>
                <a:srgbClr val="0E67AD"/>
              </a:buClr>
              <a:buSzPts val="700"/>
              <a:buFont typeface="Arial"/>
              <a:buNone/>
            </a:pPr>
            <a:r>
              <a:rPr lang="en-GB" sz="700" b="0" i="1" u="none" strike="noStrike" cap="none">
                <a:solidFill>
                  <a:srgbClr val="0E67AD"/>
                </a:solidFill>
                <a:latin typeface="Calibri"/>
                <a:ea typeface="Calibri"/>
                <a:cs typeface="Calibri"/>
                <a:sym typeface="Calibri"/>
              </a:rPr>
              <a:t>under H2020 Framework Programme</a:t>
            </a:r>
            <a:endParaRPr/>
          </a:p>
        </p:txBody>
      </p:sp>
      <p:pic>
        <p:nvPicPr>
          <p:cNvPr id="12" name="Google Shape;12;p2"/>
          <p:cNvPicPr preferRelativeResize="0"/>
          <p:nvPr/>
        </p:nvPicPr>
        <p:blipFill rotWithShape="1">
          <a:blip r:embed="rId9">
            <a:alphaModFix/>
          </a:blip>
          <a:srcRect/>
          <a:stretch/>
        </p:blipFill>
        <p:spPr>
          <a:xfrm>
            <a:off x="176761" y="4558808"/>
            <a:ext cx="471315" cy="309008"/>
          </a:xfrm>
          <a:prstGeom prst="rect">
            <a:avLst/>
          </a:prstGeom>
          <a:noFill/>
          <a:ln>
            <a:noFill/>
          </a:ln>
        </p:spPr>
      </p:pic>
      <p:pic>
        <p:nvPicPr>
          <p:cNvPr id="13" name="Google Shape;13;p2"/>
          <p:cNvPicPr preferRelativeResize="0"/>
          <p:nvPr/>
        </p:nvPicPr>
        <p:blipFill rotWithShape="1">
          <a:blip r:embed="rId10">
            <a:alphaModFix/>
          </a:blip>
          <a:srcRect/>
          <a:stretch/>
        </p:blipFill>
        <p:spPr>
          <a:xfrm>
            <a:off x="412418" y="1050147"/>
            <a:ext cx="133824" cy="118955"/>
          </a:xfrm>
          <a:prstGeom prst="rect">
            <a:avLst/>
          </a:prstGeom>
          <a:noFill/>
          <a:ln>
            <a:noFill/>
          </a:ln>
        </p:spPr>
      </p:pic>
      <p:pic>
        <p:nvPicPr>
          <p:cNvPr id="14" name="Google Shape;14;p2"/>
          <p:cNvPicPr preferRelativeResize="0"/>
          <p:nvPr/>
        </p:nvPicPr>
        <p:blipFill rotWithShape="1">
          <a:blip r:embed="rId11">
            <a:alphaModFix/>
          </a:blip>
          <a:srcRect/>
          <a:stretch/>
        </p:blipFill>
        <p:spPr>
          <a:xfrm>
            <a:off x="6360238" y="2080636"/>
            <a:ext cx="2136858" cy="1641441"/>
          </a:xfrm>
          <a:prstGeom prst="rect">
            <a:avLst/>
          </a:prstGeom>
          <a:noFill/>
          <a:ln>
            <a:noFill/>
          </a:ln>
        </p:spPr>
      </p:pic>
      <p:pic>
        <p:nvPicPr>
          <p:cNvPr id="15" name="Google Shape;15;p2"/>
          <p:cNvPicPr preferRelativeResize="0"/>
          <p:nvPr/>
        </p:nvPicPr>
        <p:blipFill rotWithShape="1">
          <a:blip r:embed="rId12">
            <a:alphaModFix/>
          </a:blip>
          <a:srcRect/>
          <a:stretch/>
        </p:blipFill>
        <p:spPr>
          <a:xfrm>
            <a:off x="432986" y="892073"/>
            <a:ext cx="113256" cy="118955"/>
          </a:xfrm>
          <a:prstGeom prst="rect">
            <a:avLst/>
          </a:prstGeom>
          <a:noFill/>
          <a:ln>
            <a:noFill/>
          </a:ln>
        </p:spPr>
      </p:pic>
      <p:sp>
        <p:nvSpPr>
          <p:cNvPr id="16" name="Google Shape;16;p2"/>
          <p:cNvSpPr txBox="1"/>
          <p:nvPr/>
        </p:nvSpPr>
        <p:spPr>
          <a:xfrm>
            <a:off x="2624575" y="53846"/>
            <a:ext cx="4091495" cy="443675"/>
          </a:xfrm>
          <a:prstGeom prst="rect">
            <a:avLst/>
          </a:prstGeom>
          <a:noFill/>
          <a:ln>
            <a:noFill/>
          </a:ln>
        </p:spPr>
        <p:txBody>
          <a:bodyPr spcFirstLastPara="1" wrap="square" lIns="90000" tIns="45700" rIns="91425" bIns="45700" anchor="ctr" anchorCtr="0">
            <a:noAutofit/>
          </a:bodyPr>
          <a:lstStyle/>
          <a:p>
            <a:pPr marL="0" marR="0" lvl="0" indent="0" algn="l" rtl="0">
              <a:lnSpc>
                <a:spcPct val="100000"/>
              </a:lnSpc>
              <a:spcBef>
                <a:spcPts val="0"/>
              </a:spcBef>
              <a:spcAft>
                <a:spcPts val="0"/>
              </a:spcAft>
              <a:buClr>
                <a:srgbClr val="0E67AD"/>
              </a:buClr>
              <a:buSzPts val="1800"/>
              <a:buFont typeface="Arial"/>
              <a:buNone/>
            </a:pPr>
            <a:r>
              <a:rPr lang="en-GB" sz="1800" b="1" i="0" u="none" strike="noStrike" cap="none">
                <a:solidFill>
                  <a:srgbClr val="0E67AD"/>
                </a:solidFill>
                <a:latin typeface="Calibri"/>
                <a:ea typeface="Calibri"/>
                <a:cs typeface="Calibri"/>
                <a:sym typeface="Calibri"/>
              </a:rPr>
              <a:t>EGI: Advanced Computing for Research</a:t>
            </a:r>
            <a:endParaRPr/>
          </a:p>
        </p:txBody>
      </p:sp>
    </p:spTree>
  </p:cSld>
  <p:clrMap bg1="lt1" tx1="dk1" bg2="dk2" tx2="lt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22"/>
        <p:cNvGrpSpPr/>
        <p:nvPr/>
      </p:nvGrpSpPr>
      <p:grpSpPr>
        <a:xfrm>
          <a:off x="0" y="0"/>
          <a:ext cx="0" cy="0"/>
          <a:chOff x="0" y="0"/>
          <a:chExt cx="0" cy="0"/>
        </a:xfrm>
      </p:grpSpPr>
      <p:sp>
        <p:nvSpPr>
          <p:cNvPr id="23" name="Google Shape;23;p4"/>
          <p:cNvSpPr txBox="1"/>
          <p:nvPr/>
        </p:nvSpPr>
        <p:spPr>
          <a:xfrm>
            <a:off x="6359778" y="4909725"/>
            <a:ext cx="980100" cy="156600"/>
          </a:xfrm>
          <a:prstGeom prst="rect">
            <a:avLst/>
          </a:prstGeom>
          <a:noFill/>
          <a:ln>
            <a:noFill/>
          </a:ln>
        </p:spPr>
        <p:txBody>
          <a:bodyPr spcFirstLastPara="1" wrap="square" lIns="90000" tIns="45700" rIns="91425" bIns="45700" anchor="t" anchorCtr="0">
            <a:noAutofit/>
          </a:bodyPr>
          <a:lstStyle/>
          <a:p>
            <a:pPr marL="0" marR="0" lvl="0" indent="0" algn="l" rtl="0">
              <a:lnSpc>
                <a:spcPct val="100000"/>
              </a:lnSpc>
              <a:spcBef>
                <a:spcPts val="0"/>
              </a:spcBef>
              <a:spcAft>
                <a:spcPts val="0"/>
              </a:spcAft>
              <a:buClr>
                <a:srgbClr val="0E67AD"/>
              </a:buClr>
              <a:buSzPts val="800"/>
              <a:buFont typeface="Arial"/>
              <a:buNone/>
            </a:pPr>
            <a:r>
              <a:rPr lang="en-GB" sz="800" b="0" i="0" u="none" strike="noStrike" cap="none">
                <a:solidFill>
                  <a:srgbClr val="0E67AD"/>
                </a:solidFill>
                <a:latin typeface="Calibri"/>
                <a:ea typeface="Calibri"/>
                <a:cs typeface="Calibri"/>
                <a:sym typeface="Calibri"/>
              </a:rPr>
              <a:t>@EGI_eInfra</a:t>
            </a:r>
            <a:endParaRPr sz="800" b="0" i="0" u="none" strike="noStrike" cap="none">
              <a:solidFill>
                <a:srgbClr val="0E67AD"/>
              </a:solidFill>
              <a:latin typeface="Calibri"/>
              <a:ea typeface="Calibri"/>
              <a:cs typeface="Calibri"/>
              <a:sym typeface="Calibri"/>
            </a:endParaRPr>
          </a:p>
        </p:txBody>
      </p:sp>
      <p:sp>
        <p:nvSpPr>
          <p:cNvPr id="24" name="Google Shape;24;p4"/>
          <p:cNvSpPr txBox="1"/>
          <p:nvPr/>
        </p:nvSpPr>
        <p:spPr>
          <a:xfrm>
            <a:off x="5481272" y="4909682"/>
            <a:ext cx="717000" cy="162000"/>
          </a:xfrm>
          <a:prstGeom prst="rect">
            <a:avLst/>
          </a:prstGeom>
          <a:noFill/>
          <a:ln>
            <a:noFill/>
          </a:ln>
        </p:spPr>
        <p:txBody>
          <a:bodyPr spcFirstLastPara="1" wrap="square" lIns="90000" tIns="45700" rIns="91425" bIns="45700" anchor="t" anchorCtr="0">
            <a:noAutofit/>
          </a:bodyPr>
          <a:lstStyle/>
          <a:p>
            <a:pPr marL="0" marR="0" lvl="0" indent="0" algn="l" rtl="0">
              <a:lnSpc>
                <a:spcPct val="100000"/>
              </a:lnSpc>
              <a:spcBef>
                <a:spcPts val="0"/>
              </a:spcBef>
              <a:spcAft>
                <a:spcPts val="0"/>
              </a:spcAft>
              <a:buClr>
                <a:srgbClr val="0E67AD"/>
              </a:buClr>
              <a:buSzPts val="800"/>
              <a:buFont typeface="Arial"/>
              <a:buNone/>
            </a:pPr>
            <a:r>
              <a:rPr lang="en-GB" sz="800" b="1" i="0" u="none" strike="noStrike" cap="none">
                <a:solidFill>
                  <a:srgbClr val="0E67AD"/>
                </a:solidFill>
                <a:latin typeface="Calibri"/>
                <a:ea typeface="Calibri"/>
                <a:cs typeface="Calibri"/>
                <a:sym typeface="Calibri"/>
              </a:rPr>
              <a:t>www.egi.eu</a:t>
            </a:r>
            <a:endParaRPr sz="800" b="0" i="0" u="none" strike="noStrike" cap="none">
              <a:solidFill>
                <a:srgbClr val="0E67AD"/>
              </a:solidFill>
              <a:latin typeface="Calibri"/>
              <a:ea typeface="Calibri"/>
              <a:cs typeface="Calibri"/>
              <a:sym typeface="Calibri"/>
            </a:endParaRPr>
          </a:p>
        </p:txBody>
      </p:sp>
      <p:cxnSp>
        <p:nvCxnSpPr>
          <p:cNvPr id="25" name="Google Shape;25;p4"/>
          <p:cNvCxnSpPr/>
          <p:nvPr/>
        </p:nvCxnSpPr>
        <p:spPr>
          <a:xfrm>
            <a:off x="6150117" y="4965272"/>
            <a:ext cx="0" cy="178200"/>
          </a:xfrm>
          <a:prstGeom prst="straightConnector1">
            <a:avLst/>
          </a:prstGeom>
          <a:noFill/>
          <a:ln w="9525" cap="flat" cmpd="sng">
            <a:solidFill>
              <a:schemeClr val="accent1"/>
            </a:solidFill>
            <a:prstDash val="solid"/>
            <a:miter lim="800000"/>
            <a:headEnd type="none" w="sm" len="sm"/>
            <a:tailEnd type="none" w="sm" len="sm"/>
          </a:ln>
        </p:spPr>
      </p:cxnSp>
      <p:pic>
        <p:nvPicPr>
          <p:cNvPr id="26" name="Google Shape;26;p4"/>
          <p:cNvPicPr preferRelativeResize="0"/>
          <p:nvPr/>
        </p:nvPicPr>
        <p:blipFill rotWithShape="1">
          <a:blip r:embed="rId9">
            <a:alphaModFix/>
          </a:blip>
          <a:srcRect/>
          <a:stretch/>
        </p:blipFill>
        <p:spPr>
          <a:xfrm>
            <a:off x="1552255" y="61362"/>
            <a:ext cx="523131" cy="402662"/>
          </a:xfrm>
          <a:prstGeom prst="rect">
            <a:avLst/>
          </a:prstGeom>
          <a:noFill/>
          <a:ln>
            <a:noFill/>
          </a:ln>
        </p:spPr>
      </p:pic>
      <p:sp>
        <p:nvSpPr>
          <p:cNvPr id="28" name="Google Shape;28;p4"/>
          <p:cNvSpPr txBox="1"/>
          <p:nvPr/>
        </p:nvSpPr>
        <p:spPr>
          <a:xfrm>
            <a:off x="8783491" y="4915226"/>
            <a:ext cx="3900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900" b="1" i="0">
                <a:solidFill>
                  <a:schemeClr val="lt1"/>
                </a:solidFill>
                <a:latin typeface="Calibri"/>
                <a:ea typeface="Calibri"/>
                <a:cs typeface="Calibri"/>
                <a:sym typeface="Calibri"/>
              </a:rPr>
              <a:t>‹#›</a:t>
            </a:fld>
            <a:endParaRPr sz="900" b="1" i="0">
              <a:solidFill>
                <a:schemeClr val="lt1"/>
              </a:solidFill>
              <a:latin typeface="Calibri"/>
              <a:ea typeface="Calibri"/>
              <a:cs typeface="Calibri"/>
              <a:sym typeface="Calibri"/>
            </a:endParaRPr>
          </a:p>
        </p:txBody>
      </p:sp>
      <p:pic>
        <p:nvPicPr>
          <p:cNvPr id="29" name="Google Shape;29;p4"/>
          <p:cNvPicPr preferRelativeResize="0"/>
          <p:nvPr/>
        </p:nvPicPr>
        <p:blipFill rotWithShape="1">
          <a:blip r:embed="rId10">
            <a:alphaModFix/>
          </a:blip>
          <a:srcRect/>
          <a:stretch/>
        </p:blipFill>
        <p:spPr>
          <a:xfrm>
            <a:off x="6276638" y="4965272"/>
            <a:ext cx="119690" cy="106391"/>
          </a:xfrm>
          <a:prstGeom prst="rect">
            <a:avLst/>
          </a:prstGeom>
          <a:noFill/>
          <a:ln>
            <a:noFill/>
          </a:ln>
        </p:spPr>
      </p:pic>
      <p:pic>
        <p:nvPicPr>
          <p:cNvPr id="30" name="Google Shape;30;p4"/>
          <p:cNvPicPr preferRelativeResize="0"/>
          <p:nvPr/>
        </p:nvPicPr>
        <p:blipFill rotWithShape="1">
          <a:blip r:embed="rId11">
            <a:alphaModFix/>
          </a:blip>
          <a:srcRect/>
          <a:stretch/>
        </p:blipFill>
        <p:spPr>
          <a:xfrm>
            <a:off x="5429503" y="4965701"/>
            <a:ext cx="93380" cy="9807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6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
        <p:cNvGrpSpPr/>
        <p:nvPr/>
      </p:nvGrpSpPr>
      <p:grpSpPr>
        <a:xfrm>
          <a:off x="0" y="0"/>
          <a:ext cx="0" cy="0"/>
          <a:chOff x="0" y="0"/>
          <a:chExt cx="0" cy="0"/>
        </a:xfrm>
      </p:grpSpPr>
      <p:pic>
        <p:nvPicPr>
          <p:cNvPr id="55" name="Google Shape;55;p10"/>
          <p:cNvPicPr preferRelativeResize="0"/>
          <p:nvPr/>
        </p:nvPicPr>
        <p:blipFill rotWithShape="1">
          <a:blip r:embed="rId4">
            <a:alphaModFix/>
          </a:blip>
          <a:srcRect/>
          <a:stretch/>
        </p:blipFill>
        <p:spPr>
          <a:xfrm>
            <a:off x="1552255" y="61362"/>
            <a:ext cx="523131" cy="402662"/>
          </a:xfrm>
          <a:prstGeom prst="rect">
            <a:avLst/>
          </a:prstGeom>
          <a:noFill/>
          <a:ln>
            <a:noFill/>
          </a:ln>
        </p:spPr>
      </p:pic>
      <p:sp>
        <p:nvSpPr>
          <p:cNvPr id="56" name="Google Shape;56;p10"/>
          <p:cNvSpPr txBox="1"/>
          <p:nvPr/>
        </p:nvSpPr>
        <p:spPr>
          <a:xfrm>
            <a:off x="6359778" y="4909725"/>
            <a:ext cx="980100" cy="156600"/>
          </a:xfrm>
          <a:prstGeom prst="rect">
            <a:avLst/>
          </a:prstGeom>
          <a:noFill/>
          <a:ln>
            <a:noFill/>
          </a:ln>
        </p:spPr>
        <p:txBody>
          <a:bodyPr spcFirstLastPara="1" wrap="square" lIns="90000" tIns="45700" rIns="91425" bIns="45700" anchor="t" anchorCtr="0">
            <a:noAutofit/>
          </a:bodyPr>
          <a:lstStyle/>
          <a:p>
            <a:pPr marL="0" marR="0" lvl="0" indent="0" algn="l" rtl="0">
              <a:lnSpc>
                <a:spcPct val="100000"/>
              </a:lnSpc>
              <a:spcBef>
                <a:spcPts val="0"/>
              </a:spcBef>
              <a:spcAft>
                <a:spcPts val="0"/>
              </a:spcAft>
              <a:buClr>
                <a:srgbClr val="0E67AD"/>
              </a:buClr>
              <a:buSzPts val="800"/>
              <a:buFont typeface="Arial"/>
              <a:buNone/>
            </a:pPr>
            <a:r>
              <a:rPr lang="en-GB" sz="800" b="0" i="0">
                <a:solidFill>
                  <a:srgbClr val="0E67AD"/>
                </a:solidFill>
                <a:latin typeface="Calibri"/>
                <a:ea typeface="Calibri"/>
                <a:cs typeface="Calibri"/>
                <a:sym typeface="Calibri"/>
              </a:rPr>
              <a:t>@EGI_eInfra</a:t>
            </a:r>
            <a:endParaRPr sz="800" b="0" i="0">
              <a:solidFill>
                <a:srgbClr val="0E67AD"/>
              </a:solidFill>
              <a:latin typeface="Calibri"/>
              <a:ea typeface="Calibri"/>
              <a:cs typeface="Calibri"/>
              <a:sym typeface="Calibri"/>
            </a:endParaRPr>
          </a:p>
        </p:txBody>
      </p:sp>
      <p:sp>
        <p:nvSpPr>
          <p:cNvPr id="57" name="Google Shape;57;p10"/>
          <p:cNvSpPr txBox="1"/>
          <p:nvPr/>
        </p:nvSpPr>
        <p:spPr>
          <a:xfrm>
            <a:off x="5481272" y="4909682"/>
            <a:ext cx="717000" cy="162000"/>
          </a:xfrm>
          <a:prstGeom prst="rect">
            <a:avLst/>
          </a:prstGeom>
          <a:noFill/>
          <a:ln>
            <a:noFill/>
          </a:ln>
        </p:spPr>
        <p:txBody>
          <a:bodyPr spcFirstLastPara="1" wrap="square" lIns="90000" tIns="45700" rIns="91425" bIns="45700" anchor="t" anchorCtr="0">
            <a:noAutofit/>
          </a:bodyPr>
          <a:lstStyle/>
          <a:p>
            <a:pPr marL="0" marR="0" lvl="0" indent="0" algn="l" rtl="0">
              <a:lnSpc>
                <a:spcPct val="100000"/>
              </a:lnSpc>
              <a:spcBef>
                <a:spcPts val="0"/>
              </a:spcBef>
              <a:spcAft>
                <a:spcPts val="0"/>
              </a:spcAft>
              <a:buClr>
                <a:srgbClr val="0E67AD"/>
              </a:buClr>
              <a:buSzPts val="800"/>
              <a:buFont typeface="Arial"/>
              <a:buNone/>
            </a:pPr>
            <a:r>
              <a:rPr lang="en-GB" sz="800" b="1" i="0">
                <a:solidFill>
                  <a:srgbClr val="0E67AD"/>
                </a:solidFill>
                <a:latin typeface="Calibri"/>
                <a:ea typeface="Calibri"/>
                <a:cs typeface="Calibri"/>
                <a:sym typeface="Calibri"/>
              </a:rPr>
              <a:t>www.egi.eu</a:t>
            </a:r>
            <a:endParaRPr sz="800" b="0" i="0">
              <a:solidFill>
                <a:srgbClr val="0E67AD"/>
              </a:solidFill>
              <a:latin typeface="Calibri"/>
              <a:ea typeface="Calibri"/>
              <a:cs typeface="Calibri"/>
              <a:sym typeface="Calibri"/>
            </a:endParaRPr>
          </a:p>
        </p:txBody>
      </p:sp>
      <p:cxnSp>
        <p:nvCxnSpPr>
          <p:cNvPr id="58" name="Google Shape;58;p10"/>
          <p:cNvCxnSpPr/>
          <p:nvPr/>
        </p:nvCxnSpPr>
        <p:spPr>
          <a:xfrm>
            <a:off x="6150117" y="4965272"/>
            <a:ext cx="0" cy="178200"/>
          </a:xfrm>
          <a:prstGeom prst="straightConnector1">
            <a:avLst/>
          </a:prstGeom>
          <a:noFill/>
          <a:ln w="9525" cap="flat" cmpd="sng">
            <a:solidFill>
              <a:schemeClr val="accent1"/>
            </a:solidFill>
            <a:prstDash val="solid"/>
            <a:miter lim="800000"/>
            <a:headEnd type="none" w="sm" len="sm"/>
            <a:tailEnd type="none" w="sm" len="sm"/>
          </a:ln>
        </p:spPr>
      </p:cxnSp>
      <p:sp>
        <p:nvSpPr>
          <p:cNvPr id="59" name="Google Shape;59;p10"/>
          <p:cNvSpPr txBox="1"/>
          <p:nvPr/>
        </p:nvSpPr>
        <p:spPr>
          <a:xfrm>
            <a:off x="7425809" y="4923184"/>
            <a:ext cx="7458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900" b="1" i="0">
                <a:solidFill>
                  <a:schemeClr val="lt1"/>
                </a:solidFill>
                <a:latin typeface="Calibri"/>
                <a:ea typeface="Calibri"/>
                <a:cs typeface="Calibri"/>
                <a:sym typeface="Calibri"/>
              </a:rPr>
              <a:t>08/08/2019</a:t>
            </a:r>
            <a:endParaRPr sz="900" b="1" i="0">
              <a:solidFill>
                <a:schemeClr val="lt1"/>
              </a:solidFill>
              <a:latin typeface="Calibri"/>
              <a:ea typeface="Calibri"/>
              <a:cs typeface="Calibri"/>
              <a:sym typeface="Calibri"/>
            </a:endParaRPr>
          </a:p>
        </p:txBody>
      </p:sp>
      <p:sp>
        <p:nvSpPr>
          <p:cNvPr id="60" name="Google Shape;60;p10"/>
          <p:cNvSpPr txBox="1"/>
          <p:nvPr/>
        </p:nvSpPr>
        <p:spPr>
          <a:xfrm>
            <a:off x="8783491" y="4915226"/>
            <a:ext cx="3900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GB" sz="900" b="1" i="0">
                <a:solidFill>
                  <a:schemeClr val="lt1"/>
                </a:solidFill>
                <a:latin typeface="Calibri"/>
                <a:ea typeface="Calibri"/>
                <a:cs typeface="Calibri"/>
                <a:sym typeface="Calibri"/>
              </a:rPr>
              <a:t>‹#›</a:t>
            </a:fld>
            <a:endParaRPr sz="900" b="1" i="0">
              <a:solidFill>
                <a:schemeClr val="lt1"/>
              </a:solidFill>
              <a:latin typeface="Calibri"/>
              <a:ea typeface="Calibri"/>
              <a:cs typeface="Calibri"/>
              <a:sym typeface="Calibri"/>
            </a:endParaRPr>
          </a:p>
        </p:txBody>
      </p:sp>
      <p:pic>
        <p:nvPicPr>
          <p:cNvPr id="61" name="Google Shape;61;p10"/>
          <p:cNvPicPr preferRelativeResize="0"/>
          <p:nvPr/>
        </p:nvPicPr>
        <p:blipFill rotWithShape="1">
          <a:blip r:embed="rId5">
            <a:alphaModFix/>
          </a:blip>
          <a:srcRect/>
          <a:stretch/>
        </p:blipFill>
        <p:spPr>
          <a:xfrm>
            <a:off x="6276638" y="4965272"/>
            <a:ext cx="119690" cy="106391"/>
          </a:xfrm>
          <a:prstGeom prst="rect">
            <a:avLst/>
          </a:prstGeom>
          <a:noFill/>
          <a:ln>
            <a:noFill/>
          </a:ln>
        </p:spPr>
      </p:pic>
      <p:pic>
        <p:nvPicPr>
          <p:cNvPr id="62" name="Google Shape;62;p10"/>
          <p:cNvPicPr preferRelativeResize="0"/>
          <p:nvPr/>
        </p:nvPicPr>
        <p:blipFill rotWithShape="1">
          <a:blip r:embed="rId6">
            <a:alphaModFix/>
          </a:blip>
          <a:srcRect/>
          <a:stretch/>
        </p:blipFill>
        <p:spPr>
          <a:xfrm>
            <a:off x="5429503" y="4965701"/>
            <a:ext cx="93380" cy="9807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2"/>
          <p:cNvSpPr txBox="1"/>
          <p:nvPr/>
        </p:nvSpPr>
        <p:spPr>
          <a:xfrm>
            <a:off x="6481460" y="3988285"/>
            <a:ext cx="1691400" cy="357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E67AD"/>
              </a:buClr>
              <a:buSzPts val="700"/>
              <a:buFont typeface="Arial"/>
              <a:buNone/>
            </a:pPr>
            <a:r>
              <a:rPr lang="en-GB" sz="700" b="1" i="0">
                <a:solidFill>
                  <a:srgbClr val="0E67AD"/>
                </a:solidFill>
                <a:latin typeface="Calibri"/>
                <a:ea typeface="Calibri"/>
                <a:cs typeface="Calibri"/>
                <a:sym typeface="Calibri"/>
              </a:rPr>
              <a:t>This work by the EGI Foundation</a:t>
            </a:r>
            <a:endParaRPr/>
          </a:p>
          <a:p>
            <a:pPr marL="0" marR="0" lvl="0" indent="0" algn="l" rtl="0">
              <a:lnSpc>
                <a:spcPct val="100000"/>
              </a:lnSpc>
              <a:spcBef>
                <a:spcPts val="0"/>
              </a:spcBef>
              <a:spcAft>
                <a:spcPts val="0"/>
              </a:spcAft>
              <a:buClr>
                <a:srgbClr val="0E67AD"/>
              </a:buClr>
              <a:buSzPts val="700"/>
              <a:buFont typeface="Arial"/>
              <a:buNone/>
            </a:pPr>
            <a:r>
              <a:rPr lang="en-GB" sz="700" b="0" i="1">
                <a:solidFill>
                  <a:srgbClr val="0E67AD"/>
                </a:solidFill>
                <a:latin typeface="Calibri"/>
                <a:ea typeface="Calibri"/>
                <a:cs typeface="Calibri"/>
                <a:sym typeface="Calibri"/>
              </a:rPr>
              <a:t>is licensed under a Creative Commons</a:t>
            </a:r>
            <a:endParaRPr/>
          </a:p>
          <a:p>
            <a:pPr marL="0" marR="0" lvl="0" indent="0" algn="l" rtl="0">
              <a:lnSpc>
                <a:spcPct val="100000"/>
              </a:lnSpc>
              <a:spcBef>
                <a:spcPts val="0"/>
              </a:spcBef>
              <a:spcAft>
                <a:spcPts val="0"/>
              </a:spcAft>
              <a:buClr>
                <a:srgbClr val="0E67AD"/>
              </a:buClr>
              <a:buSzPts val="700"/>
              <a:buFont typeface="Arial"/>
              <a:buNone/>
            </a:pPr>
            <a:r>
              <a:rPr lang="en-GB" sz="700" b="0" i="1">
                <a:solidFill>
                  <a:srgbClr val="0E67AD"/>
                </a:solidFill>
                <a:latin typeface="Calibri"/>
                <a:ea typeface="Calibri"/>
                <a:cs typeface="Calibri"/>
                <a:sym typeface="Calibri"/>
              </a:rPr>
              <a:t>Attribution 4.0 International License.</a:t>
            </a:r>
            <a:endParaRPr/>
          </a:p>
        </p:txBody>
      </p:sp>
      <p:pic>
        <p:nvPicPr>
          <p:cNvPr id="68" name="Google Shape;68;p12"/>
          <p:cNvPicPr preferRelativeResize="0"/>
          <p:nvPr/>
        </p:nvPicPr>
        <p:blipFill rotWithShape="1">
          <a:blip r:embed="rId4">
            <a:alphaModFix/>
          </a:blip>
          <a:srcRect/>
          <a:stretch/>
        </p:blipFill>
        <p:spPr>
          <a:xfrm>
            <a:off x="6373609" y="2067920"/>
            <a:ext cx="2268644" cy="1742674"/>
          </a:xfrm>
          <a:prstGeom prst="rect">
            <a:avLst/>
          </a:prstGeom>
          <a:noFill/>
          <a:ln>
            <a:noFill/>
          </a:ln>
        </p:spPr>
      </p:pic>
      <p:sp>
        <p:nvSpPr>
          <p:cNvPr id="69" name="Google Shape;69;p12"/>
          <p:cNvSpPr txBox="1"/>
          <p:nvPr/>
        </p:nvSpPr>
        <p:spPr>
          <a:xfrm>
            <a:off x="1962684" y="3078738"/>
            <a:ext cx="2609400" cy="4140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2000"/>
              <a:buFont typeface="Arial"/>
              <a:buNone/>
            </a:pPr>
            <a:r>
              <a:rPr lang="en-GB" sz="2000" b="1" i="1">
                <a:solidFill>
                  <a:schemeClr val="lt1"/>
                </a:solidFill>
                <a:latin typeface="Calibri"/>
                <a:ea typeface="Calibri"/>
                <a:cs typeface="Calibri"/>
                <a:sym typeface="Calibri"/>
              </a:rPr>
              <a:t>Questions?</a:t>
            </a:r>
            <a:endParaRPr/>
          </a:p>
        </p:txBody>
      </p:sp>
      <p:sp>
        <p:nvSpPr>
          <p:cNvPr id="70" name="Google Shape;70;p12"/>
          <p:cNvSpPr txBox="1"/>
          <p:nvPr/>
        </p:nvSpPr>
        <p:spPr>
          <a:xfrm>
            <a:off x="1962684" y="2233154"/>
            <a:ext cx="2811600" cy="752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2000"/>
              <a:buFont typeface="Calibri"/>
              <a:buNone/>
            </a:pPr>
            <a:r>
              <a:rPr lang="en-GB" sz="2000" b="1" i="0">
                <a:solidFill>
                  <a:schemeClr val="lt1"/>
                </a:solidFill>
                <a:latin typeface="Calibri"/>
                <a:ea typeface="Calibri"/>
                <a:cs typeface="Calibri"/>
                <a:sym typeface="Calibri"/>
              </a:rPr>
              <a:t>Thank you</a:t>
            </a:r>
            <a:br>
              <a:rPr lang="en-GB" sz="2000" b="1" i="0">
                <a:solidFill>
                  <a:schemeClr val="lt1"/>
                </a:solidFill>
                <a:latin typeface="Calibri"/>
                <a:ea typeface="Calibri"/>
                <a:cs typeface="Calibri"/>
                <a:sym typeface="Calibri"/>
              </a:rPr>
            </a:br>
            <a:r>
              <a:rPr lang="en-GB" sz="2000" b="1" i="0">
                <a:solidFill>
                  <a:schemeClr val="lt1"/>
                </a:solidFill>
                <a:latin typeface="Calibri"/>
                <a:ea typeface="Calibri"/>
                <a:cs typeface="Calibri"/>
                <a:sym typeface="Calibri"/>
              </a:rPr>
              <a:t>for your attention.</a:t>
            </a:r>
            <a:endParaRPr/>
          </a:p>
        </p:txBody>
      </p:sp>
      <p:sp>
        <p:nvSpPr>
          <p:cNvPr id="71" name="Google Shape;71;p12"/>
          <p:cNvSpPr txBox="1"/>
          <p:nvPr/>
        </p:nvSpPr>
        <p:spPr>
          <a:xfrm>
            <a:off x="546242" y="828045"/>
            <a:ext cx="1656600" cy="358200"/>
          </a:xfrm>
          <a:prstGeom prst="rect">
            <a:avLst/>
          </a:prstGeom>
          <a:noFill/>
          <a:ln>
            <a:noFill/>
          </a:ln>
        </p:spPr>
        <p:txBody>
          <a:bodyPr spcFirstLastPara="1" wrap="square" lIns="90000" tIns="45700" rIns="91425" bIns="45700" anchor="t" anchorCtr="0">
            <a:noAutofit/>
          </a:bodyPr>
          <a:lstStyle/>
          <a:p>
            <a:pPr marL="0" marR="0" lvl="0" indent="0" algn="l" rtl="0">
              <a:lnSpc>
                <a:spcPct val="100000"/>
              </a:lnSpc>
              <a:spcBef>
                <a:spcPts val="0"/>
              </a:spcBef>
              <a:spcAft>
                <a:spcPts val="0"/>
              </a:spcAft>
              <a:buClr>
                <a:srgbClr val="0E67AD"/>
              </a:buClr>
              <a:buSzPts val="900"/>
              <a:buFont typeface="Arial"/>
              <a:buNone/>
            </a:pPr>
            <a:r>
              <a:rPr lang="en-GB" sz="900" b="1" i="0">
                <a:solidFill>
                  <a:srgbClr val="0E67AD"/>
                </a:solidFill>
                <a:latin typeface="Calibri"/>
                <a:ea typeface="Calibri"/>
                <a:cs typeface="Calibri"/>
                <a:sym typeface="Calibri"/>
              </a:rPr>
              <a:t>www.egi.eu</a:t>
            </a:r>
            <a:endParaRPr/>
          </a:p>
          <a:p>
            <a:pPr marL="0" marR="0" lvl="0" indent="0" algn="l" rtl="0">
              <a:lnSpc>
                <a:spcPct val="100000"/>
              </a:lnSpc>
              <a:spcBef>
                <a:spcPts val="300"/>
              </a:spcBef>
              <a:spcAft>
                <a:spcPts val="0"/>
              </a:spcAft>
              <a:buClr>
                <a:srgbClr val="0E67AD"/>
              </a:buClr>
              <a:buSzPts val="900"/>
              <a:buFont typeface="Arial"/>
              <a:buNone/>
            </a:pPr>
            <a:r>
              <a:rPr lang="en-GB" sz="900" b="0" i="0">
                <a:solidFill>
                  <a:srgbClr val="0E67AD"/>
                </a:solidFill>
                <a:latin typeface="Calibri"/>
                <a:ea typeface="Calibri"/>
                <a:cs typeface="Calibri"/>
                <a:sym typeface="Calibri"/>
              </a:rPr>
              <a:t>@EGI_eInfra</a:t>
            </a:r>
            <a:endParaRPr/>
          </a:p>
        </p:txBody>
      </p:sp>
      <p:pic>
        <p:nvPicPr>
          <p:cNvPr id="72" name="Google Shape;72;p12"/>
          <p:cNvPicPr preferRelativeResize="0"/>
          <p:nvPr/>
        </p:nvPicPr>
        <p:blipFill rotWithShape="1">
          <a:blip r:embed="rId5">
            <a:alphaModFix/>
          </a:blip>
          <a:srcRect/>
          <a:stretch/>
        </p:blipFill>
        <p:spPr>
          <a:xfrm>
            <a:off x="412418" y="1074373"/>
            <a:ext cx="133824" cy="118955"/>
          </a:xfrm>
          <a:prstGeom prst="rect">
            <a:avLst/>
          </a:prstGeom>
          <a:noFill/>
          <a:ln>
            <a:noFill/>
          </a:ln>
        </p:spPr>
      </p:pic>
      <p:pic>
        <p:nvPicPr>
          <p:cNvPr id="73" name="Google Shape;73;p12"/>
          <p:cNvPicPr preferRelativeResize="0"/>
          <p:nvPr/>
        </p:nvPicPr>
        <p:blipFill rotWithShape="1">
          <a:blip r:embed="rId6">
            <a:alphaModFix/>
          </a:blip>
          <a:srcRect/>
          <a:stretch/>
        </p:blipFill>
        <p:spPr>
          <a:xfrm>
            <a:off x="432986" y="903773"/>
            <a:ext cx="113256" cy="118955"/>
          </a:xfrm>
          <a:prstGeom prst="rect">
            <a:avLst/>
          </a:prstGeom>
          <a:noFill/>
          <a:ln>
            <a:noFill/>
          </a:ln>
        </p:spPr>
      </p:pic>
      <p:sp>
        <p:nvSpPr>
          <p:cNvPr id="74" name="Google Shape;74;p12"/>
          <p:cNvSpPr txBox="1"/>
          <p:nvPr/>
        </p:nvSpPr>
        <p:spPr>
          <a:xfrm>
            <a:off x="2624575" y="53846"/>
            <a:ext cx="4091400" cy="443700"/>
          </a:xfrm>
          <a:prstGeom prst="rect">
            <a:avLst/>
          </a:prstGeom>
          <a:noFill/>
          <a:ln>
            <a:noFill/>
          </a:ln>
        </p:spPr>
        <p:txBody>
          <a:bodyPr spcFirstLastPara="1" wrap="square" lIns="90000" tIns="45700" rIns="91425" bIns="45700" anchor="ctr" anchorCtr="0">
            <a:noAutofit/>
          </a:bodyPr>
          <a:lstStyle/>
          <a:p>
            <a:pPr marL="0" marR="0" lvl="0" indent="0" algn="l" rtl="0">
              <a:lnSpc>
                <a:spcPct val="100000"/>
              </a:lnSpc>
              <a:spcBef>
                <a:spcPts val="0"/>
              </a:spcBef>
              <a:spcAft>
                <a:spcPts val="0"/>
              </a:spcAft>
              <a:buClr>
                <a:srgbClr val="0E67AD"/>
              </a:buClr>
              <a:buSzPts val="1800"/>
              <a:buFont typeface="Arial"/>
              <a:buNone/>
            </a:pPr>
            <a:r>
              <a:rPr lang="en-GB" sz="1800" b="1" i="0">
                <a:solidFill>
                  <a:srgbClr val="0E67AD"/>
                </a:solidFill>
                <a:latin typeface="Calibri"/>
                <a:ea typeface="Calibri"/>
                <a:cs typeface="Calibri"/>
                <a:sym typeface="Calibri"/>
              </a:rPr>
              <a:t>EGI: Advanced Computing for Research</a:t>
            </a:r>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tiff"/><Relationship Id="rId7" Type="http://schemas.openxmlformats.org/officeDocument/2006/relationships/image" Target="../media/image23.tif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tiff"/><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docs.egi.eu/users/workload-manager" TargetMode="External"/><Relationship Id="rId7" Type="http://schemas.openxmlformats.org/officeDocument/2006/relationships/hyperlink" Target="https://github.com/EGI-Foundation/egi-notebooks-images" TargetMode="External"/><Relationship Id="rId2" Type="http://schemas.openxmlformats.org/officeDocument/2006/relationships/hyperlink" Target="https://jupyter-docker-stacks.readthedocs.io/en/latest/using/selecting.html#jupyter-scipy-notebook" TargetMode="External"/><Relationship Id="rId1" Type="http://schemas.openxmlformats.org/officeDocument/2006/relationships/slideLayout" Target="../slideLayouts/slideLayout8.xml"/><Relationship Id="rId6" Type="http://schemas.openxmlformats.org/officeDocument/2006/relationships/hyperlink" Target="https://www.gnu.org/software/octave/" TargetMode="External"/><Relationship Id="rId5" Type="http://schemas.openxmlformats.org/officeDocument/2006/relationships/hyperlink" Target="https://jupyter-docker-stacks.readthedocs.io/en/latest/using/selecting.html#jupyter-r-notebook" TargetMode="External"/><Relationship Id="rId4" Type="http://schemas.openxmlformats.org/officeDocument/2006/relationships/hyperlink" Target="https://jupyter-docker-stacks.readthedocs.io/en/latest/using/selecting.html#jupyter-datascience-notebook"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
          <p:cNvSpPr txBox="1">
            <a:spLocks noGrp="1"/>
          </p:cNvSpPr>
          <p:nvPr>
            <p:ph type="subTitle" idx="1"/>
          </p:nvPr>
        </p:nvSpPr>
        <p:spPr>
          <a:xfrm>
            <a:off x="329919" y="2490809"/>
            <a:ext cx="5246238" cy="480131"/>
          </a:xfrm>
          <a:prstGeom prst="rect">
            <a:avLst/>
          </a:prstGeom>
          <a:noFill/>
          <a:ln>
            <a:noFill/>
          </a:ln>
        </p:spPr>
        <p:txBody>
          <a:bodyPr spcFirstLastPara="1" wrap="square" lIns="91425" tIns="45700" rIns="91425" bIns="45700" anchor="t" anchorCtr="0">
            <a:spAutoFit/>
          </a:bodyPr>
          <a:lstStyle/>
          <a:p>
            <a:pPr>
              <a:spcBef>
                <a:spcPts val="0"/>
              </a:spcBef>
            </a:pPr>
            <a:r>
              <a:rPr lang="en-GB" dirty="0"/>
              <a:t>Clinic: data analytics services</a:t>
            </a:r>
            <a:endParaRPr dirty="0"/>
          </a:p>
        </p:txBody>
      </p:sp>
      <p:sp>
        <p:nvSpPr>
          <p:cNvPr id="83" name="Google Shape;83;p1"/>
          <p:cNvSpPr txBox="1">
            <a:spLocks noGrp="1"/>
          </p:cNvSpPr>
          <p:nvPr>
            <p:ph type="title"/>
          </p:nvPr>
        </p:nvSpPr>
        <p:spPr>
          <a:xfrm>
            <a:off x="329919" y="1948714"/>
            <a:ext cx="5571607" cy="52168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3000"/>
              <a:buFont typeface="Calibri"/>
              <a:buNone/>
            </a:pPr>
            <a:r>
              <a:rPr lang="en-US" dirty="0"/>
              <a:t>EGI Notebooks</a:t>
            </a:r>
            <a:endParaRPr dirty="0"/>
          </a:p>
        </p:txBody>
      </p:sp>
      <p:sp>
        <p:nvSpPr>
          <p:cNvPr id="84" name="Google Shape;84;p1"/>
          <p:cNvSpPr txBox="1">
            <a:spLocks noGrp="1"/>
          </p:cNvSpPr>
          <p:nvPr>
            <p:ph type="body" idx="2"/>
          </p:nvPr>
        </p:nvSpPr>
        <p:spPr>
          <a:xfrm>
            <a:off x="354634" y="3636204"/>
            <a:ext cx="1936500" cy="251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200"/>
              <a:buNone/>
            </a:pPr>
            <a:r>
              <a:rPr lang="en-US" dirty="0" err="1"/>
              <a:t>enol.fernandez@egi.eu</a:t>
            </a:r>
            <a:endParaRPr dirty="0"/>
          </a:p>
        </p:txBody>
      </p:sp>
      <p:sp>
        <p:nvSpPr>
          <p:cNvPr id="85" name="Google Shape;85;p1"/>
          <p:cNvSpPr txBox="1">
            <a:spLocks noGrp="1"/>
          </p:cNvSpPr>
          <p:nvPr>
            <p:ph type="body" idx="3"/>
          </p:nvPr>
        </p:nvSpPr>
        <p:spPr>
          <a:xfrm>
            <a:off x="354634" y="3353555"/>
            <a:ext cx="1936583" cy="25099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dirty="0"/>
              <a:t>Enol Fernández</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a:extLst>
              <a:ext uri="{FF2B5EF4-FFF2-40B4-BE49-F238E27FC236}">
                <a16:creationId xmlns:a16="http://schemas.microsoft.com/office/drawing/2014/main" id="{51AFD86D-EFCB-3845-B840-E61FDDE094C6}"/>
              </a:ext>
            </a:extLst>
          </p:cNvPr>
          <p:cNvSpPr/>
          <p:nvPr/>
        </p:nvSpPr>
        <p:spPr>
          <a:xfrm>
            <a:off x="2685375" y="1868250"/>
            <a:ext cx="5489517" cy="2252414"/>
          </a:xfrm>
          <a:prstGeom prst="roundRect">
            <a:avLst>
              <a:gd name="adj" fmla="val 3399"/>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rtlCol="0" anchor="b"/>
          <a:lstStyle/>
          <a:p>
            <a:endParaRPr lang="en-GB" sz="1200" dirty="0"/>
          </a:p>
        </p:txBody>
      </p:sp>
      <p:sp>
        <p:nvSpPr>
          <p:cNvPr id="3" name="Title 2">
            <a:extLst>
              <a:ext uri="{FF2B5EF4-FFF2-40B4-BE49-F238E27FC236}">
                <a16:creationId xmlns:a16="http://schemas.microsoft.com/office/drawing/2014/main" id="{BBB467A6-6399-0B4C-BA8F-7A9955F8A3AC}"/>
              </a:ext>
            </a:extLst>
          </p:cNvPr>
          <p:cNvSpPr>
            <a:spLocks noGrp="1"/>
          </p:cNvSpPr>
          <p:nvPr>
            <p:ph type="title"/>
          </p:nvPr>
        </p:nvSpPr>
        <p:spPr/>
        <p:txBody>
          <a:bodyPr/>
          <a:lstStyle/>
          <a:p>
            <a:r>
              <a:rPr lang="en-GB" dirty="0"/>
              <a:t>EGI Notebooks Architecture</a:t>
            </a:r>
          </a:p>
        </p:txBody>
      </p:sp>
      <p:sp>
        <p:nvSpPr>
          <p:cNvPr id="6" name="Rounded Rectangle 5">
            <a:extLst>
              <a:ext uri="{FF2B5EF4-FFF2-40B4-BE49-F238E27FC236}">
                <a16:creationId xmlns:a16="http://schemas.microsoft.com/office/drawing/2014/main" id="{6F17ACAF-6FB8-2F4B-848E-7D0CFB3B467B}"/>
              </a:ext>
            </a:extLst>
          </p:cNvPr>
          <p:cNvSpPr/>
          <p:nvPr/>
        </p:nvSpPr>
        <p:spPr>
          <a:xfrm>
            <a:off x="5648306" y="2073734"/>
            <a:ext cx="1030884" cy="52959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100" dirty="0"/>
              <a:t>hub</a:t>
            </a:r>
          </a:p>
        </p:txBody>
      </p:sp>
      <p:sp>
        <p:nvSpPr>
          <p:cNvPr id="7" name="Rounded Rectangle 6">
            <a:extLst>
              <a:ext uri="{FF2B5EF4-FFF2-40B4-BE49-F238E27FC236}">
                <a16:creationId xmlns:a16="http://schemas.microsoft.com/office/drawing/2014/main" id="{B25D3BF4-BFEB-BB48-94F4-7CA459FFBBCF}"/>
              </a:ext>
            </a:extLst>
          </p:cNvPr>
          <p:cNvSpPr/>
          <p:nvPr/>
        </p:nvSpPr>
        <p:spPr>
          <a:xfrm>
            <a:off x="4035586" y="2082010"/>
            <a:ext cx="782525" cy="52959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100" dirty="0"/>
              <a:t>proxy</a:t>
            </a:r>
          </a:p>
        </p:txBody>
      </p:sp>
      <p:sp>
        <p:nvSpPr>
          <p:cNvPr id="14" name="Rounded Rectangle 13">
            <a:extLst>
              <a:ext uri="{FF2B5EF4-FFF2-40B4-BE49-F238E27FC236}">
                <a16:creationId xmlns:a16="http://schemas.microsoft.com/office/drawing/2014/main" id="{ACD4B450-AA6D-8442-A5A5-900041C426AF}"/>
              </a:ext>
            </a:extLst>
          </p:cNvPr>
          <p:cNvSpPr/>
          <p:nvPr/>
        </p:nvSpPr>
        <p:spPr>
          <a:xfrm>
            <a:off x="5549385" y="2958250"/>
            <a:ext cx="1228727" cy="6096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100" dirty="0"/>
              <a:t>single user pod</a:t>
            </a:r>
          </a:p>
        </p:txBody>
      </p:sp>
      <p:sp>
        <p:nvSpPr>
          <p:cNvPr id="15" name="Can 14">
            <a:extLst>
              <a:ext uri="{FF2B5EF4-FFF2-40B4-BE49-F238E27FC236}">
                <a16:creationId xmlns:a16="http://schemas.microsoft.com/office/drawing/2014/main" id="{7AF74B4F-E0A1-A540-880C-36C4B83D759B}"/>
              </a:ext>
            </a:extLst>
          </p:cNvPr>
          <p:cNvSpPr/>
          <p:nvPr/>
        </p:nvSpPr>
        <p:spPr>
          <a:xfrm>
            <a:off x="6489778" y="3371469"/>
            <a:ext cx="823306" cy="609600"/>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100"/>
              <a:t>User volume</a:t>
            </a:r>
          </a:p>
        </p:txBody>
      </p:sp>
      <p:cxnSp>
        <p:nvCxnSpPr>
          <p:cNvPr id="17" name="Straight Arrow Connector 16">
            <a:extLst>
              <a:ext uri="{FF2B5EF4-FFF2-40B4-BE49-F238E27FC236}">
                <a16:creationId xmlns:a16="http://schemas.microsoft.com/office/drawing/2014/main" id="{591C2B83-406B-3F4C-966D-590DF93C8F80}"/>
              </a:ext>
            </a:extLst>
          </p:cNvPr>
          <p:cNvCxnSpPr>
            <a:cxnSpLocks/>
            <a:stCxn id="6" idx="2"/>
            <a:endCxn id="14" idx="0"/>
          </p:cNvCxnSpPr>
          <p:nvPr/>
        </p:nvCxnSpPr>
        <p:spPr>
          <a:xfrm>
            <a:off x="6163748" y="2603324"/>
            <a:ext cx="1" cy="3549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A0D2C46-F11F-9148-BD34-514D7AE6C68F}"/>
              </a:ext>
            </a:extLst>
          </p:cNvPr>
          <p:cNvCxnSpPr>
            <a:cxnSpLocks/>
            <a:stCxn id="7" idx="3"/>
            <a:endCxn id="6" idx="1"/>
          </p:cNvCxnSpPr>
          <p:nvPr/>
        </p:nvCxnSpPr>
        <p:spPr>
          <a:xfrm flipV="1">
            <a:off x="4818111" y="2338529"/>
            <a:ext cx="830195" cy="82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4EF882-D4CF-2D47-9EDA-9642F575FC8F}"/>
              </a:ext>
            </a:extLst>
          </p:cNvPr>
          <p:cNvCxnSpPr>
            <a:cxnSpLocks/>
            <a:stCxn id="7" idx="2"/>
            <a:endCxn id="14" idx="1"/>
          </p:cNvCxnSpPr>
          <p:nvPr/>
        </p:nvCxnSpPr>
        <p:spPr>
          <a:xfrm>
            <a:off x="4426849" y="2611600"/>
            <a:ext cx="1122536" cy="6514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260376F-EA2D-4A47-8A3E-A76BE6DED58D}"/>
              </a:ext>
            </a:extLst>
          </p:cNvPr>
          <p:cNvSpPr txBox="1"/>
          <p:nvPr/>
        </p:nvSpPr>
        <p:spPr>
          <a:xfrm>
            <a:off x="6139417" y="1651231"/>
            <a:ext cx="976549" cy="246221"/>
          </a:xfrm>
          <a:prstGeom prst="rect">
            <a:avLst/>
          </a:prstGeom>
          <a:noFill/>
        </p:spPr>
        <p:txBody>
          <a:bodyPr wrap="none" rtlCol="0">
            <a:spAutoFit/>
          </a:bodyPr>
          <a:lstStyle/>
          <a:p>
            <a:r>
              <a:rPr lang="en-GB" sz="1000" dirty="0"/>
              <a:t>authentication</a:t>
            </a:r>
          </a:p>
        </p:txBody>
      </p:sp>
      <p:sp>
        <p:nvSpPr>
          <p:cNvPr id="27" name="TextBox 26">
            <a:extLst>
              <a:ext uri="{FF2B5EF4-FFF2-40B4-BE49-F238E27FC236}">
                <a16:creationId xmlns:a16="http://schemas.microsoft.com/office/drawing/2014/main" id="{EE5B44D8-8B96-7040-856C-8300E84563CA}"/>
              </a:ext>
            </a:extLst>
          </p:cNvPr>
          <p:cNvSpPr txBox="1"/>
          <p:nvPr/>
        </p:nvSpPr>
        <p:spPr>
          <a:xfrm>
            <a:off x="4348926" y="2835494"/>
            <a:ext cx="675185" cy="246221"/>
          </a:xfrm>
          <a:prstGeom prst="rect">
            <a:avLst/>
          </a:prstGeom>
          <a:noFill/>
        </p:spPr>
        <p:txBody>
          <a:bodyPr wrap="none" rtlCol="0">
            <a:spAutoFit/>
          </a:bodyPr>
          <a:lstStyle/>
          <a:p>
            <a:r>
              <a:rPr lang="en-GB" sz="1000" dirty="0"/>
              <a:t>redirects</a:t>
            </a:r>
          </a:p>
        </p:txBody>
      </p:sp>
      <p:cxnSp>
        <p:nvCxnSpPr>
          <p:cNvPr id="29" name="Straight Arrow Connector 28">
            <a:extLst>
              <a:ext uri="{FF2B5EF4-FFF2-40B4-BE49-F238E27FC236}">
                <a16:creationId xmlns:a16="http://schemas.microsoft.com/office/drawing/2014/main" id="{78AB0B4A-DD5D-AB4E-9620-82559D4FBC57}"/>
              </a:ext>
            </a:extLst>
          </p:cNvPr>
          <p:cNvCxnSpPr>
            <a:cxnSpLocks/>
            <a:endCxn id="61" idx="1"/>
          </p:cNvCxnSpPr>
          <p:nvPr/>
        </p:nvCxnSpPr>
        <p:spPr>
          <a:xfrm>
            <a:off x="2203947" y="2346805"/>
            <a:ext cx="59782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Can 39">
            <a:extLst>
              <a:ext uri="{FF2B5EF4-FFF2-40B4-BE49-F238E27FC236}">
                <a16:creationId xmlns:a16="http://schemas.microsoft.com/office/drawing/2014/main" id="{F4FA3D43-6DD1-D34F-A8AB-8E6568F888B1}"/>
              </a:ext>
            </a:extLst>
          </p:cNvPr>
          <p:cNvSpPr/>
          <p:nvPr/>
        </p:nvSpPr>
        <p:spPr>
          <a:xfrm>
            <a:off x="7143365" y="2033729"/>
            <a:ext cx="791683" cy="609600"/>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100"/>
              <a:t>hub volume</a:t>
            </a:r>
          </a:p>
        </p:txBody>
      </p:sp>
      <p:cxnSp>
        <p:nvCxnSpPr>
          <p:cNvPr id="41" name="Straight Arrow Connector 40">
            <a:extLst>
              <a:ext uri="{FF2B5EF4-FFF2-40B4-BE49-F238E27FC236}">
                <a16:creationId xmlns:a16="http://schemas.microsoft.com/office/drawing/2014/main" id="{F90EB634-EED2-F649-B8B3-A4C43563E0C8}"/>
              </a:ext>
            </a:extLst>
          </p:cNvPr>
          <p:cNvCxnSpPr>
            <a:cxnSpLocks/>
            <a:stCxn id="6" idx="3"/>
            <a:endCxn id="40" idx="2"/>
          </p:cNvCxnSpPr>
          <p:nvPr/>
        </p:nvCxnSpPr>
        <p:spPr>
          <a:xfrm>
            <a:off x="6679190" y="2338529"/>
            <a:ext cx="464175"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7A173C66-228C-9C46-B6FC-3B1B5FE9CB27}"/>
              </a:ext>
            </a:extLst>
          </p:cNvPr>
          <p:cNvPicPr>
            <a:picLocks noChangeAspect="1"/>
          </p:cNvPicPr>
          <p:nvPr/>
        </p:nvPicPr>
        <p:blipFill>
          <a:blip r:embed="rId3"/>
          <a:stretch>
            <a:fillRect/>
          </a:stretch>
        </p:blipFill>
        <p:spPr>
          <a:xfrm>
            <a:off x="2766552" y="3792640"/>
            <a:ext cx="1371600" cy="242773"/>
          </a:xfrm>
          <a:prstGeom prst="rect">
            <a:avLst/>
          </a:prstGeom>
        </p:spPr>
      </p:pic>
      <p:sp>
        <p:nvSpPr>
          <p:cNvPr id="2" name="Rectangle 1">
            <a:extLst>
              <a:ext uri="{FF2B5EF4-FFF2-40B4-BE49-F238E27FC236}">
                <a16:creationId xmlns:a16="http://schemas.microsoft.com/office/drawing/2014/main" id="{7ABF4AB5-7104-834E-B392-E6DF08D5323E}"/>
              </a:ext>
            </a:extLst>
          </p:cNvPr>
          <p:cNvSpPr/>
          <p:nvPr/>
        </p:nvSpPr>
        <p:spPr>
          <a:xfrm>
            <a:off x="2685375" y="4227345"/>
            <a:ext cx="5762975" cy="32004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EGI Cloud Provider</a:t>
            </a:r>
          </a:p>
        </p:txBody>
      </p:sp>
      <p:sp>
        <p:nvSpPr>
          <p:cNvPr id="5" name="Can 4">
            <a:extLst>
              <a:ext uri="{FF2B5EF4-FFF2-40B4-BE49-F238E27FC236}">
                <a16:creationId xmlns:a16="http://schemas.microsoft.com/office/drawing/2014/main" id="{1D40D58C-56BD-384D-9F54-DF29C7EC6DE2}"/>
              </a:ext>
            </a:extLst>
          </p:cNvPr>
          <p:cNvSpPr/>
          <p:nvPr/>
        </p:nvSpPr>
        <p:spPr>
          <a:xfrm>
            <a:off x="8262103" y="3316800"/>
            <a:ext cx="712973" cy="749417"/>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100" dirty="0"/>
              <a:t>NFS</a:t>
            </a:r>
          </a:p>
          <a:p>
            <a:pPr algn="ctr"/>
            <a:r>
              <a:rPr lang="en-GB" sz="1100" dirty="0"/>
              <a:t>server</a:t>
            </a:r>
          </a:p>
        </p:txBody>
      </p:sp>
      <p:cxnSp>
        <p:nvCxnSpPr>
          <p:cNvPr id="26" name="Straight Arrow Connector 25">
            <a:extLst>
              <a:ext uri="{FF2B5EF4-FFF2-40B4-BE49-F238E27FC236}">
                <a16:creationId xmlns:a16="http://schemas.microsoft.com/office/drawing/2014/main" id="{7547175E-76E7-F647-BE0C-0CE7BDD68729}"/>
              </a:ext>
            </a:extLst>
          </p:cNvPr>
          <p:cNvCxnSpPr>
            <a:cxnSpLocks/>
            <a:stCxn id="5" idx="2"/>
            <a:endCxn id="40" idx="3"/>
          </p:cNvCxnSpPr>
          <p:nvPr/>
        </p:nvCxnSpPr>
        <p:spPr>
          <a:xfrm flipH="1" flipV="1">
            <a:off x="7539207" y="2643329"/>
            <a:ext cx="722896" cy="104818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BA79FCB-CBA7-4949-824D-894178163881}"/>
              </a:ext>
            </a:extLst>
          </p:cNvPr>
          <p:cNvSpPr txBox="1"/>
          <p:nvPr/>
        </p:nvSpPr>
        <p:spPr>
          <a:xfrm>
            <a:off x="6129691" y="2585173"/>
            <a:ext cx="1388522" cy="400110"/>
          </a:xfrm>
          <a:prstGeom prst="rect">
            <a:avLst/>
          </a:prstGeom>
          <a:noFill/>
        </p:spPr>
        <p:txBody>
          <a:bodyPr wrap="none" rtlCol="0">
            <a:spAutoFit/>
          </a:bodyPr>
          <a:lstStyle/>
          <a:p>
            <a:r>
              <a:rPr lang="en-GB" sz="1000" dirty="0"/>
              <a:t>spawns: create pods </a:t>
            </a:r>
          </a:p>
          <a:p>
            <a:r>
              <a:rPr lang="en-GB" sz="1000" dirty="0"/>
              <a:t>and volumes</a:t>
            </a:r>
          </a:p>
        </p:txBody>
      </p:sp>
      <p:cxnSp>
        <p:nvCxnSpPr>
          <p:cNvPr id="30" name="Straight Arrow Connector 29">
            <a:extLst>
              <a:ext uri="{FF2B5EF4-FFF2-40B4-BE49-F238E27FC236}">
                <a16:creationId xmlns:a16="http://schemas.microsoft.com/office/drawing/2014/main" id="{0EE2E09E-077C-3C4F-94A9-AD86C31CD00D}"/>
              </a:ext>
            </a:extLst>
          </p:cNvPr>
          <p:cNvCxnSpPr>
            <a:cxnSpLocks/>
            <a:stCxn id="5" idx="2"/>
            <a:endCxn id="15" idx="4"/>
          </p:cNvCxnSpPr>
          <p:nvPr/>
        </p:nvCxnSpPr>
        <p:spPr>
          <a:xfrm flipH="1" flipV="1">
            <a:off x="7313084" y="3676269"/>
            <a:ext cx="949019" cy="1524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CC2384A-6B90-354B-BC7C-83CC702ABFB9}"/>
              </a:ext>
            </a:extLst>
          </p:cNvPr>
          <p:cNvCxnSpPr>
            <a:cxnSpLocks/>
            <a:stCxn id="44" idx="2"/>
            <a:endCxn id="6" idx="0"/>
          </p:cNvCxnSpPr>
          <p:nvPr/>
        </p:nvCxnSpPr>
        <p:spPr>
          <a:xfrm flipH="1">
            <a:off x="6163748" y="1644244"/>
            <a:ext cx="1" cy="42949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Can 44">
            <a:extLst>
              <a:ext uri="{FF2B5EF4-FFF2-40B4-BE49-F238E27FC236}">
                <a16:creationId xmlns:a16="http://schemas.microsoft.com/office/drawing/2014/main" id="{F1326930-14BC-3D4A-8F51-EEDE5331F743}"/>
              </a:ext>
            </a:extLst>
          </p:cNvPr>
          <p:cNvSpPr/>
          <p:nvPr/>
        </p:nvSpPr>
        <p:spPr>
          <a:xfrm>
            <a:off x="5167340" y="3371469"/>
            <a:ext cx="785501" cy="601932"/>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100" dirty="0"/>
              <a:t>extra</a:t>
            </a:r>
          </a:p>
          <a:p>
            <a:pPr algn="ctr"/>
            <a:r>
              <a:rPr lang="en-GB" sz="1100" dirty="0"/>
              <a:t>volumes</a:t>
            </a:r>
          </a:p>
        </p:txBody>
      </p:sp>
      <p:sp>
        <p:nvSpPr>
          <p:cNvPr id="53" name="TextBox 52">
            <a:extLst>
              <a:ext uri="{FF2B5EF4-FFF2-40B4-BE49-F238E27FC236}">
                <a16:creationId xmlns:a16="http://schemas.microsoft.com/office/drawing/2014/main" id="{76A26ADB-413E-E44D-AB34-E13FEEB2259C}"/>
              </a:ext>
            </a:extLst>
          </p:cNvPr>
          <p:cNvSpPr txBox="1"/>
          <p:nvPr/>
        </p:nvSpPr>
        <p:spPr>
          <a:xfrm>
            <a:off x="658780" y="3498842"/>
            <a:ext cx="1680268" cy="276999"/>
          </a:xfrm>
          <a:prstGeom prst="rect">
            <a:avLst/>
          </a:prstGeom>
          <a:noFill/>
        </p:spPr>
        <p:txBody>
          <a:bodyPr wrap="none" rtlCol="0">
            <a:spAutoFit/>
          </a:bodyPr>
          <a:lstStyle/>
          <a:p>
            <a:r>
              <a:rPr lang="en-ES" sz="1100" dirty="0">
                <a:solidFill>
                  <a:schemeClr val="bg1"/>
                </a:solidFill>
              </a:rPr>
              <a:t>D4Science</a:t>
            </a:r>
            <a:r>
              <a:rPr lang="en-ES" sz="1200" dirty="0">
                <a:solidFill>
                  <a:schemeClr val="bg1"/>
                </a:solidFill>
              </a:rPr>
              <a:t> Workspace</a:t>
            </a:r>
          </a:p>
        </p:txBody>
      </p:sp>
      <p:cxnSp>
        <p:nvCxnSpPr>
          <p:cNvPr id="54" name="Straight Arrow Connector 53">
            <a:extLst>
              <a:ext uri="{FF2B5EF4-FFF2-40B4-BE49-F238E27FC236}">
                <a16:creationId xmlns:a16="http://schemas.microsoft.com/office/drawing/2014/main" id="{BB3316CC-58A5-A540-A5B9-A70C7CD24459}"/>
              </a:ext>
            </a:extLst>
          </p:cNvPr>
          <p:cNvCxnSpPr>
            <a:cxnSpLocks/>
            <a:stCxn id="45" idx="2"/>
          </p:cNvCxnSpPr>
          <p:nvPr/>
        </p:nvCxnSpPr>
        <p:spPr>
          <a:xfrm flipH="1" flipV="1">
            <a:off x="2412190" y="3668601"/>
            <a:ext cx="2755150" cy="3834"/>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C73C6504-4551-9842-BD07-60E5A312080B}"/>
              </a:ext>
            </a:extLst>
          </p:cNvPr>
          <p:cNvSpPr txBox="1"/>
          <p:nvPr/>
        </p:nvSpPr>
        <p:spPr>
          <a:xfrm>
            <a:off x="3305509" y="3422919"/>
            <a:ext cx="538930" cy="246221"/>
          </a:xfrm>
          <a:prstGeom prst="rect">
            <a:avLst/>
          </a:prstGeom>
          <a:noFill/>
        </p:spPr>
        <p:txBody>
          <a:bodyPr wrap="none" rtlCol="0">
            <a:spAutoFit/>
          </a:bodyPr>
          <a:lstStyle/>
          <a:p>
            <a:r>
              <a:rPr lang="en-GB" sz="1000" dirty="0"/>
              <a:t>mount</a:t>
            </a:r>
          </a:p>
        </p:txBody>
      </p:sp>
      <p:pic>
        <p:nvPicPr>
          <p:cNvPr id="43" name="Picture 42" descr="A screenshot of a computer&#10;&#10;Description automatically generated">
            <a:extLst>
              <a:ext uri="{FF2B5EF4-FFF2-40B4-BE49-F238E27FC236}">
                <a16:creationId xmlns:a16="http://schemas.microsoft.com/office/drawing/2014/main" id="{5D5149B1-475C-814C-990A-59738F593C61}"/>
              </a:ext>
            </a:extLst>
          </p:cNvPr>
          <p:cNvPicPr>
            <a:picLocks noChangeAspect="1"/>
          </p:cNvPicPr>
          <p:nvPr/>
        </p:nvPicPr>
        <p:blipFill>
          <a:blip r:embed="rId4"/>
          <a:stretch>
            <a:fillRect/>
          </a:stretch>
        </p:blipFill>
        <p:spPr>
          <a:xfrm>
            <a:off x="459126" y="1606068"/>
            <a:ext cx="1827986" cy="1473327"/>
          </a:xfrm>
          <a:prstGeom prst="rect">
            <a:avLst/>
          </a:prstGeom>
        </p:spPr>
      </p:pic>
      <p:sp>
        <p:nvSpPr>
          <p:cNvPr id="9" name="Can 8">
            <a:extLst>
              <a:ext uri="{FF2B5EF4-FFF2-40B4-BE49-F238E27FC236}">
                <a16:creationId xmlns:a16="http://schemas.microsoft.com/office/drawing/2014/main" id="{FE8535E1-1162-1442-A4C2-1469620217EC}"/>
              </a:ext>
            </a:extLst>
          </p:cNvPr>
          <p:cNvSpPr/>
          <p:nvPr/>
        </p:nvSpPr>
        <p:spPr>
          <a:xfrm>
            <a:off x="1459068" y="3223465"/>
            <a:ext cx="950882" cy="81525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1050" dirty="0"/>
              <a:t>External data sources</a:t>
            </a:r>
          </a:p>
        </p:txBody>
      </p:sp>
      <p:pic>
        <p:nvPicPr>
          <p:cNvPr id="44" name="Picture 43">
            <a:extLst>
              <a:ext uri="{FF2B5EF4-FFF2-40B4-BE49-F238E27FC236}">
                <a16:creationId xmlns:a16="http://schemas.microsoft.com/office/drawing/2014/main" id="{C31E5038-C25B-0D49-8763-E09220AD218B}"/>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761703" y="840153"/>
            <a:ext cx="804091" cy="804091"/>
          </a:xfrm>
          <a:prstGeom prst="rect">
            <a:avLst/>
          </a:prstGeom>
        </p:spPr>
      </p:pic>
      <p:sp>
        <p:nvSpPr>
          <p:cNvPr id="46" name="TextBox 45">
            <a:extLst>
              <a:ext uri="{FF2B5EF4-FFF2-40B4-BE49-F238E27FC236}">
                <a16:creationId xmlns:a16="http://schemas.microsoft.com/office/drawing/2014/main" id="{50C2496A-BBD4-1541-B5E5-4C52D07E683E}"/>
              </a:ext>
            </a:extLst>
          </p:cNvPr>
          <p:cNvSpPr txBox="1"/>
          <p:nvPr/>
        </p:nvSpPr>
        <p:spPr>
          <a:xfrm>
            <a:off x="5691504" y="652461"/>
            <a:ext cx="944489" cy="246221"/>
          </a:xfrm>
          <a:prstGeom prst="rect">
            <a:avLst/>
          </a:prstGeom>
          <a:noFill/>
        </p:spPr>
        <p:txBody>
          <a:bodyPr wrap="none" rtlCol="0">
            <a:spAutoFit/>
          </a:bodyPr>
          <a:lstStyle/>
          <a:p>
            <a:r>
              <a:rPr lang="en-GB" sz="1000" dirty="0"/>
              <a:t>EGI Check-in</a:t>
            </a:r>
          </a:p>
        </p:txBody>
      </p:sp>
      <p:pic>
        <p:nvPicPr>
          <p:cNvPr id="47" name="Picture 46">
            <a:extLst>
              <a:ext uri="{FF2B5EF4-FFF2-40B4-BE49-F238E27FC236}">
                <a16:creationId xmlns:a16="http://schemas.microsoft.com/office/drawing/2014/main" id="{48EEB8DB-7A2C-D54D-A4C5-60825FBDEE44}"/>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04219" y="1761569"/>
            <a:ext cx="1401808" cy="666910"/>
          </a:xfrm>
          <a:prstGeom prst="rect">
            <a:avLst/>
          </a:prstGeom>
        </p:spPr>
      </p:pic>
      <p:pic>
        <p:nvPicPr>
          <p:cNvPr id="48" name="Picture 47">
            <a:extLst>
              <a:ext uri="{FF2B5EF4-FFF2-40B4-BE49-F238E27FC236}">
                <a16:creationId xmlns:a16="http://schemas.microsoft.com/office/drawing/2014/main" id="{6E8C2751-DC6D-E94E-8AB2-6632449E16CB}"/>
              </a:ext>
            </a:extLst>
          </p:cNvPr>
          <p:cNvPicPr>
            <a:picLocks noChangeAspect="1"/>
          </p:cNvPicPr>
          <p:nvPr/>
        </p:nvPicPr>
        <p:blipFill>
          <a:blip r:embed="rId7"/>
          <a:stretch>
            <a:fillRect/>
          </a:stretch>
        </p:blipFill>
        <p:spPr>
          <a:xfrm>
            <a:off x="5770807" y="2985283"/>
            <a:ext cx="785883" cy="211584"/>
          </a:xfrm>
          <a:prstGeom prst="rect">
            <a:avLst/>
          </a:prstGeom>
        </p:spPr>
      </p:pic>
      <p:sp>
        <p:nvSpPr>
          <p:cNvPr id="61" name="Rounded Rectangle 60">
            <a:extLst>
              <a:ext uri="{FF2B5EF4-FFF2-40B4-BE49-F238E27FC236}">
                <a16:creationId xmlns:a16="http://schemas.microsoft.com/office/drawing/2014/main" id="{09297C1D-D984-CE48-98FA-CB9ADEBFA580}"/>
              </a:ext>
            </a:extLst>
          </p:cNvPr>
          <p:cNvSpPr/>
          <p:nvPr/>
        </p:nvSpPr>
        <p:spPr>
          <a:xfrm>
            <a:off x="2801776" y="2082010"/>
            <a:ext cx="782525" cy="52959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100" dirty="0"/>
              <a:t>k8s ingress</a:t>
            </a:r>
          </a:p>
        </p:txBody>
      </p:sp>
      <p:cxnSp>
        <p:nvCxnSpPr>
          <p:cNvPr id="63" name="Straight Arrow Connector 62">
            <a:extLst>
              <a:ext uri="{FF2B5EF4-FFF2-40B4-BE49-F238E27FC236}">
                <a16:creationId xmlns:a16="http://schemas.microsoft.com/office/drawing/2014/main" id="{846A925F-943A-BF48-9648-EC8D4B957BAD}"/>
              </a:ext>
            </a:extLst>
          </p:cNvPr>
          <p:cNvCxnSpPr>
            <a:cxnSpLocks/>
            <a:stCxn id="61" idx="3"/>
            <a:endCxn id="7" idx="1"/>
          </p:cNvCxnSpPr>
          <p:nvPr/>
        </p:nvCxnSpPr>
        <p:spPr>
          <a:xfrm>
            <a:off x="3584301" y="2346805"/>
            <a:ext cx="45128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E1ADDB98-5A94-DD4B-95F4-620B33DE8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6659" y="1894619"/>
            <a:ext cx="374782" cy="374782"/>
          </a:xfrm>
          <a:prstGeom prst="rect">
            <a:avLst/>
          </a:prstGeom>
        </p:spPr>
      </p:pic>
    </p:spTree>
    <p:extLst>
      <p:ext uri="{BB962C8B-B14F-4D97-AF65-F5344CB8AC3E}">
        <p14:creationId xmlns:p14="http://schemas.microsoft.com/office/powerpoint/2010/main" val="3284085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loud 31">
            <a:extLst>
              <a:ext uri="{FF2B5EF4-FFF2-40B4-BE49-F238E27FC236}">
                <a16:creationId xmlns:a16="http://schemas.microsoft.com/office/drawing/2014/main" id="{57453C0B-200F-8F48-B158-F8EDB1146577}"/>
              </a:ext>
            </a:extLst>
          </p:cNvPr>
          <p:cNvSpPr/>
          <p:nvPr/>
        </p:nvSpPr>
        <p:spPr>
          <a:xfrm>
            <a:off x="5511114" y="2721315"/>
            <a:ext cx="2693772" cy="206075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3" name="Title 2">
            <a:extLst>
              <a:ext uri="{FF2B5EF4-FFF2-40B4-BE49-F238E27FC236}">
                <a16:creationId xmlns:a16="http://schemas.microsoft.com/office/drawing/2014/main" id="{1D4EC8AF-DA0A-0345-9CB4-59DB07ADCC4E}"/>
              </a:ext>
            </a:extLst>
          </p:cNvPr>
          <p:cNvSpPr>
            <a:spLocks noGrp="1"/>
          </p:cNvSpPr>
          <p:nvPr>
            <p:ph type="title"/>
          </p:nvPr>
        </p:nvSpPr>
        <p:spPr/>
        <p:txBody>
          <a:bodyPr/>
          <a:lstStyle/>
          <a:p>
            <a:r>
              <a:rPr lang="en-GB" dirty="0" err="1"/>
              <a:t>DataHub</a:t>
            </a:r>
            <a:r>
              <a:rPr lang="en-GB" dirty="0"/>
              <a:t> integration</a:t>
            </a:r>
          </a:p>
        </p:txBody>
      </p:sp>
      <p:pic>
        <p:nvPicPr>
          <p:cNvPr id="6" name="Picture 5">
            <a:extLst>
              <a:ext uri="{FF2B5EF4-FFF2-40B4-BE49-F238E27FC236}">
                <a16:creationId xmlns:a16="http://schemas.microsoft.com/office/drawing/2014/main" id="{0DD57432-798E-8947-9D14-132DE476E410}"/>
              </a:ext>
            </a:extLst>
          </p:cNvPr>
          <p:cNvPicPr>
            <a:picLocks noChangeAspect="1"/>
          </p:cNvPicPr>
          <p:nvPr/>
        </p:nvPicPr>
        <p:blipFill>
          <a:blip r:embed="rId2"/>
          <a:stretch>
            <a:fillRect/>
          </a:stretch>
        </p:blipFill>
        <p:spPr>
          <a:xfrm>
            <a:off x="1486031" y="2227808"/>
            <a:ext cx="706516" cy="613741"/>
          </a:xfrm>
          <a:prstGeom prst="rect">
            <a:avLst/>
          </a:prstGeom>
        </p:spPr>
      </p:pic>
      <p:sp>
        <p:nvSpPr>
          <p:cNvPr id="7" name="TextBox 6">
            <a:extLst>
              <a:ext uri="{FF2B5EF4-FFF2-40B4-BE49-F238E27FC236}">
                <a16:creationId xmlns:a16="http://schemas.microsoft.com/office/drawing/2014/main" id="{5E9DE3B6-6DD6-1948-B5CE-FBEADA7424AC}"/>
              </a:ext>
            </a:extLst>
          </p:cNvPr>
          <p:cNvSpPr txBox="1"/>
          <p:nvPr/>
        </p:nvSpPr>
        <p:spPr>
          <a:xfrm>
            <a:off x="1322962" y="2841549"/>
            <a:ext cx="1032655" cy="261610"/>
          </a:xfrm>
          <a:prstGeom prst="rect">
            <a:avLst/>
          </a:prstGeom>
          <a:noFill/>
        </p:spPr>
        <p:txBody>
          <a:bodyPr wrap="none" rtlCol="0">
            <a:spAutoFit/>
          </a:bodyPr>
          <a:lstStyle/>
          <a:p>
            <a:r>
              <a:rPr lang="en-GB" sz="1100" dirty="0"/>
              <a:t>EGI Notebooks</a:t>
            </a:r>
          </a:p>
        </p:txBody>
      </p:sp>
      <p:pic>
        <p:nvPicPr>
          <p:cNvPr id="8" name="Picture 7">
            <a:extLst>
              <a:ext uri="{FF2B5EF4-FFF2-40B4-BE49-F238E27FC236}">
                <a16:creationId xmlns:a16="http://schemas.microsoft.com/office/drawing/2014/main" id="{25166B5D-D395-6C4B-BE8D-0A9748A4C69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072611" y="896256"/>
            <a:ext cx="804091" cy="804091"/>
          </a:xfrm>
          <a:prstGeom prst="rect">
            <a:avLst/>
          </a:prstGeom>
        </p:spPr>
      </p:pic>
      <p:sp>
        <p:nvSpPr>
          <p:cNvPr id="9" name="TextBox 8">
            <a:extLst>
              <a:ext uri="{FF2B5EF4-FFF2-40B4-BE49-F238E27FC236}">
                <a16:creationId xmlns:a16="http://schemas.microsoft.com/office/drawing/2014/main" id="{23307B86-8C15-044F-B162-0C524FEC2A99}"/>
              </a:ext>
            </a:extLst>
          </p:cNvPr>
          <p:cNvSpPr txBox="1"/>
          <p:nvPr/>
        </p:nvSpPr>
        <p:spPr>
          <a:xfrm>
            <a:off x="3072611" y="1700347"/>
            <a:ext cx="676788" cy="261610"/>
          </a:xfrm>
          <a:prstGeom prst="rect">
            <a:avLst/>
          </a:prstGeom>
          <a:noFill/>
        </p:spPr>
        <p:txBody>
          <a:bodyPr wrap="none" rtlCol="0">
            <a:spAutoFit/>
          </a:bodyPr>
          <a:lstStyle/>
          <a:p>
            <a:r>
              <a:rPr lang="en-GB" sz="1100" dirty="0"/>
              <a:t>Check-in</a:t>
            </a:r>
          </a:p>
        </p:txBody>
      </p:sp>
      <p:grpSp>
        <p:nvGrpSpPr>
          <p:cNvPr id="18" name="Group 17">
            <a:extLst>
              <a:ext uri="{FF2B5EF4-FFF2-40B4-BE49-F238E27FC236}">
                <a16:creationId xmlns:a16="http://schemas.microsoft.com/office/drawing/2014/main" id="{9F553DEF-EA67-6146-B251-0A1CD50D2E3B}"/>
              </a:ext>
            </a:extLst>
          </p:cNvPr>
          <p:cNvGrpSpPr/>
          <p:nvPr/>
        </p:nvGrpSpPr>
        <p:grpSpPr>
          <a:xfrm>
            <a:off x="1394295" y="3492361"/>
            <a:ext cx="889987" cy="759593"/>
            <a:chOff x="2568639" y="3273026"/>
            <a:chExt cx="889987" cy="759593"/>
          </a:xfrm>
        </p:grpSpPr>
        <p:grpSp>
          <p:nvGrpSpPr>
            <p:cNvPr id="16" name="Group 15">
              <a:extLst>
                <a:ext uri="{FF2B5EF4-FFF2-40B4-BE49-F238E27FC236}">
                  <a16:creationId xmlns:a16="http://schemas.microsoft.com/office/drawing/2014/main" id="{7EB46A71-7EE1-744A-ADF8-EB55C185ACE9}"/>
                </a:ext>
              </a:extLst>
            </p:cNvPr>
            <p:cNvGrpSpPr/>
            <p:nvPr/>
          </p:nvGrpSpPr>
          <p:grpSpPr>
            <a:xfrm>
              <a:off x="2834663" y="3273026"/>
              <a:ext cx="357939" cy="364969"/>
              <a:chOff x="6940785" y="3140230"/>
              <a:chExt cx="357939" cy="364969"/>
            </a:xfrm>
          </p:grpSpPr>
          <p:sp>
            <p:nvSpPr>
              <p:cNvPr id="11" name="Can 10">
                <a:extLst>
                  <a:ext uri="{FF2B5EF4-FFF2-40B4-BE49-F238E27FC236}">
                    <a16:creationId xmlns:a16="http://schemas.microsoft.com/office/drawing/2014/main" id="{4358D14C-D1BB-7540-9A8E-A2D81FD8D1A3}"/>
                  </a:ext>
                </a:extLst>
              </p:cNvPr>
              <p:cNvSpPr/>
              <p:nvPr/>
            </p:nvSpPr>
            <p:spPr>
              <a:xfrm>
                <a:off x="6940785" y="3140230"/>
                <a:ext cx="357939" cy="121954"/>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4" name="Can 13">
                <a:extLst>
                  <a:ext uri="{FF2B5EF4-FFF2-40B4-BE49-F238E27FC236}">
                    <a16:creationId xmlns:a16="http://schemas.microsoft.com/office/drawing/2014/main" id="{555A4F1E-0EDD-8E4C-A82C-E6D1852A2898}"/>
                  </a:ext>
                </a:extLst>
              </p:cNvPr>
              <p:cNvSpPr/>
              <p:nvPr/>
            </p:nvSpPr>
            <p:spPr>
              <a:xfrm>
                <a:off x="6940785" y="3267916"/>
                <a:ext cx="357939" cy="121954"/>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5" name="Can 14">
                <a:extLst>
                  <a:ext uri="{FF2B5EF4-FFF2-40B4-BE49-F238E27FC236}">
                    <a16:creationId xmlns:a16="http://schemas.microsoft.com/office/drawing/2014/main" id="{9F7393AC-1C42-3A4A-9E47-D6CEC1C992F1}"/>
                  </a:ext>
                </a:extLst>
              </p:cNvPr>
              <p:cNvSpPr/>
              <p:nvPr/>
            </p:nvSpPr>
            <p:spPr>
              <a:xfrm>
                <a:off x="6940785" y="3383245"/>
                <a:ext cx="357939" cy="121954"/>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9A44E76C-8555-974D-94E2-57AAC8C0BDA7}"/>
                </a:ext>
              </a:extLst>
            </p:cNvPr>
            <p:cNvSpPr txBox="1"/>
            <p:nvPr/>
          </p:nvSpPr>
          <p:spPr>
            <a:xfrm>
              <a:off x="2568639" y="3601732"/>
              <a:ext cx="889987" cy="430887"/>
            </a:xfrm>
            <a:prstGeom prst="rect">
              <a:avLst/>
            </a:prstGeom>
            <a:noFill/>
          </p:spPr>
          <p:txBody>
            <a:bodyPr wrap="none" rtlCol="0">
              <a:spAutoFit/>
            </a:bodyPr>
            <a:lstStyle/>
            <a:p>
              <a:pPr algn="ctr"/>
              <a:r>
                <a:rPr lang="en-GB" sz="1100" dirty="0"/>
                <a:t>notebooks</a:t>
              </a:r>
            </a:p>
            <a:p>
              <a:r>
                <a:rPr lang="en-GB" sz="1100" dirty="0" err="1"/>
                <a:t>oneprovider</a:t>
              </a:r>
              <a:endParaRPr lang="en-GB" sz="1100" dirty="0"/>
            </a:p>
          </p:txBody>
        </p:sp>
      </p:grpSp>
      <p:grpSp>
        <p:nvGrpSpPr>
          <p:cNvPr id="19" name="Group 18">
            <a:extLst>
              <a:ext uri="{FF2B5EF4-FFF2-40B4-BE49-F238E27FC236}">
                <a16:creationId xmlns:a16="http://schemas.microsoft.com/office/drawing/2014/main" id="{188E8FFC-6E7F-E74A-BB3A-A353A4295B69}"/>
              </a:ext>
            </a:extLst>
          </p:cNvPr>
          <p:cNvGrpSpPr/>
          <p:nvPr/>
        </p:nvGrpSpPr>
        <p:grpSpPr>
          <a:xfrm>
            <a:off x="6789942" y="3023999"/>
            <a:ext cx="1035861" cy="590316"/>
            <a:chOff x="2568639" y="3273026"/>
            <a:chExt cx="1035861" cy="590316"/>
          </a:xfrm>
        </p:grpSpPr>
        <p:grpSp>
          <p:nvGrpSpPr>
            <p:cNvPr id="20" name="Group 19">
              <a:extLst>
                <a:ext uri="{FF2B5EF4-FFF2-40B4-BE49-F238E27FC236}">
                  <a16:creationId xmlns:a16="http://schemas.microsoft.com/office/drawing/2014/main" id="{4F45B58D-2457-7246-9043-0A94FC2EB68D}"/>
                </a:ext>
              </a:extLst>
            </p:cNvPr>
            <p:cNvGrpSpPr/>
            <p:nvPr/>
          </p:nvGrpSpPr>
          <p:grpSpPr>
            <a:xfrm>
              <a:off x="2834663" y="3273026"/>
              <a:ext cx="357939" cy="364969"/>
              <a:chOff x="6940785" y="3140230"/>
              <a:chExt cx="357939" cy="364969"/>
            </a:xfrm>
          </p:grpSpPr>
          <p:sp>
            <p:nvSpPr>
              <p:cNvPr id="22" name="Can 21">
                <a:extLst>
                  <a:ext uri="{FF2B5EF4-FFF2-40B4-BE49-F238E27FC236}">
                    <a16:creationId xmlns:a16="http://schemas.microsoft.com/office/drawing/2014/main" id="{DACEA9D6-60E5-2F4D-AF21-A82D4E8C4176}"/>
                  </a:ext>
                </a:extLst>
              </p:cNvPr>
              <p:cNvSpPr/>
              <p:nvPr/>
            </p:nvSpPr>
            <p:spPr>
              <a:xfrm>
                <a:off x="6940785" y="3140230"/>
                <a:ext cx="357939" cy="121954"/>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3" name="Can 22">
                <a:extLst>
                  <a:ext uri="{FF2B5EF4-FFF2-40B4-BE49-F238E27FC236}">
                    <a16:creationId xmlns:a16="http://schemas.microsoft.com/office/drawing/2014/main" id="{D4D70545-ED29-9545-8E22-F092239193F6}"/>
                  </a:ext>
                </a:extLst>
              </p:cNvPr>
              <p:cNvSpPr/>
              <p:nvPr/>
            </p:nvSpPr>
            <p:spPr>
              <a:xfrm>
                <a:off x="6940785" y="3267916"/>
                <a:ext cx="357939" cy="121954"/>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4" name="Can 23">
                <a:extLst>
                  <a:ext uri="{FF2B5EF4-FFF2-40B4-BE49-F238E27FC236}">
                    <a16:creationId xmlns:a16="http://schemas.microsoft.com/office/drawing/2014/main" id="{7D96B854-7A1C-1046-AA9C-DE675B133CF0}"/>
                  </a:ext>
                </a:extLst>
              </p:cNvPr>
              <p:cNvSpPr/>
              <p:nvPr/>
            </p:nvSpPr>
            <p:spPr>
              <a:xfrm>
                <a:off x="6940785" y="3383245"/>
                <a:ext cx="357939" cy="121954"/>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66450ABA-5289-CC4A-9F9B-D4D12B850E5F}"/>
                </a:ext>
              </a:extLst>
            </p:cNvPr>
            <p:cNvSpPr txBox="1"/>
            <p:nvPr/>
          </p:nvSpPr>
          <p:spPr>
            <a:xfrm>
              <a:off x="2568639" y="3601732"/>
              <a:ext cx="1035861" cy="261610"/>
            </a:xfrm>
            <a:prstGeom prst="rect">
              <a:avLst/>
            </a:prstGeom>
            <a:noFill/>
          </p:spPr>
          <p:txBody>
            <a:bodyPr wrap="none" rtlCol="0">
              <a:spAutoFit/>
            </a:bodyPr>
            <a:lstStyle/>
            <a:p>
              <a:r>
                <a:rPr lang="en-GB" sz="1100" dirty="0" err="1"/>
                <a:t>oneprovider</a:t>
              </a:r>
              <a:r>
                <a:rPr lang="en-GB" sz="1100" dirty="0"/>
                <a:t> A </a:t>
              </a:r>
            </a:p>
          </p:txBody>
        </p:sp>
      </p:grpSp>
      <p:grpSp>
        <p:nvGrpSpPr>
          <p:cNvPr id="25" name="Group 24">
            <a:extLst>
              <a:ext uri="{FF2B5EF4-FFF2-40B4-BE49-F238E27FC236}">
                <a16:creationId xmlns:a16="http://schemas.microsoft.com/office/drawing/2014/main" id="{A887FD95-A880-7941-B118-FEBACA378A36}"/>
              </a:ext>
            </a:extLst>
          </p:cNvPr>
          <p:cNvGrpSpPr/>
          <p:nvPr/>
        </p:nvGrpSpPr>
        <p:grpSpPr>
          <a:xfrm>
            <a:off x="5892708" y="3886716"/>
            <a:ext cx="998991" cy="577959"/>
            <a:chOff x="2568639" y="3285383"/>
            <a:chExt cx="998991" cy="577959"/>
          </a:xfrm>
        </p:grpSpPr>
        <p:grpSp>
          <p:nvGrpSpPr>
            <p:cNvPr id="26" name="Group 25">
              <a:extLst>
                <a:ext uri="{FF2B5EF4-FFF2-40B4-BE49-F238E27FC236}">
                  <a16:creationId xmlns:a16="http://schemas.microsoft.com/office/drawing/2014/main" id="{C63E06BB-422D-E64E-9E3E-493000C463E1}"/>
                </a:ext>
              </a:extLst>
            </p:cNvPr>
            <p:cNvGrpSpPr/>
            <p:nvPr/>
          </p:nvGrpSpPr>
          <p:grpSpPr>
            <a:xfrm>
              <a:off x="2834663" y="3285383"/>
              <a:ext cx="357939" cy="352612"/>
              <a:chOff x="6940785" y="3152587"/>
              <a:chExt cx="357939" cy="352612"/>
            </a:xfrm>
          </p:grpSpPr>
          <p:sp>
            <p:nvSpPr>
              <p:cNvPr id="28" name="Can 27">
                <a:extLst>
                  <a:ext uri="{FF2B5EF4-FFF2-40B4-BE49-F238E27FC236}">
                    <a16:creationId xmlns:a16="http://schemas.microsoft.com/office/drawing/2014/main" id="{3B5E2DE0-7569-6941-85E1-6C21F33D25D7}"/>
                  </a:ext>
                </a:extLst>
              </p:cNvPr>
              <p:cNvSpPr/>
              <p:nvPr/>
            </p:nvSpPr>
            <p:spPr>
              <a:xfrm>
                <a:off x="6940785" y="3152587"/>
                <a:ext cx="357939" cy="121954"/>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9" name="Can 28">
                <a:extLst>
                  <a:ext uri="{FF2B5EF4-FFF2-40B4-BE49-F238E27FC236}">
                    <a16:creationId xmlns:a16="http://schemas.microsoft.com/office/drawing/2014/main" id="{CB47ADF8-14BA-0542-B7D2-2BB00F24A4BE}"/>
                  </a:ext>
                </a:extLst>
              </p:cNvPr>
              <p:cNvSpPr/>
              <p:nvPr/>
            </p:nvSpPr>
            <p:spPr>
              <a:xfrm>
                <a:off x="6940785" y="3267916"/>
                <a:ext cx="357939" cy="121954"/>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30" name="Can 29">
                <a:extLst>
                  <a:ext uri="{FF2B5EF4-FFF2-40B4-BE49-F238E27FC236}">
                    <a16:creationId xmlns:a16="http://schemas.microsoft.com/office/drawing/2014/main" id="{E047ACE0-338A-984A-BBA6-380891CA4B8C}"/>
                  </a:ext>
                </a:extLst>
              </p:cNvPr>
              <p:cNvSpPr/>
              <p:nvPr/>
            </p:nvSpPr>
            <p:spPr>
              <a:xfrm>
                <a:off x="6940785" y="3383245"/>
                <a:ext cx="357939" cy="121954"/>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2B8E0225-A6FF-4D48-A9C8-F6DFE1C7E8E0}"/>
                </a:ext>
              </a:extLst>
            </p:cNvPr>
            <p:cNvSpPr txBox="1"/>
            <p:nvPr/>
          </p:nvSpPr>
          <p:spPr>
            <a:xfrm>
              <a:off x="2568639" y="3601732"/>
              <a:ext cx="998991" cy="261610"/>
            </a:xfrm>
            <a:prstGeom prst="rect">
              <a:avLst/>
            </a:prstGeom>
            <a:noFill/>
          </p:spPr>
          <p:txBody>
            <a:bodyPr wrap="none" rtlCol="0">
              <a:spAutoFit/>
            </a:bodyPr>
            <a:lstStyle/>
            <a:p>
              <a:r>
                <a:rPr lang="en-GB" sz="1100" dirty="0" err="1"/>
                <a:t>oneprovider</a:t>
              </a:r>
              <a:r>
                <a:rPr lang="en-GB" sz="1100" dirty="0"/>
                <a:t> B</a:t>
              </a:r>
            </a:p>
          </p:txBody>
        </p:sp>
      </p:grpSp>
      <p:sp>
        <p:nvSpPr>
          <p:cNvPr id="31" name="Down Arrow 30">
            <a:extLst>
              <a:ext uri="{FF2B5EF4-FFF2-40B4-BE49-F238E27FC236}">
                <a16:creationId xmlns:a16="http://schemas.microsoft.com/office/drawing/2014/main" id="{676957EB-E07A-5B4E-9C3A-38B424BB5FF8}"/>
              </a:ext>
            </a:extLst>
          </p:cNvPr>
          <p:cNvSpPr/>
          <p:nvPr/>
        </p:nvSpPr>
        <p:spPr>
          <a:xfrm>
            <a:off x="1660319" y="3048302"/>
            <a:ext cx="357939" cy="44406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cxnSp>
        <p:nvCxnSpPr>
          <p:cNvPr id="34" name="Straight Arrow Connector 33">
            <a:extLst>
              <a:ext uri="{FF2B5EF4-FFF2-40B4-BE49-F238E27FC236}">
                <a16:creationId xmlns:a16="http://schemas.microsoft.com/office/drawing/2014/main" id="{9C7EDE1F-15E2-7846-AF4C-20DF2CC5F59B}"/>
              </a:ext>
            </a:extLst>
          </p:cNvPr>
          <p:cNvCxnSpPr>
            <a:stCxn id="23" idx="2"/>
            <a:endCxn id="14" idx="4"/>
          </p:cNvCxnSpPr>
          <p:nvPr/>
        </p:nvCxnSpPr>
        <p:spPr>
          <a:xfrm flipH="1">
            <a:off x="2018258" y="3212662"/>
            <a:ext cx="5037708" cy="468362"/>
          </a:xfrm>
          <a:prstGeom prst="straightConnector1">
            <a:avLst/>
          </a:prstGeom>
          <a:ln w="15875">
            <a:solidFill>
              <a:schemeClr val="accent6"/>
            </a:solidFill>
            <a:prstDash val="solid"/>
            <a:tailEnd type="triangle"/>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3">
            <a:extLst>
              <a:ext uri="{FF2B5EF4-FFF2-40B4-BE49-F238E27FC236}">
                <a16:creationId xmlns:a16="http://schemas.microsoft.com/office/drawing/2014/main" id="{0013BD94-AF65-5E43-9610-53DB2E6AEF0B}"/>
              </a:ext>
            </a:extLst>
          </p:cNvPr>
          <p:cNvCxnSpPr>
            <a:cxnSpLocks/>
            <a:stCxn id="29" idx="2"/>
            <a:endCxn id="14" idx="4"/>
          </p:cNvCxnSpPr>
          <p:nvPr/>
        </p:nvCxnSpPr>
        <p:spPr>
          <a:xfrm flipH="1" flipV="1">
            <a:off x="2018258" y="3681024"/>
            <a:ext cx="4140474" cy="381998"/>
          </a:xfrm>
          <a:prstGeom prst="straightConnector1">
            <a:avLst/>
          </a:prstGeom>
          <a:ln w="15875">
            <a:solidFill>
              <a:schemeClr val="accent6"/>
            </a:solidFill>
            <a:prstDash val="solid"/>
            <a:tailEnd type="triangle"/>
          </a:ln>
          <a:effectLst/>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ED11888-37E0-0743-A22E-2023A4097CD9}"/>
              </a:ext>
            </a:extLst>
          </p:cNvPr>
          <p:cNvSpPr txBox="1"/>
          <p:nvPr/>
        </p:nvSpPr>
        <p:spPr>
          <a:xfrm>
            <a:off x="3923223" y="3569701"/>
            <a:ext cx="1715534" cy="246221"/>
          </a:xfrm>
          <a:prstGeom prst="rect">
            <a:avLst/>
          </a:prstGeom>
          <a:noFill/>
        </p:spPr>
        <p:txBody>
          <a:bodyPr wrap="none" rtlCol="0">
            <a:spAutoFit/>
          </a:bodyPr>
          <a:lstStyle/>
          <a:p>
            <a:r>
              <a:rPr lang="en-GB" sz="1000" dirty="0"/>
              <a:t>Transfer data transparently</a:t>
            </a:r>
          </a:p>
        </p:txBody>
      </p:sp>
      <p:sp>
        <p:nvSpPr>
          <p:cNvPr id="39" name="TextBox 38">
            <a:extLst>
              <a:ext uri="{FF2B5EF4-FFF2-40B4-BE49-F238E27FC236}">
                <a16:creationId xmlns:a16="http://schemas.microsoft.com/office/drawing/2014/main" id="{602A5C9E-7F61-B343-A22A-B1DAF72947A1}"/>
              </a:ext>
            </a:extLst>
          </p:cNvPr>
          <p:cNvSpPr txBox="1"/>
          <p:nvPr/>
        </p:nvSpPr>
        <p:spPr>
          <a:xfrm>
            <a:off x="870134" y="3070543"/>
            <a:ext cx="981359" cy="276999"/>
          </a:xfrm>
          <a:prstGeom prst="rect">
            <a:avLst/>
          </a:prstGeom>
          <a:noFill/>
        </p:spPr>
        <p:txBody>
          <a:bodyPr wrap="none" rtlCol="0">
            <a:spAutoFit/>
          </a:bodyPr>
          <a:lstStyle/>
          <a:p>
            <a:r>
              <a:rPr lang="en-GB" sz="1050" dirty="0"/>
              <a:t>Access</a:t>
            </a:r>
            <a:r>
              <a:rPr lang="en-GB" sz="1200" dirty="0"/>
              <a:t> data</a:t>
            </a:r>
          </a:p>
        </p:txBody>
      </p:sp>
      <p:sp>
        <p:nvSpPr>
          <p:cNvPr id="41" name="Rectangle 40">
            <a:extLst>
              <a:ext uri="{FF2B5EF4-FFF2-40B4-BE49-F238E27FC236}">
                <a16:creationId xmlns:a16="http://schemas.microsoft.com/office/drawing/2014/main" id="{CF334FB9-DDDF-1C4B-9A86-C3F601371B11}"/>
              </a:ext>
            </a:extLst>
          </p:cNvPr>
          <p:cNvSpPr/>
          <p:nvPr/>
        </p:nvSpPr>
        <p:spPr>
          <a:xfrm>
            <a:off x="4517167" y="2154999"/>
            <a:ext cx="852616" cy="75935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000" dirty="0" err="1"/>
              <a:t>DataHub</a:t>
            </a:r>
            <a:endParaRPr lang="en-GB" sz="1000" dirty="0"/>
          </a:p>
          <a:p>
            <a:pPr algn="ctr"/>
            <a:r>
              <a:rPr lang="en-GB" sz="1000" dirty="0" err="1"/>
              <a:t>Onezone</a:t>
            </a:r>
            <a:endParaRPr lang="en-GB" sz="1000" dirty="0"/>
          </a:p>
        </p:txBody>
      </p:sp>
      <p:cxnSp>
        <p:nvCxnSpPr>
          <p:cNvPr id="43" name="Straight Arrow Connector 42">
            <a:extLst>
              <a:ext uri="{FF2B5EF4-FFF2-40B4-BE49-F238E27FC236}">
                <a16:creationId xmlns:a16="http://schemas.microsoft.com/office/drawing/2014/main" id="{03FD4851-1F70-8342-AC4A-A6EC2AEB6B9B}"/>
              </a:ext>
            </a:extLst>
          </p:cNvPr>
          <p:cNvCxnSpPr>
            <a:stCxn id="6" idx="3"/>
            <a:endCxn id="9" idx="2"/>
          </p:cNvCxnSpPr>
          <p:nvPr/>
        </p:nvCxnSpPr>
        <p:spPr>
          <a:xfrm flipV="1">
            <a:off x="2192547" y="1961957"/>
            <a:ext cx="1218458" cy="572722"/>
          </a:xfrm>
          <a:prstGeom prst="bentConnector2">
            <a:avLst/>
          </a:prstGeom>
          <a:ln w="25400">
            <a:headEnd type="triangle"/>
            <a:tailEnd type="triangle"/>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2">
            <a:extLst>
              <a:ext uri="{FF2B5EF4-FFF2-40B4-BE49-F238E27FC236}">
                <a16:creationId xmlns:a16="http://schemas.microsoft.com/office/drawing/2014/main" id="{E13C07D2-D377-6646-A079-698B3E5A62BE}"/>
              </a:ext>
            </a:extLst>
          </p:cNvPr>
          <p:cNvCxnSpPr>
            <a:cxnSpLocks/>
            <a:stCxn id="41" idx="1"/>
            <a:endCxn id="9" idx="2"/>
          </p:cNvCxnSpPr>
          <p:nvPr/>
        </p:nvCxnSpPr>
        <p:spPr>
          <a:xfrm rot="10800000">
            <a:off x="3411005" y="1961958"/>
            <a:ext cx="1106162" cy="572721"/>
          </a:xfrm>
          <a:prstGeom prst="bentConnector2">
            <a:avLst/>
          </a:prstGeom>
          <a:ln w="25400">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C04C8C5-8A36-7440-8C56-8BE3CFB6EC02}"/>
              </a:ext>
            </a:extLst>
          </p:cNvPr>
          <p:cNvSpPr txBox="1"/>
          <p:nvPr/>
        </p:nvSpPr>
        <p:spPr>
          <a:xfrm>
            <a:off x="2296443" y="2523739"/>
            <a:ext cx="2201244" cy="261610"/>
          </a:xfrm>
          <a:prstGeom prst="rect">
            <a:avLst/>
          </a:prstGeom>
          <a:noFill/>
        </p:spPr>
        <p:txBody>
          <a:bodyPr wrap="none" rtlCol="0">
            <a:spAutoFit/>
          </a:bodyPr>
          <a:lstStyle/>
          <a:p>
            <a:r>
              <a:rPr lang="en-GB" sz="1100" dirty="0" err="1"/>
              <a:t>AuthN</a:t>
            </a:r>
            <a:r>
              <a:rPr lang="en-GB" sz="1100" dirty="0"/>
              <a:t>/</a:t>
            </a:r>
            <a:r>
              <a:rPr lang="en-GB" sz="1100" dirty="0" err="1"/>
              <a:t>AuthZ</a:t>
            </a:r>
            <a:r>
              <a:rPr lang="en-GB" sz="1100" dirty="0"/>
              <a:t> + token generation</a:t>
            </a:r>
          </a:p>
        </p:txBody>
      </p:sp>
      <p:cxnSp>
        <p:nvCxnSpPr>
          <p:cNvPr id="52" name="Straight Arrow Connector 33">
            <a:extLst>
              <a:ext uri="{FF2B5EF4-FFF2-40B4-BE49-F238E27FC236}">
                <a16:creationId xmlns:a16="http://schemas.microsoft.com/office/drawing/2014/main" id="{739E2605-BAC5-554B-9275-EF71FA101D8C}"/>
              </a:ext>
            </a:extLst>
          </p:cNvPr>
          <p:cNvCxnSpPr>
            <a:cxnSpLocks/>
            <a:stCxn id="41" idx="2"/>
            <a:endCxn id="11" idx="4"/>
          </p:cNvCxnSpPr>
          <p:nvPr/>
        </p:nvCxnSpPr>
        <p:spPr>
          <a:xfrm rot="5400000">
            <a:off x="3161377" y="1771239"/>
            <a:ext cx="638981" cy="2925217"/>
          </a:xfrm>
          <a:prstGeom prst="curvedConnector2">
            <a:avLst/>
          </a:prstGeom>
          <a:ln w="15875">
            <a:solidFill>
              <a:schemeClr val="tx1"/>
            </a:solidFill>
            <a:prstDash val="dash"/>
            <a:tailEnd type="triangle"/>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33">
            <a:extLst>
              <a:ext uri="{FF2B5EF4-FFF2-40B4-BE49-F238E27FC236}">
                <a16:creationId xmlns:a16="http://schemas.microsoft.com/office/drawing/2014/main" id="{38451B4E-0726-5342-B4DF-19285B137440}"/>
              </a:ext>
            </a:extLst>
          </p:cNvPr>
          <p:cNvCxnSpPr>
            <a:cxnSpLocks/>
            <a:stCxn id="41" idx="2"/>
            <a:endCxn id="22" idx="0"/>
          </p:cNvCxnSpPr>
          <p:nvPr/>
        </p:nvCxnSpPr>
        <p:spPr>
          <a:xfrm rot="16200000" flipH="1">
            <a:off x="6019140" y="1838691"/>
            <a:ext cx="140131" cy="2291461"/>
          </a:xfrm>
          <a:prstGeom prst="curvedConnector3">
            <a:avLst>
              <a:gd name="adj1" fmla="val 50000"/>
            </a:avLst>
          </a:prstGeom>
          <a:ln w="15875">
            <a:solidFill>
              <a:schemeClr val="tx1"/>
            </a:solidFill>
            <a:prstDash val="dash"/>
            <a:tailEnd type="triangle"/>
          </a:ln>
          <a:effectLst/>
        </p:spPr>
        <p:style>
          <a:lnRef idx="1">
            <a:schemeClr val="accent1"/>
          </a:lnRef>
          <a:fillRef idx="0">
            <a:schemeClr val="accent1"/>
          </a:fillRef>
          <a:effectRef idx="0">
            <a:schemeClr val="accent1"/>
          </a:effectRef>
          <a:fontRef idx="minor">
            <a:schemeClr val="tx1"/>
          </a:fontRef>
        </p:style>
      </p:cxnSp>
      <p:cxnSp>
        <p:nvCxnSpPr>
          <p:cNvPr id="58" name="Straight Arrow Connector 33">
            <a:extLst>
              <a:ext uri="{FF2B5EF4-FFF2-40B4-BE49-F238E27FC236}">
                <a16:creationId xmlns:a16="http://schemas.microsoft.com/office/drawing/2014/main" id="{000EC489-D666-774D-A868-E4826050950B}"/>
              </a:ext>
            </a:extLst>
          </p:cNvPr>
          <p:cNvCxnSpPr>
            <a:cxnSpLocks/>
            <a:stCxn id="41" idx="2"/>
            <a:endCxn id="28" idx="1"/>
          </p:cNvCxnSpPr>
          <p:nvPr/>
        </p:nvCxnSpPr>
        <p:spPr>
          <a:xfrm rot="16200000" flipH="1">
            <a:off x="5154409" y="2703422"/>
            <a:ext cx="972359" cy="1394227"/>
          </a:xfrm>
          <a:prstGeom prst="curvedConnector3">
            <a:avLst>
              <a:gd name="adj1" fmla="val 50000"/>
            </a:avLst>
          </a:prstGeom>
          <a:ln w="15875">
            <a:solidFill>
              <a:schemeClr val="tx1"/>
            </a:solidFill>
            <a:prstDash val="dash"/>
            <a:tailEnd type="triangle"/>
          </a:ln>
          <a:effectLst/>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064F35C-8003-1F41-90AA-58874B714CB5}"/>
              </a:ext>
            </a:extLst>
          </p:cNvPr>
          <p:cNvSpPr txBox="1"/>
          <p:nvPr/>
        </p:nvSpPr>
        <p:spPr>
          <a:xfrm>
            <a:off x="4995745" y="2956849"/>
            <a:ext cx="644728" cy="246221"/>
          </a:xfrm>
          <a:prstGeom prst="rect">
            <a:avLst/>
          </a:prstGeom>
          <a:noFill/>
        </p:spPr>
        <p:txBody>
          <a:bodyPr wrap="none" rtlCol="0">
            <a:spAutoFit/>
          </a:bodyPr>
          <a:lstStyle/>
          <a:p>
            <a:r>
              <a:rPr lang="en-GB" sz="1000" dirty="0"/>
              <a:t>Manage</a:t>
            </a:r>
          </a:p>
        </p:txBody>
      </p:sp>
      <p:pic>
        <p:nvPicPr>
          <p:cNvPr id="4" name="Picture 3" descr="Graphical user interface, text, application&#10;&#10;Description automatically generated">
            <a:extLst>
              <a:ext uri="{FF2B5EF4-FFF2-40B4-BE49-F238E27FC236}">
                <a16:creationId xmlns:a16="http://schemas.microsoft.com/office/drawing/2014/main" id="{5BDF1DA4-1E81-7148-9492-47BC4FA57DDA}"/>
              </a:ext>
            </a:extLst>
          </p:cNvPr>
          <p:cNvPicPr>
            <a:picLocks noChangeAspect="1"/>
          </p:cNvPicPr>
          <p:nvPr/>
        </p:nvPicPr>
        <p:blipFill>
          <a:blip r:embed="rId4"/>
          <a:stretch>
            <a:fillRect/>
          </a:stretch>
        </p:blipFill>
        <p:spPr>
          <a:xfrm>
            <a:off x="5095160" y="754220"/>
            <a:ext cx="3744510" cy="1329986"/>
          </a:xfrm>
          <a:prstGeom prst="rect">
            <a:avLst/>
          </a:prstGeom>
        </p:spPr>
      </p:pic>
    </p:spTree>
    <p:extLst>
      <p:ext uri="{BB962C8B-B14F-4D97-AF65-F5344CB8AC3E}">
        <p14:creationId xmlns:p14="http://schemas.microsoft.com/office/powerpoint/2010/main" val="1265229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3B90F8-811B-AF49-8857-AEC37A7C9350}"/>
              </a:ext>
            </a:extLst>
          </p:cNvPr>
          <p:cNvSpPr>
            <a:spLocks noGrp="1"/>
          </p:cNvSpPr>
          <p:nvPr>
            <p:ph type="body" sz="quarter" idx="15"/>
          </p:nvPr>
        </p:nvSpPr>
        <p:spPr/>
        <p:txBody>
          <a:bodyPr/>
          <a:lstStyle/>
          <a:p>
            <a:r>
              <a:rPr lang="en-GB" dirty="0"/>
              <a:t>B2DROP</a:t>
            </a:r>
          </a:p>
          <a:p>
            <a:pPr lvl="1"/>
            <a:r>
              <a:rPr lang="en-GB" dirty="0"/>
              <a:t>Dropbox-like storage service from EUDAT</a:t>
            </a:r>
          </a:p>
          <a:p>
            <a:pPr lvl="1"/>
            <a:r>
              <a:rPr lang="en-GB" dirty="0"/>
              <a:t>WebDAV based access, mounted with fuse</a:t>
            </a:r>
          </a:p>
          <a:p>
            <a:r>
              <a:rPr lang="en-GB" dirty="0"/>
              <a:t>D4Science Workspace</a:t>
            </a:r>
          </a:p>
          <a:p>
            <a:pPr lvl="1"/>
            <a:r>
              <a:rPr lang="en-GB" dirty="0"/>
              <a:t>Shared file facility for the D4Science VRE with its own </a:t>
            </a:r>
            <a:r>
              <a:rPr lang="en-GB" i="1" dirty="0" err="1"/>
              <a:t>StorageHub</a:t>
            </a:r>
            <a:r>
              <a:rPr lang="en-GB" dirty="0"/>
              <a:t> API</a:t>
            </a:r>
          </a:p>
          <a:p>
            <a:pPr lvl="1"/>
            <a:r>
              <a:rPr lang="en-GB" dirty="0"/>
              <a:t>Mounted with fuse with a sidecar container</a:t>
            </a:r>
          </a:p>
          <a:p>
            <a:r>
              <a:rPr lang="en-GB" dirty="0"/>
              <a:t>Potentially anything that can be exposed as volumes in k8s</a:t>
            </a:r>
          </a:p>
          <a:p>
            <a:pPr lvl="1"/>
            <a:r>
              <a:rPr lang="en-GB" dirty="0"/>
              <a:t>NFS</a:t>
            </a:r>
          </a:p>
          <a:p>
            <a:pPr lvl="1"/>
            <a:r>
              <a:rPr lang="en-GB" dirty="0" err="1"/>
              <a:t>Ceph</a:t>
            </a:r>
            <a:endParaRPr lang="en-GB" dirty="0"/>
          </a:p>
          <a:p>
            <a:pPr lvl="1"/>
            <a:r>
              <a:rPr lang="en-GB" dirty="0"/>
              <a:t>Cinder (block volumes)</a:t>
            </a:r>
          </a:p>
          <a:p>
            <a:pPr lvl="1"/>
            <a:endParaRPr lang="en-GB" dirty="0"/>
          </a:p>
        </p:txBody>
      </p:sp>
      <p:sp>
        <p:nvSpPr>
          <p:cNvPr id="3" name="Title 2">
            <a:extLst>
              <a:ext uri="{FF2B5EF4-FFF2-40B4-BE49-F238E27FC236}">
                <a16:creationId xmlns:a16="http://schemas.microsoft.com/office/drawing/2014/main" id="{E0216CA4-E93B-4D48-A560-6AEFE254FC2B}"/>
              </a:ext>
            </a:extLst>
          </p:cNvPr>
          <p:cNvSpPr>
            <a:spLocks noGrp="1"/>
          </p:cNvSpPr>
          <p:nvPr>
            <p:ph type="title"/>
          </p:nvPr>
        </p:nvSpPr>
        <p:spPr/>
        <p:txBody>
          <a:bodyPr/>
          <a:lstStyle/>
          <a:p>
            <a:r>
              <a:rPr lang="en-GB" dirty="0"/>
              <a:t>Other data services integrations</a:t>
            </a:r>
          </a:p>
        </p:txBody>
      </p:sp>
      <p:sp>
        <p:nvSpPr>
          <p:cNvPr id="4" name="Subtitle 3">
            <a:extLst>
              <a:ext uri="{FF2B5EF4-FFF2-40B4-BE49-F238E27FC236}">
                <a16:creationId xmlns:a16="http://schemas.microsoft.com/office/drawing/2014/main" id="{6F9FBE90-4A8E-8A4C-84C1-AAE8F71DC9F6}"/>
              </a:ext>
            </a:extLst>
          </p:cNvPr>
          <p:cNvSpPr>
            <a:spLocks noGrp="1"/>
          </p:cNvSpPr>
          <p:nvPr>
            <p:ph type="subTitle" idx="14"/>
          </p:nvPr>
        </p:nvSpPr>
        <p:spPr/>
        <p:txBody>
          <a:bodyPr/>
          <a:lstStyle/>
          <a:p>
            <a:endParaRPr lang="en-GB"/>
          </a:p>
        </p:txBody>
      </p:sp>
    </p:spTree>
    <p:extLst>
      <p:ext uri="{BB962C8B-B14F-4D97-AF65-F5344CB8AC3E}">
        <p14:creationId xmlns:p14="http://schemas.microsoft.com/office/powerpoint/2010/main" val="1492620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C0D21-2EDA-B34D-8EC2-6D5D1700992B}"/>
              </a:ext>
            </a:extLst>
          </p:cNvPr>
          <p:cNvSpPr>
            <a:spLocks noGrp="1"/>
          </p:cNvSpPr>
          <p:nvPr>
            <p:ph type="title"/>
          </p:nvPr>
        </p:nvSpPr>
        <p:spPr/>
        <p:txBody>
          <a:bodyPr/>
          <a:lstStyle/>
          <a:p>
            <a:r>
              <a:rPr lang="en-ES" dirty="0"/>
              <a:t>Accessing other EGI services</a:t>
            </a:r>
          </a:p>
        </p:txBody>
      </p:sp>
      <p:sp>
        <p:nvSpPr>
          <p:cNvPr id="7" name="Subtitle 6">
            <a:extLst>
              <a:ext uri="{FF2B5EF4-FFF2-40B4-BE49-F238E27FC236}">
                <a16:creationId xmlns:a16="http://schemas.microsoft.com/office/drawing/2014/main" id="{55CB4FE6-FD17-684B-B2A7-980E0AEDB77D}"/>
              </a:ext>
            </a:extLst>
          </p:cNvPr>
          <p:cNvSpPr>
            <a:spLocks noGrp="1"/>
          </p:cNvSpPr>
          <p:nvPr>
            <p:ph type="subTitle" idx="1"/>
          </p:nvPr>
        </p:nvSpPr>
        <p:spPr/>
        <p:txBody>
          <a:bodyPr/>
          <a:lstStyle/>
          <a:p>
            <a:endParaRPr lang="en-ES"/>
          </a:p>
        </p:txBody>
      </p:sp>
      <p:sp>
        <p:nvSpPr>
          <p:cNvPr id="8" name="Text Placeholder 7">
            <a:extLst>
              <a:ext uri="{FF2B5EF4-FFF2-40B4-BE49-F238E27FC236}">
                <a16:creationId xmlns:a16="http://schemas.microsoft.com/office/drawing/2014/main" id="{E7C2250C-DA1C-A84D-9729-BBA8B3C23ECA}"/>
              </a:ext>
            </a:extLst>
          </p:cNvPr>
          <p:cNvSpPr>
            <a:spLocks noGrp="1"/>
          </p:cNvSpPr>
          <p:nvPr>
            <p:ph type="body" idx="2"/>
          </p:nvPr>
        </p:nvSpPr>
        <p:spPr/>
        <p:txBody>
          <a:bodyPr/>
          <a:lstStyle/>
          <a:p>
            <a:pPr marL="101600" indent="0">
              <a:buNone/>
            </a:pPr>
            <a:r>
              <a:rPr lang="en-ES" sz="1800" dirty="0"/>
              <a:t>Notebooks environment has a valid access token that can be used to interact other EGI services</a:t>
            </a:r>
          </a:p>
          <a:p>
            <a:pPr>
              <a:buFont typeface="Arial" panose="020B0604020202020204" pitchFamily="34" charset="0"/>
              <a:buChar char="•"/>
            </a:pPr>
            <a:r>
              <a:rPr lang="en-GB" sz="1800" dirty="0"/>
              <a:t>Stored in </a:t>
            </a:r>
            <a:r>
              <a:rPr lang="en-GB" sz="1200" dirty="0">
                <a:latin typeface="Menlo" panose="020B0609030804020204" pitchFamily="49" charset="0"/>
                <a:ea typeface="Menlo" panose="020B0609030804020204" pitchFamily="49" charset="0"/>
                <a:cs typeface="Menlo" panose="020B0609030804020204" pitchFamily="49" charset="0"/>
              </a:rPr>
              <a:t>/var/run/secrets/</a:t>
            </a:r>
            <a:r>
              <a:rPr lang="en-GB" sz="1200" dirty="0" err="1">
                <a:latin typeface="Menlo" panose="020B0609030804020204" pitchFamily="49" charset="0"/>
                <a:ea typeface="Menlo" panose="020B0609030804020204" pitchFamily="49" charset="0"/>
                <a:cs typeface="Menlo" panose="020B0609030804020204" pitchFamily="49" charset="0"/>
              </a:rPr>
              <a:t>egi.eu</a:t>
            </a:r>
            <a:r>
              <a:rPr lang="en-GB" sz="1200" dirty="0">
                <a:latin typeface="Menlo" panose="020B0609030804020204" pitchFamily="49" charset="0"/>
                <a:ea typeface="Menlo" panose="020B0609030804020204" pitchFamily="49" charset="0"/>
                <a:cs typeface="Menlo" panose="020B0609030804020204" pitchFamily="49" charset="0"/>
              </a:rPr>
              <a:t>/</a:t>
            </a:r>
            <a:r>
              <a:rPr lang="en-GB" sz="1200" dirty="0" err="1">
                <a:latin typeface="Menlo" panose="020B0609030804020204" pitchFamily="49" charset="0"/>
                <a:ea typeface="Menlo" panose="020B0609030804020204" pitchFamily="49" charset="0"/>
                <a:cs typeface="Menlo" panose="020B0609030804020204" pitchFamily="49" charset="0"/>
              </a:rPr>
              <a:t>access_token</a:t>
            </a:r>
            <a:endParaRPr lang="en-GB" sz="1100" dirty="0">
              <a:latin typeface="Menlo" panose="020B0609030804020204" pitchFamily="49" charset="0"/>
              <a:ea typeface="Menlo" panose="020B0609030804020204" pitchFamily="49" charset="0"/>
              <a:cs typeface="Menlo" panose="020B0609030804020204" pitchFamily="49" charset="0"/>
            </a:endParaRPr>
          </a:p>
          <a:p>
            <a:pPr>
              <a:buFont typeface="Arial" panose="020B0604020202020204" pitchFamily="34" charset="0"/>
              <a:buChar char="•"/>
            </a:pPr>
            <a:r>
              <a:rPr lang="en-GB" sz="1800" dirty="0"/>
              <a:t>Automatically renewed as needed</a:t>
            </a:r>
          </a:p>
          <a:p>
            <a:pPr>
              <a:buFont typeface="Arial" panose="020B0604020202020204" pitchFamily="34" charset="0"/>
              <a:buChar char="•"/>
            </a:pPr>
            <a:endParaRPr lang="en-GB" sz="1800" dirty="0"/>
          </a:p>
          <a:p>
            <a:pPr marL="101600" indent="0">
              <a:buNone/>
            </a:pPr>
            <a:endParaRPr lang="en-GB" sz="1800" dirty="0"/>
          </a:p>
          <a:p>
            <a:pPr marL="101600" indent="0">
              <a:buNone/>
            </a:pPr>
            <a:endParaRPr lang="en-GB" dirty="0"/>
          </a:p>
          <a:p>
            <a:pPr marL="101600" indent="0">
              <a:buNone/>
            </a:pPr>
            <a:endParaRPr lang="en-GB" dirty="0"/>
          </a:p>
          <a:p>
            <a:pPr>
              <a:buFont typeface="Arial" panose="020B0604020202020204" pitchFamily="34" charset="0"/>
              <a:buChar char="•"/>
            </a:pPr>
            <a:endParaRPr lang="en-ES" dirty="0"/>
          </a:p>
        </p:txBody>
      </p:sp>
      <p:sp>
        <p:nvSpPr>
          <p:cNvPr id="9" name="Text Placeholder 8">
            <a:extLst>
              <a:ext uri="{FF2B5EF4-FFF2-40B4-BE49-F238E27FC236}">
                <a16:creationId xmlns:a16="http://schemas.microsoft.com/office/drawing/2014/main" id="{8A6CC4D5-DAED-514C-93D4-050EF59F0141}"/>
              </a:ext>
            </a:extLst>
          </p:cNvPr>
          <p:cNvSpPr>
            <a:spLocks noGrp="1"/>
          </p:cNvSpPr>
          <p:nvPr>
            <p:ph type="body" idx="3"/>
          </p:nvPr>
        </p:nvSpPr>
        <p:spPr/>
        <p:txBody>
          <a:bodyPr/>
          <a:lstStyle/>
          <a:p>
            <a:endParaRPr lang="en-ES"/>
          </a:p>
        </p:txBody>
      </p:sp>
      <p:pic>
        <p:nvPicPr>
          <p:cNvPr id="6" name="Picture 5" descr="Graphical user interface, text, application&#10;&#10;Description automatically generated">
            <a:extLst>
              <a:ext uri="{FF2B5EF4-FFF2-40B4-BE49-F238E27FC236}">
                <a16:creationId xmlns:a16="http://schemas.microsoft.com/office/drawing/2014/main" id="{C514C6E7-0FA1-A440-AFBE-887F7FF4CD79}"/>
              </a:ext>
            </a:extLst>
          </p:cNvPr>
          <p:cNvPicPr>
            <a:picLocks noChangeAspect="1"/>
          </p:cNvPicPr>
          <p:nvPr/>
        </p:nvPicPr>
        <p:blipFill>
          <a:blip r:embed="rId2"/>
          <a:stretch>
            <a:fillRect/>
          </a:stretch>
        </p:blipFill>
        <p:spPr>
          <a:xfrm>
            <a:off x="4687332" y="1745544"/>
            <a:ext cx="4279900" cy="2444750"/>
          </a:xfrm>
          <a:prstGeom prst="rect">
            <a:avLst/>
          </a:prstGeom>
        </p:spPr>
      </p:pic>
    </p:spTree>
    <p:extLst>
      <p:ext uri="{BB962C8B-B14F-4D97-AF65-F5344CB8AC3E}">
        <p14:creationId xmlns:p14="http://schemas.microsoft.com/office/powerpoint/2010/main" val="3626289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F6082A9-6238-C043-8843-51A095EAF2BD}"/>
              </a:ext>
            </a:extLst>
          </p:cNvPr>
          <p:cNvSpPr>
            <a:spLocks noGrp="1"/>
          </p:cNvSpPr>
          <p:nvPr>
            <p:ph type="pic" idx="2"/>
          </p:nvPr>
        </p:nvSpPr>
        <p:spPr/>
      </p:sp>
      <p:sp>
        <p:nvSpPr>
          <p:cNvPr id="648" name="Google Shape;648;p50"/>
          <p:cNvSpPr txBox="1">
            <a:spLocks noGrp="1"/>
          </p:cNvSpPr>
          <p:nvPr>
            <p:ph type="title"/>
          </p:nvPr>
        </p:nvSpPr>
        <p:spPr>
          <a:prstGeom prst="rect">
            <a:avLst/>
          </a:prstGeom>
          <a:noFill/>
          <a:ln>
            <a:noFill/>
          </a:ln>
        </p:spPr>
        <p:txBody>
          <a:bodyPr spcFirstLastPara="1" wrap="square" lIns="68569" tIns="34275" rIns="68569" bIns="34275" anchor="t" anchorCtr="0">
            <a:normAutofit fontScale="90000"/>
          </a:bodyPr>
          <a:lstStyle/>
          <a:p>
            <a:r>
              <a:rPr lang="en-GB" sz="2187" dirty="0"/>
              <a:t>Binder</a:t>
            </a:r>
            <a:endParaRPr sz="2187" dirty="0"/>
          </a:p>
        </p:txBody>
      </p:sp>
      <p:sp>
        <p:nvSpPr>
          <p:cNvPr id="7" name="Subtitle 6">
            <a:extLst>
              <a:ext uri="{FF2B5EF4-FFF2-40B4-BE49-F238E27FC236}">
                <a16:creationId xmlns:a16="http://schemas.microsoft.com/office/drawing/2014/main" id="{9FB09B93-FCD1-C24B-B0A8-50A9EF7F0E17}"/>
              </a:ext>
            </a:extLst>
          </p:cNvPr>
          <p:cNvSpPr>
            <a:spLocks noGrp="1"/>
          </p:cNvSpPr>
          <p:nvPr>
            <p:ph type="subTitle" idx="1"/>
          </p:nvPr>
        </p:nvSpPr>
        <p:spPr/>
        <p:txBody>
          <a:bodyPr/>
          <a:lstStyle/>
          <a:p>
            <a:endParaRPr lang="en-ES"/>
          </a:p>
        </p:txBody>
      </p:sp>
      <p:sp>
        <p:nvSpPr>
          <p:cNvPr id="6" name="Text Placeholder 5">
            <a:extLst>
              <a:ext uri="{FF2B5EF4-FFF2-40B4-BE49-F238E27FC236}">
                <a16:creationId xmlns:a16="http://schemas.microsoft.com/office/drawing/2014/main" id="{99E2E57D-8047-D045-ABCC-E9894929521C}"/>
              </a:ext>
            </a:extLst>
          </p:cNvPr>
          <p:cNvSpPr>
            <a:spLocks noGrp="1"/>
          </p:cNvSpPr>
          <p:nvPr>
            <p:ph type="body" idx="3"/>
          </p:nvPr>
        </p:nvSpPr>
        <p:spPr/>
        <p:txBody>
          <a:bodyPr/>
          <a:lstStyle/>
          <a:p>
            <a:r>
              <a:rPr lang="en-US" dirty="0">
                <a:solidFill>
                  <a:srgbClr val="000000"/>
                </a:solidFill>
                <a:latin typeface="Arial"/>
                <a:ea typeface="Arial"/>
                <a:cs typeface="Arial"/>
                <a:sym typeface="Arial"/>
              </a:rPr>
              <a:t>Provide means to reproduce notebooks</a:t>
            </a:r>
          </a:p>
          <a:p>
            <a:r>
              <a:rPr lang="en-US" dirty="0">
                <a:solidFill>
                  <a:srgbClr val="000000"/>
                </a:solidFill>
                <a:latin typeface="Arial"/>
                <a:ea typeface="Arial"/>
                <a:cs typeface="Arial"/>
                <a:sym typeface="Arial"/>
              </a:rPr>
              <a:t>Builds a container image with notebooks + dependencies</a:t>
            </a:r>
          </a:p>
          <a:p>
            <a:r>
              <a:rPr lang="en-US" dirty="0">
                <a:solidFill>
                  <a:srgbClr val="000000"/>
                </a:solidFill>
                <a:latin typeface="Arial"/>
                <a:ea typeface="Arial"/>
                <a:cs typeface="Arial"/>
                <a:sym typeface="Arial"/>
              </a:rPr>
              <a:t>Currently working on nicer integration with the notebooks service</a:t>
            </a:r>
          </a:p>
          <a:p>
            <a:endParaRPr lang="en-US" dirty="0">
              <a:solidFill>
                <a:srgbClr val="000000"/>
              </a:solidFill>
              <a:latin typeface="Arial"/>
              <a:ea typeface="Arial"/>
              <a:cs typeface="Arial"/>
              <a:sym typeface="Arial"/>
            </a:endParaRPr>
          </a:p>
          <a:p>
            <a:endParaRPr lang="en-ES" dirty="0"/>
          </a:p>
        </p:txBody>
      </p:sp>
      <p:pic>
        <p:nvPicPr>
          <p:cNvPr id="649" name="Google Shape;649;p50" descr="Immagine che contiene screenshot&#10;&#10;Descrizione generata con affidabilità molto elevata"/>
          <p:cNvPicPr preferRelativeResize="0"/>
          <p:nvPr/>
        </p:nvPicPr>
        <p:blipFill rotWithShape="1">
          <a:blip r:embed="rId3">
            <a:alphaModFix/>
          </a:blip>
          <a:srcRect/>
          <a:stretch/>
        </p:blipFill>
        <p:spPr>
          <a:xfrm>
            <a:off x="4913479" y="813008"/>
            <a:ext cx="3748808" cy="3991606"/>
          </a:xfrm>
          <a:prstGeom prst="rect">
            <a:avLst/>
          </a:prstGeom>
          <a:noFill/>
          <a:ln>
            <a:noFill/>
          </a:ln>
          <a:effectLst>
            <a:outerShdw blurRad="292100" dist="139700" dir="2700000" algn="tl" rotWithShape="0">
              <a:srgbClr val="333333">
                <a:alpha val="62745"/>
              </a:srgbClr>
            </a:outerShdw>
          </a:effectLst>
        </p:spPr>
      </p:pic>
      <p:sp>
        <p:nvSpPr>
          <p:cNvPr id="650" name="Google Shape;650;p50"/>
          <p:cNvSpPr txBox="1"/>
          <p:nvPr/>
        </p:nvSpPr>
        <p:spPr>
          <a:xfrm>
            <a:off x="4189846" y="945572"/>
            <a:ext cx="4828307" cy="500107"/>
          </a:xfrm>
          <a:prstGeom prst="rect">
            <a:avLst/>
          </a:prstGeom>
          <a:noFill/>
          <a:ln>
            <a:noFill/>
          </a:ln>
        </p:spPr>
        <p:txBody>
          <a:bodyPr spcFirstLastPara="1" wrap="square" lIns="68569" tIns="34275" rIns="68569" bIns="34275" anchor="t" anchorCtr="0">
            <a:spAutoFit/>
          </a:bodyPr>
          <a:lstStyle/>
          <a:p>
            <a:pPr marL="257175" indent="-257175">
              <a:buClr>
                <a:srgbClr val="000000"/>
              </a:buClr>
              <a:buSzPts val="2400"/>
              <a:buFont typeface="Arial"/>
              <a:buChar char="•"/>
            </a:pPr>
            <a:endParaRPr dirty="0">
              <a:solidFill>
                <a:srgbClr val="000000"/>
              </a:solidFill>
              <a:latin typeface="Arial"/>
              <a:ea typeface="Arial"/>
              <a:cs typeface="Arial"/>
              <a:sym typeface="Arial"/>
            </a:endParaRPr>
          </a:p>
          <a:p>
            <a:pPr marL="257175" indent="-142875">
              <a:buClr>
                <a:srgbClr val="000000"/>
              </a:buClr>
              <a:buSzPts val="2400"/>
            </a:pPr>
            <a:endParaRPr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26326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396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24F10D-BD06-F54C-A9CD-C08424680186}"/>
              </a:ext>
            </a:extLst>
          </p:cNvPr>
          <p:cNvSpPr>
            <a:spLocks noGrp="1"/>
          </p:cNvSpPr>
          <p:nvPr>
            <p:ph type="body" idx="1"/>
          </p:nvPr>
        </p:nvSpPr>
        <p:spPr>
          <a:xfrm>
            <a:off x="176645" y="1369219"/>
            <a:ext cx="4395355" cy="3197400"/>
          </a:xfrm>
        </p:spPr>
        <p:txBody>
          <a:bodyPr/>
          <a:lstStyle/>
          <a:p>
            <a:pPr marL="0" indent="0">
              <a:buNone/>
            </a:pPr>
            <a:r>
              <a:rPr lang="en-GB" dirty="0"/>
              <a:t>The </a:t>
            </a:r>
            <a:r>
              <a:rPr lang="en-GB" dirty="0" err="1"/>
              <a:t>Jupyter</a:t>
            </a:r>
            <a:r>
              <a:rPr lang="en-GB" dirty="0"/>
              <a:t> Notebook is an open-source web application that allows you to create and share documents that contain live code, equations, visualizations and narrative text. Uses include: data cleaning and transformation, numerical simulation, statistical </a:t>
            </a:r>
            <a:r>
              <a:rPr lang="en-GB" dirty="0" err="1"/>
              <a:t>modeling</a:t>
            </a:r>
            <a:r>
              <a:rPr lang="en-GB" dirty="0"/>
              <a:t>, data visualization, machine learning, and much more.</a:t>
            </a:r>
          </a:p>
        </p:txBody>
      </p:sp>
      <p:pic>
        <p:nvPicPr>
          <p:cNvPr id="5" name="Picture 4">
            <a:extLst>
              <a:ext uri="{FF2B5EF4-FFF2-40B4-BE49-F238E27FC236}">
                <a16:creationId xmlns:a16="http://schemas.microsoft.com/office/drawing/2014/main" id="{FC85A963-5B78-644C-A44E-D27032B97A49}"/>
              </a:ext>
            </a:extLst>
          </p:cNvPr>
          <p:cNvPicPr>
            <a:picLocks noChangeAspect="1"/>
          </p:cNvPicPr>
          <p:nvPr/>
        </p:nvPicPr>
        <p:blipFill>
          <a:blip r:embed="rId2"/>
          <a:stretch>
            <a:fillRect/>
          </a:stretch>
        </p:blipFill>
        <p:spPr>
          <a:xfrm>
            <a:off x="2579077" y="169145"/>
            <a:ext cx="1706611" cy="453886"/>
          </a:xfrm>
          <a:prstGeom prst="rect">
            <a:avLst/>
          </a:prstGeom>
        </p:spPr>
      </p:pic>
      <p:pic>
        <p:nvPicPr>
          <p:cNvPr id="8" name="Picture 7">
            <a:extLst>
              <a:ext uri="{FF2B5EF4-FFF2-40B4-BE49-F238E27FC236}">
                <a16:creationId xmlns:a16="http://schemas.microsoft.com/office/drawing/2014/main" id="{72446B0F-A241-694B-B8DA-7A5D340CC997}"/>
              </a:ext>
            </a:extLst>
          </p:cNvPr>
          <p:cNvPicPr>
            <a:picLocks noChangeAspect="1"/>
          </p:cNvPicPr>
          <p:nvPr/>
        </p:nvPicPr>
        <p:blipFill>
          <a:blip r:embed="rId3"/>
          <a:stretch>
            <a:fillRect/>
          </a:stretch>
        </p:blipFill>
        <p:spPr>
          <a:xfrm>
            <a:off x="4572000" y="1381305"/>
            <a:ext cx="4395356" cy="3108700"/>
          </a:xfrm>
          <a:prstGeom prst="rect">
            <a:avLst/>
          </a:prstGeom>
        </p:spPr>
      </p:pic>
    </p:spTree>
    <p:extLst>
      <p:ext uri="{BB962C8B-B14F-4D97-AF65-F5344CB8AC3E}">
        <p14:creationId xmlns:p14="http://schemas.microsoft.com/office/powerpoint/2010/main" val="2538040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0972281-6C1C-C845-A597-31B5168C755A}"/>
              </a:ext>
            </a:extLst>
          </p:cNvPr>
          <p:cNvSpPr>
            <a:spLocks noGrp="1"/>
          </p:cNvSpPr>
          <p:nvPr>
            <p:ph type="title"/>
          </p:nvPr>
        </p:nvSpPr>
        <p:spPr/>
        <p:txBody>
          <a:bodyPr/>
          <a:lstStyle/>
          <a:p>
            <a:r>
              <a:rPr lang="en-GB" dirty="0"/>
              <a:t>Notebooks</a:t>
            </a:r>
          </a:p>
        </p:txBody>
      </p:sp>
      <p:sp>
        <p:nvSpPr>
          <p:cNvPr id="4" name="Subtitle 3">
            <a:extLst>
              <a:ext uri="{FF2B5EF4-FFF2-40B4-BE49-F238E27FC236}">
                <a16:creationId xmlns:a16="http://schemas.microsoft.com/office/drawing/2014/main" id="{A32FEDBE-821B-384B-A54B-55DEB025CC26}"/>
              </a:ext>
            </a:extLst>
          </p:cNvPr>
          <p:cNvSpPr>
            <a:spLocks noGrp="1"/>
          </p:cNvSpPr>
          <p:nvPr>
            <p:ph type="subTitle" idx="1"/>
          </p:nvPr>
        </p:nvSpPr>
        <p:spPr/>
        <p:txBody>
          <a:bodyPr/>
          <a:lstStyle/>
          <a:p>
            <a:endParaRPr lang="en-ES"/>
          </a:p>
        </p:txBody>
      </p:sp>
      <p:pic>
        <p:nvPicPr>
          <p:cNvPr id="12" name="Picture 11" descr="A screenshot of a computer&#10;&#10;Description automatically generated">
            <a:extLst>
              <a:ext uri="{FF2B5EF4-FFF2-40B4-BE49-F238E27FC236}">
                <a16:creationId xmlns:a16="http://schemas.microsoft.com/office/drawing/2014/main" id="{5950D8F5-92FC-D840-BAB8-B58E3C9AC9AB}"/>
              </a:ext>
            </a:extLst>
          </p:cNvPr>
          <p:cNvPicPr>
            <a:picLocks noChangeAspect="1"/>
          </p:cNvPicPr>
          <p:nvPr/>
        </p:nvPicPr>
        <p:blipFill>
          <a:blip r:embed="rId2"/>
          <a:stretch>
            <a:fillRect/>
          </a:stretch>
        </p:blipFill>
        <p:spPr>
          <a:xfrm>
            <a:off x="1541349" y="424278"/>
            <a:ext cx="6061303" cy="4885311"/>
          </a:xfrm>
          <a:prstGeom prst="rect">
            <a:avLst/>
          </a:prstGeom>
        </p:spPr>
      </p:pic>
      <p:grpSp>
        <p:nvGrpSpPr>
          <p:cNvPr id="13" name="Group 12">
            <a:extLst>
              <a:ext uri="{FF2B5EF4-FFF2-40B4-BE49-F238E27FC236}">
                <a16:creationId xmlns:a16="http://schemas.microsoft.com/office/drawing/2014/main" id="{16E1B6E0-8AAA-6649-A424-9A2FCC7A5432}"/>
              </a:ext>
            </a:extLst>
          </p:cNvPr>
          <p:cNvGrpSpPr/>
          <p:nvPr/>
        </p:nvGrpSpPr>
        <p:grpSpPr>
          <a:xfrm>
            <a:off x="71914" y="1533039"/>
            <a:ext cx="1680519" cy="1333894"/>
            <a:chOff x="215336" y="2524729"/>
            <a:chExt cx="1602896" cy="1224473"/>
          </a:xfrm>
        </p:grpSpPr>
        <p:pic>
          <p:nvPicPr>
            <p:cNvPr id="14" name="Picture 13">
              <a:extLst>
                <a:ext uri="{FF2B5EF4-FFF2-40B4-BE49-F238E27FC236}">
                  <a16:creationId xmlns:a16="http://schemas.microsoft.com/office/drawing/2014/main" id="{E5DFF60D-F149-DA41-8C82-3A18DE74D94C}"/>
                </a:ext>
              </a:extLst>
            </p:cNvPr>
            <p:cNvPicPr>
              <a:picLocks noChangeAspect="1"/>
            </p:cNvPicPr>
            <p:nvPr/>
          </p:nvPicPr>
          <p:blipFill>
            <a:blip r:embed="rId3"/>
            <a:stretch>
              <a:fillRect/>
            </a:stretch>
          </p:blipFill>
          <p:spPr>
            <a:xfrm>
              <a:off x="720011" y="2524729"/>
              <a:ext cx="546403" cy="546402"/>
            </a:xfrm>
            <a:prstGeom prst="rect">
              <a:avLst/>
            </a:prstGeom>
          </p:spPr>
        </p:pic>
        <p:sp>
          <p:nvSpPr>
            <p:cNvPr id="15" name="CasellaDiTesto 6">
              <a:extLst>
                <a:ext uri="{FF2B5EF4-FFF2-40B4-BE49-F238E27FC236}">
                  <a16:creationId xmlns:a16="http://schemas.microsoft.com/office/drawing/2014/main" id="{C4BE0587-C435-8145-AF8A-6C626D172B76}"/>
                </a:ext>
              </a:extLst>
            </p:cNvPr>
            <p:cNvSpPr txBox="1"/>
            <p:nvPr/>
          </p:nvSpPr>
          <p:spPr>
            <a:xfrm>
              <a:off x="215336" y="3071132"/>
              <a:ext cx="1602896" cy="678070"/>
            </a:xfrm>
            <a:prstGeom prst="rect">
              <a:avLst/>
            </a:prstGeom>
            <a:noFill/>
          </p:spPr>
          <p:txBody>
            <a:bodyPr wrap="square" rtlCol="0">
              <a:spAutoFit/>
            </a:bodyPr>
            <a:lstStyle/>
            <a:p>
              <a:pPr algn="ctr"/>
              <a:r>
                <a:rPr lang="en-GB" sz="1400" b="1" dirty="0"/>
                <a:t>Documentation</a:t>
              </a:r>
            </a:p>
            <a:p>
              <a:r>
                <a:rPr lang="en-GB" sz="1400" dirty="0"/>
                <a:t>Text formatted using Markdown/LaTeX</a:t>
              </a:r>
            </a:p>
          </p:txBody>
        </p:sp>
      </p:grpSp>
      <p:cxnSp>
        <p:nvCxnSpPr>
          <p:cNvPr id="17" name="Straight Arrow Connector 16">
            <a:extLst>
              <a:ext uri="{FF2B5EF4-FFF2-40B4-BE49-F238E27FC236}">
                <a16:creationId xmlns:a16="http://schemas.microsoft.com/office/drawing/2014/main" id="{E1CAC4F4-399E-D54C-A9E4-4ED969FD4749}"/>
              </a:ext>
            </a:extLst>
          </p:cNvPr>
          <p:cNvCxnSpPr/>
          <p:nvPr/>
        </p:nvCxnSpPr>
        <p:spPr>
          <a:xfrm>
            <a:off x="1445741" y="1830653"/>
            <a:ext cx="963827" cy="0"/>
          </a:xfrm>
          <a:prstGeom prst="straightConnector1">
            <a:avLst/>
          </a:prstGeom>
          <a:ln w="25400">
            <a:tailEnd type="triangle"/>
          </a:ln>
          <a:effectLst/>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EFB78F8-902A-CF43-930F-70636B2C3518}"/>
              </a:ext>
            </a:extLst>
          </p:cNvPr>
          <p:cNvGrpSpPr/>
          <p:nvPr/>
        </p:nvGrpSpPr>
        <p:grpSpPr>
          <a:xfrm>
            <a:off x="7532312" y="1355671"/>
            <a:ext cx="1539774" cy="1706088"/>
            <a:chOff x="2801978" y="1799079"/>
            <a:chExt cx="1539774" cy="1706088"/>
          </a:xfrm>
        </p:grpSpPr>
        <p:pic>
          <p:nvPicPr>
            <p:cNvPr id="19" name="Picture 18">
              <a:extLst>
                <a:ext uri="{FF2B5EF4-FFF2-40B4-BE49-F238E27FC236}">
                  <a16:creationId xmlns:a16="http://schemas.microsoft.com/office/drawing/2014/main" id="{5AFCFB13-7BF9-3748-B8BD-78A703A69648}"/>
                </a:ext>
              </a:extLst>
            </p:cNvPr>
            <p:cNvPicPr>
              <a:picLocks noChangeAspect="1"/>
            </p:cNvPicPr>
            <p:nvPr/>
          </p:nvPicPr>
          <p:blipFill>
            <a:blip r:embed="rId4"/>
            <a:stretch>
              <a:fillRect/>
            </a:stretch>
          </p:blipFill>
          <p:spPr>
            <a:xfrm>
              <a:off x="3278282" y="1799079"/>
              <a:ext cx="534355" cy="474982"/>
            </a:xfrm>
            <a:prstGeom prst="rect">
              <a:avLst/>
            </a:prstGeom>
          </p:spPr>
        </p:pic>
        <p:sp>
          <p:nvSpPr>
            <p:cNvPr id="20" name="CasellaDiTesto 6">
              <a:extLst>
                <a:ext uri="{FF2B5EF4-FFF2-40B4-BE49-F238E27FC236}">
                  <a16:creationId xmlns:a16="http://schemas.microsoft.com/office/drawing/2014/main" id="{6D78F8D0-22ED-1141-A792-7B54BA895C45}"/>
                </a:ext>
              </a:extLst>
            </p:cNvPr>
            <p:cNvSpPr txBox="1"/>
            <p:nvPr/>
          </p:nvSpPr>
          <p:spPr>
            <a:xfrm>
              <a:off x="2801978" y="2274061"/>
              <a:ext cx="1539774" cy="1231106"/>
            </a:xfrm>
            <a:prstGeom prst="rect">
              <a:avLst/>
            </a:prstGeom>
            <a:noFill/>
          </p:spPr>
          <p:txBody>
            <a:bodyPr wrap="square" rtlCol="0">
              <a:spAutoFit/>
            </a:bodyPr>
            <a:lstStyle/>
            <a:p>
              <a:pPr algn="ctr"/>
              <a:r>
                <a:rPr lang="en-GB" sz="1400" b="1" dirty="0"/>
                <a:t>Code</a:t>
              </a:r>
            </a:p>
            <a:p>
              <a:r>
                <a:rPr lang="en-GB" sz="1400" dirty="0"/>
                <a:t>Use your favourite language (50+ supported)</a:t>
              </a:r>
            </a:p>
            <a:p>
              <a:endParaRPr lang="en-GB" dirty="0"/>
            </a:p>
          </p:txBody>
        </p:sp>
      </p:grpSp>
      <p:cxnSp>
        <p:nvCxnSpPr>
          <p:cNvPr id="21" name="Straight Arrow Connector 20">
            <a:extLst>
              <a:ext uri="{FF2B5EF4-FFF2-40B4-BE49-F238E27FC236}">
                <a16:creationId xmlns:a16="http://schemas.microsoft.com/office/drawing/2014/main" id="{F2A4FE0D-8BF1-C746-B729-E4A05C883192}"/>
              </a:ext>
            </a:extLst>
          </p:cNvPr>
          <p:cNvCxnSpPr>
            <a:cxnSpLocks/>
          </p:cNvCxnSpPr>
          <p:nvPr/>
        </p:nvCxnSpPr>
        <p:spPr>
          <a:xfrm flipH="1">
            <a:off x="6437870" y="2128268"/>
            <a:ext cx="1164782" cy="0"/>
          </a:xfrm>
          <a:prstGeom prst="straightConnector1">
            <a:avLst/>
          </a:prstGeom>
          <a:ln w="25400">
            <a:tailEnd type="triangle"/>
          </a:ln>
          <a:effectLst/>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3230C9D-0AAC-FD4E-9212-4477084CFA36}"/>
              </a:ext>
            </a:extLst>
          </p:cNvPr>
          <p:cNvGrpSpPr/>
          <p:nvPr/>
        </p:nvGrpSpPr>
        <p:grpSpPr>
          <a:xfrm>
            <a:off x="7259262" y="3316892"/>
            <a:ext cx="1696419" cy="1256478"/>
            <a:chOff x="5068099" y="2553318"/>
            <a:chExt cx="1696419" cy="1256478"/>
          </a:xfrm>
        </p:grpSpPr>
        <p:pic>
          <p:nvPicPr>
            <p:cNvPr id="27" name="Picture 26">
              <a:extLst>
                <a:ext uri="{FF2B5EF4-FFF2-40B4-BE49-F238E27FC236}">
                  <a16:creationId xmlns:a16="http://schemas.microsoft.com/office/drawing/2014/main" id="{B5FD4B14-EBF4-2842-909C-3D512B0E6A7C}"/>
                </a:ext>
              </a:extLst>
            </p:cNvPr>
            <p:cNvPicPr>
              <a:picLocks noChangeAspect="1"/>
            </p:cNvPicPr>
            <p:nvPr/>
          </p:nvPicPr>
          <p:blipFill>
            <a:blip r:embed="rId5"/>
            <a:stretch>
              <a:fillRect/>
            </a:stretch>
          </p:blipFill>
          <p:spPr>
            <a:xfrm>
              <a:off x="5624251" y="2553318"/>
              <a:ext cx="584115" cy="519213"/>
            </a:xfrm>
            <a:prstGeom prst="rect">
              <a:avLst/>
            </a:prstGeom>
          </p:spPr>
        </p:pic>
        <p:sp>
          <p:nvSpPr>
            <p:cNvPr id="28" name="CasellaDiTesto 6">
              <a:extLst>
                <a:ext uri="{FF2B5EF4-FFF2-40B4-BE49-F238E27FC236}">
                  <a16:creationId xmlns:a16="http://schemas.microsoft.com/office/drawing/2014/main" id="{DF309362-ADA9-A642-A870-FB241E1B6D40}"/>
                </a:ext>
              </a:extLst>
            </p:cNvPr>
            <p:cNvSpPr txBox="1"/>
            <p:nvPr/>
          </p:nvSpPr>
          <p:spPr>
            <a:xfrm>
              <a:off x="5068099" y="3071132"/>
              <a:ext cx="1696419" cy="738664"/>
            </a:xfrm>
            <a:prstGeom prst="rect">
              <a:avLst/>
            </a:prstGeom>
            <a:noFill/>
          </p:spPr>
          <p:txBody>
            <a:bodyPr wrap="square" rtlCol="0">
              <a:spAutoFit/>
            </a:bodyPr>
            <a:lstStyle/>
            <a:p>
              <a:pPr algn="ctr"/>
              <a:r>
                <a:rPr lang="en-GB" sz="1400" b="1" dirty="0"/>
                <a:t>Output</a:t>
              </a:r>
            </a:p>
            <a:p>
              <a:r>
                <a:rPr lang="en-GB" sz="1400" dirty="0"/>
                <a:t>Results of the code execution(e.g. plots)</a:t>
              </a:r>
              <a:endParaRPr lang="en-GB" sz="1400" b="1" dirty="0"/>
            </a:p>
          </p:txBody>
        </p:sp>
      </p:grpSp>
      <p:cxnSp>
        <p:nvCxnSpPr>
          <p:cNvPr id="29" name="Straight Arrow Connector 28">
            <a:extLst>
              <a:ext uri="{FF2B5EF4-FFF2-40B4-BE49-F238E27FC236}">
                <a16:creationId xmlns:a16="http://schemas.microsoft.com/office/drawing/2014/main" id="{381B35A7-5E4E-2D45-91CB-35A6B81C3626}"/>
              </a:ext>
            </a:extLst>
          </p:cNvPr>
          <p:cNvCxnSpPr>
            <a:cxnSpLocks/>
          </p:cNvCxnSpPr>
          <p:nvPr/>
        </p:nvCxnSpPr>
        <p:spPr>
          <a:xfrm flipH="1">
            <a:off x="5453449" y="4097111"/>
            <a:ext cx="1854422" cy="0"/>
          </a:xfrm>
          <a:prstGeom prst="straightConnector1">
            <a:avLst/>
          </a:prstGeom>
          <a:ln w="25400">
            <a:tailEnd type="triangle"/>
          </a:ln>
          <a:effectLst/>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4C55200-009F-7944-A995-6C3E717195A3}"/>
              </a:ext>
            </a:extLst>
          </p:cNvPr>
          <p:cNvPicPr>
            <a:picLocks noChangeAspect="1"/>
          </p:cNvPicPr>
          <p:nvPr/>
        </p:nvPicPr>
        <p:blipFill>
          <a:blip r:embed="rId6"/>
          <a:stretch>
            <a:fillRect/>
          </a:stretch>
        </p:blipFill>
        <p:spPr>
          <a:xfrm>
            <a:off x="1745378" y="3909222"/>
            <a:ext cx="810000" cy="810000"/>
          </a:xfrm>
          <a:prstGeom prst="rect">
            <a:avLst/>
          </a:prstGeom>
        </p:spPr>
      </p:pic>
      <p:sp>
        <p:nvSpPr>
          <p:cNvPr id="23" name="CasellaDiTesto 6">
            <a:extLst>
              <a:ext uri="{FF2B5EF4-FFF2-40B4-BE49-F238E27FC236}">
                <a16:creationId xmlns:a16="http://schemas.microsoft.com/office/drawing/2014/main" id="{7ABD9A70-C507-3F48-9AE4-1F214F35C05C}"/>
              </a:ext>
            </a:extLst>
          </p:cNvPr>
          <p:cNvSpPr txBox="1"/>
          <p:nvPr/>
        </p:nvSpPr>
        <p:spPr>
          <a:xfrm>
            <a:off x="115570" y="3984579"/>
            <a:ext cx="1680519" cy="738664"/>
          </a:xfrm>
          <a:prstGeom prst="rect">
            <a:avLst/>
          </a:prstGeom>
          <a:noFill/>
        </p:spPr>
        <p:txBody>
          <a:bodyPr wrap="square" rtlCol="0">
            <a:spAutoFit/>
          </a:bodyPr>
          <a:lstStyle/>
          <a:p>
            <a:pPr algn="ctr"/>
            <a:r>
              <a:rPr lang="en-GB" sz="1400" b="1" dirty="0"/>
              <a:t>Interactive</a:t>
            </a:r>
          </a:p>
          <a:p>
            <a:r>
              <a:rPr lang="en-GB" sz="1400" dirty="0"/>
              <a:t>browser based environment</a:t>
            </a:r>
          </a:p>
        </p:txBody>
      </p:sp>
    </p:spTree>
    <p:extLst>
      <p:ext uri="{BB962C8B-B14F-4D97-AF65-F5344CB8AC3E}">
        <p14:creationId xmlns:p14="http://schemas.microsoft.com/office/powerpoint/2010/main" val="2911953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75968F-4D9B-F244-8224-5990BE86F374}"/>
              </a:ext>
            </a:extLst>
          </p:cNvPr>
          <p:cNvSpPr>
            <a:spLocks noGrp="1"/>
          </p:cNvSpPr>
          <p:nvPr>
            <p:ph type="title"/>
          </p:nvPr>
        </p:nvSpPr>
        <p:spPr/>
        <p:txBody>
          <a:bodyPr/>
          <a:lstStyle/>
          <a:p>
            <a:r>
              <a:rPr lang="en-GB" dirty="0"/>
              <a:t>EGI Notebooks</a:t>
            </a:r>
          </a:p>
        </p:txBody>
      </p:sp>
      <p:sp>
        <p:nvSpPr>
          <p:cNvPr id="6" name="Subtitle 5">
            <a:extLst>
              <a:ext uri="{FF2B5EF4-FFF2-40B4-BE49-F238E27FC236}">
                <a16:creationId xmlns:a16="http://schemas.microsoft.com/office/drawing/2014/main" id="{D3CAC9F5-B6F9-5440-953C-64290EAC5B4C}"/>
              </a:ext>
            </a:extLst>
          </p:cNvPr>
          <p:cNvSpPr>
            <a:spLocks noGrp="1"/>
          </p:cNvSpPr>
          <p:nvPr>
            <p:ph type="subTitle" idx="1"/>
          </p:nvPr>
        </p:nvSpPr>
        <p:spPr/>
        <p:txBody>
          <a:bodyPr/>
          <a:lstStyle/>
          <a:p>
            <a:r>
              <a:rPr lang="en-GB" dirty="0"/>
              <a:t>Managed </a:t>
            </a:r>
            <a:r>
              <a:rPr lang="en-GB" dirty="0" err="1"/>
              <a:t>JupyterHub</a:t>
            </a:r>
            <a:r>
              <a:rPr lang="en-GB" dirty="0"/>
              <a:t> on EGI cloud</a:t>
            </a:r>
          </a:p>
        </p:txBody>
      </p:sp>
      <p:pic>
        <p:nvPicPr>
          <p:cNvPr id="7" name="Picture 6">
            <a:extLst>
              <a:ext uri="{FF2B5EF4-FFF2-40B4-BE49-F238E27FC236}">
                <a16:creationId xmlns:a16="http://schemas.microsoft.com/office/drawing/2014/main" id="{26B30501-5ED4-0947-80D5-932791EB62CF}"/>
              </a:ext>
            </a:extLst>
          </p:cNvPr>
          <p:cNvPicPr>
            <a:picLocks noChangeAspect="1"/>
          </p:cNvPicPr>
          <p:nvPr/>
        </p:nvPicPr>
        <p:blipFill>
          <a:blip r:embed="rId2"/>
          <a:stretch>
            <a:fillRect/>
          </a:stretch>
        </p:blipFill>
        <p:spPr>
          <a:xfrm>
            <a:off x="1207373" y="2025650"/>
            <a:ext cx="1257300" cy="1092200"/>
          </a:xfrm>
          <a:prstGeom prst="rect">
            <a:avLst/>
          </a:prstGeom>
        </p:spPr>
      </p:pic>
    </p:spTree>
    <p:extLst>
      <p:ext uri="{BB962C8B-B14F-4D97-AF65-F5344CB8AC3E}">
        <p14:creationId xmlns:p14="http://schemas.microsoft.com/office/powerpoint/2010/main" val="258336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AF468B8-C3A8-8F43-8C36-C636A8160D42}"/>
              </a:ext>
            </a:extLst>
          </p:cNvPr>
          <p:cNvSpPr>
            <a:spLocks noGrp="1"/>
          </p:cNvSpPr>
          <p:nvPr>
            <p:ph type="body" idx="1"/>
          </p:nvPr>
        </p:nvSpPr>
        <p:spPr>
          <a:xfrm>
            <a:off x="176645" y="1369219"/>
            <a:ext cx="4590740" cy="3197400"/>
          </a:xfrm>
        </p:spPr>
        <p:txBody>
          <a:bodyPr>
            <a:normAutofit lnSpcReduction="10000"/>
          </a:bodyPr>
          <a:lstStyle/>
          <a:p>
            <a:r>
              <a:rPr lang="en-GB" dirty="0" err="1"/>
              <a:t>JupyterHub</a:t>
            </a:r>
            <a:r>
              <a:rPr lang="en-GB" dirty="0"/>
              <a:t> hosted in the EGI Cloud</a:t>
            </a:r>
          </a:p>
          <a:p>
            <a:pPr lvl="1"/>
            <a:r>
              <a:rPr lang="en-GB" dirty="0"/>
              <a:t>Offers </a:t>
            </a:r>
            <a:r>
              <a:rPr lang="en-GB" dirty="0" err="1"/>
              <a:t>Jupyter</a:t>
            </a:r>
            <a:r>
              <a:rPr lang="en-GB" dirty="0"/>
              <a:t> notebooks ‘as Service’</a:t>
            </a:r>
          </a:p>
          <a:p>
            <a:pPr lvl="1"/>
            <a:r>
              <a:rPr lang="en-GB" dirty="0"/>
              <a:t>One-click solution: login and start using</a:t>
            </a:r>
          </a:p>
          <a:p>
            <a:endParaRPr lang="en-GB" dirty="0"/>
          </a:p>
          <a:p>
            <a:r>
              <a:rPr lang="en-GB" dirty="0"/>
              <a:t>Main Features:</a:t>
            </a:r>
          </a:p>
          <a:p>
            <a:pPr lvl="1"/>
            <a:r>
              <a:rPr lang="en-GB" dirty="0"/>
              <a:t>Login with the EGI AAI Check-In service</a:t>
            </a:r>
          </a:p>
          <a:p>
            <a:pPr lvl="1"/>
            <a:r>
              <a:rPr lang="en-GB" dirty="0"/>
              <a:t>Persistent storage for notebooks</a:t>
            </a:r>
          </a:p>
          <a:p>
            <a:pPr lvl="1"/>
            <a:r>
              <a:rPr lang="en-GB" dirty="0"/>
              <a:t>Use EGI computing and storage resources from your notebooks</a:t>
            </a:r>
          </a:p>
        </p:txBody>
      </p:sp>
      <p:sp>
        <p:nvSpPr>
          <p:cNvPr id="5" name="Title 4">
            <a:extLst>
              <a:ext uri="{FF2B5EF4-FFF2-40B4-BE49-F238E27FC236}">
                <a16:creationId xmlns:a16="http://schemas.microsoft.com/office/drawing/2014/main" id="{D62729C5-D86B-BE40-A7A6-F35A729FDC7C}"/>
              </a:ext>
            </a:extLst>
          </p:cNvPr>
          <p:cNvSpPr>
            <a:spLocks noGrp="1"/>
          </p:cNvSpPr>
          <p:nvPr>
            <p:ph type="title"/>
          </p:nvPr>
        </p:nvSpPr>
        <p:spPr/>
        <p:txBody>
          <a:bodyPr/>
          <a:lstStyle/>
          <a:p>
            <a:r>
              <a:rPr lang="en-GB"/>
              <a:t>EGI Notebooks</a:t>
            </a:r>
          </a:p>
        </p:txBody>
      </p:sp>
      <p:sp>
        <p:nvSpPr>
          <p:cNvPr id="2" name="Subtitle 1">
            <a:extLst>
              <a:ext uri="{FF2B5EF4-FFF2-40B4-BE49-F238E27FC236}">
                <a16:creationId xmlns:a16="http://schemas.microsoft.com/office/drawing/2014/main" id="{E365FDB9-5CDB-4F42-B4AC-CAE69C53EE28}"/>
              </a:ext>
            </a:extLst>
          </p:cNvPr>
          <p:cNvSpPr>
            <a:spLocks noGrp="1"/>
          </p:cNvSpPr>
          <p:nvPr>
            <p:ph type="subTitle" idx="2"/>
          </p:nvPr>
        </p:nvSpPr>
        <p:spPr/>
        <p:txBody>
          <a:bodyPr/>
          <a:lstStyle/>
          <a:p>
            <a:endParaRPr lang="en-ES"/>
          </a:p>
        </p:txBody>
      </p:sp>
      <p:pic>
        <p:nvPicPr>
          <p:cNvPr id="10" name="Picture 9">
            <a:extLst>
              <a:ext uri="{FF2B5EF4-FFF2-40B4-BE49-F238E27FC236}">
                <a16:creationId xmlns:a16="http://schemas.microsoft.com/office/drawing/2014/main" id="{E8B28C8E-16FE-9249-8783-CBCDD966355B}"/>
              </a:ext>
            </a:extLst>
          </p:cNvPr>
          <p:cNvPicPr>
            <a:picLocks noChangeAspect="1"/>
          </p:cNvPicPr>
          <p:nvPr/>
        </p:nvPicPr>
        <p:blipFill>
          <a:blip r:embed="rId2"/>
          <a:stretch>
            <a:fillRect/>
          </a:stretch>
        </p:blipFill>
        <p:spPr>
          <a:xfrm>
            <a:off x="4649932" y="1462732"/>
            <a:ext cx="4377754" cy="3052410"/>
          </a:xfrm>
          <a:prstGeom prst="rect">
            <a:avLst/>
          </a:prstGeom>
        </p:spPr>
      </p:pic>
    </p:spTree>
    <p:extLst>
      <p:ext uri="{BB962C8B-B14F-4D97-AF65-F5344CB8AC3E}">
        <p14:creationId xmlns:p14="http://schemas.microsoft.com/office/powerpoint/2010/main" val="2374364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97855-74DE-DC46-B35C-802B30BEAE50}"/>
              </a:ext>
            </a:extLst>
          </p:cNvPr>
          <p:cNvSpPr>
            <a:spLocks noGrp="1"/>
          </p:cNvSpPr>
          <p:nvPr>
            <p:ph type="body" idx="1"/>
          </p:nvPr>
        </p:nvSpPr>
        <p:spPr/>
        <p:txBody>
          <a:bodyPr>
            <a:normAutofit fontScale="62500" lnSpcReduction="20000"/>
          </a:bodyPr>
          <a:lstStyle/>
          <a:p>
            <a:r>
              <a:rPr lang="en-GB" dirty="0"/>
              <a:t>Catch-all instance - https://</a:t>
            </a:r>
            <a:r>
              <a:rPr lang="en-GB" dirty="0" err="1"/>
              <a:t>notebooks.egi.eu</a:t>
            </a:r>
            <a:endParaRPr lang="en-GB" dirty="0"/>
          </a:p>
          <a:p>
            <a:pPr lvl="1"/>
            <a:r>
              <a:rPr lang="en-GB" dirty="0"/>
              <a:t>Limited resources: 1 CPU, 1GB RAM and 10GB of persistent storage</a:t>
            </a:r>
          </a:p>
          <a:p>
            <a:pPr lvl="1"/>
            <a:r>
              <a:rPr lang="en-GB" dirty="0"/>
              <a:t>Sponsored access (free for the users)</a:t>
            </a:r>
          </a:p>
          <a:p>
            <a:pPr lvl="1"/>
            <a:r>
              <a:rPr lang="en-GB" dirty="0"/>
              <a:t>Kills notebooks after 1 hour of inactivity (files are permanent, installed libraries no)</a:t>
            </a:r>
          </a:p>
          <a:p>
            <a:pPr lvl="1"/>
            <a:endParaRPr lang="en-GB" dirty="0"/>
          </a:p>
          <a:p>
            <a:r>
              <a:rPr lang="en-GB" dirty="0"/>
              <a:t>Community deployments</a:t>
            </a:r>
          </a:p>
          <a:p>
            <a:pPr lvl="1"/>
            <a:r>
              <a:rPr lang="en-GB" dirty="0"/>
              <a:t>Available via the Marketplace</a:t>
            </a:r>
          </a:p>
          <a:p>
            <a:pPr lvl="1"/>
            <a:r>
              <a:rPr lang="en-GB" dirty="0"/>
              <a:t>Tailored to specific community with custom computing/storage, e.g.:</a:t>
            </a:r>
          </a:p>
          <a:p>
            <a:pPr lvl="2"/>
            <a:r>
              <a:rPr lang="en-GB" dirty="0"/>
              <a:t>access to GPUs, fat nodes</a:t>
            </a:r>
          </a:p>
          <a:p>
            <a:pPr lvl="2"/>
            <a:r>
              <a:rPr lang="en-GB" dirty="0"/>
              <a:t>access to Spark, other </a:t>
            </a:r>
            <a:r>
              <a:rPr lang="en-GB" dirty="0" err="1"/>
              <a:t>BigData</a:t>
            </a:r>
            <a:r>
              <a:rPr lang="en-GB" dirty="0"/>
              <a:t>/ML environments</a:t>
            </a:r>
          </a:p>
          <a:p>
            <a:pPr lvl="2"/>
            <a:r>
              <a:rPr lang="en-GB" dirty="0"/>
              <a:t>auto-mount filesystems on notebooks (e.g. specific </a:t>
            </a:r>
            <a:r>
              <a:rPr lang="en-GB" dirty="0" err="1"/>
              <a:t>DataHub</a:t>
            </a:r>
            <a:r>
              <a:rPr lang="en-GB" dirty="0"/>
              <a:t> space)</a:t>
            </a:r>
          </a:p>
          <a:p>
            <a:pPr lvl="2"/>
            <a:r>
              <a:rPr lang="en-GB" dirty="0"/>
              <a:t>…</a:t>
            </a:r>
          </a:p>
          <a:p>
            <a:pPr marL="342900" lvl="1" indent="0">
              <a:buNone/>
            </a:pPr>
            <a:endParaRPr lang="en-GB" dirty="0"/>
          </a:p>
          <a:p>
            <a:r>
              <a:rPr lang="en-GB" dirty="0"/>
              <a:t>Deployment for training https://</a:t>
            </a:r>
            <a:r>
              <a:rPr lang="en-GB" dirty="0" err="1"/>
              <a:t>training.notebooks.egi.eu</a:t>
            </a:r>
            <a:r>
              <a:rPr lang="en-GB" dirty="0"/>
              <a:t> </a:t>
            </a:r>
          </a:p>
          <a:p>
            <a:pPr lvl="1"/>
            <a:r>
              <a:rPr lang="en-GB" dirty="0"/>
              <a:t>1 CPU / 1GB RAM and 10GB storage / user</a:t>
            </a:r>
          </a:p>
          <a:p>
            <a:pPr lvl="1"/>
            <a:r>
              <a:rPr lang="en-GB" dirty="0"/>
              <a:t>Available for training events and tutorials</a:t>
            </a:r>
          </a:p>
          <a:p>
            <a:endParaRPr lang="en-GB" dirty="0"/>
          </a:p>
        </p:txBody>
      </p:sp>
      <p:sp>
        <p:nvSpPr>
          <p:cNvPr id="3" name="Title 2">
            <a:extLst>
              <a:ext uri="{FF2B5EF4-FFF2-40B4-BE49-F238E27FC236}">
                <a16:creationId xmlns:a16="http://schemas.microsoft.com/office/drawing/2014/main" id="{3E6AA6A2-9CEF-AF4E-85BD-F218E610FC9A}"/>
              </a:ext>
            </a:extLst>
          </p:cNvPr>
          <p:cNvSpPr>
            <a:spLocks noGrp="1"/>
          </p:cNvSpPr>
          <p:nvPr>
            <p:ph type="title"/>
          </p:nvPr>
        </p:nvSpPr>
        <p:spPr/>
        <p:txBody>
          <a:bodyPr/>
          <a:lstStyle/>
          <a:p>
            <a:r>
              <a:rPr lang="en-GB" dirty="0"/>
              <a:t>Service options</a:t>
            </a:r>
          </a:p>
        </p:txBody>
      </p:sp>
      <p:sp>
        <p:nvSpPr>
          <p:cNvPr id="5" name="Subtitle 4">
            <a:extLst>
              <a:ext uri="{FF2B5EF4-FFF2-40B4-BE49-F238E27FC236}">
                <a16:creationId xmlns:a16="http://schemas.microsoft.com/office/drawing/2014/main" id="{5D216B8E-FCEB-9F4D-A6D6-2197771E5948}"/>
              </a:ext>
            </a:extLst>
          </p:cNvPr>
          <p:cNvSpPr>
            <a:spLocks noGrp="1"/>
          </p:cNvSpPr>
          <p:nvPr>
            <p:ph type="subTitle" idx="2"/>
          </p:nvPr>
        </p:nvSpPr>
        <p:spPr/>
        <p:txBody>
          <a:bodyPr/>
          <a:lstStyle/>
          <a:p>
            <a:endParaRPr lang="en-ES"/>
          </a:p>
        </p:txBody>
      </p:sp>
    </p:spTree>
    <p:extLst>
      <p:ext uri="{BB962C8B-B14F-4D97-AF65-F5344CB8AC3E}">
        <p14:creationId xmlns:p14="http://schemas.microsoft.com/office/powerpoint/2010/main" val="1069285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Word&#10;&#10;Description automatically generated">
            <a:extLst>
              <a:ext uri="{FF2B5EF4-FFF2-40B4-BE49-F238E27FC236}">
                <a16:creationId xmlns:a16="http://schemas.microsoft.com/office/drawing/2014/main" id="{AB06C2EC-41A6-6F48-BEBE-55880CC50F84}"/>
              </a:ext>
            </a:extLst>
          </p:cNvPr>
          <p:cNvPicPr>
            <a:picLocks noChangeAspect="1"/>
          </p:cNvPicPr>
          <p:nvPr/>
        </p:nvPicPr>
        <p:blipFill>
          <a:blip r:embed="rId2"/>
          <a:stretch>
            <a:fillRect/>
          </a:stretch>
        </p:blipFill>
        <p:spPr>
          <a:xfrm>
            <a:off x="1933459" y="1201804"/>
            <a:ext cx="5277082" cy="3620151"/>
          </a:xfrm>
          <a:prstGeom prst="rect">
            <a:avLst/>
          </a:prstGeom>
        </p:spPr>
      </p:pic>
      <p:sp>
        <p:nvSpPr>
          <p:cNvPr id="7" name="Title 2">
            <a:extLst>
              <a:ext uri="{FF2B5EF4-FFF2-40B4-BE49-F238E27FC236}">
                <a16:creationId xmlns:a16="http://schemas.microsoft.com/office/drawing/2014/main" id="{F6E7E69B-079B-E540-8C64-888EFBD45CC3}"/>
              </a:ext>
            </a:extLst>
          </p:cNvPr>
          <p:cNvSpPr txBox="1">
            <a:spLocks/>
          </p:cNvSpPr>
          <p:nvPr/>
        </p:nvSpPr>
        <p:spPr>
          <a:xfrm>
            <a:off x="2731477" y="321545"/>
            <a:ext cx="4728796" cy="34163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00" b="1" i="0" u="none" strike="noStrike" cap="none">
                <a:solidFill>
                  <a:srgbClr val="0E67AD"/>
                </a:solidFill>
                <a:latin typeface="Calibri" panose="020F0502020204030204" pitchFamily="34" charset="0"/>
                <a:ea typeface="Open Sans" panose="020B060603050402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ES"/>
              <a:t>Documentation</a:t>
            </a:r>
            <a:endParaRPr lang="en-ES" dirty="0"/>
          </a:p>
        </p:txBody>
      </p:sp>
      <p:sp>
        <p:nvSpPr>
          <p:cNvPr id="3" name="Title 2">
            <a:extLst>
              <a:ext uri="{FF2B5EF4-FFF2-40B4-BE49-F238E27FC236}">
                <a16:creationId xmlns:a16="http://schemas.microsoft.com/office/drawing/2014/main" id="{F85ED960-8DD3-0043-B580-07B1D9B6D36D}"/>
              </a:ext>
            </a:extLst>
          </p:cNvPr>
          <p:cNvSpPr>
            <a:spLocks noGrp="1"/>
          </p:cNvSpPr>
          <p:nvPr>
            <p:ph type="title"/>
          </p:nvPr>
        </p:nvSpPr>
        <p:spPr>
          <a:xfrm>
            <a:off x="2739726" y="695535"/>
            <a:ext cx="6127506" cy="341632"/>
          </a:xfrm>
        </p:spPr>
        <p:txBody>
          <a:bodyPr/>
          <a:lstStyle/>
          <a:p>
            <a:r>
              <a:rPr lang="en-ES" b="0" dirty="0"/>
              <a:t>https://docs.egi.eu/users/notebooks</a:t>
            </a:r>
          </a:p>
        </p:txBody>
      </p:sp>
    </p:spTree>
    <p:extLst>
      <p:ext uri="{BB962C8B-B14F-4D97-AF65-F5344CB8AC3E}">
        <p14:creationId xmlns:p14="http://schemas.microsoft.com/office/powerpoint/2010/main" val="1446404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BA7380-9DD3-EE4B-A09D-AC4BC55E740D}"/>
              </a:ext>
            </a:extLst>
          </p:cNvPr>
          <p:cNvSpPr>
            <a:spLocks noGrp="1"/>
          </p:cNvSpPr>
          <p:nvPr>
            <p:ph type="body" idx="1"/>
          </p:nvPr>
        </p:nvSpPr>
        <p:spPr/>
        <p:txBody>
          <a:bodyPr>
            <a:normAutofit fontScale="85000" lnSpcReduction="20000"/>
          </a:bodyPr>
          <a:lstStyle/>
          <a:p>
            <a:r>
              <a:rPr lang="en-GB" dirty="0"/>
              <a:t>Python : Default Python 3 kernel, it includes commonly used data analysis and machine learning libraries. Created from the </a:t>
            </a:r>
            <a:r>
              <a:rPr lang="en-GB" dirty="0">
                <a:hlinkClick r:id="rId2"/>
              </a:rPr>
              <a:t>jupyter/scipy-notebook</a:t>
            </a:r>
            <a:r>
              <a:rPr lang="en-GB" dirty="0"/>
              <a:t> stack.</a:t>
            </a:r>
          </a:p>
          <a:p>
            <a:r>
              <a:rPr lang="en-GB" dirty="0"/>
              <a:t>DIRAC / Python 2: A python 2 kernel that includes a DIRAC installation for interacting with the </a:t>
            </a:r>
            <a:r>
              <a:rPr lang="en-GB" dirty="0">
                <a:hlinkClick r:id="rId3"/>
              </a:rPr>
              <a:t>EGI Workload Manager</a:t>
            </a:r>
            <a:r>
              <a:rPr lang="en-GB" dirty="0"/>
              <a:t> service.</a:t>
            </a:r>
          </a:p>
          <a:p>
            <a:r>
              <a:rPr lang="en-GB" dirty="0"/>
              <a:t>Julia: The Julia programming language with the libraries described in </a:t>
            </a:r>
            <a:r>
              <a:rPr lang="en-GB" dirty="0">
                <a:hlinkClick r:id="rId4"/>
              </a:rPr>
              <a:t>jupyter/datascience-notebook</a:t>
            </a:r>
            <a:r>
              <a:rPr lang="en-GB" dirty="0"/>
              <a:t>.</a:t>
            </a:r>
          </a:p>
          <a:p>
            <a:r>
              <a:rPr lang="en-GB" dirty="0"/>
              <a:t>R: The R programming language with several packages from the R ecosystem as provided by </a:t>
            </a:r>
            <a:r>
              <a:rPr lang="en-GB" dirty="0">
                <a:hlinkClick r:id="rId5"/>
              </a:rPr>
              <a:t>jupyter/r-notebook</a:t>
            </a:r>
            <a:r>
              <a:rPr lang="en-GB" dirty="0"/>
              <a:t> and some extra libraries.</a:t>
            </a:r>
          </a:p>
          <a:p>
            <a:r>
              <a:rPr lang="en-GB" dirty="0"/>
              <a:t>Octave: The </a:t>
            </a:r>
            <a:r>
              <a:rPr lang="en-GB" dirty="0">
                <a:hlinkClick r:id="rId6"/>
              </a:rPr>
              <a:t>Octave</a:t>
            </a:r>
            <a:r>
              <a:rPr lang="en-GB" dirty="0"/>
              <a:t> programming language installed on its own </a:t>
            </a:r>
            <a:r>
              <a:rPr lang="en-GB" dirty="0" err="1"/>
              <a:t>conda</a:t>
            </a:r>
            <a:r>
              <a:rPr lang="en-GB" dirty="0"/>
              <a:t> environment (named octave).</a:t>
            </a:r>
          </a:p>
          <a:p>
            <a:r>
              <a:rPr lang="en-GB" dirty="0"/>
              <a:t>Your own kernel: If you want to add a new kernel, just let us know and we will discuss the best way to support your request. We built images from the </a:t>
            </a:r>
            <a:r>
              <a:rPr lang="en-GB" dirty="0">
                <a:hlinkClick r:id="rId7"/>
              </a:rPr>
              <a:t>EGI-Foundation/egi-notebooks-images</a:t>
            </a:r>
            <a:r>
              <a:rPr lang="en-GB" dirty="0"/>
              <a:t> GitHub repo</a:t>
            </a:r>
          </a:p>
          <a:p>
            <a:endParaRPr lang="en-ES" dirty="0"/>
          </a:p>
        </p:txBody>
      </p:sp>
      <p:sp>
        <p:nvSpPr>
          <p:cNvPr id="3" name="Title 2">
            <a:extLst>
              <a:ext uri="{FF2B5EF4-FFF2-40B4-BE49-F238E27FC236}">
                <a16:creationId xmlns:a16="http://schemas.microsoft.com/office/drawing/2014/main" id="{1E5A333E-A30B-1D4D-8CA4-52B381E944E2}"/>
              </a:ext>
            </a:extLst>
          </p:cNvPr>
          <p:cNvSpPr>
            <a:spLocks noGrp="1"/>
          </p:cNvSpPr>
          <p:nvPr>
            <p:ph type="title"/>
          </p:nvPr>
        </p:nvSpPr>
        <p:spPr/>
        <p:txBody>
          <a:bodyPr/>
          <a:lstStyle/>
          <a:p>
            <a:r>
              <a:rPr lang="en-ES" dirty="0"/>
              <a:t>Kernels</a:t>
            </a:r>
          </a:p>
        </p:txBody>
      </p:sp>
      <p:sp>
        <p:nvSpPr>
          <p:cNvPr id="4" name="Subtitle 3">
            <a:extLst>
              <a:ext uri="{FF2B5EF4-FFF2-40B4-BE49-F238E27FC236}">
                <a16:creationId xmlns:a16="http://schemas.microsoft.com/office/drawing/2014/main" id="{46F8D096-6B30-104F-8F62-266CF88D8A57}"/>
              </a:ext>
            </a:extLst>
          </p:cNvPr>
          <p:cNvSpPr>
            <a:spLocks noGrp="1"/>
          </p:cNvSpPr>
          <p:nvPr>
            <p:ph type="subTitle" idx="2"/>
          </p:nvPr>
        </p:nvSpPr>
        <p:spPr/>
        <p:txBody>
          <a:bodyPr/>
          <a:lstStyle/>
          <a:p>
            <a:endParaRPr lang="en-ES"/>
          </a:p>
        </p:txBody>
      </p:sp>
    </p:spTree>
    <p:extLst>
      <p:ext uri="{BB962C8B-B14F-4D97-AF65-F5344CB8AC3E}">
        <p14:creationId xmlns:p14="http://schemas.microsoft.com/office/powerpoint/2010/main" val="3710390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0B77B9A-3D6B-CA4E-82AD-273690FD81AB}"/>
              </a:ext>
            </a:extLst>
          </p:cNvPr>
          <p:cNvSpPr>
            <a:spLocks noGrp="1"/>
          </p:cNvSpPr>
          <p:nvPr>
            <p:ph type="body" sz="quarter" idx="15"/>
          </p:nvPr>
        </p:nvSpPr>
        <p:spPr/>
        <p:txBody>
          <a:bodyPr/>
          <a:lstStyle/>
          <a:p>
            <a:r>
              <a:rPr lang="en-GB" dirty="0"/>
              <a:t>EGI Notebooks allows you to access/download remote data</a:t>
            </a:r>
          </a:p>
          <a:p>
            <a:pPr lvl="1"/>
            <a:r>
              <a:rPr lang="en-GB" dirty="0"/>
              <a:t>Can work for smaller data</a:t>
            </a:r>
          </a:p>
          <a:p>
            <a:pPr lvl="1"/>
            <a:endParaRPr lang="en-GB" dirty="0"/>
          </a:p>
          <a:p>
            <a:r>
              <a:rPr lang="en-GB" dirty="0"/>
              <a:t>EGI </a:t>
            </a:r>
            <a:r>
              <a:rPr lang="en-GB" dirty="0" err="1"/>
              <a:t>DataHub</a:t>
            </a:r>
            <a:r>
              <a:rPr lang="en-GB" dirty="0"/>
              <a:t> provides access to big data in a distributed infrastructure</a:t>
            </a:r>
          </a:p>
          <a:p>
            <a:pPr lvl="1"/>
            <a:r>
              <a:rPr lang="en-GB" dirty="0"/>
              <a:t>Combining data from different data providers</a:t>
            </a:r>
          </a:p>
          <a:p>
            <a:pPr lvl="1"/>
            <a:r>
              <a:rPr lang="en-GB" dirty="0"/>
              <a:t>Moving data to the computing resources as needed</a:t>
            </a:r>
          </a:p>
          <a:p>
            <a:pPr lvl="1"/>
            <a:r>
              <a:rPr lang="en-GB" dirty="0"/>
              <a:t>Transparently integrated with the notebooks</a:t>
            </a:r>
          </a:p>
          <a:p>
            <a:pPr lvl="1"/>
            <a:endParaRPr lang="en-GB" dirty="0"/>
          </a:p>
        </p:txBody>
      </p:sp>
      <p:sp>
        <p:nvSpPr>
          <p:cNvPr id="4" name="Title 3">
            <a:extLst>
              <a:ext uri="{FF2B5EF4-FFF2-40B4-BE49-F238E27FC236}">
                <a16:creationId xmlns:a16="http://schemas.microsoft.com/office/drawing/2014/main" id="{40534623-0978-6F46-8FE8-D9A5133E412A}"/>
              </a:ext>
            </a:extLst>
          </p:cNvPr>
          <p:cNvSpPr>
            <a:spLocks noGrp="1"/>
          </p:cNvSpPr>
          <p:nvPr>
            <p:ph type="title"/>
          </p:nvPr>
        </p:nvSpPr>
        <p:spPr/>
        <p:txBody>
          <a:bodyPr/>
          <a:lstStyle/>
          <a:p>
            <a:r>
              <a:rPr lang="en-GB" dirty="0"/>
              <a:t>Accessing (big) data</a:t>
            </a:r>
          </a:p>
        </p:txBody>
      </p:sp>
      <p:sp>
        <p:nvSpPr>
          <p:cNvPr id="5" name="Subtitle 4">
            <a:extLst>
              <a:ext uri="{FF2B5EF4-FFF2-40B4-BE49-F238E27FC236}">
                <a16:creationId xmlns:a16="http://schemas.microsoft.com/office/drawing/2014/main" id="{B34260DF-54EA-FF4A-9762-49EE82242ED4}"/>
              </a:ext>
            </a:extLst>
          </p:cNvPr>
          <p:cNvSpPr>
            <a:spLocks noGrp="1"/>
          </p:cNvSpPr>
          <p:nvPr>
            <p:ph type="subTitle" idx="14"/>
          </p:nvPr>
        </p:nvSpPr>
        <p:spPr/>
        <p:txBody>
          <a:bodyPr/>
          <a:lstStyle/>
          <a:p>
            <a:endParaRPr lang="en-GB" dirty="0"/>
          </a:p>
        </p:txBody>
      </p:sp>
    </p:spTree>
    <p:extLst>
      <p:ext uri="{BB962C8B-B14F-4D97-AF65-F5344CB8AC3E}">
        <p14:creationId xmlns:p14="http://schemas.microsoft.com/office/powerpoint/2010/main" val="1831710687"/>
      </p:ext>
    </p:extLst>
  </p:cSld>
  <p:clrMapOvr>
    <a:masterClrMapping/>
  </p:clrMapOvr>
</p:sld>
</file>

<file path=ppt/theme/theme1.xml><?xml version="1.0" encoding="utf-8"?>
<a:theme xmlns:a="http://schemas.openxmlformats.org/drawingml/2006/main" name="HOM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GI_Powerpoint_Template_16-9 (2)" id="{BDD23DDF-D23C-404A-BF0C-74B889897712}" vid="{BE0CA703-0D07-714D-91E8-28AFCAFAD921}"/>
    </a:ext>
  </a:extLst>
</a:theme>
</file>

<file path=ppt/theme/theme2.xml><?xml version="1.0" encoding="utf-8"?>
<a:theme xmlns:a="http://schemas.openxmlformats.org/drawingml/2006/main" name="CONTENT">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GI_Powerpoint_Template_16-9 (2)" id="{BDD23DDF-D23C-404A-BF0C-74B889897712}" vid="{83E052CA-B01C-BA4E-A795-A14059BED871}"/>
    </a:ext>
  </a:extLst>
</a:theme>
</file>

<file path=ppt/theme/theme3.xml><?xml version="1.0" encoding="utf-8"?>
<a:theme xmlns:a="http://schemas.openxmlformats.org/drawingml/2006/main" name="SECTION">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GI_Powerpoint_Template_16-9 (2)" id="{BDD23DDF-D23C-404A-BF0C-74B889897712}" vid="{0372F0A4-3C0D-8140-AF87-78013F7F0046}"/>
    </a:ext>
  </a:extLst>
</a:theme>
</file>

<file path=ppt/theme/theme4.xml><?xml version="1.0" encoding="utf-8"?>
<a:theme xmlns:a="http://schemas.openxmlformats.org/drawingml/2006/main" name="END">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GI_Powerpoint_Template_16-9 (2)" id="{BDD23DDF-D23C-404A-BF0C-74B889897712}" vid="{7F562FCF-D570-CD41-B798-02D5CBAC3BC5}"/>
    </a:ext>
  </a:extLst>
</a:theme>
</file>

<file path=ppt/theme/theme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HOME</Template>
  <TotalTime>1280</TotalTime>
  <Words>803</Words>
  <Application>Microsoft Macintosh PowerPoint</Application>
  <PresentationFormat>On-screen Show (16:9)</PresentationFormat>
  <Paragraphs>119</Paragraphs>
  <Slides>15</Slides>
  <Notes>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Arial</vt:lpstr>
      <vt:lpstr>Calibri</vt:lpstr>
      <vt:lpstr>Courier New</vt:lpstr>
      <vt:lpstr>Menlo</vt:lpstr>
      <vt:lpstr>Noto Sans Symbols</vt:lpstr>
      <vt:lpstr>Wingdings</vt:lpstr>
      <vt:lpstr>HOME</vt:lpstr>
      <vt:lpstr>CONTENT</vt:lpstr>
      <vt:lpstr>SECTION</vt:lpstr>
      <vt:lpstr>END</vt:lpstr>
      <vt:lpstr>EGI Notebooks</vt:lpstr>
      <vt:lpstr>PowerPoint Presentation</vt:lpstr>
      <vt:lpstr>Notebooks</vt:lpstr>
      <vt:lpstr>EGI Notebooks</vt:lpstr>
      <vt:lpstr>EGI Notebooks</vt:lpstr>
      <vt:lpstr>Service options</vt:lpstr>
      <vt:lpstr>https://docs.egi.eu/users/notebooks</vt:lpstr>
      <vt:lpstr>Kernels</vt:lpstr>
      <vt:lpstr>Accessing (big) data</vt:lpstr>
      <vt:lpstr>EGI Notebooks Architecture</vt:lpstr>
      <vt:lpstr>DataHub integration</vt:lpstr>
      <vt:lpstr>Other data services integrations</vt:lpstr>
      <vt:lpstr>Accessing other EGI services</vt:lpstr>
      <vt:lpstr>Binder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EGI Notebooks</dc:title>
  <dc:creator>Enol Fernandez</dc:creator>
  <cp:lastModifiedBy>Enol Fernandez</cp:lastModifiedBy>
  <cp:revision>10</cp:revision>
  <dcterms:created xsi:type="dcterms:W3CDTF">2020-11-03T13:26:06Z</dcterms:created>
  <dcterms:modified xsi:type="dcterms:W3CDTF">2020-11-04T10:47:42Z</dcterms:modified>
</cp:coreProperties>
</file>