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7" r:id="rId1"/>
    <p:sldMasterId id="2147483669" r:id="rId2"/>
    <p:sldMasterId id="2147483672" r:id="rId3"/>
    <p:sldMasterId id="2147483674" r:id="rId4"/>
  </p:sldMasterIdLst>
  <p:notesMasterIdLst>
    <p:notesMasterId r:id="rId20"/>
  </p:notesMasterIdLst>
  <p:handoutMasterIdLst>
    <p:handoutMasterId r:id="rId21"/>
  </p:handoutMasterIdLst>
  <p:sldIdLst>
    <p:sldId id="268" r:id="rId5"/>
    <p:sldId id="298" r:id="rId6"/>
    <p:sldId id="490" r:id="rId7"/>
    <p:sldId id="494" r:id="rId8"/>
    <p:sldId id="496" r:id="rId9"/>
    <p:sldId id="495" r:id="rId10"/>
    <p:sldId id="500" r:id="rId11"/>
    <p:sldId id="492" r:id="rId12"/>
    <p:sldId id="296" r:id="rId13"/>
    <p:sldId id="281" r:id="rId14"/>
    <p:sldId id="498" r:id="rId15"/>
    <p:sldId id="499" r:id="rId16"/>
    <p:sldId id="288" r:id="rId17"/>
    <p:sldId id="497" r:id="rId18"/>
    <p:sldId id="266" r:id="rId19"/>
  </p:sldIdLst>
  <p:sldSz cx="12192000" cy="6858000"/>
  <p:notesSz cx="12192000" cy="6858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pos="528" userDrawn="1">
          <p15:clr>
            <a:srgbClr val="A4A3A4"/>
          </p15:clr>
        </p15:guide>
        <p15:guide id="4" orient="horz" pos="1008" userDrawn="1">
          <p15:clr>
            <a:srgbClr val="A4A3A4"/>
          </p15:clr>
        </p15:guide>
        <p15:guide id="5" pos="288" userDrawn="1">
          <p15:clr>
            <a:srgbClr val="A4A3A4"/>
          </p15:clr>
        </p15:guide>
        <p15:guide id="6" pos="1056" userDrawn="1">
          <p15:clr>
            <a:srgbClr val="A4A3A4"/>
          </p15:clr>
        </p15:guide>
        <p15:guide id="7" pos="39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E0B6"/>
    <a:srgbClr val="434342"/>
    <a:srgbClr val="4A4E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10" autoAdjust="0"/>
    <p:restoredTop sz="96556" autoAdjust="0"/>
  </p:normalViewPr>
  <p:slideViewPr>
    <p:cSldViewPr snapToGrid="0">
      <p:cViewPr>
        <p:scale>
          <a:sx n="63" d="100"/>
          <a:sy n="63" d="100"/>
        </p:scale>
        <p:origin x="1408" y="1688"/>
      </p:cViewPr>
      <p:guideLst>
        <p:guide orient="horz" pos="2880"/>
        <p:guide pos="2160"/>
        <p:guide pos="528"/>
        <p:guide orient="horz" pos="1008"/>
        <p:guide pos="288"/>
        <p:guide pos="1056"/>
        <p:guide pos="39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Muli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6905625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829129-2590-424C-9132-69E493964030}" type="datetimeFigureOut">
              <a:rPr lang="en-US" smtClean="0">
                <a:latin typeface="Muli"/>
              </a:rPr>
              <a:pPr/>
              <a:t>11/1/20</a:t>
            </a:fld>
            <a:endParaRPr lang="en-US" dirty="0">
              <a:latin typeface="Mul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Mul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905625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00ED4C-A927-A842-B572-1AF4312EA386}" type="slidenum">
              <a:rPr lang="en-US" smtClean="0">
                <a:latin typeface="Muli"/>
              </a:rPr>
              <a:pPr/>
              <a:t>‹#›</a:t>
            </a:fld>
            <a:endParaRPr lang="en-US" dirty="0">
              <a:latin typeface="Muli"/>
            </a:endParaRPr>
          </a:p>
        </p:txBody>
      </p:sp>
    </p:spTree>
    <p:extLst>
      <p:ext uri="{BB962C8B-B14F-4D97-AF65-F5344CB8AC3E}">
        <p14:creationId xmlns:p14="http://schemas.microsoft.com/office/powerpoint/2010/main" val="14448158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uli"/>
              </a:defRPr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uli"/>
              </a:defRPr>
            </a:lvl1pPr>
          </a:lstStyle>
          <a:p>
            <a:fld id="{E6439749-5F7E-5648-9CD6-00744CE904A7}" type="datetimeFigureOut">
              <a:rPr lang="en-US" smtClean="0"/>
              <a:pPr/>
              <a:t>11/1/20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uli"/>
              </a:defRPr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uli"/>
              </a:defRPr>
            </a:lvl1pPr>
          </a:lstStyle>
          <a:p>
            <a:fld id="{CBDA7EEF-0713-214A-8A97-49F34C15B5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701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uli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st-Las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2"/>
          <p:cNvSpPr>
            <a:spLocks noGrp="1"/>
          </p:cNvSpPr>
          <p:nvPr>
            <p:ph type="ctrTitle"/>
          </p:nvPr>
        </p:nvSpPr>
        <p:spPr>
          <a:xfrm>
            <a:off x="1447800" y="2895600"/>
            <a:ext cx="6971704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500" b="1">
                <a:solidFill>
                  <a:srgbClr val="4A4E4F"/>
                </a:solidFill>
                <a:latin typeface="Muli Black"/>
                <a:cs typeface="Muli Black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8" name="Holder 3"/>
          <p:cNvSpPr>
            <a:spLocks noGrp="1"/>
          </p:cNvSpPr>
          <p:nvPr>
            <p:ph type="subTitle" idx="4"/>
          </p:nvPr>
        </p:nvSpPr>
        <p:spPr>
          <a:xfrm>
            <a:off x="1447801" y="4284077"/>
            <a:ext cx="69717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 b="1">
                <a:solidFill>
                  <a:srgbClr val="4A4E4F"/>
                </a:solidFill>
                <a:latin typeface="Muli" pitchFamily="2" charset="77"/>
              </a:defRPr>
            </a:lvl1pPr>
          </a:lstStyle>
          <a:p>
            <a:r>
              <a:rPr lang="en-US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76432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7310043" cy="44627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2900" b="1" i="0">
                <a:solidFill>
                  <a:srgbClr val="4C4D4F"/>
                </a:solidFill>
                <a:latin typeface="Muli Black"/>
                <a:cs typeface="Muli Black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10130713" cy="3693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rgbClr val="4C4D4F"/>
                </a:solidFill>
                <a:latin typeface="Muli" pitchFamily="2" charset="77"/>
                <a:cs typeface="Muli"/>
              </a:defRPr>
            </a:lvl1pPr>
          </a:lstStyle>
          <a:p>
            <a:endParaRPr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uli Regular"/>
                <a:cs typeface="Muli Regular"/>
              </a:defRPr>
            </a:lvl1pPr>
          </a:lstStyle>
          <a:p>
            <a:fld id="{CAC6784C-9DAB-514C-B4CE-D33C947A8E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7200" y="2057400"/>
            <a:ext cx="10287000" cy="990600"/>
          </a:xfrm>
        </p:spPr>
        <p:txBody>
          <a:bodyPr>
            <a:noAutofit/>
          </a:bodyPr>
          <a:lstStyle>
            <a:lvl1pPr>
              <a:defRPr sz="2400">
                <a:latin typeface="Muli Regular"/>
                <a:cs typeface="Muli Regular"/>
              </a:defRPr>
            </a:lvl1pPr>
            <a:lvl2pPr marL="742950" indent="-285750">
              <a:buFont typeface="Courier New"/>
              <a:buChar char="o"/>
              <a:defRPr sz="2400">
                <a:latin typeface="Muli Regular"/>
                <a:cs typeface="Muli Regular"/>
              </a:defRPr>
            </a:lvl2pPr>
            <a:lvl3pPr marL="1143000" indent="-228600">
              <a:buFont typeface="Wingdings" charset="2"/>
              <a:buChar char="§"/>
              <a:defRPr sz="2400">
                <a:latin typeface="Muli Regular"/>
                <a:cs typeface="Muli Regular"/>
              </a:defRPr>
            </a:lvl3pPr>
            <a:lvl4pPr>
              <a:defRPr sz="2400">
                <a:latin typeface="Muli Regular"/>
                <a:cs typeface="Muli Regular"/>
              </a:defRPr>
            </a:lvl4pPr>
            <a:lvl5pPr marL="2057400" indent="-228600">
              <a:buFont typeface="Wingdings" charset="2"/>
              <a:buChar char="²"/>
              <a:defRPr sz="2400">
                <a:latin typeface="Muli Regular"/>
                <a:cs typeface="Muli Regular"/>
              </a:defRPr>
            </a:lvl5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</p:txBody>
      </p:sp>
      <p:sp>
        <p:nvSpPr>
          <p:cNvPr id="8" name="Segnaposto data 3">
            <a:extLst>
              <a:ext uri="{FF2B5EF4-FFF2-40B4-BE49-F238E27FC236}">
                <a16:creationId xmlns:a16="http://schemas.microsoft.com/office/drawing/2014/main" id="{3C97DC64-605E-8E4E-80CC-28C890022C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93767" y="4596273"/>
            <a:ext cx="2743200" cy="1524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Muli" pitchFamily="2" charset="77"/>
              </a:defRPr>
            </a:lvl1pPr>
          </a:lstStyle>
          <a:p>
            <a:r>
              <a:rPr lang="de-DE" dirty="0"/>
              <a:t>PSI soundso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09800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9">
            <a:extLst>
              <a:ext uri="{FF2B5EF4-FFF2-40B4-BE49-F238E27FC236}">
                <a16:creationId xmlns:a16="http://schemas.microsoft.com/office/drawing/2014/main" id="{AE49FAAD-3BD8-4597-9AE5-BB11CAD7A7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67" y="921600"/>
            <a:ext cx="11232000" cy="355200"/>
          </a:xfrm>
        </p:spPr>
        <p:txBody>
          <a:bodyPr/>
          <a:lstStyle>
            <a:lvl1pPr marL="0" indent="0">
              <a:buNone/>
              <a:defRPr sz="27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4139161-AAAD-415A-A2B6-287119D799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000" y="292800"/>
            <a:ext cx="11232000" cy="495907"/>
          </a:xfrm>
        </p:spPr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</p:spTree>
    <p:extLst>
      <p:ext uri="{BB962C8B-B14F-4D97-AF65-F5344CB8AC3E}">
        <p14:creationId xmlns:p14="http://schemas.microsoft.com/office/powerpoint/2010/main" val="611224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7310043" cy="446276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900" b="1" i="0">
                <a:solidFill>
                  <a:srgbClr val="4C4D4F"/>
                </a:solidFill>
                <a:latin typeface="Muli Black"/>
                <a:cs typeface="Muli Black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10130713" cy="36933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 b="1" i="0">
                <a:solidFill>
                  <a:srgbClr val="4C4D4F"/>
                </a:solidFill>
                <a:latin typeface="Muli" pitchFamily="2" charset="77"/>
                <a:cs typeface="Muli"/>
              </a:defRPr>
            </a:lvl1pPr>
          </a:lstStyle>
          <a:p>
            <a:endParaRPr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uli Regular"/>
                <a:cs typeface="Muli Regular"/>
              </a:defRPr>
            </a:lvl1pPr>
          </a:lstStyle>
          <a:p>
            <a:fld id="{CAC6784C-9DAB-514C-B4CE-D33C947A8E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7200" y="2057400"/>
            <a:ext cx="10287000" cy="990600"/>
          </a:xfrm>
        </p:spPr>
        <p:txBody>
          <a:bodyPr>
            <a:noAutofit/>
          </a:bodyPr>
          <a:lstStyle>
            <a:lvl1pPr>
              <a:defRPr sz="2400">
                <a:latin typeface="Muli Regular"/>
                <a:cs typeface="Muli Regular"/>
              </a:defRPr>
            </a:lvl1pPr>
            <a:lvl2pPr marL="742950" indent="-285750">
              <a:buFont typeface="Courier New"/>
              <a:buChar char="o"/>
              <a:defRPr sz="2400">
                <a:latin typeface="Muli Regular"/>
                <a:cs typeface="Muli Regular"/>
              </a:defRPr>
            </a:lvl2pPr>
            <a:lvl3pPr marL="1143000" indent="-228600">
              <a:buFont typeface="Wingdings" charset="2"/>
              <a:buChar char="§"/>
              <a:defRPr sz="2400">
                <a:latin typeface="Muli Regular"/>
                <a:cs typeface="Muli Regular"/>
              </a:defRPr>
            </a:lvl3pPr>
            <a:lvl4pPr>
              <a:defRPr sz="2400">
                <a:latin typeface="Muli Regular"/>
                <a:cs typeface="Muli Regular"/>
              </a:defRPr>
            </a:lvl4pPr>
            <a:lvl5pPr marL="2057400" indent="-228600">
              <a:buFont typeface="Wingdings" charset="2"/>
              <a:buChar char="²"/>
              <a:defRPr sz="2400">
                <a:latin typeface="Muli Regular"/>
                <a:cs typeface="Muli Regular"/>
              </a:defRPr>
            </a:lvl5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555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7310043" cy="446276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900" b="1" i="0">
                <a:solidFill>
                  <a:srgbClr val="4C4D4F"/>
                </a:solidFill>
                <a:latin typeface="Muli Black"/>
                <a:cs typeface="Muli Black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62776" y="1143000"/>
            <a:ext cx="10130713" cy="3693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rgbClr val="4C4D4F"/>
                </a:solidFill>
                <a:latin typeface="Muli" pitchFamily="2" charset="77"/>
                <a:cs typeface="Muli"/>
              </a:defRPr>
            </a:lvl1pPr>
          </a:lstStyle>
          <a:p>
            <a:endParaRPr dirty="0"/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D30CDEB2-DA54-DE45-AD6C-F8DC9C60A9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600" y="6629400"/>
            <a:ext cx="2743200" cy="1524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Muli" pitchFamily="2" charset="77"/>
              </a:defRPr>
            </a:lvl1pPr>
          </a:lstStyle>
          <a:p>
            <a:r>
              <a:rPr lang="de-DE"/>
              <a:t>PSI soundso</a:t>
            </a:r>
            <a:endParaRPr lang="it-IT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uli Regular"/>
                <a:cs typeface="Muli Regular"/>
              </a:defRPr>
            </a:lvl1pPr>
          </a:lstStyle>
          <a:p>
            <a:fld id="{CAC6784C-9DAB-514C-B4CE-D33C947A8E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7200" y="2057400"/>
            <a:ext cx="10287000" cy="990600"/>
          </a:xfrm>
        </p:spPr>
        <p:txBody>
          <a:bodyPr>
            <a:noAutofit/>
          </a:bodyPr>
          <a:lstStyle>
            <a:lvl1pPr>
              <a:defRPr sz="2400">
                <a:latin typeface="Muli Regular"/>
                <a:cs typeface="Muli Regular"/>
              </a:defRPr>
            </a:lvl1pPr>
            <a:lvl2pPr marL="742950" indent="-285750">
              <a:buFont typeface="Courier New"/>
              <a:buChar char="o"/>
              <a:defRPr sz="2400">
                <a:latin typeface="Muli Regular"/>
                <a:cs typeface="Muli Regular"/>
              </a:defRPr>
            </a:lvl2pPr>
            <a:lvl3pPr marL="1143000" indent="-228600">
              <a:buFont typeface="Wingdings" charset="2"/>
              <a:buChar char="§"/>
              <a:defRPr sz="2400">
                <a:latin typeface="Muli Regular"/>
                <a:cs typeface="Muli Regular"/>
              </a:defRPr>
            </a:lvl3pPr>
            <a:lvl4pPr>
              <a:defRPr sz="2400">
                <a:latin typeface="Muli Regular"/>
                <a:cs typeface="Muli Regular"/>
              </a:defRPr>
            </a:lvl4pPr>
            <a:lvl5pPr marL="2057400" indent="-228600">
              <a:buFont typeface="Wingdings" charset="2"/>
              <a:buChar char="²"/>
              <a:defRPr sz="2400">
                <a:latin typeface="Muli Regular"/>
                <a:cs typeface="Muli Regular"/>
              </a:defRPr>
            </a:lvl5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555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heme" Target="../theme/them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9.jpeg"/><Relationship Id="rId9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8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48">
            <a:extLst>
              <a:ext uri="{FF2B5EF4-FFF2-40B4-BE49-F238E27FC236}">
                <a16:creationId xmlns:a16="http://schemas.microsoft.com/office/drawing/2014/main" id="{1EB0BE17-4406-2547-BD41-BBF8482A0E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12192000" cy="6858000"/>
          </a:xfrm>
          <a:prstGeom prst="rect">
            <a:avLst/>
          </a:prstGeom>
        </p:spPr>
      </p:pic>
      <p:pic>
        <p:nvPicPr>
          <p:cNvPr id="21" name="Immagine 2">
            <a:extLst>
              <a:ext uri="{FF2B5EF4-FFF2-40B4-BE49-F238E27FC236}">
                <a16:creationId xmlns:a16="http://schemas.microsoft.com/office/drawing/2014/main" id="{59ED750F-C77A-F24E-8961-FB46DDD5A1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62000"/>
            <a:ext cx="2743200" cy="1303747"/>
          </a:xfrm>
          <a:prstGeom prst="rect">
            <a:avLst/>
          </a:prstGeom>
        </p:spPr>
      </p:pic>
      <p:pic>
        <p:nvPicPr>
          <p:cNvPr id="22" name="Image 33">
            <a:extLst>
              <a:ext uri="{FF2B5EF4-FFF2-40B4-BE49-F238E27FC236}">
                <a16:creationId xmlns:a16="http://schemas.microsoft.com/office/drawing/2014/main" id="{B288569D-E552-1F4B-A36B-4DB9249CE77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00256" y="836712"/>
            <a:ext cx="3440100" cy="1212520"/>
          </a:xfrm>
          <a:prstGeom prst="rect">
            <a:avLst/>
          </a:prstGeom>
        </p:spPr>
      </p:pic>
      <p:pic>
        <p:nvPicPr>
          <p:cNvPr id="23" name="Picture 15">
            <a:extLst>
              <a:ext uri="{FF2B5EF4-FFF2-40B4-BE49-F238E27FC236}">
                <a16:creationId xmlns:a16="http://schemas.microsoft.com/office/drawing/2014/main" id="{E868DA7E-308C-A647-B934-B6C397FF91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0382" r="728" b="28553"/>
          <a:stretch/>
        </p:blipFill>
        <p:spPr>
          <a:xfrm>
            <a:off x="0" y="260648"/>
            <a:ext cx="12240000" cy="2268000"/>
          </a:xfrm>
          <a:prstGeom prst="rect">
            <a:avLst/>
          </a:prstGeom>
        </p:spPr>
      </p:pic>
      <p:pic>
        <p:nvPicPr>
          <p:cNvPr id="24" name="Picture 15">
            <a:extLst>
              <a:ext uri="{FF2B5EF4-FFF2-40B4-BE49-F238E27FC236}">
                <a16:creationId xmlns:a16="http://schemas.microsoft.com/office/drawing/2014/main" id="{9C4309EC-6EDC-C34C-B39C-E682ECE052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5391" r="1312" b="37252"/>
          <a:stretch/>
        </p:blipFill>
        <p:spPr>
          <a:xfrm>
            <a:off x="0" y="6309408"/>
            <a:ext cx="12167999" cy="792000"/>
          </a:xfrm>
          <a:prstGeom prst="rect">
            <a:avLst/>
          </a:prstGeom>
        </p:spPr>
      </p:pic>
      <p:sp>
        <p:nvSpPr>
          <p:cNvPr id="10" name="object 17"/>
          <p:cNvSpPr txBox="1"/>
          <p:nvPr/>
        </p:nvSpPr>
        <p:spPr>
          <a:xfrm>
            <a:off x="1271464" y="6461417"/>
            <a:ext cx="9097887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5" dirty="0">
                <a:solidFill>
                  <a:srgbClr val="FFFFFF"/>
                </a:solidFill>
                <a:latin typeface="Muli" pitchFamily="2" charset="77"/>
                <a:cs typeface="Muli"/>
              </a:rPr>
              <a:t>Th</a:t>
            </a:r>
            <a:r>
              <a:rPr lang="en-US" sz="750" spc="5" dirty="0">
                <a:solidFill>
                  <a:srgbClr val="FFFFFF"/>
                </a:solidFill>
                <a:latin typeface="Muli" pitchFamily="2" charset="77"/>
                <a:cs typeface="Muli"/>
              </a:rPr>
              <a:t>ese</a:t>
            </a:r>
            <a:r>
              <a:rPr sz="750" spc="-10" dirty="0">
                <a:solidFill>
                  <a:srgbClr val="FFFFFF"/>
                </a:solidFill>
                <a:latin typeface="Muli" pitchFamily="2" charset="77"/>
                <a:cs typeface="Muli"/>
              </a:rPr>
              <a:t> </a:t>
            </a:r>
            <a:r>
              <a:rPr sz="750" spc="15" dirty="0">
                <a:solidFill>
                  <a:srgbClr val="FFFFFF"/>
                </a:solidFill>
                <a:latin typeface="Muli" pitchFamily="2" charset="77"/>
                <a:cs typeface="Muli"/>
              </a:rPr>
              <a:t>project</a:t>
            </a:r>
            <a:r>
              <a:rPr lang="en-US" sz="750" spc="15" dirty="0">
                <a:solidFill>
                  <a:srgbClr val="FFFFFF"/>
                </a:solidFill>
                <a:latin typeface="Muli" pitchFamily="2" charset="77"/>
                <a:cs typeface="Muli"/>
              </a:rPr>
              <a:t>s</a:t>
            </a:r>
            <a:r>
              <a:rPr sz="750" spc="-10" dirty="0">
                <a:solidFill>
                  <a:srgbClr val="FFFFFF"/>
                </a:solidFill>
                <a:latin typeface="Muli" pitchFamily="2" charset="77"/>
                <a:cs typeface="Muli"/>
              </a:rPr>
              <a:t> </a:t>
            </a:r>
            <a:r>
              <a:rPr sz="750" spc="15" dirty="0">
                <a:solidFill>
                  <a:srgbClr val="FFFFFF"/>
                </a:solidFill>
                <a:latin typeface="Muli" pitchFamily="2" charset="77"/>
                <a:cs typeface="Muli"/>
              </a:rPr>
              <a:t>ha</a:t>
            </a:r>
            <a:r>
              <a:rPr lang="en-US" sz="750" spc="15" dirty="0">
                <a:solidFill>
                  <a:srgbClr val="FFFFFF"/>
                </a:solidFill>
                <a:latin typeface="Muli" pitchFamily="2" charset="77"/>
                <a:cs typeface="Muli"/>
              </a:rPr>
              <a:t>ve</a:t>
            </a:r>
            <a:r>
              <a:rPr sz="750" spc="-10" dirty="0">
                <a:solidFill>
                  <a:srgbClr val="FFFFFF"/>
                </a:solidFill>
                <a:latin typeface="Muli" pitchFamily="2" charset="77"/>
                <a:cs typeface="Muli"/>
              </a:rPr>
              <a:t> </a:t>
            </a:r>
            <a:r>
              <a:rPr sz="750" spc="5" dirty="0">
                <a:solidFill>
                  <a:srgbClr val="FFFFFF"/>
                </a:solidFill>
                <a:latin typeface="Muli" pitchFamily="2" charset="77"/>
                <a:cs typeface="Muli"/>
              </a:rPr>
              <a:t>received</a:t>
            </a:r>
            <a:r>
              <a:rPr sz="750" spc="-10" dirty="0">
                <a:solidFill>
                  <a:srgbClr val="FFFFFF"/>
                </a:solidFill>
                <a:latin typeface="Muli" pitchFamily="2" charset="77"/>
                <a:cs typeface="Muli"/>
              </a:rPr>
              <a:t> </a:t>
            </a:r>
            <a:r>
              <a:rPr sz="750" spc="25" dirty="0">
                <a:solidFill>
                  <a:srgbClr val="FFFFFF"/>
                </a:solidFill>
                <a:latin typeface="Muli" pitchFamily="2" charset="77"/>
                <a:cs typeface="Muli"/>
              </a:rPr>
              <a:t>funding</a:t>
            </a:r>
            <a:r>
              <a:rPr sz="750" spc="-10" dirty="0">
                <a:solidFill>
                  <a:srgbClr val="FFFFFF"/>
                </a:solidFill>
                <a:latin typeface="Muli" pitchFamily="2" charset="77"/>
                <a:cs typeface="Muli"/>
              </a:rPr>
              <a:t> </a:t>
            </a:r>
            <a:r>
              <a:rPr sz="750" spc="25" dirty="0">
                <a:solidFill>
                  <a:srgbClr val="FFFFFF"/>
                </a:solidFill>
                <a:latin typeface="Muli" pitchFamily="2" charset="77"/>
                <a:cs typeface="Muli"/>
              </a:rPr>
              <a:t>from</a:t>
            </a:r>
            <a:r>
              <a:rPr sz="750" spc="-10" dirty="0">
                <a:solidFill>
                  <a:srgbClr val="FFFFFF"/>
                </a:solidFill>
                <a:latin typeface="Muli" pitchFamily="2" charset="77"/>
                <a:cs typeface="Muli"/>
              </a:rPr>
              <a:t> </a:t>
            </a:r>
            <a:r>
              <a:rPr sz="750" spc="20" dirty="0">
                <a:solidFill>
                  <a:srgbClr val="FFFFFF"/>
                </a:solidFill>
                <a:latin typeface="Muli" pitchFamily="2" charset="77"/>
                <a:cs typeface="Muli"/>
              </a:rPr>
              <a:t>the</a:t>
            </a:r>
            <a:r>
              <a:rPr sz="750" spc="-10" dirty="0">
                <a:solidFill>
                  <a:srgbClr val="FFFFFF"/>
                </a:solidFill>
                <a:latin typeface="Muli" pitchFamily="2" charset="77"/>
                <a:cs typeface="Muli"/>
              </a:rPr>
              <a:t> </a:t>
            </a:r>
            <a:r>
              <a:rPr sz="750" spc="5" dirty="0">
                <a:solidFill>
                  <a:srgbClr val="FFFFFF"/>
                </a:solidFill>
                <a:latin typeface="Muli" pitchFamily="2" charset="77"/>
                <a:cs typeface="Muli"/>
              </a:rPr>
              <a:t>European</a:t>
            </a:r>
            <a:r>
              <a:rPr sz="750" spc="-10" dirty="0">
                <a:solidFill>
                  <a:srgbClr val="FFFFFF"/>
                </a:solidFill>
                <a:latin typeface="Muli" pitchFamily="2" charset="77"/>
                <a:cs typeface="Muli"/>
              </a:rPr>
              <a:t> </a:t>
            </a:r>
            <a:r>
              <a:rPr sz="750" spc="5" dirty="0">
                <a:solidFill>
                  <a:srgbClr val="FFFFFF"/>
                </a:solidFill>
                <a:latin typeface="Muli" pitchFamily="2" charset="77"/>
                <a:cs typeface="Muli"/>
              </a:rPr>
              <a:t>Union’s</a:t>
            </a:r>
            <a:r>
              <a:rPr sz="750" spc="-10" dirty="0">
                <a:solidFill>
                  <a:srgbClr val="FFFFFF"/>
                </a:solidFill>
                <a:latin typeface="Muli" pitchFamily="2" charset="77"/>
                <a:cs typeface="Muli"/>
              </a:rPr>
              <a:t> </a:t>
            </a:r>
            <a:r>
              <a:rPr sz="750" spc="15" dirty="0">
                <a:solidFill>
                  <a:srgbClr val="FFFFFF"/>
                </a:solidFill>
                <a:latin typeface="Muli" pitchFamily="2" charset="77"/>
                <a:cs typeface="Muli"/>
              </a:rPr>
              <a:t>Horizon</a:t>
            </a:r>
            <a:r>
              <a:rPr sz="750" spc="-10" dirty="0">
                <a:solidFill>
                  <a:srgbClr val="FFFFFF"/>
                </a:solidFill>
                <a:latin typeface="Muli" pitchFamily="2" charset="77"/>
                <a:cs typeface="Muli"/>
              </a:rPr>
              <a:t> </a:t>
            </a:r>
            <a:r>
              <a:rPr sz="750" spc="30" dirty="0">
                <a:solidFill>
                  <a:srgbClr val="FFFFFF"/>
                </a:solidFill>
                <a:latin typeface="Muli" pitchFamily="2" charset="77"/>
                <a:cs typeface="Muli"/>
              </a:rPr>
              <a:t>2020</a:t>
            </a:r>
            <a:r>
              <a:rPr sz="750" spc="-10" dirty="0">
                <a:solidFill>
                  <a:srgbClr val="FFFFFF"/>
                </a:solidFill>
                <a:latin typeface="Muli" pitchFamily="2" charset="77"/>
                <a:cs typeface="Muli"/>
              </a:rPr>
              <a:t> </a:t>
            </a:r>
            <a:r>
              <a:rPr sz="750" spc="5" dirty="0">
                <a:solidFill>
                  <a:srgbClr val="FFFFFF"/>
                </a:solidFill>
                <a:latin typeface="Muli" pitchFamily="2" charset="77"/>
                <a:cs typeface="Muli"/>
              </a:rPr>
              <a:t>research</a:t>
            </a:r>
            <a:r>
              <a:rPr sz="750" spc="-10" dirty="0">
                <a:solidFill>
                  <a:srgbClr val="FFFFFF"/>
                </a:solidFill>
                <a:latin typeface="Muli" pitchFamily="2" charset="77"/>
                <a:cs typeface="Muli"/>
              </a:rPr>
              <a:t> </a:t>
            </a:r>
            <a:r>
              <a:rPr sz="750" spc="25" dirty="0">
                <a:solidFill>
                  <a:srgbClr val="FFFFFF"/>
                </a:solidFill>
                <a:latin typeface="Muli" pitchFamily="2" charset="77"/>
                <a:cs typeface="Muli"/>
              </a:rPr>
              <a:t>and</a:t>
            </a:r>
            <a:r>
              <a:rPr sz="750" spc="-10" dirty="0">
                <a:solidFill>
                  <a:srgbClr val="FFFFFF"/>
                </a:solidFill>
                <a:latin typeface="Muli" pitchFamily="2" charset="77"/>
                <a:cs typeface="Muli"/>
              </a:rPr>
              <a:t> </a:t>
            </a:r>
            <a:r>
              <a:rPr sz="750" spc="20" dirty="0">
                <a:solidFill>
                  <a:srgbClr val="FFFFFF"/>
                </a:solidFill>
                <a:latin typeface="Muli" pitchFamily="2" charset="77"/>
                <a:cs typeface="Muli"/>
              </a:rPr>
              <a:t>innovation</a:t>
            </a:r>
            <a:r>
              <a:rPr sz="750" spc="-10" dirty="0">
                <a:solidFill>
                  <a:srgbClr val="FFFFFF"/>
                </a:solidFill>
                <a:latin typeface="Muli" pitchFamily="2" charset="77"/>
                <a:cs typeface="Muli"/>
              </a:rPr>
              <a:t> </a:t>
            </a:r>
            <a:r>
              <a:rPr sz="750" spc="20" dirty="0">
                <a:solidFill>
                  <a:srgbClr val="FFFFFF"/>
                </a:solidFill>
                <a:latin typeface="Muli" pitchFamily="2" charset="77"/>
                <a:cs typeface="Muli"/>
              </a:rPr>
              <a:t>programme</a:t>
            </a:r>
            <a:r>
              <a:rPr sz="750" spc="-10" dirty="0">
                <a:solidFill>
                  <a:srgbClr val="FFFFFF"/>
                </a:solidFill>
                <a:latin typeface="Muli" pitchFamily="2" charset="77"/>
                <a:cs typeface="Muli"/>
              </a:rPr>
              <a:t> </a:t>
            </a:r>
            <a:r>
              <a:rPr sz="750" spc="15" dirty="0">
                <a:solidFill>
                  <a:srgbClr val="FFFFFF"/>
                </a:solidFill>
                <a:latin typeface="Muli" pitchFamily="2" charset="77"/>
                <a:cs typeface="Muli"/>
              </a:rPr>
              <a:t>under</a:t>
            </a:r>
            <a:r>
              <a:rPr sz="750" spc="-10" dirty="0">
                <a:solidFill>
                  <a:srgbClr val="FFFFFF"/>
                </a:solidFill>
                <a:latin typeface="Muli" pitchFamily="2" charset="77"/>
                <a:cs typeface="Muli"/>
              </a:rPr>
              <a:t> </a:t>
            </a:r>
            <a:r>
              <a:rPr sz="750" spc="30" dirty="0">
                <a:solidFill>
                  <a:srgbClr val="FFFFFF"/>
                </a:solidFill>
                <a:latin typeface="Muli" pitchFamily="2" charset="77"/>
                <a:cs typeface="Muli"/>
              </a:rPr>
              <a:t>grant</a:t>
            </a:r>
            <a:r>
              <a:rPr sz="750" spc="-10" dirty="0">
                <a:solidFill>
                  <a:srgbClr val="FFFFFF"/>
                </a:solidFill>
                <a:latin typeface="Muli" pitchFamily="2" charset="77"/>
                <a:cs typeface="Muli"/>
              </a:rPr>
              <a:t> </a:t>
            </a:r>
            <a:r>
              <a:rPr sz="750" spc="15" dirty="0">
                <a:solidFill>
                  <a:srgbClr val="FFFFFF"/>
                </a:solidFill>
                <a:latin typeface="Muli" pitchFamily="2" charset="77"/>
                <a:cs typeface="Muli"/>
              </a:rPr>
              <a:t>agreement</a:t>
            </a:r>
            <a:r>
              <a:rPr sz="750" spc="-10" dirty="0">
                <a:solidFill>
                  <a:srgbClr val="FFFFFF"/>
                </a:solidFill>
                <a:latin typeface="Muli" pitchFamily="2" charset="77"/>
                <a:cs typeface="Muli"/>
              </a:rPr>
              <a:t> No. </a:t>
            </a:r>
            <a:r>
              <a:rPr sz="750" spc="30" dirty="0">
                <a:solidFill>
                  <a:srgbClr val="FFFFFF"/>
                </a:solidFill>
                <a:latin typeface="Muli" pitchFamily="2" charset="77"/>
                <a:cs typeface="Muli"/>
              </a:rPr>
              <a:t>823852</a:t>
            </a:r>
            <a:r>
              <a:rPr lang="en-US" sz="750" spc="30" dirty="0">
                <a:solidFill>
                  <a:srgbClr val="FFFFFF"/>
                </a:solidFill>
                <a:latin typeface="Muli" pitchFamily="2" charset="77"/>
                <a:cs typeface="Muli"/>
              </a:rPr>
              <a:t> and No. </a:t>
            </a:r>
            <a:r>
              <a:rPr lang="en-GB" sz="800" dirty="0">
                <a:solidFill>
                  <a:schemeClr val="bg1"/>
                </a:solidFill>
              </a:rPr>
              <a:t>857641</a:t>
            </a:r>
            <a:endParaRPr sz="750" dirty="0">
              <a:solidFill>
                <a:schemeClr val="bg1"/>
              </a:solidFill>
              <a:latin typeface="Muli" pitchFamily="2" charset="77"/>
              <a:cs typeface="Muli"/>
            </a:endParaRPr>
          </a:p>
        </p:txBody>
      </p:sp>
      <p:grpSp>
        <p:nvGrpSpPr>
          <p:cNvPr id="11" name="Gruppo 49">
            <a:extLst>
              <a:ext uri="{FF2B5EF4-FFF2-40B4-BE49-F238E27FC236}">
                <a16:creationId xmlns:a16="http://schemas.microsoft.com/office/drawing/2014/main" id="{7D04B1C9-7F08-9D47-BE96-BA7CF7910F57}"/>
              </a:ext>
            </a:extLst>
          </p:cNvPr>
          <p:cNvGrpSpPr/>
          <p:nvPr/>
        </p:nvGrpSpPr>
        <p:grpSpPr>
          <a:xfrm>
            <a:off x="551384" y="6381328"/>
            <a:ext cx="486409" cy="345440"/>
            <a:chOff x="995362" y="6228257"/>
            <a:chExt cx="486409" cy="345440"/>
          </a:xfrm>
        </p:grpSpPr>
        <p:sp>
          <p:nvSpPr>
            <p:cNvPr id="12" name="object 18"/>
            <p:cNvSpPr/>
            <p:nvPr/>
          </p:nvSpPr>
          <p:spPr>
            <a:xfrm>
              <a:off x="995362" y="6228257"/>
              <a:ext cx="486409" cy="345440"/>
            </a:xfrm>
            <a:custGeom>
              <a:avLst/>
              <a:gdLst/>
              <a:ahLst/>
              <a:cxnLst/>
              <a:rect l="l" t="t" r="r" b="b"/>
              <a:pathLst>
                <a:path w="486409" h="345440">
                  <a:moveTo>
                    <a:pt x="0" y="345097"/>
                  </a:moveTo>
                  <a:lnTo>
                    <a:pt x="486282" y="345097"/>
                  </a:lnTo>
                  <a:lnTo>
                    <a:pt x="486282" y="0"/>
                  </a:lnTo>
                  <a:lnTo>
                    <a:pt x="0" y="0"/>
                  </a:lnTo>
                  <a:lnTo>
                    <a:pt x="0" y="345097"/>
                  </a:lnTo>
                  <a:close/>
                </a:path>
              </a:pathLst>
            </a:custGeom>
            <a:solidFill>
              <a:srgbClr val="094E9C"/>
            </a:solidFill>
          </p:spPr>
          <p:txBody>
            <a:bodyPr wrap="square" lIns="0" tIns="0" rIns="0" bIns="0" rtlCol="0"/>
            <a:lstStyle/>
            <a:p>
              <a:endParaRPr dirty="0">
                <a:latin typeface="Muli"/>
              </a:endParaRPr>
            </a:p>
          </p:txBody>
        </p:sp>
        <p:sp>
          <p:nvSpPr>
            <p:cNvPr id="13" name="object 19"/>
            <p:cNvSpPr/>
            <p:nvPr/>
          </p:nvSpPr>
          <p:spPr>
            <a:xfrm>
              <a:off x="1097493" y="6259376"/>
              <a:ext cx="86594" cy="8523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Muli"/>
              </a:endParaRPr>
            </a:p>
          </p:txBody>
        </p:sp>
        <p:sp>
          <p:nvSpPr>
            <p:cNvPr id="14" name="object 20"/>
            <p:cNvSpPr/>
            <p:nvPr/>
          </p:nvSpPr>
          <p:spPr>
            <a:xfrm>
              <a:off x="1219894" y="6240415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23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6" y="25438"/>
                  </a:lnTo>
                  <a:lnTo>
                    <a:pt x="24117" y="20523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6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6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 dirty="0">
                <a:latin typeface="Muli"/>
              </a:endParaRPr>
            </a:p>
          </p:txBody>
        </p:sp>
        <p:sp>
          <p:nvSpPr>
            <p:cNvPr id="15" name="object 21"/>
            <p:cNvSpPr/>
            <p:nvPr/>
          </p:nvSpPr>
          <p:spPr>
            <a:xfrm>
              <a:off x="1290485" y="6259376"/>
              <a:ext cx="86715" cy="8523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Muli"/>
              </a:endParaRPr>
            </a:p>
          </p:txBody>
        </p:sp>
        <p:sp>
          <p:nvSpPr>
            <p:cNvPr id="16" name="object 22"/>
            <p:cNvSpPr/>
            <p:nvPr/>
          </p:nvSpPr>
          <p:spPr>
            <a:xfrm>
              <a:off x="1361198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839"/>
                  </a:moveTo>
                  <a:lnTo>
                    <a:pt x="0" y="12839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552"/>
                  </a:lnTo>
                  <a:lnTo>
                    <a:pt x="25704" y="25552"/>
                  </a:lnTo>
                  <a:lnTo>
                    <a:pt x="24117" y="20650"/>
                  </a:lnTo>
                  <a:lnTo>
                    <a:pt x="34899" y="12839"/>
                  </a:lnTo>
                  <a:close/>
                </a:path>
                <a:path w="34925" h="33654">
                  <a:moveTo>
                    <a:pt x="25704" y="25552"/>
                  </a:moveTo>
                  <a:lnTo>
                    <a:pt x="17449" y="25552"/>
                  </a:lnTo>
                  <a:lnTo>
                    <a:pt x="28232" y="33362"/>
                  </a:lnTo>
                  <a:lnTo>
                    <a:pt x="25704" y="25552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839"/>
                  </a:lnTo>
                  <a:lnTo>
                    <a:pt x="21564" y="12839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 dirty="0">
                <a:latin typeface="Muli"/>
              </a:endParaRPr>
            </a:p>
          </p:txBody>
        </p:sp>
        <p:sp>
          <p:nvSpPr>
            <p:cNvPr id="17" name="object 23"/>
            <p:cNvSpPr/>
            <p:nvPr/>
          </p:nvSpPr>
          <p:spPr>
            <a:xfrm>
              <a:off x="1290485" y="6453160"/>
              <a:ext cx="86601" cy="8523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Muli"/>
              </a:endParaRPr>
            </a:p>
          </p:txBody>
        </p:sp>
        <p:sp>
          <p:nvSpPr>
            <p:cNvPr id="18" name="object 24"/>
            <p:cNvSpPr/>
            <p:nvPr/>
          </p:nvSpPr>
          <p:spPr>
            <a:xfrm>
              <a:off x="1219782" y="6524114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35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4" y="25438"/>
                  </a:lnTo>
                  <a:lnTo>
                    <a:pt x="24117" y="20535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4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4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 dirty="0">
                <a:latin typeface="Muli"/>
              </a:endParaRPr>
            </a:p>
          </p:txBody>
        </p:sp>
        <p:sp>
          <p:nvSpPr>
            <p:cNvPr id="19" name="object 25"/>
            <p:cNvSpPr/>
            <p:nvPr/>
          </p:nvSpPr>
          <p:spPr>
            <a:xfrm>
              <a:off x="1097382" y="6453161"/>
              <a:ext cx="86705" cy="8523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Muli"/>
              </a:endParaRPr>
            </a:p>
          </p:txBody>
        </p:sp>
        <p:sp>
          <p:nvSpPr>
            <p:cNvPr id="20" name="object 26"/>
            <p:cNvSpPr/>
            <p:nvPr/>
          </p:nvSpPr>
          <p:spPr>
            <a:xfrm>
              <a:off x="1078483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438"/>
                  </a:lnTo>
                  <a:lnTo>
                    <a:pt x="25667" y="25438"/>
                  </a:lnTo>
                  <a:lnTo>
                    <a:pt x="24117" y="20650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667" y="25438"/>
                  </a:moveTo>
                  <a:lnTo>
                    <a:pt x="17449" y="25438"/>
                  </a:lnTo>
                  <a:lnTo>
                    <a:pt x="28232" y="33362"/>
                  </a:lnTo>
                  <a:lnTo>
                    <a:pt x="25667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 dirty="0">
                <a:latin typeface="Mul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8315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9311A8B-5E9E-FF42-AEA1-2D48CDDA678E}"/>
              </a:ext>
            </a:extLst>
          </p:cNvPr>
          <p:cNvGrpSpPr/>
          <p:nvPr userDrawn="1"/>
        </p:nvGrpSpPr>
        <p:grpSpPr>
          <a:xfrm>
            <a:off x="0" y="5778500"/>
            <a:ext cx="12179300" cy="1079500"/>
            <a:chOff x="-25287" y="-2187624"/>
            <a:chExt cx="12179300" cy="1079500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2528A25B-B3ED-E542-825D-E47ADBA26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287" y="-2187624"/>
              <a:ext cx="12179300" cy="1079500"/>
            </a:xfrm>
            <a:prstGeom prst="rect">
              <a:avLst/>
            </a:prstGeom>
          </p:spPr>
        </p:pic>
        <p:pic>
          <p:nvPicPr>
            <p:cNvPr id="26" name="Graphique 6">
              <a:extLst>
                <a:ext uri="{FF2B5EF4-FFF2-40B4-BE49-F238E27FC236}">
                  <a16:creationId xmlns:a16="http://schemas.microsoft.com/office/drawing/2014/main" id="{07C63E5E-FEB8-3A42-8891-E0BFED327F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1" t="24043" r="-597" b="24122"/>
            <a:stretch/>
          </p:blipFill>
          <p:spPr>
            <a:xfrm>
              <a:off x="8328248" y="-1980896"/>
              <a:ext cx="1692000" cy="756000"/>
            </a:xfrm>
            <a:prstGeom prst="rect">
              <a:avLst/>
            </a:prstGeom>
          </p:spPr>
        </p:pic>
      </p:grpSp>
      <p:sp>
        <p:nvSpPr>
          <p:cNvPr id="19" name="Segnaposto data 3">
            <a:extLst>
              <a:ext uri="{FF2B5EF4-FFF2-40B4-BE49-F238E27FC236}">
                <a16:creationId xmlns:a16="http://schemas.microsoft.com/office/drawing/2014/main" id="{D30CDEB2-DA54-DE45-AD6C-F8DC9C60A9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72672" y="6454891"/>
            <a:ext cx="2743200" cy="1524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Muli" pitchFamily="2" charset="77"/>
              </a:defRPr>
            </a:lvl1pPr>
          </a:lstStyle>
          <a:p>
            <a:r>
              <a:rPr lang="de-DE"/>
              <a:t>PSI soundso</a:t>
            </a:r>
            <a:endParaRPr lang="it-IT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uli Regular"/>
                <a:cs typeface="Muli Regular"/>
              </a:defRPr>
            </a:lvl1pPr>
          </a:lstStyle>
          <a:p>
            <a:fld id="{CAC6784C-9DAB-514C-B4CE-D33C947A8E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10972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title</a:t>
            </a:r>
            <a:r>
              <a:rPr lang="it-IT" dirty="0"/>
              <a:t> style</a:t>
            </a:r>
            <a:endParaRPr lang="en-US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</p:txBody>
      </p:sp>
      <p:sp>
        <p:nvSpPr>
          <p:cNvPr id="33" name="object 17"/>
          <p:cNvSpPr txBox="1"/>
          <p:nvPr/>
        </p:nvSpPr>
        <p:spPr>
          <a:xfrm>
            <a:off x="479376" y="6453336"/>
            <a:ext cx="9097887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5" dirty="0">
                <a:solidFill>
                  <a:schemeClr val="tx1"/>
                </a:solidFill>
                <a:latin typeface="Muli" pitchFamily="2" charset="77"/>
                <a:cs typeface="Muli"/>
              </a:rPr>
              <a:t>Th</a:t>
            </a:r>
            <a:r>
              <a:rPr lang="en-US" sz="750" spc="5" dirty="0">
                <a:solidFill>
                  <a:schemeClr val="tx1"/>
                </a:solidFill>
                <a:latin typeface="Muli" pitchFamily="2" charset="77"/>
                <a:cs typeface="Muli"/>
              </a:rPr>
              <a:t>ese</a:t>
            </a:r>
            <a:r>
              <a:rPr sz="750" spc="-10" dirty="0">
                <a:solidFill>
                  <a:schemeClr val="tx1"/>
                </a:solidFill>
                <a:latin typeface="Muli" pitchFamily="2" charset="77"/>
                <a:cs typeface="Muli"/>
              </a:rPr>
              <a:t> </a:t>
            </a:r>
            <a:r>
              <a:rPr sz="750" spc="15" dirty="0">
                <a:solidFill>
                  <a:schemeClr val="tx1"/>
                </a:solidFill>
                <a:latin typeface="Muli" pitchFamily="2" charset="77"/>
                <a:cs typeface="Muli"/>
              </a:rPr>
              <a:t>project</a:t>
            </a:r>
            <a:r>
              <a:rPr lang="en-US" sz="750" spc="15" dirty="0">
                <a:solidFill>
                  <a:schemeClr val="tx1"/>
                </a:solidFill>
                <a:latin typeface="Muli" pitchFamily="2" charset="77"/>
                <a:cs typeface="Muli"/>
              </a:rPr>
              <a:t>s</a:t>
            </a:r>
            <a:r>
              <a:rPr sz="750" spc="-10" dirty="0">
                <a:solidFill>
                  <a:schemeClr val="tx1"/>
                </a:solidFill>
                <a:latin typeface="Muli" pitchFamily="2" charset="77"/>
                <a:cs typeface="Muli"/>
              </a:rPr>
              <a:t> </a:t>
            </a:r>
            <a:r>
              <a:rPr sz="750" spc="15" dirty="0">
                <a:solidFill>
                  <a:schemeClr val="tx1"/>
                </a:solidFill>
                <a:latin typeface="Muli" pitchFamily="2" charset="77"/>
                <a:cs typeface="Muli"/>
              </a:rPr>
              <a:t>ha</a:t>
            </a:r>
            <a:r>
              <a:rPr lang="en-US" sz="750" spc="15" dirty="0">
                <a:solidFill>
                  <a:schemeClr val="tx1"/>
                </a:solidFill>
                <a:latin typeface="Muli" pitchFamily="2" charset="77"/>
                <a:cs typeface="Muli"/>
              </a:rPr>
              <a:t>ve</a:t>
            </a:r>
            <a:r>
              <a:rPr sz="750" spc="-10" dirty="0">
                <a:solidFill>
                  <a:schemeClr val="tx1"/>
                </a:solidFill>
                <a:latin typeface="Muli" pitchFamily="2" charset="77"/>
                <a:cs typeface="Muli"/>
              </a:rPr>
              <a:t> </a:t>
            </a:r>
            <a:r>
              <a:rPr sz="750" spc="5" dirty="0">
                <a:solidFill>
                  <a:schemeClr val="tx1"/>
                </a:solidFill>
                <a:latin typeface="Muli" pitchFamily="2" charset="77"/>
                <a:cs typeface="Muli"/>
              </a:rPr>
              <a:t>received</a:t>
            </a:r>
            <a:r>
              <a:rPr sz="750" spc="-10" dirty="0">
                <a:solidFill>
                  <a:schemeClr val="tx1"/>
                </a:solidFill>
                <a:latin typeface="Muli" pitchFamily="2" charset="77"/>
                <a:cs typeface="Muli"/>
              </a:rPr>
              <a:t> </a:t>
            </a:r>
            <a:r>
              <a:rPr sz="750" spc="25" dirty="0">
                <a:solidFill>
                  <a:schemeClr val="tx1"/>
                </a:solidFill>
                <a:latin typeface="Muli" pitchFamily="2" charset="77"/>
                <a:cs typeface="Muli"/>
              </a:rPr>
              <a:t>funding</a:t>
            </a:r>
            <a:r>
              <a:rPr sz="750" spc="-10" dirty="0">
                <a:solidFill>
                  <a:schemeClr val="tx1"/>
                </a:solidFill>
                <a:latin typeface="Muli" pitchFamily="2" charset="77"/>
                <a:cs typeface="Muli"/>
              </a:rPr>
              <a:t> </a:t>
            </a:r>
            <a:r>
              <a:rPr sz="750" spc="25" dirty="0">
                <a:solidFill>
                  <a:schemeClr val="tx1"/>
                </a:solidFill>
                <a:latin typeface="Muli" pitchFamily="2" charset="77"/>
                <a:cs typeface="Muli"/>
              </a:rPr>
              <a:t>from</a:t>
            </a:r>
            <a:r>
              <a:rPr sz="750" spc="-10" dirty="0">
                <a:solidFill>
                  <a:schemeClr val="tx1"/>
                </a:solidFill>
                <a:latin typeface="Muli" pitchFamily="2" charset="77"/>
                <a:cs typeface="Muli"/>
              </a:rPr>
              <a:t> </a:t>
            </a:r>
            <a:r>
              <a:rPr sz="750" spc="20" dirty="0">
                <a:solidFill>
                  <a:schemeClr val="tx1"/>
                </a:solidFill>
                <a:latin typeface="Muli" pitchFamily="2" charset="77"/>
                <a:cs typeface="Muli"/>
              </a:rPr>
              <a:t>the</a:t>
            </a:r>
            <a:r>
              <a:rPr sz="750" spc="-10" dirty="0">
                <a:solidFill>
                  <a:schemeClr val="tx1"/>
                </a:solidFill>
                <a:latin typeface="Muli" pitchFamily="2" charset="77"/>
                <a:cs typeface="Muli"/>
              </a:rPr>
              <a:t> </a:t>
            </a:r>
            <a:r>
              <a:rPr sz="750" spc="5" dirty="0">
                <a:solidFill>
                  <a:schemeClr val="tx1"/>
                </a:solidFill>
                <a:latin typeface="Muli" pitchFamily="2" charset="77"/>
                <a:cs typeface="Muli"/>
              </a:rPr>
              <a:t>European</a:t>
            </a:r>
            <a:r>
              <a:rPr sz="750" spc="-10" dirty="0">
                <a:solidFill>
                  <a:schemeClr val="tx1"/>
                </a:solidFill>
                <a:latin typeface="Muli" pitchFamily="2" charset="77"/>
                <a:cs typeface="Muli"/>
              </a:rPr>
              <a:t> </a:t>
            </a:r>
            <a:r>
              <a:rPr sz="750" spc="5" dirty="0">
                <a:solidFill>
                  <a:schemeClr val="tx1"/>
                </a:solidFill>
                <a:latin typeface="Muli" pitchFamily="2" charset="77"/>
                <a:cs typeface="Muli"/>
              </a:rPr>
              <a:t>Union’s</a:t>
            </a:r>
            <a:r>
              <a:rPr sz="750" spc="-10" dirty="0">
                <a:solidFill>
                  <a:schemeClr val="tx1"/>
                </a:solidFill>
                <a:latin typeface="Muli" pitchFamily="2" charset="77"/>
                <a:cs typeface="Muli"/>
              </a:rPr>
              <a:t> </a:t>
            </a:r>
            <a:r>
              <a:rPr sz="750" spc="15" dirty="0">
                <a:solidFill>
                  <a:schemeClr val="tx1"/>
                </a:solidFill>
                <a:latin typeface="Muli" pitchFamily="2" charset="77"/>
                <a:cs typeface="Muli"/>
              </a:rPr>
              <a:t>Horizon</a:t>
            </a:r>
            <a:r>
              <a:rPr sz="750" spc="-10" dirty="0">
                <a:solidFill>
                  <a:schemeClr val="tx1"/>
                </a:solidFill>
                <a:latin typeface="Muli" pitchFamily="2" charset="77"/>
                <a:cs typeface="Muli"/>
              </a:rPr>
              <a:t> </a:t>
            </a:r>
            <a:r>
              <a:rPr sz="750" spc="30" dirty="0">
                <a:solidFill>
                  <a:schemeClr val="tx1"/>
                </a:solidFill>
                <a:latin typeface="Muli" pitchFamily="2" charset="77"/>
                <a:cs typeface="Muli"/>
              </a:rPr>
              <a:t>2020</a:t>
            </a:r>
            <a:r>
              <a:rPr sz="750" spc="-10" dirty="0">
                <a:solidFill>
                  <a:schemeClr val="tx1"/>
                </a:solidFill>
                <a:latin typeface="Muli" pitchFamily="2" charset="77"/>
                <a:cs typeface="Muli"/>
              </a:rPr>
              <a:t> </a:t>
            </a:r>
            <a:r>
              <a:rPr sz="750" spc="5" dirty="0">
                <a:solidFill>
                  <a:schemeClr val="tx1"/>
                </a:solidFill>
                <a:latin typeface="Muli" pitchFamily="2" charset="77"/>
                <a:cs typeface="Muli"/>
              </a:rPr>
              <a:t>research</a:t>
            </a:r>
            <a:r>
              <a:rPr sz="750" spc="-10" dirty="0">
                <a:solidFill>
                  <a:schemeClr val="tx1"/>
                </a:solidFill>
                <a:latin typeface="Muli" pitchFamily="2" charset="77"/>
                <a:cs typeface="Muli"/>
              </a:rPr>
              <a:t> </a:t>
            </a:r>
            <a:r>
              <a:rPr sz="750" spc="25" dirty="0">
                <a:solidFill>
                  <a:schemeClr val="tx1"/>
                </a:solidFill>
                <a:latin typeface="Muli" pitchFamily="2" charset="77"/>
                <a:cs typeface="Muli"/>
              </a:rPr>
              <a:t>and</a:t>
            </a:r>
            <a:r>
              <a:rPr sz="750" spc="-10" dirty="0">
                <a:solidFill>
                  <a:schemeClr val="tx1"/>
                </a:solidFill>
                <a:latin typeface="Muli" pitchFamily="2" charset="77"/>
                <a:cs typeface="Muli"/>
              </a:rPr>
              <a:t> </a:t>
            </a:r>
            <a:r>
              <a:rPr sz="750" spc="20" dirty="0">
                <a:solidFill>
                  <a:schemeClr val="tx1"/>
                </a:solidFill>
                <a:latin typeface="Muli" pitchFamily="2" charset="77"/>
                <a:cs typeface="Muli"/>
              </a:rPr>
              <a:t>innovation</a:t>
            </a:r>
            <a:r>
              <a:rPr sz="750" spc="-10" dirty="0">
                <a:solidFill>
                  <a:schemeClr val="tx1"/>
                </a:solidFill>
                <a:latin typeface="Muli" pitchFamily="2" charset="77"/>
                <a:cs typeface="Muli"/>
              </a:rPr>
              <a:t> </a:t>
            </a:r>
            <a:r>
              <a:rPr sz="750" spc="20" dirty="0">
                <a:solidFill>
                  <a:schemeClr val="tx1"/>
                </a:solidFill>
                <a:latin typeface="Muli" pitchFamily="2" charset="77"/>
                <a:cs typeface="Muli"/>
              </a:rPr>
              <a:t>programme</a:t>
            </a:r>
            <a:r>
              <a:rPr sz="750" spc="-10" dirty="0">
                <a:solidFill>
                  <a:schemeClr val="tx1"/>
                </a:solidFill>
                <a:latin typeface="Muli" pitchFamily="2" charset="77"/>
                <a:cs typeface="Muli"/>
              </a:rPr>
              <a:t> </a:t>
            </a:r>
            <a:r>
              <a:rPr sz="750" spc="15" dirty="0">
                <a:solidFill>
                  <a:schemeClr val="tx1"/>
                </a:solidFill>
                <a:latin typeface="Muli" pitchFamily="2" charset="77"/>
                <a:cs typeface="Muli"/>
              </a:rPr>
              <a:t>under</a:t>
            </a:r>
            <a:r>
              <a:rPr sz="750" spc="-10" dirty="0">
                <a:solidFill>
                  <a:schemeClr val="tx1"/>
                </a:solidFill>
                <a:latin typeface="Muli" pitchFamily="2" charset="77"/>
                <a:cs typeface="Muli"/>
              </a:rPr>
              <a:t> </a:t>
            </a:r>
            <a:r>
              <a:rPr sz="750" spc="30" dirty="0">
                <a:solidFill>
                  <a:schemeClr val="tx1"/>
                </a:solidFill>
                <a:latin typeface="Muli" pitchFamily="2" charset="77"/>
                <a:cs typeface="Muli"/>
              </a:rPr>
              <a:t>grant</a:t>
            </a:r>
            <a:r>
              <a:rPr sz="750" spc="-10" dirty="0">
                <a:solidFill>
                  <a:schemeClr val="tx1"/>
                </a:solidFill>
                <a:latin typeface="Muli" pitchFamily="2" charset="77"/>
                <a:cs typeface="Muli"/>
              </a:rPr>
              <a:t> </a:t>
            </a:r>
            <a:r>
              <a:rPr sz="750" spc="15" dirty="0">
                <a:solidFill>
                  <a:schemeClr val="tx1"/>
                </a:solidFill>
                <a:latin typeface="Muli" pitchFamily="2" charset="77"/>
                <a:cs typeface="Muli"/>
              </a:rPr>
              <a:t>agreement</a:t>
            </a:r>
            <a:r>
              <a:rPr sz="750" spc="-10" dirty="0">
                <a:solidFill>
                  <a:schemeClr val="tx1"/>
                </a:solidFill>
                <a:latin typeface="Muli" pitchFamily="2" charset="77"/>
                <a:cs typeface="Muli"/>
              </a:rPr>
              <a:t> No. </a:t>
            </a:r>
            <a:r>
              <a:rPr sz="750" spc="30" dirty="0">
                <a:solidFill>
                  <a:schemeClr val="tx1"/>
                </a:solidFill>
                <a:latin typeface="Muli" pitchFamily="2" charset="77"/>
                <a:cs typeface="Muli"/>
              </a:rPr>
              <a:t>823852</a:t>
            </a:r>
            <a:r>
              <a:rPr lang="en-US" sz="750" spc="30" dirty="0">
                <a:solidFill>
                  <a:schemeClr val="tx1"/>
                </a:solidFill>
                <a:latin typeface="Muli" pitchFamily="2" charset="77"/>
                <a:cs typeface="Muli"/>
              </a:rPr>
              <a:t> and No. </a:t>
            </a:r>
            <a:r>
              <a:rPr lang="en-GB" sz="800" dirty="0">
                <a:solidFill>
                  <a:schemeClr val="tx1"/>
                </a:solidFill>
              </a:rPr>
              <a:t>857641</a:t>
            </a:r>
            <a:endParaRPr sz="750" dirty="0">
              <a:solidFill>
                <a:schemeClr val="tx1"/>
              </a:solidFill>
              <a:latin typeface="Muli" pitchFamily="2" charset="77"/>
              <a:cs typeface="Muli"/>
            </a:endParaRPr>
          </a:p>
        </p:txBody>
      </p:sp>
      <p:grpSp>
        <p:nvGrpSpPr>
          <p:cNvPr id="34" name="Gruppo 49">
            <a:extLst>
              <a:ext uri="{FF2B5EF4-FFF2-40B4-BE49-F238E27FC236}">
                <a16:creationId xmlns:a16="http://schemas.microsoft.com/office/drawing/2014/main" id="{7D04B1C9-7F08-9D47-BE96-BA7CF7910F57}"/>
              </a:ext>
            </a:extLst>
          </p:cNvPr>
          <p:cNvGrpSpPr/>
          <p:nvPr/>
        </p:nvGrpSpPr>
        <p:grpSpPr>
          <a:xfrm>
            <a:off x="479376" y="6021288"/>
            <a:ext cx="486409" cy="345440"/>
            <a:chOff x="995362" y="6228257"/>
            <a:chExt cx="486409" cy="345440"/>
          </a:xfrm>
        </p:grpSpPr>
        <p:sp>
          <p:nvSpPr>
            <p:cNvPr id="35" name="object 18"/>
            <p:cNvSpPr/>
            <p:nvPr/>
          </p:nvSpPr>
          <p:spPr>
            <a:xfrm>
              <a:off x="995362" y="6228257"/>
              <a:ext cx="486409" cy="345440"/>
            </a:xfrm>
            <a:custGeom>
              <a:avLst/>
              <a:gdLst/>
              <a:ahLst/>
              <a:cxnLst/>
              <a:rect l="l" t="t" r="r" b="b"/>
              <a:pathLst>
                <a:path w="486409" h="345440">
                  <a:moveTo>
                    <a:pt x="0" y="345097"/>
                  </a:moveTo>
                  <a:lnTo>
                    <a:pt x="486282" y="345097"/>
                  </a:lnTo>
                  <a:lnTo>
                    <a:pt x="486282" y="0"/>
                  </a:lnTo>
                  <a:lnTo>
                    <a:pt x="0" y="0"/>
                  </a:lnTo>
                  <a:lnTo>
                    <a:pt x="0" y="345097"/>
                  </a:lnTo>
                  <a:close/>
                </a:path>
              </a:pathLst>
            </a:custGeom>
            <a:solidFill>
              <a:srgbClr val="094E9C"/>
            </a:solidFill>
          </p:spPr>
          <p:txBody>
            <a:bodyPr wrap="square" lIns="0" tIns="0" rIns="0" bIns="0" rtlCol="0"/>
            <a:lstStyle/>
            <a:p>
              <a:endParaRPr dirty="0">
                <a:latin typeface="Muli"/>
              </a:endParaRPr>
            </a:p>
          </p:txBody>
        </p:sp>
        <p:sp>
          <p:nvSpPr>
            <p:cNvPr id="36" name="object 19"/>
            <p:cNvSpPr/>
            <p:nvPr/>
          </p:nvSpPr>
          <p:spPr>
            <a:xfrm>
              <a:off x="1097493" y="6259376"/>
              <a:ext cx="86594" cy="8523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Muli"/>
              </a:endParaRPr>
            </a:p>
          </p:txBody>
        </p:sp>
        <p:sp>
          <p:nvSpPr>
            <p:cNvPr id="37" name="object 20"/>
            <p:cNvSpPr/>
            <p:nvPr/>
          </p:nvSpPr>
          <p:spPr>
            <a:xfrm>
              <a:off x="1219894" y="6240415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23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6" y="25438"/>
                  </a:lnTo>
                  <a:lnTo>
                    <a:pt x="24117" y="20523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6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6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 dirty="0">
                <a:latin typeface="Muli"/>
              </a:endParaRPr>
            </a:p>
          </p:txBody>
        </p:sp>
        <p:sp>
          <p:nvSpPr>
            <p:cNvPr id="38" name="object 21"/>
            <p:cNvSpPr/>
            <p:nvPr/>
          </p:nvSpPr>
          <p:spPr>
            <a:xfrm>
              <a:off x="1290485" y="6259376"/>
              <a:ext cx="86715" cy="8523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Muli"/>
              </a:endParaRPr>
            </a:p>
          </p:txBody>
        </p:sp>
        <p:sp>
          <p:nvSpPr>
            <p:cNvPr id="39" name="object 22"/>
            <p:cNvSpPr/>
            <p:nvPr/>
          </p:nvSpPr>
          <p:spPr>
            <a:xfrm>
              <a:off x="1361198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839"/>
                  </a:moveTo>
                  <a:lnTo>
                    <a:pt x="0" y="12839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552"/>
                  </a:lnTo>
                  <a:lnTo>
                    <a:pt x="25704" y="25552"/>
                  </a:lnTo>
                  <a:lnTo>
                    <a:pt x="24117" y="20650"/>
                  </a:lnTo>
                  <a:lnTo>
                    <a:pt x="34899" y="12839"/>
                  </a:lnTo>
                  <a:close/>
                </a:path>
                <a:path w="34925" h="33654">
                  <a:moveTo>
                    <a:pt x="25704" y="25552"/>
                  </a:moveTo>
                  <a:lnTo>
                    <a:pt x="17449" y="25552"/>
                  </a:lnTo>
                  <a:lnTo>
                    <a:pt x="28232" y="33362"/>
                  </a:lnTo>
                  <a:lnTo>
                    <a:pt x="25704" y="25552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839"/>
                  </a:lnTo>
                  <a:lnTo>
                    <a:pt x="21564" y="12839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 dirty="0">
                <a:latin typeface="Muli"/>
              </a:endParaRPr>
            </a:p>
          </p:txBody>
        </p:sp>
        <p:sp>
          <p:nvSpPr>
            <p:cNvPr id="40" name="object 23"/>
            <p:cNvSpPr/>
            <p:nvPr/>
          </p:nvSpPr>
          <p:spPr>
            <a:xfrm>
              <a:off x="1290485" y="6453160"/>
              <a:ext cx="86601" cy="8523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Muli"/>
              </a:endParaRPr>
            </a:p>
          </p:txBody>
        </p:sp>
        <p:sp>
          <p:nvSpPr>
            <p:cNvPr id="41" name="object 24"/>
            <p:cNvSpPr/>
            <p:nvPr/>
          </p:nvSpPr>
          <p:spPr>
            <a:xfrm>
              <a:off x="1219782" y="6524114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35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4" y="25438"/>
                  </a:lnTo>
                  <a:lnTo>
                    <a:pt x="24117" y="20535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4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4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 dirty="0">
                <a:latin typeface="Muli"/>
              </a:endParaRPr>
            </a:p>
          </p:txBody>
        </p:sp>
        <p:sp>
          <p:nvSpPr>
            <p:cNvPr id="42" name="object 25"/>
            <p:cNvSpPr/>
            <p:nvPr/>
          </p:nvSpPr>
          <p:spPr>
            <a:xfrm>
              <a:off x="1097382" y="6453161"/>
              <a:ext cx="86705" cy="8523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Muli"/>
              </a:endParaRPr>
            </a:p>
          </p:txBody>
        </p:sp>
        <p:sp>
          <p:nvSpPr>
            <p:cNvPr id="43" name="object 26"/>
            <p:cNvSpPr/>
            <p:nvPr/>
          </p:nvSpPr>
          <p:spPr>
            <a:xfrm>
              <a:off x="1078483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438"/>
                  </a:lnTo>
                  <a:lnTo>
                    <a:pt x="25667" y="25438"/>
                  </a:lnTo>
                  <a:lnTo>
                    <a:pt x="24117" y="20650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667" y="25438"/>
                  </a:moveTo>
                  <a:lnTo>
                    <a:pt x="17449" y="25438"/>
                  </a:lnTo>
                  <a:lnTo>
                    <a:pt x="28232" y="33362"/>
                  </a:lnTo>
                  <a:lnTo>
                    <a:pt x="25667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 dirty="0">
                <a:latin typeface="Mul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6203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90" r:id="rId2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rgbClr val="434342"/>
          </a:solidFill>
          <a:latin typeface="Muli Black"/>
          <a:ea typeface="+mj-ea"/>
          <a:cs typeface="Muli Blac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kern="1200">
          <a:solidFill>
            <a:srgbClr val="434342"/>
          </a:solidFill>
          <a:latin typeface="Muli Bold"/>
          <a:ea typeface="+mn-ea"/>
          <a:cs typeface="Muli 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434342"/>
          </a:solidFill>
          <a:latin typeface="Muli Regular"/>
          <a:ea typeface="+mn-ea"/>
          <a:cs typeface="Muli Regular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434342"/>
          </a:solidFill>
          <a:latin typeface="Muli Regular"/>
          <a:ea typeface="+mn-ea"/>
          <a:cs typeface="Muli Regular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434342"/>
          </a:solidFill>
          <a:latin typeface="Muli Regular"/>
          <a:ea typeface="+mn-ea"/>
          <a:cs typeface="Muli Regular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434342"/>
          </a:solidFill>
          <a:latin typeface="Muli Regular"/>
          <a:ea typeface="+mn-ea"/>
          <a:cs typeface="Muli Regular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7">
            <a:extLst>
              <a:ext uri="{FF2B5EF4-FFF2-40B4-BE49-F238E27FC236}">
                <a16:creationId xmlns:a16="http://schemas.microsoft.com/office/drawing/2014/main" id="{3DA76E71-90F4-594C-8F95-9C1B8B8402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5867400"/>
            <a:ext cx="12179300" cy="990600"/>
          </a:xfrm>
          <a:prstGeom prst="rect">
            <a:avLst/>
          </a:prstGeom>
        </p:spPr>
      </p:pic>
      <p:sp>
        <p:nvSpPr>
          <p:cNvPr id="8" name="object 17"/>
          <p:cNvSpPr txBox="1"/>
          <p:nvPr/>
        </p:nvSpPr>
        <p:spPr>
          <a:xfrm>
            <a:off x="1108150" y="6589455"/>
            <a:ext cx="9097887" cy="128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5" dirty="0">
                <a:solidFill>
                  <a:schemeClr val="tx1"/>
                </a:solidFill>
                <a:latin typeface="Muli" pitchFamily="2" charset="77"/>
                <a:cs typeface="Muli"/>
              </a:rPr>
              <a:t>This</a:t>
            </a:r>
            <a:r>
              <a:rPr sz="750" spc="-10" dirty="0">
                <a:solidFill>
                  <a:schemeClr val="tx1"/>
                </a:solidFill>
                <a:latin typeface="Muli" pitchFamily="2" charset="77"/>
                <a:cs typeface="Muli"/>
              </a:rPr>
              <a:t> </a:t>
            </a:r>
            <a:r>
              <a:rPr sz="750" spc="15" dirty="0">
                <a:solidFill>
                  <a:schemeClr val="tx1"/>
                </a:solidFill>
                <a:latin typeface="Muli" pitchFamily="2" charset="77"/>
                <a:cs typeface="Muli"/>
              </a:rPr>
              <a:t>project</a:t>
            </a:r>
            <a:r>
              <a:rPr sz="750" spc="-10" dirty="0">
                <a:solidFill>
                  <a:schemeClr val="tx1"/>
                </a:solidFill>
                <a:latin typeface="Muli" pitchFamily="2" charset="77"/>
                <a:cs typeface="Muli"/>
              </a:rPr>
              <a:t> </a:t>
            </a:r>
            <a:r>
              <a:rPr sz="750" spc="15" dirty="0">
                <a:solidFill>
                  <a:schemeClr val="tx1"/>
                </a:solidFill>
                <a:latin typeface="Muli" pitchFamily="2" charset="77"/>
                <a:cs typeface="Muli"/>
              </a:rPr>
              <a:t>has</a:t>
            </a:r>
            <a:r>
              <a:rPr sz="750" spc="-10" dirty="0">
                <a:solidFill>
                  <a:schemeClr val="tx1"/>
                </a:solidFill>
                <a:latin typeface="Muli" pitchFamily="2" charset="77"/>
                <a:cs typeface="Muli"/>
              </a:rPr>
              <a:t> </a:t>
            </a:r>
            <a:r>
              <a:rPr sz="750" spc="5" dirty="0">
                <a:solidFill>
                  <a:schemeClr val="tx1"/>
                </a:solidFill>
                <a:latin typeface="Muli" pitchFamily="2" charset="77"/>
                <a:cs typeface="Muli"/>
              </a:rPr>
              <a:t>received</a:t>
            </a:r>
            <a:r>
              <a:rPr sz="750" spc="-10" dirty="0">
                <a:solidFill>
                  <a:schemeClr val="tx1"/>
                </a:solidFill>
                <a:latin typeface="Muli" pitchFamily="2" charset="77"/>
                <a:cs typeface="Muli"/>
              </a:rPr>
              <a:t> </a:t>
            </a:r>
            <a:r>
              <a:rPr sz="750" spc="25" dirty="0">
                <a:solidFill>
                  <a:schemeClr val="tx1"/>
                </a:solidFill>
                <a:latin typeface="Muli" pitchFamily="2" charset="77"/>
                <a:cs typeface="Muli"/>
              </a:rPr>
              <a:t>funding</a:t>
            </a:r>
            <a:r>
              <a:rPr sz="750" spc="-10" dirty="0">
                <a:solidFill>
                  <a:schemeClr val="tx1"/>
                </a:solidFill>
                <a:latin typeface="Muli" pitchFamily="2" charset="77"/>
                <a:cs typeface="Muli"/>
              </a:rPr>
              <a:t> </a:t>
            </a:r>
            <a:r>
              <a:rPr sz="750" spc="25" dirty="0">
                <a:solidFill>
                  <a:schemeClr val="tx1"/>
                </a:solidFill>
                <a:latin typeface="Muli" pitchFamily="2" charset="77"/>
                <a:cs typeface="Muli"/>
              </a:rPr>
              <a:t>from</a:t>
            </a:r>
            <a:r>
              <a:rPr sz="750" spc="-10" dirty="0">
                <a:solidFill>
                  <a:schemeClr val="tx1"/>
                </a:solidFill>
                <a:latin typeface="Muli" pitchFamily="2" charset="77"/>
                <a:cs typeface="Muli"/>
              </a:rPr>
              <a:t> </a:t>
            </a:r>
            <a:r>
              <a:rPr sz="750" spc="20" dirty="0">
                <a:solidFill>
                  <a:schemeClr val="tx1"/>
                </a:solidFill>
                <a:latin typeface="Muli" pitchFamily="2" charset="77"/>
                <a:cs typeface="Muli"/>
              </a:rPr>
              <a:t>the</a:t>
            </a:r>
            <a:r>
              <a:rPr sz="750" spc="-10" dirty="0">
                <a:solidFill>
                  <a:schemeClr val="tx1"/>
                </a:solidFill>
                <a:latin typeface="Muli" pitchFamily="2" charset="77"/>
                <a:cs typeface="Muli"/>
              </a:rPr>
              <a:t> </a:t>
            </a:r>
            <a:r>
              <a:rPr sz="750" spc="5" dirty="0">
                <a:solidFill>
                  <a:schemeClr val="tx1"/>
                </a:solidFill>
                <a:latin typeface="Muli" pitchFamily="2" charset="77"/>
                <a:cs typeface="Muli"/>
              </a:rPr>
              <a:t>European</a:t>
            </a:r>
            <a:r>
              <a:rPr sz="750" spc="-10" dirty="0">
                <a:solidFill>
                  <a:schemeClr val="tx1"/>
                </a:solidFill>
                <a:latin typeface="Muli" pitchFamily="2" charset="77"/>
                <a:cs typeface="Muli"/>
              </a:rPr>
              <a:t> </a:t>
            </a:r>
            <a:r>
              <a:rPr sz="750" spc="5" dirty="0">
                <a:solidFill>
                  <a:schemeClr val="tx1"/>
                </a:solidFill>
                <a:latin typeface="Muli" pitchFamily="2" charset="77"/>
                <a:cs typeface="Muli"/>
              </a:rPr>
              <a:t>Union’s</a:t>
            </a:r>
            <a:r>
              <a:rPr sz="750" spc="-10" dirty="0">
                <a:solidFill>
                  <a:schemeClr val="tx1"/>
                </a:solidFill>
                <a:latin typeface="Muli" pitchFamily="2" charset="77"/>
                <a:cs typeface="Muli"/>
              </a:rPr>
              <a:t> </a:t>
            </a:r>
            <a:r>
              <a:rPr sz="750" spc="15" dirty="0">
                <a:solidFill>
                  <a:schemeClr val="tx1"/>
                </a:solidFill>
                <a:latin typeface="Muli" pitchFamily="2" charset="77"/>
                <a:cs typeface="Muli"/>
              </a:rPr>
              <a:t>Horizon</a:t>
            </a:r>
            <a:r>
              <a:rPr sz="750" spc="-10" dirty="0">
                <a:solidFill>
                  <a:schemeClr val="tx1"/>
                </a:solidFill>
                <a:latin typeface="Muli" pitchFamily="2" charset="77"/>
                <a:cs typeface="Muli"/>
              </a:rPr>
              <a:t> </a:t>
            </a:r>
            <a:r>
              <a:rPr sz="750" spc="30" dirty="0">
                <a:solidFill>
                  <a:schemeClr val="tx1"/>
                </a:solidFill>
                <a:latin typeface="Muli" pitchFamily="2" charset="77"/>
                <a:cs typeface="Muli"/>
              </a:rPr>
              <a:t>2020</a:t>
            </a:r>
            <a:r>
              <a:rPr sz="750" spc="-10" dirty="0">
                <a:solidFill>
                  <a:schemeClr val="tx1"/>
                </a:solidFill>
                <a:latin typeface="Muli" pitchFamily="2" charset="77"/>
                <a:cs typeface="Muli"/>
              </a:rPr>
              <a:t> </a:t>
            </a:r>
            <a:r>
              <a:rPr sz="750" spc="5" dirty="0">
                <a:solidFill>
                  <a:schemeClr val="tx1"/>
                </a:solidFill>
                <a:latin typeface="Muli" pitchFamily="2" charset="77"/>
                <a:cs typeface="Muli"/>
              </a:rPr>
              <a:t>research</a:t>
            </a:r>
            <a:r>
              <a:rPr sz="750" spc="-10" dirty="0">
                <a:solidFill>
                  <a:schemeClr val="tx1"/>
                </a:solidFill>
                <a:latin typeface="Muli" pitchFamily="2" charset="77"/>
                <a:cs typeface="Muli"/>
              </a:rPr>
              <a:t> </a:t>
            </a:r>
            <a:r>
              <a:rPr sz="750" spc="25" dirty="0">
                <a:solidFill>
                  <a:schemeClr val="tx1"/>
                </a:solidFill>
                <a:latin typeface="Muli" pitchFamily="2" charset="77"/>
                <a:cs typeface="Muli"/>
              </a:rPr>
              <a:t>and</a:t>
            </a:r>
            <a:r>
              <a:rPr sz="750" spc="-10" dirty="0">
                <a:solidFill>
                  <a:schemeClr val="tx1"/>
                </a:solidFill>
                <a:latin typeface="Muli" pitchFamily="2" charset="77"/>
                <a:cs typeface="Muli"/>
              </a:rPr>
              <a:t> </a:t>
            </a:r>
            <a:r>
              <a:rPr sz="750" spc="20" dirty="0">
                <a:solidFill>
                  <a:schemeClr val="tx1"/>
                </a:solidFill>
                <a:latin typeface="Muli" pitchFamily="2" charset="77"/>
                <a:cs typeface="Muli"/>
              </a:rPr>
              <a:t>innovation</a:t>
            </a:r>
            <a:r>
              <a:rPr sz="750" spc="-10" dirty="0">
                <a:solidFill>
                  <a:schemeClr val="tx1"/>
                </a:solidFill>
                <a:latin typeface="Muli" pitchFamily="2" charset="77"/>
                <a:cs typeface="Muli"/>
              </a:rPr>
              <a:t> </a:t>
            </a:r>
            <a:r>
              <a:rPr sz="750" spc="20" dirty="0">
                <a:solidFill>
                  <a:schemeClr val="tx1"/>
                </a:solidFill>
                <a:latin typeface="Muli" pitchFamily="2" charset="77"/>
                <a:cs typeface="Muli"/>
              </a:rPr>
              <a:t>programme</a:t>
            </a:r>
            <a:r>
              <a:rPr sz="750" spc="-10" dirty="0">
                <a:solidFill>
                  <a:schemeClr val="tx1"/>
                </a:solidFill>
                <a:latin typeface="Muli" pitchFamily="2" charset="77"/>
                <a:cs typeface="Muli"/>
              </a:rPr>
              <a:t> </a:t>
            </a:r>
            <a:r>
              <a:rPr sz="750" spc="15" dirty="0">
                <a:solidFill>
                  <a:schemeClr val="tx1"/>
                </a:solidFill>
                <a:latin typeface="Muli" pitchFamily="2" charset="77"/>
                <a:cs typeface="Muli"/>
              </a:rPr>
              <a:t>under</a:t>
            </a:r>
            <a:r>
              <a:rPr sz="750" spc="-10" dirty="0">
                <a:solidFill>
                  <a:schemeClr val="tx1"/>
                </a:solidFill>
                <a:latin typeface="Muli" pitchFamily="2" charset="77"/>
                <a:cs typeface="Muli"/>
              </a:rPr>
              <a:t> </a:t>
            </a:r>
            <a:r>
              <a:rPr sz="750" spc="30" dirty="0">
                <a:solidFill>
                  <a:schemeClr val="tx1"/>
                </a:solidFill>
                <a:latin typeface="Muli" pitchFamily="2" charset="77"/>
                <a:cs typeface="Muli"/>
              </a:rPr>
              <a:t>grant</a:t>
            </a:r>
            <a:r>
              <a:rPr sz="750" spc="-10" dirty="0">
                <a:solidFill>
                  <a:schemeClr val="tx1"/>
                </a:solidFill>
                <a:latin typeface="Muli" pitchFamily="2" charset="77"/>
                <a:cs typeface="Muli"/>
              </a:rPr>
              <a:t> </a:t>
            </a:r>
            <a:r>
              <a:rPr sz="750" spc="15" dirty="0">
                <a:solidFill>
                  <a:schemeClr val="tx1"/>
                </a:solidFill>
                <a:latin typeface="Muli" pitchFamily="2" charset="77"/>
                <a:cs typeface="Muli"/>
              </a:rPr>
              <a:t>agreement</a:t>
            </a:r>
            <a:r>
              <a:rPr sz="750" spc="-10" dirty="0">
                <a:solidFill>
                  <a:schemeClr val="tx1"/>
                </a:solidFill>
                <a:latin typeface="Muli" pitchFamily="2" charset="77"/>
                <a:cs typeface="Muli"/>
              </a:rPr>
              <a:t> No. </a:t>
            </a:r>
            <a:r>
              <a:rPr sz="750" spc="30" dirty="0">
                <a:solidFill>
                  <a:schemeClr val="tx1"/>
                </a:solidFill>
                <a:latin typeface="Muli" pitchFamily="2" charset="77"/>
                <a:cs typeface="Muli"/>
              </a:rPr>
              <a:t>823852</a:t>
            </a:r>
            <a:endParaRPr sz="750" dirty="0">
              <a:solidFill>
                <a:schemeClr val="tx1"/>
              </a:solidFill>
              <a:latin typeface="Muli" pitchFamily="2" charset="77"/>
              <a:cs typeface="Muli"/>
            </a:endParaRPr>
          </a:p>
        </p:txBody>
      </p:sp>
      <p:grpSp>
        <p:nvGrpSpPr>
          <p:cNvPr id="9" name="Gruppo 49">
            <a:extLst>
              <a:ext uri="{FF2B5EF4-FFF2-40B4-BE49-F238E27FC236}">
                <a16:creationId xmlns:a16="http://schemas.microsoft.com/office/drawing/2014/main" id="{7D04B1C9-7F08-9D47-BE96-BA7CF7910F57}"/>
              </a:ext>
            </a:extLst>
          </p:cNvPr>
          <p:cNvGrpSpPr/>
          <p:nvPr/>
        </p:nvGrpSpPr>
        <p:grpSpPr>
          <a:xfrm>
            <a:off x="457200" y="6477000"/>
            <a:ext cx="486409" cy="345440"/>
            <a:chOff x="995362" y="6228257"/>
            <a:chExt cx="486409" cy="345440"/>
          </a:xfrm>
        </p:grpSpPr>
        <p:sp>
          <p:nvSpPr>
            <p:cNvPr id="10" name="object 18"/>
            <p:cNvSpPr/>
            <p:nvPr/>
          </p:nvSpPr>
          <p:spPr>
            <a:xfrm>
              <a:off x="995362" y="6228257"/>
              <a:ext cx="486409" cy="345440"/>
            </a:xfrm>
            <a:custGeom>
              <a:avLst/>
              <a:gdLst/>
              <a:ahLst/>
              <a:cxnLst/>
              <a:rect l="l" t="t" r="r" b="b"/>
              <a:pathLst>
                <a:path w="486409" h="345440">
                  <a:moveTo>
                    <a:pt x="0" y="345097"/>
                  </a:moveTo>
                  <a:lnTo>
                    <a:pt x="486282" y="345097"/>
                  </a:lnTo>
                  <a:lnTo>
                    <a:pt x="486282" y="0"/>
                  </a:lnTo>
                  <a:lnTo>
                    <a:pt x="0" y="0"/>
                  </a:lnTo>
                  <a:lnTo>
                    <a:pt x="0" y="345097"/>
                  </a:lnTo>
                  <a:close/>
                </a:path>
              </a:pathLst>
            </a:custGeom>
            <a:solidFill>
              <a:srgbClr val="094E9C"/>
            </a:solidFill>
          </p:spPr>
          <p:txBody>
            <a:bodyPr wrap="square" lIns="0" tIns="0" rIns="0" bIns="0" rtlCol="0"/>
            <a:lstStyle/>
            <a:p>
              <a:endParaRPr dirty="0">
                <a:latin typeface="Muli"/>
              </a:endParaRPr>
            </a:p>
          </p:txBody>
        </p:sp>
        <p:sp>
          <p:nvSpPr>
            <p:cNvPr id="11" name="object 19"/>
            <p:cNvSpPr/>
            <p:nvPr/>
          </p:nvSpPr>
          <p:spPr>
            <a:xfrm>
              <a:off x="1097493" y="6259376"/>
              <a:ext cx="86594" cy="8523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Muli"/>
              </a:endParaRPr>
            </a:p>
          </p:txBody>
        </p:sp>
        <p:sp>
          <p:nvSpPr>
            <p:cNvPr id="12" name="object 20"/>
            <p:cNvSpPr/>
            <p:nvPr/>
          </p:nvSpPr>
          <p:spPr>
            <a:xfrm>
              <a:off x="1219894" y="6240415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23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6" y="25438"/>
                  </a:lnTo>
                  <a:lnTo>
                    <a:pt x="24117" y="20523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6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6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 dirty="0">
                <a:latin typeface="Muli"/>
              </a:endParaRPr>
            </a:p>
          </p:txBody>
        </p:sp>
        <p:sp>
          <p:nvSpPr>
            <p:cNvPr id="13" name="object 21"/>
            <p:cNvSpPr/>
            <p:nvPr/>
          </p:nvSpPr>
          <p:spPr>
            <a:xfrm>
              <a:off x="1290485" y="6259376"/>
              <a:ext cx="86715" cy="8523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Muli"/>
              </a:endParaRPr>
            </a:p>
          </p:txBody>
        </p:sp>
        <p:sp>
          <p:nvSpPr>
            <p:cNvPr id="14" name="object 22"/>
            <p:cNvSpPr/>
            <p:nvPr/>
          </p:nvSpPr>
          <p:spPr>
            <a:xfrm>
              <a:off x="1361198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839"/>
                  </a:moveTo>
                  <a:lnTo>
                    <a:pt x="0" y="12839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552"/>
                  </a:lnTo>
                  <a:lnTo>
                    <a:pt x="25704" y="25552"/>
                  </a:lnTo>
                  <a:lnTo>
                    <a:pt x="24117" y="20650"/>
                  </a:lnTo>
                  <a:lnTo>
                    <a:pt x="34899" y="12839"/>
                  </a:lnTo>
                  <a:close/>
                </a:path>
                <a:path w="34925" h="33654">
                  <a:moveTo>
                    <a:pt x="25704" y="25552"/>
                  </a:moveTo>
                  <a:lnTo>
                    <a:pt x="17449" y="25552"/>
                  </a:lnTo>
                  <a:lnTo>
                    <a:pt x="28232" y="33362"/>
                  </a:lnTo>
                  <a:lnTo>
                    <a:pt x="25704" y="25552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839"/>
                  </a:lnTo>
                  <a:lnTo>
                    <a:pt x="21564" y="12839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 dirty="0">
                <a:latin typeface="Muli"/>
              </a:endParaRPr>
            </a:p>
          </p:txBody>
        </p:sp>
        <p:sp>
          <p:nvSpPr>
            <p:cNvPr id="15" name="object 23"/>
            <p:cNvSpPr/>
            <p:nvPr/>
          </p:nvSpPr>
          <p:spPr>
            <a:xfrm>
              <a:off x="1290485" y="6453160"/>
              <a:ext cx="86601" cy="8523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Muli"/>
              </a:endParaRPr>
            </a:p>
          </p:txBody>
        </p:sp>
        <p:sp>
          <p:nvSpPr>
            <p:cNvPr id="16" name="object 24"/>
            <p:cNvSpPr/>
            <p:nvPr/>
          </p:nvSpPr>
          <p:spPr>
            <a:xfrm>
              <a:off x="1219782" y="6524114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35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4" y="25438"/>
                  </a:lnTo>
                  <a:lnTo>
                    <a:pt x="24117" y="20535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4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4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 dirty="0">
                <a:latin typeface="Muli"/>
              </a:endParaRPr>
            </a:p>
          </p:txBody>
        </p:sp>
        <p:sp>
          <p:nvSpPr>
            <p:cNvPr id="17" name="object 25"/>
            <p:cNvSpPr/>
            <p:nvPr/>
          </p:nvSpPr>
          <p:spPr>
            <a:xfrm>
              <a:off x="1097382" y="6453161"/>
              <a:ext cx="86705" cy="8523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Muli"/>
              </a:endParaRPr>
            </a:p>
          </p:txBody>
        </p:sp>
        <p:sp>
          <p:nvSpPr>
            <p:cNvPr id="18" name="object 26"/>
            <p:cNvSpPr/>
            <p:nvPr/>
          </p:nvSpPr>
          <p:spPr>
            <a:xfrm>
              <a:off x="1078483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438"/>
                  </a:lnTo>
                  <a:lnTo>
                    <a:pt x="25667" y="25438"/>
                  </a:lnTo>
                  <a:lnTo>
                    <a:pt x="24117" y="20650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667" y="25438"/>
                  </a:moveTo>
                  <a:lnTo>
                    <a:pt x="17449" y="25438"/>
                  </a:lnTo>
                  <a:lnTo>
                    <a:pt x="28232" y="33362"/>
                  </a:lnTo>
                  <a:lnTo>
                    <a:pt x="25667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 dirty="0">
                <a:latin typeface="Muli"/>
              </a:endParaRPr>
            </a:p>
          </p:txBody>
        </p:sp>
      </p:grpSp>
      <p:sp>
        <p:nvSpPr>
          <p:cNvPr id="1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uli Regular"/>
                <a:cs typeface="Muli Regular"/>
              </a:defRPr>
            </a:lvl1pPr>
          </a:lstStyle>
          <a:p>
            <a:fld id="{CAC6784C-9DAB-514C-B4CE-D33C947A8E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10972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title</a:t>
            </a:r>
            <a:r>
              <a:rPr lang="it-IT" dirty="0"/>
              <a:t> style</a:t>
            </a:r>
            <a:endParaRPr lang="en-US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052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rgbClr val="434342"/>
          </a:solidFill>
          <a:latin typeface="Muli Black"/>
          <a:ea typeface="+mj-ea"/>
          <a:cs typeface="Muli Blac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434342"/>
          </a:solidFill>
          <a:latin typeface="Muli Bold"/>
          <a:ea typeface="+mn-ea"/>
          <a:cs typeface="Muli 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434342"/>
          </a:solidFill>
          <a:latin typeface="Muli Regular"/>
          <a:ea typeface="+mn-ea"/>
          <a:cs typeface="Muli Regular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434342"/>
          </a:solidFill>
          <a:latin typeface="Muli Regular"/>
          <a:ea typeface="+mn-ea"/>
          <a:cs typeface="Muli Regular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434342"/>
          </a:solidFill>
          <a:latin typeface="Muli Regular"/>
          <a:ea typeface="+mn-ea"/>
          <a:cs typeface="Muli Regular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434342"/>
          </a:solidFill>
          <a:latin typeface="Muli Regular"/>
          <a:ea typeface="+mn-ea"/>
          <a:cs typeface="Muli Regular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2528A25B-B3ED-E542-825D-E47ADBA26C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5778500"/>
            <a:ext cx="12179300" cy="1079500"/>
          </a:xfrm>
          <a:prstGeom prst="rect">
            <a:avLst/>
          </a:prstGeom>
        </p:spPr>
      </p:pic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uli Regular"/>
                <a:cs typeface="Muli Regular"/>
              </a:defRPr>
            </a:lvl1pPr>
          </a:lstStyle>
          <a:p>
            <a:fld id="{CAC6784C-9DAB-514C-B4CE-D33C947A8E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10972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882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rgbClr val="434342"/>
          </a:solidFill>
          <a:latin typeface="Muli Black"/>
          <a:ea typeface="+mj-ea"/>
          <a:cs typeface="Muli Blac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434342"/>
          </a:solidFill>
          <a:latin typeface="Muli Bold"/>
          <a:ea typeface="+mn-ea"/>
          <a:cs typeface="Muli 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434342"/>
          </a:solidFill>
          <a:latin typeface="Muli Regular"/>
          <a:ea typeface="+mn-ea"/>
          <a:cs typeface="Muli Regular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434342"/>
          </a:solidFill>
          <a:latin typeface="Muli Regular"/>
          <a:ea typeface="+mn-ea"/>
          <a:cs typeface="Muli Regular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434342"/>
          </a:solidFill>
          <a:latin typeface="Muli Regular"/>
          <a:ea typeface="+mn-ea"/>
          <a:cs typeface="Muli Regular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434342"/>
          </a:solidFill>
          <a:latin typeface="Muli Regular"/>
          <a:ea typeface="+mn-ea"/>
          <a:cs typeface="Muli Regular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48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6628" y="3020222"/>
            <a:ext cx="11448171" cy="846386"/>
          </a:xfrm>
        </p:spPr>
        <p:txBody>
          <a:bodyPr/>
          <a:lstStyle/>
          <a:p>
            <a:r>
              <a:rPr lang="en-US" spc="90" dirty="0" err="1">
                <a:solidFill>
                  <a:schemeClr val="accent6">
                    <a:lumMod val="50000"/>
                  </a:schemeClr>
                </a:solidFill>
              </a:rPr>
              <a:t>PaN</a:t>
            </a:r>
            <a:r>
              <a:rPr lang="en-US" spc="90" dirty="0"/>
              <a:t>, </a:t>
            </a:r>
            <a:r>
              <a:rPr lang="en-US" spc="90" dirty="0">
                <a:solidFill>
                  <a:schemeClr val="accent6">
                    <a:lumMod val="50000"/>
                  </a:schemeClr>
                </a:solidFill>
              </a:rPr>
              <a:t>PaN</a:t>
            </a:r>
            <a:r>
              <a:rPr lang="en-US" spc="90" dirty="0"/>
              <a:t>OSC and Ex</a:t>
            </a:r>
            <a:r>
              <a:rPr lang="en-US" spc="90" dirty="0">
                <a:solidFill>
                  <a:schemeClr val="accent6">
                    <a:lumMod val="50000"/>
                  </a:schemeClr>
                </a:solidFill>
              </a:rPr>
              <a:t>PaN</a:t>
            </a:r>
            <a:r>
              <a:rPr lang="en-US" spc="90" dirty="0"/>
              <a:t>DS</a:t>
            </a:r>
            <a:br>
              <a:rPr lang="en-US" spc="90" dirty="0"/>
            </a:br>
            <a:r>
              <a:rPr lang="en-US" sz="2000" spc="90" dirty="0"/>
              <a:t>Achieving a Photon and Neutron community federated cloud in the EOSC.</a:t>
            </a:r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"/>
          </p:nvPr>
        </p:nvSpPr>
        <p:spPr>
          <a:xfrm>
            <a:off x="668792" y="4158047"/>
            <a:ext cx="9319516" cy="1261884"/>
          </a:xfrm>
        </p:spPr>
        <p:txBody>
          <a:bodyPr/>
          <a:lstStyle/>
          <a:p>
            <a:pPr>
              <a:spcBef>
                <a:spcPts val="690"/>
              </a:spcBef>
            </a:pPr>
            <a:r>
              <a:rPr lang="en-US" spc="50" baseline="30000" dirty="0">
                <a:solidFill>
                  <a:srgbClr val="4C4D4F"/>
                </a:solidFill>
                <a:cs typeface="Muli"/>
              </a:rPr>
              <a:t>  </a:t>
            </a:r>
            <a:r>
              <a:rPr lang="en-US" spc="75" baseline="30000" dirty="0">
                <a:solidFill>
                  <a:srgbClr val="4C4D4F"/>
                </a:solidFill>
                <a:cs typeface="Muli"/>
              </a:rPr>
              <a:t>2th</a:t>
            </a:r>
            <a:r>
              <a:rPr lang="en-US" spc="75" dirty="0">
                <a:solidFill>
                  <a:srgbClr val="4C4D4F"/>
                </a:solidFill>
                <a:cs typeface="Muli"/>
              </a:rPr>
              <a:t> </a:t>
            </a:r>
            <a:r>
              <a:rPr lang="en-US" spc="10" dirty="0">
                <a:solidFill>
                  <a:srgbClr val="4C4D4F"/>
                </a:solidFill>
                <a:cs typeface="Muli"/>
              </a:rPr>
              <a:t>Nov,</a:t>
            </a:r>
            <a:r>
              <a:rPr lang="en-US" spc="-60" dirty="0">
                <a:solidFill>
                  <a:srgbClr val="4C4D4F"/>
                </a:solidFill>
                <a:cs typeface="Muli"/>
              </a:rPr>
              <a:t> </a:t>
            </a:r>
            <a:r>
              <a:rPr lang="en-US" spc="90" dirty="0">
                <a:solidFill>
                  <a:srgbClr val="4C4D4F"/>
                </a:solidFill>
                <a:cs typeface="Muli"/>
              </a:rPr>
              <a:t>2020</a:t>
            </a:r>
            <a:endParaRPr lang="en-US" dirty="0">
              <a:cs typeface="Muli"/>
            </a:endParaRPr>
          </a:p>
          <a:p>
            <a:pPr>
              <a:spcBef>
                <a:spcPts val="590"/>
              </a:spcBef>
            </a:pPr>
            <a:r>
              <a:rPr lang="en-US" spc="-5" dirty="0">
                <a:solidFill>
                  <a:srgbClr val="4C4D4F"/>
                </a:solidFill>
                <a:cs typeface="Muli"/>
              </a:rPr>
              <a:t>Presenter: </a:t>
            </a:r>
            <a:r>
              <a:rPr lang="en-US" spc="25" dirty="0">
                <a:solidFill>
                  <a:srgbClr val="4C4D4F"/>
                </a:solidFill>
                <a:cs typeface="Muli"/>
              </a:rPr>
              <a:t>Patrick Fuhrmann</a:t>
            </a:r>
          </a:p>
          <a:p>
            <a:pPr>
              <a:spcBef>
                <a:spcPts val="590"/>
              </a:spcBef>
            </a:pPr>
            <a:r>
              <a:rPr lang="en-US" spc="50" dirty="0">
                <a:solidFill>
                  <a:srgbClr val="4C4D4F"/>
                </a:solidFill>
                <a:cs typeface="Muli"/>
              </a:rPr>
              <a:t>Authors: With contributions from PaNOSC and ExPaNDS folks.</a:t>
            </a:r>
          </a:p>
        </p:txBody>
      </p:sp>
    </p:spTree>
    <p:extLst>
      <p:ext uri="{BB962C8B-B14F-4D97-AF65-F5344CB8AC3E}">
        <p14:creationId xmlns:p14="http://schemas.microsoft.com/office/powerpoint/2010/main" val="3436875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57200" y="381000"/>
            <a:ext cx="11111408" cy="446276"/>
          </a:xfrm>
        </p:spPr>
        <p:txBody>
          <a:bodyPr>
            <a:normAutofit/>
          </a:bodyPr>
          <a:lstStyle/>
          <a:p>
            <a:r>
              <a:rPr lang="en-US" dirty="0" err="1"/>
              <a:t>PaN</a:t>
            </a:r>
            <a:r>
              <a:rPr lang="en-US" dirty="0"/>
              <a:t> facilities covered by PaNOSC/ExPaNDS</a:t>
            </a:r>
          </a:p>
        </p:txBody>
      </p:sp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51322F36-0DE7-A241-9F6C-158661B8A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827" y="1927373"/>
            <a:ext cx="4649516" cy="45259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66FE09-920D-8A4C-8559-1F0947B7634B}"/>
              </a:ext>
            </a:extLst>
          </p:cNvPr>
          <p:cNvSpPr txBox="1"/>
          <p:nvPr/>
        </p:nvSpPr>
        <p:spPr>
          <a:xfrm>
            <a:off x="1631504" y="1268760"/>
            <a:ext cx="2424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2">
                    <a:lumMod val="50000"/>
                  </a:schemeClr>
                </a:solidFill>
              </a:rPr>
              <a:t>Photon (LEAPS)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10C5B6-A140-2448-9A6F-D50D4E51C72B}"/>
              </a:ext>
            </a:extLst>
          </p:cNvPr>
          <p:cNvSpPr txBox="1"/>
          <p:nvPr/>
        </p:nvSpPr>
        <p:spPr>
          <a:xfrm>
            <a:off x="7808094" y="1288789"/>
            <a:ext cx="2424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2">
                    <a:lumMod val="50000"/>
                  </a:schemeClr>
                </a:solidFill>
              </a:rPr>
              <a:t>Neutron (LENS)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7A6D648-9B37-CF4E-8E43-2967CBC718C1}"/>
              </a:ext>
            </a:extLst>
          </p:cNvPr>
          <p:cNvGrpSpPr/>
          <p:nvPr/>
        </p:nvGrpSpPr>
        <p:grpSpPr>
          <a:xfrm>
            <a:off x="5258368" y="898385"/>
            <a:ext cx="1602214" cy="909750"/>
            <a:chOff x="5087888" y="1037870"/>
            <a:chExt cx="1602214" cy="90975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6504772-6BB4-0441-B4CF-B91AF6456C14}"/>
                </a:ext>
              </a:extLst>
            </p:cNvPr>
            <p:cNvSpPr/>
            <p:nvPr/>
          </p:nvSpPr>
          <p:spPr>
            <a:xfrm>
              <a:off x="5087888" y="1037870"/>
              <a:ext cx="1602214" cy="90975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Donut 32">
              <a:extLst>
                <a:ext uri="{FF2B5EF4-FFF2-40B4-BE49-F238E27FC236}">
                  <a16:creationId xmlns:a16="http://schemas.microsoft.com/office/drawing/2014/main" id="{C27F1975-9E65-1B48-A3E8-355893FBFB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31904" y="1124744"/>
              <a:ext cx="316489" cy="316489"/>
            </a:xfrm>
            <a:prstGeom prst="donut">
              <a:avLst>
                <a:gd name="adj" fmla="val 10438"/>
              </a:avLst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BC5A5E4-6BF5-0C4B-94B5-F7E640237EC1}"/>
                </a:ext>
              </a:extLst>
            </p:cNvPr>
            <p:cNvSpPr txBox="1"/>
            <p:nvPr/>
          </p:nvSpPr>
          <p:spPr>
            <a:xfrm>
              <a:off x="5616822" y="1109246"/>
              <a:ext cx="9395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6">
                      <a:lumMod val="50000"/>
                    </a:schemeClr>
                  </a:solidFill>
                </a:rPr>
                <a:t>PaNOSC</a:t>
              </a:r>
            </a:p>
          </p:txBody>
        </p:sp>
        <p:sp>
          <p:nvSpPr>
            <p:cNvPr id="35" name="Donut 34">
              <a:extLst>
                <a:ext uri="{FF2B5EF4-FFF2-40B4-BE49-F238E27FC236}">
                  <a16:creationId xmlns:a16="http://schemas.microsoft.com/office/drawing/2014/main" id="{DD990DE3-B4E0-A943-90EA-E70AF7405C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37071" y="1498792"/>
              <a:ext cx="331988" cy="331925"/>
            </a:xfrm>
            <a:prstGeom prst="donut">
              <a:avLst>
                <a:gd name="adj" fmla="val 10438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A903808-14AA-834B-94D8-B0E23677986F}"/>
                </a:ext>
              </a:extLst>
            </p:cNvPr>
            <p:cNvSpPr txBox="1"/>
            <p:nvPr/>
          </p:nvSpPr>
          <p:spPr>
            <a:xfrm>
              <a:off x="5616822" y="1488363"/>
              <a:ext cx="1018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5">
                      <a:lumMod val="75000"/>
                    </a:schemeClr>
                  </a:solidFill>
                </a:rPr>
                <a:t>ExPaNDS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252C840A-7A34-AD4F-A94B-69DD4039F9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9" t="13329" r="14844" b="7260"/>
          <a:stretch/>
        </p:blipFill>
        <p:spPr>
          <a:xfrm>
            <a:off x="7385370" y="1679552"/>
            <a:ext cx="3816000" cy="4392000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6B5D8277-B593-3945-87C3-9E50B3033EE5}"/>
              </a:ext>
            </a:extLst>
          </p:cNvPr>
          <p:cNvGrpSpPr/>
          <p:nvPr/>
        </p:nvGrpSpPr>
        <p:grpSpPr>
          <a:xfrm>
            <a:off x="319170" y="2037918"/>
            <a:ext cx="8509698" cy="4487426"/>
            <a:chOff x="319170" y="2037918"/>
            <a:chExt cx="8509698" cy="4487426"/>
          </a:xfrm>
        </p:grpSpPr>
        <p:sp>
          <p:nvSpPr>
            <p:cNvPr id="3" name="Donut 2">
              <a:extLst>
                <a:ext uri="{FF2B5EF4-FFF2-40B4-BE49-F238E27FC236}">
                  <a16:creationId xmlns:a16="http://schemas.microsoft.com/office/drawing/2014/main" id="{8E9E6BC7-4484-AB4C-9883-D051240E2F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8569" y="2436493"/>
              <a:ext cx="778797" cy="778797"/>
            </a:xfrm>
            <a:prstGeom prst="donut">
              <a:avLst>
                <a:gd name="adj" fmla="val 10438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" name="Donut 8">
              <a:extLst>
                <a:ext uri="{FF2B5EF4-FFF2-40B4-BE49-F238E27FC236}">
                  <a16:creationId xmlns:a16="http://schemas.microsoft.com/office/drawing/2014/main" id="{E6B0F0C9-4E96-234E-A645-92441A4A69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09470" y="2037918"/>
              <a:ext cx="757610" cy="757610"/>
            </a:xfrm>
            <a:prstGeom prst="donut">
              <a:avLst>
                <a:gd name="adj" fmla="val 10438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0" name="Donut 9">
              <a:extLst>
                <a:ext uri="{FF2B5EF4-FFF2-40B4-BE49-F238E27FC236}">
                  <a16:creationId xmlns:a16="http://schemas.microsoft.com/office/drawing/2014/main" id="{4B29720E-543F-E646-8991-BA298194BF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7601" y="2461664"/>
              <a:ext cx="755966" cy="755966"/>
            </a:xfrm>
            <a:prstGeom prst="donut">
              <a:avLst>
                <a:gd name="adj" fmla="val 10438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1" name="Donut 10">
              <a:extLst>
                <a:ext uri="{FF2B5EF4-FFF2-40B4-BE49-F238E27FC236}">
                  <a16:creationId xmlns:a16="http://schemas.microsoft.com/office/drawing/2014/main" id="{CD507DA2-ABEB-CD4E-9896-7AE915CCCD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84542" y="3807667"/>
              <a:ext cx="795417" cy="795417"/>
            </a:xfrm>
            <a:prstGeom prst="donut">
              <a:avLst>
                <a:gd name="adj" fmla="val 10438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2" name="Donut 11">
              <a:extLst>
                <a:ext uri="{FF2B5EF4-FFF2-40B4-BE49-F238E27FC236}">
                  <a16:creationId xmlns:a16="http://schemas.microsoft.com/office/drawing/2014/main" id="{D2CA26CF-833D-0B46-93A1-FF82AFDA54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43481" y="5741490"/>
              <a:ext cx="783854" cy="783854"/>
            </a:xfrm>
            <a:prstGeom prst="donut">
              <a:avLst>
                <a:gd name="adj" fmla="val 10438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Donut 12">
              <a:extLst>
                <a:ext uri="{FF2B5EF4-FFF2-40B4-BE49-F238E27FC236}">
                  <a16:creationId xmlns:a16="http://schemas.microsoft.com/office/drawing/2014/main" id="{1420A965-FEBA-F44A-AEB6-AA0806BE6B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8237" y="5158368"/>
              <a:ext cx="797295" cy="797295"/>
            </a:xfrm>
            <a:prstGeom prst="donut">
              <a:avLst>
                <a:gd name="adj" fmla="val 10438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Donut 13">
              <a:extLst>
                <a:ext uri="{FF2B5EF4-FFF2-40B4-BE49-F238E27FC236}">
                  <a16:creationId xmlns:a16="http://schemas.microsoft.com/office/drawing/2014/main" id="{A0AEA2C4-5466-F44C-99AF-FC6606CD0B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4284" y="4537261"/>
              <a:ext cx="810445" cy="810445"/>
            </a:xfrm>
            <a:prstGeom prst="donut">
              <a:avLst>
                <a:gd name="adj" fmla="val 10438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Donut 14">
              <a:extLst>
                <a:ext uri="{FF2B5EF4-FFF2-40B4-BE49-F238E27FC236}">
                  <a16:creationId xmlns:a16="http://schemas.microsoft.com/office/drawing/2014/main" id="{4B9011B2-8D51-0141-98B4-D6BC92E592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9170" y="3799331"/>
              <a:ext cx="786375" cy="786375"/>
            </a:xfrm>
            <a:prstGeom prst="donut">
              <a:avLst>
                <a:gd name="adj" fmla="val 10438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" name="Donut 20">
              <a:extLst>
                <a:ext uri="{FF2B5EF4-FFF2-40B4-BE49-F238E27FC236}">
                  <a16:creationId xmlns:a16="http://schemas.microsoft.com/office/drawing/2014/main" id="{A82F99DA-A188-C342-A942-47747CE30A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1438" y="5170141"/>
              <a:ext cx="794728" cy="794728"/>
            </a:xfrm>
            <a:prstGeom prst="donut">
              <a:avLst>
                <a:gd name="adj" fmla="val 10438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4" name="Donut 43">
              <a:extLst>
                <a:ext uri="{FF2B5EF4-FFF2-40B4-BE49-F238E27FC236}">
                  <a16:creationId xmlns:a16="http://schemas.microsoft.com/office/drawing/2014/main" id="{EAA2E734-4FF7-BD4B-86D0-BF5539A9DE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0651" y="5246263"/>
              <a:ext cx="688217" cy="688086"/>
            </a:xfrm>
            <a:prstGeom prst="donut">
              <a:avLst>
                <a:gd name="adj" fmla="val 10438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47" name="Donut 46">
              <a:extLst>
                <a:ext uri="{FF2B5EF4-FFF2-40B4-BE49-F238E27FC236}">
                  <a16:creationId xmlns:a16="http://schemas.microsoft.com/office/drawing/2014/main" id="{6D4D78EB-85F0-AF4B-AA0C-89634DA2EC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81607" y="3358052"/>
              <a:ext cx="688217" cy="688086"/>
            </a:xfrm>
            <a:prstGeom prst="donut">
              <a:avLst>
                <a:gd name="adj" fmla="val 10438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04D626D9-17AD-9E4B-8057-58784838A3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49" y="2115975"/>
            <a:ext cx="1120775" cy="89233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36AD479-5676-D14D-9496-120E43B5CA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704" y="3691091"/>
            <a:ext cx="684085" cy="68408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AE524CB-04FA-D54F-B913-27A3559DCB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225" y="4748873"/>
            <a:ext cx="1089025" cy="1089025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E29CFF09-F9CB-0B4E-83AD-239739AE5F5E}"/>
              </a:ext>
            </a:extLst>
          </p:cNvPr>
          <p:cNvGrpSpPr/>
          <p:nvPr/>
        </p:nvGrpSpPr>
        <p:grpSpPr>
          <a:xfrm>
            <a:off x="1503335" y="2024000"/>
            <a:ext cx="8496783" cy="4374600"/>
            <a:chOff x="1503335" y="2024000"/>
            <a:chExt cx="8496783" cy="4374600"/>
          </a:xfrm>
        </p:grpSpPr>
        <p:sp>
          <p:nvSpPr>
            <p:cNvPr id="19" name="Donut 18">
              <a:extLst>
                <a:ext uri="{FF2B5EF4-FFF2-40B4-BE49-F238E27FC236}">
                  <a16:creationId xmlns:a16="http://schemas.microsoft.com/office/drawing/2014/main" id="{22CFEEFD-6FAF-194A-9405-D5DC6FDB19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34332" y="2024000"/>
              <a:ext cx="771699" cy="771699"/>
            </a:xfrm>
            <a:prstGeom prst="donut">
              <a:avLst>
                <a:gd name="adj" fmla="val 10438"/>
              </a:avLst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Donut 19">
              <a:extLst>
                <a:ext uri="{FF2B5EF4-FFF2-40B4-BE49-F238E27FC236}">
                  <a16:creationId xmlns:a16="http://schemas.microsoft.com/office/drawing/2014/main" id="{4384044B-0CA7-6C4A-BA93-BFCA6D9AB4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03335" y="5589095"/>
              <a:ext cx="809505" cy="809505"/>
            </a:xfrm>
            <a:prstGeom prst="donut">
              <a:avLst>
                <a:gd name="adj" fmla="val 10438"/>
              </a:avLst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Donut 21">
              <a:extLst>
                <a:ext uri="{FF2B5EF4-FFF2-40B4-BE49-F238E27FC236}">
                  <a16:creationId xmlns:a16="http://schemas.microsoft.com/office/drawing/2014/main" id="{4007523C-C867-F041-A3D7-DAED470892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40483" y="4817129"/>
              <a:ext cx="679913" cy="679913"/>
            </a:xfrm>
            <a:prstGeom prst="donut">
              <a:avLst>
                <a:gd name="adj" fmla="val 10438"/>
              </a:avLst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6" name="Donut 45">
              <a:extLst>
                <a:ext uri="{FF2B5EF4-FFF2-40B4-BE49-F238E27FC236}">
                  <a16:creationId xmlns:a16="http://schemas.microsoft.com/office/drawing/2014/main" id="{6D8DC895-65BB-AC41-89E2-4026D7CB98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20205" y="3223386"/>
              <a:ext cx="679913" cy="679913"/>
            </a:xfrm>
            <a:prstGeom prst="donut">
              <a:avLst>
                <a:gd name="adj" fmla="val 10438"/>
              </a:avLst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6" name="Donut 55">
              <a:extLst>
                <a:ext uri="{FF2B5EF4-FFF2-40B4-BE49-F238E27FC236}">
                  <a16:creationId xmlns:a16="http://schemas.microsoft.com/office/drawing/2014/main" id="{D492EE3D-1B60-7745-AD28-DE6191AE43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76673" y="3406984"/>
              <a:ext cx="1241870" cy="1241870"/>
            </a:xfrm>
            <a:prstGeom prst="donut">
              <a:avLst>
                <a:gd name="adj" fmla="val 3389"/>
              </a:avLst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9" name="Donut 58">
              <a:extLst>
                <a:ext uri="{FF2B5EF4-FFF2-40B4-BE49-F238E27FC236}">
                  <a16:creationId xmlns:a16="http://schemas.microsoft.com/office/drawing/2014/main" id="{D6334A15-2D15-E744-A186-56B75C24E7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54877" y="4673320"/>
              <a:ext cx="1277545" cy="1277545"/>
            </a:xfrm>
            <a:prstGeom prst="donut">
              <a:avLst>
                <a:gd name="adj" fmla="val 3264"/>
              </a:avLst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60" name="Oval Callout 59">
            <a:extLst>
              <a:ext uri="{FF2B5EF4-FFF2-40B4-BE49-F238E27FC236}">
                <a16:creationId xmlns:a16="http://schemas.microsoft.com/office/drawing/2014/main" id="{E3B56BEB-5475-714D-A585-93D6F8B52C7B}"/>
              </a:ext>
            </a:extLst>
          </p:cNvPr>
          <p:cNvSpPr/>
          <p:nvPr/>
        </p:nvSpPr>
        <p:spPr>
          <a:xfrm>
            <a:off x="7115176" y="2000251"/>
            <a:ext cx="1014412" cy="1071562"/>
          </a:xfrm>
          <a:prstGeom prst="wedgeEllipseCallout">
            <a:avLst>
              <a:gd name="adj1" fmla="val -115976"/>
              <a:gd name="adj2" fmla="val -8675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2A851D9-AF7A-0B45-B6D2-9C2AD719DB09}"/>
              </a:ext>
            </a:extLst>
          </p:cNvPr>
          <p:cNvSpPr txBox="1"/>
          <p:nvPr/>
        </p:nvSpPr>
        <p:spPr>
          <a:xfrm>
            <a:off x="7317352" y="2136826"/>
            <a:ext cx="653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DESY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6F0E359-ACC3-6E4B-B8B6-F9948C1B77BA}"/>
              </a:ext>
            </a:extLst>
          </p:cNvPr>
          <p:cNvSpPr txBox="1"/>
          <p:nvPr/>
        </p:nvSpPr>
        <p:spPr>
          <a:xfrm>
            <a:off x="7324726" y="2667000"/>
            <a:ext cx="628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STFC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621A7DF-DBFB-7F49-9C24-3A391E6CA4D4}"/>
              </a:ext>
            </a:extLst>
          </p:cNvPr>
          <p:cNvSpPr txBox="1"/>
          <p:nvPr/>
        </p:nvSpPr>
        <p:spPr>
          <a:xfrm>
            <a:off x="7203821" y="2389392"/>
            <a:ext cx="89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CESNET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C5048E-C870-8D49-AE6F-2131728BC680}"/>
              </a:ext>
            </a:extLst>
          </p:cNvPr>
          <p:cNvSpPr txBox="1"/>
          <p:nvPr/>
        </p:nvSpPr>
        <p:spPr>
          <a:xfrm>
            <a:off x="3713465" y="6200689"/>
            <a:ext cx="2082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Stolen from Helmut </a:t>
            </a:r>
            <a:r>
              <a:rPr lang="en-GB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Dosch</a:t>
            </a:r>
            <a:endParaRPr lang="en-GB" sz="1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1" name="Donut 40">
            <a:extLst>
              <a:ext uri="{FF2B5EF4-FFF2-40B4-BE49-F238E27FC236}">
                <a16:creationId xmlns:a16="http://schemas.microsoft.com/office/drawing/2014/main" id="{A4E0C69E-E59A-4A4D-B021-984C05D23203}"/>
              </a:ext>
            </a:extLst>
          </p:cNvPr>
          <p:cNvSpPr>
            <a:spLocks noChangeAspect="1"/>
          </p:cNvSpPr>
          <p:nvPr/>
        </p:nvSpPr>
        <p:spPr>
          <a:xfrm>
            <a:off x="5420465" y="2048256"/>
            <a:ext cx="1163214" cy="1163214"/>
          </a:xfrm>
          <a:prstGeom prst="donut">
            <a:avLst>
              <a:gd name="adj" fmla="val 374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2" name="Donut 41">
            <a:extLst>
              <a:ext uri="{FF2B5EF4-FFF2-40B4-BE49-F238E27FC236}">
                <a16:creationId xmlns:a16="http://schemas.microsoft.com/office/drawing/2014/main" id="{7B923BFF-007D-1449-AFB2-9B6C9FC4D868}"/>
              </a:ext>
            </a:extLst>
          </p:cNvPr>
          <p:cNvSpPr>
            <a:spLocks noChangeAspect="1"/>
          </p:cNvSpPr>
          <p:nvPr/>
        </p:nvSpPr>
        <p:spPr>
          <a:xfrm>
            <a:off x="5304773" y="1944194"/>
            <a:ext cx="1399657" cy="1399657"/>
          </a:xfrm>
          <a:prstGeom prst="donut">
            <a:avLst>
              <a:gd name="adj" fmla="val 4370"/>
            </a:avLst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0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213107-E8E2-6743-8058-A97A86030E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0" y="127206"/>
            <a:ext cx="11859260" cy="5690664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0A525B9-D249-5A47-8FA0-3E9ED3414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570" y="3173160"/>
            <a:ext cx="5257800" cy="495907"/>
          </a:xfrm>
        </p:spPr>
        <p:txBody>
          <a:bodyPr>
            <a:noAutofit/>
          </a:bodyPr>
          <a:lstStyle/>
          <a:p>
            <a:r>
              <a:rPr lang="en-GB" sz="4800" dirty="0">
                <a:solidFill>
                  <a:schemeClr val="accent2">
                    <a:lumMod val="75000"/>
                  </a:schemeClr>
                </a:solidFill>
              </a:rPr>
              <a:t>EOSC , EGI and horizontal infrastructures</a:t>
            </a:r>
          </a:p>
        </p:txBody>
      </p:sp>
    </p:spTree>
    <p:extLst>
      <p:ext uri="{BB962C8B-B14F-4D97-AF65-F5344CB8AC3E}">
        <p14:creationId xmlns:p14="http://schemas.microsoft.com/office/powerpoint/2010/main" val="3776812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roup 99">
            <a:extLst>
              <a:ext uri="{FF2B5EF4-FFF2-40B4-BE49-F238E27FC236}">
                <a16:creationId xmlns:a16="http://schemas.microsoft.com/office/drawing/2014/main" id="{DB4D13DB-2ACE-384B-B46B-12E60254911D}"/>
              </a:ext>
            </a:extLst>
          </p:cNvPr>
          <p:cNvGrpSpPr/>
          <p:nvPr/>
        </p:nvGrpSpPr>
        <p:grpSpPr>
          <a:xfrm>
            <a:off x="3935730" y="236220"/>
            <a:ext cx="6339840" cy="5722620"/>
            <a:chOff x="3935730" y="236220"/>
            <a:chExt cx="6564630" cy="5722620"/>
          </a:xfrm>
        </p:grpSpPr>
        <p:sp>
          <p:nvSpPr>
            <p:cNvPr id="99" name="Rounded Rectangle 98">
              <a:extLst>
                <a:ext uri="{FF2B5EF4-FFF2-40B4-BE49-F238E27FC236}">
                  <a16:creationId xmlns:a16="http://schemas.microsoft.com/office/drawing/2014/main" id="{83DB416C-2096-594A-BBAE-2F27170489C5}"/>
                </a:ext>
              </a:extLst>
            </p:cNvPr>
            <p:cNvSpPr/>
            <p:nvPr/>
          </p:nvSpPr>
          <p:spPr>
            <a:xfrm>
              <a:off x="4110990" y="236220"/>
              <a:ext cx="6389370" cy="5589270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8" name="Rounded Rectangle 97">
              <a:extLst>
                <a:ext uri="{FF2B5EF4-FFF2-40B4-BE49-F238E27FC236}">
                  <a16:creationId xmlns:a16="http://schemas.microsoft.com/office/drawing/2014/main" id="{4F10BCEE-AACF-CE48-A57E-497182563526}"/>
                </a:ext>
              </a:extLst>
            </p:cNvPr>
            <p:cNvSpPr/>
            <p:nvPr/>
          </p:nvSpPr>
          <p:spPr>
            <a:xfrm>
              <a:off x="3935730" y="369570"/>
              <a:ext cx="6389370" cy="5589270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0AC7E24F-D771-1147-8557-86485CD1AABF}"/>
              </a:ext>
            </a:extLst>
          </p:cNvPr>
          <p:cNvGrpSpPr/>
          <p:nvPr/>
        </p:nvGrpSpPr>
        <p:grpSpPr>
          <a:xfrm>
            <a:off x="3794760" y="560070"/>
            <a:ext cx="6092190" cy="5589270"/>
            <a:chOff x="3794760" y="560070"/>
            <a:chExt cx="6092190" cy="5589270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9E46C2C0-62A4-6A48-98C1-A16D39552EEA}"/>
                </a:ext>
              </a:extLst>
            </p:cNvPr>
            <p:cNvSpPr/>
            <p:nvPr/>
          </p:nvSpPr>
          <p:spPr>
            <a:xfrm>
              <a:off x="3794760" y="560070"/>
              <a:ext cx="6092190" cy="558927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7" name="Title 2">
              <a:extLst>
                <a:ext uri="{FF2B5EF4-FFF2-40B4-BE49-F238E27FC236}">
                  <a16:creationId xmlns:a16="http://schemas.microsoft.com/office/drawing/2014/main" id="{EDF96108-92A0-EF43-818A-A456BD94CA2D}"/>
                </a:ext>
              </a:extLst>
            </p:cNvPr>
            <p:cNvSpPr txBox="1">
              <a:spLocks/>
            </p:cNvSpPr>
            <p:nvPr/>
          </p:nvSpPr>
          <p:spPr>
            <a:xfrm>
              <a:off x="6427470" y="593790"/>
              <a:ext cx="3276600" cy="49590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0000" lnSpcReduction="10000"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434342"/>
                  </a:solidFill>
                  <a:latin typeface="Muli Black"/>
                  <a:ea typeface="+mj-ea"/>
                  <a:cs typeface="Muli Black"/>
                </a:defRPr>
              </a:lvl1pPr>
            </a:lstStyle>
            <a:p>
              <a:r>
                <a:rPr lang="en-GB" dirty="0"/>
                <a:t>Facility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BC241837-168E-9047-8569-493CD0281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7060"/>
            <a:ext cx="11232000" cy="495907"/>
          </a:xfrm>
        </p:spPr>
        <p:txBody>
          <a:bodyPr>
            <a:normAutofit fontScale="90000"/>
          </a:bodyPr>
          <a:lstStyle/>
          <a:p>
            <a:r>
              <a:rPr lang="en-GB" dirty="0"/>
              <a:t>Linking publications, data and infrastructures: The </a:t>
            </a:r>
            <a:r>
              <a:rPr lang="en-GB" dirty="0" err="1"/>
              <a:t>PaN</a:t>
            </a:r>
            <a:r>
              <a:rPr lang="en-GB" dirty="0"/>
              <a:t> Portal.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CB6960-794F-9C46-91D9-112F969C42E3}"/>
              </a:ext>
            </a:extLst>
          </p:cNvPr>
          <p:cNvSpPr txBox="1"/>
          <p:nvPr/>
        </p:nvSpPr>
        <p:spPr>
          <a:xfrm>
            <a:off x="194311" y="2034540"/>
            <a:ext cx="3108959" cy="378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GB" dirty="0"/>
              <a:t>Search for publications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GB" dirty="0"/>
              <a:t>Get corresponding data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GB" dirty="0"/>
              <a:t>Enrich the meta data with your metadata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GB" dirty="0"/>
              <a:t>Get more data matching meta data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GB" dirty="0"/>
              <a:t>Find infrastructure to run publication algorithm on collected datasets.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DB814AB-8294-0B43-9FD1-898C82693743}"/>
              </a:ext>
            </a:extLst>
          </p:cNvPr>
          <p:cNvGrpSpPr/>
          <p:nvPr/>
        </p:nvGrpSpPr>
        <p:grpSpPr>
          <a:xfrm>
            <a:off x="3072271" y="2354760"/>
            <a:ext cx="1748512" cy="3258000"/>
            <a:chOff x="3758071" y="2229030"/>
            <a:chExt cx="1748512" cy="32580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4D469B6-0AF0-FC4C-891B-EE00F4CB88E1}"/>
                </a:ext>
              </a:extLst>
            </p:cNvPr>
            <p:cNvGrpSpPr/>
            <p:nvPr/>
          </p:nvGrpSpPr>
          <p:grpSpPr>
            <a:xfrm>
              <a:off x="3868560" y="4515030"/>
              <a:ext cx="1638023" cy="972000"/>
              <a:chOff x="6374673" y="846000"/>
              <a:chExt cx="1638023" cy="972000"/>
            </a:xfrm>
          </p:grpSpPr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id="{7A4A9730-ADE0-354A-9F0F-FAF060F2A894}"/>
                  </a:ext>
                </a:extLst>
              </p:cNvPr>
              <p:cNvSpPr/>
              <p:nvPr/>
            </p:nvSpPr>
            <p:spPr>
              <a:xfrm>
                <a:off x="6500696" y="846000"/>
                <a:ext cx="1512000" cy="972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CE7589DD-78E7-3345-A41A-619B0521DC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86673" y="1064622"/>
                <a:ext cx="959897" cy="491598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2581F2E-67D0-9C48-A36D-4A7BB141BD10}"/>
                  </a:ext>
                </a:extLst>
              </p:cNvPr>
              <p:cNvSpPr txBox="1"/>
              <p:nvPr/>
            </p:nvSpPr>
            <p:spPr>
              <a:xfrm>
                <a:off x="6374673" y="1144811"/>
                <a:ext cx="7537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CLI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0368BBC-19CE-6445-BF71-697D6C24BEF5}"/>
                </a:ext>
              </a:extLst>
            </p:cNvPr>
            <p:cNvGrpSpPr/>
            <p:nvPr/>
          </p:nvGrpSpPr>
          <p:grpSpPr>
            <a:xfrm>
              <a:off x="3891419" y="3349170"/>
              <a:ext cx="1580581" cy="972000"/>
              <a:chOff x="3983948" y="800280"/>
              <a:chExt cx="1580581" cy="972000"/>
            </a:xfrm>
          </p:grpSpPr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5C6882ED-9353-9C43-88B8-8E567B528051}"/>
                  </a:ext>
                </a:extLst>
              </p:cNvPr>
              <p:cNvSpPr/>
              <p:nvPr/>
            </p:nvSpPr>
            <p:spPr>
              <a:xfrm>
                <a:off x="4052529" y="800280"/>
                <a:ext cx="1512000" cy="972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6C9225F-1E8B-424E-B33A-5079EE878DA3}"/>
                  </a:ext>
                </a:extLst>
              </p:cNvPr>
              <p:cNvSpPr txBox="1"/>
              <p:nvPr/>
            </p:nvSpPr>
            <p:spPr>
              <a:xfrm>
                <a:off x="3983948" y="980981"/>
                <a:ext cx="10996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Browser</a:t>
                </a:r>
              </a:p>
              <a:p>
                <a:pPr algn="ctr"/>
                <a:r>
                  <a:rPr lang="de-DE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GUI</a:t>
                </a: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703C322F-D5D3-9644-AD68-1781C36652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28518" y="1050763"/>
                <a:ext cx="469428" cy="469428"/>
              </a:xfrm>
              <a:prstGeom prst="rect">
                <a:avLst/>
              </a:prstGeom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00DBC10-04D6-1049-A4F1-BFE1CE7A5BFE}"/>
                </a:ext>
              </a:extLst>
            </p:cNvPr>
            <p:cNvGrpSpPr/>
            <p:nvPr/>
          </p:nvGrpSpPr>
          <p:grpSpPr>
            <a:xfrm>
              <a:off x="3758071" y="2229030"/>
              <a:ext cx="1713928" cy="972000"/>
              <a:chOff x="3817620" y="2229030"/>
              <a:chExt cx="1713928" cy="972000"/>
            </a:xfrm>
          </p:grpSpPr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9AA3D6A5-53EC-404C-8858-4BAD5EF1EF15}"/>
                  </a:ext>
                </a:extLst>
              </p:cNvPr>
              <p:cNvSpPr/>
              <p:nvPr/>
            </p:nvSpPr>
            <p:spPr>
              <a:xfrm>
                <a:off x="4019548" y="2229030"/>
                <a:ext cx="1512000" cy="972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CF7C840-EDB8-2041-9D70-2B66EDB429CA}"/>
                  </a:ext>
                </a:extLst>
              </p:cNvPr>
              <p:cNvSpPr txBox="1"/>
              <p:nvPr/>
            </p:nvSpPr>
            <p:spPr>
              <a:xfrm>
                <a:off x="3817620" y="2417680"/>
                <a:ext cx="1219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Mobile</a:t>
                </a:r>
              </a:p>
              <a:p>
                <a:pPr algn="ctr"/>
                <a:r>
                  <a:rPr lang="de-DE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Apps</a:t>
                </a: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E747E76F-66B0-3749-A986-FD7EB3C9D0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8708" y="2343150"/>
                <a:ext cx="702451" cy="702451"/>
              </a:xfrm>
              <a:prstGeom prst="rect">
                <a:avLst/>
              </a:prstGeom>
            </p:spPr>
          </p:pic>
        </p:grp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91D4DA5-7484-9540-A93C-0A656E5F0297}"/>
              </a:ext>
            </a:extLst>
          </p:cNvPr>
          <p:cNvGrpSpPr/>
          <p:nvPr/>
        </p:nvGrpSpPr>
        <p:grpSpPr>
          <a:xfrm>
            <a:off x="6890280" y="1131570"/>
            <a:ext cx="2680440" cy="4812030"/>
            <a:chOff x="6890280" y="1131570"/>
            <a:chExt cx="2680440" cy="4812030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B92A96B-021F-9241-B1AC-EC26AE8C51C1}"/>
                </a:ext>
              </a:extLst>
            </p:cNvPr>
            <p:cNvSpPr txBox="1"/>
            <p:nvPr/>
          </p:nvSpPr>
          <p:spPr>
            <a:xfrm>
              <a:off x="7044310" y="1168760"/>
              <a:ext cx="22969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solidFill>
                    <a:srgbClr val="0070C0"/>
                  </a:solidFill>
                  <a:latin typeface="+mj-lt"/>
                </a:rPr>
                <a:t>Cloud Services</a:t>
              </a: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7F088469-504D-4E4F-84E5-EFA91F2C8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tretch>
              <a:fillRect/>
            </a:stretch>
          </p:blipFill>
          <p:spPr>
            <a:xfrm>
              <a:off x="7040879" y="1681415"/>
              <a:ext cx="669339" cy="669339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A61BEC8D-F7EB-1949-96EC-4CA25CD4C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697112" y="1733574"/>
              <a:ext cx="477825" cy="465107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4F79D3B4-3037-9648-BFB9-0E8477337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06429" y="1747312"/>
              <a:ext cx="420964" cy="487784"/>
            </a:xfrm>
            <a:prstGeom prst="rect">
              <a:avLst/>
            </a:prstGeom>
          </p:spPr>
        </p:pic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F9011BCA-2F91-7C43-89A9-2117FC33D62E}"/>
                </a:ext>
              </a:extLst>
            </p:cNvPr>
            <p:cNvSpPr/>
            <p:nvPr/>
          </p:nvSpPr>
          <p:spPr>
            <a:xfrm>
              <a:off x="6894090" y="1131570"/>
              <a:ext cx="2672820" cy="1348740"/>
            </a:xfrm>
            <a:prstGeom prst="roundRect">
              <a:avLst/>
            </a:prstGeom>
            <a:noFill/>
            <a:ln w="12700"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D1E50C16-BFA6-A947-9CCE-D699ED59B1FA}"/>
                </a:ext>
              </a:extLst>
            </p:cNvPr>
            <p:cNvGrpSpPr/>
            <p:nvPr/>
          </p:nvGrpSpPr>
          <p:grpSpPr>
            <a:xfrm>
              <a:off x="6897900" y="3489960"/>
              <a:ext cx="2672820" cy="1253490"/>
              <a:chOff x="8463810" y="2426970"/>
              <a:chExt cx="2672820" cy="1253490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A73D5F98-2196-344B-B223-E3BB4FEA2749}"/>
                  </a:ext>
                </a:extLst>
              </p:cNvPr>
              <p:cNvSpPr txBox="1"/>
              <p:nvPr/>
            </p:nvSpPr>
            <p:spPr>
              <a:xfrm>
                <a:off x="8731807" y="2427246"/>
                <a:ext cx="203459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2000" dirty="0">
                    <a:solidFill>
                      <a:srgbClr val="0070C0"/>
                    </a:solidFill>
                    <a:latin typeface="+mj-lt"/>
                  </a:rPr>
                  <a:t>Catalogue Service</a:t>
                </a:r>
              </a:p>
            </p:txBody>
          </p:sp>
          <p:sp>
            <p:nvSpPr>
              <p:cNvPr id="65" name="Vertical Scroll 64">
                <a:extLst>
                  <a:ext uri="{FF2B5EF4-FFF2-40B4-BE49-F238E27FC236}">
                    <a16:creationId xmlns:a16="http://schemas.microsoft.com/office/drawing/2014/main" id="{B457A3DE-855F-D348-BE56-DB0325C01101}"/>
                  </a:ext>
                </a:extLst>
              </p:cNvPr>
              <p:cNvSpPr/>
              <p:nvPr/>
            </p:nvSpPr>
            <p:spPr>
              <a:xfrm>
                <a:off x="8561069" y="2806711"/>
                <a:ext cx="785623" cy="587999"/>
              </a:xfrm>
              <a:prstGeom prst="verticalScroll">
                <a:avLst/>
              </a:prstGeom>
              <a:solidFill>
                <a:schemeClr val="bg1"/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6" name="Vertical Scroll 65">
                <a:extLst>
                  <a:ext uri="{FF2B5EF4-FFF2-40B4-BE49-F238E27FC236}">
                    <a16:creationId xmlns:a16="http://schemas.microsoft.com/office/drawing/2014/main" id="{37F56F31-7344-7D40-9E11-DEEB2387DD65}"/>
                  </a:ext>
                </a:extLst>
              </p:cNvPr>
              <p:cNvSpPr/>
              <p:nvPr/>
            </p:nvSpPr>
            <p:spPr>
              <a:xfrm>
                <a:off x="9498329" y="2837189"/>
                <a:ext cx="936291" cy="557521"/>
              </a:xfrm>
              <a:prstGeom prst="verticalScroll">
                <a:avLst/>
              </a:prstGeom>
              <a:solidFill>
                <a:schemeClr val="bg1"/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74D19416-4CB3-634E-ACFC-46805BC0307A}"/>
                  </a:ext>
                </a:extLst>
              </p:cNvPr>
              <p:cNvSpPr txBox="1"/>
              <p:nvPr/>
            </p:nvSpPr>
            <p:spPr>
              <a:xfrm>
                <a:off x="8660080" y="2937463"/>
                <a:ext cx="6519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ICAT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B2BF68C4-CAC0-6347-9CDA-2F3A4AF04CC1}"/>
                  </a:ext>
                </a:extLst>
              </p:cNvPr>
              <p:cNvSpPr txBox="1"/>
              <p:nvPr/>
            </p:nvSpPr>
            <p:spPr>
              <a:xfrm>
                <a:off x="9540532" y="2895205"/>
                <a:ext cx="82509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2000" b="1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SciCat</a:t>
                </a:r>
                <a:endParaRPr lang="de-DE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76" name="Rounded Rectangle 75">
                <a:extLst>
                  <a:ext uri="{FF2B5EF4-FFF2-40B4-BE49-F238E27FC236}">
                    <a16:creationId xmlns:a16="http://schemas.microsoft.com/office/drawing/2014/main" id="{24A75FD1-4332-5644-843C-09641F56E590}"/>
                  </a:ext>
                </a:extLst>
              </p:cNvPr>
              <p:cNvSpPr/>
              <p:nvPr/>
            </p:nvSpPr>
            <p:spPr>
              <a:xfrm>
                <a:off x="8463810" y="2426970"/>
                <a:ext cx="2672820" cy="1253490"/>
              </a:xfrm>
              <a:prstGeom prst="roundRect">
                <a:avLst/>
              </a:prstGeom>
              <a:noFill/>
              <a:ln w="12700">
                <a:solidFill>
                  <a:schemeClr val="accent1">
                    <a:shade val="95000"/>
                    <a:satMod val="10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8AC3DDF1-6CF2-A243-A96D-CA836BE8CBD5}"/>
                </a:ext>
              </a:extLst>
            </p:cNvPr>
            <p:cNvGrpSpPr/>
            <p:nvPr/>
          </p:nvGrpSpPr>
          <p:grpSpPr>
            <a:xfrm>
              <a:off x="6890280" y="4792831"/>
              <a:ext cx="2672820" cy="1150769"/>
              <a:chOff x="8456190" y="3729841"/>
              <a:chExt cx="2672820" cy="1150769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BB6A134-2C6E-4B4F-8BAA-2F523E291AB6}"/>
                  </a:ext>
                </a:extLst>
              </p:cNvPr>
              <p:cNvSpPr txBox="1"/>
              <p:nvPr/>
            </p:nvSpPr>
            <p:spPr>
              <a:xfrm>
                <a:off x="8695818" y="3729841"/>
                <a:ext cx="212712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2000" dirty="0">
                    <a:solidFill>
                      <a:srgbClr val="0070C0"/>
                    </a:solidFill>
                    <a:latin typeface="+mj-lt"/>
                  </a:rPr>
                  <a:t>Data Management</a:t>
                </a:r>
              </a:p>
            </p:txBody>
          </p:sp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F2BC593B-49D9-294C-B555-2346DE0100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70421" y="4142162"/>
                <a:ext cx="641944" cy="651315"/>
              </a:xfrm>
              <a:prstGeom prst="rect">
                <a:avLst/>
              </a:prstGeom>
            </p:spPr>
          </p:pic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AD4544C4-A143-5548-885C-80952C579D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65243" y="3968046"/>
                <a:ext cx="1413741" cy="799071"/>
              </a:xfrm>
              <a:prstGeom prst="rect">
                <a:avLst/>
              </a:prstGeom>
            </p:spPr>
          </p:pic>
          <p:sp>
            <p:nvSpPr>
              <p:cNvPr id="77" name="Rounded Rectangle 76">
                <a:extLst>
                  <a:ext uri="{FF2B5EF4-FFF2-40B4-BE49-F238E27FC236}">
                    <a16:creationId xmlns:a16="http://schemas.microsoft.com/office/drawing/2014/main" id="{DA0E5E79-3001-8843-AB2C-A2176F2971A1}"/>
                  </a:ext>
                </a:extLst>
              </p:cNvPr>
              <p:cNvSpPr/>
              <p:nvPr/>
            </p:nvSpPr>
            <p:spPr>
              <a:xfrm>
                <a:off x="8456190" y="3756660"/>
                <a:ext cx="2672820" cy="1123950"/>
              </a:xfrm>
              <a:prstGeom prst="roundRect">
                <a:avLst/>
              </a:prstGeom>
              <a:noFill/>
              <a:ln w="12700">
                <a:solidFill>
                  <a:schemeClr val="accent1">
                    <a:shade val="95000"/>
                    <a:satMod val="10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7369EC21-5A5B-EB49-B047-3D76FFDD6495}"/>
                </a:ext>
              </a:extLst>
            </p:cNvPr>
            <p:cNvGrpSpPr/>
            <p:nvPr/>
          </p:nvGrpSpPr>
          <p:grpSpPr>
            <a:xfrm>
              <a:off x="6894090" y="2528592"/>
              <a:ext cx="2672820" cy="877548"/>
              <a:chOff x="8460000" y="4928892"/>
              <a:chExt cx="2672820" cy="877548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C22F05D-7999-E34C-A9B9-E0F42699952F}"/>
                  </a:ext>
                </a:extLst>
              </p:cNvPr>
              <p:cNvSpPr txBox="1"/>
              <p:nvPr/>
            </p:nvSpPr>
            <p:spPr>
              <a:xfrm>
                <a:off x="8819524" y="4928892"/>
                <a:ext cx="191289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2000" dirty="0">
                    <a:solidFill>
                      <a:srgbClr val="0070C0"/>
                    </a:solidFill>
                    <a:latin typeface="+mj-lt"/>
                  </a:rPr>
                  <a:t>Remote Desktop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50C25975-8B2E-A64F-B8E8-2F7334658DBF}"/>
                  </a:ext>
                </a:extLst>
              </p:cNvPr>
              <p:cNvSpPr txBox="1"/>
              <p:nvPr/>
            </p:nvSpPr>
            <p:spPr>
              <a:xfrm>
                <a:off x="9267320" y="5290419"/>
                <a:ext cx="105397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>
                    <a:latin typeface="+mj-lt"/>
                  </a:rPr>
                  <a:t>HPC</a:t>
                </a:r>
              </a:p>
            </p:txBody>
          </p:sp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1EDC85AC-01C7-9C42-9149-E719B98F56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duotone>
                  <a:prstClr val="black"/>
                  <a:srgbClr val="D9C3A5">
                    <a:tint val="50000"/>
                    <a:satMod val="180000"/>
                  </a:srgbClr>
                </a:duotone>
              </a:blip>
              <a:stretch>
                <a:fillRect/>
              </a:stretch>
            </p:blipFill>
            <p:spPr>
              <a:xfrm>
                <a:off x="8721090" y="5269717"/>
                <a:ext cx="491488" cy="449711"/>
              </a:xfrm>
              <a:prstGeom prst="rect">
                <a:avLst/>
              </a:prstGeom>
            </p:spPr>
          </p:pic>
          <p:sp>
            <p:nvSpPr>
              <p:cNvPr id="78" name="Rounded Rectangle 77">
                <a:extLst>
                  <a:ext uri="{FF2B5EF4-FFF2-40B4-BE49-F238E27FC236}">
                    <a16:creationId xmlns:a16="http://schemas.microsoft.com/office/drawing/2014/main" id="{B526FA2B-0D42-7942-A75A-ADECF5A0FB12}"/>
                  </a:ext>
                </a:extLst>
              </p:cNvPr>
              <p:cNvSpPr/>
              <p:nvPr/>
            </p:nvSpPr>
            <p:spPr>
              <a:xfrm>
                <a:off x="8460000" y="4960620"/>
                <a:ext cx="2672820" cy="845820"/>
              </a:xfrm>
              <a:prstGeom prst="roundRect">
                <a:avLst/>
              </a:prstGeom>
              <a:noFill/>
              <a:ln w="12700">
                <a:solidFill>
                  <a:schemeClr val="accent1">
                    <a:shade val="95000"/>
                    <a:satMod val="10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3ACC686D-AA8C-7646-89F8-832001BAE2F7}"/>
              </a:ext>
            </a:extLst>
          </p:cNvPr>
          <p:cNvGrpSpPr/>
          <p:nvPr/>
        </p:nvGrpSpPr>
        <p:grpSpPr>
          <a:xfrm>
            <a:off x="9098280" y="925830"/>
            <a:ext cx="2842260" cy="2503170"/>
            <a:chOff x="9098280" y="925830"/>
            <a:chExt cx="2842260" cy="2503170"/>
          </a:xfrm>
        </p:grpSpPr>
        <p:sp>
          <p:nvSpPr>
            <p:cNvPr id="79" name="Right Arrow 78">
              <a:extLst>
                <a:ext uri="{FF2B5EF4-FFF2-40B4-BE49-F238E27FC236}">
                  <a16:creationId xmlns:a16="http://schemas.microsoft.com/office/drawing/2014/main" id="{4F506EEC-D340-3A40-B0CF-BDA0C7AC8D7D}"/>
                </a:ext>
              </a:extLst>
            </p:cNvPr>
            <p:cNvSpPr/>
            <p:nvPr/>
          </p:nvSpPr>
          <p:spPr>
            <a:xfrm>
              <a:off x="9098280" y="1733550"/>
              <a:ext cx="1360170" cy="483870"/>
            </a:xfrm>
            <a:prstGeom prst="rightArrow">
              <a:avLst>
                <a:gd name="adj1" fmla="val 33791"/>
                <a:gd name="adj2" fmla="val 72069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0" name="Right Arrow 79">
              <a:extLst>
                <a:ext uri="{FF2B5EF4-FFF2-40B4-BE49-F238E27FC236}">
                  <a16:creationId xmlns:a16="http://schemas.microsoft.com/office/drawing/2014/main" id="{88B03A44-5187-2F44-8019-855E60A242AD}"/>
                </a:ext>
              </a:extLst>
            </p:cNvPr>
            <p:cNvSpPr/>
            <p:nvPr/>
          </p:nvSpPr>
          <p:spPr>
            <a:xfrm>
              <a:off x="9102090" y="2857500"/>
              <a:ext cx="1333500" cy="483870"/>
            </a:xfrm>
            <a:prstGeom prst="rightArrow">
              <a:avLst>
                <a:gd name="adj1" fmla="val 33791"/>
                <a:gd name="adj2" fmla="val 72069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2430B323-0351-194C-8B9F-12AB8DCB74A3}"/>
                </a:ext>
              </a:extLst>
            </p:cNvPr>
            <p:cNvSpPr txBox="1"/>
            <p:nvPr/>
          </p:nvSpPr>
          <p:spPr>
            <a:xfrm>
              <a:off x="10515600" y="1241150"/>
              <a:ext cx="14249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Horizontal</a:t>
              </a:r>
            </a:p>
            <a:p>
              <a:pPr algn="ctr"/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Infrastructures</a:t>
              </a:r>
            </a:p>
          </p:txBody>
        </p:sp>
        <p:sp>
          <p:nvSpPr>
            <p:cNvPr id="90" name="Cloud 89">
              <a:extLst>
                <a:ext uri="{FF2B5EF4-FFF2-40B4-BE49-F238E27FC236}">
                  <a16:creationId xmlns:a16="http://schemas.microsoft.com/office/drawing/2014/main" id="{EB58734C-D136-A149-A3D1-723F7A5796C4}"/>
                </a:ext>
              </a:extLst>
            </p:cNvPr>
            <p:cNvSpPr/>
            <p:nvPr/>
          </p:nvSpPr>
          <p:spPr>
            <a:xfrm>
              <a:off x="10767060" y="2068830"/>
              <a:ext cx="956310" cy="788670"/>
            </a:xfrm>
            <a:prstGeom prst="cloud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Rounded Rectangle 92">
              <a:extLst>
                <a:ext uri="{FF2B5EF4-FFF2-40B4-BE49-F238E27FC236}">
                  <a16:creationId xmlns:a16="http://schemas.microsoft.com/office/drawing/2014/main" id="{01907460-553C-0A47-9650-94A485AA0DE3}"/>
                </a:ext>
              </a:extLst>
            </p:cNvPr>
            <p:cNvSpPr/>
            <p:nvPr/>
          </p:nvSpPr>
          <p:spPr>
            <a:xfrm>
              <a:off x="10521210" y="925830"/>
              <a:ext cx="1354560" cy="2503170"/>
            </a:xfrm>
            <a:prstGeom prst="roundRect">
              <a:avLst/>
            </a:prstGeom>
            <a:noFill/>
            <a:ln w="25400"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92D6F958-FCA2-634F-8828-01ED929E8985}"/>
              </a:ext>
            </a:extLst>
          </p:cNvPr>
          <p:cNvGrpSpPr/>
          <p:nvPr/>
        </p:nvGrpSpPr>
        <p:grpSpPr>
          <a:xfrm>
            <a:off x="9105900" y="3528060"/>
            <a:ext cx="2762250" cy="1421130"/>
            <a:chOff x="9105900" y="3528060"/>
            <a:chExt cx="2762250" cy="1421130"/>
          </a:xfrm>
        </p:grpSpPr>
        <p:sp>
          <p:nvSpPr>
            <p:cNvPr id="84" name="Right Arrow 83">
              <a:extLst>
                <a:ext uri="{FF2B5EF4-FFF2-40B4-BE49-F238E27FC236}">
                  <a16:creationId xmlns:a16="http://schemas.microsoft.com/office/drawing/2014/main" id="{40E07A17-3D8A-8044-9CE6-1D3F4B8A67F0}"/>
                </a:ext>
              </a:extLst>
            </p:cNvPr>
            <p:cNvSpPr/>
            <p:nvPr/>
          </p:nvSpPr>
          <p:spPr>
            <a:xfrm>
              <a:off x="9105900" y="3924300"/>
              <a:ext cx="1329690" cy="483870"/>
            </a:xfrm>
            <a:prstGeom prst="rightArrow">
              <a:avLst>
                <a:gd name="adj1" fmla="val 33791"/>
                <a:gd name="adj2" fmla="val 72069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98D15449-A429-874B-94C4-A66D162B3499}"/>
                </a:ext>
              </a:extLst>
            </p:cNvPr>
            <p:cNvSpPr txBox="1"/>
            <p:nvPr/>
          </p:nvSpPr>
          <p:spPr>
            <a:xfrm>
              <a:off x="10675620" y="3553820"/>
              <a:ext cx="1143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solidFill>
                    <a:srgbClr val="0070C0"/>
                  </a:solidFill>
                  <a:latin typeface="+mj-lt"/>
                </a:rPr>
                <a:t>Global</a:t>
              </a:r>
            </a:p>
            <a:p>
              <a:pPr algn="ctr"/>
              <a:r>
                <a:rPr lang="de-DE" sz="1600" dirty="0">
                  <a:solidFill>
                    <a:srgbClr val="0070C0"/>
                  </a:solidFill>
                  <a:latin typeface="+mj-lt"/>
                </a:rPr>
                <a:t>Databases</a:t>
              </a:r>
            </a:p>
          </p:txBody>
        </p:sp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6C5A8FF9-1E6F-284E-BB9A-1A5DD6E50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4210" y="4034790"/>
              <a:ext cx="781050" cy="781050"/>
            </a:xfrm>
            <a:prstGeom prst="rect">
              <a:avLst/>
            </a:prstGeom>
          </p:spPr>
        </p:pic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6821291E-7F3E-A74A-84AF-F3F4A8009B01}"/>
                </a:ext>
              </a:extLst>
            </p:cNvPr>
            <p:cNvSpPr/>
            <p:nvPr/>
          </p:nvSpPr>
          <p:spPr>
            <a:xfrm>
              <a:off x="10513590" y="3528060"/>
              <a:ext cx="1354560" cy="1421130"/>
            </a:xfrm>
            <a:prstGeom prst="roundRect">
              <a:avLst/>
            </a:prstGeom>
            <a:noFill/>
            <a:ln w="25400"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17D38BEE-682E-284B-86E1-1922E502F005}"/>
              </a:ext>
            </a:extLst>
          </p:cNvPr>
          <p:cNvGrpSpPr/>
          <p:nvPr/>
        </p:nvGrpSpPr>
        <p:grpSpPr>
          <a:xfrm>
            <a:off x="9086850" y="5040630"/>
            <a:ext cx="2785110" cy="994410"/>
            <a:chOff x="9086850" y="5040630"/>
            <a:chExt cx="2785110" cy="994410"/>
          </a:xfrm>
        </p:grpSpPr>
        <p:sp>
          <p:nvSpPr>
            <p:cNvPr id="85" name="Right Arrow 84">
              <a:extLst>
                <a:ext uri="{FF2B5EF4-FFF2-40B4-BE49-F238E27FC236}">
                  <a16:creationId xmlns:a16="http://schemas.microsoft.com/office/drawing/2014/main" id="{B5D1CD9B-8F16-544E-A494-BE0289A04105}"/>
                </a:ext>
              </a:extLst>
            </p:cNvPr>
            <p:cNvSpPr/>
            <p:nvPr/>
          </p:nvSpPr>
          <p:spPr>
            <a:xfrm>
              <a:off x="9086850" y="5151120"/>
              <a:ext cx="1337310" cy="483870"/>
            </a:xfrm>
            <a:prstGeom prst="rightArrow">
              <a:avLst>
                <a:gd name="adj1" fmla="val 33791"/>
                <a:gd name="adj2" fmla="val 72069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5" name="Rounded Rectangle 94">
              <a:extLst>
                <a:ext uri="{FF2B5EF4-FFF2-40B4-BE49-F238E27FC236}">
                  <a16:creationId xmlns:a16="http://schemas.microsoft.com/office/drawing/2014/main" id="{EF20DED5-AB79-E845-B80E-F6ED47E3BEAB}"/>
                </a:ext>
              </a:extLst>
            </p:cNvPr>
            <p:cNvSpPr/>
            <p:nvPr/>
          </p:nvSpPr>
          <p:spPr>
            <a:xfrm>
              <a:off x="10517400" y="5040630"/>
              <a:ext cx="1354560" cy="994410"/>
            </a:xfrm>
            <a:prstGeom prst="roundRect">
              <a:avLst/>
            </a:prstGeom>
            <a:noFill/>
            <a:ln w="25400"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6C55EF01-EC7B-C341-9A2D-80A005A90128}"/>
                </a:ext>
              </a:extLst>
            </p:cNvPr>
            <p:cNvSpPr txBox="1"/>
            <p:nvPr/>
          </p:nvSpPr>
          <p:spPr>
            <a:xfrm>
              <a:off x="10610850" y="5237840"/>
              <a:ext cx="1143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solidFill>
                    <a:srgbClr val="0070C0"/>
                  </a:solidFill>
                  <a:latin typeface="+mj-lt"/>
                </a:rPr>
                <a:t>Data</a:t>
              </a:r>
            </a:p>
            <a:p>
              <a:pPr algn="ctr"/>
              <a:r>
                <a:rPr lang="de-DE" sz="1600" dirty="0" err="1">
                  <a:solidFill>
                    <a:srgbClr val="0070C0"/>
                  </a:solidFill>
                  <a:latin typeface="+mj-lt"/>
                </a:rPr>
                <a:t>Lakes</a:t>
              </a:r>
              <a:endParaRPr lang="de-DE" sz="1600" dirty="0">
                <a:solidFill>
                  <a:srgbClr val="0070C0"/>
                </a:solidFill>
                <a:latin typeface="+mj-lt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7BF6A067-C972-E44A-9F38-5F8E70D34CC5}"/>
              </a:ext>
            </a:extLst>
          </p:cNvPr>
          <p:cNvGrpSpPr/>
          <p:nvPr/>
        </p:nvGrpSpPr>
        <p:grpSpPr>
          <a:xfrm>
            <a:off x="4994910" y="971548"/>
            <a:ext cx="1611630" cy="5067242"/>
            <a:chOff x="4994910" y="971548"/>
            <a:chExt cx="1611630" cy="5067242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90E6E44B-F9B4-3441-A969-D4905E4E6BD0}"/>
                </a:ext>
              </a:extLst>
            </p:cNvPr>
            <p:cNvSpPr/>
            <p:nvPr/>
          </p:nvSpPr>
          <p:spPr>
            <a:xfrm>
              <a:off x="5166360" y="1120140"/>
              <a:ext cx="411480" cy="48577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DC33331-15E8-2E4F-BE32-1349BE1BD223}"/>
                </a:ext>
              </a:extLst>
            </p:cNvPr>
            <p:cNvSpPr txBox="1"/>
            <p:nvPr/>
          </p:nvSpPr>
          <p:spPr>
            <a:xfrm>
              <a:off x="5125693" y="4469130"/>
              <a:ext cx="421910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</a:t>
              </a:r>
            </a:p>
            <a:p>
              <a:pPr algn="ctr"/>
              <a:r>
                <a:rPr lang="en-GB" sz="3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</a:t>
              </a:r>
            </a:p>
            <a:p>
              <a:pPr algn="ctr"/>
              <a:r>
                <a:rPr lang="en-GB" sz="3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</a:t>
              </a:r>
            </a:p>
          </p:txBody>
        </p:sp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0C05FDFC-A861-F949-A75D-5907F57E3EFD}"/>
                </a:ext>
              </a:extLst>
            </p:cNvPr>
            <p:cNvSpPr/>
            <p:nvPr/>
          </p:nvSpPr>
          <p:spPr>
            <a:xfrm>
              <a:off x="5849761" y="1101270"/>
              <a:ext cx="756779" cy="486519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04F5093-EF7C-994E-A2D3-23BAB70D5C12}"/>
                </a:ext>
              </a:extLst>
            </p:cNvPr>
            <p:cNvSpPr txBox="1"/>
            <p:nvPr/>
          </p:nvSpPr>
          <p:spPr>
            <a:xfrm rot="16200000">
              <a:off x="3832792" y="3119196"/>
              <a:ext cx="48185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Portal Engine (backend)</a:t>
              </a:r>
            </a:p>
          </p:txBody>
        </p:sp>
        <p:sp>
          <p:nvSpPr>
            <p:cNvPr id="27" name="Right Arrow 26">
              <a:extLst>
                <a:ext uri="{FF2B5EF4-FFF2-40B4-BE49-F238E27FC236}">
                  <a16:creationId xmlns:a16="http://schemas.microsoft.com/office/drawing/2014/main" id="{9E21A1D1-147A-0943-9280-C136AA7AE3D1}"/>
                </a:ext>
              </a:extLst>
            </p:cNvPr>
            <p:cNvSpPr/>
            <p:nvPr/>
          </p:nvSpPr>
          <p:spPr>
            <a:xfrm>
              <a:off x="4994910" y="2948940"/>
              <a:ext cx="697230" cy="1657350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A83036D5-C86B-8747-BC3E-8F46FDCD330C}"/>
              </a:ext>
            </a:extLst>
          </p:cNvPr>
          <p:cNvGrpSpPr/>
          <p:nvPr/>
        </p:nvGrpSpPr>
        <p:grpSpPr>
          <a:xfrm>
            <a:off x="144400" y="1158240"/>
            <a:ext cx="5559170" cy="750570"/>
            <a:chOff x="144400" y="1158240"/>
            <a:chExt cx="5559170" cy="750570"/>
          </a:xfrm>
        </p:grpSpPr>
        <p:sp>
          <p:nvSpPr>
            <p:cNvPr id="29" name="Right Arrow 28">
              <a:extLst>
                <a:ext uri="{FF2B5EF4-FFF2-40B4-BE49-F238E27FC236}">
                  <a16:creationId xmlns:a16="http://schemas.microsoft.com/office/drawing/2014/main" id="{4ADD2C4D-9EF8-854F-A11F-84027DEAD6C2}"/>
                </a:ext>
              </a:extLst>
            </p:cNvPr>
            <p:cNvSpPr/>
            <p:nvPr/>
          </p:nvSpPr>
          <p:spPr>
            <a:xfrm>
              <a:off x="3021330" y="1158240"/>
              <a:ext cx="2682240" cy="750570"/>
            </a:xfrm>
            <a:prstGeom prst="rightArrow">
              <a:avLst>
                <a:gd name="adj1" fmla="val 33791"/>
                <a:gd name="adj2" fmla="val 72069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F68BC72-738B-AA41-B006-E6DC46071E9D}"/>
                </a:ext>
              </a:extLst>
            </p:cNvPr>
            <p:cNvSpPr txBox="1"/>
            <p:nvPr/>
          </p:nvSpPr>
          <p:spPr>
            <a:xfrm>
              <a:off x="144400" y="1309730"/>
              <a:ext cx="22969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solidFill>
                    <a:srgbClr val="0070C0"/>
                  </a:solidFill>
                  <a:latin typeface="+mj-lt"/>
                </a:rPr>
                <a:t>Super Portal</a:t>
              </a: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7C923662-C110-C74B-B79C-7B5913547C5E}"/>
                </a:ext>
              </a:extLst>
            </p:cNvPr>
            <p:cNvSpPr/>
            <p:nvPr/>
          </p:nvSpPr>
          <p:spPr>
            <a:xfrm>
              <a:off x="331470" y="1215390"/>
              <a:ext cx="2491740" cy="613410"/>
            </a:xfrm>
            <a:prstGeom prst="roundRect">
              <a:avLst/>
            </a:prstGeom>
            <a:noFill/>
            <a:ln w="25400"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BCC96E08-9ADD-054F-B4D6-89CF11DBB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0" y="1317462"/>
              <a:ext cx="402887" cy="4028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227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34D6D8A-CCC0-CB4F-8C6D-CECD71C71866}"/>
              </a:ext>
            </a:extLst>
          </p:cNvPr>
          <p:cNvGrpSpPr/>
          <p:nvPr/>
        </p:nvGrpSpPr>
        <p:grpSpPr>
          <a:xfrm>
            <a:off x="7089170" y="4068566"/>
            <a:ext cx="4972691" cy="1808251"/>
            <a:chOff x="7089170" y="4068566"/>
            <a:chExt cx="4972691" cy="1808251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900BA006-E7E4-F048-965B-7D6473703705}"/>
                </a:ext>
              </a:extLst>
            </p:cNvPr>
            <p:cNvSpPr/>
            <p:nvPr/>
          </p:nvSpPr>
          <p:spPr>
            <a:xfrm>
              <a:off x="7089170" y="4068566"/>
              <a:ext cx="4911046" cy="180825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DDCBD36-7AC6-814D-B574-F2E22032A90D}"/>
                </a:ext>
              </a:extLst>
            </p:cNvPr>
            <p:cNvSpPr txBox="1"/>
            <p:nvPr/>
          </p:nvSpPr>
          <p:spPr>
            <a:xfrm>
              <a:off x="7623425" y="4089115"/>
              <a:ext cx="443843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This is what Jean-Francois </a:t>
              </a:r>
              <a:r>
                <a:rPr lang="en-GB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Abramatic</a:t>
              </a:r>
              <a:r>
                <a:rPr lang="en-GB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usually is referring to.</a:t>
              </a:r>
            </a:p>
            <a:p>
              <a:r>
                <a:rPr lang="en-GB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“EOSC is a federation of your infrastructures”.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B7CEA3B-9B73-4548-AF09-80C2A5D406C9}"/>
                </a:ext>
              </a:extLst>
            </p:cNvPr>
            <p:cNvSpPr/>
            <p:nvPr/>
          </p:nvSpPr>
          <p:spPr>
            <a:xfrm>
              <a:off x="7181638" y="4787757"/>
              <a:ext cx="4756935" cy="996593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89000"/>
                  </a:schemeClr>
                </a:gs>
                <a:gs pos="23000">
                  <a:schemeClr val="accent3">
                    <a:lumMod val="89000"/>
                  </a:schemeClr>
                </a:gs>
                <a:gs pos="69000">
                  <a:schemeClr val="accent3">
                    <a:lumMod val="75000"/>
                  </a:schemeClr>
                </a:gs>
                <a:gs pos="97000">
                  <a:schemeClr val="accent3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Cloud 24">
              <a:extLst>
                <a:ext uri="{FF2B5EF4-FFF2-40B4-BE49-F238E27FC236}">
                  <a16:creationId xmlns:a16="http://schemas.microsoft.com/office/drawing/2014/main" id="{0D05098E-EA02-414B-862D-CC0FAF57C148}"/>
                </a:ext>
              </a:extLst>
            </p:cNvPr>
            <p:cNvSpPr/>
            <p:nvPr/>
          </p:nvSpPr>
          <p:spPr>
            <a:xfrm>
              <a:off x="8137135" y="4869951"/>
              <a:ext cx="3462392" cy="914401"/>
            </a:xfrm>
            <a:prstGeom prst="cloud">
              <a:avLst/>
            </a:prstGeom>
            <a:gradFill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</a:gradFill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Cloud 17">
              <a:extLst>
                <a:ext uri="{FF2B5EF4-FFF2-40B4-BE49-F238E27FC236}">
                  <a16:creationId xmlns:a16="http://schemas.microsoft.com/office/drawing/2014/main" id="{C7F489F4-7F6A-E741-BBBF-43FBD1B38ECC}"/>
                </a:ext>
              </a:extLst>
            </p:cNvPr>
            <p:cNvSpPr/>
            <p:nvPr/>
          </p:nvSpPr>
          <p:spPr>
            <a:xfrm>
              <a:off x="8630916" y="5042433"/>
              <a:ext cx="1078165" cy="587806"/>
            </a:xfrm>
            <a:prstGeom prst="cloud">
              <a:avLst/>
            </a:prstGeom>
            <a:solidFill>
              <a:schemeClr val="bg1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D48904-B674-754C-840D-6B98489D0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9342" y="5114817"/>
              <a:ext cx="420523" cy="420523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E660AD9-30AC-DC44-9274-BFE327D34CDC}"/>
                </a:ext>
              </a:extLst>
            </p:cNvPr>
            <p:cNvSpPr txBox="1"/>
            <p:nvPr/>
          </p:nvSpPr>
          <p:spPr>
            <a:xfrm>
              <a:off x="9514373" y="4972191"/>
              <a:ext cx="18899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EGI </a:t>
              </a:r>
              <a:r>
                <a:rPr lang="en-GB" sz="2000" dirty="0" err="1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FedCloud</a:t>
              </a:r>
              <a:endParaRPr lang="en-GB" sz="2000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C93ED6E-1BBF-1E45-9B4D-4FAD50596710}"/>
                </a:ext>
              </a:extLst>
            </p:cNvPr>
            <p:cNvSpPr txBox="1"/>
            <p:nvPr/>
          </p:nvSpPr>
          <p:spPr>
            <a:xfrm>
              <a:off x="7190702" y="5093768"/>
              <a:ext cx="11416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bg1"/>
                  </a:solidFill>
                </a:rPr>
                <a:t>EOSC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1A044E1-5158-964F-86FC-5ABA9D308D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0" b="18097"/>
          <a:stretch/>
        </p:blipFill>
        <p:spPr>
          <a:xfrm>
            <a:off x="4720359" y="4251157"/>
            <a:ext cx="2201809" cy="2109345"/>
          </a:xfrm>
          <a:prstGeom prst="rect">
            <a:avLst/>
          </a:prstGeom>
        </p:spPr>
      </p:pic>
      <p:sp>
        <p:nvSpPr>
          <p:cNvPr id="14" name="Cloud 13">
            <a:extLst>
              <a:ext uri="{FF2B5EF4-FFF2-40B4-BE49-F238E27FC236}">
                <a16:creationId xmlns:a16="http://schemas.microsoft.com/office/drawing/2014/main" id="{CCE4688C-A616-F445-B180-5BC9B8DFF6FA}"/>
              </a:ext>
            </a:extLst>
          </p:cNvPr>
          <p:cNvSpPr/>
          <p:nvPr/>
        </p:nvSpPr>
        <p:spPr>
          <a:xfrm>
            <a:off x="138545" y="886691"/>
            <a:ext cx="11374581" cy="3560617"/>
          </a:xfrm>
          <a:prstGeom prst="cloud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254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04F8E2-959F-3345-9FC4-26961B9B41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519" y="2907703"/>
            <a:ext cx="1130968" cy="113096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E3EFD34-2480-D64B-9456-D00C97433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228" y="89662"/>
            <a:ext cx="11333747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ExPaNDS and PaNOSC contributing to horizontal infrastructure deployment</a:t>
            </a:r>
            <a:endParaRPr lang="en-GB" i="1" dirty="0"/>
          </a:p>
        </p:txBody>
      </p:sp>
      <p:pic>
        <p:nvPicPr>
          <p:cNvPr id="12" name="Immagine 2">
            <a:extLst>
              <a:ext uri="{FF2B5EF4-FFF2-40B4-BE49-F238E27FC236}">
                <a16:creationId xmlns:a16="http://schemas.microsoft.com/office/drawing/2014/main" id="{BE44F691-A321-554A-97DB-828E504337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124" y="1391287"/>
            <a:ext cx="1814966" cy="862590"/>
          </a:xfrm>
          <a:prstGeom prst="rect">
            <a:avLst/>
          </a:prstGeom>
        </p:spPr>
      </p:pic>
      <p:pic>
        <p:nvPicPr>
          <p:cNvPr id="13" name="Image 33">
            <a:extLst>
              <a:ext uri="{FF2B5EF4-FFF2-40B4-BE49-F238E27FC236}">
                <a16:creationId xmlns:a16="http://schemas.microsoft.com/office/drawing/2014/main" id="{27E6F4C5-D865-0247-9CAD-097630ED917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00855" y="1487547"/>
            <a:ext cx="2166967" cy="76378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96D03EB-2068-5E45-8315-E6B98C154F81}"/>
              </a:ext>
            </a:extLst>
          </p:cNvPr>
          <p:cNvSpPr txBox="1"/>
          <p:nvPr/>
        </p:nvSpPr>
        <p:spPr>
          <a:xfrm>
            <a:off x="1091970" y="2367709"/>
            <a:ext cx="2585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Development: ILL , ELI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B68C8B-CFCA-E744-BD6F-F9F804009431}"/>
              </a:ext>
            </a:extLst>
          </p:cNvPr>
          <p:cNvSpPr txBox="1"/>
          <p:nvPr/>
        </p:nvSpPr>
        <p:spPr>
          <a:xfrm>
            <a:off x="8565224" y="2326145"/>
            <a:ext cx="1982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CD / CI e.g. at DESY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949238-3958-2841-911C-71740431ADA0}"/>
              </a:ext>
            </a:extLst>
          </p:cNvPr>
          <p:cNvSpPr txBox="1"/>
          <p:nvPr/>
        </p:nvSpPr>
        <p:spPr>
          <a:xfrm>
            <a:off x="965770" y="6195317"/>
            <a:ext cx="25074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i="1" dirty="0"/>
              <a:t>DevOps Image: Courtesy : Software Group at US Airforce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DE5E0F-FAD9-F24C-9470-B8CCE1B79FF7}"/>
              </a:ext>
            </a:extLst>
          </p:cNvPr>
          <p:cNvSpPr txBox="1"/>
          <p:nvPr/>
        </p:nvSpPr>
        <p:spPr>
          <a:xfrm>
            <a:off x="3998861" y="1182739"/>
            <a:ext cx="4010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EGI </a:t>
            </a:r>
            <a:r>
              <a:rPr lang="en-GB" sz="3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FedCloud</a:t>
            </a:r>
            <a:endParaRPr lang="en-GB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EC5300B-4EC8-0D41-8087-EC7733884F5D}"/>
              </a:ext>
            </a:extLst>
          </p:cNvPr>
          <p:cNvGrpSpPr/>
          <p:nvPr/>
        </p:nvGrpSpPr>
        <p:grpSpPr>
          <a:xfrm>
            <a:off x="3865418" y="1787236"/>
            <a:ext cx="4530438" cy="2729345"/>
            <a:chOff x="3865418" y="1787236"/>
            <a:chExt cx="4530438" cy="2729345"/>
          </a:xfrm>
        </p:grpSpPr>
        <p:sp>
          <p:nvSpPr>
            <p:cNvPr id="21" name="Cloud 20">
              <a:extLst>
                <a:ext uri="{FF2B5EF4-FFF2-40B4-BE49-F238E27FC236}">
                  <a16:creationId xmlns:a16="http://schemas.microsoft.com/office/drawing/2014/main" id="{FCBCD917-213A-A448-88FF-2A8A5142D86B}"/>
                </a:ext>
              </a:extLst>
            </p:cNvPr>
            <p:cNvSpPr/>
            <p:nvPr/>
          </p:nvSpPr>
          <p:spPr>
            <a:xfrm>
              <a:off x="3865418" y="1787236"/>
              <a:ext cx="4530438" cy="2729345"/>
            </a:xfrm>
            <a:prstGeom prst="cloud">
              <a:avLst/>
            </a:prstGeom>
            <a:solidFill>
              <a:schemeClr val="bg1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376FB55-4F43-AF40-B28C-A6F26C1FD5FA}"/>
                </a:ext>
              </a:extLst>
            </p:cNvPr>
            <p:cNvSpPr txBox="1"/>
            <p:nvPr/>
          </p:nvSpPr>
          <p:spPr>
            <a:xfrm>
              <a:off x="4041825" y="2142283"/>
              <a:ext cx="40105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DESY Cloud Infrastructure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BBA4280-437D-EC42-BDB5-D0D107D24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3644" y="2606811"/>
              <a:ext cx="2911977" cy="137559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D4BBEF0-20C7-DE44-9C6E-68711EEBC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7289" y="2321958"/>
              <a:ext cx="708919" cy="7089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10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CB895A-725F-ED46-B558-3E2CC0E52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230" y="258295"/>
            <a:ext cx="11232000" cy="495907"/>
          </a:xfrm>
        </p:spPr>
        <p:txBody>
          <a:bodyPr>
            <a:noAutofit/>
          </a:bodyPr>
          <a:lstStyle/>
          <a:p>
            <a:r>
              <a:rPr lang="en-GB" dirty="0"/>
              <a:t>And the show for you today is …..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0772F0-0FF1-E846-8D17-C94C93AB3CB3}"/>
              </a:ext>
            </a:extLst>
          </p:cNvPr>
          <p:cNvSpPr txBox="1"/>
          <p:nvPr/>
        </p:nvSpPr>
        <p:spPr>
          <a:xfrm>
            <a:off x="322053" y="1104180"/>
            <a:ext cx="12030973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i="1" dirty="0">
                <a:solidFill>
                  <a:schemeClr val="bg2">
                    <a:lumMod val="25000"/>
                  </a:schemeClr>
                </a:solidFill>
              </a:rPr>
              <a:t>Brian Matthews </a:t>
            </a:r>
          </a:p>
          <a:p>
            <a:pPr fontAlgn="base"/>
            <a:r>
              <a:rPr lang="en-GB" sz="2800" dirty="0">
                <a:solidFill>
                  <a:schemeClr val="bg2">
                    <a:lumMod val="25000"/>
                  </a:schemeClr>
                </a:solidFill>
              </a:rPr>
              <a:t>Enabling our facilities to produce FAIR data.</a:t>
            </a:r>
          </a:p>
          <a:p>
            <a:pPr fontAlgn="base"/>
            <a:endParaRPr lang="en-GB" dirty="0">
              <a:solidFill>
                <a:schemeClr val="bg2">
                  <a:lumMod val="25000"/>
                </a:schemeClr>
              </a:solidFill>
            </a:endParaRPr>
          </a:p>
          <a:p>
            <a:pPr fontAlgn="base"/>
            <a:r>
              <a:rPr lang="en-GB" i="1" dirty="0">
                <a:solidFill>
                  <a:schemeClr val="bg2">
                    <a:lumMod val="25000"/>
                  </a:schemeClr>
                </a:solidFill>
              </a:rPr>
              <a:t>Alun Ashton</a:t>
            </a:r>
            <a:endParaRPr lang="en-GB" dirty="0">
              <a:solidFill>
                <a:schemeClr val="bg2">
                  <a:lumMod val="25000"/>
                </a:schemeClr>
              </a:solidFill>
            </a:endParaRPr>
          </a:p>
          <a:p>
            <a:pPr fontAlgn="base"/>
            <a:r>
              <a:rPr lang="en-GB" sz="2800" dirty="0">
                <a:solidFill>
                  <a:schemeClr val="bg2">
                    <a:lumMod val="25000"/>
                  </a:schemeClr>
                </a:solidFill>
              </a:rPr>
              <a:t>Federated services accessible through the '</a:t>
            </a:r>
            <a:r>
              <a:rPr lang="en-GB" sz="2800" dirty="0" err="1">
                <a:solidFill>
                  <a:schemeClr val="bg2">
                    <a:lumMod val="25000"/>
                  </a:schemeClr>
                </a:solidFill>
              </a:rPr>
              <a:t>PaN</a:t>
            </a:r>
            <a:r>
              <a:rPr lang="en-GB" sz="2800" dirty="0">
                <a:solidFill>
                  <a:schemeClr val="bg2">
                    <a:lumMod val="25000"/>
                  </a:schemeClr>
                </a:solidFill>
              </a:rPr>
              <a:t> portal’.</a:t>
            </a:r>
          </a:p>
          <a:p>
            <a:pPr fontAlgn="base"/>
            <a:endParaRPr lang="en-GB" dirty="0">
              <a:solidFill>
                <a:schemeClr val="bg2">
                  <a:lumMod val="25000"/>
                </a:schemeClr>
              </a:solidFill>
            </a:endParaRPr>
          </a:p>
          <a:p>
            <a:pPr fontAlgn="base"/>
            <a:endParaRPr lang="en-GB" dirty="0">
              <a:solidFill>
                <a:schemeClr val="bg2">
                  <a:lumMod val="25000"/>
                </a:schemeClr>
              </a:solidFill>
            </a:endParaRPr>
          </a:p>
          <a:p>
            <a:pPr fontAlgn="base"/>
            <a:r>
              <a:rPr lang="de-DE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Nazaré</a:t>
            </a:r>
            <a:r>
              <a:rPr lang="de-DE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Guimard</a:t>
            </a:r>
            <a:r>
              <a:rPr lang="de-DE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/  Thomas Holm Rod</a:t>
            </a:r>
            <a:endParaRPr lang="en-GB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ase"/>
            <a:r>
              <a:rPr lang="en-GB" sz="2800" dirty="0">
                <a:solidFill>
                  <a:schemeClr val="bg2">
                    <a:lumMod val="25000"/>
                  </a:schemeClr>
                </a:solidFill>
              </a:rPr>
              <a:t>Sharing knowledge with the open </a:t>
            </a:r>
            <a:r>
              <a:rPr lang="en-GB" sz="2800" dirty="0" err="1">
                <a:solidFill>
                  <a:schemeClr val="bg2">
                    <a:lumMod val="25000"/>
                  </a:schemeClr>
                </a:solidFill>
              </a:rPr>
              <a:t>PaN</a:t>
            </a:r>
            <a:r>
              <a:rPr lang="en-GB" sz="2800" dirty="0">
                <a:solidFill>
                  <a:schemeClr val="bg2">
                    <a:lumMod val="25000"/>
                  </a:schemeClr>
                </a:solidFill>
              </a:rPr>
              <a:t> e-learning platform.</a:t>
            </a:r>
          </a:p>
          <a:p>
            <a:pPr fontAlgn="base"/>
            <a:endParaRPr lang="en-GB" dirty="0">
              <a:solidFill>
                <a:schemeClr val="bg2">
                  <a:lumMod val="25000"/>
                </a:schemeClr>
              </a:solidFill>
            </a:endParaRPr>
          </a:p>
          <a:p>
            <a:pPr fontAlgn="base"/>
            <a:endParaRPr lang="en-GB" dirty="0">
              <a:solidFill>
                <a:schemeClr val="bg2">
                  <a:lumMod val="25000"/>
                </a:schemeClr>
              </a:solidFill>
            </a:endParaRPr>
          </a:p>
          <a:p>
            <a:pPr fontAlgn="base"/>
            <a:r>
              <a:rPr lang="en-GB" i="1" dirty="0">
                <a:solidFill>
                  <a:schemeClr val="bg2">
                    <a:lumMod val="25000"/>
                  </a:schemeClr>
                </a:solidFill>
              </a:rPr>
              <a:t>Andy </a:t>
            </a:r>
            <a:r>
              <a:rPr lang="en-GB" i="1" dirty="0" err="1">
                <a:solidFill>
                  <a:schemeClr val="bg2">
                    <a:lumMod val="25000"/>
                  </a:schemeClr>
                </a:solidFill>
              </a:rPr>
              <a:t>Götz</a:t>
            </a:r>
            <a:endParaRPr lang="en-GB" dirty="0">
              <a:solidFill>
                <a:schemeClr val="bg2">
                  <a:lumMod val="25000"/>
                </a:schemeClr>
              </a:solidFill>
            </a:endParaRPr>
          </a:p>
          <a:p>
            <a:pPr fontAlgn="base"/>
            <a:r>
              <a:rPr lang="en-GB" sz="2800" dirty="0">
                <a:solidFill>
                  <a:schemeClr val="bg2">
                    <a:lumMod val="25000"/>
                  </a:schemeClr>
                </a:solidFill>
              </a:rPr>
              <a:t>Remote access to </a:t>
            </a:r>
            <a:r>
              <a:rPr lang="en-GB" sz="2800" dirty="0" err="1">
                <a:solidFill>
                  <a:schemeClr val="bg2">
                    <a:lumMod val="25000"/>
                  </a:schemeClr>
                </a:solidFill>
              </a:rPr>
              <a:t>PaN</a:t>
            </a:r>
            <a:r>
              <a:rPr lang="en-GB" sz="2800" dirty="0">
                <a:solidFill>
                  <a:schemeClr val="bg2">
                    <a:lumMod val="25000"/>
                  </a:schemeClr>
                </a:solidFill>
              </a:rPr>
              <a:t> facilities instruments and services, including data transfer.</a:t>
            </a: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A5916E-BC73-D64F-95F9-50B548C62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002" y="158989"/>
            <a:ext cx="4054415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57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8FCEE69-59BC-6449-9225-4F10FA15AE42}"/>
              </a:ext>
            </a:extLst>
          </p:cNvPr>
          <p:cNvSpPr txBox="1"/>
          <p:nvPr/>
        </p:nvSpPr>
        <p:spPr>
          <a:xfrm>
            <a:off x="530480" y="2542026"/>
            <a:ext cx="18565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dirty="0">
                <a:solidFill>
                  <a:schemeClr val="accent5">
                    <a:lumMod val="75000"/>
                  </a:schemeClr>
                </a:solidFill>
              </a:rPr>
              <a:t>FIN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C99EC7-6CB2-B744-87AC-CCF8B0E0E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864" y="2831183"/>
            <a:ext cx="6275917" cy="29714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0B2657-C01D-754D-92FE-48DF98EDB991}"/>
              </a:ext>
            </a:extLst>
          </p:cNvPr>
          <p:cNvSpPr txBox="1"/>
          <p:nvPr/>
        </p:nvSpPr>
        <p:spPr>
          <a:xfrm>
            <a:off x="391886" y="4284617"/>
            <a:ext cx="1961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Further Reading ….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6046C4-F5DA-8246-AEED-897507EF15FD}"/>
              </a:ext>
            </a:extLst>
          </p:cNvPr>
          <p:cNvSpPr txBox="1"/>
          <p:nvPr/>
        </p:nvSpPr>
        <p:spPr>
          <a:xfrm>
            <a:off x="178527" y="4841965"/>
            <a:ext cx="1683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www.panosc.eu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F553CB-255E-B245-AF26-3F70FE5924D0}"/>
              </a:ext>
            </a:extLst>
          </p:cNvPr>
          <p:cNvSpPr txBox="1"/>
          <p:nvPr/>
        </p:nvSpPr>
        <p:spPr>
          <a:xfrm>
            <a:off x="696686" y="5229497"/>
            <a:ext cx="1796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www.expands.eu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78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C6119-E4D4-A642-9A89-CE5FDEE1A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A258708-960E-3741-90D8-F72822E636C5}"/>
              </a:ext>
            </a:extLst>
          </p:cNvPr>
          <p:cNvSpPr txBox="1">
            <a:spLocks/>
          </p:cNvSpPr>
          <p:nvPr/>
        </p:nvSpPr>
        <p:spPr>
          <a:xfrm>
            <a:off x="1025497" y="1255813"/>
            <a:ext cx="11166503" cy="4280014"/>
          </a:xfrm>
          <a:prstGeom prst="rect">
            <a:avLst/>
          </a:prstGeom>
        </p:spPr>
        <p:txBody>
          <a:bodyPr vert="horz" lIns="0" tIns="0" rIns="0" bIns="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b="1" i="0" kern="1200">
                <a:solidFill>
                  <a:srgbClr val="4C4D4F"/>
                </a:solidFill>
                <a:latin typeface="Muli Black"/>
                <a:ea typeface="+mj-ea"/>
                <a:cs typeface="Muli Black"/>
              </a:defRPr>
            </a:lvl1pPr>
          </a:lstStyle>
          <a:p>
            <a:pPr marL="342900" indent="-342900">
              <a:lnSpc>
                <a:spcPct val="150000"/>
              </a:lnSpc>
              <a:buFont typeface="Symbol" pitchFamily="2" charset="2"/>
              <a:buChar char="-"/>
            </a:pPr>
            <a:r>
              <a:rPr lang="en-GB" sz="2400" b="0" dirty="0"/>
              <a:t>What are Photon and Neutron Facilities?</a:t>
            </a:r>
          </a:p>
          <a:p>
            <a:pPr marL="342900" indent="-342900">
              <a:lnSpc>
                <a:spcPct val="150000"/>
              </a:lnSpc>
              <a:buFont typeface="Symbol" pitchFamily="2" charset="2"/>
              <a:buChar char="-"/>
            </a:pPr>
            <a:r>
              <a:rPr lang="en-GB" sz="2400" b="0" dirty="0"/>
              <a:t>What can you do with Photon Neutron Beams?</a:t>
            </a:r>
          </a:p>
          <a:p>
            <a:pPr marL="342900" indent="-342900">
              <a:lnSpc>
                <a:spcPct val="150000"/>
              </a:lnSpc>
              <a:buFont typeface="Symbol" pitchFamily="2" charset="2"/>
              <a:buChar char="-"/>
            </a:pPr>
            <a:r>
              <a:rPr lang="en-GB" sz="2400" b="0" dirty="0"/>
              <a:t>The </a:t>
            </a:r>
            <a:r>
              <a:rPr lang="en-GB" sz="2400" b="0" dirty="0" err="1"/>
              <a:t>PaN</a:t>
            </a:r>
            <a:r>
              <a:rPr lang="en-GB" sz="2400" b="0" dirty="0"/>
              <a:t> Data Lifecycle.</a:t>
            </a:r>
          </a:p>
          <a:p>
            <a:pPr marL="342900" indent="-342900">
              <a:lnSpc>
                <a:spcPct val="150000"/>
              </a:lnSpc>
              <a:buFont typeface="Symbol" pitchFamily="2" charset="2"/>
              <a:buChar char="-"/>
            </a:pPr>
            <a:r>
              <a:rPr lang="en-GB" sz="2400" b="0" dirty="0"/>
              <a:t>Recent example of state of the art Photon Science @ PETRA III.</a:t>
            </a:r>
          </a:p>
          <a:p>
            <a:pPr marL="342900" indent="-342900">
              <a:lnSpc>
                <a:spcPct val="150000"/>
              </a:lnSpc>
              <a:buFont typeface="Symbol" pitchFamily="2" charset="2"/>
              <a:buChar char="-"/>
            </a:pPr>
            <a:r>
              <a:rPr lang="en-GB" sz="2400" b="0" dirty="0"/>
              <a:t>The projects : PaNOSC and ExPaNDS.</a:t>
            </a:r>
          </a:p>
          <a:p>
            <a:pPr marL="342900" indent="-342900">
              <a:lnSpc>
                <a:spcPct val="150000"/>
              </a:lnSpc>
              <a:buFont typeface="Symbol" pitchFamily="2" charset="2"/>
              <a:buChar char="-"/>
            </a:pPr>
            <a:r>
              <a:rPr lang="en-US" sz="2400" b="0" dirty="0" err="1"/>
              <a:t>PaN</a:t>
            </a:r>
            <a:r>
              <a:rPr lang="en-US" sz="2400" b="0" dirty="0"/>
              <a:t> facilities covered by PaNOSC/ExPaNDS.</a:t>
            </a:r>
          </a:p>
          <a:p>
            <a:pPr marL="342900" indent="-342900">
              <a:lnSpc>
                <a:spcPct val="150000"/>
              </a:lnSpc>
              <a:buFont typeface="Symbol" pitchFamily="2" charset="2"/>
              <a:buChar char="-"/>
            </a:pPr>
            <a:r>
              <a:rPr lang="en-GB" sz="2400" b="0" dirty="0"/>
              <a:t>Linking publications, data and infrastructures: The </a:t>
            </a:r>
            <a:r>
              <a:rPr lang="en-GB" sz="2400" b="0" dirty="0" err="1"/>
              <a:t>PaN</a:t>
            </a:r>
            <a:r>
              <a:rPr lang="en-GB" sz="2400" b="0" dirty="0"/>
              <a:t> Portal.</a:t>
            </a:r>
          </a:p>
          <a:p>
            <a:pPr marL="342900" indent="-342900">
              <a:lnSpc>
                <a:spcPct val="150000"/>
              </a:lnSpc>
              <a:buFont typeface="Symbol" pitchFamily="2" charset="2"/>
              <a:buChar char="-"/>
            </a:pPr>
            <a:r>
              <a:rPr lang="en-GB" sz="2400" b="0" dirty="0"/>
              <a:t>ExPaNDS and PaNOSC contributing to horizontal infrastructure deployment.</a:t>
            </a:r>
          </a:p>
          <a:p>
            <a:endParaRPr lang="en-GB" sz="2400" b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50FBAD-C70E-9343-9229-6BE78F1E60AF}"/>
              </a:ext>
            </a:extLst>
          </p:cNvPr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b="1" dirty="0" err="1"/>
              <a:t>Achieving</a:t>
            </a:r>
            <a:r>
              <a:rPr lang="de-DE" b="1" dirty="0"/>
              <a:t> a Photon </a:t>
            </a:r>
            <a:r>
              <a:rPr lang="de-DE" b="1" dirty="0" err="1"/>
              <a:t>and</a:t>
            </a:r>
            <a:r>
              <a:rPr lang="de-DE" b="1" dirty="0"/>
              <a:t> Neutron </a:t>
            </a:r>
            <a:r>
              <a:rPr lang="de-DE" b="1" dirty="0" err="1"/>
              <a:t>community</a:t>
            </a:r>
            <a:r>
              <a:rPr lang="de-DE" b="1" dirty="0"/>
              <a:t> </a:t>
            </a:r>
            <a:r>
              <a:rPr lang="de-DE" b="1" dirty="0" err="1"/>
              <a:t>federated</a:t>
            </a:r>
            <a:r>
              <a:rPr lang="de-DE" b="1" dirty="0"/>
              <a:t> </a:t>
            </a:r>
            <a:r>
              <a:rPr lang="de-DE" b="1" dirty="0" err="1"/>
              <a:t>cloud</a:t>
            </a:r>
            <a:r>
              <a:rPr lang="de-DE" b="1" dirty="0"/>
              <a:t> in EOSC</a:t>
            </a:r>
          </a:p>
        </p:txBody>
      </p:sp>
    </p:spTree>
    <p:extLst>
      <p:ext uri="{BB962C8B-B14F-4D97-AF65-F5344CB8AC3E}">
        <p14:creationId xmlns:p14="http://schemas.microsoft.com/office/powerpoint/2010/main" val="1783970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nip Single Corner Rectangle 26">
            <a:extLst>
              <a:ext uri="{FF2B5EF4-FFF2-40B4-BE49-F238E27FC236}">
                <a16:creationId xmlns:a16="http://schemas.microsoft.com/office/drawing/2014/main" id="{531979B8-F3EB-D541-8751-80697A389C6B}"/>
              </a:ext>
            </a:extLst>
          </p:cNvPr>
          <p:cNvSpPr/>
          <p:nvPr/>
        </p:nvSpPr>
        <p:spPr>
          <a:xfrm>
            <a:off x="7588154" y="415461"/>
            <a:ext cx="4435523" cy="5540991"/>
          </a:xfrm>
          <a:prstGeom prst="snip1Rect">
            <a:avLst/>
          </a:prstGeom>
          <a:solidFill>
            <a:schemeClr val="tx1">
              <a:lumMod val="65000"/>
              <a:lumOff val="3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61915F2B-3910-CB4F-81E9-B152BF26EF27}"/>
              </a:ext>
            </a:extLst>
          </p:cNvPr>
          <p:cNvSpPr/>
          <p:nvPr/>
        </p:nvSpPr>
        <p:spPr>
          <a:xfrm>
            <a:off x="7863385" y="3502129"/>
            <a:ext cx="3839570" cy="2224585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40000" dist="23000" dir="5400000" rotWithShape="0">
              <a:schemeClr val="tx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Snip Single Corner Rectangle 25">
            <a:extLst>
              <a:ext uri="{FF2B5EF4-FFF2-40B4-BE49-F238E27FC236}">
                <a16:creationId xmlns:a16="http://schemas.microsoft.com/office/drawing/2014/main" id="{2FC7B0C9-6DBE-BB4B-A806-4514CFF7FD6F}"/>
              </a:ext>
            </a:extLst>
          </p:cNvPr>
          <p:cNvSpPr/>
          <p:nvPr/>
        </p:nvSpPr>
        <p:spPr>
          <a:xfrm>
            <a:off x="109182" y="586595"/>
            <a:ext cx="7397087" cy="5368435"/>
          </a:xfrm>
          <a:prstGeom prst="snip1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B0F7FC1D-34C6-4F46-92F8-642CEF6C6573}"/>
              </a:ext>
            </a:extLst>
          </p:cNvPr>
          <p:cNvSpPr/>
          <p:nvPr/>
        </p:nvSpPr>
        <p:spPr>
          <a:xfrm>
            <a:off x="7833814" y="1084200"/>
            <a:ext cx="3839570" cy="2224585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40000" dist="23000" dir="5400000" rotWithShape="0">
              <a:schemeClr val="tx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0446B2A-2E4F-8546-A5E2-2C3526F49D76}"/>
              </a:ext>
            </a:extLst>
          </p:cNvPr>
          <p:cNvSpPr/>
          <p:nvPr/>
        </p:nvSpPr>
        <p:spPr>
          <a:xfrm>
            <a:off x="193344" y="3748756"/>
            <a:ext cx="7233313" cy="213132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bg1">
                  <a:lumMod val="5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40000" dist="23000" dir="5400000" rotWithShape="0">
              <a:schemeClr val="tx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B0E2765-022A-5743-AE45-E01C34A20029}"/>
              </a:ext>
            </a:extLst>
          </p:cNvPr>
          <p:cNvSpPr/>
          <p:nvPr/>
        </p:nvSpPr>
        <p:spPr>
          <a:xfrm>
            <a:off x="191069" y="1182976"/>
            <a:ext cx="7233313" cy="222458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bg1">
                  <a:lumMod val="5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40000" dist="23000" dir="5400000" rotWithShape="0">
              <a:schemeClr val="tx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7B2D22-754A-0947-993E-8531E68C6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09" y="0"/>
            <a:ext cx="11232000" cy="495907"/>
          </a:xfrm>
        </p:spPr>
        <p:txBody>
          <a:bodyPr>
            <a:normAutofit fontScale="90000"/>
          </a:bodyPr>
          <a:lstStyle/>
          <a:p>
            <a:r>
              <a:rPr lang="en-GB" dirty="0"/>
              <a:t>What are Photon and Neutron Facilities?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CF6352-E8A6-BD41-9113-964C84865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833" y="1584297"/>
            <a:ext cx="2580640" cy="17204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131AEC-CD72-7449-86FA-71B00FEE29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13" y="1789999"/>
            <a:ext cx="3486543" cy="13036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69F343-4389-0C4A-87C7-2D6BD90A6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40" y="4198809"/>
            <a:ext cx="3790852" cy="13319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E2CC56-87ED-9547-88CB-F091DB2ED8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114" y="4043149"/>
            <a:ext cx="2666695" cy="15021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CBC157-EF86-D54A-9A09-F655320066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836" y="1594571"/>
            <a:ext cx="2085378" cy="15640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B8F6130B-73EA-8342-8A1F-3AE7F9BE8CFF}"/>
              </a:ext>
            </a:extLst>
          </p:cNvPr>
          <p:cNvSpPr txBox="1">
            <a:spLocks/>
          </p:cNvSpPr>
          <p:nvPr/>
        </p:nvSpPr>
        <p:spPr>
          <a:xfrm>
            <a:off x="2543086" y="1068619"/>
            <a:ext cx="2738598" cy="7694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434342"/>
                </a:solidFill>
                <a:latin typeface="Muli Black"/>
                <a:ea typeface="+mj-ea"/>
                <a:cs typeface="Muli Black"/>
              </a:defRPr>
            </a:lvl1pPr>
          </a:lstStyle>
          <a:p>
            <a:r>
              <a:rPr lang="en-GB" sz="2400" dirty="0"/>
              <a:t>Synchrotrons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5DB6191-AD91-6641-AB58-B3AE92BAA7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465" y="4370806"/>
            <a:ext cx="2403522" cy="13519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itle 2">
            <a:extLst>
              <a:ext uri="{FF2B5EF4-FFF2-40B4-BE49-F238E27FC236}">
                <a16:creationId xmlns:a16="http://schemas.microsoft.com/office/drawing/2014/main" id="{4BB3CCD9-D5D8-254C-844E-6C124B4731DD}"/>
              </a:ext>
            </a:extLst>
          </p:cNvPr>
          <p:cNvSpPr txBox="1">
            <a:spLocks/>
          </p:cNvSpPr>
          <p:nvPr/>
        </p:nvSpPr>
        <p:spPr>
          <a:xfrm>
            <a:off x="1321439" y="3711350"/>
            <a:ext cx="2411051" cy="4959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434342"/>
                </a:solidFill>
                <a:latin typeface="Muli Black"/>
                <a:ea typeface="+mj-ea"/>
                <a:cs typeface="Muli Black"/>
              </a:defRPr>
            </a:lvl1pPr>
          </a:lstStyle>
          <a:p>
            <a:r>
              <a:rPr lang="en-GB" sz="2400" dirty="0"/>
              <a:t>Free Electron Lasers</a:t>
            </a: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33AA0FC1-2297-2141-9F9F-DED906EEE85F}"/>
              </a:ext>
            </a:extLst>
          </p:cNvPr>
          <p:cNvSpPr txBox="1">
            <a:spLocks/>
          </p:cNvSpPr>
          <p:nvPr/>
        </p:nvSpPr>
        <p:spPr>
          <a:xfrm>
            <a:off x="8648181" y="3551544"/>
            <a:ext cx="2411051" cy="4959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434342"/>
                </a:solidFill>
                <a:latin typeface="Muli Black"/>
                <a:ea typeface="+mj-ea"/>
                <a:cs typeface="Muli Black"/>
              </a:defRPr>
            </a:lvl1pPr>
          </a:lstStyle>
          <a:p>
            <a:r>
              <a:rPr lang="en-GB" sz="2400" dirty="0"/>
              <a:t>Spallation Source</a:t>
            </a: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99E8D9CA-1008-5A40-A7B5-09BE0A210892}"/>
              </a:ext>
            </a:extLst>
          </p:cNvPr>
          <p:cNvSpPr txBox="1">
            <a:spLocks/>
          </p:cNvSpPr>
          <p:nvPr/>
        </p:nvSpPr>
        <p:spPr>
          <a:xfrm>
            <a:off x="8206740" y="1108651"/>
            <a:ext cx="3532037" cy="4959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434342"/>
                </a:solidFill>
                <a:latin typeface="Muli Black"/>
                <a:ea typeface="+mj-ea"/>
                <a:cs typeface="Muli Black"/>
              </a:defRPr>
            </a:lvl1pPr>
          </a:lstStyle>
          <a:p>
            <a:r>
              <a:rPr lang="en-GB" sz="2400" dirty="0"/>
              <a:t>Neutron Reactor Sources</a:t>
            </a:r>
          </a:p>
        </p:txBody>
      </p:sp>
      <p:sp>
        <p:nvSpPr>
          <p:cNvPr id="24" name="Title 2">
            <a:extLst>
              <a:ext uri="{FF2B5EF4-FFF2-40B4-BE49-F238E27FC236}">
                <a16:creationId xmlns:a16="http://schemas.microsoft.com/office/drawing/2014/main" id="{3C47C66C-0DCA-4B48-9AF8-FA93629BBFBA}"/>
              </a:ext>
            </a:extLst>
          </p:cNvPr>
          <p:cNvSpPr txBox="1">
            <a:spLocks/>
          </p:cNvSpPr>
          <p:nvPr/>
        </p:nvSpPr>
        <p:spPr>
          <a:xfrm>
            <a:off x="3116346" y="633676"/>
            <a:ext cx="1946973" cy="4959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434342"/>
                </a:solidFill>
                <a:latin typeface="Muli Black"/>
                <a:ea typeface="+mj-ea"/>
                <a:cs typeface="Muli Black"/>
              </a:defRPr>
            </a:lvl1pPr>
          </a:lstStyle>
          <a:p>
            <a:r>
              <a:rPr lang="en-GB" dirty="0"/>
              <a:t>Photons</a:t>
            </a:r>
          </a:p>
        </p:txBody>
      </p:sp>
      <p:sp>
        <p:nvSpPr>
          <p:cNvPr id="25" name="Title 2">
            <a:extLst>
              <a:ext uri="{FF2B5EF4-FFF2-40B4-BE49-F238E27FC236}">
                <a16:creationId xmlns:a16="http://schemas.microsoft.com/office/drawing/2014/main" id="{CDE57097-487A-7A4B-8223-0373C8C9E490}"/>
              </a:ext>
            </a:extLst>
          </p:cNvPr>
          <p:cNvSpPr txBox="1">
            <a:spLocks/>
          </p:cNvSpPr>
          <p:nvPr/>
        </p:nvSpPr>
        <p:spPr>
          <a:xfrm>
            <a:off x="8946232" y="458678"/>
            <a:ext cx="1946973" cy="4959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434342"/>
                </a:solidFill>
                <a:latin typeface="Muli Black"/>
                <a:ea typeface="+mj-ea"/>
                <a:cs typeface="Muli Black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Neutrons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9BEDA04-23F5-4A47-A589-232F3A9158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321" y="4380063"/>
            <a:ext cx="2150852" cy="12098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itle 2">
            <a:extLst>
              <a:ext uri="{FF2B5EF4-FFF2-40B4-BE49-F238E27FC236}">
                <a16:creationId xmlns:a16="http://schemas.microsoft.com/office/drawing/2014/main" id="{614CC286-6594-E544-9F21-02200E541A8F}"/>
              </a:ext>
            </a:extLst>
          </p:cNvPr>
          <p:cNvSpPr txBox="1">
            <a:spLocks/>
          </p:cNvSpPr>
          <p:nvPr/>
        </p:nvSpPr>
        <p:spPr>
          <a:xfrm>
            <a:off x="4820888" y="3811992"/>
            <a:ext cx="2411051" cy="4959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434342"/>
                </a:solidFill>
                <a:latin typeface="Muli Black"/>
                <a:ea typeface="+mj-ea"/>
                <a:cs typeface="Muli Black"/>
              </a:defRPr>
            </a:lvl1pPr>
          </a:lstStyle>
          <a:p>
            <a:r>
              <a:rPr lang="en-GB" sz="2400" dirty="0"/>
              <a:t>Conventional Lasers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11B218A-6EAB-2C4C-9E6D-544A5BF1F11E}"/>
              </a:ext>
            </a:extLst>
          </p:cNvPr>
          <p:cNvSpPr txBox="1"/>
          <p:nvPr/>
        </p:nvSpPr>
        <p:spPr>
          <a:xfrm>
            <a:off x="980783" y="6075053"/>
            <a:ext cx="6713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Images borrowed from Facility Webpages @ ESRF, Eu-XFEL, Petra III, </a:t>
            </a:r>
            <a:r>
              <a:rPr lang="en-GB" sz="1400" i="1" dirty="0" err="1"/>
              <a:t>SwissFel</a:t>
            </a:r>
            <a:r>
              <a:rPr lang="en-GB" sz="1400" i="1" dirty="0"/>
              <a:t>, ELI, ESS, ILL </a:t>
            </a:r>
          </a:p>
        </p:txBody>
      </p:sp>
    </p:spTree>
    <p:extLst>
      <p:ext uri="{BB962C8B-B14F-4D97-AF65-F5344CB8AC3E}">
        <p14:creationId xmlns:p14="http://schemas.microsoft.com/office/powerpoint/2010/main" val="4083513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1B83FF-4CE7-5646-A165-2E44DBBB7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00" y="216600"/>
            <a:ext cx="11232000" cy="495907"/>
          </a:xfrm>
        </p:spPr>
        <p:txBody>
          <a:bodyPr>
            <a:normAutofit fontScale="90000"/>
          </a:bodyPr>
          <a:lstStyle/>
          <a:p>
            <a:r>
              <a:rPr lang="en-GB" dirty="0"/>
              <a:t>What can you do with Photon Neutron Beams?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5F6414F-4F72-E64D-9065-2E08D14D4859}"/>
              </a:ext>
            </a:extLst>
          </p:cNvPr>
          <p:cNvGrpSpPr/>
          <p:nvPr/>
        </p:nvGrpSpPr>
        <p:grpSpPr>
          <a:xfrm>
            <a:off x="342900" y="850900"/>
            <a:ext cx="6248400" cy="2324100"/>
            <a:chOff x="342900" y="850900"/>
            <a:chExt cx="6248400" cy="23241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994ACA0-AB03-EA44-A865-6CA69D542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1397000"/>
              <a:ext cx="5651500" cy="1673311"/>
            </a:xfrm>
            <a:prstGeom prst="rect">
              <a:avLst/>
            </a:prstGeom>
          </p:spPr>
        </p:pic>
        <p:sp>
          <p:nvSpPr>
            <p:cNvPr id="12" name="Title 2">
              <a:extLst>
                <a:ext uri="{FF2B5EF4-FFF2-40B4-BE49-F238E27FC236}">
                  <a16:creationId xmlns:a16="http://schemas.microsoft.com/office/drawing/2014/main" id="{A9E5010F-A60A-4248-9D36-6352EA6CA76E}"/>
                </a:ext>
              </a:extLst>
            </p:cNvPr>
            <p:cNvSpPr txBox="1">
              <a:spLocks/>
            </p:cNvSpPr>
            <p:nvPr/>
          </p:nvSpPr>
          <p:spPr>
            <a:xfrm>
              <a:off x="492700" y="940500"/>
              <a:ext cx="3520500" cy="49590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434342"/>
                  </a:solidFill>
                  <a:latin typeface="Muli Black"/>
                  <a:ea typeface="+mj-ea"/>
                  <a:cs typeface="Muli Black"/>
                </a:defRPr>
              </a:lvl1pPr>
            </a:lstStyle>
            <a:p>
              <a:r>
                <a:rPr lang="en-GB" sz="2000" dirty="0">
                  <a:solidFill>
                    <a:schemeClr val="accent5">
                      <a:lumMod val="50000"/>
                    </a:schemeClr>
                  </a:solidFill>
                </a:rPr>
                <a:t>Conservative Crystallography</a:t>
              </a:r>
            </a:p>
          </p:txBody>
        </p:sp>
        <p:sp>
          <p:nvSpPr>
            <p:cNvPr id="16" name="Snip Single Corner Rectangle 15">
              <a:extLst>
                <a:ext uri="{FF2B5EF4-FFF2-40B4-BE49-F238E27FC236}">
                  <a16:creationId xmlns:a16="http://schemas.microsoft.com/office/drawing/2014/main" id="{A333CA4C-8DEC-F04D-85C4-2F8C482136F6}"/>
                </a:ext>
              </a:extLst>
            </p:cNvPr>
            <p:cNvSpPr/>
            <p:nvPr/>
          </p:nvSpPr>
          <p:spPr>
            <a:xfrm>
              <a:off x="342900" y="850900"/>
              <a:ext cx="6248400" cy="2324100"/>
            </a:xfrm>
            <a:prstGeom prst="snip1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A53627C-C8B6-654F-AB40-D69131381E52}"/>
              </a:ext>
            </a:extLst>
          </p:cNvPr>
          <p:cNvGrpSpPr/>
          <p:nvPr/>
        </p:nvGrpSpPr>
        <p:grpSpPr>
          <a:xfrm>
            <a:off x="342900" y="3234969"/>
            <a:ext cx="6248400" cy="2666300"/>
            <a:chOff x="342900" y="3353500"/>
            <a:chExt cx="6248400" cy="26663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8CF50E5-EC2F-C742-81C5-2023D70D5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700" y="4013200"/>
              <a:ext cx="4679950" cy="1900282"/>
            </a:xfrm>
            <a:prstGeom prst="rect">
              <a:avLst/>
            </a:prstGeom>
          </p:spPr>
        </p:pic>
        <p:sp>
          <p:nvSpPr>
            <p:cNvPr id="13" name="Title 2">
              <a:extLst>
                <a:ext uri="{FF2B5EF4-FFF2-40B4-BE49-F238E27FC236}">
                  <a16:creationId xmlns:a16="http://schemas.microsoft.com/office/drawing/2014/main" id="{866E7426-7791-1F40-895D-F836CB4B3F2C}"/>
                </a:ext>
              </a:extLst>
            </p:cNvPr>
            <p:cNvSpPr txBox="1">
              <a:spLocks/>
            </p:cNvSpPr>
            <p:nvPr/>
          </p:nvSpPr>
          <p:spPr>
            <a:xfrm>
              <a:off x="632400" y="3353500"/>
              <a:ext cx="3520500" cy="49590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434342"/>
                  </a:solidFill>
                  <a:latin typeface="Muli Black"/>
                  <a:ea typeface="+mj-ea"/>
                  <a:cs typeface="Muli Black"/>
                </a:defRPr>
              </a:lvl1pPr>
            </a:lstStyle>
            <a:p>
              <a:r>
                <a:rPr lang="en-GB" sz="2000" dirty="0">
                  <a:solidFill>
                    <a:schemeClr val="accent5">
                      <a:lumMod val="50000"/>
                    </a:schemeClr>
                  </a:solidFill>
                </a:rPr>
                <a:t>Serial Crystallography</a:t>
              </a:r>
            </a:p>
          </p:txBody>
        </p:sp>
        <p:sp>
          <p:nvSpPr>
            <p:cNvPr id="17" name="Snip Single Corner Rectangle 16">
              <a:extLst>
                <a:ext uri="{FF2B5EF4-FFF2-40B4-BE49-F238E27FC236}">
                  <a16:creationId xmlns:a16="http://schemas.microsoft.com/office/drawing/2014/main" id="{E0D2D252-29C9-894B-AF2F-AFE4C683871A}"/>
                </a:ext>
              </a:extLst>
            </p:cNvPr>
            <p:cNvSpPr/>
            <p:nvPr/>
          </p:nvSpPr>
          <p:spPr>
            <a:xfrm>
              <a:off x="342900" y="3403600"/>
              <a:ext cx="6248400" cy="2616200"/>
            </a:xfrm>
            <a:prstGeom prst="snip1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240A57D-3C17-014C-96E9-5AD844CFA641}"/>
              </a:ext>
            </a:extLst>
          </p:cNvPr>
          <p:cNvGrpSpPr/>
          <p:nvPr/>
        </p:nvGrpSpPr>
        <p:grpSpPr>
          <a:xfrm>
            <a:off x="6896100" y="685800"/>
            <a:ext cx="4660900" cy="2133600"/>
            <a:chOff x="6896100" y="685800"/>
            <a:chExt cx="4660900" cy="21336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DFB27A6-33B9-2842-848C-0F23642F0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9000" y="869950"/>
              <a:ext cx="2501900" cy="1828312"/>
            </a:xfrm>
            <a:prstGeom prst="rect">
              <a:avLst/>
            </a:prstGeom>
          </p:spPr>
        </p:pic>
        <p:sp>
          <p:nvSpPr>
            <p:cNvPr id="14" name="Title 2">
              <a:extLst>
                <a:ext uri="{FF2B5EF4-FFF2-40B4-BE49-F238E27FC236}">
                  <a16:creationId xmlns:a16="http://schemas.microsoft.com/office/drawing/2014/main" id="{00F2B122-425C-F941-B60B-24DBB5BFEE87}"/>
                </a:ext>
              </a:extLst>
            </p:cNvPr>
            <p:cNvSpPr txBox="1">
              <a:spLocks/>
            </p:cNvSpPr>
            <p:nvPr/>
          </p:nvSpPr>
          <p:spPr>
            <a:xfrm>
              <a:off x="7058600" y="775400"/>
              <a:ext cx="3520500" cy="49590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434342"/>
                  </a:solidFill>
                  <a:latin typeface="Muli Black"/>
                  <a:ea typeface="+mj-ea"/>
                  <a:cs typeface="Muli Black"/>
                </a:defRPr>
              </a:lvl1pPr>
            </a:lstStyle>
            <a:p>
              <a:r>
                <a:rPr lang="en-GB" sz="2000" dirty="0">
                  <a:solidFill>
                    <a:schemeClr val="accent5">
                      <a:lumMod val="50000"/>
                    </a:schemeClr>
                  </a:solidFill>
                </a:rPr>
                <a:t>Photon Tomography</a:t>
              </a:r>
            </a:p>
          </p:txBody>
        </p:sp>
        <p:sp>
          <p:nvSpPr>
            <p:cNvPr id="18" name="Snip Single Corner Rectangle 17">
              <a:extLst>
                <a:ext uri="{FF2B5EF4-FFF2-40B4-BE49-F238E27FC236}">
                  <a16:creationId xmlns:a16="http://schemas.microsoft.com/office/drawing/2014/main" id="{D84F24B8-0FCA-AF40-8036-545F3309BC04}"/>
                </a:ext>
              </a:extLst>
            </p:cNvPr>
            <p:cNvSpPr/>
            <p:nvPr/>
          </p:nvSpPr>
          <p:spPr>
            <a:xfrm>
              <a:off x="6896100" y="685800"/>
              <a:ext cx="4660900" cy="2133600"/>
            </a:xfrm>
            <a:prstGeom prst="snip1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E475F26-5D60-4549-82F5-2FD6CF741EA1}"/>
              </a:ext>
            </a:extLst>
          </p:cNvPr>
          <p:cNvGrpSpPr/>
          <p:nvPr/>
        </p:nvGrpSpPr>
        <p:grpSpPr>
          <a:xfrm>
            <a:off x="6858000" y="2946400"/>
            <a:ext cx="5016500" cy="2300932"/>
            <a:chOff x="6858000" y="2946400"/>
            <a:chExt cx="5016500" cy="2300932"/>
          </a:xfrm>
        </p:grpSpPr>
        <p:sp>
          <p:nvSpPr>
            <p:cNvPr id="15" name="Title 2">
              <a:extLst>
                <a:ext uri="{FF2B5EF4-FFF2-40B4-BE49-F238E27FC236}">
                  <a16:creationId xmlns:a16="http://schemas.microsoft.com/office/drawing/2014/main" id="{92913AC9-1BA8-E843-8588-5A87179C200C}"/>
                </a:ext>
              </a:extLst>
            </p:cNvPr>
            <p:cNvSpPr txBox="1">
              <a:spLocks/>
            </p:cNvSpPr>
            <p:nvPr/>
          </p:nvSpPr>
          <p:spPr>
            <a:xfrm>
              <a:off x="6944300" y="2972500"/>
              <a:ext cx="2580700" cy="45650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97500"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434342"/>
                  </a:solidFill>
                  <a:latin typeface="Muli Black"/>
                  <a:ea typeface="+mj-ea"/>
                  <a:cs typeface="Muli Black"/>
                </a:defRPr>
              </a:lvl1pPr>
            </a:lstStyle>
            <a:p>
              <a:r>
                <a:rPr lang="en-GB" sz="2000" dirty="0">
                  <a:solidFill>
                    <a:schemeClr val="accent5">
                      <a:lumMod val="50000"/>
                    </a:schemeClr>
                  </a:solidFill>
                </a:rPr>
                <a:t>Neutron Tomography</a:t>
              </a:r>
            </a:p>
            <a:p>
              <a:endParaRPr lang="en-GB" sz="2000" dirty="0"/>
            </a:p>
          </p:txBody>
        </p:sp>
        <p:sp>
          <p:nvSpPr>
            <p:cNvPr id="19" name="Snip Single Corner Rectangle 18">
              <a:extLst>
                <a:ext uri="{FF2B5EF4-FFF2-40B4-BE49-F238E27FC236}">
                  <a16:creationId xmlns:a16="http://schemas.microsoft.com/office/drawing/2014/main" id="{32E8F522-E352-384C-8DCD-A3F1784991B3}"/>
                </a:ext>
              </a:extLst>
            </p:cNvPr>
            <p:cNvSpPr/>
            <p:nvPr/>
          </p:nvSpPr>
          <p:spPr>
            <a:xfrm>
              <a:off x="6858000" y="2946400"/>
              <a:ext cx="5016500" cy="2273300"/>
            </a:xfrm>
            <a:prstGeom prst="snip1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AB86AD6-3A1D-4645-9F2C-0015A945F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6400" y="3378200"/>
              <a:ext cx="3035300" cy="164254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720BA78-40D7-0F40-A1EE-365B69A1B6E4}"/>
                </a:ext>
              </a:extLst>
            </p:cNvPr>
            <p:cNvSpPr txBox="1"/>
            <p:nvPr/>
          </p:nvSpPr>
          <p:spPr>
            <a:xfrm>
              <a:off x="6883400" y="5016500"/>
              <a:ext cx="380104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00" dirty="0">
                  <a:solidFill>
                    <a:schemeClr val="accent5">
                      <a:lumMod val="50000"/>
                    </a:schemeClr>
                  </a:solidFill>
                </a:rPr>
                <a:t>A </a:t>
              </a:r>
              <a:r>
                <a:rPr lang="de-DE" sz="900" dirty="0" err="1">
                  <a:solidFill>
                    <a:schemeClr val="accent5">
                      <a:lumMod val="50000"/>
                    </a:schemeClr>
                  </a:solidFill>
                </a:rPr>
                <a:t>new</a:t>
              </a:r>
              <a:r>
                <a:rPr lang="de-DE" sz="900" dirty="0">
                  <a:solidFill>
                    <a:schemeClr val="accent5">
                      <a:lumMod val="50000"/>
                    </a:schemeClr>
                  </a:solidFill>
                </a:rPr>
                <a:t> Neutron </a:t>
              </a:r>
              <a:r>
                <a:rPr lang="de-DE" sz="900" dirty="0" err="1">
                  <a:solidFill>
                    <a:schemeClr val="accent5">
                      <a:lumMod val="50000"/>
                    </a:schemeClr>
                  </a:solidFill>
                </a:rPr>
                <a:t>Radiography</a:t>
              </a:r>
              <a:r>
                <a:rPr lang="de-DE" sz="900" dirty="0">
                  <a:solidFill>
                    <a:schemeClr val="accent5">
                      <a:lumMod val="50000"/>
                    </a:schemeClr>
                  </a:solidFill>
                </a:rPr>
                <a:t> / </a:t>
              </a:r>
              <a:r>
                <a:rPr lang="de-DE" sz="900" dirty="0" err="1">
                  <a:solidFill>
                    <a:schemeClr val="accent5">
                      <a:lumMod val="50000"/>
                    </a:schemeClr>
                  </a:solidFill>
                </a:rPr>
                <a:t>Tomography</a:t>
              </a:r>
              <a:r>
                <a:rPr lang="de-DE" sz="900" dirty="0">
                  <a:solidFill>
                    <a:schemeClr val="accent5">
                      <a:lumMod val="50000"/>
                    </a:schemeClr>
                  </a:solidFill>
                </a:rPr>
                <a:t> / Imaging Station DINGO at OPAL 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8498CDE-BA0A-4D42-B211-100548C9F72A}"/>
              </a:ext>
            </a:extLst>
          </p:cNvPr>
          <p:cNvGrpSpPr/>
          <p:nvPr/>
        </p:nvGrpSpPr>
        <p:grpSpPr>
          <a:xfrm>
            <a:off x="6819900" y="5360100"/>
            <a:ext cx="5016500" cy="774000"/>
            <a:chOff x="6819900" y="5360100"/>
            <a:chExt cx="5016500" cy="774000"/>
          </a:xfrm>
        </p:grpSpPr>
        <p:sp>
          <p:nvSpPr>
            <p:cNvPr id="23" name="Snip Single Corner Rectangle 22">
              <a:extLst>
                <a:ext uri="{FF2B5EF4-FFF2-40B4-BE49-F238E27FC236}">
                  <a16:creationId xmlns:a16="http://schemas.microsoft.com/office/drawing/2014/main" id="{B8D7F301-F9F6-DA48-84B6-00ED33802274}"/>
                </a:ext>
              </a:extLst>
            </p:cNvPr>
            <p:cNvSpPr/>
            <p:nvPr/>
          </p:nvSpPr>
          <p:spPr>
            <a:xfrm>
              <a:off x="6819900" y="5372100"/>
              <a:ext cx="5016500" cy="736600"/>
            </a:xfrm>
            <a:prstGeom prst="snip1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Title 2">
              <a:extLst>
                <a:ext uri="{FF2B5EF4-FFF2-40B4-BE49-F238E27FC236}">
                  <a16:creationId xmlns:a16="http://schemas.microsoft.com/office/drawing/2014/main" id="{E4CA9D29-EAC5-9347-A3EF-D5C3BD2EED1B}"/>
                </a:ext>
              </a:extLst>
            </p:cNvPr>
            <p:cNvSpPr txBox="1">
              <a:spLocks/>
            </p:cNvSpPr>
            <p:nvPr/>
          </p:nvSpPr>
          <p:spPr>
            <a:xfrm>
              <a:off x="6982400" y="5360100"/>
              <a:ext cx="4790500" cy="77400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97500"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434342"/>
                  </a:solidFill>
                  <a:latin typeface="Muli Black"/>
                  <a:ea typeface="+mj-ea"/>
                  <a:cs typeface="Muli Black"/>
                </a:defRPr>
              </a:lvl1pPr>
            </a:lstStyle>
            <a:p>
              <a:r>
                <a:rPr lang="en-GB" sz="2000" dirty="0">
                  <a:solidFill>
                    <a:schemeClr val="accent5">
                      <a:lumMod val="50000"/>
                    </a:schemeClr>
                  </a:solidFill>
                </a:rPr>
                <a:t>Plasma Physics, Quantum Physics , ******</a:t>
              </a:r>
            </a:p>
            <a:p>
              <a:r>
                <a:rPr lang="en-GB" sz="2000" dirty="0">
                  <a:solidFill>
                    <a:schemeClr val="accent5">
                      <a:lumMod val="50000"/>
                    </a:schemeClr>
                  </a:solidFill>
                </a:rPr>
                <a:t>See </a:t>
              </a:r>
              <a:r>
                <a:rPr lang="en-GB" sz="2000" dirty="0" err="1">
                  <a:solidFill>
                    <a:srgbClr val="FF0000"/>
                  </a:solidFill>
                </a:rPr>
                <a:t>Lightsources.org</a:t>
              </a:r>
              <a:endParaRPr lang="en-GB" sz="2000" dirty="0">
                <a:solidFill>
                  <a:srgbClr val="FF0000"/>
                </a:solidFill>
              </a:endParaRPr>
            </a:p>
            <a:p>
              <a:endParaRPr lang="en-GB" sz="2000" dirty="0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B555801-1E8C-7B4B-9C80-2E906592E930}"/>
              </a:ext>
            </a:extLst>
          </p:cNvPr>
          <p:cNvSpPr txBox="1"/>
          <p:nvPr/>
        </p:nvSpPr>
        <p:spPr>
          <a:xfrm>
            <a:off x="965202" y="6096000"/>
            <a:ext cx="4097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>
                <a:solidFill>
                  <a:schemeClr val="accent6">
                    <a:lumMod val="50000"/>
                  </a:schemeClr>
                </a:solidFill>
              </a:rPr>
              <a:t>Thanks to Frank </a:t>
            </a:r>
            <a:r>
              <a:rPr lang="en-GB" sz="1400" i="1" dirty="0" err="1">
                <a:solidFill>
                  <a:schemeClr val="accent6">
                    <a:lumMod val="50000"/>
                  </a:schemeClr>
                </a:solidFill>
              </a:rPr>
              <a:t>Schlünzen</a:t>
            </a:r>
            <a:r>
              <a:rPr lang="en-GB" sz="1400" i="1" dirty="0">
                <a:solidFill>
                  <a:schemeClr val="accent6">
                    <a:lumMod val="50000"/>
                  </a:schemeClr>
                </a:solidFill>
              </a:rPr>
              <a:t> for a lecture in </a:t>
            </a:r>
            <a:r>
              <a:rPr lang="en-GB" sz="1400" i="1" dirty="0" err="1">
                <a:solidFill>
                  <a:schemeClr val="accent6">
                    <a:lumMod val="50000"/>
                  </a:schemeClr>
                </a:solidFill>
              </a:rPr>
              <a:t>PaN</a:t>
            </a:r>
            <a:r>
              <a:rPr lang="en-GB" sz="1400" i="1" dirty="0">
                <a:solidFill>
                  <a:schemeClr val="accent6">
                    <a:lumMod val="50000"/>
                  </a:schemeClr>
                </a:solidFill>
              </a:rPr>
              <a:t> Physics</a:t>
            </a:r>
          </a:p>
        </p:txBody>
      </p:sp>
    </p:spTree>
    <p:extLst>
      <p:ext uri="{BB962C8B-B14F-4D97-AF65-F5344CB8AC3E}">
        <p14:creationId xmlns:p14="http://schemas.microsoft.com/office/powerpoint/2010/main" val="129200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ight Arrow 53">
            <a:extLst>
              <a:ext uri="{FF2B5EF4-FFF2-40B4-BE49-F238E27FC236}">
                <a16:creationId xmlns:a16="http://schemas.microsoft.com/office/drawing/2014/main" id="{FD1866E3-D37D-F14D-8E72-325DDE2F3746}"/>
              </a:ext>
            </a:extLst>
          </p:cNvPr>
          <p:cNvSpPr/>
          <p:nvPr/>
        </p:nvSpPr>
        <p:spPr>
          <a:xfrm>
            <a:off x="1639019" y="2122098"/>
            <a:ext cx="966158" cy="638355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B530F4-C307-3A44-B8E3-E839DD096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724" y="258295"/>
            <a:ext cx="11232000" cy="495907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PaN</a:t>
            </a:r>
            <a:r>
              <a:rPr lang="en-GB" dirty="0"/>
              <a:t> Data Lifecycle</a:t>
            </a:r>
          </a:p>
        </p:txBody>
      </p:sp>
      <p:pic>
        <p:nvPicPr>
          <p:cNvPr id="5" name="Google Shape;86;g9d6eab1ab8_0_72">
            <a:extLst>
              <a:ext uri="{FF2B5EF4-FFF2-40B4-BE49-F238E27FC236}">
                <a16:creationId xmlns:a16="http://schemas.microsoft.com/office/drawing/2014/main" id="{69E546CC-7095-1E44-BB95-F6B17DA2C79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36828" y="2965017"/>
            <a:ext cx="3744050" cy="11877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ircular Arrow 5">
            <a:extLst>
              <a:ext uri="{FF2B5EF4-FFF2-40B4-BE49-F238E27FC236}">
                <a16:creationId xmlns:a16="http://schemas.microsoft.com/office/drawing/2014/main" id="{9E982E6A-D17F-BE47-BD21-865F0E45785A}"/>
              </a:ext>
            </a:extLst>
          </p:cNvPr>
          <p:cNvSpPr/>
          <p:nvPr/>
        </p:nvSpPr>
        <p:spPr>
          <a:xfrm>
            <a:off x="2599961" y="822413"/>
            <a:ext cx="6464175" cy="5241956"/>
          </a:xfrm>
          <a:prstGeom prst="circularArrow">
            <a:avLst>
              <a:gd name="adj1" fmla="val 5384"/>
              <a:gd name="adj2" fmla="val 1142319"/>
              <a:gd name="adj3" fmla="val 20457681"/>
              <a:gd name="adj4" fmla="val 10800000"/>
              <a:gd name="adj5" fmla="val 8836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7DFA971-2CE8-ED46-8FA4-FB1C6F38B62D}"/>
              </a:ext>
            </a:extLst>
          </p:cNvPr>
          <p:cNvGrpSpPr/>
          <p:nvPr/>
        </p:nvGrpSpPr>
        <p:grpSpPr>
          <a:xfrm>
            <a:off x="2645227" y="1754917"/>
            <a:ext cx="1445405" cy="1445405"/>
            <a:chOff x="2489701" y="2752252"/>
            <a:chExt cx="1445405" cy="144540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2E6718B-C405-2445-A027-0568380FCC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89701" y="2752252"/>
              <a:ext cx="1445405" cy="1445405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C073EAD-E7F2-8D41-8016-87770A8D492E}"/>
                </a:ext>
              </a:extLst>
            </p:cNvPr>
            <p:cNvSpPr txBox="1"/>
            <p:nvPr/>
          </p:nvSpPr>
          <p:spPr>
            <a:xfrm>
              <a:off x="2650717" y="2777902"/>
              <a:ext cx="1130439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bg1"/>
                  </a:solidFill>
                </a:rPr>
                <a:t>Plan</a:t>
              </a:r>
            </a:p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Data formats</a:t>
              </a:r>
            </a:p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Storage</a:t>
              </a:r>
            </a:p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Sources</a:t>
              </a:r>
            </a:p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Metadata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99E1C89-6CE0-344B-B026-27F9B9830595}"/>
              </a:ext>
            </a:extLst>
          </p:cNvPr>
          <p:cNvGrpSpPr/>
          <p:nvPr/>
        </p:nvGrpSpPr>
        <p:grpSpPr>
          <a:xfrm>
            <a:off x="3920259" y="820902"/>
            <a:ext cx="1445405" cy="1445405"/>
            <a:chOff x="2489701" y="2752252"/>
            <a:chExt cx="1445405" cy="1445405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DAC27A0-79E0-7643-843A-1266AE4F39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89701" y="2752252"/>
              <a:ext cx="1445405" cy="1445405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E45F8A1-58A2-5747-AFB0-FE314C0DA91C}"/>
                </a:ext>
              </a:extLst>
            </p:cNvPr>
            <p:cNvSpPr txBox="1"/>
            <p:nvPr/>
          </p:nvSpPr>
          <p:spPr>
            <a:xfrm>
              <a:off x="2499233" y="2777902"/>
              <a:ext cx="1433406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bg1"/>
                  </a:solidFill>
                </a:rPr>
                <a:t>Create</a:t>
              </a:r>
            </a:p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Experiment</a:t>
              </a:r>
            </a:p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Measurements</a:t>
              </a:r>
            </a:p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Collect Metadata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326BFF8-C7F2-BA4C-98CB-AE171DE4E691}"/>
              </a:ext>
            </a:extLst>
          </p:cNvPr>
          <p:cNvGrpSpPr/>
          <p:nvPr/>
        </p:nvGrpSpPr>
        <p:grpSpPr>
          <a:xfrm>
            <a:off x="5611747" y="602110"/>
            <a:ext cx="1445405" cy="1445405"/>
            <a:chOff x="2489701" y="2752252"/>
            <a:chExt cx="1445405" cy="144540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85760AC-6E5B-3646-909E-F287947BC6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89701" y="2752252"/>
              <a:ext cx="1445405" cy="1445405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38CA874-CD6C-8742-A86C-F8DAAE6E0B64}"/>
                </a:ext>
              </a:extLst>
            </p:cNvPr>
            <p:cNvSpPr txBox="1"/>
            <p:nvPr/>
          </p:nvSpPr>
          <p:spPr>
            <a:xfrm>
              <a:off x="2615388" y="2841273"/>
              <a:ext cx="1201099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bg1"/>
                  </a:solidFill>
                </a:rPr>
                <a:t>Process</a:t>
              </a:r>
            </a:p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Store Data</a:t>
              </a:r>
            </a:p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Validate Data</a:t>
              </a:r>
            </a:p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Visualize Data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D9810E4-B906-D447-B9C5-069870049C4F}"/>
              </a:ext>
            </a:extLst>
          </p:cNvPr>
          <p:cNvGrpSpPr/>
          <p:nvPr/>
        </p:nvGrpSpPr>
        <p:grpSpPr>
          <a:xfrm>
            <a:off x="7104059" y="1252451"/>
            <a:ext cx="1445405" cy="1445405"/>
            <a:chOff x="2489701" y="2752252"/>
            <a:chExt cx="1445405" cy="1445405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6FD039E-7535-3A48-9B4E-6DBCD3AEE3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89701" y="2752252"/>
              <a:ext cx="1445405" cy="1445405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275E778-222F-1949-AF0D-54880838AFED}"/>
                </a:ext>
              </a:extLst>
            </p:cNvPr>
            <p:cNvSpPr txBox="1"/>
            <p:nvPr/>
          </p:nvSpPr>
          <p:spPr>
            <a:xfrm>
              <a:off x="2577782" y="2868432"/>
              <a:ext cx="127631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bg1"/>
                  </a:solidFill>
                </a:rPr>
                <a:t>Analysis</a:t>
              </a:r>
            </a:p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Integrate Data</a:t>
              </a:r>
            </a:p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Create Output</a:t>
              </a:r>
            </a:p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Publish Results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Circular Arrow 23">
            <a:extLst>
              <a:ext uri="{FF2B5EF4-FFF2-40B4-BE49-F238E27FC236}">
                <a16:creationId xmlns:a16="http://schemas.microsoft.com/office/drawing/2014/main" id="{BF546E3F-7050-1F40-A3D0-8A75C7867204}"/>
              </a:ext>
            </a:extLst>
          </p:cNvPr>
          <p:cNvSpPr/>
          <p:nvPr/>
        </p:nvSpPr>
        <p:spPr>
          <a:xfrm rot="10800000">
            <a:off x="2587621" y="950885"/>
            <a:ext cx="6464175" cy="5241956"/>
          </a:xfrm>
          <a:prstGeom prst="circularArrow">
            <a:avLst>
              <a:gd name="adj1" fmla="val 5384"/>
              <a:gd name="adj2" fmla="val 1142319"/>
              <a:gd name="adj3" fmla="val 20457681"/>
              <a:gd name="adj4" fmla="val 10800000"/>
              <a:gd name="adj5" fmla="val 8836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613CFDF-D6B9-A849-87AB-A665522F2543}"/>
              </a:ext>
            </a:extLst>
          </p:cNvPr>
          <p:cNvGrpSpPr/>
          <p:nvPr/>
        </p:nvGrpSpPr>
        <p:grpSpPr>
          <a:xfrm>
            <a:off x="3203254" y="4517947"/>
            <a:ext cx="1445405" cy="1445405"/>
            <a:chOff x="2489701" y="2752252"/>
            <a:chExt cx="1445405" cy="1445405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D5929AD-3BF6-E546-B67D-88CEEFF9B6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89701" y="2752252"/>
              <a:ext cx="1445405" cy="14454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1B4F6B0-E054-6743-9D56-DD3E8B525D8F}"/>
                </a:ext>
              </a:extLst>
            </p:cNvPr>
            <p:cNvSpPr txBox="1"/>
            <p:nvPr/>
          </p:nvSpPr>
          <p:spPr>
            <a:xfrm>
              <a:off x="2520556" y="2777902"/>
              <a:ext cx="1390765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bg1"/>
                  </a:solidFill>
                </a:rPr>
                <a:t>Reuse</a:t>
              </a:r>
              <a:endParaRPr lang="en-GB" sz="1400" dirty="0">
                <a:solidFill>
                  <a:schemeClr val="bg1"/>
                </a:solidFill>
              </a:endParaRPr>
            </a:p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Impact Research</a:t>
              </a:r>
            </a:p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Reviews</a:t>
              </a:r>
            </a:p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Teaching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476474A-1254-8746-BE80-F79672803FF3}"/>
              </a:ext>
            </a:extLst>
          </p:cNvPr>
          <p:cNvGrpSpPr/>
          <p:nvPr/>
        </p:nvGrpSpPr>
        <p:grpSpPr>
          <a:xfrm>
            <a:off x="5401740" y="4869524"/>
            <a:ext cx="1466091" cy="1445405"/>
            <a:chOff x="2806572" y="2906161"/>
            <a:chExt cx="1466091" cy="1445405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DF3BDAA-18A5-A546-9B56-DDCFFE7AD5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06572" y="2906161"/>
              <a:ext cx="1445405" cy="14454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D258951-9403-494F-89A5-BBF7E18C63B8}"/>
                </a:ext>
              </a:extLst>
            </p:cNvPr>
            <p:cNvSpPr txBox="1"/>
            <p:nvPr/>
          </p:nvSpPr>
          <p:spPr>
            <a:xfrm>
              <a:off x="2847273" y="2940864"/>
              <a:ext cx="1425390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bg1"/>
                  </a:solidFill>
                </a:rPr>
                <a:t>Access</a:t>
              </a:r>
            </a:p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Share Data</a:t>
              </a:r>
            </a:p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Open Access</a:t>
              </a:r>
            </a:p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Access rules and </a:t>
              </a:r>
            </a:p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control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0B67D21-1022-2747-AE39-E0F613DCDB31}"/>
              </a:ext>
            </a:extLst>
          </p:cNvPr>
          <p:cNvGrpSpPr/>
          <p:nvPr/>
        </p:nvGrpSpPr>
        <p:grpSpPr>
          <a:xfrm>
            <a:off x="7491581" y="3944562"/>
            <a:ext cx="1489113" cy="1445405"/>
            <a:chOff x="2489701" y="2752252"/>
            <a:chExt cx="1489113" cy="1445405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7B6CA6E-021B-9B4B-8823-BD57D0ACEB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89701" y="2752252"/>
              <a:ext cx="1445405" cy="14454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0971E5-3A49-0F47-9EF9-1A41A24969D7}"/>
                </a:ext>
              </a:extLst>
            </p:cNvPr>
            <p:cNvSpPr txBox="1"/>
            <p:nvPr/>
          </p:nvSpPr>
          <p:spPr>
            <a:xfrm>
              <a:off x="2507386" y="2777899"/>
              <a:ext cx="1471428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bg1"/>
                  </a:solidFill>
                </a:rPr>
                <a:t>Save</a:t>
              </a:r>
            </a:p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Curate,</a:t>
              </a:r>
            </a:p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Store and Archive</a:t>
              </a:r>
            </a:p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Metadata &amp;</a:t>
              </a:r>
            </a:p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Data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7CC0ADC-0C3D-B341-9860-C9380DFB6CB3}"/>
              </a:ext>
            </a:extLst>
          </p:cNvPr>
          <p:cNvGrpSpPr/>
          <p:nvPr/>
        </p:nvGrpSpPr>
        <p:grpSpPr>
          <a:xfrm>
            <a:off x="0" y="1777041"/>
            <a:ext cx="1880559" cy="1397479"/>
            <a:chOff x="776376" y="1518249"/>
            <a:chExt cx="1880559" cy="1397479"/>
          </a:xfrm>
        </p:grpSpPr>
        <p:sp>
          <p:nvSpPr>
            <p:cNvPr id="39" name="Vertical Scroll 38">
              <a:extLst>
                <a:ext uri="{FF2B5EF4-FFF2-40B4-BE49-F238E27FC236}">
                  <a16:creationId xmlns:a16="http://schemas.microsoft.com/office/drawing/2014/main" id="{2F4B92D2-3B1B-F84D-883B-4D12C02F1DAD}"/>
                </a:ext>
              </a:extLst>
            </p:cNvPr>
            <p:cNvSpPr/>
            <p:nvPr/>
          </p:nvSpPr>
          <p:spPr>
            <a:xfrm>
              <a:off x="776376" y="1518249"/>
              <a:ext cx="1880559" cy="1397479"/>
            </a:xfrm>
            <a:prstGeom prst="verticalScroll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5DF01CD-136C-C84B-8AE3-BBFD7648E582}"/>
                </a:ext>
              </a:extLst>
            </p:cNvPr>
            <p:cNvSpPr txBox="1"/>
            <p:nvPr/>
          </p:nvSpPr>
          <p:spPr>
            <a:xfrm>
              <a:off x="1042860" y="2019232"/>
              <a:ext cx="12698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bg1"/>
                  </a:solidFill>
                </a:rPr>
                <a:t>Proposal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EFE9F38-6A1D-1547-9595-DC6F1AA456CD}"/>
              </a:ext>
            </a:extLst>
          </p:cNvPr>
          <p:cNvGrpSpPr/>
          <p:nvPr/>
        </p:nvGrpSpPr>
        <p:grpSpPr>
          <a:xfrm>
            <a:off x="8778816" y="1270959"/>
            <a:ext cx="3252158" cy="1702279"/>
            <a:chOff x="8727057" y="1288212"/>
            <a:chExt cx="3252158" cy="1702279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A03429A9-0433-E74A-B57F-A0C3066E0494}"/>
                </a:ext>
              </a:extLst>
            </p:cNvPr>
            <p:cNvGrpSpPr/>
            <p:nvPr/>
          </p:nvGrpSpPr>
          <p:grpSpPr>
            <a:xfrm>
              <a:off x="9793856" y="1288212"/>
              <a:ext cx="2185359" cy="1702279"/>
              <a:chOff x="9793856" y="1288212"/>
              <a:chExt cx="2185359" cy="1702279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9AF42365-1AAC-4A42-8430-6513BD117D09}"/>
                  </a:ext>
                </a:extLst>
              </p:cNvPr>
              <p:cNvGrpSpPr/>
              <p:nvPr/>
            </p:nvGrpSpPr>
            <p:grpSpPr>
              <a:xfrm>
                <a:off x="9793856" y="1288212"/>
                <a:ext cx="1880559" cy="1397479"/>
                <a:chOff x="776376" y="1518249"/>
                <a:chExt cx="1880559" cy="1397479"/>
              </a:xfrm>
            </p:grpSpPr>
            <p:sp>
              <p:nvSpPr>
                <p:cNvPr id="46" name="Vertical Scroll 45">
                  <a:extLst>
                    <a:ext uri="{FF2B5EF4-FFF2-40B4-BE49-F238E27FC236}">
                      <a16:creationId xmlns:a16="http://schemas.microsoft.com/office/drawing/2014/main" id="{3455096D-34CA-3A4D-A2CB-D48298C49D33}"/>
                    </a:ext>
                  </a:extLst>
                </p:cNvPr>
                <p:cNvSpPr/>
                <p:nvPr/>
              </p:nvSpPr>
              <p:spPr>
                <a:xfrm>
                  <a:off x="776376" y="1518249"/>
                  <a:ext cx="1880559" cy="1397479"/>
                </a:xfrm>
                <a:prstGeom prst="verticalScroll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ACD91023-0FED-C54F-A570-338AE91F32AA}"/>
                    </a:ext>
                  </a:extLst>
                </p:cNvPr>
                <p:cNvSpPr txBox="1"/>
                <p:nvPr/>
              </p:nvSpPr>
              <p:spPr>
                <a:xfrm>
                  <a:off x="1166291" y="2019232"/>
                  <a:ext cx="102303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2400" dirty="0">
                      <a:solidFill>
                        <a:schemeClr val="bg1"/>
                      </a:solidFill>
                    </a:rPr>
                    <a:t>Papers</a:t>
                  </a:r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52A74D46-F78F-8C40-B035-9DE6E5CCE96A}"/>
                  </a:ext>
                </a:extLst>
              </p:cNvPr>
              <p:cNvGrpSpPr/>
              <p:nvPr/>
            </p:nvGrpSpPr>
            <p:grpSpPr>
              <a:xfrm>
                <a:off x="9946256" y="1440612"/>
                <a:ext cx="1880559" cy="1397479"/>
                <a:chOff x="776376" y="1518249"/>
                <a:chExt cx="1880559" cy="1397479"/>
              </a:xfrm>
            </p:grpSpPr>
            <p:sp>
              <p:nvSpPr>
                <p:cNvPr id="49" name="Vertical Scroll 48">
                  <a:extLst>
                    <a:ext uri="{FF2B5EF4-FFF2-40B4-BE49-F238E27FC236}">
                      <a16:creationId xmlns:a16="http://schemas.microsoft.com/office/drawing/2014/main" id="{3C9CD262-7EEB-A64A-A1FB-02C91CA6EF06}"/>
                    </a:ext>
                  </a:extLst>
                </p:cNvPr>
                <p:cNvSpPr/>
                <p:nvPr/>
              </p:nvSpPr>
              <p:spPr>
                <a:xfrm>
                  <a:off x="776376" y="1518249"/>
                  <a:ext cx="1880559" cy="1397479"/>
                </a:xfrm>
                <a:prstGeom prst="verticalScroll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9AD477FA-F63D-0C49-A158-153661530086}"/>
                    </a:ext>
                  </a:extLst>
                </p:cNvPr>
                <p:cNvSpPr txBox="1"/>
                <p:nvPr/>
              </p:nvSpPr>
              <p:spPr>
                <a:xfrm>
                  <a:off x="1166291" y="2019232"/>
                  <a:ext cx="102303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2400" dirty="0">
                      <a:solidFill>
                        <a:schemeClr val="bg1"/>
                      </a:solidFill>
                    </a:rPr>
                    <a:t>Papers</a:t>
                  </a:r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162B6E03-2965-AC4D-9BC3-2E4EB74BAD47}"/>
                  </a:ext>
                </a:extLst>
              </p:cNvPr>
              <p:cNvGrpSpPr/>
              <p:nvPr/>
            </p:nvGrpSpPr>
            <p:grpSpPr>
              <a:xfrm>
                <a:off x="10098656" y="1593012"/>
                <a:ext cx="1880559" cy="1397479"/>
                <a:chOff x="776376" y="1518249"/>
                <a:chExt cx="1880559" cy="1397479"/>
              </a:xfrm>
            </p:grpSpPr>
            <p:sp>
              <p:nvSpPr>
                <p:cNvPr id="52" name="Vertical Scroll 51">
                  <a:extLst>
                    <a:ext uri="{FF2B5EF4-FFF2-40B4-BE49-F238E27FC236}">
                      <a16:creationId xmlns:a16="http://schemas.microsoft.com/office/drawing/2014/main" id="{61674837-A456-2241-AE43-2F4C01817CE9}"/>
                    </a:ext>
                  </a:extLst>
                </p:cNvPr>
                <p:cNvSpPr/>
                <p:nvPr/>
              </p:nvSpPr>
              <p:spPr>
                <a:xfrm>
                  <a:off x="776376" y="1518249"/>
                  <a:ext cx="1880559" cy="1397479"/>
                </a:xfrm>
                <a:prstGeom prst="verticalScroll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A8288E9-FE88-FB4D-BC32-241534023353}"/>
                    </a:ext>
                  </a:extLst>
                </p:cNvPr>
                <p:cNvSpPr txBox="1"/>
                <p:nvPr/>
              </p:nvSpPr>
              <p:spPr>
                <a:xfrm>
                  <a:off x="1166291" y="2019232"/>
                  <a:ext cx="102303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2400" dirty="0">
                      <a:solidFill>
                        <a:schemeClr val="bg1"/>
                      </a:solidFill>
                    </a:rPr>
                    <a:t>Papers</a:t>
                  </a:r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55" name="Right Arrow 54">
              <a:extLst>
                <a:ext uri="{FF2B5EF4-FFF2-40B4-BE49-F238E27FC236}">
                  <a16:creationId xmlns:a16="http://schemas.microsoft.com/office/drawing/2014/main" id="{3F10734C-C834-AE41-9E9D-54052661DA11}"/>
                </a:ext>
              </a:extLst>
            </p:cNvPr>
            <p:cNvSpPr/>
            <p:nvPr/>
          </p:nvSpPr>
          <p:spPr>
            <a:xfrm>
              <a:off x="8727057" y="1618890"/>
              <a:ext cx="966158" cy="638355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94506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6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1E6E135-DA2E-F74B-A312-35163CBFC84F}"/>
              </a:ext>
            </a:extLst>
          </p:cNvPr>
          <p:cNvSpPr/>
          <p:nvPr/>
        </p:nvSpPr>
        <p:spPr>
          <a:xfrm>
            <a:off x="534256" y="1479763"/>
            <a:ext cx="3482940" cy="44997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A2B161-4DFF-2240-ACB2-40F1F7B8A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Recent example of state of the art Photon Science @ PETRA III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7D075F-6AAC-344B-B789-2E08C7ABD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20" y="1659276"/>
            <a:ext cx="3023005" cy="2197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665193-114F-D145-BA62-0099A1DF7958}"/>
              </a:ext>
            </a:extLst>
          </p:cNvPr>
          <p:cNvSpPr txBox="1"/>
          <p:nvPr/>
        </p:nvSpPr>
        <p:spPr>
          <a:xfrm>
            <a:off x="586484" y="3999216"/>
            <a:ext cx="328929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800" dirty="0"/>
              <a:t>Fig. 1. Concept of birth time delay measurement. (A) Intensity distribution on a screen in the far field behind the double slit in (B). (B) A plane wave impinges on a double slit. The phase shift 1⁄2Df in the right slit causes a tilt of the interference pattern. (C and D) Emission of a photoelectron wave from two indistinguishable atoms of a homonuclear diatomic molecule mimics the double-slit setup in (B). Here, the angle a is enclosed by the electron momentum vector and the molecular axis. A time delay (Dt) between the emission from one of the two </a:t>
            </a:r>
            <a:r>
              <a:rPr lang="en-GB" sz="800" dirty="0" err="1"/>
              <a:t>centers</a:t>
            </a:r>
            <a:r>
              <a:rPr lang="en-GB" sz="800" dirty="0"/>
              <a:t>—e.g., originating from the travel time of the photon impinging from the left side in (D)—leads to a shift of the interference fringes in (C). The ratio of slit distance (molecular bond length R, respectively) to wavelength is 1.65 in both cases [(B) and (D)]. In (B) the right-hand part of the wave is delayed by </a:t>
            </a:r>
            <a:r>
              <a:rPr lang="en-GB" sz="800" dirty="0" err="1"/>
              <a:t>Df</a:t>
            </a:r>
            <a:r>
              <a:rPr lang="en-GB" sz="800" dirty="0"/>
              <a:t> 1⁄4 p=2, whereas in (D) a birth time delay of 247 </a:t>
            </a:r>
            <a:r>
              <a:rPr lang="en-GB" sz="800" dirty="0" err="1"/>
              <a:t>zs</a:t>
            </a:r>
            <a:r>
              <a:rPr lang="en-GB" sz="800" dirty="0"/>
              <a:t> causes </a:t>
            </a:r>
            <a:r>
              <a:rPr lang="en-GB" sz="800" dirty="0" err="1"/>
              <a:t>Df</a:t>
            </a:r>
            <a:r>
              <a:rPr lang="en-GB" sz="800" dirty="0"/>
              <a:t> ≈ p=11 for R = 0.74 Å. light dir., light direction; mol. dir., molecular direction. </a:t>
            </a:r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DB990C-5DC1-4A4D-8538-374719164D24}"/>
              </a:ext>
            </a:extLst>
          </p:cNvPr>
          <p:cNvSpPr txBox="1"/>
          <p:nvPr/>
        </p:nvSpPr>
        <p:spPr>
          <a:xfrm>
            <a:off x="914400" y="838200"/>
            <a:ext cx="9742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Zeptosecond</a:t>
            </a:r>
            <a:r>
              <a:rPr lang="en-US" dirty="0"/>
              <a:t> birth time delay in molecular photoionization, Sven </a:t>
            </a:r>
            <a:r>
              <a:rPr lang="en-US" dirty="0" err="1"/>
              <a:t>Grundmann</a:t>
            </a:r>
            <a:r>
              <a:rPr lang="en-US" dirty="0"/>
              <a:t>, ….,  Florian </a:t>
            </a:r>
            <a:r>
              <a:rPr lang="en-US" dirty="0" err="1"/>
              <a:t>Trinter</a:t>
            </a:r>
            <a:r>
              <a:rPr lang="en-US" dirty="0"/>
              <a:t> et al. </a:t>
            </a:r>
          </a:p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FE4B21-01FF-2F4F-AF07-447B5328C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1249445"/>
            <a:ext cx="6616700" cy="30411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AB94B7-2EB7-554F-9E38-EB99B7DEAD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100" y="3695700"/>
            <a:ext cx="5308600" cy="22092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0FE9396-18F1-4B4E-8957-39A505C3B440}"/>
              </a:ext>
            </a:extLst>
          </p:cNvPr>
          <p:cNvSpPr/>
          <p:nvPr/>
        </p:nvSpPr>
        <p:spPr>
          <a:xfrm>
            <a:off x="4114800" y="2527300"/>
            <a:ext cx="3136900" cy="3327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6239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A2B161-4DFF-2240-ACB2-40F1F7B8A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Another example : Support of Cultural Heritage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4365EB-F424-964B-AF87-89C9A5A9E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230" y="2006595"/>
            <a:ext cx="5614717" cy="30530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637AB6B-EC55-2F41-8D84-C0A578684C8C}"/>
              </a:ext>
            </a:extLst>
          </p:cNvPr>
          <p:cNvSpPr txBox="1">
            <a:spLocks/>
          </p:cNvSpPr>
          <p:nvPr/>
        </p:nvSpPr>
        <p:spPr>
          <a:xfrm>
            <a:off x="197318" y="1670368"/>
            <a:ext cx="5858042" cy="462460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kern="1200">
                <a:solidFill>
                  <a:srgbClr val="434342"/>
                </a:solidFill>
                <a:latin typeface="Muli Bold"/>
                <a:ea typeface="+mn-ea"/>
                <a:cs typeface="Muli Bold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434342"/>
                </a:solidFill>
                <a:latin typeface="Muli Regular"/>
                <a:ea typeface="+mn-ea"/>
                <a:cs typeface="Muli Regular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434342"/>
                </a:solidFill>
                <a:latin typeface="Muli Regular"/>
                <a:ea typeface="+mn-ea"/>
                <a:cs typeface="Muli Regular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434342"/>
                </a:solidFill>
                <a:latin typeface="Muli Regular"/>
                <a:ea typeface="+mn-ea"/>
                <a:cs typeface="Muli Regular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434342"/>
                </a:solidFill>
                <a:latin typeface="Muli Regular"/>
                <a:ea typeface="+mn-ea"/>
                <a:cs typeface="Muli Regular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Request</a:t>
            </a:r>
          </a:p>
          <a:p>
            <a:pPr lvl="1"/>
            <a:r>
              <a:rPr lang="en-US" dirty="0"/>
              <a:t>Prepare data reduction scripts as </a:t>
            </a:r>
            <a:r>
              <a:rPr lang="en-US" dirty="0" err="1"/>
              <a:t>Jupyter</a:t>
            </a:r>
            <a:r>
              <a:rPr lang="en-US" dirty="0"/>
              <a:t> notebooks for non-expert users</a:t>
            </a:r>
          </a:p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Demonstrates</a:t>
            </a:r>
          </a:p>
          <a:p>
            <a:pPr lvl="1"/>
            <a:r>
              <a:rPr lang="en-US" dirty="0" err="1"/>
              <a:t>Jupyter</a:t>
            </a:r>
            <a:r>
              <a:rPr lang="en-US" dirty="0"/>
              <a:t> notebooks</a:t>
            </a:r>
          </a:p>
          <a:p>
            <a:pPr lvl="1"/>
            <a:r>
              <a:rPr lang="en-US" dirty="0"/>
              <a:t>Data Portal</a:t>
            </a:r>
          </a:p>
          <a:p>
            <a:pPr lvl="1"/>
            <a:r>
              <a:rPr lang="en-US" dirty="0"/>
              <a:t>HDF5 data format</a:t>
            </a:r>
          </a:p>
          <a:p>
            <a:pPr lvl="1"/>
            <a:r>
              <a:rPr lang="en-US" dirty="0"/>
              <a:t>Software Catalogue</a:t>
            </a:r>
          </a:p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Linked to</a:t>
            </a:r>
          </a:p>
          <a:p>
            <a:pPr lvl="1"/>
            <a:r>
              <a:rPr lang="en-US" dirty="0"/>
              <a:t>Any community in need of standard data reduction scripts in a standard data format.</a:t>
            </a:r>
          </a:p>
          <a:p>
            <a:pPr lvl="1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C917E4-D29D-DB43-A1FD-AE0E49839D56}"/>
              </a:ext>
            </a:extLst>
          </p:cNvPr>
          <p:cNvSpPr txBox="1"/>
          <p:nvPr/>
        </p:nvSpPr>
        <p:spPr>
          <a:xfrm>
            <a:off x="508000" y="797560"/>
            <a:ext cx="8991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Institute: ESRF, Scientist: M. </a:t>
            </a:r>
            <a:r>
              <a:rPr lang="en-US" dirty="0" err="1"/>
              <a:t>Cotte</a:t>
            </a:r>
            <a:r>
              <a:rPr lang="en-US" dirty="0"/>
              <a:t>, Conservation of old Paintings, “Last Supper by L. Da </a:t>
            </a:r>
            <a:r>
              <a:rPr lang="en-US" dirty="0" err="1"/>
              <a:t>Vinco</a:t>
            </a:r>
            <a:r>
              <a:rPr lang="en-US" dirty="0"/>
              <a:t>” 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24F958-9A76-D947-A5AA-1FB99E06F819}"/>
              </a:ext>
            </a:extLst>
          </p:cNvPr>
          <p:cNvSpPr txBox="1"/>
          <p:nvPr/>
        </p:nvSpPr>
        <p:spPr>
          <a:xfrm>
            <a:off x="508000" y="1097280"/>
            <a:ext cx="2706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Courtesy : Andy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Götz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ESFR</a:t>
            </a:r>
          </a:p>
        </p:txBody>
      </p:sp>
    </p:spTree>
    <p:extLst>
      <p:ext uri="{BB962C8B-B14F-4D97-AF65-F5344CB8AC3E}">
        <p14:creationId xmlns:p14="http://schemas.microsoft.com/office/powerpoint/2010/main" val="4151432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AFD68C-86D6-A74D-A801-7E1EAEC40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0496" y="2585624"/>
            <a:ext cx="5797970" cy="495907"/>
          </a:xfrm>
        </p:spPr>
        <p:txBody>
          <a:bodyPr>
            <a:normAutofit fontScale="90000"/>
          </a:bodyPr>
          <a:lstStyle/>
          <a:p>
            <a:r>
              <a:rPr lang="en-GB" dirty="0"/>
              <a:t>The projects : PaNOSC and ExPaNDS</a:t>
            </a:r>
          </a:p>
        </p:txBody>
      </p:sp>
    </p:spTree>
    <p:extLst>
      <p:ext uri="{BB962C8B-B14F-4D97-AF65-F5344CB8AC3E}">
        <p14:creationId xmlns:p14="http://schemas.microsoft.com/office/powerpoint/2010/main" val="2287647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66951-9787-A84E-B15D-22D303694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PaNOSC and ExPaNDS cheat sheet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EAB824-824A-6949-B9BE-D61488F75222}"/>
              </a:ext>
            </a:extLst>
          </p:cNvPr>
          <p:cNvSpPr txBox="1"/>
          <p:nvPr/>
        </p:nvSpPr>
        <p:spPr>
          <a:xfrm>
            <a:off x="263352" y="836712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Timeline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4482BD8-BC41-F544-932E-9C2916345493}"/>
              </a:ext>
            </a:extLst>
          </p:cNvPr>
          <p:cNvGrpSpPr/>
          <p:nvPr/>
        </p:nvGrpSpPr>
        <p:grpSpPr>
          <a:xfrm>
            <a:off x="120981" y="1307788"/>
            <a:ext cx="12071019" cy="2338936"/>
            <a:chOff x="120981" y="1307788"/>
            <a:chExt cx="12071019" cy="233893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95D0677-123A-B34F-9EDF-9E6CCE86AEF3}"/>
                </a:ext>
              </a:extLst>
            </p:cNvPr>
            <p:cNvSpPr txBox="1"/>
            <p:nvPr/>
          </p:nvSpPr>
          <p:spPr>
            <a:xfrm>
              <a:off x="120981" y="3182193"/>
              <a:ext cx="10246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2018-12-01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27369CA-6333-874F-BC40-366CDF65845B}"/>
                </a:ext>
              </a:extLst>
            </p:cNvPr>
            <p:cNvSpPr/>
            <p:nvPr/>
          </p:nvSpPr>
          <p:spPr>
            <a:xfrm>
              <a:off x="8633907" y="1324920"/>
              <a:ext cx="2592000" cy="1800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39AC474-2192-2945-8B4A-DCFF3CCE1815}"/>
                </a:ext>
              </a:extLst>
            </p:cNvPr>
            <p:cNvSpPr/>
            <p:nvPr/>
          </p:nvSpPr>
          <p:spPr>
            <a:xfrm>
              <a:off x="6048623" y="1325608"/>
              <a:ext cx="2592000" cy="1800000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BD4EB7D-F218-8546-87EC-9FF511F9D4DC}"/>
                </a:ext>
              </a:extLst>
            </p:cNvPr>
            <p:cNvSpPr/>
            <p:nvPr/>
          </p:nvSpPr>
          <p:spPr>
            <a:xfrm>
              <a:off x="3462651" y="1325609"/>
              <a:ext cx="2592000" cy="1800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1DF8AA9-7ADB-9049-9758-A5DFC62742EA}"/>
                </a:ext>
              </a:extLst>
            </p:cNvPr>
            <p:cNvSpPr/>
            <p:nvPr/>
          </p:nvSpPr>
          <p:spPr>
            <a:xfrm>
              <a:off x="873230" y="1322158"/>
              <a:ext cx="2592000" cy="1800000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F230D2E-9CFD-FF43-B22B-D5B28B069484}"/>
                </a:ext>
              </a:extLst>
            </p:cNvPr>
            <p:cNvSpPr/>
            <p:nvPr/>
          </p:nvSpPr>
          <p:spPr>
            <a:xfrm>
              <a:off x="653257" y="1815994"/>
              <a:ext cx="10368000" cy="288032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5000"/>
                    <a:lumOff val="95000"/>
                  </a:schemeClr>
                </a:gs>
                <a:gs pos="74000">
                  <a:schemeClr val="accent6">
                    <a:lumMod val="45000"/>
                    <a:lumOff val="55000"/>
                  </a:schemeClr>
                </a:gs>
                <a:gs pos="83000">
                  <a:schemeClr val="accent6">
                    <a:lumMod val="45000"/>
                    <a:lumOff val="55000"/>
                  </a:schemeClr>
                </a:gs>
                <a:gs pos="100000">
                  <a:schemeClr val="accent6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A87377F-065E-2B40-8432-8E2C10443E8F}"/>
                </a:ext>
              </a:extLst>
            </p:cNvPr>
            <p:cNvSpPr/>
            <p:nvPr/>
          </p:nvSpPr>
          <p:spPr>
            <a:xfrm>
              <a:off x="2597473" y="2248042"/>
              <a:ext cx="7776000" cy="2880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0593C63-152D-B741-85A9-0414AA6FECA5}"/>
                </a:ext>
              </a:extLst>
            </p:cNvPr>
            <p:cNvSpPr/>
            <p:nvPr/>
          </p:nvSpPr>
          <p:spPr>
            <a:xfrm>
              <a:off x="10374337" y="2248042"/>
              <a:ext cx="1296000" cy="288032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3BA655C-6815-BC42-B596-1D0443239FA3}"/>
                </a:ext>
              </a:extLst>
            </p:cNvPr>
            <p:cNvSpPr txBox="1"/>
            <p:nvPr/>
          </p:nvSpPr>
          <p:spPr>
            <a:xfrm>
              <a:off x="2669481" y="1789203"/>
              <a:ext cx="9395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PaNOSC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B6E9DF9-80D9-E841-94B3-488195E01DFC}"/>
                </a:ext>
              </a:extLst>
            </p:cNvPr>
            <p:cNvSpPr txBox="1"/>
            <p:nvPr/>
          </p:nvSpPr>
          <p:spPr>
            <a:xfrm>
              <a:off x="2704650" y="2207323"/>
              <a:ext cx="1018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ExPaNDS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4BC582D-22E2-574A-8F3C-F33886A8E43A}"/>
                </a:ext>
              </a:extLst>
            </p:cNvPr>
            <p:cNvSpPr txBox="1"/>
            <p:nvPr/>
          </p:nvSpPr>
          <p:spPr>
            <a:xfrm>
              <a:off x="2048068" y="3199610"/>
              <a:ext cx="10246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2019-09-01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8C914DC-051A-5647-B38B-AD926F17D072}"/>
                </a:ext>
              </a:extLst>
            </p:cNvPr>
            <p:cNvCxnSpPr>
              <a:cxnSpLocks/>
            </p:cNvCxnSpPr>
            <p:nvPr/>
          </p:nvCxnSpPr>
          <p:spPr>
            <a:xfrm>
              <a:off x="641019" y="1704294"/>
              <a:ext cx="0" cy="1440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38513A2-FC43-B942-A877-DC23210D7340}"/>
                </a:ext>
              </a:extLst>
            </p:cNvPr>
            <p:cNvCxnSpPr>
              <a:cxnSpLocks/>
            </p:cNvCxnSpPr>
            <p:nvPr/>
          </p:nvCxnSpPr>
          <p:spPr>
            <a:xfrm>
              <a:off x="2593256" y="1705264"/>
              <a:ext cx="0" cy="1440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E1B03DE-1F94-AB4D-AA53-C3E00FE135EB}"/>
                </a:ext>
              </a:extLst>
            </p:cNvPr>
            <p:cNvSpPr txBox="1"/>
            <p:nvPr/>
          </p:nvSpPr>
          <p:spPr>
            <a:xfrm>
              <a:off x="10506282" y="3338947"/>
              <a:ext cx="10246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2022-11-30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DAC1A94-5D44-CC46-B39D-7AA414870D98}"/>
                </a:ext>
              </a:extLst>
            </p:cNvPr>
            <p:cNvSpPr txBox="1"/>
            <p:nvPr/>
          </p:nvSpPr>
          <p:spPr>
            <a:xfrm>
              <a:off x="9738210" y="3100171"/>
              <a:ext cx="10246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2022-08-31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EDE77DF-B41E-F448-B927-B224F733C2E3}"/>
                </a:ext>
              </a:extLst>
            </p:cNvPr>
            <p:cNvSpPr txBox="1"/>
            <p:nvPr/>
          </p:nvSpPr>
          <p:spPr>
            <a:xfrm>
              <a:off x="11167361" y="3100171"/>
              <a:ext cx="10246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2023-02-30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60D346D-EACB-DF4E-817B-CB82BCABC82F}"/>
                </a:ext>
              </a:extLst>
            </p:cNvPr>
            <p:cNvSpPr txBox="1"/>
            <p:nvPr/>
          </p:nvSpPr>
          <p:spPr>
            <a:xfrm>
              <a:off x="1804931" y="1309213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2019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0732DA8-654E-1941-939E-02E46263C457}"/>
                </a:ext>
              </a:extLst>
            </p:cNvPr>
            <p:cNvSpPr txBox="1"/>
            <p:nvPr/>
          </p:nvSpPr>
          <p:spPr>
            <a:xfrm>
              <a:off x="4495432" y="130778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2020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5DFDF55-3D6D-F84B-A704-94ECE57D1185}"/>
                </a:ext>
              </a:extLst>
            </p:cNvPr>
            <p:cNvSpPr txBox="1"/>
            <p:nvPr/>
          </p:nvSpPr>
          <p:spPr>
            <a:xfrm>
              <a:off x="7237208" y="1309264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2021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4192BF4-0671-624D-A64A-0935A7C49289}"/>
                </a:ext>
              </a:extLst>
            </p:cNvPr>
            <p:cNvSpPr txBox="1"/>
            <p:nvPr/>
          </p:nvSpPr>
          <p:spPr>
            <a:xfrm>
              <a:off x="9705519" y="1309264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2022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F86D61E-6EE4-EE4C-9AC3-1976F8C7AB9E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492" y="1704575"/>
              <a:ext cx="0" cy="1440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9061064-E2C7-DF4B-8E8D-60CC2C41BF65}"/>
                </a:ext>
              </a:extLst>
            </p:cNvPr>
            <p:cNvCxnSpPr>
              <a:cxnSpLocks/>
            </p:cNvCxnSpPr>
            <p:nvPr/>
          </p:nvCxnSpPr>
          <p:spPr>
            <a:xfrm>
              <a:off x="10374619" y="1705264"/>
              <a:ext cx="0" cy="1440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C130924-86D5-0640-A4EE-FE21D84A89F1}"/>
                </a:ext>
              </a:extLst>
            </p:cNvPr>
            <p:cNvCxnSpPr>
              <a:cxnSpLocks/>
            </p:cNvCxnSpPr>
            <p:nvPr/>
          </p:nvCxnSpPr>
          <p:spPr>
            <a:xfrm>
              <a:off x="11673812" y="1705264"/>
              <a:ext cx="0" cy="1440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D5A7947D-CFAD-254F-8E57-EE43541989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7286006"/>
              </p:ext>
            </p:extLst>
          </p:nvPr>
        </p:nvGraphicFramePr>
        <p:xfrm>
          <a:off x="541308" y="3630213"/>
          <a:ext cx="7482809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3276">
                  <a:extLst>
                    <a:ext uri="{9D8B030D-6E8A-4147-A177-3AD203B41FA5}">
                      <a16:colId xmlns:a16="http://schemas.microsoft.com/office/drawing/2014/main" val="2239071823"/>
                    </a:ext>
                  </a:extLst>
                </a:gridCol>
                <a:gridCol w="1633591">
                  <a:extLst>
                    <a:ext uri="{9D8B030D-6E8A-4147-A177-3AD203B41FA5}">
                      <a16:colId xmlns:a16="http://schemas.microsoft.com/office/drawing/2014/main" val="1089631348"/>
                    </a:ext>
                  </a:extLst>
                </a:gridCol>
                <a:gridCol w="2845942">
                  <a:extLst>
                    <a:ext uri="{9D8B030D-6E8A-4147-A177-3AD203B41FA5}">
                      <a16:colId xmlns:a16="http://schemas.microsoft.com/office/drawing/2014/main" val="3450332305"/>
                    </a:ext>
                  </a:extLst>
                </a:gridCol>
              </a:tblGrid>
              <a:tr h="24492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PaNOSC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ExPaNDS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0256046"/>
                  </a:ext>
                </a:extLst>
              </a:tr>
              <a:tr h="338591">
                <a:tc>
                  <a:txBody>
                    <a:bodyPr/>
                    <a:lstStyle/>
                    <a:p>
                      <a:r>
                        <a:rPr lang="en-GB" dirty="0"/>
                        <a:t>Call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INFRAEOSC 04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INFRAEOSC 5B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0482670"/>
                  </a:ext>
                </a:extLst>
              </a:tr>
              <a:tr h="338591">
                <a:tc>
                  <a:txBody>
                    <a:bodyPr/>
                    <a:lstStyle/>
                    <a:p>
                      <a:r>
                        <a:rPr lang="en-GB" dirty="0"/>
                        <a:t>Budget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12 M Euro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 M Euro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40467"/>
                  </a:ext>
                </a:extLst>
              </a:tr>
              <a:tr h="338591">
                <a:tc>
                  <a:txBody>
                    <a:bodyPr/>
                    <a:lstStyle/>
                    <a:p>
                      <a:r>
                        <a:rPr lang="en-GB" dirty="0"/>
                        <a:t>Number of Partners/Facilities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  / 5 ESFRI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11 / 10 National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5329404"/>
                  </a:ext>
                </a:extLst>
              </a:tr>
              <a:tr h="338591">
                <a:tc>
                  <a:txBody>
                    <a:bodyPr/>
                    <a:lstStyle/>
                    <a:p>
                      <a:r>
                        <a:rPr lang="en-GB" dirty="0"/>
                        <a:t>Start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2018-12-01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2019-09-01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0928017"/>
                  </a:ext>
                </a:extLst>
              </a:tr>
              <a:tr h="338591">
                <a:tc>
                  <a:txBody>
                    <a:bodyPr/>
                    <a:lstStyle/>
                    <a:p>
                      <a:r>
                        <a:rPr lang="en-GB" dirty="0"/>
                        <a:t>End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2022-11-30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2022-08-31 / 2023-02-30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6220697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BBAF6224-C572-054F-B661-F5245EF694C1}"/>
              </a:ext>
            </a:extLst>
          </p:cNvPr>
          <p:cNvSpPr txBox="1"/>
          <p:nvPr/>
        </p:nvSpPr>
        <p:spPr>
          <a:xfrm>
            <a:off x="296958" y="3480890"/>
            <a:ext cx="1389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Core data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F45A23E-EBBA-AB43-8679-EF3C63ABA56B}"/>
              </a:ext>
            </a:extLst>
          </p:cNvPr>
          <p:cNvGrpSpPr/>
          <p:nvPr/>
        </p:nvGrpSpPr>
        <p:grpSpPr>
          <a:xfrm>
            <a:off x="6146224" y="2660169"/>
            <a:ext cx="5810249" cy="3375217"/>
            <a:chOff x="6146224" y="2660169"/>
            <a:chExt cx="5810249" cy="3375217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84F31C-3F5E-8741-8CED-504EAB8120DE}"/>
                </a:ext>
              </a:extLst>
            </p:cNvPr>
            <p:cNvSpPr/>
            <p:nvPr/>
          </p:nvSpPr>
          <p:spPr>
            <a:xfrm>
              <a:off x="6146224" y="2691360"/>
              <a:ext cx="5688000" cy="288032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32C0332-D6ED-0B40-AF46-FC61CF60991B}"/>
                </a:ext>
              </a:extLst>
            </p:cNvPr>
            <p:cNvSpPr txBox="1"/>
            <p:nvPr/>
          </p:nvSpPr>
          <p:spPr>
            <a:xfrm>
              <a:off x="6214204" y="2660169"/>
              <a:ext cx="1346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EOSC Future</a:t>
              </a:r>
            </a:p>
          </p:txBody>
        </p:sp>
        <p:sp>
          <p:nvSpPr>
            <p:cNvPr id="3" name="Right Arrow 2">
              <a:extLst>
                <a:ext uri="{FF2B5EF4-FFF2-40B4-BE49-F238E27FC236}">
                  <a16:creationId xmlns:a16="http://schemas.microsoft.com/office/drawing/2014/main" id="{9D1492B4-8B9A-3A4D-B666-DB5956266DD6}"/>
                </a:ext>
              </a:extLst>
            </p:cNvPr>
            <p:cNvSpPr/>
            <p:nvPr/>
          </p:nvSpPr>
          <p:spPr>
            <a:xfrm>
              <a:off x="9771017" y="2717074"/>
              <a:ext cx="914400" cy="235131"/>
            </a:xfrm>
            <a:prstGeom prst="rightArrow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6201E33-D101-2E43-BAFA-559827BBE5E3}"/>
                </a:ext>
              </a:extLst>
            </p:cNvPr>
            <p:cNvSpPr txBox="1"/>
            <p:nvPr/>
          </p:nvSpPr>
          <p:spPr>
            <a:xfrm>
              <a:off x="8932004" y="2660169"/>
              <a:ext cx="8479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70C0"/>
                  </a:solidFill>
                </a:rPr>
                <a:t>3 years</a:t>
              </a:r>
            </a:p>
          </p:txBody>
        </p:sp>
        <p:sp>
          <p:nvSpPr>
            <p:cNvPr id="4" name="Oval Callout 3">
              <a:extLst>
                <a:ext uri="{FF2B5EF4-FFF2-40B4-BE49-F238E27FC236}">
                  <a16:creationId xmlns:a16="http://schemas.microsoft.com/office/drawing/2014/main" id="{527A3988-30EE-5F46-AFF6-A139DA3EF574}"/>
                </a:ext>
              </a:extLst>
            </p:cNvPr>
            <p:cNvSpPr/>
            <p:nvPr/>
          </p:nvSpPr>
          <p:spPr>
            <a:xfrm>
              <a:off x="8963891" y="3637051"/>
              <a:ext cx="2992582" cy="2389675"/>
            </a:xfrm>
            <a:prstGeom prst="wedgeEllipseCallout">
              <a:avLst>
                <a:gd name="adj1" fmla="val -95435"/>
                <a:gd name="adj2" fmla="val -83186"/>
              </a:avLst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F8E9ED7-5246-5145-9B89-BA6AE4020FCC}"/>
                </a:ext>
              </a:extLst>
            </p:cNvPr>
            <p:cNvSpPr txBox="1"/>
            <p:nvPr/>
          </p:nvSpPr>
          <p:spPr>
            <a:xfrm>
              <a:off x="9319927" y="4004061"/>
              <a:ext cx="2331740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accent5">
                      <a:lumMod val="75000"/>
                    </a:schemeClr>
                  </a:solidFill>
                </a:rPr>
                <a:t>EOSC Future </a:t>
              </a:r>
              <a:r>
                <a:rPr lang="en-US" dirty="0">
                  <a:solidFill>
                    <a:schemeClr val="accent5">
                      <a:lumMod val="75000"/>
                    </a:schemeClr>
                  </a:solidFill>
                </a:rPr>
                <a:t>will unlock the potential of European research through a vision of Open Science for Society. </a:t>
              </a:r>
            </a:p>
            <a:p>
              <a:endParaRPr lang="en-GB" dirty="0">
                <a:solidFill>
                  <a:srgbClr val="0070C0"/>
                </a:solidFill>
              </a:endParaRP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5D00A9C7-E636-0043-AD83-28F1048B834E}"/>
              </a:ext>
            </a:extLst>
          </p:cNvPr>
          <p:cNvSpPr/>
          <p:nvPr/>
        </p:nvSpPr>
        <p:spPr>
          <a:xfrm>
            <a:off x="6074888" y="830134"/>
            <a:ext cx="5688000" cy="28803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FF11875-B922-F04C-926E-65E80DD6055D}"/>
              </a:ext>
            </a:extLst>
          </p:cNvPr>
          <p:cNvSpPr txBox="1"/>
          <p:nvPr/>
        </p:nvSpPr>
        <p:spPr>
          <a:xfrm>
            <a:off x="6142868" y="808671"/>
            <a:ext cx="1794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EOSC Association</a:t>
            </a:r>
          </a:p>
        </p:txBody>
      </p:sp>
    </p:spTree>
    <p:extLst>
      <p:ext uri="{BB962C8B-B14F-4D97-AF65-F5344CB8AC3E}">
        <p14:creationId xmlns:p14="http://schemas.microsoft.com/office/powerpoint/2010/main" val="32091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aNOSC_ppt_template_202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alizzato 2">
      <a:majorFont>
        <a:latin typeface="Muli Regular"/>
        <a:ea typeface=""/>
        <a:cs typeface=""/>
      </a:majorFont>
      <a:minorFont>
        <a:latin typeface="Muli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ogo+EUtex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alizzato 2">
      <a:majorFont>
        <a:latin typeface="Muli Regular"/>
        <a:ea typeface=""/>
        <a:cs typeface=""/>
      </a:majorFont>
      <a:minorFont>
        <a:latin typeface="Muli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PaNOSC_EUflag+b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alizzato 2">
      <a:majorFont>
        <a:latin typeface="Muli Regular"/>
        <a:ea typeface=""/>
        <a:cs typeface=""/>
      </a:majorFont>
      <a:minorFont>
        <a:latin typeface="Muli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PaNOSC_LOGO-onl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alizzato 2">
      <a:majorFont>
        <a:latin typeface="Muli Regular"/>
        <a:ea typeface=""/>
        <a:cs typeface=""/>
      </a:majorFont>
      <a:minorFont>
        <a:latin typeface="Muli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PaNOSC_ppt_template_2020</Template>
  <TotalTime>16476</TotalTime>
  <Words>925</Words>
  <Application>Microsoft Macintosh PowerPoint</Application>
  <PresentationFormat>Widescreen</PresentationFormat>
  <Paragraphs>187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Courier New</vt:lpstr>
      <vt:lpstr>Muli</vt:lpstr>
      <vt:lpstr>Muli Black</vt:lpstr>
      <vt:lpstr>Muli Bold</vt:lpstr>
      <vt:lpstr>Muli Regular</vt:lpstr>
      <vt:lpstr>Symbol</vt:lpstr>
      <vt:lpstr>Wingdings</vt:lpstr>
      <vt:lpstr>PaNOSC_ppt_template_2020</vt:lpstr>
      <vt:lpstr>Logo+EUtext</vt:lpstr>
      <vt:lpstr>PaNOSC_EUflag+bar</vt:lpstr>
      <vt:lpstr>PaNOSC_LOGO-only</vt:lpstr>
      <vt:lpstr>PaN, PaNOSC and ExPaNDS Achieving a Photon and Neutron community federated cloud in the EOSC.</vt:lpstr>
      <vt:lpstr>Content</vt:lpstr>
      <vt:lpstr>What are Photon and Neutron Facilities?</vt:lpstr>
      <vt:lpstr>What can you do with Photon Neutron Beams?</vt:lpstr>
      <vt:lpstr>PaN Data Lifecycle</vt:lpstr>
      <vt:lpstr>Recent example of state of the art Photon Science @ PETRA III</vt:lpstr>
      <vt:lpstr>Another example : Support of Cultural Heritage</vt:lpstr>
      <vt:lpstr>The projects : PaNOSC and ExPaNDS</vt:lpstr>
      <vt:lpstr>PaNOSC and ExPaNDS cheat sheet</vt:lpstr>
      <vt:lpstr>PaN facilities covered by PaNOSC/ExPaNDS</vt:lpstr>
      <vt:lpstr>EOSC , EGI and horizontal infrastructures</vt:lpstr>
      <vt:lpstr>Linking publications, data and infrastructures: The PaN Portal.</vt:lpstr>
      <vt:lpstr>ExPaNDS and PaNOSC contributing to horizontal infrastructure deployment</vt:lpstr>
      <vt:lpstr>And the show for you today is …..</vt:lpstr>
      <vt:lpstr>PowerPoint Presentation</vt:lpstr>
    </vt:vector>
  </TitlesOfParts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the Presentation on one or more lines</dc:title>
  <dc:creator>Microsoft Office User</dc:creator>
  <cp:lastModifiedBy>Microsoft Office User</cp:lastModifiedBy>
  <cp:revision>222</cp:revision>
  <dcterms:created xsi:type="dcterms:W3CDTF">2020-09-28T08:48:26Z</dcterms:created>
  <dcterms:modified xsi:type="dcterms:W3CDTF">2020-11-02T08:03:05Z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2019-04-19T10:00:00Z</vt:filetime>
  </property>
  <property fmtid="{D5CDD505-2E9C-101B-9397-08002B2CF9AE}" pid="3" name="Creator">
    <vt:lpwstr>Adobe InDesign CC 14.0 (Macintosh)</vt:lpwstr>
  </property>
  <property fmtid="{D5CDD505-2E9C-101B-9397-08002B2CF9AE}" pid="4" name="LastSaved">
    <vt:filetime>2019-04-23T10:00:00Z</vt:filetime>
  </property>
</Properties>
</file>