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3" r:id="rId5"/>
    <p:sldMasterId id="2147483655" r:id="rId6"/>
  </p:sldMasterIdLst>
  <p:notesMasterIdLst>
    <p:notesMasterId r:id="rId24"/>
  </p:notesMasterIdLst>
  <p:sldIdLst>
    <p:sldId id="268" r:id="rId7"/>
    <p:sldId id="270" r:id="rId8"/>
    <p:sldId id="301" r:id="rId9"/>
    <p:sldId id="303" r:id="rId10"/>
    <p:sldId id="302" r:id="rId11"/>
    <p:sldId id="304" r:id="rId12"/>
    <p:sldId id="274" r:id="rId13"/>
    <p:sldId id="305" r:id="rId14"/>
    <p:sldId id="307" r:id="rId15"/>
    <p:sldId id="308" r:id="rId16"/>
    <p:sldId id="310" r:id="rId17"/>
    <p:sldId id="311" r:id="rId18"/>
    <p:sldId id="309" r:id="rId19"/>
    <p:sldId id="313" r:id="rId20"/>
    <p:sldId id="312" r:id="rId21"/>
    <p:sldId id="314" r:id="rId22"/>
    <p:sldId id="286" r:id="rId2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EE6CE"/>
    <a:srgbClr val="6699FF"/>
    <a:srgbClr val="FFCC99"/>
    <a:srgbClr val="FFCCCC"/>
    <a:srgbClr val="FFFFCC"/>
    <a:srgbClr val="BCEEFA"/>
    <a:srgbClr val="A9EAF9"/>
    <a:srgbClr val="201B50"/>
    <a:srgbClr val="96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D43767-FFBC-4BA4-88D6-B2ED38F83695}" v="5" dt="2019-11-28T09:49:46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2" autoAdjust="0"/>
    <p:restoredTop sz="91833" autoAdjust="0"/>
  </p:normalViewPr>
  <p:slideViewPr>
    <p:cSldViewPr snapToGrid="0">
      <p:cViewPr varScale="1">
        <p:scale>
          <a:sx n="68" d="100"/>
          <a:sy n="68" d="100"/>
        </p:scale>
        <p:origin x="594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arty, Kat (DLSLtd,RAL,CEO)" userId="9bac0979-e583-4065-8c60-25292b26bb22" providerId="ADAL" clId="{5D4AF4B9-5E92-4B94-8AC9-1A20964BC441}"/>
    <pc:docChg chg="undo custSel addSld delSld modSld sldOrd">
      <pc:chgData name="Roarty, Kat (DLSLtd,RAL,CEO)" userId="9bac0979-e583-4065-8c60-25292b26bb22" providerId="ADAL" clId="{5D4AF4B9-5E92-4B94-8AC9-1A20964BC441}" dt="2019-11-22T13:56:20.148" v="844" actId="6549"/>
      <pc:docMkLst>
        <pc:docMk/>
      </pc:docMkLst>
      <pc:sldChg chg="delSp modSp modNotesTx">
        <pc:chgData name="Roarty, Kat (DLSLtd,RAL,CEO)" userId="9bac0979-e583-4065-8c60-25292b26bb22" providerId="ADAL" clId="{5D4AF4B9-5E92-4B94-8AC9-1A20964BC441}" dt="2019-11-22T13:56:20.148" v="844" actId="6549"/>
        <pc:sldMkLst>
          <pc:docMk/>
          <pc:sldMk cId="3509889116" sldId="267"/>
        </pc:sldMkLst>
        <pc:spChg chg="mod">
          <ac:chgData name="Roarty, Kat (DLSLtd,RAL,CEO)" userId="9bac0979-e583-4065-8c60-25292b26bb22" providerId="ADAL" clId="{5D4AF4B9-5E92-4B94-8AC9-1A20964BC441}" dt="2019-11-22T13:56:20.148" v="844" actId="6549"/>
          <ac:spMkLst>
            <pc:docMk/>
            <pc:sldMk cId="3509889116" sldId="267"/>
            <ac:spMk id="2" creationId="{00000000-0000-0000-0000-000000000000}"/>
          </ac:spMkLst>
        </pc:spChg>
        <pc:picChg chg="del">
          <ac:chgData name="Roarty, Kat (DLSLtd,RAL,CEO)" userId="9bac0979-e583-4065-8c60-25292b26bb22" providerId="ADAL" clId="{5D4AF4B9-5E92-4B94-8AC9-1A20964BC441}" dt="2019-11-22T11:43:11.866" v="28" actId="478"/>
          <ac:picMkLst>
            <pc:docMk/>
            <pc:sldMk cId="3509889116" sldId="267"/>
            <ac:picMk id="4098" creationId="{00000000-0000-0000-0000-000000000000}"/>
          </ac:picMkLst>
        </pc:picChg>
      </pc:sldChg>
    </pc:docChg>
  </pc:docChgLst>
  <pc:docChgLst>
    <pc:chgData name="Roarty, Kat (DLSLtd,RAL,CEO)" userId="9bac0979-e583-4065-8c60-25292b26bb22" providerId="ADAL" clId="{CBD43767-FFBC-4BA4-88D6-B2ED38F83695}"/>
    <pc:docChg chg="custSel addSld delSld modSld sldOrd">
      <pc:chgData name="Roarty, Kat (DLSLtd,RAL,CEO)" userId="9bac0979-e583-4065-8c60-25292b26bb22" providerId="ADAL" clId="{CBD43767-FFBC-4BA4-88D6-B2ED38F83695}" dt="2019-11-28T09:49:55.195" v="38" actId="20577"/>
      <pc:docMkLst>
        <pc:docMk/>
      </pc:docMkLst>
      <pc:sldChg chg="add">
        <pc:chgData name="Roarty, Kat (DLSLtd,RAL,CEO)" userId="9bac0979-e583-4065-8c60-25292b26bb22" providerId="ADAL" clId="{CBD43767-FFBC-4BA4-88D6-B2ED38F83695}" dt="2019-11-28T09:49:16.712" v="3"/>
        <pc:sldMkLst>
          <pc:docMk/>
          <pc:sldMk cId="3275619462" sldId="256"/>
        </pc:sldMkLst>
      </pc:sldChg>
      <pc:sldChg chg="addSp delSp modSp ord">
        <pc:chgData name="Roarty, Kat (DLSLtd,RAL,CEO)" userId="9bac0979-e583-4065-8c60-25292b26bb22" providerId="ADAL" clId="{CBD43767-FFBC-4BA4-88D6-B2ED38F83695}" dt="2019-11-28T09:49:55.195" v="38" actId="20577"/>
        <pc:sldMkLst>
          <pc:docMk/>
          <pc:sldMk cId="3509889116" sldId="267"/>
        </pc:sldMkLst>
        <pc:spChg chg="mod">
          <ac:chgData name="Roarty, Kat (DLSLtd,RAL,CEO)" userId="9bac0979-e583-4065-8c60-25292b26bb22" providerId="ADAL" clId="{CBD43767-FFBC-4BA4-88D6-B2ED38F83695}" dt="2019-11-28T09:49:33.512" v="11" actId="20577"/>
          <ac:spMkLst>
            <pc:docMk/>
            <pc:sldMk cId="3509889116" sldId="267"/>
            <ac:spMk id="2" creationId="{00000000-0000-0000-0000-000000000000}"/>
          </ac:spMkLst>
        </pc:spChg>
        <pc:spChg chg="add del">
          <ac:chgData name="Roarty, Kat (DLSLtd,RAL,CEO)" userId="9bac0979-e583-4065-8c60-25292b26bb22" providerId="ADAL" clId="{CBD43767-FFBC-4BA4-88D6-B2ED38F83695}" dt="2019-11-28T09:49:12.995" v="2"/>
          <ac:spMkLst>
            <pc:docMk/>
            <pc:sldMk cId="3509889116" sldId="267"/>
            <ac:spMk id="3" creationId="{5FAC0A8A-95DB-4B39-A043-31D35A11928C}"/>
          </ac:spMkLst>
        </pc:spChg>
        <pc:spChg chg="add mod">
          <ac:chgData name="Roarty, Kat (DLSLtd,RAL,CEO)" userId="9bac0979-e583-4065-8c60-25292b26bb22" providerId="ADAL" clId="{CBD43767-FFBC-4BA4-88D6-B2ED38F83695}" dt="2019-11-28T09:49:55.195" v="38" actId="20577"/>
          <ac:spMkLst>
            <pc:docMk/>
            <pc:sldMk cId="3509889116" sldId="267"/>
            <ac:spMk id="5" creationId="{4E050D86-4757-4C52-9A10-7C3433E0C285}"/>
          </ac:spMkLst>
        </pc:spChg>
      </pc:sldChg>
      <pc:sldChg chg="del">
        <pc:chgData name="Roarty, Kat (DLSLtd,RAL,CEO)" userId="9bac0979-e583-4065-8c60-25292b26bb22" providerId="ADAL" clId="{CBD43767-FFBC-4BA4-88D6-B2ED38F83695}" dt="2019-11-28T09:48:18.012" v="0" actId="2696"/>
        <pc:sldMkLst>
          <pc:docMk/>
          <pc:sldMk cId="55510387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274D6FF7-6DD6-4A2A-8A28-317A7709FFD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38" tIns="49520" rIns="99038" bIns="495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8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D2A1C813-780B-4360-9190-1985FA6F8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7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dsr.mitpress.mit.edu/pub/577rq08d/release/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dsr.mitpress.mit.edu/pub/577rq08d/release/3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tpressjournals.org/doi/full/10.1162/dint_a_0002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oftwareheritage.org/2020/07/09/intrinsic-vs-extrinsic-identifiers/" TargetMode="External"/><Relationship Id="rId5" Type="http://schemas.openxmlformats.org/officeDocument/2006/relationships/hyperlink" Target="https://www.slideshare.net/AustralianNationalDataService/unpacking-persistent-identifiers-for-research" TargetMode="External"/><Relationship Id="rId4" Type="http://schemas.openxmlformats.org/officeDocument/2006/relationships/hyperlink" Target="https://www.project-freya.eu/en/deliverables/freya_d3-1.pdf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a43c1718b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a43c1718b_2_7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22" tIns="49497" rIns="99022" bIns="49497" anchor="t" anchorCtr="0">
            <a:noAutofit/>
          </a:bodyPr>
          <a:lstStyle/>
          <a:p>
            <a:endParaRPr/>
          </a:p>
          <a:p>
            <a:endParaRPr/>
          </a:p>
          <a:p>
            <a:r>
              <a:rPr lang="en-GB"/>
              <a:t>HBR data lifecycle</a:t>
            </a:r>
            <a:endParaRPr/>
          </a:p>
          <a:p>
            <a:r>
              <a:rPr lang="en-GB" u="sng">
                <a:solidFill>
                  <a:schemeClr val="hlink"/>
                </a:solidFill>
                <a:hlinkClick r:id="rId3"/>
              </a:rPr>
              <a:t>https://hdsr.mitpress.mit.edu/pub/577rq08d/release/3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87" name="Google Shape;87;g9a43c1718b_2_7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22" tIns="49497" rIns="99022" bIns="49497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GB"/>
              <a:pPr>
                <a:buClr>
                  <a:srgbClr val="000000"/>
                </a:buClr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284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a874bb778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a874bb778_1_27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22" tIns="49497" rIns="99022" bIns="49497" anchor="t" anchorCtr="0">
            <a:noAutofit/>
          </a:bodyPr>
          <a:lstStyle/>
          <a:p>
            <a:endParaRPr/>
          </a:p>
        </p:txBody>
      </p:sp>
      <p:sp>
        <p:nvSpPr>
          <p:cNvPr id="149" name="Google Shape;149;g9a874bb778_1_27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22" tIns="49497" rIns="99022" bIns="49497" anchor="b" anchorCtr="0">
            <a:noAutofit/>
          </a:bodyPr>
          <a:lstStyle/>
          <a:p>
            <a:fld id="{00000000-1234-1234-1234-123412341234}" type="slidenum">
              <a:rPr lang="en-GB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88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984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a43c1718b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a43c1718b_2_7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22" tIns="49497" rIns="99022" bIns="49497" anchor="t" anchorCtr="0">
            <a:noAutofit/>
          </a:bodyPr>
          <a:lstStyle/>
          <a:p>
            <a:endParaRPr/>
          </a:p>
          <a:p>
            <a:endParaRPr/>
          </a:p>
          <a:p>
            <a:r>
              <a:rPr lang="en-GB"/>
              <a:t>HBR data lifecycle</a:t>
            </a:r>
            <a:endParaRPr/>
          </a:p>
          <a:p>
            <a:r>
              <a:rPr lang="en-GB" u="sng">
                <a:solidFill>
                  <a:schemeClr val="hlink"/>
                </a:solidFill>
                <a:hlinkClick r:id="rId3"/>
              </a:rPr>
              <a:t>https://hdsr.mitpress.mit.edu/pub/577rq08d/release/3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87" name="Google Shape;87;g9a43c1718b_2_7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22" tIns="49497" rIns="99022" bIns="49497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GB"/>
              <a:pPr>
                <a:buClr>
                  <a:srgbClr val="000000"/>
                </a:buClr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3023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b50aca36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9b50aca368_0_73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22" tIns="49497" rIns="99022" bIns="49497" anchor="t" anchorCtr="0">
            <a:noAutofit/>
          </a:bodyPr>
          <a:lstStyle/>
          <a:p>
            <a:r>
              <a:rPr lang="en-GB" u="sng">
                <a:solidFill>
                  <a:schemeClr val="hlink"/>
                </a:solidFill>
                <a:hlinkClick r:id="rId3"/>
              </a:rPr>
              <a:t>https://www.mitpressjournals.org/doi/full/10.1162/dint_a_00025</a:t>
            </a:r>
            <a:r>
              <a:rPr lang="en-GB"/>
              <a:t> </a:t>
            </a:r>
            <a:endParaRPr/>
          </a:p>
          <a:p>
            <a:endParaRPr/>
          </a:p>
          <a:p>
            <a:endParaRPr/>
          </a:p>
          <a:p>
            <a:r>
              <a:rPr lang="en-GB"/>
              <a:t>FREYA deliverable on identifiers</a:t>
            </a:r>
            <a:endParaRPr/>
          </a:p>
          <a:p>
            <a:r>
              <a:rPr lang="en-GB" u="sng">
                <a:solidFill>
                  <a:schemeClr val="hlink"/>
                </a:solidFill>
                <a:hlinkClick r:id="rId4"/>
              </a:rPr>
              <a:t>https://www.project-freya.eu/en/deliverables/freya_d3-1.pdf</a:t>
            </a:r>
            <a:r>
              <a:rPr lang="en-GB"/>
              <a:t> </a:t>
            </a:r>
            <a:endParaRPr/>
          </a:p>
          <a:p>
            <a:endParaRPr/>
          </a:p>
          <a:p>
            <a:r>
              <a:rPr lang="en-GB" u="sng">
                <a:solidFill>
                  <a:schemeClr val="hlink"/>
                </a:solidFill>
                <a:hlinkClick r:id="rId5"/>
              </a:rPr>
              <a:t>https://www.slideshare.net/AustralianNationalDataService/unpacking-persistent-identifiers-for-research</a:t>
            </a:r>
            <a:endParaRPr/>
          </a:p>
          <a:p>
            <a:endParaRPr/>
          </a:p>
          <a:p>
            <a:endParaRPr/>
          </a:p>
          <a:p>
            <a:r>
              <a:rPr lang="en-GB" u="sng">
                <a:solidFill>
                  <a:schemeClr val="hlink"/>
                </a:solidFill>
                <a:hlinkClick r:id="rId6"/>
              </a:rPr>
              <a:t>https://www.softwareheritage.org/2020/07/09/intrinsic-vs-extrinsic-identifiers/</a:t>
            </a:r>
            <a:r>
              <a:rPr lang="en-GB"/>
              <a:t> 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08" name="Google Shape;208;g9b50aca368_0_73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22" tIns="49497" rIns="99022" bIns="49497" anchor="b" anchorCtr="0">
            <a:noAutofit/>
          </a:bodyPr>
          <a:lstStyle/>
          <a:p>
            <a:fld id="{00000000-1234-1234-1234-123412341234}" type="slidenum">
              <a:rPr lang="en-GB"/>
              <a:p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907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b50aca36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9b50aca368_0_225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22" tIns="49497" rIns="99022" bIns="49497" anchor="t" anchorCtr="0">
            <a:noAutofit/>
          </a:bodyPr>
          <a:lstStyle/>
          <a:p>
            <a:endParaRPr/>
          </a:p>
        </p:txBody>
      </p:sp>
      <p:sp>
        <p:nvSpPr>
          <p:cNvPr id="243" name="Google Shape;243;g9b50aca368_0_225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22" tIns="49497" rIns="99022" bIns="49497" anchor="b" anchorCtr="0">
            <a:noAutofit/>
          </a:bodyPr>
          <a:lstStyle/>
          <a:p>
            <a:fld id="{00000000-1234-1234-1234-123412341234}" type="slidenum">
              <a:rPr lang="en-GB"/>
              <a:p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18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9b50aca368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9b50aca368_0_15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</p:spPr>
        <p:txBody>
          <a:bodyPr spcFirstLastPara="1" wrap="square" lIns="99022" tIns="49497" rIns="99022" bIns="49497" anchor="t" anchorCtr="0">
            <a:noAutofit/>
          </a:bodyPr>
          <a:lstStyle/>
          <a:p>
            <a:endParaRPr/>
          </a:p>
        </p:txBody>
      </p:sp>
      <p:sp>
        <p:nvSpPr>
          <p:cNvPr id="321" name="Google Shape;321;g9b50aca368_0_151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3410"/>
          </a:xfrm>
          <a:prstGeom prst="rect">
            <a:avLst/>
          </a:prstGeom>
        </p:spPr>
        <p:txBody>
          <a:bodyPr spcFirstLastPara="1" wrap="square" lIns="99022" tIns="49497" rIns="99022" bIns="49497" anchor="b" anchorCtr="0">
            <a:noAutofit/>
          </a:bodyPr>
          <a:lstStyle/>
          <a:p>
            <a:fld id="{00000000-1234-1234-1234-123412341234}" type="slidenum">
              <a:rPr lang="en-GB"/>
              <a:p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781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5">
            <a:extLst>
              <a:ext uri="{FF2B5EF4-FFF2-40B4-BE49-F238E27FC236}">
                <a16:creationId xmlns:a16="http://schemas.microsoft.com/office/drawing/2014/main" id="{DDDD9FD9-FCE9-44BB-AECA-673406B210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86" y="-2070804"/>
            <a:ext cx="12329786" cy="1076971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F5E6461-1244-4C38-AC7F-6B55CE0BD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5910"/>
            <a:ext cx="9144000" cy="1463443"/>
          </a:xfrm>
        </p:spPr>
        <p:txBody>
          <a:bodyPr anchor="b"/>
          <a:lstStyle>
            <a:lvl1pPr algn="ctr">
              <a:defRPr sz="6000" b="1">
                <a:solidFill>
                  <a:srgbClr val="201B5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334DDA-A16E-4C57-B4D3-FD9746152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6"/>
            <a:ext cx="9144000" cy="5655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GB" dirty="0"/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3B3AA881-2647-4D71-A0D6-DA21D0DE9086}"/>
              </a:ext>
            </a:extLst>
          </p:cNvPr>
          <p:cNvSpPr txBox="1">
            <a:spLocks/>
          </p:cNvSpPr>
          <p:nvPr userDrawn="1"/>
        </p:nvSpPr>
        <p:spPr>
          <a:xfrm>
            <a:off x="0" y="6339180"/>
            <a:ext cx="12192000" cy="44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This project receives funding from the </a:t>
            </a:r>
            <a:r>
              <a:rPr lang="en-GB" sz="900" i="1">
                <a:solidFill>
                  <a:schemeClr val="bg1">
                    <a:lumMod val="50000"/>
                  </a:schemeClr>
                </a:solidFill>
              </a:rPr>
              <a:t>European Union’s Horizon 2020 research and innovation programme </a:t>
            </a:r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under grant agreement No 857641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Picture 2" descr="https://www.efre.nrw.de/fileadmin/Logos/EU-Fo__rderhinweis__EFRE_/EFRE_Foerderhinweis_deutsch_farbig.jpg">
            <a:extLst>
              <a:ext uri="{FF2B5EF4-FFF2-40B4-BE49-F238E27FC236}">
                <a16:creationId xmlns:a16="http://schemas.microsoft.com/office/drawing/2014/main" id="{ED98E1BA-82C8-49F4-9C35-A61B6AB4CCE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5797" r="68976" b="7854"/>
          <a:stretch/>
        </p:blipFill>
        <p:spPr bwMode="auto">
          <a:xfrm>
            <a:off x="5761894" y="5921247"/>
            <a:ext cx="668213" cy="4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94DD061-1361-43DF-AD43-6435EC4E13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5520" y="631030"/>
            <a:ext cx="5456324" cy="19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46701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EA0DD-0892-4675-AB64-13D21C45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201B50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8FC795-68E2-42BE-866C-B23DFDC6F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9D8732-EFB4-4AFE-9AC3-CBAEF36F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0DD6A6-396D-41EF-A476-777DC05F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53D9A-9DE8-454B-A23C-53E69DC7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7572" y="6356350"/>
            <a:ext cx="611480" cy="365125"/>
          </a:xfrm>
        </p:spPr>
        <p:txBody>
          <a:bodyPr/>
          <a:lstStyle>
            <a:lvl1pPr>
              <a:defRPr/>
            </a:lvl1pPr>
          </a:lstStyle>
          <a:p>
            <a:fld id="{AD676D79-DB49-4305-8E2E-7D0B9A1D96D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7CD56A17-2B18-4F07-8F40-C6685440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68128" y="5257800"/>
            <a:ext cx="1681981" cy="14585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17CC2C-E2BE-4C0F-9895-D4A207352D1F}"/>
              </a:ext>
            </a:extLst>
          </p:cNvPr>
          <p:cNvSpPr/>
          <p:nvPr userDrawn="1"/>
        </p:nvSpPr>
        <p:spPr>
          <a:xfrm>
            <a:off x="0" y="6208862"/>
            <a:ext cx="7719237" cy="36000"/>
          </a:xfrm>
          <a:prstGeom prst="rect">
            <a:avLst/>
          </a:prstGeom>
          <a:gradFill flip="none" rotWithShape="1">
            <a:gsLst>
              <a:gs pos="90000">
                <a:schemeClr val="accent1">
                  <a:lumMod val="5000"/>
                  <a:lumOff val="95000"/>
                </a:schemeClr>
              </a:gs>
              <a:gs pos="46000">
                <a:srgbClr val="201B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C52F6AC-F557-4476-B576-301D5B3CFE97}"/>
              </a:ext>
            </a:extLst>
          </p:cNvPr>
          <p:cNvSpPr txBox="1">
            <a:spLocks/>
          </p:cNvSpPr>
          <p:nvPr userDrawn="1"/>
        </p:nvSpPr>
        <p:spPr>
          <a:xfrm>
            <a:off x="838200" y="6339180"/>
            <a:ext cx="7051158" cy="44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This project receives funding from the </a:t>
            </a:r>
            <a:r>
              <a:rPr lang="en-GB" sz="900" i="1">
                <a:solidFill>
                  <a:schemeClr val="bg1">
                    <a:lumMod val="50000"/>
                  </a:schemeClr>
                </a:solidFill>
              </a:rPr>
              <a:t>European Union’s Horizon 2020 research and innovation programme </a:t>
            </a:r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under grant agreement No 857641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 descr="https://www.efre.nrw.de/fileadmin/Logos/EU-Fo__rderhinweis__EFRE_/EFRE_Foerderhinweis_deutsch_farbig.jpg">
            <a:extLst>
              <a:ext uri="{FF2B5EF4-FFF2-40B4-BE49-F238E27FC236}">
                <a16:creationId xmlns:a16="http://schemas.microsoft.com/office/drawing/2014/main" id="{4DF28E5F-8DE6-4D7B-B26D-727D17D57EF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5797" r="68976" b="7854"/>
          <a:stretch/>
        </p:blipFill>
        <p:spPr bwMode="auto">
          <a:xfrm>
            <a:off x="169987" y="6333010"/>
            <a:ext cx="668213" cy="4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4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26CB-3BEC-4086-A6CC-E7AF26566C67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F0F64-20AD-49BE-8542-CBC7DA2AA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89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55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st-Last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ctrTitle"/>
          </p:nvPr>
        </p:nvSpPr>
        <p:spPr bwMode="auto">
          <a:xfrm>
            <a:off x="1447800" y="2895600"/>
            <a:ext cx="697170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500" b="1">
                <a:solidFill>
                  <a:srgbClr val="4A4E4F"/>
                </a:solidFill>
                <a:latin typeface="Muli Black"/>
                <a:cs typeface="Muli Black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subTitle" idx="4"/>
          </p:nvPr>
        </p:nvSpPr>
        <p:spPr bwMode="auto">
          <a:xfrm>
            <a:off x="1447801" y="4284077"/>
            <a:ext cx="69717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>
                <a:solidFill>
                  <a:srgbClr val="4A4E4F"/>
                </a:solidFill>
                <a:latin typeface="Muli"/>
              </a:defRPr>
            </a:lvl1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963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7310043" cy="4462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900" b="1" i="0">
                <a:solidFill>
                  <a:srgbClr val="4C4D4F"/>
                </a:solidFill>
                <a:latin typeface="Muli Black"/>
                <a:cs typeface="Muli Black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10130713" cy="3693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rgbClr val="4C4D4F"/>
                </a:solidFill>
                <a:latin typeface="Muli"/>
                <a:cs typeface="Mul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uli Regular"/>
                <a:cs typeface="Muli Regular"/>
              </a:defRPr>
            </a:lvl1pPr>
          </a:lstStyle>
          <a:p>
            <a:pPr>
              <a:defRPr/>
            </a:pPr>
            <a:fld id="{CAC6784C-9DAB-514C-B4CE-D33C947A8EB6}" type="slidenum">
              <a:rPr lang="en-US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457200" y="2057400"/>
            <a:ext cx="10287000" cy="990600"/>
          </a:xfrm>
        </p:spPr>
        <p:txBody>
          <a:bodyPr>
            <a:noAutofit/>
          </a:bodyPr>
          <a:lstStyle>
            <a:lvl1pPr>
              <a:defRPr sz="2400">
                <a:latin typeface="Muli Regular"/>
                <a:cs typeface="Muli Regular"/>
              </a:defRPr>
            </a:lvl1pPr>
            <a:lvl2pPr marL="742950" indent="-285750">
              <a:buFont typeface="Courier New"/>
              <a:buChar char="o"/>
              <a:defRPr sz="2400">
                <a:latin typeface="Muli Regular"/>
                <a:cs typeface="Muli Regular"/>
              </a:defRPr>
            </a:lvl2pPr>
            <a:lvl3pPr marL="1143000" indent="-228600">
              <a:buFont typeface="Wingdings"/>
              <a:buChar char="§"/>
              <a:defRPr sz="2400">
                <a:latin typeface="Muli Regular"/>
                <a:cs typeface="Muli Regular"/>
              </a:defRPr>
            </a:lvl3pPr>
            <a:lvl4pPr>
              <a:defRPr sz="2400">
                <a:latin typeface="Muli Regular"/>
                <a:cs typeface="Muli Regular"/>
              </a:defRPr>
            </a:lvl4pPr>
            <a:lvl5pPr marL="2057400" indent="-228600">
              <a:buFont typeface="Wingdings"/>
              <a:buChar char="²"/>
              <a:defRPr sz="2400">
                <a:latin typeface="Muli Regular"/>
                <a:cs typeface="Muli Regular"/>
              </a:defRPr>
            </a:lvl5pPr>
          </a:lstStyle>
          <a:p>
            <a:pPr lvl="0">
              <a:defRPr/>
            </a:pPr>
            <a:r>
              <a:rPr lang="it-IT"/>
              <a:t>Click to edit Master text styles</a:t>
            </a:r>
          </a:p>
          <a:p>
            <a:pPr lvl="1">
              <a:defRPr/>
            </a:pPr>
            <a:r>
              <a:rPr lang="it-IT"/>
              <a:t>Second level</a:t>
            </a:r>
          </a:p>
          <a:p>
            <a:pPr lvl="2">
              <a:defRPr/>
            </a:pPr>
            <a:r>
              <a:rPr lang="it-IT"/>
              <a:t>Third level</a:t>
            </a:r>
          </a:p>
          <a:p>
            <a:pPr lvl="3">
              <a:defRPr/>
            </a:pPr>
            <a:r>
              <a:rPr lang="it-IT"/>
              <a:t>Fourth level</a:t>
            </a:r>
          </a:p>
          <a:p>
            <a:pPr lvl="4">
              <a:defRPr/>
            </a:pPr>
            <a:r>
              <a:rPr lang="it-IT"/>
              <a:t>Fifth level</a:t>
            </a:r>
            <a:endParaRPr lang="en-US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2"/>
          </p:nvPr>
        </p:nvSpPr>
        <p:spPr bwMode="auto">
          <a:xfrm>
            <a:off x="7193767" y="4596273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/>
              </a:defRPr>
            </a:lvl1pPr>
          </a:lstStyle>
          <a:p>
            <a:pPr>
              <a:defRPr/>
            </a:pPr>
            <a:r>
              <a:rPr lang="de-DE"/>
              <a:t>PSI soundso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34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EA0DD-0892-4675-AB64-13D21C45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201B50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8FC795-68E2-42BE-866C-B23DFDC6F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53D9A-9DE8-454B-A23C-53E69DC7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7572" y="6356350"/>
            <a:ext cx="611480" cy="365125"/>
          </a:xfrm>
        </p:spPr>
        <p:txBody>
          <a:bodyPr/>
          <a:lstStyle>
            <a:lvl1pPr>
              <a:defRPr/>
            </a:lvl1pPr>
          </a:lstStyle>
          <a:p>
            <a:fld id="{AD676D79-DB49-4305-8E2E-7D0B9A1D96D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32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heme" Target="../theme/them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73EB67-5653-48CD-986C-91038E6C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A1EA1B-F529-416C-8BF5-F2F1FEF9B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8F106A-66A7-4CA4-BCDA-DDEC0731F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3E7E4-4321-4223-8086-6425ECE8DF3A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AEFAD3-3569-46DD-9620-1D442B0E9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3C96DC-1FC0-472B-ABED-2E088817E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1EF1-5E5B-4D03-968A-04EA430F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5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magine 4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260648"/>
            <a:ext cx="12192000" cy="6858000"/>
          </a:xfrm>
          <a:prstGeom prst="rect">
            <a:avLst/>
          </a:prstGeom>
        </p:spPr>
      </p:pic>
      <p:pic>
        <p:nvPicPr>
          <p:cNvPr id="5" name="Immagin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8200" y="762000"/>
            <a:ext cx="2743200" cy="1303747"/>
          </a:xfrm>
          <a:prstGeom prst="rect">
            <a:avLst/>
          </a:prstGeom>
        </p:spPr>
      </p:pic>
      <p:pic>
        <p:nvPicPr>
          <p:cNvPr id="6" name="Image 33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8400256" y="836712"/>
            <a:ext cx="3440100" cy="1212520"/>
          </a:xfrm>
          <a:prstGeom prst="rect">
            <a:avLst/>
          </a:prstGeom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alphaModFix amt="21000"/>
          </a:blip>
          <a:srcRect l="-1" t="50382" r="727" b="28552"/>
          <a:stretch/>
        </p:blipFill>
        <p:spPr bwMode="auto">
          <a:xfrm>
            <a:off x="0" y="260648"/>
            <a:ext cx="12240000" cy="2268000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6">
            <a:alphaModFix amt="21000"/>
          </a:blip>
          <a:srcRect l="-1" t="55391" r="1311" b="37252"/>
          <a:stretch/>
        </p:blipFill>
        <p:spPr bwMode="auto">
          <a:xfrm>
            <a:off x="0" y="6309408"/>
            <a:ext cx="12167999" cy="792000"/>
          </a:xfrm>
          <a:prstGeom prst="rect">
            <a:avLst/>
          </a:prstGeom>
        </p:spPr>
      </p:pic>
      <p:sp>
        <p:nvSpPr>
          <p:cNvPr id="9" name="object 17"/>
          <p:cNvSpPr>
            <a:spLocks/>
          </p:cNvSpPr>
          <p:nvPr/>
        </p:nvSpPr>
        <p:spPr bwMode="auto">
          <a:xfrm>
            <a:off x="1271464" y="6461417"/>
            <a:ext cx="909788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750" spc="5">
                <a:solidFill>
                  <a:srgbClr val="FFFFFF"/>
                </a:solidFill>
                <a:latin typeface="Muli"/>
                <a:cs typeface="Muli"/>
              </a:rPr>
              <a:t>Th</a:t>
            </a:r>
            <a:r>
              <a:rPr lang="en-US" sz="750" spc="5">
                <a:solidFill>
                  <a:srgbClr val="FFFFFF"/>
                </a:solidFill>
                <a:latin typeface="Muli"/>
                <a:cs typeface="Muli"/>
              </a:rPr>
              <a:t>ese</a:t>
            </a:r>
            <a:r>
              <a:rPr sz="750" spc="-1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750" spc="15">
                <a:solidFill>
                  <a:srgbClr val="FFFFFF"/>
                </a:solidFill>
                <a:latin typeface="Muli"/>
                <a:cs typeface="Muli"/>
              </a:rPr>
              <a:t>project</a:t>
            </a:r>
            <a:r>
              <a:rPr lang="en-US" sz="750" spc="15">
                <a:solidFill>
                  <a:srgbClr val="FFFFFF"/>
                </a:solidFill>
                <a:latin typeface="Muli"/>
                <a:cs typeface="Muli"/>
              </a:rPr>
              <a:t>s</a:t>
            </a:r>
            <a:r>
              <a:rPr sz="750" spc="-1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750" spc="15">
                <a:solidFill>
                  <a:srgbClr val="FFFFFF"/>
                </a:solidFill>
                <a:latin typeface="Muli"/>
                <a:cs typeface="Muli"/>
              </a:rPr>
              <a:t>ha</a:t>
            </a:r>
            <a:r>
              <a:rPr lang="en-US" sz="750" spc="15">
                <a:solidFill>
                  <a:srgbClr val="FFFFFF"/>
                </a:solidFill>
                <a:latin typeface="Muli"/>
                <a:cs typeface="Muli"/>
              </a:rPr>
              <a:t>ve</a:t>
            </a:r>
            <a:r>
              <a:rPr sz="750" spc="-1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750" spc="5">
                <a:solidFill>
                  <a:srgbClr val="FFFFFF"/>
                </a:solidFill>
                <a:latin typeface="Muli"/>
                <a:cs typeface="Muli"/>
              </a:rPr>
              <a:t>received</a:t>
            </a:r>
            <a:r>
              <a:rPr sz="750" spc="-1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750" spc="25">
                <a:solidFill>
                  <a:srgbClr val="FFFFFF"/>
                </a:solidFill>
                <a:latin typeface="Muli"/>
                <a:cs typeface="Muli"/>
              </a:rPr>
              <a:t>funding</a:t>
            </a:r>
            <a:r>
              <a:rPr sz="750" spc="-1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750" spc="25">
                <a:solidFill>
                  <a:srgbClr val="FFFFFF"/>
                </a:solidFill>
                <a:latin typeface="Muli"/>
                <a:cs typeface="Muli"/>
              </a:rPr>
              <a:t>from</a:t>
            </a:r>
            <a:r>
              <a:rPr sz="750" spc="-1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750" spc="20">
                <a:solidFill>
                  <a:srgbClr val="FFFFFF"/>
                </a:solidFill>
                <a:latin typeface="Muli"/>
                <a:cs typeface="Muli"/>
              </a:rPr>
              <a:t>the</a:t>
            </a:r>
            <a:r>
              <a:rPr sz="750" spc="-1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750" spc="5">
                <a:solidFill>
                  <a:srgbClr val="FFFFFF"/>
                </a:solidFill>
                <a:latin typeface="Muli"/>
                <a:cs typeface="Muli"/>
              </a:rPr>
              <a:t>European</a:t>
            </a:r>
            <a:r>
              <a:rPr sz="750" spc="-1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750" spc="5">
                <a:solidFill>
                  <a:srgbClr val="FFFFFF"/>
                </a:solidFill>
                <a:latin typeface="Muli"/>
                <a:cs typeface="Muli"/>
              </a:rPr>
              <a:t>Union’s</a:t>
            </a:r>
            <a:r>
              <a:rPr sz="750" spc="-1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750" spc="15">
                <a:solidFill>
                  <a:srgbClr val="FFFFFF"/>
                </a:solidFill>
                <a:latin typeface="Muli"/>
                <a:cs typeface="Muli"/>
              </a:rPr>
              <a:t>Horizon</a:t>
            </a:r>
            <a:r>
              <a:rPr sz="750" spc="-1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750" spc="30">
                <a:solidFill>
                  <a:srgbClr val="FFFFFF"/>
                </a:solidFill>
                <a:latin typeface="Muli"/>
                <a:cs typeface="Muli"/>
              </a:rPr>
              <a:t>2020</a:t>
            </a:r>
            <a:r>
              <a:rPr sz="750" spc="-1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750" spc="5">
                <a:solidFill>
                  <a:srgbClr val="FFFFFF"/>
                </a:solidFill>
                <a:latin typeface="Muli"/>
                <a:cs typeface="Muli"/>
              </a:rPr>
              <a:t>research</a:t>
            </a:r>
            <a:r>
              <a:rPr sz="750" spc="-1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750" spc="25">
                <a:solidFill>
                  <a:srgbClr val="FFFFFF"/>
                </a:solidFill>
                <a:latin typeface="Muli"/>
                <a:cs typeface="Muli"/>
              </a:rPr>
              <a:t>and</a:t>
            </a:r>
            <a:r>
              <a:rPr sz="750" spc="-1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750" spc="20">
                <a:solidFill>
                  <a:srgbClr val="FFFFFF"/>
                </a:solidFill>
                <a:latin typeface="Muli"/>
                <a:cs typeface="Muli"/>
              </a:rPr>
              <a:t>innovation</a:t>
            </a:r>
            <a:r>
              <a:rPr sz="750" spc="-1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750" spc="20">
                <a:solidFill>
                  <a:srgbClr val="FFFFFF"/>
                </a:solidFill>
                <a:latin typeface="Muli"/>
                <a:cs typeface="Muli"/>
              </a:rPr>
              <a:t>programme</a:t>
            </a:r>
            <a:r>
              <a:rPr sz="750" spc="-1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750" spc="15">
                <a:solidFill>
                  <a:srgbClr val="FFFFFF"/>
                </a:solidFill>
                <a:latin typeface="Muli"/>
                <a:cs typeface="Muli"/>
              </a:rPr>
              <a:t>under</a:t>
            </a:r>
            <a:r>
              <a:rPr sz="750" spc="-1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750" spc="30">
                <a:solidFill>
                  <a:srgbClr val="FFFFFF"/>
                </a:solidFill>
                <a:latin typeface="Muli"/>
                <a:cs typeface="Muli"/>
              </a:rPr>
              <a:t>grant</a:t>
            </a:r>
            <a:r>
              <a:rPr sz="750" spc="-10">
                <a:solidFill>
                  <a:srgbClr val="FFFFFF"/>
                </a:solidFill>
                <a:latin typeface="Muli"/>
                <a:cs typeface="Muli"/>
              </a:rPr>
              <a:t> </a:t>
            </a:r>
            <a:r>
              <a:rPr sz="750" spc="15">
                <a:solidFill>
                  <a:srgbClr val="FFFFFF"/>
                </a:solidFill>
                <a:latin typeface="Muli"/>
                <a:cs typeface="Muli"/>
              </a:rPr>
              <a:t>agreement</a:t>
            </a:r>
            <a:r>
              <a:rPr sz="750" spc="-10">
                <a:solidFill>
                  <a:srgbClr val="FFFFFF"/>
                </a:solidFill>
                <a:latin typeface="Muli"/>
                <a:cs typeface="Muli"/>
              </a:rPr>
              <a:t> No. </a:t>
            </a:r>
            <a:r>
              <a:rPr sz="750" spc="30">
                <a:solidFill>
                  <a:srgbClr val="FFFFFF"/>
                </a:solidFill>
                <a:latin typeface="Muli"/>
                <a:cs typeface="Muli"/>
              </a:rPr>
              <a:t>823852</a:t>
            </a:r>
            <a:r>
              <a:rPr lang="en-US" sz="750" spc="30">
                <a:solidFill>
                  <a:srgbClr val="FFFFFF"/>
                </a:solidFill>
                <a:latin typeface="Muli"/>
                <a:cs typeface="Muli"/>
              </a:rPr>
              <a:t> and No. </a:t>
            </a:r>
            <a:r>
              <a:rPr lang="en-GB" sz="800">
                <a:solidFill>
                  <a:schemeClr val="bg1"/>
                </a:solidFill>
              </a:rPr>
              <a:t>857641</a:t>
            </a:r>
            <a:endParaRPr sz="750">
              <a:solidFill>
                <a:schemeClr val="bg1"/>
              </a:solidFill>
              <a:latin typeface="Muli"/>
              <a:cs typeface="Muli"/>
            </a:endParaRPr>
          </a:p>
        </p:txBody>
      </p:sp>
      <p:grpSp>
        <p:nvGrpSpPr>
          <p:cNvPr id="10" name="Gruppo 49"/>
          <p:cNvGrpSpPr/>
          <p:nvPr/>
        </p:nvGrpSpPr>
        <p:grpSpPr bwMode="auto">
          <a:xfrm>
            <a:off x="551384" y="6381328"/>
            <a:ext cx="486409" cy="345440"/>
            <a:chOff x="995362" y="6228256"/>
            <a:chExt cx="486409" cy="345440"/>
          </a:xfrm>
        </p:grpSpPr>
        <p:sp>
          <p:nvSpPr>
            <p:cNvPr id="11" name="object 18"/>
            <p:cNvSpPr/>
            <p:nvPr/>
          </p:nvSpPr>
          <p:spPr bwMode="auto">
            <a:xfrm>
              <a:off x="995362" y="6228256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 extrusionOk="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Muli"/>
              </a:endParaRPr>
            </a:p>
          </p:txBody>
        </p:sp>
        <p:sp>
          <p:nvSpPr>
            <p:cNvPr id="12" name="object 19"/>
            <p:cNvSpPr/>
            <p:nvPr/>
          </p:nvSpPr>
          <p:spPr bwMode="auto"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7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Muli"/>
              </a:endParaRPr>
            </a:p>
          </p:txBody>
        </p:sp>
        <p:sp>
          <p:nvSpPr>
            <p:cNvPr id="13" name="object 20"/>
            <p:cNvSpPr/>
            <p:nvPr/>
          </p:nvSpPr>
          <p:spPr bwMode="auto"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 extrusionOk="0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 extrusionOk="0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 extrusionOk="0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Muli"/>
              </a:endParaRPr>
            </a:p>
          </p:txBody>
        </p:sp>
        <p:sp>
          <p:nvSpPr>
            <p:cNvPr id="14" name="object 21"/>
            <p:cNvSpPr/>
            <p:nvPr/>
          </p:nvSpPr>
          <p:spPr bwMode="auto"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8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Muli"/>
              </a:endParaRPr>
            </a:p>
          </p:txBody>
        </p:sp>
        <p:sp>
          <p:nvSpPr>
            <p:cNvPr id="15" name="object 22"/>
            <p:cNvSpPr/>
            <p:nvPr/>
          </p:nvSpPr>
          <p:spPr bwMode="auto"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 extrusionOk="0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 extrusionOk="0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 extrusionOk="0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Muli"/>
              </a:endParaRPr>
            </a:p>
          </p:txBody>
        </p:sp>
        <p:sp>
          <p:nvSpPr>
            <p:cNvPr id="16" name="object 23"/>
            <p:cNvSpPr/>
            <p:nvPr/>
          </p:nvSpPr>
          <p:spPr bwMode="auto">
            <a:xfrm>
              <a:off x="1290485" y="6453159"/>
              <a:ext cx="86601" cy="85237"/>
            </a:xfrm>
            <a:prstGeom prst="rect">
              <a:avLst/>
            </a:prstGeom>
            <a:blipFill>
              <a:blip r:embed="rId9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Muli"/>
              </a:endParaRPr>
            </a:p>
          </p:txBody>
        </p:sp>
        <p:sp>
          <p:nvSpPr>
            <p:cNvPr id="17" name="object 24"/>
            <p:cNvSpPr/>
            <p:nvPr/>
          </p:nvSpPr>
          <p:spPr bwMode="auto"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 extrusionOk="0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 extrusionOk="0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 extrusionOk="0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Muli"/>
              </a:endParaRPr>
            </a:p>
          </p:txBody>
        </p:sp>
        <p:sp>
          <p:nvSpPr>
            <p:cNvPr id="18" name="object 25"/>
            <p:cNvSpPr/>
            <p:nvPr/>
          </p:nvSpPr>
          <p:spPr bwMode="auto"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10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Muli"/>
              </a:endParaRPr>
            </a:p>
          </p:txBody>
        </p:sp>
        <p:sp>
          <p:nvSpPr>
            <p:cNvPr id="19" name="object 26"/>
            <p:cNvSpPr/>
            <p:nvPr/>
          </p:nvSpPr>
          <p:spPr bwMode="auto"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 extrusionOk="0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 extrusionOk="0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 extrusionOk="0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Mul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77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dt="0"/>
  <p:txStyles>
    <p:titleStyle>
      <a:lvl1pPr algn="ctr" defTabSz="4572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 bwMode="auto">
          <a:xfrm>
            <a:off x="0" y="5778500"/>
            <a:ext cx="12179300" cy="1079500"/>
            <a:chOff x="-25287" y="-2187624"/>
            <a:chExt cx="12179300" cy="1079500"/>
          </a:xfrm>
        </p:grpSpPr>
        <p:pic>
          <p:nvPicPr>
            <p:cNvPr id="5" name="Immagine 6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-25287" y="-2187624"/>
              <a:ext cx="12179300" cy="1079500"/>
            </a:xfrm>
            <a:prstGeom prst="rect">
              <a:avLst/>
            </a:prstGeom>
          </p:spPr>
        </p:pic>
        <p:pic>
          <p:nvPicPr>
            <p:cNvPr id="6" name="Graphique 6"/>
            <p:cNvPicPr>
              <a:picLocks noChangeAspect="1"/>
            </p:cNvPicPr>
            <p:nvPr userDrawn="1"/>
          </p:nvPicPr>
          <p:blipFill>
            <a:blip r:embed="rId5"/>
            <a:srcRect l="1" t="24043" r="-596" b="24122"/>
            <a:stretch/>
          </p:blipFill>
          <p:spPr bwMode="auto">
            <a:xfrm>
              <a:off x="8328248" y="-1980896"/>
              <a:ext cx="1692000" cy="756000"/>
            </a:xfrm>
            <a:prstGeom prst="rect">
              <a:avLst/>
            </a:prstGeom>
          </p:spPr>
        </p:pic>
      </p:grpSp>
      <p:sp>
        <p:nvSpPr>
          <p:cNvPr id="7" name="Segnaposto data 3"/>
          <p:cNvSpPr>
            <a:spLocks noGrp="1"/>
          </p:cNvSpPr>
          <p:nvPr>
            <p:ph type="dt" sz="half" idx="2"/>
          </p:nvPr>
        </p:nvSpPr>
        <p:spPr bwMode="auto">
          <a:xfrm>
            <a:off x="7372672" y="6454891"/>
            <a:ext cx="2743200" cy="1524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/>
              </a:defRPr>
            </a:lvl1pPr>
          </a:lstStyle>
          <a:p>
            <a:pPr>
              <a:defRPr/>
            </a:pPr>
            <a:r>
              <a:rPr lang="de-DE"/>
              <a:t>PSI soundso</a:t>
            </a:r>
            <a:endParaRPr lang="it-IT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 bwMode="auto"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uli Regular"/>
                <a:cs typeface="Muli Regular"/>
              </a:defRPr>
            </a:lvl1pPr>
          </a:lstStyle>
          <a:p>
            <a:pPr>
              <a:defRPr/>
            </a:pPr>
            <a:fld id="{CAC6784C-9DAB-514C-B4CE-D33C947A8EB6}" type="slidenum">
              <a:rPr lang="en-US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1097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it-IT"/>
              <a:t>Click to edit Master text styles</a:t>
            </a:r>
          </a:p>
          <a:p>
            <a:pPr lvl="1">
              <a:defRPr/>
            </a:pPr>
            <a:r>
              <a:rPr lang="it-IT"/>
              <a:t>Second level</a:t>
            </a:r>
          </a:p>
          <a:p>
            <a:pPr lvl="2">
              <a:defRPr/>
            </a:pPr>
            <a:r>
              <a:rPr lang="it-IT"/>
              <a:t>Third level</a:t>
            </a:r>
          </a:p>
          <a:p>
            <a:pPr lvl="3">
              <a:defRPr/>
            </a:pPr>
            <a:r>
              <a:rPr lang="it-IT"/>
              <a:t>Fourth level</a:t>
            </a:r>
          </a:p>
          <a:p>
            <a:pPr lvl="4">
              <a:defRPr/>
            </a:pPr>
            <a:r>
              <a:rPr lang="it-IT"/>
              <a:t>Fifth level</a:t>
            </a:r>
            <a:endParaRPr lang="en-US"/>
          </a:p>
        </p:txBody>
      </p:sp>
      <p:sp>
        <p:nvSpPr>
          <p:cNvPr id="11" name="object 17"/>
          <p:cNvSpPr>
            <a:spLocks/>
          </p:cNvSpPr>
          <p:nvPr/>
        </p:nvSpPr>
        <p:spPr bwMode="auto">
          <a:xfrm>
            <a:off x="479376" y="6453336"/>
            <a:ext cx="909788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750" spc="5">
                <a:solidFill>
                  <a:schemeClr val="tx1"/>
                </a:solidFill>
                <a:latin typeface="Muli"/>
                <a:cs typeface="Muli"/>
              </a:rPr>
              <a:t>Th</a:t>
            </a:r>
            <a:r>
              <a:rPr lang="en-US" sz="750" spc="5">
                <a:solidFill>
                  <a:schemeClr val="tx1"/>
                </a:solidFill>
                <a:latin typeface="Muli"/>
                <a:cs typeface="Muli"/>
              </a:rPr>
              <a:t>ese</a:t>
            </a:r>
            <a:r>
              <a:rPr sz="750" spc="-10">
                <a:solidFill>
                  <a:schemeClr val="tx1"/>
                </a:solidFill>
                <a:latin typeface="Muli"/>
                <a:cs typeface="Muli"/>
              </a:rPr>
              <a:t> </a:t>
            </a:r>
            <a:r>
              <a:rPr sz="750" spc="15">
                <a:solidFill>
                  <a:schemeClr val="tx1"/>
                </a:solidFill>
                <a:latin typeface="Muli"/>
                <a:cs typeface="Muli"/>
              </a:rPr>
              <a:t>project</a:t>
            </a:r>
            <a:r>
              <a:rPr lang="en-US" sz="750" spc="15">
                <a:solidFill>
                  <a:schemeClr val="tx1"/>
                </a:solidFill>
                <a:latin typeface="Muli"/>
                <a:cs typeface="Muli"/>
              </a:rPr>
              <a:t>s</a:t>
            </a:r>
            <a:r>
              <a:rPr sz="750" spc="-10">
                <a:solidFill>
                  <a:schemeClr val="tx1"/>
                </a:solidFill>
                <a:latin typeface="Muli"/>
                <a:cs typeface="Muli"/>
              </a:rPr>
              <a:t> </a:t>
            </a:r>
            <a:r>
              <a:rPr sz="750" spc="15">
                <a:solidFill>
                  <a:schemeClr val="tx1"/>
                </a:solidFill>
                <a:latin typeface="Muli"/>
                <a:cs typeface="Muli"/>
              </a:rPr>
              <a:t>ha</a:t>
            </a:r>
            <a:r>
              <a:rPr lang="en-US" sz="750" spc="15">
                <a:solidFill>
                  <a:schemeClr val="tx1"/>
                </a:solidFill>
                <a:latin typeface="Muli"/>
                <a:cs typeface="Muli"/>
              </a:rPr>
              <a:t>ve</a:t>
            </a:r>
            <a:r>
              <a:rPr sz="750" spc="-10">
                <a:solidFill>
                  <a:schemeClr val="tx1"/>
                </a:solidFill>
                <a:latin typeface="Muli"/>
                <a:cs typeface="Muli"/>
              </a:rPr>
              <a:t> </a:t>
            </a:r>
            <a:r>
              <a:rPr sz="750" spc="5">
                <a:solidFill>
                  <a:schemeClr val="tx1"/>
                </a:solidFill>
                <a:latin typeface="Muli"/>
                <a:cs typeface="Muli"/>
              </a:rPr>
              <a:t>received</a:t>
            </a:r>
            <a:r>
              <a:rPr sz="750" spc="-10">
                <a:solidFill>
                  <a:schemeClr val="tx1"/>
                </a:solidFill>
                <a:latin typeface="Muli"/>
                <a:cs typeface="Muli"/>
              </a:rPr>
              <a:t> </a:t>
            </a:r>
            <a:r>
              <a:rPr sz="750" spc="25">
                <a:solidFill>
                  <a:schemeClr val="tx1"/>
                </a:solidFill>
                <a:latin typeface="Muli"/>
                <a:cs typeface="Muli"/>
              </a:rPr>
              <a:t>funding</a:t>
            </a:r>
            <a:r>
              <a:rPr sz="750" spc="-10">
                <a:solidFill>
                  <a:schemeClr val="tx1"/>
                </a:solidFill>
                <a:latin typeface="Muli"/>
                <a:cs typeface="Muli"/>
              </a:rPr>
              <a:t> </a:t>
            </a:r>
            <a:r>
              <a:rPr sz="750" spc="25">
                <a:solidFill>
                  <a:schemeClr val="tx1"/>
                </a:solidFill>
                <a:latin typeface="Muli"/>
                <a:cs typeface="Muli"/>
              </a:rPr>
              <a:t>from</a:t>
            </a:r>
            <a:r>
              <a:rPr sz="750" spc="-10">
                <a:solidFill>
                  <a:schemeClr val="tx1"/>
                </a:solidFill>
                <a:latin typeface="Muli"/>
                <a:cs typeface="Muli"/>
              </a:rPr>
              <a:t> </a:t>
            </a:r>
            <a:r>
              <a:rPr sz="750" spc="20">
                <a:solidFill>
                  <a:schemeClr val="tx1"/>
                </a:solidFill>
                <a:latin typeface="Muli"/>
                <a:cs typeface="Muli"/>
              </a:rPr>
              <a:t>the</a:t>
            </a:r>
            <a:r>
              <a:rPr sz="750" spc="-10">
                <a:solidFill>
                  <a:schemeClr val="tx1"/>
                </a:solidFill>
                <a:latin typeface="Muli"/>
                <a:cs typeface="Muli"/>
              </a:rPr>
              <a:t> </a:t>
            </a:r>
            <a:r>
              <a:rPr sz="750" spc="5">
                <a:solidFill>
                  <a:schemeClr val="tx1"/>
                </a:solidFill>
                <a:latin typeface="Muli"/>
                <a:cs typeface="Muli"/>
              </a:rPr>
              <a:t>European</a:t>
            </a:r>
            <a:r>
              <a:rPr sz="750" spc="-10">
                <a:solidFill>
                  <a:schemeClr val="tx1"/>
                </a:solidFill>
                <a:latin typeface="Muli"/>
                <a:cs typeface="Muli"/>
              </a:rPr>
              <a:t> </a:t>
            </a:r>
            <a:r>
              <a:rPr sz="750" spc="5">
                <a:solidFill>
                  <a:schemeClr val="tx1"/>
                </a:solidFill>
                <a:latin typeface="Muli"/>
                <a:cs typeface="Muli"/>
              </a:rPr>
              <a:t>Union’s</a:t>
            </a:r>
            <a:r>
              <a:rPr sz="750" spc="-10">
                <a:solidFill>
                  <a:schemeClr val="tx1"/>
                </a:solidFill>
                <a:latin typeface="Muli"/>
                <a:cs typeface="Muli"/>
              </a:rPr>
              <a:t> </a:t>
            </a:r>
            <a:r>
              <a:rPr sz="750" spc="15">
                <a:solidFill>
                  <a:schemeClr val="tx1"/>
                </a:solidFill>
                <a:latin typeface="Muli"/>
                <a:cs typeface="Muli"/>
              </a:rPr>
              <a:t>Horizon</a:t>
            </a:r>
            <a:r>
              <a:rPr sz="750" spc="-10">
                <a:solidFill>
                  <a:schemeClr val="tx1"/>
                </a:solidFill>
                <a:latin typeface="Muli"/>
                <a:cs typeface="Muli"/>
              </a:rPr>
              <a:t> </a:t>
            </a:r>
            <a:r>
              <a:rPr sz="750" spc="30">
                <a:solidFill>
                  <a:schemeClr val="tx1"/>
                </a:solidFill>
                <a:latin typeface="Muli"/>
                <a:cs typeface="Muli"/>
              </a:rPr>
              <a:t>2020</a:t>
            </a:r>
            <a:r>
              <a:rPr sz="750" spc="-10">
                <a:solidFill>
                  <a:schemeClr val="tx1"/>
                </a:solidFill>
                <a:latin typeface="Muli"/>
                <a:cs typeface="Muli"/>
              </a:rPr>
              <a:t> </a:t>
            </a:r>
            <a:r>
              <a:rPr sz="750" spc="5">
                <a:solidFill>
                  <a:schemeClr val="tx1"/>
                </a:solidFill>
                <a:latin typeface="Muli"/>
                <a:cs typeface="Muli"/>
              </a:rPr>
              <a:t>research</a:t>
            </a:r>
            <a:r>
              <a:rPr sz="750" spc="-10">
                <a:solidFill>
                  <a:schemeClr val="tx1"/>
                </a:solidFill>
                <a:latin typeface="Muli"/>
                <a:cs typeface="Muli"/>
              </a:rPr>
              <a:t> </a:t>
            </a:r>
            <a:r>
              <a:rPr sz="750" spc="25">
                <a:solidFill>
                  <a:schemeClr val="tx1"/>
                </a:solidFill>
                <a:latin typeface="Muli"/>
                <a:cs typeface="Muli"/>
              </a:rPr>
              <a:t>and</a:t>
            </a:r>
            <a:r>
              <a:rPr sz="750" spc="-10">
                <a:solidFill>
                  <a:schemeClr val="tx1"/>
                </a:solidFill>
                <a:latin typeface="Muli"/>
                <a:cs typeface="Muli"/>
              </a:rPr>
              <a:t> </a:t>
            </a:r>
            <a:r>
              <a:rPr sz="750" spc="20">
                <a:solidFill>
                  <a:schemeClr val="tx1"/>
                </a:solidFill>
                <a:latin typeface="Muli"/>
                <a:cs typeface="Muli"/>
              </a:rPr>
              <a:t>innovation</a:t>
            </a:r>
            <a:r>
              <a:rPr sz="750" spc="-10">
                <a:solidFill>
                  <a:schemeClr val="tx1"/>
                </a:solidFill>
                <a:latin typeface="Muli"/>
                <a:cs typeface="Muli"/>
              </a:rPr>
              <a:t> </a:t>
            </a:r>
            <a:r>
              <a:rPr sz="750" spc="20">
                <a:solidFill>
                  <a:schemeClr val="tx1"/>
                </a:solidFill>
                <a:latin typeface="Muli"/>
                <a:cs typeface="Muli"/>
              </a:rPr>
              <a:t>programme</a:t>
            </a:r>
            <a:r>
              <a:rPr sz="750" spc="-10">
                <a:solidFill>
                  <a:schemeClr val="tx1"/>
                </a:solidFill>
                <a:latin typeface="Muli"/>
                <a:cs typeface="Muli"/>
              </a:rPr>
              <a:t> </a:t>
            </a:r>
            <a:r>
              <a:rPr sz="750" spc="15">
                <a:solidFill>
                  <a:schemeClr val="tx1"/>
                </a:solidFill>
                <a:latin typeface="Muli"/>
                <a:cs typeface="Muli"/>
              </a:rPr>
              <a:t>under</a:t>
            </a:r>
            <a:r>
              <a:rPr sz="750" spc="-10">
                <a:solidFill>
                  <a:schemeClr val="tx1"/>
                </a:solidFill>
                <a:latin typeface="Muli"/>
                <a:cs typeface="Muli"/>
              </a:rPr>
              <a:t> </a:t>
            </a:r>
            <a:r>
              <a:rPr sz="750" spc="30">
                <a:solidFill>
                  <a:schemeClr val="tx1"/>
                </a:solidFill>
                <a:latin typeface="Muli"/>
                <a:cs typeface="Muli"/>
              </a:rPr>
              <a:t>grant</a:t>
            </a:r>
            <a:r>
              <a:rPr sz="750" spc="-10">
                <a:solidFill>
                  <a:schemeClr val="tx1"/>
                </a:solidFill>
                <a:latin typeface="Muli"/>
                <a:cs typeface="Muli"/>
              </a:rPr>
              <a:t> </a:t>
            </a:r>
            <a:r>
              <a:rPr sz="750" spc="15">
                <a:solidFill>
                  <a:schemeClr val="tx1"/>
                </a:solidFill>
                <a:latin typeface="Muli"/>
                <a:cs typeface="Muli"/>
              </a:rPr>
              <a:t>agreement</a:t>
            </a:r>
            <a:r>
              <a:rPr sz="750" spc="-10">
                <a:solidFill>
                  <a:schemeClr val="tx1"/>
                </a:solidFill>
                <a:latin typeface="Muli"/>
                <a:cs typeface="Muli"/>
              </a:rPr>
              <a:t> No. </a:t>
            </a:r>
            <a:r>
              <a:rPr sz="750" spc="30">
                <a:solidFill>
                  <a:schemeClr val="tx1"/>
                </a:solidFill>
                <a:latin typeface="Muli"/>
                <a:cs typeface="Muli"/>
              </a:rPr>
              <a:t>823852</a:t>
            </a:r>
            <a:r>
              <a:rPr lang="en-US" sz="750" spc="30">
                <a:solidFill>
                  <a:schemeClr val="tx1"/>
                </a:solidFill>
                <a:latin typeface="Muli"/>
                <a:cs typeface="Muli"/>
              </a:rPr>
              <a:t> and No. </a:t>
            </a:r>
            <a:r>
              <a:rPr lang="en-GB" sz="800">
                <a:solidFill>
                  <a:schemeClr val="tx1"/>
                </a:solidFill>
              </a:rPr>
              <a:t>857641</a:t>
            </a:r>
            <a:endParaRPr sz="750">
              <a:solidFill>
                <a:schemeClr val="tx1"/>
              </a:solidFill>
              <a:latin typeface="Muli"/>
              <a:cs typeface="Muli"/>
            </a:endParaRPr>
          </a:p>
        </p:txBody>
      </p:sp>
      <p:grpSp>
        <p:nvGrpSpPr>
          <p:cNvPr id="12" name="Gruppo 49"/>
          <p:cNvGrpSpPr/>
          <p:nvPr/>
        </p:nvGrpSpPr>
        <p:grpSpPr bwMode="auto">
          <a:xfrm>
            <a:off x="479376" y="6021288"/>
            <a:ext cx="486409" cy="345440"/>
            <a:chOff x="995362" y="6228256"/>
            <a:chExt cx="486409" cy="345440"/>
          </a:xfrm>
        </p:grpSpPr>
        <p:sp>
          <p:nvSpPr>
            <p:cNvPr id="13" name="object 18"/>
            <p:cNvSpPr/>
            <p:nvPr/>
          </p:nvSpPr>
          <p:spPr bwMode="auto">
            <a:xfrm>
              <a:off x="995362" y="6228256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 extrusionOk="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Muli"/>
              </a:endParaRPr>
            </a:p>
          </p:txBody>
        </p:sp>
        <p:sp>
          <p:nvSpPr>
            <p:cNvPr id="14" name="object 19"/>
            <p:cNvSpPr/>
            <p:nvPr/>
          </p:nvSpPr>
          <p:spPr bwMode="auto"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6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Muli"/>
              </a:endParaRPr>
            </a:p>
          </p:txBody>
        </p:sp>
        <p:sp>
          <p:nvSpPr>
            <p:cNvPr id="15" name="object 20"/>
            <p:cNvSpPr/>
            <p:nvPr/>
          </p:nvSpPr>
          <p:spPr bwMode="auto"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 extrusionOk="0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 extrusionOk="0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 extrusionOk="0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Muli"/>
              </a:endParaRPr>
            </a:p>
          </p:txBody>
        </p:sp>
        <p:sp>
          <p:nvSpPr>
            <p:cNvPr id="16" name="object 21"/>
            <p:cNvSpPr/>
            <p:nvPr/>
          </p:nvSpPr>
          <p:spPr bwMode="auto"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7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Muli"/>
              </a:endParaRPr>
            </a:p>
          </p:txBody>
        </p:sp>
        <p:sp>
          <p:nvSpPr>
            <p:cNvPr id="17" name="object 22"/>
            <p:cNvSpPr/>
            <p:nvPr/>
          </p:nvSpPr>
          <p:spPr bwMode="auto"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 extrusionOk="0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 extrusionOk="0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 extrusionOk="0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Muli"/>
              </a:endParaRPr>
            </a:p>
          </p:txBody>
        </p:sp>
        <p:sp>
          <p:nvSpPr>
            <p:cNvPr id="18" name="object 23"/>
            <p:cNvSpPr/>
            <p:nvPr/>
          </p:nvSpPr>
          <p:spPr bwMode="auto">
            <a:xfrm>
              <a:off x="1290485" y="6453159"/>
              <a:ext cx="86601" cy="85237"/>
            </a:xfrm>
            <a:prstGeom prst="rect">
              <a:avLst/>
            </a:prstGeom>
            <a:blipFill>
              <a:blip r:embed="rId8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Muli"/>
              </a:endParaRPr>
            </a:p>
          </p:txBody>
        </p:sp>
        <p:sp>
          <p:nvSpPr>
            <p:cNvPr id="19" name="object 24"/>
            <p:cNvSpPr/>
            <p:nvPr/>
          </p:nvSpPr>
          <p:spPr bwMode="auto"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 extrusionOk="0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 extrusionOk="0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 extrusionOk="0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Muli"/>
              </a:endParaRPr>
            </a:p>
          </p:txBody>
        </p:sp>
        <p:sp>
          <p:nvSpPr>
            <p:cNvPr id="20" name="object 25"/>
            <p:cNvSpPr/>
            <p:nvPr/>
          </p:nvSpPr>
          <p:spPr bwMode="auto"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9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Muli"/>
              </a:endParaRPr>
            </a:p>
          </p:txBody>
        </p:sp>
        <p:sp>
          <p:nvSpPr>
            <p:cNvPr id="21" name="object 26"/>
            <p:cNvSpPr/>
            <p:nvPr/>
          </p:nvSpPr>
          <p:spPr bwMode="auto"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 extrusionOk="0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 extrusionOk="0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 extrusionOk="0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latin typeface="Mul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14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sldNum="0" hdr="0" dt="0"/>
  <p:txStyles>
    <p:titleStyle>
      <a:lvl1pPr algn="l" defTabSz="457200">
        <a:spcBef>
          <a:spcPts val="0"/>
        </a:spcBef>
        <a:buNone/>
        <a:defRPr sz="3200">
          <a:solidFill>
            <a:srgbClr val="434342"/>
          </a:solidFill>
          <a:latin typeface="Muli Black"/>
          <a:ea typeface="+mj-ea"/>
          <a:cs typeface="Muli Black"/>
        </a:defRPr>
      </a:lvl1pPr>
    </p:titleStyle>
    <p:bodyStyle>
      <a:lvl1pPr marL="342900" indent="-342900" algn="l" defTabSz="457200">
        <a:spcBef>
          <a:spcPts val="0"/>
        </a:spcBef>
        <a:buFont typeface="Arial"/>
        <a:buChar char="•"/>
        <a:defRPr sz="3200" b="0">
          <a:solidFill>
            <a:srgbClr val="434342"/>
          </a:solidFill>
          <a:latin typeface="Muli Bold"/>
          <a:ea typeface="+mn-ea"/>
          <a:cs typeface="Muli Bold"/>
        </a:defRPr>
      </a:lvl1pPr>
      <a:lvl2pPr marL="742950" indent="-285750" algn="l" defTabSz="457200">
        <a:spcBef>
          <a:spcPts val="0"/>
        </a:spcBef>
        <a:buFont typeface="Arial"/>
        <a:buChar char="–"/>
        <a:defRPr sz="2800">
          <a:solidFill>
            <a:srgbClr val="434342"/>
          </a:solidFill>
          <a:latin typeface="Muli Regular"/>
          <a:ea typeface="+mn-ea"/>
          <a:cs typeface="Muli Regular"/>
        </a:defRPr>
      </a:lvl2pPr>
      <a:lvl3pPr marL="1143000" indent="-228600" algn="l" defTabSz="457200">
        <a:spcBef>
          <a:spcPts val="0"/>
        </a:spcBef>
        <a:buFont typeface="Arial"/>
        <a:buChar char="•"/>
        <a:defRPr sz="2400">
          <a:solidFill>
            <a:srgbClr val="434342"/>
          </a:solidFill>
          <a:latin typeface="Muli Regular"/>
          <a:ea typeface="+mn-ea"/>
          <a:cs typeface="Muli Regular"/>
        </a:defRPr>
      </a:lvl3pPr>
      <a:lvl4pPr marL="1600200" indent="-228600" algn="l" defTabSz="457200">
        <a:spcBef>
          <a:spcPts val="0"/>
        </a:spcBef>
        <a:buFont typeface="Arial"/>
        <a:buChar char="–"/>
        <a:defRPr sz="2000">
          <a:solidFill>
            <a:srgbClr val="434342"/>
          </a:solidFill>
          <a:latin typeface="Muli Regular"/>
          <a:ea typeface="+mn-ea"/>
          <a:cs typeface="Muli Regular"/>
        </a:defRPr>
      </a:lvl4pPr>
      <a:lvl5pPr marL="2057400" indent="-228600" algn="l" defTabSz="457200">
        <a:spcBef>
          <a:spcPts val="0"/>
        </a:spcBef>
        <a:buFont typeface="Arial"/>
        <a:buChar char="»"/>
        <a:defRPr sz="2000">
          <a:solidFill>
            <a:srgbClr val="434342"/>
          </a:solidFill>
          <a:latin typeface="Muli Regular"/>
          <a:ea typeface="+mn-ea"/>
          <a:cs typeface="Muli Regular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an-data.eu/sites/pan-data.eu/files/PaNdataODI-D6.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hyperlink" Target="https://www.project-freya.eu/en/deliverables/freya_d3-1.pdf" TargetMode="External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xpands.eu/" TargetMode="External"/><Relationship Id="rId2" Type="http://schemas.openxmlformats.org/officeDocument/2006/relationships/hyperlink" Target="mailto:Brian.Matthews@stfc.ac.uk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an-data.eu/sites/pan-data.eu/files/PaNdataODI-D6.1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i.org/10.1038/sdata.2016.18" TargetMode="External"/><Relationship Id="rId4" Type="http://schemas.openxmlformats.org/officeDocument/2006/relationships/hyperlink" Target="http://doi.org/10.5281/zenodo.369530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4014810" TargetMode="External"/><Relationship Id="rId2" Type="http://schemas.openxmlformats.org/officeDocument/2006/relationships/hyperlink" Target="https://doi.org/10.5281/zenodo.382603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58" y="2536873"/>
            <a:ext cx="11739488" cy="538609"/>
          </a:xfrm>
        </p:spPr>
        <p:txBody>
          <a:bodyPr>
            <a:noAutofit/>
          </a:bodyPr>
          <a:lstStyle/>
          <a:p>
            <a:pPr algn="ctr"/>
            <a:r>
              <a:rPr lang="en-GB" sz="4400" b="0" dirty="0"/>
              <a:t>Achieving a Photon and Neutron community federated cloud in EOSC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3305" y="3932261"/>
            <a:ext cx="12063046" cy="215904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3200" dirty="0" smtClean="0"/>
              <a:t>2</a:t>
            </a:r>
            <a:r>
              <a:rPr lang="en-GB" sz="3200" baseline="30000" dirty="0" smtClean="0"/>
              <a:t>nd</a:t>
            </a:r>
            <a:r>
              <a:rPr lang="en-GB" sz="3200" dirty="0" smtClean="0"/>
              <a:t> November 2020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800" b="1" dirty="0"/>
              <a:t>Enabling our facilities to produce FAIR data </a:t>
            </a:r>
            <a:endParaRPr lang="en-GB" sz="3800" b="1" dirty="0" smtClean="0"/>
          </a:p>
          <a:p>
            <a:pPr marL="0" indent="0" algn="ctr">
              <a:buNone/>
            </a:pPr>
            <a:endParaRPr lang="en-GB" sz="3800" b="1" dirty="0" smtClean="0"/>
          </a:p>
          <a:p>
            <a:pPr marL="0" indent="0" algn="ctr">
              <a:buNone/>
            </a:pPr>
            <a:r>
              <a:rPr lang="en-GB" sz="3200" dirty="0" smtClean="0"/>
              <a:t>Brian Matthews, </a:t>
            </a:r>
            <a:endParaRPr lang="en-GB" sz="3200" dirty="0" smtClean="0"/>
          </a:p>
          <a:p>
            <a:pPr marL="0" indent="0" algn="ctr">
              <a:buNone/>
            </a:pPr>
            <a:r>
              <a:rPr lang="en-GB" sz="3200" dirty="0" smtClean="0"/>
              <a:t>UKRI-STFC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828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stCxn id="2" idx="3"/>
            <a:endCxn id="30" idx="1"/>
          </p:cNvCxnSpPr>
          <p:nvPr/>
        </p:nvCxnSpPr>
        <p:spPr>
          <a:xfrm>
            <a:off x="1597439" y="1987476"/>
            <a:ext cx="8187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Google Shape;91;p11"/>
          <p:cNvSpPr txBox="1"/>
          <p:nvPr/>
        </p:nvSpPr>
        <p:spPr>
          <a:xfrm>
            <a:off x="2591835" y="68258"/>
            <a:ext cx="5540259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 smtClean="0">
                <a:solidFill>
                  <a:srgbClr val="2E2D62"/>
                </a:solidFill>
              </a:rPr>
              <a:t>FAIR Guidelines: FAIR at every step</a:t>
            </a:r>
            <a:endParaRPr dirty="0"/>
          </a:p>
        </p:txBody>
      </p:sp>
      <p:sp>
        <p:nvSpPr>
          <p:cNvPr id="7" name="Rounded Rectangle 6"/>
          <p:cNvSpPr/>
          <p:nvPr/>
        </p:nvSpPr>
        <p:spPr>
          <a:xfrm>
            <a:off x="185062" y="2566596"/>
            <a:ext cx="1891168" cy="1916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Who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What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Prior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Rights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71820" y="2566596"/>
            <a:ext cx="1891168" cy="1916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Simulations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58578" y="2566596"/>
            <a:ext cx="1891168" cy="1916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Experiment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Instrument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Calibration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45336" y="2566596"/>
            <a:ext cx="1891168" cy="1916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118853" y="2566596"/>
            <a:ext cx="1891168" cy="1916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Citations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Provenance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32094" y="2566596"/>
            <a:ext cx="1891168" cy="1916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Data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Data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Provenance</a:t>
            </a:r>
          </a:p>
        </p:txBody>
      </p:sp>
      <p:sp>
        <p:nvSpPr>
          <p:cNvPr id="16" name="Google Shape;90;p11"/>
          <p:cNvSpPr txBox="1"/>
          <p:nvPr/>
        </p:nvSpPr>
        <p:spPr>
          <a:xfrm>
            <a:off x="8656800" y="453008"/>
            <a:ext cx="35352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PaN</a:t>
            </a:r>
            <a:r>
              <a:rPr lang="en-GB" sz="900" dirty="0"/>
              <a:t>-data Open Data Infrastructure. Model of the data continuum in Photon and Neutron Facilities. Deliverable 6.1, 2012 </a:t>
            </a:r>
            <a:r>
              <a:rPr lang="en-GB" sz="900" u="sng" dirty="0">
                <a:solidFill>
                  <a:schemeClr val="hlink"/>
                </a:solidFill>
                <a:hlinkClick r:id="rId3"/>
              </a:rPr>
              <a:t>http://pan-data.eu/sites/pan-data.eu/files/PaNdataODI-D6.1.pdf</a:t>
            </a:r>
            <a:r>
              <a:rPr lang="en-GB" sz="900" dirty="0"/>
              <a:t> </a:t>
            </a:r>
            <a:endParaRPr dirty="0"/>
          </a:p>
        </p:txBody>
      </p:sp>
      <p:sp>
        <p:nvSpPr>
          <p:cNvPr id="2" name="Rounded Rectangle 1"/>
          <p:cNvSpPr/>
          <p:nvPr/>
        </p:nvSpPr>
        <p:spPr>
          <a:xfrm>
            <a:off x="403341" y="1796528"/>
            <a:ext cx="1194098" cy="3818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Propose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441768" y="1796528"/>
            <a:ext cx="1194098" cy="3818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Store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454577" y="1796528"/>
            <a:ext cx="1194098" cy="3818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Analyse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67387" y="1796528"/>
            <a:ext cx="1194098" cy="3818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Publish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31" idx="3"/>
            <a:endCxn id="21" idx="1"/>
          </p:cNvCxnSpPr>
          <p:nvPr/>
        </p:nvCxnSpPr>
        <p:spPr>
          <a:xfrm>
            <a:off x="5623057" y="1987476"/>
            <a:ext cx="8187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416150" y="1796528"/>
            <a:ext cx="1194098" cy="3818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Schedule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428959" y="1796528"/>
            <a:ext cx="1194098" cy="3818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Experiment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30" idx="3"/>
            <a:endCxn id="31" idx="1"/>
          </p:cNvCxnSpPr>
          <p:nvPr/>
        </p:nvCxnSpPr>
        <p:spPr>
          <a:xfrm>
            <a:off x="3610248" y="1987476"/>
            <a:ext cx="8187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3"/>
            <a:endCxn id="22" idx="1"/>
          </p:cNvCxnSpPr>
          <p:nvPr/>
        </p:nvCxnSpPr>
        <p:spPr>
          <a:xfrm>
            <a:off x="7635866" y="1987476"/>
            <a:ext cx="8187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2" idx="3"/>
            <a:endCxn id="23" idx="1"/>
          </p:cNvCxnSpPr>
          <p:nvPr/>
        </p:nvCxnSpPr>
        <p:spPr>
          <a:xfrm>
            <a:off x="9648675" y="1987476"/>
            <a:ext cx="8187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185062" y="4606963"/>
            <a:ext cx="1891168" cy="8525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User Office System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171820" y="4606963"/>
            <a:ext cx="1891168" cy="8525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Experiment Planning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158578" y="4606963"/>
            <a:ext cx="1891168" cy="8525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Instrument Control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145336" y="4606963"/>
            <a:ext cx="1891168" cy="8525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Storage System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18853" y="4606963"/>
            <a:ext cx="1891168" cy="8525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Publication management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132094" y="4606963"/>
            <a:ext cx="1891168" cy="8525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Analysis environment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30505" y="5647765"/>
            <a:ext cx="602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Collect, Connect, Curate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/>
          <p:nvPr/>
        </p:nvSpPr>
        <p:spPr>
          <a:xfrm>
            <a:off x="304864" y="58862"/>
            <a:ext cx="11684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 smtClean="0">
                <a:solidFill>
                  <a:srgbClr val="2E2D62"/>
                </a:solidFill>
              </a:rPr>
              <a:t>FAIR Guidelines: Resource </a:t>
            </a:r>
            <a:r>
              <a:rPr lang="en-GB" sz="4400" b="1" dirty="0">
                <a:solidFill>
                  <a:srgbClr val="2E2D62"/>
                </a:solidFill>
              </a:rPr>
              <a:t>Identification</a:t>
            </a:r>
            <a:endParaRPr dirty="0"/>
          </a:p>
        </p:txBody>
      </p:sp>
      <p:sp>
        <p:nvSpPr>
          <p:cNvPr id="212" name="Google Shape;212;p23"/>
          <p:cNvSpPr/>
          <p:nvPr/>
        </p:nvSpPr>
        <p:spPr>
          <a:xfrm>
            <a:off x="132961" y="1002359"/>
            <a:ext cx="3884622" cy="397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smtClean="0">
                <a:solidFill>
                  <a:srgbClr val="1E5DF8"/>
                </a:solidFill>
              </a:rPr>
              <a:t>Persistent Identifier </a:t>
            </a:r>
            <a:r>
              <a:rPr lang="en-GB" sz="2400" b="1" dirty="0">
                <a:solidFill>
                  <a:srgbClr val="1E5DF8"/>
                </a:solidFill>
              </a:rPr>
              <a:t>(PID)</a:t>
            </a:r>
            <a:endParaRPr sz="2400" b="1" dirty="0">
              <a:solidFill>
                <a:srgbClr val="1E5DF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E5DF8"/>
                </a:solidFill>
              </a:rPr>
              <a:t>Services</a:t>
            </a:r>
            <a:endParaRPr sz="2400" b="1" dirty="0">
              <a:solidFill>
                <a:srgbClr val="1E5DF8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dirty="0">
                <a:solidFill>
                  <a:srgbClr val="626262"/>
                </a:solidFill>
              </a:rPr>
              <a:t>Purpose</a:t>
            </a:r>
            <a:endParaRPr dirty="0">
              <a:solidFill>
                <a:srgbClr val="626262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dirty="0">
                <a:solidFill>
                  <a:srgbClr val="626262"/>
                </a:solidFill>
              </a:rPr>
              <a:t>Scope</a:t>
            </a:r>
            <a:endParaRPr dirty="0">
              <a:solidFill>
                <a:srgbClr val="626262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dirty="0">
                <a:solidFill>
                  <a:srgbClr val="626262"/>
                </a:solidFill>
              </a:rPr>
              <a:t>Technology</a:t>
            </a:r>
            <a:endParaRPr dirty="0">
              <a:solidFill>
                <a:srgbClr val="626262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dirty="0">
                <a:solidFill>
                  <a:srgbClr val="626262"/>
                </a:solidFill>
              </a:rPr>
              <a:t>Governance</a:t>
            </a:r>
            <a:endParaRPr dirty="0">
              <a:solidFill>
                <a:srgbClr val="626262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dirty="0">
                <a:solidFill>
                  <a:srgbClr val="626262"/>
                </a:solidFill>
              </a:rPr>
              <a:t>Metadata</a:t>
            </a:r>
            <a:endParaRPr dirty="0">
              <a:solidFill>
                <a:srgbClr val="626262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dirty="0">
                <a:solidFill>
                  <a:srgbClr val="626262"/>
                </a:solidFill>
              </a:rPr>
              <a:t>Cost</a:t>
            </a:r>
            <a:endParaRPr dirty="0">
              <a:solidFill>
                <a:srgbClr val="626262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dirty="0" smtClean="0">
                <a:solidFill>
                  <a:srgbClr val="626262"/>
                </a:solidFill>
              </a:rPr>
              <a:t>Uptake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endParaRPr lang="en-GB" dirty="0">
              <a:solidFill>
                <a:srgbClr val="626262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</a:pPr>
            <a:r>
              <a:rPr lang="en-GB" dirty="0" smtClean="0">
                <a:solidFill>
                  <a:srgbClr val="626262"/>
                </a:solidFill>
              </a:rPr>
              <a:t>What are the best choices for Facilities?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endParaRPr lang="en-GB" dirty="0">
              <a:solidFill>
                <a:srgbClr val="626262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</a:pPr>
            <a:r>
              <a:rPr lang="en-GB" sz="2400" b="1" dirty="0">
                <a:solidFill>
                  <a:srgbClr val="1E5DF8"/>
                </a:solidFill>
              </a:rPr>
              <a:t>EOSC PID Policy</a:t>
            </a:r>
            <a:endParaRPr sz="2400" b="1" dirty="0">
              <a:solidFill>
                <a:srgbClr val="1E5DF8"/>
              </a:solidFill>
            </a:endParaRPr>
          </a:p>
        </p:txBody>
      </p:sp>
      <p:pic>
        <p:nvPicPr>
          <p:cNvPr id="213" name="Google Shape;213;p23"/>
          <p:cNvPicPr preferRelativeResize="0"/>
          <p:nvPr/>
        </p:nvPicPr>
        <p:blipFill rotWithShape="1">
          <a:blip r:embed="rId3">
            <a:alphaModFix/>
          </a:blip>
          <a:srcRect b="15257"/>
          <a:stretch/>
        </p:blipFill>
        <p:spPr>
          <a:xfrm>
            <a:off x="3973964" y="856499"/>
            <a:ext cx="7095655" cy="362944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0" y="5176345"/>
            <a:ext cx="4020207" cy="99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A survey of PID services is available </a:t>
            </a:r>
            <a:r>
              <a:rPr lang="en-GB" sz="1200" dirty="0" err="1" smtClean="0"/>
              <a:t>in:FREYA</a:t>
            </a:r>
            <a:r>
              <a:rPr lang="en-GB" sz="1200" dirty="0" smtClean="0"/>
              <a:t> </a:t>
            </a:r>
            <a:r>
              <a:rPr lang="en-GB" sz="1200" dirty="0"/>
              <a:t>project. D3.1 Survey of Current 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PID Services Landscape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 dirty="0">
                <a:solidFill>
                  <a:schemeClr val="hlink"/>
                </a:solidFill>
                <a:hlinkClick r:id="rId4"/>
              </a:rPr>
              <a:t>https://www.project-freya.eu/en/deliverables/freya_d3-1.pdf</a:t>
            </a:r>
            <a:r>
              <a:rPr lang="en-GB" sz="1200" dirty="0"/>
              <a:t> </a:t>
            </a:r>
            <a:endParaRPr sz="1200" dirty="0"/>
          </a:p>
        </p:txBody>
      </p:sp>
      <p:sp>
        <p:nvSpPr>
          <p:cNvPr id="4" name="Rounded Rectangle 3"/>
          <p:cNvSpPr/>
          <p:nvPr/>
        </p:nvSpPr>
        <p:spPr>
          <a:xfrm>
            <a:off x="3973962" y="4585528"/>
            <a:ext cx="1571603" cy="500068"/>
          </a:xfrm>
          <a:prstGeom prst="roundRect">
            <a:avLst/>
          </a:prstGeom>
          <a:solidFill>
            <a:srgbClr val="FEE6CE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Instrument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73961" y="5280689"/>
            <a:ext cx="1571603" cy="500068"/>
          </a:xfrm>
          <a:prstGeom prst="roundRect">
            <a:avLst/>
          </a:prstGeom>
          <a:solidFill>
            <a:srgbClr val="FEE6CE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Sample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73960" y="5940341"/>
            <a:ext cx="1571603" cy="500068"/>
          </a:xfrm>
          <a:prstGeom prst="roundRect">
            <a:avLst/>
          </a:prstGeom>
          <a:solidFill>
            <a:srgbClr val="FEE6CE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Software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21" y="4594242"/>
            <a:ext cx="855408" cy="482639"/>
          </a:xfrm>
          <a:prstGeom prst="rect">
            <a:avLst/>
          </a:prstGeom>
        </p:spPr>
      </p:pic>
      <p:pic>
        <p:nvPicPr>
          <p:cNvPr id="1028" name="Picture 4" descr="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-1649" r="67993" b="1649"/>
          <a:stretch/>
        </p:blipFill>
        <p:spPr bwMode="auto">
          <a:xfrm>
            <a:off x="5949854" y="5911638"/>
            <a:ext cx="591671" cy="5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38" y="5986473"/>
            <a:ext cx="855408" cy="482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4549" y="4594242"/>
            <a:ext cx="2001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Persistent Identification </a:t>
            </a:r>
          </a:p>
          <a:p>
            <a:r>
              <a:rPr lang="en-GB" sz="1400" b="1" dirty="0" smtClean="0"/>
              <a:t>of Instruments WG</a:t>
            </a:r>
            <a:endParaRPr lang="en-GB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52813" y="5928765"/>
            <a:ext cx="27924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/>
              <a:t>RDA/FORCE11 Software Source Code Identification WG</a:t>
            </a:r>
            <a:endParaRPr lang="en-GB" sz="1400" b="1" dirty="0"/>
          </a:p>
        </p:txBody>
      </p:sp>
      <p:pic>
        <p:nvPicPr>
          <p:cNvPr id="1030" name="Picture 6" descr="Back 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41" y="5256411"/>
            <a:ext cx="995008" cy="53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RRID | Welcome..."/>
          <p:cNvSpPr>
            <a:spLocks noChangeAspect="1" noChangeArrowheads="1"/>
          </p:cNvSpPr>
          <p:nvPr/>
        </p:nvSpPr>
        <p:spPr bwMode="auto">
          <a:xfrm>
            <a:off x="-1008268" y="5036553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RRID | Welcome...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61" y="5320696"/>
            <a:ext cx="1118796" cy="3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go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029" y="5219492"/>
            <a:ext cx="579435" cy="57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689" y="2658136"/>
            <a:ext cx="5290896" cy="3276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Google Shape;245;p26"/>
          <p:cNvSpPr txBox="1"/>
          <p:nvPr/>
        </p:nvSpPr>
        <p:spPr>
          <a:xfrm>
            <a:off x="185775" y="97970"/>
            <a:ext cx="6954753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 smtClean="0">
                <a:solidFill>
                  <a:srgbClr val="2E2D62"/>
                </a:solidFill>
              </a:rPr>
              <a:t>FAIR Guidelines: Findability</a:t>
            </a:r>
            <a:endParaRPr sz="1600" dirty="0"/>
          </a:p>
        </p:txBody>
      </p:sp>
      <p:sp>
        <p:nvSpPr>
          <p:cNvPr id="246" name="Google Shape;246;p26"/>
          <p:cNvSpPr/>
          <p:nvPr/>
        </p:nvSpPr>
        <p:spPr>
          <a:xfrm>
            <a:off x="80105" y="865842"/>
            <a:ext cx="6995691" cy="53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Metadata catalogues </a:t>
            </a:r>
            <a:endParaRPr sz="2400" dirty="0">
              <a:solidFill>
                <a:srgbClr val="62626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26262"/>
              </a:solidFill>
            </a:endParaRPr>
          </a:p>
          <a:p>
            <a:pPr marL="876300" lvl="1" indent="-34290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Searchable resource where data, </a:t>
            </a:r>
            <a:endParaRPr sz="2400" dirty="0">
              <a:solidFill>
                <a:srgbClr val="626262"/>
              </a:solidFill>
            </a:endParaRPr>
          </a:p>
          <a:p>
            <a:pPr marL="914400" lvl="0"/>
            <a:r>
              <a:rPr lang="en-GB" sz="2400" dirty="0">
                <a:solidFill>
                  <a:srgbClr val="626262"/>
                </a:solidFill>
              </a:rPr>
              <a:t>and associated metadata can be </a:t>
            </a:r>
            <a:endParaRPr lang="en-GB" sz="2400" dirty="0" smtClean="0">
              <a:solidFill>
                <a:srgbClr val="626262"/>
              </a:solidFill>
            </a:endParaRPr>
          </a:p>
          <a:p>
            <a:pPr marL="914400" lvl="0"/>
            <a:r>
              <a:rPr lang="en-GB" sz="2400" dirty="0" smtClean="0">
                <a:solidFill>
                  <a:srgbClr val="626262"/>
                </a:solidFill>
              </a:rPr>
              <a:t>registered </a:t>
            </a:r>
            <a:r>
              <a:rPr lang="en-GB" sz="2400" dirty="0">
                <a:solidFill>
                  <a:srgbClr val="626262"/>
                </a:solidFill>
              </a:rPr>
              <a:t>or </a:t>
            </a:r>
            <a:r>
              <a:rPr lang="en-GB" sz="2400" dirty="0" smtClean="0">
                <a:solidFill>
                  <a:srgbClr val="626262"/>
                </a:solidFill>
              </a:rPr>
              <a:t>indexed</a:t>
            </a:r>
            <a:endParaRPr sz="2400" dirty="0">
              <a:solidFill>
                <a:srgbClr val="626262"/>
              </a:solidFill>
            </a:endParaRPr>
          </a:p>
          <a:p>
            <a:pPr marL="876300" lvl="1" indent="-34290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New use cases being considered</a:t>
            </a:r>
            <a:endParaRPr sz="2400" dirty="0">
              <a:solidFill>
                <a:srgbClr val="626262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400" dirty="0">
              <a:solidFill>
                <a:srgbClr val="626262"/>
              </a:solidFill>
            </a:endParaRPr>
          </a:p>
          <a:p>
            <a:pPr marL="876300" lvl="1" indent="-34290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Search for humans: graphical user interfaces</a:t>
            </a:r>
            <a:endParaRPr sz="2400" dirty="0">
              <a:solidFill>
                <a:srgbClr val="626262"/>
              </a:solidFill>
            </a:endParaRPr>
          </a:p>
          <a:p>
            <a:pPr marL="876300" lvl="1" indent="-34290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Search for machines: common Application </a:t>
            </a:r>
            <a:endParaRPr lang="en-GB" sz="2400" dirty="0" smtClean="0">
              <a:solidFill>
                <a:srgbClr val="626262"/>
              </a:solidFill>
            </a:endParaRPr>
          </a:p>
          <a:p>
            <a:pPr marL="533400" lvl="1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</a:pPr>
            <a:r>
              <a:rPr lang="en-GB" sz="2400" dirty="0">
                <a:solidFill>
                  <a:srgbClr val="626262"/>
                </a:solidFill>
              </a:rPr>
              <a:t> </a:t>
            </a:r>
            <a:r>
              <a:rPr lang="en-GB" sz="2400" dirty="0" smtClean="0">
                <a:solidFill>
                  <a:srgbClr val="626262"/>
                </a:solidFill>
              </a:rPr>
              <a:t>    Programming </a:t>
            </a:r>
            <a:r>
              <a:rPr lang="en-GB" sz="2400" dirty="0">
                <a:solidFill>
                  <a:srgbClr val="626262"/>
                </a:solidFill>
              </a:rPr>
              <a:t>Interface</a:t>
            </a:r>
            <a:endParaRPr sz="2400" dirty="0">
              <a:solidFill>
                <a:srgbClr val="626262"/>
              </a:solidFill>
            </a:endParaRPr>
          </a:p>
          <a:p>
            <a:pPr marL="12573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400" dirty="0">
              <a:solidFill>
                <a:srgbClr val="626262"/>
              </a:solidFill>
            </a:endParaRPr>
          </a:p>
          <a:p>
            <a:pPr marL="876300" lvl="1" indent="-34290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Integration with EOSC services</a:t>
            </a:r>
            <a:endParaRPr sz="2400" dirty="0">
              <a:solidFill>
                <a:srgbClr val="626262"/>
              </a:solidFill>
            </a:endParaRPr>
          </a:p>
          <a:p>
            <a:pPr marL="876300" lvl="1" indent="-342900" algn="l" rtl="0"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</a:rPr>
              <a:t>Integration with catalogues in other domains</a:t>
            </a:r>
            <a:endParaRPr sz="2400" dirty="0">
              <a:solidFill>
                <a:srgbClr val="62626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26262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26262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26262"/>
              </a:solidFill>
            </a:endParaRPr>
          </a:p>
        </p:txBody>
      </p:sp>
      <p:sp>
        <p:nvSpPr>
          <p:cNvPr id="247" name="Google Shape;247;p26"/>
          <p:cNvSpPr txBox="1"/>
          <p:nvPr/>
        </p:nvSpPr>
        <p:spPr>
          <a:xfrm>
            <a:off x="7218957" y="59169"/>
            <a:ext cx="5016000" cy="248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434343"/>
                </a:solidFill>
              </a:rPr>
              <a:t>F1. (meta)data are assigned </a:t>
            </a:r>
            <a:r>
              <a:rPr lang="en-GB" b="1" dirty="0">
                <a:solidFill>
                  <a:srgbClr val="434343"/>
                </a:solidFill>
              </a:rPr>
              <a:t>a globally unique and persistent identifier</a:t>
            </a:r>
            <a:endParaRPr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434343"/>
                </a:solidFill>
              </a:rPr>
              <a:t>F2. data are described with </a:t>
            </a:r>
            <a:r>
              <a:rPr lang="en-GB" b="1" dirty="0">
                <a:solidFill>
                  <a:srgbClr val="434343"/>
                </a:solidFill>
              </a:rPr>
              <a:t>rich metadata</a:t>
            </a:r>
            <a:r>
              <a:rPr lang="en-GB" dirty="0">
                <a:solidFill>
                  <a:srgbClr val="434343"/>
                </a:solidFill>
              </a:rPr>
              <a:t> (defined by R1 below)</a:t>
            </a:r>
            <a:endParaRPr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434343"/>
                </a:solidFill>
              </a:rPr>
              <a:t>F3. metadata clearly and </a:t>
            </a:r>
            <a:r>
              <a:rPr lang="en-GB" b="1" dirty="0">
                <a:solidFill>
                  <a:srgbClr val="434343"/>
                </a:solidFill>
              </a:rPr>
              <a:t>explicitly include the identifier</a:t>
            </a:r>
            <a:r>
              <a:rPr lang="en-GB" dirty="0">
                <a:solidFill>
                  <a:srgbClr val="434343"/>
                </a:solidFill>
              </a:rPr>
              <a:t> of the data it describes</a:t>
            </a:r>
            <a:endParaRPr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434343"/>
                </a:solidFill>
              </a:rPr>
              <a:t>F4. (meta)data are registered or indexed in a </a:t>
            </a:r>
            <a:r>
              <a:rPr lang="en-GB" b="1" dirty="0">
                <a:solidFill>
                  <a:srgbClr val="434343"/>
                </a:solidFill>
              </a:rPr>
              <a:t>searchable resource</a:t>
            </a:r>
            <a:endParaRPr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</a:endParaRPr>
          </a:p>
        </p:txBody>
      </p:sp>
      <p:sp>
        <p:nvSpPr>
          <p:cNvPr id="248" name="Google Shape;248;p26"/>
          <p:cNvSpPr/>
          <p:nvPr/>
        </p:nvSpPr>
        <p:spPr>
          <a:xfrm>
            <a:off x="7154225" y="170575"/>
            <a:ext cx="4905000" cy="2352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397" y="1123787"/>
            <a:ext cx="1286439" cy="777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161" y="2245650"/>
            <a:ext cx="1102675" cy="1102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roup 81"/>
          <p:cNvGrpSpPr>
            <a:grpSpLocks/>
          </p:cNvGrpSpPr>
          <p:nvPr/>
        </p:nvGrpSpPr>
        <p:grpSpPr bwMode="auto">
          <a:xfrm>
            <a:off x="7154225" y="2658136"/>
            <a:ext cx="4905000" cy="3356714"/>
            <a:chOff x="3071837" y="1760538"/>
            <a:chExt cx="5072063" cy="3643312"/>
          </a:xfrm>
        </p:grpSpPr>
        <p:sp>
          <p:nvSpPr>
            <p:cNvPr id="51" name="Rounded Rectangle 50"/>
            <p:cNvSpPr/>
            <p:nvPr/>
          </p:nvSpPr>
          <p:spPr>
            <a:xfrm>
              <a:off x="4429453" y="2546997"/>
              <a:ext cx="999215" cy="4987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Investigation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429453" y="1760538"/>
              <a:ext cx="999215" cy="5001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Publication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787069" y="1760538"/>
              <a:ext cx="999215" cy="5001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Keyword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071837" y="1760538"/>
              <a:ext cx="1000482" cy="5001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Topic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787069" y="3332137"/>
              <a:ext cx="999215" cy="5001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Sample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143418" y="3332137"/>
              <a:ext cx="1000482" cy="5001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Sample Parameter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4429453" y="3332137"/>
              <a:ext cx="999215" cy="5001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Dataset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5787069" y="4118596"/>
              <a:ext cx="999215" cy="4987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Dataset Parameter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429453" y="4118596"/>
              <a:ext cx="999215" cy="4987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 err="1">
                  <a:solidFill>
                    <a:schemeClr val="bg1"/>
                  </a:solidFill>
                </a:rPr>
                <a:t>Datafile</a:t>
              </a:r>
              <a:endParaRPr lang="en-GB" sz="1050" dirty="0">
                <a:solidFill>
                  <a:schemeClr val="bg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787069" y="4903735"/>
              <a:ext cx="999215" cy="5001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 err="1">
                  <a:solidFill>
                    <a:schemeClr val="bg1"/>
                  </a:solidFill>
                </a:rPr>
                <a:t>Datafile</a:t>
              </a:r>
              <a:r>
                <a:rPr lang="en-GB" sz="1050" dirty="0">
                  <a:solidFill>
                    <a:schemeClr val="bg1"/>
                  </a:solidFill>
                </a:rPr>
                <a:t> Parameter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787069" y="2546997"/>
              <a:ext cx="999215" cy="4987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Investigator</a:t>
              </a: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rot="5400000" flipH="1" flipV="1">
              <a:off x="5429068" y="2260252"/>
              <a:ext cx="357601" cy="3584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1" idx="0"/>
              <a:endCxn id="52" idx="2"/>
            </p:cNvCxnSpPr>
            <p:nvPr/>
          </p:nvCxnSpPr>
          <p:spPr>
            <a:xfrm rot="5400000" flipH="1" flipV="1">
              <a:off x="4785255" y="2402558"/>
              <a:ext cx="286345" cy="25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0800000">
              <a:off x="4072319" y="2260653"/>
              <a:ext cx="357134" cy="2863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1" idx="3"/>
              <a:endCxn id="61" idx="1"/>
            </p:cNvCxnSpPr>
            <p:nvPr/>
          </p:nvCxnSpPr>
          <p:spPr>
            <a:xfrm>
              <a:off x="5428668" y="2795075"/>
              <a:ext cx="358401" cy="26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428668" y="3045792"/>
              <a:ext cx="358401" cy="2863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5" idx="3"/>
              <a:endCxn id="56" idx="1"/>
            </p:cNvCxnSpPr>
            <p:nvPr/>
          </p:nvCxnSpPr>
          <p:spPr>
            <a:xfrm>
              <a:off x="6786284" y="3581534"/>
              <a:ext cx="357134" cy="13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1" idx="2"/>
              <a:endCxn id="57" idx="0"/>
            </p:cNvCxnSpPr>
            <p:nvPr/>
          </p:nvCxnSpPr>
          <p:spPr>
            <a:xfrm rot="5400000">
              <a:off x="4785255" y="3187698"/>
              <a:ext cx="286345" cy="25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7" idx="3"/>
              <a:endCxn id="55" idx="1"/>
            </p:cNvCxnSpPr>
            <p:nvPr/>
          </p:nvCxnSpPr>
          <p:spPr>
            <a:xfrm>
              <a:off x="5428668" y="3581534"/>
              <a:ext cx="358401" cy="13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5428668" y="3832251"/>
              <a:ext cx="358401" cy="2863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7" idx="2"/>
              <a:endCxn id="59" idx="0"/>
            </p:cNvCxnSpPr>
            <p:nvPr/>
          </p:nvCxnSpPr>
          <p:spPr>
            <a:xfrm rot="5400000">
              <a:off x="4785255" y="3974157"/>
              <a:ext cx="286345" cy="25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5428668" y="4617391"/>
              <a:ext cx="358401" cy="2863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72"/>
            <p:cNvSpPr/>
            <p:nvPr/>
          </p:nvSpPr>
          <p:spPr>
            <a:xfrm>
              <a:off x="4429453" y="4903735"/>
              <a:ext cx="999215" cy="500115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prstDash val="sysDot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Related </a:t>
              </a:r>
              <a:r>
                <a:rPr lang="en-GB" sz="1050" dirty="0" err="1">
                  <a:solidFill>
                    <a:schemeClr val="bg1"/>
                  </a:solidFill>
                </a:rPr>
                <a:t>Datafile</a:t>
              </a:r>
              <a:endParaRPr lang="en-GB" sz="1050" dirty="0">
                <a:solidFill>
                  <a:schemeClr val="bg1"/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7143418" y="4118596"/>
              <a:ext cx="1000482" cy="49879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Parameter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3071837" y="2546997"/>
              <a:ext cx="1000482" cy="49879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Authorisation</a:t>
              </a:r>
            </a:p>
          </p:txBody>
        </p:sp>
        <p:cxnSp>
          <p:nvCxnSpPr>
            <p:cNvPr id="76" name="Straight Arrow Connector 75"/>
            <p:cNvCxnSpPr>
              <a:stCxn id="59" idx="2"/>
              <a:endCxn id="73" idx="0"/>
            </p:cNvCxnSpPr>
            <p:nvPr/>
          </p:nvCxnSpPr>
          <p:spPr>
            <a:xfrm rot="5400000">
              <a:off x="4784595" y="4759957"/>
              <a:ext cx="287665" cy="2533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endCxn id="74" idx="0"/>
            </p:cNvCxnSpPr>
            <p:nvPr/>
          </p:nvCxnSpPr>
          <p:spPr>
            <a:xfrm rot="5400000">
              <a:off x="7501120" y="3974790"/>
              <a:ext cx="286345" cy="12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58" idx="3"/>
              <a:endCxn id="74" idx="1"/>
            </p:cNvCxnSpPr>
            <p:nvPr/>
          </p:nvCxnSpPr>
          <p:spPr>
            <a:xfrm>
              <a:off x="6786284" y="4366674"/>
              <a:ext cx="357134" cy="26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6786051" y="4617624"/>
              <a:ext cx="357601" cy="3571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5" idx="3"/>
              <a:endCxn id="51" idx="1"/>
            </p:cNvCxnSpPr>
            <p:nvPr/>
          </p:nvCxnSpPr>
          <p:spPr>
            <a:xfrm>
              <a:off x="4072319" y="2795075"/>
              <a:ext cx="357134" cy="26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4072319" y="3045792"/>
              <a:ext cx="357134" cy="2863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08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"/>
          <p:cNvSpPr txBox="1"/>
          <p:nvPr/>
        </p:nvSpPr>
        <p:spPr>
          <a:xfrm>
            <a:off x="403340" y="345182"/>
            <a:ext cx="11684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 smtClean="0">
                <a:solidFill>
                  <a:srgbClr val="2E2D62"/>
                </a:solidFill>
              </a:rPr>
              <a:t>FAIR Guidelines: Interoperability</a:t>
            </a:r>
            <a:endParaRPr dirty="0"/>
          </a:p>
        </p:txBody>
      </p:sp>
      <p:sp>
        <p:nvSpPr>
          <p:cNvPr id="327" name="Google Shape;327;p32"/>
          <p:cNvSpPr txBox="1"/>
          <p:nvPr/>
        </p:nvSpPr>
        <p:spPr>
          <a:xfrm>
            <a:off x="4891950" y="4411738"/>
            <a:ext cx="40017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Common web services and Application Programming Interfaces (APIs) for data discovery, data access and data exchange</a:t>
            </a:r>
            <a:endParaRPr sz="1800"/>
          </a:p>
        </p:txBody>
      </p:sp>
      <p:sp>
        <p:nvSpPr>
          <p:cNvPr id="328" name="Google Shape;328;p32"/>
          <p:cNvSpPr txBox="1"/>
          <p:nvPr/>
        </p:nvSpPr>
        <p:spPr>
          <a:xfrm>
            <a:off x="4891950" y="3556550"/>
            <a:ext cx="38463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Common data formats for different types of data and metadata </a:t>
            </a:r>
            <a:endParaRPr sz="1800"/>
          </a:p>
        </p:txBody>
      </p:sp>
      <p:sp>
        <p:nvSpPr>
          <p:cNvPr id="329" name="Google Shape;329;p32"/>
          <p:cNvSpPr txBox="1"/>
          <p:nvPr/>
        </p:nvSpPr>
        <p:spPr>
          <a:xfrm>
            <a:off x="4891950" y="2436825"/>
            <a:ext cx="3298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Common data schemas and validation processes</a:t>
            </a:r>
            <a:endParaRPr sz="1800" dirty="0"/>
          </a:p>
        </p:txBody>
      </p:sp>
      <p:sp>
        <p:nvSpPr>
          <p:cNvPr id="330" name="Google Shape;330;p32"/>
          <p:cNvSpPr txBox="1"/>
          <p:nvPr/>
        </p:nvSpPr>
        <p:spPr>
          <a:xfrm>
            <a:off x="4891950" y="1379175"/>
            <a:ext cx="3298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Common vocabularies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and mappings</a:t>
            </a:r>
            <a:endParaRPr sz="1800" dirty="0"/>
          </a:p>
        </p:txBody>
      </p:sp>
      <p:sp>
        <p:nvSpPr>
          <p:cNvPr id="333" name="Google Shape;333;p32"/>
          <p:cNvSpPr txBox="1"/>
          <p:nvPr/>
        </p:nvSpPr>
        <p:spPr>
          <a:xfrm>
            <a:off x="8738250" y="4411738"/>
            <a:ext cx="32982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WP3 - implementation of common search API</a:t>
            </a:r>
            <a:endParaRPr sz="1800"/>
          </a:p>
        </p:txBody>
      </p:sp>
      <p:sp>
        <p:nvSpPr>
          <p:cNvPr id="334" name="Google Shape;334;p32"/>
          <p:cNvSpPr txBox="1"/>
          <p:nvPr/>
        </p:nvSpPr>
        <p:spPr>
          <a:xfrm>
            <a:off x="8686800" y="1378238"/>
            <a:ext cx="334965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WP2 &amp; WP3 - work on vocabularies framework &amp; ontologies</a:t>
            </a:r>
            <a:endParaRPr sz="1800" dirty="0"/>
          </a:p>
        </p:txBody>
      </p:sp>
      <p:sp>
        <p:nvSpPr>
          <p:cNvPr id="335" name="Google Shape;335;p32"/>
          <p:cNvSpPr txBox="1"/>
          <p:nvPr/>
        </p:nvSpPr>
        <p:spPr>
          <a:xfrm>
            <a:off x="8738250" y="2436825"/>
            <a:ext cx="32982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Use of </a:t>
            </a:r>
            <a:r>
              <a:rPr lang="en-GB" sz="1800" dirty="0" err="1"/>
              <a:t>NeXuS</a:t>
            </a:r>
            <a:r>
              <a:rPr lang="en-GB" sz="1800" dirty="0"/>
              <a:t> and its application definitions at facilities</a:t>
            </a:r>
            <a:endParaRPr sz="1800" dirty="0"/>
          </a:p>
        </p:txBody>
      </p:sp>
      <p:sp>
        <p:nvSpPr>
          <p:cNvPr id="336" name="Google Shape;336;p32"/>
          <p:cNvSpPr txBox="1"/>
          <p:nvPr/>
        </p:nvSpPr>
        <p:spPr>
          <a:xfrm>
            <a:off x="8789850" y="3556550"/>
            <a:ext cx="32982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Use of HDF5 format and metadata catalogues</a:t>
            </a:r>
            <a:endParaRPr sz="1800"/>
          </a:p>
        </p:txBody>
      </p:sp>
      <p:pic>
        <p:nvPicPr>
          <p:cNvPr id="337" name="Google Shape;33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800" y="1176263"/>
            <a:ext cx="3981125" cy="44505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80846" y="5791200"/>
            <a:ext cx="2443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Alejandra Gonzalez-Beltran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0581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Bringing FAIR to the Experiment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75" y="1371600"/>
            <a:ext cx="7364478" cy="4525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Data Policy applies at the facilities level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This needs to be made happen for each experiment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F</a:t>
            </a:r>
            <a:r>
              <a:rPr lang="en-GB" dirty="0" smtClean="0"/>
              <a:t>or each experiment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Data/Metadata to be collected, data storage, connections to derived data, software used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Sounds like Hard Work</a:t>
            </a:r>
            <a:r>
              <a:rPr lang="en-GB" dirty="0"/>
              <a:t>!!! </a:t>
            </a:r>
            <a:endParaRPr lang="en-GB" dirty="0" smtClean="0"/>
          </a:p>
          <a:p>
            <a:pPr lvl="1">
              <a:lnSpc>
                <a:spcPct val="120000"/>
              </a:lnSpc>
            </a:pPr>
            <a:r>
              <a:rPr lang="en-GB" dirty="0" smtClean="0"/>
              <a:t>Data </a:t>
            </a:r>
            <a:r>
              <a:rPr lang="en-GB" dirty="0"/>
              <a:t>Management Planning </a:t>
            </a:r>
            <a:endParaRPr lang="en-GB" dirty="0" smtClean="0"/>
          </a:p>
          <a:p>
            <a:pPr lvl="1"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DMP for an experiment needs to be done in context: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The DMP for its instrument and technique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The community norms for the discipline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The DMP of the user’s institution and funder</a:t>
            </a:r>
          </a:p>
          <a:p>
            <a:pPr lvl="1"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smtClean="0"/>
              <a:t>The DMP should be </a:t>
            </a:r>
            <a:r>
              <a:rPr lang="en-GB" dirty="0" smtClean="0">
                <a:solidFill>
                  <a:srgbClr val="FF0000"/>
                </a:solidFill>
              </a:rPr>
              <a:t>active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Help steer the collection of metadata in the experiment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Work with for example an Electronic Notebook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648225" y="1632303"/>
            <a:ext cx="5336439" cy="3505224"/>
            <a:chOff x="6331689" y="1584363"/>
            <a:chExt cx="5652976" cy="3746204"/>
          </a:xfrm>
          <a:solidFill>
            <a:srgbClr val="FFC000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6331689" y="1584363"/>
              <a:ext cx="5652976" cy="3746204"/>
              <a:chOff x="6023344" y="1175008"/>
              <a:chExt cx="6955465" cy="4261884"/>
            </a:xfrm>
            <a:grpFill/>
          </p:grpSpPr>
          <p:sp>
            <p:nvSpPr>
              <p:cNvPr id="5" name="Rounded Rectangle 4"/>
              <p:cNvSpPr/>
              <p:nvPr/>
            </p:nvSpPr>
            <p:spPr>
              <a:xfrm>
                <a:off x="7846828" y="1175010"/>
                <a:ext cx="1573618" cy="781493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rgbClr val="000000"/>
                    </a:solidFill>
                  </a:rPr>
                  <a:t>Facility Data Policy</a:t>
                </a:r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7846828" y="4655399"/>
                <a:ext cx="1573618" cy="781493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rgbClr val="000000"/>
                    </a:solidFill>
                  </a:rPr>
                  <a:t>Experiment DMP</a:t>
                </a:r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7846828" y="2915204"/>
                <a:ext cx="1573618" cy="781493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rgbClr val="000000"/>
                    </a:solidFill>
                  </a:rPr>
                  <a:t>Instrument DMP</a:t>
                </a:r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9670312" y="2908494"/>
                <a:ext cx="1573618" cy="781493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rgbClr val="000000"/>
                    </a:solidFill>
                  </a:rPr>
                  <a:t>User DMP</a:t>
                </a:r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9626009" y="1175009"/>
                <a:ext cx="1573618" cy="781493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rgbClr val="000000"/>
                    </a:solidFill>
                  </a:rPr>
                  <a:t>Funder Data Policy</a:t>
                </a:r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1405191" y="1175008"/>
                <a:ext cx="1573618" cy="781493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rgbClr val="000000"/>
                    </a:solidFill>
                  </a:rPr>
                  <a:t>University Data Policy</a:t>
                </a:r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6023344" y="2915204"/>
                <a:ext cx="1573618" cy="781493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rgbClr val="000000"/>
                    </a:solidFill>
                  </a:rPr>
                  <a:t>Discipline Norms </a:t>
                </a:r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Down Arrow 14"/>
            <p:cNvSpPr/>
            <p:nvPr/>
          </p:nvSpPr>
          <p:spPr>
            <a:xfrm>
              <a:off x="8303517" y="2323214"/>
              <a:ext cx="299315" cy="738963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9785533" y="2320217"/>
              <a:ext cx="299315" cy="738963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8303517" y="3852755"/>
              <a:ext cx="299315" cy="738963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9" name="Down Arrow 18"/>
            <p:cNvSpPr/>
            <p:nvPr/>
          </p:nvSpPr>
          <p:spPr>
            <a:xfrm rot="1497416">
              <a:off x="10425004" y="2316031"/>
              <a:ext cx="299315" cy="738963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0" name="Down Arrow 19"/>
            <p:cNvSpPr/>
            <p:nvPr/>
          </p:nvSpPr>
          <p:spPr>
            <a:xfrm rot="1497416">
              <a:off x="9046315" y="3850067"/>
              <a:ext cx="299315" cy="738963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Down Arrow 20"/>
            <p:cNvSpPr/>
            <p:nvPr/>
          </p:nvSpPr>
          <p:spPr>
            <a:xfrm rot="20102584" flipH="1">
              <a:off x="7560719" y="3850066"/>
              <a:ext cx="299315" cy="738963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</p:spTree>
    <p:extLst>
      <p:ext uri="{BB962C8B-B14F-4D97-AF65-F5344CB8AC3E}">
        <p14:creationId xmlns:p14="http://schemas.microsoft.com/office/powerpoint/2010/main" val="41499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spc="-150" dirty="0" smtClean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 Experiment: Data </a:t>
            </a:r>
            <a:r>
              <a:rPr lang="en-GB" b="1" spc="-150" dirty="0">
                <a:solidFill>
                  <a:srgbClr val="2E2D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47" y="1790700"/>
            <a:ext cx="10972800" cy="262572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Information on data and data format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Types of data generated</a:t>
            </a:r>
            <a:r>
              <a:rPr lang="en-GB" dirty="0"/>
              <a:t>, Volumes of </a:t>
            </a:r>
            <a:r>
              <a:rPr lang="en-GB" dirty="0" smtClean="0"/>
              <a:t>data, </a:t>
            </a:r>
            <a:r>
              <a:rPr lang="en-GB" dirty="0"/>
              <a:t>File </a:t>
            </a:r>
            <a:r>
              <a:rPr lang="en-GB" dirty="0" smtClean="0"/>
              <a:t>formats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Collection processes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Software </a:t>
            </a:r>
            <a:r>
              <a:rPr lang="en-GB" dirty="0" smtClean="0"/>
              <a:t>used, Analysed data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Quality control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Metadata content and format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Metadata items collected.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Metadata standards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How collected?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010400" y="1790700"/>
            <a:ext cx="5181600" cy="262572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Policies for access, sharing, and </a:t>
            </a:r>
            <a:r>
              <a:rPr lang="en-GB" dirty="0" smtClean="0"/>
              <a:t>re-use</a:t>
            </a:r>
          </a:p>
          <a:p>
            <a:pPr lvl="1">
              <a:lnSpc>
                <a:spcPct val="120000"/>
              </a:lnSpc>
            </a:pPr>
            <a:r>
              <a:rPr lang="en-GB" sz="2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Obligations from funders</a:t>
            </a:r>
          </a:p>
          <a:p>
            <a:pPr lvl="1">
              <a:lnSpc>
                <a:spcPct val="120000"/>
              </a:lnSpc>
            </a:pPr>
            <a:r>
              <a:rPr lang="en-GB" sz="2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Specific ethical/privacy </a:t>
            </a:r>
            <a:r>
              <a:rPr lang="en-GB" sz="25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and IPR </a:t>
            </a:r>
            <a:r>
              <a:rPr lang="en-GB" sz="2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issues</a:t>
            </a:r>
          </a:p>
          <a:p>
            <a:pPr lvl="1">
              <a:lnSpc>
                <a:spcPct val="120000"/>
              </a:lnSpc>
            </a:pPr>
            <a:r>
              <a:rPr lang="en-GB" sz="2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Data Publication</a:t>
            </a:r>
          </a:p>
          <a:p>
            <a:pPr lvl="1">
              <a:lnSpc>
                <a:spcPct val="120000"/>
              </a:lnSpc>
            </a:pPr>
            <a:r>
              <a:rPr lang="en-GB" sz="2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Digital Object Identifiers</a:t>
            </a:r>
          </a:p>
          <a:p>
            <a:pPr>
              <a:lnSpc>
                <a:spcPct val="120000"/>
              </a:lnSpc>
            </a:pPr>
            <a:r>
              <a:rPr lang="en-GB" dirty="0"/>
              <a:t>Long-term storage and data </a:t>
            </a:r>
            <a:r>
              <a:rPr lang="en-GB" dirty="0" smtClean="0"/>
              <a:t>management</a:t>
            </a:r>
          </a:p>
          <a:p>
            <a:pPr lvl="1">
              <a:lnSpc>
                <a:spcPct val="120000"/>
              </a:lnSpc>
            </a:pPr>
            <a:r>
              <a:rPr lang="en-GB" sz="2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Where is the data going to land?</a:t>
            </a:r>
          </a:p>
          <a:p>
            <a:pPr lvl="1">
              <a:lnSpc>
                <a:spcPct val="120000"/>
              </a:lnSpc>
            </a:pPr>
            <a:r>
              <a:rPr lang="en-GB" sz="25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Especially </a:t>
            </a:r>
            <a:r>
              <a:rPr lang="en-GB" sz="25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derived data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Costs</a:t>
            </a: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4647" y="959810"/>
            <a:ext cx="11402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6699FF"/>
                </a:solidFill>
              </a:rPr>
              <a:t>Plan the many aspects of data and metadata generation, preservation, and analysis at the outset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197" y="4475181"/>
            <a:ext cx="10979834" cy="1780391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Pros</a:t>
            </a:r>
            <a:r>
              <a:rPr lang="en-GB" dirty="0" smtClean="0"/>
              <a:t>:  can really assist in the allocation of resources and generation of reusable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Expected </a:t>
            </a:r>
            <a:r>
              <a:rPr lang="en-GB" dirty="0"/>
              <a:t>data volumes Identify analysis routes and workflows Identify and fix bottlenecks ahead of time </a:t>
            </a:r>
            <a:r>
              <a:rPr lang="en-GB" dirty="0" smtClean="0"/>
              <a:t>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Cons</a:t>
            </a:r>
            <a:r>
              <a:rPr lang="en-GB" dirty="0" smtClean="0"/>
              <a:t>: </a:t>
            </a:r>
            <a:r>
              <a:rPr lang="en-GB" dirty="0"/>
              <a:t>Users may be agnostic or less convinced. 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Extra </a:t>
            </a:r>
            <a:r>
              <a:rPr lang="en-GB" dirty="0"/>
              <a:t>work for proposal </a:t>
            </a:r>
            <a:r>
              <a:rPr lang="en-GB" dirty="0" smtClean="0"/>
              <a:t>writing, </a:t>
            </a:r>
            <a:r>
              <a:rPr lang="en-GB" dirty="0"/>
              <a:t>Additional bureaucracy for </a:t>
            </a:r>
            <a:r>
              <a:rPr lang="en-GB" dirty="0" smtClean="0"/>
              <a:t>access, </a:t>
            </a:r>
            <a:r>
              <a:rPr lang="en-GB" dirty="0"/>
              <a:t>Poor past experiences with </a:t>
            </a:r>
            <a:r>
              <a:rPr lang="en-GB" dirty="0" smtClean="0"/>
              <a:t>DMPs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C00000"/>
              </a:solidFill>
            </a:endParaRPr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DMPs need careful consideration and presentation in the P&amp;N community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800" dirty="0" smtClean="0"/>
              <a:t>P&amp;N Facilities well-placed to assist their diverse user communities to produce FAIR data</a:t>
            </a:r>
          </a:p>
          <a:p>
            <a:pPr lvl="1">
              <a:lnSpc>
                <a:spcPct val="110000"/>
              </a:lnSpc>
            </a:pPr>
            <a:r>
              <a:rPr lang="en-GB" sz="2400" dirty="0" smtClean="0"/>
              <a:t>However a lot of work required to cover the range of user communities and disciplines.</a:t>
            </a:r>
          </a:p>
          <a:p>
            <a:pPr>
              <a:lnSpc>
                <a:spcPct val="110000"/>
              </a:lnSpc>
            </a:pPr>
            <a:r>
              <a:rPr lang="en-GB" sz="2800" dirty="0" smtClean="0"/>
              <a:t>Guidelines for FAIR data and metadata implementation</a:t>
            </a:r>
          </a:p>
          <a:p>
            <a:pPr lvl="1">
              <a:lnSpc>
                <a:spcPct val="110000"/>
              </a:lnSpc>
            </a:pPr>
            <a:r>
              <a:rPr lang="en-GB" sz="2400" dirty="0" smtClean="0"/>
              <a:t>Under preparation in both </a:t>
            </a:r>
            <a:r>
              <a:rPr lang="en-GB" sz="2400" dirty="0" err="1" smtClean="0"/>
              <a:t>ExPaNDS</a:t>
            </a:r>
            <a:r>
              <a:rPr lang="en-GB" sz="2400" dirty="0" smtClean="0"/>
              <a:t> and </a:t>
            </a:r>
            <a:r>
              <a:rPr lang="en-GB" sz="2400" dirty="0" err="1" smtClean="0"/>
              <a:t>PaNOSC</a:t>
            </a:r>
            <a:endParaRPr lang="en-GB" sz="2400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Guidelines for PIDs and DMPs scheduled</a:t>
            </a:r>
          </a:p>
          <a:p>
            <a:pPr>
              <a:lnSpc>
                <a:spcPct val="110000"/>
              </a:lnSpc>
            </a:pPr>
            <a:r>
              <a:rPr lang="en-GB" sz="2800" dirty="0" smtClean="0"/>
              <a:t>Feeding into service development in the projects</a:t>
            </a:r>
          </a:p>
          <a:p>
            <a:pPr>
              <a:lnSpc>
                <a:spcPct val="110000"/>
              </a:lnSpc>
            </a:pPr>
            <a:endParaRPr lang="en-GB" sz="28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sz="2800" dirty="0" smtClean="0">
                <a:solidFill>
                  <a:srgbClr val="C00000"/>
                </a:solidFill>
              </a:rPr>
              <a:t>Need to bring User Communities along 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1" y="2649415"/>
            <a:ext cx="6971704" cy="538609"/>
          </a:xfrm>
        </p:spPr>
        <p:txBody>
          <a:bodyPr/>
          <a:lstStyle/>
          <a:p>
            <a:r>
              <a:rPr lang="en-GB" dirty="0" smtClean="0"/>
              <a:t>Thankyou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968285"/>
            <a:ext cx="12192000" cy="328480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4500" dirty="0" smtClean="0"/>
              <a:t>Brian </a:t>
            </a:r>
            <a:r>
              <a:rPr lang="en-GB" sz="4500" dirty="0" smtClean="0"/>
              <a:t>Matthews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GB" sz="45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GB" sz="4500" dirty="0" smtClean="0">
                <a:hlinkClick r:id="rId2"/>
              </a:rPr>
              <a:t>Brian.Matthews@stfc.ac.uk</a:t>
            </a:r>
            <a:endParaRPr lang="en-GB" sz="4500" dirty="0" smtClean="0"/>
          </a:p>
          <a:p>
            <a:pPr marL="0" indent="0" algn="ctr">
              <a:lnSpc>
                <a:spcPct val="120000"/>
              </a:lnSpc>
              <a:buNone/>
            </a:pPr>
            <a:endParaRPr lang="en-GB" sz="45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GB" sz="4500" dirty="0" smtClean="0">
                <a:hlinkClick r:id="rId3"/>
              </a:rPr>
              <a:t>https://expands.eu</a:t>
            </a:r>
            <a:endParaRPr lang="en-GB" sz="4500" dirty="0" smtClean="0"/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endParaRPr lang="en-GB" i="1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GB" i="1" dirty="0" smtClean="0"/>
              <a:t>Thanks </a:t>
            </a:r>
            <a:r>
              <a:rPr lang="en-GB" i="1" dirty="0" smtClean="0"/>
              <a:t>to: Abigail McBirnie, Daniel </a:t>
            </a:r>
            <a:r>
              <a:rPr lang="en-GB" i="1" dirty="0" err="1" smtClean="0"/>
              <a:t>Salvat</a:t>
            </a:r>
            <a:r>
              <a:rPr lang="en-GB" i="1" dirty="0" smtClean="0"/>
              <a:t>, Alejandra </a:t>
            </a:r>
            <a:r>
              <a:rPr lang="en-GB" i="1" dirty="0" smtClean="0"/>
              <a:t>Gonzalez-Beltran, Andy Gotz, </a:t>
            </a:r>
            <a:r>
              <a:rPr lang="en-GB" i="1" dirty="0" smtClean="0"/>
              <a:t>Jonathan Taylor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391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48" y="-57509"/>
            <a:ext cx="5470118" cy="38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649" y="1710397"/>
            <a:ext cx="6606800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2800" b="1" dirty="0" err="1" smtClean="0"/>
              <a:t>ExPaNDS</a:t>
            </a:r>
            <a:r>
              <a:rPr lang="en-GB" sz="2800" b="1" dirty="0" smtClean="0"/>
              <a:t> WP2: Enabling FAIR data</a:t>
            </a:r>
            <a:br>
              <a:rPr lang="en-GB" sz="2800" b="1" dirty="0" smtClean="0"/>
            </a:br>
            <a:r>
              <a:rPr lang="en-GB" sz="2800" b="1" dirty="0" err="1" smtClean="0"/>
              <a:t>PaNOSC</a:t>
            </a:r>
            <a:r>
              <a:rPr lang="en-GB" sz="2800" b="1" dirty="0" smtClean="0"/>
              <a:t> WP2: </a:t>
            </a:r>
            <a:r>
              <a:rPr lang="en-GB" sz="2800" b="1" dirty="0"/>
              <a:t>Data Policy and Stewardship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3200" dirty="0"/>
              <a:t>	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28234" y="2243797"/>
            <a:ext cx="6228131" cy="398819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 smtClean="0"/>
              <a:t>Review and recommend the policies, practises, standards and tools which would develop best practise for FAIR data generation and use in the National Photon and Neutron RIs.</a:t>
            </a:r>
          </a:p>
          <a:p>
            <a:pPr lvl="1">
              <a:lnSpc>
                <a:spcPct val="120000"/>
              </a:lnSpc>
            </a:pPr>
            <a:endParaRPr lang="en-GB" dirty="0" smtClean="0"/>
          </a:p>
          <a:p>
            <a:pPr lvl="1">
              <a:lnSpc>
                <a:spcPct val="120000"/>
              </a:lnSpc>
            </a:pPr>
            <a:r>
              <a:rPr lang="en-GB" dirty="0" smtClean="0"/>
              <a:t>In the policies of the RIs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In the data-generation, collection and analysis process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In Data Management </a:t>
            </a:r>
            <a:r>
              <a:rPr lang="en-GB" dirty="0" smtClean="0"/>
              <a:t>Planning</a:t>
            </a:r>
            <a:endParaRPr lang="en-GB" dirty="0" smtClean="0"/>
          </a:p>
          <a:p>
            <a:pPr lvl="1"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Raising awareness and competence in FAIR data of our scientific communities</a:t>
            </a:r>
            <a:r>
              <a:rPr lang="en-GB" dirty="0" smtClean="0"/>
              <a:t>.</a:t>
            </a:r>
            <a:endParaRPr lang="en-GB" dirty="0" smtClean="0"/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3300" b="1" dirty="0">
                <a:solidFill>
                  <a:schemeClr val="accent1"/>
                </a:solidFill>
              </a:rPr>
              <a:t>T</a:t>
            </a:r>
            <a:r>
              <a:rPr lang="en-GB" sz="3300" b="1" dirty="0" smtClean="0">
                <a:solidFill>
                  <a:schemeClr val="accent1"/>
                </a:solidFill>
              </a:rPr>
              <a:t>o guide services to support </a:t>
            </a:r>
            <a:r>
              <a:rPr lang="en-GB" sz="3300" b="1" dirty="0" err="1" smtClean="0">
                <a:solidFill>
                  <a:schemeClr val="accent1"/>
                </a:solidFill>
              </a:rPr>
              <a:t>FAIRness</a:t>
            </a:r>
            <a:endParaRPr lang="en-GB" sz="3300" b="1" dirty="0" smtClean="0">
              <a:solidFill>
                <a:schemeClr val="accent1"/>
              </a:solidFill>
            </a:endParaRPr>
          </a:p>
        </p:txBody>
      </p:sp>
      <p:pic>
        <p:nvPicPr>
          <p:cNvPr id="7" name="Picture 4" descr="https://raw.githubusercontent.com/panosc-eu/panosc/master/Logos%20and%20Templates/Logos/PaNOSC/PaNOSClogo_print_CMYK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6"/>
          <a:stretch/>
        </p:blipFill>
        <p:spPr bwMode="auto">
          <a:xfrm>
            <a:off x="449951" y="4409628"/>
            <a:ext cx="4999698" cy="197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What’s the problem?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284" y="1371600"/>
            <a:ext cx="4061507" cy="499403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P&amp;N experiments across disciplines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No single discipline approach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Data getting ever larger and more complex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Hard to move and handle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Hard to Process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Maximise the Science Value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Facilities are expensive!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P&amp;N Facilities can support users to (re-)use data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Common data lifecycle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Common infrastructure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4" name="Google Shape;53;g9cd83c1945_0_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78751" y="270286"/>
            <a:ext cx="3077902" cy="278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3;g9cd83c1945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0663" y="3053291"/>
            <a:ext cx="3461337" cy="24319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-48774" y="2143513"/>
            <a:ext cx="4418939" cy="3641363"/>
            <a:chOff x="6620314" y="1482764"/>
            <a:chExt cx="4418939" cy="3641363"/>
          </a:xfrm>
        </p:grpSpPr>
        <p:pic>
          <p:nvPicPr>
            <p:cNvPr id="6" name="Picture 2" descr="https://upload.wikimedia.org/wikipedia/commons/6/60/Sch%C3%A9ma_de_principe_du_synchrotr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765" y="1813692"/>
              <a:ext cx="3385373" cy="2958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images.emojiterra.com/google/android-nougat/512px/269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6614" y="4208820"/>
              <a:ext cx="766336" cy="7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cdn.icon-icons.com/icons2/609/PNG/512/molecule_icon-icons.com_563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0138" y="2776494"/>
              <a:ext cx="449115" cy="507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vessel, chemistry, test tube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1810" y="1768444"/>
              <a:ext cx="628328" cy="628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virus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97451" y="1482764"/>
              <a:ext cx="403124" cy="40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www.desy.de/e409/e116959/e119238/media/3633/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871" y="4591988"/>
              <a:ext cx="432048" cy="532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images.emojiterra.com/google/android-nougat/512px/269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314" y="3039184"/>
              <a:ext cx="766336" cy="7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cdn.icon-icons.com/icons2/609/PNG/512/molecule_icon-icons.com_5634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108" y="2032000"/>
              <a:ext cx="362772" cy="41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cdn.icon-icons.com/icons2/609/PNG/512/molecule_icon-icons.com_5634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808" y="2776494"/>
              <a:ext cx="224558" cy="253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vessel, chemistry, test tube Ico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6895" y="1611362"/>
              <a:ext cx="314164" cy="314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9588335" y="5599623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i="1" dirty="0" smtClean="0"/>
              <a:t>Daniel </a:t>
            </a:r>
            <a:r>
              <a:rPr lang="en-GB" sz="1600" i="1" dirty="0" err="1" smtClean="0"/>
              <a:t>Salvat</a:t>
            </a:r>
            <a:r>
              <a:rPr lang="en-GB" sz="1600" i="1" dirty="0" smtClean="0"/>
              <a:t>, Alba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9102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1100"/>
            <a:ext cx="9214338" cy="66758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1"/>
          <p:cNvSpPr txBox="1"/>
          <p:nvPr/>
        </p:nvSpPr>
        <p:spPr>
          <a:xfrm>
            <a:off x="8656800" y="5836623"/>
            <a:ext cx="3535200" cy="1145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 err="1"/>
              <a:t>PaN</a:t>
            </a:r>
            <a:r>
              <a:rPr lang="en-GB" sz="900" dirty="0"/>
              <a:t>-data Open Data Infrastructure. Model of the data continuum in Photon and Neutron Facilities. Deliverable 6.1, 2012 </a:t>
            </a:r>
            <a:r>
              <a:rPr lang="en-GB" sz="900" u="sng" dirty="0">
                <a:solidFill>
                  <a:schemeClr val="hlink"/>
                </a:solidFill>
                <a:hlinkClick r:id="rId4"/>
              </a:rPr>
              <a:t>http://pan-data.eu/sites/pan-data.eu/files/PaNdataODI-D6.1.pdf</a:t>
            </a:r>
            <a:r>
              <a:rPr lang="en-GB" sz="900" dirty="0"/>
              <a:t> </a:t>
            </a:r>
            <a:endParaRPr dirty="0"/>
          </a:p>
        </p:txBody>
      </p:sp>
      <p:sp>
        <p:nvSpPr>
          <p:cNvPr id="91" name="Google Shape;91;p11"/>
          <p:cNvSpPr txBox="1"/>
          <p:nvPr/>
        </p:nvSpPr>
        <p:spPr>
          <a:xfrm>
            <a:off x="0" y="196299"/>
            <a:ext cx="8037274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>
                <a:solidFill>
                  <a:srgbClr val="2E2D62"/>
                </a:solidFill>
              </a:rPr>
              <a:t>Facilities Lifecycle Overview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9370242" y="1780665"/>
            <a:ext cx="30377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P&amp;N Science is multi-discipline</a:t>
            </a:r>
          </a:p>
          <a:p>
            <a:endParaRPr lang="en-GB" b="1" dirty="0"/>
          </a:p>
          <a:p>
            <a:r>
              <a:rPr lang="en-GB" b="1" dirty="0" smtClean="0"/>
              <a:t>P&amp;N </a:t>
            </a:r>
            <a:r>
              <a:rPr lang="en-GB" b="1" dirty="0"/>
              <a:t>Facilities can support users to (re-)use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Common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Common </a:t>
            </a:r>
            <a:r>
              <a:rPr lang="en-GB" b="1" dirty="0"/>
              <a:t>data </a:t>
            </a:r>
            <a:r>
              <a:rPr lang="en-GB" b="1" dirty="0" smtClean="0"/>
              <a:t>lifecycle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r>
              <a:rPr lang="en-GB" b="1" dirty="0" smtClean="0"/>
              <a:t>Make this FAIR!</a:t>
            </a:r>
          </a:p>
          <a:p>
            <a:r>
              <a:rPr lang="en-GB" b="1" dirty="0" smtClean="0"/>
              <a:t>Facilities have a good foundation</a:t>
            </a:r>
            <a:endParaRPr lang="en-GB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117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8513" y="1084800"/>
            <a:ext cx="5737775" cy="42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-375" y="-151975"/>
            <a:ext cx="3588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F1. (meta)data are assigned </a:t>
            </a:r>
            <a:r>
              <a:rPr lang="en-GB" b="1">
                <a:solidFill>
                  <a:srgbClr val="434343"/>
                </a:solidFill>
              </a:rPr>
              <a:t>a globally unique and persistent identifier</a:t>
            </a:r>
            <a:endParaRPr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F2. data are described with </a:t>
            </a:r>
            <a:r>
              <a:rPr lang="en-GB" b="1">
                <a:solidFill>
                  <a:srgbClr val="434343"/>
                </a:solidFill>
              </a:rPr>
              <a:t>rich metadata</a:t>
            </a:r>
            <a:r>
              <a:rPr lang="en-GB">
                <a:solidFill>
                  <a:srgbClr val="434343"/>
                </a:solidFill>
              </a:rPr>
              <a:t> (defined by R1 below)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F3. metadata clearly and </a:t>
            </a:r>
            <a:r>
              <a:rPr lang="en-GB" b="1">
                <a:solidFill>
                  <a:srgbClr val="434343"/>
                </a:solidFill>
              </a:rPr>
              <a:t>explicitly include the identifier</a:t>
            </a:r>
            <a:r>
              <a:rPr lang="en-GB">
                <a:solidFill>
                  <a:srgbClr val="434343"/>
                </a:solidFill>
              </a:rPr>
              <a:t> of the data it describes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F4. (meta)data are registered or indexed in a </a:t>
            </a:r>
            <a:r>
              <a:rPr lang="en-GB" b="1">
                <a:solidFill>
                  <a:srgbClr val="434343"/>
                </a:solidFill>
              </a:rPr>
              <a:t>searchable resource</a:t>
            </a:r>
            <a:endParaRPr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8336775" y="-152400"/>
            <a:ext cx="3855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A1. (meta)data are </a:t>
            </a:r>
            <a:r>
              <a:rPr lang="en-GB" b="1">
                <a:solidFill>
                  <a:srgbClr val="434343"/>
                </a:solidFill>
              </a:rPr>
              <a:t>retrievable</a:t>
            </a:r>
            <a:r>
              <a:rPr lang="en-GB">
                <a:solidFill>
                  <a:srgbClr val="434343"/>
                </a:solidFill>
              </a:rPr>
              <a:t> by their </a:t>
            </a:r>
            <a:r>
              <a:rPr lang="en-GB" b="1">
                <a:solidFill>
                  <a:srgbClr val="434343"/>
                </a:solidFill>
              </a:rPr>
              <a:t>identifier</a:t>
            </a:r>
            <a:r>
              <a:rPr lang="en-GB">
                <a:solidFill>
                  <a:srgbClr val="434343"/>
                </a:solidFill>
              </a:rPr>
              <a:t> using a </a:t>
            </a:r>
            <a:r>
              <a:rPr lang="en-GB" b="1">
                <a:solidFill>
                  <a:srgbClr val="434343"/>
                </a:solidFill>
              </a:rPr>
              <a:t>standardized communications protocol</a:t>
            </a:r>
            <a:endParaRPr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A1.1 the </a:t>
            </a:r>
            <a:r>
              <a:rPr lang="en-GB" b="1">
                <a:solidFill>
                  <a:srgbClr val="434343"/>
                </a:solidFill>
              </a:rPr>
              <a:t>protocol is open, free, and universally implementable</a:t>
            </a:r>
            <a:endParaRPr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A1.2 the protocol allows for an </a:t>
            </a:r>
            <a:r>
              <a:rPr lang="en-GB" b="1">
                <a:solidFill>
                  <a:srgbClr val="434343"/>
                </a:solidFill>
              </a:rPr>
              <a:t>authentication and authorization</a:t>
            </a:r>
            <a:r>
              <a:rPr lang="en-GB">
                <a:solidFill>
                  <a:srgbClr val="434343"/>
                </a:solidFill>
              </a:rPr>
              <a:t> procedure, where necessary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434343"/>
                </a:solidFill>
              </a:rPr>
              <a:t>A2. </a:t>
            </a:r>
            <a:r>
              <a:rPr lang="en-GB" b="1">
                <a:solidFill>
                  <a:srgbClr val="434343"/>
                </a:solidFill>
              </a:rPr>
              <a:t>metadata are accessible</a:t>
            </a:r>
            <a:r>
              <a:rPr lang="en-GB">
                <a:solidFill>
                  <a:srgbClr val="434343"/>
                </a:solidFill>
              </a:rPr>
              <a:t>, even when the data are no longer available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47800" y="4372975"/>
            <a:ext cx="3000000" cy="245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I1. (meta)data use a </a:t>
            </a:r>
            <a:r>
              <a:rPr lang="en-GB" b="1"/>
              <a:t>formal, accessible, shared, and broadly applicable language for knowledge representation</a:t>
            </a:r>
            <a:r>
              <a:rPr lang="en-GB"/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I2. (meta)data use </a:t>
            </a:r>
            <a:r>
              <a:rPr lang="en-GB" b="1"/>
              <a:t>vocabularies</a:t>
            </a:r>
            <a:r>
              <a:rPr lang="en-GB"/>
              <a:t> that follow FAIR principles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I3. (meta)data include </a:t>
            </a:r>
            <a:r>
              <a:rPr lang="en-GB" b="1"/>
              <a:t>qualified references</a:t>
            </a:r>
            <a:r>
              <a:rPr lang="en-GB"/>
              <a:t> to other (meta)data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8898250" y="4204675"/>
            <a:ext cx="3431400" cy="26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R1. meta(data) are </a:t>
            </a:r>
            <a:r>
              <a:rPr lang="en-GB" b="1"/>
              <a:t>richly described</a:t>
            </a:r>
            <a:r>
              <a:rPr lang="en-GB"/>
              <a:t> with a plurality of accurate and relevant attributes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R1.1. (meta)data are released with a clear and accessible </a:t>
            </a:r>
            <a:r>
              <a:rPr lang="en-GB" b="1"/>
              <a:t>data usage license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R1.2. (meta)data are associated with </a:t>
            </a:r>
            <a:r>
              <a:rPr lang="en-GB" b="1"/>
              <a:t>detailed provenance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R1.3. (meta)data meet </a:t>
            </a:r>
            <a:r>
              <a:rPr lang="en-GB" b="1"/>
              <a:t>domain-relevant community standards</a:t>
            </a:r>
            <a:endParaRPr b="1"/>
          </a:p>
        </p:txBody>
      </p:sp>
      <p:sp>
        <p:nvSpPr>
          <p:cNvPr id="156" name="Google Shape;156;p18"/>
          <p:cNvSpPr txBox="1"/>
          <p:nvPr/>
        </p:nvSpPr>
        <p:spPr>
          <a:xfrm>
            <a:off x="3992725" y="5413575"/>
            <a:ext cx="380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The Turing Way Community, &amp; Scriberia. (2020, March 3). Illustrations from the Turing Way book dashes. Zenodo. </a:t>
            </a:r>
            <a:r>
              <a:rPr lang="en-GB" sz="900" u="sng">
                <a:solidFill>
                  <a:schemeClr val="hlink"/>
                </a:solidFill>
                <a:hlinkClick r:id="rId4"/>
              </a:rPr>
              <a:t>http://doi.org/10.5281/zenodo.3695300</a:t>
            </a:r>
            <a:r>
              <a:rPr lang="en-GB" sz="900"/>
              <a:t>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Wilkinson, M., Dumontier, M., Aalbersberg, I. </a:t>
            </a:r>
            <a:r>
              <a:rPr lang="en-GB" sz="900" i="1"/>
              <a:t>et al.</a:t>
            </a:r>
            <a:r>
              <a:rPr lang="en-GB" sz="900"/>
              <a:t> The FAIR Guiding Principles for scientific data management and stewardship. </a:t>
            </a:r>
            <a:r>
              <a:rPr lang="en-GB" sz="900" i="1"/>
              <a:t>Sci Data</a:t>
            </a:r>
            <a:r>
              <a:rPr lang="en-GB" sz="900"/>
              <a:t> </a:t>
            </a:r>
            <a:r>
              <a:rPr lang="en-GB" sz="900" b="1"/>
              <a:t>3, </a:t>
            </a:r>
            <a:r>
              <a:rPr lang="en-GB" sz="900"/>
              <a:t>160018 (2016). </a:t>
            </a:r>
            <a:r>
              <a:rPr lang="en-GB" sz="900" u="sng">
                <a:solidFill>
                  <a:schemeClr val="hlink"/>
                </a:solidFill>
                <a:hlinkClick r:id="rId5"/>
              </a:rPr>
              <a:t>https://doi.org/10.1038/sdata.2016.18</a:t>
            </a:r>
            <a:r>
              <a:rPr lang="en-GB" sz="900"/>
              <a:t> </a:t>
            </a:r>
            <a:endParaRPr sz="700"/>
          </a:p>
        </p:txBody>
      </p:sp>
      <p:sp>
        <p:nvSpPr>
          <p:cNvPr id="157" name="Google Shape;157;p18"/>
          <p:cNvSpPr/>
          <p:nvPr/>
        </p:nvSpPr>
        <p:spPr>
          <a:xfrm>
            <a:off x="3339700" y="3878063"/>
            <a:ext cx="975000" cy="909000"/>
          </a:xfrm>
          <a:prstGeom prst="ellipse">
            <a:avLst/>
          </a:prstGeom>
          <a:noFill/>
          <a:ln w="76200" cap="flat" cmpd="sng">
            <a:solidFill>
              <a:srgbClr val="F08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7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Steps towards FAIR Facilities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2721320" y="1978618"/>
            <a:ext cx="823738" cy="484632"/>
          </a:xfrm>
          <a:prstGeom prst="right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5678271" y="1978618"/>
            <a:ext cx="823738" cy="484632"/>
          </a:xfrm>
          <a:prstGeom prst="right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8635222" y="1978618"/>
            <a:ext cx="823738" cy="484632"/>
          </a:xfrm>
          <a:prstGeom prst="right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3573716" y="1754943"/>
            <a:ext cx="2064433" cy="3872132"/>
            <a:chOff x="3573716" y="1909690"/>
            <a:chExt cx="2064433" cy="3872132"/>
          </a:xfrm>
        </p:grpSpPr>
        <p:sp>
          <p:nvSpPr>
            <p:cNvPr id="5" name="Rounded Rectangle 4"/>
            <p:cNvSpPr/>
            <p:nvPr/>
          </p:nvSpPr>
          <p:spPr>
            <a:xfrm>
              <a:off x="3573716" y="1909690"/>
              <a:ext cx="2064433" cy="105859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dirty="0" smtClean="0"/>
                <a:t>FAIR Guidelines</a:t>
              </a:r>
              <a:endParaRPr lang="en-GB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573716" y="3369212"/>
              <a:ext cx="2064433" cy="24126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tx1"/>
                  </a:solidFill>
                </a:rPr>
                <a:t>How FAIR can be supported along the data lifecycle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tx1"/>
                  </a:solidFill>
                </a:rPr>
                <a:t>Use of PIDS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tx1"/>
                  </a:solidFill>
                </a:rPr>
                <a:t>Metadata standards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tx1"/>
                  </a:solidFill>
                </a:rPr>
                <a:t>Implementation strategies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24936" y="1754943"/>
            <a:ext cx="2064433" cy="3872132"/>
            <a:chOff x="6524936" y="1909690"/>
            <a:chExt cx="2064433" cy="3872132"/>
          </a:xfrm>
        </p:grpSpPr>
        <p:sp>
          <p:nvSpPr>
            <p:cNvPr id="6" name="Rounded Rectangle 5"/>
            <p:cNvSpPr/>
            <p:nvPr/>
          </p:nvSpPr>
          <p:spPr>
            <a:xfrm>
              <a:off x="6524936" y="1909690"/>
              <a:ext cx="2064433" cy="105859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dirty="0" smtClean="0"/>
                <a:t>FAIR Tools</a:t>
              </a:r>
              <a:endParaRPr lang="en-GB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524936" y="3369212"/>
              <a:ext cx="2064433" cy="24126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tx1"/>
                  </a:solidFill>
                </a:rPr>
                <a:t>Providing tools that support FAIR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tx1"/>
                  </a:solidFill>
                </a:rPr>
                <a:t>Data storage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tx1"/>
                  </a:solidFill>
                </a:rPr>
                <a:t>Data cataloguing and publishing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tx1"/>
                  </a:solidFill>
                </a:rPr>
                <a:t>Data Analysis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tx1"/>
                  </a:solidFill>
                </a:rPr>
                <a:t>Integrated VREs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tx1"/>
                  </a:solidFill>
                </a:rPr>
                <a:t>ELNs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76154" y="1754943"/>
            <a:ext cx="2064433" cy="3872132"/>
            <a:chOff x="9476154" y="1909690"/>
            <a:chExt cx="2064433" cy="3872132"/>
          </a:xfrm>
        </p:grpSpPr>
        <p:sp>
          <p:nvSpPr>
            <p:cNvPr id="7" name="Rounded Rectangle 6"/>
            <p:cNvSpPr/>
            <p:nvPr/>
          </p:nvSpPr>
          <p:spPr>
            <a:xfrm>
              <a:off x="9476154" y="1909690"/>
              <a:ext cx="2064433" cy="105859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dirty="0" smtClean="0"/>
                <a:t>FAIR Experiments</a:t>
              </a:r>
              <a:endParaRPr lang="en-GB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476154" y="3369212"/>
              <a:ext cx="2064433" cy="24126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tx1"/>
                  </a:solidFill>
                </a:rPr>
                <a:t>Support to conduct FAIR experiments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tx1"/>
                  </a:solidFill>
                </a:rPr>
                <a:t>Planning for FAIR – DMPs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tx1"/>
                  </a:solidFill>
                </a:rPr>
                <a:t>Facility staff and users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tx1"/>
                  </a:solidFill>
                </a:rPr>
                <a:t>Embedding in processes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1034" y="1754943"/>
            <a:ext cx="2064433" cy="3872132"/>
            <a:chOff x="622497" y="1909689"/>
            <a:chExt cx="2064433" cy="3872132"/>
          </a:xfrm>
        </p:grpSpPr>
        <p:sp>
          <p:nvSpPr>
            <p:cNvPr id="18" name="Rounded Rectangle 17"/>
            <p:cNvSpPr/>
            <p:nvPr/>
          </p:nvSpPr>
          <p:spPr>
            <a:xfrm>
              <a:off x="622497" y="1909689"/>
              <a:ext cx="2064433" cy="105859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dirty="0" smtClean="0"/>
                <a:t>FAIR Policy</a:t>
              </a:r>
              <a:endParaRPr lang="en-GB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22497" y="3369211"/>
              <a:ext cx="2064433" cy="24126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tx1"/>
                  </a:solidFill>
                </a:rPr>
                <a:t>Commitment to FAIR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tx1"/>
                  </a:solidFill>
                </a:rPr>
                <a:t>Support from Facility to provide it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tx1"/>
                  </a:solidFill>
                </a:rPr>
                <a:t>Ownership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tx1"/>
                  </a:solidFill>
                </a:rPr>
                <a:t>Expectation on users 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2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0917" y="81523"/>
            <a:ext cx="10972800" cy="5334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Data policy in P&amp;N Facilities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781929" y="1994522"/>
            <a:ext cx="60816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Neutrons</a:t>
            </a:r>
            <a:r>
              <a:rPr lang="de-DE" sz="1600" b="1" dirty="0"/>
              <a:t>:</a:t>
            </a:r>
          </a:p>
          <a:p>
            <a:r>
              <a:rPr lang="de-DE" sz="1600" dirty="0"/>
              <a:t>	ILL- PanData data policy - 2012</a:t>
            </a:r>
          </a:p>
          <a:p>
            <a:r>
              <a:rPr lang="de-DE" sz="1600" dirty="0"/>
              <a:t>	ISIS-PanData data policy - 2012</a:t>
            </a:r>
          </a:p>
          <a:p>
            <a:r>
              <a:rPr lang="de-DE" sz="1600" b="1" dirty="0" smtClean="0"/>
              <a:t>Photons</a:t>
            </a:r>
            <a:r>
              <a:rPr lang="de-DE" sz="1600" b="1" dirty="0"/>
              <a:t>:</a:t>
            </a:r>
          </a:p>
          <a:p>
            <a:r>
              <a:rPr lang="de-DE" sz="1600" dirty="0"/>
              <a:t>	Elettra- PanData data policy </a:t>
            </a:r>
            <a:r>
              <a:rPr lang="de-DE" sz="1600" dirty="0" smtClean="0"/>
              <a:t>- </a:t>
            </a:r>
            <a:r>
              <a:rPr lang="de-DE" sz="1600" dirty="0"/>
              <a:t>2013</a:t>
            </a:r>
          </a:p>
          <a:p>
            <a:r>
              <a:rPr lang="de-DE" sz="1600" dirty="0"/>
              <a:t>	ESRF-PanData data policy </a:t>
            </a:r>
            <a:r>
              <a:rPr lang="de-DE" sz="1600" dirty="0" smtClean="0"/>
              <a:t>- </a:t>
            </a:r>
            <a:r>
              <a:rPr lang="de-DE" sz="1600" dirty="0"/>
              <a:t>November 2015</a:t>
            </a:r>
          </a:p>
          <a:p>
            <a:r>
              <a:rPr lang="de-DE" sz="1600" dirty="0"/>
              <a:t>	MAXIV-PanData data policy - 2015</a:t>
            </a:r>
          </a:p>
          <a:p>
            <a:r>
              <a:rPr lang="de-DE" sz="1600" dirty="0"/>
              <a:t>	HZB-PanData data policy </a:t>
            </a:r>
            <a:r>
              <a:rPr lang="de-DE" sz="1600" dirty="0" smtClean="0"/>
              <a:t>- </a:t>
            </a:r>
            <a:r>
              <a:rPr lang="de-DE" sz="1600" dirty="0"/>
              <a:t>June 2016</a:t>
            </a:r>
          </a:p>
          <a:p>
            <a:r>
              <a:rPr lang="de-DE" sz="1600" dirty="0"/>
              <a:t>	</a:t>
            </a:r>
            <a:r>
              <a:rPr lang="de-DE" sz="1600" dirty="0" smtClean="0"/>
              <a:t>HZDR-PanData </a:t>
            </a:r>
            <a:r>
              <a:rPr lang="de-DE" sz="1600" dirty="0"/>
              <a:t>data policy </a:t>
            </a:r>
            <a:r>
              <a:rPr lang="de-DE" sz="1600" dirty="0" smtClean="0"/>
              <a:t>- </a:t>
            </a:r>
            <a:r>
              <a:rPr lang="de-DE" sz="1600" dirty="0"/>
              <a:t>June 2016</a:t>
            </a:r>
          </a:p>
          <a:p>
            <a:r>
              <a:rPr lang="de-DE" sz="1600" dirty="0"/>
              <a:t>	PSI-PanData data policy </a:t>
            </a:r>
            <a:r>
              <a:rPr lang="de-DE" sz="1600" dirty="0" smtClean="0"/>
              <a:t>- </a:t>
            </a:r>
            <a:r>
              <a:rPr lang="de-DE" sz="1600" dirty="0"/>
              <a:t>August  2016</a:t>
            </a:r>
          </a:p>
          <a:p>
            <a:r>
              <a:rPr lang="de-DE" sz="1600" dirty="0"/>
              <a:t>	EUXFEL-PanData data policy </a:t>
            </a:r>
            <a:r>
              <a:rPr lang="de-DE" sz="1600" dirty="0" smtClean="0"/>
              <a:t>- </a:t>
            </a:r>
            <a:r>
              <a:rPr lang="de-DE" sz="1600" dirty="0"/>
              <a:t>August 2017</a:t>
            </a:r>
          </a:p>
          <a:p>
            <a:r>
              <a:rPr lang="de-DE" sz="1600" dirty="0"/>
              <a:t>	ALBA-PanData data policy </a:t>
            </a:r>
            <a:r>
              <a:rPr lang="de-DE" sz="1600" dirty="0" smtClean="0"/>
              <a:t>- </a:t>
            </a:r>
            <a:r>
              <a:rPr lang="de-DE" sz="1600" dirty="0"/>
              <a:t>July 2017</a:t>
            </a:r>
          </a:p>
          <a:p>
            <a:r>
              <a:rPr lang="de-DE" sz="1600" dirty="0"/>
              <a:t>	DESY-PanData data policy </a:t>
            </a:r>
            <a:r>
              <a:rPr lang="de-DE" sz="1600" dirty="0" smtClean="0"/>
              <a:t>- </a:t>
            </a:r>
            <a:r>
              <a:rPr lang="de-DE" sz="1600" dirty="0"/>
              <a:t>August 2017</a:t>
            </a:r>
          </a:p>
          <a:p>
            <a:r>
              <a:rPr lang="de-DE" sz="1600" dirty="0"/>
              <a:t>	SOLEIL PanData data policy - 2018</a:t>
            </a:r>
          </a:p>
          <a:p>
            <a:r>
              <a:rPr lang="de-DE" sz="1600" dirty="0"/>
              <a:t>	Diamond PanData data policy </a:t>
            </a:r>
            <a:r>
              <a:rPr lang="de-DE" sz="1600" dirty="0" smtClean="0"/>
              <a:t>- March 2019</a:t>
            </a:r>
            <a:endParaRPr lang="de-DE" sz="1600" dirty="0"/>
          </a:p>
          <a:p>
            <a:r>
              <a:rPr lang="de-DE" sz="1600" dirty="0"/>
              <a:t>	</a:t>
            </a:r>
            <a:r>
              <a:rPr lang="de-DE" sz="1600" dirty="0" smtClean="0"/>
              <a:t>FELIX </a:t>
            </a:r>
            <a:r>
              <a:rPr lang="de-DE" sz="1600" dirty="0"/>
              <a:t>PanData data policy </a:t>
            </a:r>
            <a:r>
              <a:rPr lang="de-DE" sz="1600" dirty="0" smtClean="0"/>
              <a:t>- </a:t>
            </a:r>
            <a:r>
              <a:rPr lang="de-DE" sz="1600" dirty="0"/>
              <a:t>2019</a:t>
            </a:r>
          </a:p>
          <a:p>
            <a:r>
              <a:rPr lang="de-DE" sz="1400" dirty="0"/>
              <a:t>	</a:t>
            </a:r>
            <a:endParaRPr lang="de-DE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163" y="2505787"/>
            <a:ext cx="2989810" cy="4215688"/>
          </a:xfrm>
          <a:prstGeom prst="rect">
            <a:avLst/>
          </a:prstGeom>
          <a:ln>
            <a:solidFill>
              <a:srgbClr val="201B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917" y="989649"/>
            <a:ext cx="5689250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Photon and Neutron RIs have a long track record on policy</a:t>
            </a:r>
          </a:p>
          <a:p>
            <a:pPr>
              <a:lnSpc>
                <a:spcPct val="120000"/>
              </a:lnSpc>
            </a:pPr>
            <a:r>
              <a:rPr lang="en-GB" dirty="0" err="1"/>
              <a:t>PaN</a:t>
            </a:r>
            <a:r>
              <a:rPr lang="en-GB" dirty="0"/>
              <a:t>-data Europe common policy </a:t>
            </a:r>
            <a:r>
              <a:rPr lang="en-GB" dirty="0" smtClean="0"/>
              <a:t>framework February </a:t>
            </a:r>
            <a:r>
              <a:rPr lang="en-GB" dirty="0"/>
              <a:t>2011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71179" y="614923"/>
            <a:ext cx="55904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Set some key principles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Open </a:t>
            </a:r>
            <a:r>
              <a:rPr lang="en-GB" dirty="0"/>
              <a:t>access to  raw data and metadata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Curation of raw data supported by the facility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Data catalogue to make data accessible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Embargo periods for exclusive access to </a:t>
            </a:r>
            <a:r>
              <a:rPr lang="en-GB" dirty="0" smtClean="0"/>
              <a:t>experimenters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7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43" y="161918"/>
            <a:ext cx="11197883" cy="53340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Towards FAIR policies for Photon and Neutron RIs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06" y="1348880"/>
            <a:ext cx="8314006" cy="525634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err="1" smtClean="0"/>
              <a:t>ExPaNDS</a:t>
            </a:r>
            <a:r>
              <a:rPr lang="en-GB" dirty="0" smtClean="0"/>
              <a:t> and </a:t>
            </a:r>
            <a:r>
              <a:rPr lang="en-GB" dirty="0" err="1" smtClean="0"/>
              <a:t>PaNOSC</a:t>
            </a:r>
            <a:r>
              <a:rPr lang="en-GB" dirty="0" smtClean="0"/>
              <a:t> have been working together to revise data policies frameworks in the light the of FAIR data principles</a:t>
            </a:r>
          </a:p>
          <a:p>
            <a:pPr lvl="1">
              <a:lnSpc>
                <a:spcPct val="120000"/>
              </a:lnSpc>
            </a:pPr>
            <a:endParaRPr lang="en-GB" dirty="0" smtClean="0"/>
          </a:p>
          <a:p>
            <a:pPr lvl="1">
              <a:lnSpc>
                <a:spcPct val="120000"/>
              </a:lnSpc>
            </a:pPr>
            <a:r>
              <a:rPr lang="en-GB" dirty="0" err="1" smtClean="0"/>
              <a:t>PaNOSC</a:t>
            </a:r>
            <a:r>
              <a:rPr lang="en-GB" dirty="0" smtClean="0"/>
              <a:t> D2.1: </a:t>
            </a:r>
            <a:r>
              <a:rPr lang="en-GB" dirty="0" err="1"/>
              <a:t>PaNOSC</a:t>
            </a:r>
            <a:r>
              <a:rPr lang="en-GB" dirty="0"/>
              <a:t> data policy </a:t>
            </a:r>
            <a:r>
              <a:rPr lang="en-GB" dirty="0" smtClean="0"/>
              <a:t>framework</a:t>
            </a:r>
          </a:p>
          <a:p>
            <a:pPr lvl="2">
              <a:lnSpc>
                <a:spcPct val="120000"/>
              </a:lnSpc>
            </a:pPr>
            <a:r>
              <a:rPr lang="en-GB" dirty="0" smtClean="0"/>
              <a:t>A model policy for adaptation and adoption by </a:t>
            </a:r>
            <a:r>
              <a:rPr lang="en-GB" dirty="0" err="1" smtClean="0"/>
              <a:t>PaNOSC</a:t>
            </a:r>
            <a:r>
              <a:rPr lang="en-GB" dirty="0" smtClean="0"/>
              <a:t> Partners</a:t>
            </a:r>
          </a:p>
          <a:p>
            <a:pPr lvl="2">
              <a:lnSpc>
                <a:spcPct val="120000"/>
              </a:lnSpc>
            </a:pPr>
            <a:r>
              <a:rPr lang="en-GB" dirty="0" smtClean="0">
                <a:hlinkClick r:id="rId2"/>
              </a:rPr>
              <a:t>May 2020: 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doi.org/10.5281/zenodo.3826039</a:t>
            </a:r>
            <a:r>
              <a:rPr lang="en-GB" dirty="0" smtClean="0"/>
              <a:t> </a:t>
            </a:r>
          </a:p>
          <a:p>
            <a:pPr lvl="2">
              <a:lnSpc>
                <a:spcPct val="120000"/>
              </a:lnSpc>
            </a:pPr>
            <a:endParaRPr lang="en-GB" dirty="0"/>
          </a:p>
          <a:p>
            <a:pPr lvl="1">
              <a:lnSpc>
                <a:spcPct val="120000"/>
              </a:lnSpc>
            </a:pPr>
            <a:r>
              <a:rPr lang="en-GB" dirty="0" err="1"/>
              <a:t>ExPaNDS</a:t>
            </a:r>
            <a:r>
              <a:rPr lang="en-GB" dirty="0"/>
              <a:t> </a:t>
            </a:r>
            <a:r>
              <a:rPr lang="en-GB" dirty="0" smtClean="0"/>
              <a:t>D2.1: </a:t>
            </a:r>
            <a:r>
              <a:rPr lang="en-GB" dirty="0"/>
              <a:t>Draft Extended Data </a:t>
            </a:r>
            <a:r>
              <a:rPr lang="en-GB" dirty="0" smtClean="0"/>
              <a:t>Policy Framework </a:t>
            </a:r>
            <a:r>
              <a:rPr lang="en-GB" dirty="0"/>
              <a:t>for </a:t>
            </a:r>
            <a:endParaRPr lang="en-GB" dirty="0" smtClean="0"/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/>
              <a:t> </a:t>
            </a:r>
            <a:r>
              <a:rPr lang="en-GB" dirty="0" smtClean="0"/>
              <a:t>     </a:t>
            </a:r>
            <a:r>
              <a:rPr lang="en-GB" dirty="0" smtClean="0"/>
              <a:t>Photon </a:t>
            </a:r>
            <a:r>
              <a:rPr lang="en-GB" dirty="0"/>
              <a:t>and Neutron </a:t>
            </a:r>
            <a:r>
              <a:rPr lang="en-GB" dirty="0" smtClean="0"/>
              <a:t>RIs</a:t>
            </a:r>
          </a:p>
          <a:p>
            <a:pPr lvl="2">
              <a:lnSpc>
                <a:spcPct val="120000"/>
              </a:lnSpc>
            </a:pPr>
            <a:r>
              <a:rPr lang="en-GB" dirty="0"/>
              <a:t>18</a:t>
            </a:r>
            <a:r>
              <a:rPr lang="en-GB" baseline="30000" dirty="0"/>
              <a:t>th</a:t>
            </a:r>
            <a:r>
              <a:rPr lang="en-GB" dirty="0"/>
              <a:t> September </a:t>
            </a:r>
            <a:r>
              <a:rPr lang="en-GB" dirty="0" smtClean="0"/>
              <a:t>2020:  </a:t>
            </a: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://doi.org/10.5281/zenodo.4014810</a:t>
            </a:r>
            <a:r>
              <a:rPr lang="en-GB" dirty="0"/>
              <a:t> </a:t>
            </a:r>
            <a:endParaRPr lang="en-GB" dirty="0" smtClean="0"/>
          </a:p>
          <a:p>
            <a:pPr lvl="2">
              <a:lnSpc>
                <a:spcPct val="120000"/>
              </a:lnSpc>
            </a:pPr>
            <a:r>
              <a:rPr lang="en-GB" dirty="0" smtClean="0"/>
              <a:t>Guidance on adopting a FAIR data policy for national RIs</a:t>
            </a:r>
          </a:p>
          <a:p>
            <a:pPr lvl="2">
              <a:lnSpc>
                <a:spcPct val="120000"/>
              </a:lnSpc>
            </a:pPr>
            <a:r>
              <a:rPr lang="en-GB" dirty="0" smtClean="0"/>
              <a:t>Taking into account </a:t>
            </a:r>
            <a:r>
              <a:rPr lang="en-GB" dirty="0" err="1" smtClean="0"/>
              <a:t>FAIRsFAIR’s</a:t>
            </a:r>
            <a:r>
              <a:rPr lang="en-GB" dirty="0" smtClean="0"/>
              <a:t> recommendations on Data Policy</a:t>
            </a:r>
          </a:p>
          <a:p>
            <a:pPr lvl="2">
              <a:lnSpc>
                <a:spcPct val="120000"/>
              </a:lnSpc>
            </a:pPr>
            <a:endParaRPr lang="en-GB" dirty="0" smtClean="0"/>
          </a:p>
          <a:p>
            <a:pPr lvl="1">
              <a:lnSpc>
                <a:spcPct val="120000"/>
              </a:lnSpc>
            </a:pPr>
            <a:r>
              <a:rPr lang="en-GB" dirty="0" smtClean="0"/>
              <a:t>Key </a:t>
            </a:r>
            <a:r>
              <a:rPr lang="en-GB" dirty="0"/>
              <a:t>Policy Elements within a </a:t>
            </a:r>
            <a:r>
              <a:rPr lang="en-GB" dirty="0" err="1"/>
              <a:t>PaN</a:t>
            </a:r>
            <a:r>
              <a:rPr lang="en-GB" dirty="0"/>
              <a:t> RI Data Policy Framework</a:t>
            </a:r>
          </a:p>
          <a:p>
            <a:pPr lvl="2">
              <a:lnSpc>
                <a:spcPct val="120000"/>
              </a:lnSpc>
            </a:pPr>
            <a:r>
              <a:rPr lang="en-GB" dirty="0"/>
              <a:t>30 data policy framework </a:t>
            </a:r>
            <a:r>
              <a:rPr lang="en-GB" dirty="0" smtClean="0"/>
              <a:t>elements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smtClean="0"/>
              <a:t>Aim to have a common approach to data policy across </a:t>
            </a:r>
            <a:endParaRPr lang="en-GB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 </a:t>
            </a:r>
            <a:r>
              <a:rPr lang="en-GB" dirty="0" smtClean="0"/>
              <a:t>      </a:t>
            </a:r>
            <a:r>
              <a:rPr lang="en-GB" dirty="0" smtClean="0"/>
              <a:t>all </a:t>
            </a:r>
            <a:r>
              <a:rPr lang="en-GB" dirty="0" smtClean="0"/>
              <a:t>P&amp;N RIs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Value in a compatible approach in different facilities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Easier for users to move around, easier to combine data</a:t>
            </a:r>
          </a:p>
          <a:p>
            <a:pPr lvl="1"/>
            <a:endParaRPr lang="en-GB" dirty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3705" t="15961" r="34888" b="5352"/>
          <a:stretch/>
        </p:blipFill>
        <p:spPr>
          <a:xfrm>
            <a:off x="6345675" y="2274320"/>
            <a:ext cx="3066781" cy="43309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662" y="695318"/>
            <a:ext cx="3057757" cy="3961681"/>
          </a:xfrm>
          <a:prstGeom prst="rect">
            <a:avLst/>
          </a:prstGeom>
          <a:ln>
            <a:solidFill>
              <a:srgbClr val="201B50"/>
            </a:solidFill>
          </a:ln>
        </p:spPr>
      </p:pic>
    </p:spTree>
    <p:extLst>
      <p:ext uri="{BB962C8B-B14F-4D97-AF65-F5344CB8AC3E}">
        <p14:creationId xmlns:p14="http://schemas.microsoft.com/office/powerpoint/2010/main" val="7629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35" y="147708"/>
            <a:ext cx="10972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Adding FAIR to Policy</a:t>
            </a:r>
            <a:endParaRPr lang="en-GB" dirty="0"/>
          </a:p>
        </p:txBody>
      </p:sp>
      <p:pic>
        <p:nvPicPr>
          <p:cNvPr id="6" name="Picture 5" descr="https://lh4.googleusercontent.com/dmuo19j0t6lXjiPLnHYm01qiMcN1Jn3GglR2XaEJNR0SsXs_uhcYzufK67WgNsCdQZK1HQPkzPoCNpuA_O7J6I_Po7woNe3r_znMJqLdrAes8nEUix2aXWKTw89aJppj9RDId5k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60" y="1256714"/>
            <a:ext cx="6489860" cy="22859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842448" y="3628233"/>
            <a:ext cx="6096000" cy="4776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Simplified illustration of Classes of Experimental Data in the Science Life Cycle (from the Soleil Data Policy)</a:t>
            </a:r>
            <a:endParaRPr lang="en-GB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1560" y="4440255"/>
            <a:ext cx="6152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“Data should be FAIR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when it leaves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the Facility”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8523" y="990600"/>
            <a:ext cx="5423037" cy="5147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i="1" dirty="0" smtClean="0">
                <a:solidFill>
                  <a:schemeClr val="accent1">
                    <a:lumMod val="75000"/>
                  </a:schemeClr>
                </a:solidFill>
              </a:rPr>
              <a:t>“RIs’ data policies should enable the experimental data in scope to be FAIR”</a:t>
            </a: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This gives an implicit commitment to uphold the FAIR principles.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Leads to other policy principles</a:t>
            </a:r>
          </a:p>
          <a:p>
            <a:pPr>
              <a:lnSpc>
                <a:spcPct val="120000"/>
              </a:lnSpc>
            </a:pPr>
            <a:r>
              <a:rPr lang="en-GB" sz="1600" i="1" dirty="0"/>
              <a:t>RIs should specify the grounds for restricting access to data (A1.2</a:t>
            </a:r>
            <a:r>
              <a:rPr lang="en-GB" sz="1600" dirty="0"/>
              <a:t>)</a:t>
            </a:r>
          </a:p>
          <a:p>
            <a:pPr>
              <a:lnSpc>
                <a:spcPct val="120000"/>
              </a:lnSpc>
            </a:pPr>
            <a:r>
              <a:rPr lang="en-GB" sz="1600" i="1" dirty="0" smtClean="0"/>
              <a:t>In </a:t>
            </a:r>
            <a:r>
              <a:rPr lang="en-GB" sz="1600" i="1" dirty="0"/>
              <a:t>the event that data are deleted, the facility should retain a “digital footprint” of the data (A2)</a:t>
            </a:r>
          </a:p>
          <a:p>
            <a:pPr>
              <a:lnSpc>
                <a:spcPct val="120000"/>
              </a:lnSpc>
            </a:pPr>
            <a:r>
              <a:rPr lang="en-GB" sz="1600" i="1" dirty="0"/>
              <a:t>The RI’s data policy should specify a licence under which the data are made available  (R1.1)</a:t>
            </a:r>
          </a:p>
          <a:p>
            <a:pPr>
              <a:lnSpc>
                <a:spcPct val="120000"/>
              </a:lnSpc>
            </a:pPr>
            <a:r>
              <a:rPr lang="en-GB" sz="1600" i="1" dirty="0"/>
              <a:t>The RI’s data policy should include commitments to enabling FAIR data which </a:t>
            </a:r>
            <a:r>
              <a:rPr lang="en-GB" sz="1600" i="1" dirty="0" smtClean="0"/>
              <a:t>include [PIDs and Collecting sufficient Metadata]</a:t>
            </a:r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And also requirements for  implementations conforming to policy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5655" y="5526576"/>
            <a:ext cx="3303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Can be assessed via FAIR Metrics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5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NOSC_ppt_template_20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zato 2">
      <a:majorFont>
        <a:latin typeface="Muli Regular"/>
        <a:ea typeface="Arial"/>
        <a:cs typeface="Arial"/>
      </a:majorFont>
      <a:minorFont>
        <a:latin typeface="Muli Regular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ogo+EU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zato 2">
      <a:majorFont>
        <a:latin typeface="Muli Regular"/>
        <a:ea typeface="Arial"/>
        <a:cs typeface="Arial"/>
      </a:majorFont>
      <a:minorFont>
        <a:latin typeface="Muli Regular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F811AA5794A4A9079BE885B6AD26C" ma:contentTypeVersion="18" ma:contentTypeDescription="Create a new document." ma:contentTypeScope="" ma:versionID="1fcf107a64a1a4441997b6315f0d4178">
  <xsd:schema xmlns:xsd="http://www.w3.org/2001/XMLSchema" xmlns:xs="http://www.w3.org/2001/XMLSchema" xmlns:p="http://schemas.microsoft.com/office/2006/metadata/properties" xmlns:ns2="6fdd0cbe-9ed2-49a2-8517-700fa7fcec03" xmlns:ns3="5c0669a9-1f0e-4bf0-b923-4ef2d9164cd6" xmlns:ns4="969e7768-44a7-4af2-9399-000ddcfb1ba8" targetNamespace="http://schemas.microsoft.com/office/2006/metadata/properties" ma:root="true" ma:fieldsID="aab327be7b67c9a8389d58304c6bc84c" ns2:_="" ns3:_="" ns4:_="">
    <xsd:import namespace="6fdd0cbe-9ed2-49a2-8517-700fa7fcec03"/>
    <xsd:import namespace="5c0669a9-1f0e-4bf0-b923-4ef2d9164cd6"/>
    <xsd:import namespace="969e7768-44a7-4af2-9399-000ddcfb1ba8"/>
    <xsd:element name="properties">
      <xsd:complexType>
        <xsd:sequence>
          <xsd:element name="documentManagement">
            <xsd:complexType>
              <xsd:all>
                <xsd:element ref="ns2:Award" minOccurs="0"/>
                <xsd:element ref="ns2:MediaServiceMetadata" minOccurs="0"/>
                <xsd:element ref="ns2:MediaServiceFastMetadata" minOccurs="0"/>
                <xsd:element ref="ns2:j96d4305e73e4c10820b8161deafc15c" minOccurs="0"/>
                <xsd:element ref="ns3:TaxCatchAll" minOccurs="0"/>
                <xsd:element ref="ns2:MediaServiceAutoTags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d0cbe-9ed2-49a2-8517-700fa7fcec03" elementFormDefault="qualified">
    <xsd:import namespace="http://schemas.microsoft.com/office/2006/documentManagement/types"/>
    <xsd:import namespace="http://schemas.microsoft.com/office/infopath/2007/PartnerControls"/>
    <xsd:element name="Award" ma:index="2" nillable="true" ma:displayName="Award" ma:default="Post-Award" ma:format="Dropdown" ma:internalName="Award">
      <xsd:simpleType>
        <xsd:restriction base="dms:Choice">
          <xsd:enumeration value="Pre-Award"/>
          <xsd:enumeration value="Post-Awar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j96d4305e73e4c10820b8161deafc15c" ma:index="9" nillable="true" ma:taxonomy="true" ma:internalName="j96d4305e73e4c10820b8161deafc15c" ma:taxonomyFieldName="Document_x0020_Type" ma:displayName="Document Type" ma:readOnly="false" ma:default="" ma:fieldId="{396d4305-e73e-4c10-820b-8161deafc15c}" ma:taxonomyMulti="true" ma:sspId="337dacbd-2312-46d0-8090-5db071459bc6" ma:termSetId="cdfd3c66-97f1-4942-9f43-be074496ea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669a9-1f0e-4bf0-b923-4ef2d9164cd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d173ab5-7948-46ce-9280-4f0f5871f26b}" ma:internalName="TaxCatchAll" ma:showField="CatchAllData" ma:web="969e7768-44a7-4af2-9399-000ddcfb1b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e7768-44a7-4af2-9399-000ddcfb1ba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ward xmlns="6fdd0cbe-9ed2-49a2-8517-700fa7fcec03">Post-Award</Award>
    <TaxCatchAll xmlns="5c0669a9-1f0e-4bf0-b923-4ef2d9164cd6">
      <Value>16</Value>
      <Value>10</Value>
    </TaxCatchAll>
    <j96d4305e73e4c10820b8161deafc15c xmlns="6fdd0cbe-9ed2-49a2-8517-700fa7fcec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5f7e658d-fe19-4397-95fe-3af83a6aa354</TermId>
        </TermInfo>
        <TermInfo xmlns="http://schemas.microsoft.com/office/infopath/2007/PartnerControls">
          <TermName xmlns="http://schemas.microsoft.com/office/infopath/2007/PartnerControls">WP6</TermName>
          <TermId xmlns="http://schemas.microsoft.com/office/infopath/2007/PartnerControls">9d421dc2-85d2-43d8-945e-eed75d234fa7</TermId>
        </TermInfo>
      </Terms>
    </j96d4305e73e4c10820b8161deafc15c>
  </documentManagement>
</p:properties>
</file>

<file path=customXml/itemProps1.xml><?xml version="1.0" encoding="utf-8"?>
<ds:datastoreItem xmlns:ds="http://schemas.openxmlformats.org/officeDocument/2006/customXml" ds:itemID="{88ABE6A2-13FB-475A-AD8C-D80A98F276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661F6C-C9C9-419C-8665-CDA09BDEA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dd0cbe-9ed2-49a2-8517-700fa7fcec03"/>
    <ds:schemaRef ds:uri="5c0669a9-1f0e-4bf0-b923-4ef2d9164cd6"/>
    <ds:schemaRef ds:uri="969e7768-44a7-4af2-9399-000ddcfb1b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FC19D-941B-4847-AAA9-EA538BE24281}">
  <ds:schemaRefs>
    <ds:schemaRef ds:uri="http://schemas.microsoft.com/office/2006/metadata/properties"/>
    <ds:schemaRef ds:uri="6fdd0cbe-9ed2-49a2-8517-700fa7fcec03"/>
    <ds:schemaRef ds:uri="5c0669a9-1f0e-4bf0-b923-4ef2d9164cd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69e7768-44a7-4af2-9399-000ddcfb1ba8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5664</TotalTime>
  <Words>1755</Words>
  <Application>Microsoft Office PowerPoint</Application>
  <PresentationFormat>Widescreen</PresentationFormat>
  <Paragraphs>346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Muli</vt:lpstr>
      <vt:lpstr>Muli Black</vt:lpstr>
      <vt:lpstr>Muli Bold</vt:lpstr>
      <vt:lpstr>Muli Regular</vt:lpstr>
      <vt:lpstr>Times New Roman</vt:lpstr>
      <vt:lpstr>Wingdings</vt:lpstr>
      <vt:lpstr>Thème Office</vt:lpstr>
      <vt:lpstr>PaNOSC_ppt_template_2020</vt:lpstr>
      <vt:lpstr>Logo+EUtext</vt:lpstr>
      <vt:lpstr>Achieving a Photon and Neutron community federated cloud in EOSC</vt:lpstr>
      <vt:lpstr>ExPaNDS WP2: Enabling FAIR data PaNOSC WP2: Data Policy and Stewardship     </vt:lpstr>
      <vt:lpstr>What’s the problem?</vt:lpstr>
      <vt:lpstr>PowerPoint Presentation</vt:lpstr>
      <vt:lpstr>PowerPoint Presentation</vt:lpstr>
      <vt:lpstr>Steps towards FAIR Facilities</vt:lpstr>
      <vt:lpstr>Data policy in P&amp;N Facilities</vt:lpstr>
      <vt:lpstr>Towards FAIR policies for Photon and Neutron RIs</vt:lpstr>
      <vt:lpstr>Adding FAIR to Policy</vt:lpstr>
      <vt:lpstr>PowerPoint Presentation</vt:lpstr>
      <vt:lpstr>PowerPoint Presentation</vt:lpstr>
      <vt:lpstr>PowerPoint Presentation</vt:lpstr>
      <vt:lpstr>PowerPoint Presentation</vt:lpstr>
      <vt:lpstr>Bringing FAIR to the Experiment</vt:lpstr>
      <vt:lpstr>FAIR Experiment: Data Management Planning</vt:lpstr>
      <vt:lpstr>Summary</vt:lpstr>
      <vt:lpstr>Thankyou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Cesmat</dc:creator>
  <cp:lastModifiedBy>Matthews, Brian (STFC,RAL,SC)</cp:lastModifiedBy>
  <cp:revision>136</cp:revision>
  <cp:lastPrinted>2020-11-01T17:56:57Z</cp:lastPrinted>
  <dcterms:created xsi:type="dcterms:W3CDTF">2019-08-21T08:55:54Z</dcterms:created>
  <dcterms:modified xsi:type="dcterms:W3CDTF">2020-11-02T10:59:01Z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0x010100408F811AA5794A4A9079BE885B6AD26C</vt:lpwstr>
  </property>
  <property fmtid="{D5CDD505-2E9C-101B-9397-08002B2CF9AE}" pid="3" name="Document Type">
    <vt:lpwstr>10;#Templates|5f7e658d-fe19-4397-95fe-3af83a6aa354;#16;#WP6|9d421dc2-85d2-43d8-945e-eed75d234fa7</vt:lpwstr>
  </property>
</Properties>
</file>