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16"/>
  </p:notesMasterIdLst>
  <p:sldIdLst>
    <p:sldId id="256" r:id="rId3"/>
    <p:sldId id="257" r:id="rId4"/>
    <p:sldId id="361" r:id="rId5"/>
    <p:sldId id="359" r:id="rId6"/>
    <p:sldId id="284" r:id="rId7"/>
    <p:sldId id="288" r:id="rId8"/>
    <p:sldId id="287" r:id="rId9"/>
    <p:sldId id="356" r:id="rId10"/>
    <p:sldId id="357" r:id="rId11"/>
    <p:sldId id="354" r:id="rId12"/>
    <p:sldId id="358" r:id="rId13"/>
    <p:sldId id="289" r:id="rId14"/>
    <p:sldId id="269" r:id="rId15"/>
  </p:sldIdLst>
  <p:sldSz cx="12192000" cy="6858000"/>
  <p:notesSz cx="6858000" cy="12192000"/>
  <p:defaultTextStyle>
    <a:defPPr>
      <a:defRPr lang="it-IT"/>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07D4E0-29DA-9A41-CAE8-7C8F4B5FC095}">
  <a:tblStyle styleId="{4107D4E0-29DA-9A41-CAE8-7C8F4B5FC095}"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725"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E84F90-F703-4D27-B198-71ED5B6DBE90}" type="doc">
      <dgm:prSet loTypeId="urn:microsoft.com/office/officeart/2008/layout/AlternatingHexagons" loCatId="list" qsTypeId="urn:microsoft.com/office/officeart/2005/8/quickstyle/simple1" qsCatId="simple" csTypeId="urn:microsoft.com/office/officeart/2005/8/colors/accent0_1" csCatId="mainScheme" phldr="1"/>
      <dgm:spPr/>
      <dgm:t>
        <a:bodyPr/>
        <a:lstStyle/>
        <a:p>
          <a:endParaRPr lang="fr-FR"/>
        </a:p>
      </dgm:t>
    </dgm:pt>
    <dgm:pt modelId="{BD0419E5-2A11-49FB-AEE6-14C6E7BF475E}">
      <dgm:prSet custT="1">
        <dgm:style>
          <a:lnRef idx="2">
            <a:schemeClr val="accent2"/>
          </a:lnRef>
          <a:fillRef idx="1">
            <a:schemeClr val="lt1"/>
          </a:fillRef>
          <a:effectRef idx="0">
            <a:schemeClr val="accent2"/>
          </a:effectRef>
          <a:fontRef idx="minor">
            <a:schemeClr val="dk1"/>
          </a:fontRef>
        </dgm:style>
      </dgm:prSet>
      <dgm:spPr/>
      <dgm:t>
        <a:bodyPr/>
        <a:lstStyle/>
        <a:p>
          <a:r>
            <a:rPr lang="en-US" sz="1600" b="1" dirty="0"/>
            <a:t>Provide an e-learning platform and service</a:t>
          </a:r>
          <a:endParaRPr lang="fr-FR" sz="1600" dirty="0"/>
        </a:p>
      </dgm:t>
    </dgm:pt>
    <dgm:pt modelId="{C78518C6-6BAD-4A28-A368-1A81CF1833CB}" type="parTrans" cxnId="{27BCEA36-7453-44D2-B1DB-9ACB24D812E1}">
      <dgm:prSet/>
      <dgm:spPr/>
      <dgm:t>
        <a:bodyPr/>
        <a:lstStyle/>
        <a:p>
          <a:endParaRPr lang="fr-FR" sz="2400"/>
        </a:p>
      </dgm:t>
    </dgm:pt>
    <dgm:pt modelId="{2606030B-EA94-4B84-BF54-8241F9992221}" type="sibTrans" cxnId="{27BCEA36-7453-44D2-B1DB-9ACB24D812E1}">
      <dgm:prSet custT="1">
        <dgm:style>
          <a:lnRef idx="2">
            <a:schemeClr val="accent2"/>
          </a:lnRef>
          <a:fillRef idx="1">
            <a:schemeClr val="lt1"/>
          </a:fillRef>
          <a:effectRef idx="0">
            <a:schemeClr val="accent2"/>
          </a:effectRef>
          <a:fontRef idx="minor">
            <a:schemeClr val="dk1"/>
          </a:fontRef>
        </dgm:style>
      </dgm:prSet>
      <dgm:spPr>
        <a:ln>
          <a:noFill/>
        </a:ln>
      </dgm:spPr>
      <dgm:t>
        <a:bodyPr/>
        <a:lstStyle/>
        <a:p>
          <a:endParaRPr lang="fr-FR" sz="4400"/>
        </a:p>
      </dgm:t>
    </dgm:pt>
    <dgm:pt modelId="{8645C840-51ED-4A72-B5DF-4D8232E9B222}">
      <dgm:prSet phldrT="[Texte]" custT="1"/>
      <dgm:spPr/>
      <dgm:t>
        <a:bodyPr/>
        <a:lstStyle/>
        <a:p>
          <a:pPr>
            <a:buFont typeface="Arial" panose="020B0604020202020204" pitchFamily="34" charset="0"/>
            <a:buNone/>
          </a:pPr>
          <a:r>
            <a:rPr lang="en-US" sz="1600" b="1" dirty="0"/>
            <a:t>Organize a series of training events</a:t>
          </a:r>
          <a:endParaRPr lang="fr-FR" sz="1600" dirty="0"/>
        </a:p>
      </dgm:t>
    </dgm:pt>
    <dgm:pt modelId="{0F12976A-A3D5-4E7B-B3D5-2964BC507032}" type="parTrans" cxnId="{05253FBF-0EB4-4EC3-BD74-5E2C9AB62420}">
      <dgm:prSet/>
      <dgm:spPr/>
      <dgm:t>
        <a:bodyPr/>
        <a:lstStyle/>
        <a:p>
          <a:endParaRPr lang="fr-FR" sz="2400"/>
        </a:p>
      </dgm:t>
    </dgm:pt>
    <dgm:pt modelId="{0B7DED40-19AC-4AFA-828B-672DFCE05EE4}" type="sibTrans" cxnId="{05253FBF-0EB4-4EC3-BD74-5E2C9AB62420}">
      <dgm:prSet custT="1"/>
      <dgm:spPr>
        <a:ln>
          <a:noFill/>
        </a:ln>
      </dgm:spPr>
      <dgm:t>
        <a:bodyPr/>
        <a:lstStyle/>
        <a:p>
          <a:endParaRPr lang="fr-FR" sz="4400"/>
        </a:p>
      </dgm:t>
    </dgm:pt>
    <dgm:pt modelId="{8953CBC5-865C-449A-8A8A-63A3544F4B7D}">
      <dgm:prSet custT="1">
        <dgm:style>
          <a:lnRef idx="2">
            <a:schemeClr val="accent5"/>
          </a:lnRef>
          <a:fillRef idx="1">
            <a:schemeClr val="lt1"/>
          </a:fillRef>
          <a:effectRef idx="0">
            <a:schemeClr val="accent5"/>
          </a:effectRef>
          <a:fontRef idx="minor">
            <a:schemeClr val="dk1"/>
          </a:fontRef>
        </dgm:style>
      </dgm:prSet>
      <dgm:spPr/>
      <dgm:t>
        <a:bodyPr/>
        <a:lstStyle/>
        <a:p>
          <a:r>
            <a:rPr lang="en-US" sz="1600" b="1" dirty="0"/>
            <a:t>Provide training material </a:t>
          </a:r>
        </a:p>
      </dgm:t>
    </dgm:pt>
    <dgm:pt modelId="{603EDB5C-B1C7-40FE-A180-07FAA5884BF3}" type="parTrans" cxnId="{57D5F05F-86D1-4878-B971-3E9ABCD69211}">
      <dgm:prSet/>
      <dgm:spPr/>
      <dgm:t>
        <a:bodyPr/>
        <a:lstStyle/>
        <a:p>
          <a:endParaRPr lang="fr-FR" sz="2400"/>
        </a:p>
      </dgm:t>
    </dgm:pt>
    <dgm:pt modelId="{38B221EC-7907-4219-9D52-DFA41F52A349}" type="sibTrans" cxnId="{57D5F05F-86D1-4878-B971-3E9ABCD69211}">
      <dgm:prSet custT="1">
        <dgm:style>
          <a:lnRef idx="2">
            <a:schemeClr val="accent5"/>
          </a:lnRef>
          <a:fillRef idx="1">
            <a:schemeClr val="lt1"/>
          </a:fillRef>
          <a:effectRef idx="0">
            <a:schemeClr val="accent5"/>
          </a:effectRef>
          <a:fontRef idx="minor">
            <a:schemeClr val="dk1"/>
          </a:fontRef>
        </dgm:style>
      </dgm:prSet>
      <dgm:spPr>
        <a:ln>
          <a:noFill/>
        </a:ln>
      </dgm:spPr>
      <dgm:t>
        <a:bodyPr/>
        <a:lstStyle/>
        <a:p>
          <a:endParaRPr lang="fr-FR" sz="4400"/>
        </a:p>
      </dgm:t>
    </dgm:pt>
    <dgm:pt modelId="{121604F0-60FF-44FA-ACB5-65FF0DE240D8}" type="pres">
      <dgm:prSet presAssocID="{06E84F90-F703-4D27-B198-71ED5B6DBE90}" presName="Name0" presStyleCnt="0">
        <dgm:presLayoutVars>
          <dgm:chMax/>
          <dgm:chPref/>
          <dgm:dir/>
          <dgm:animLvl val="lvl"/>
        </dgm:presLayoutVars>
      </dgm:prSet>
      <dgm:spPr/>
    </dgm:pt>
    <dgm:pt modelId="{33A0BBD1-D630-44F7-991C-6F2552A0ABC2}" type="pres">
      <dgm:prSet presAssocID="{BD0419E5-2A11-49FB-AEE6-14C6E7BF475E}" presName="composite" presStyleCnt="0"/>
      <dgm:spPr/>
    </dgm:pt>
    <dgm:pt modelId="{E7F23C15-0492-415B-959E-160A6A195389}" type="pres">
      <dgm:prSet presAssocID="{BD0419E5-2A11-49FB-AEE6-14C6E7BF475E}" presName="Parent1" presStyleLbl="node1" presStyleIdx="0" presStyleCnt="6">
        <dgm:presLayoutVars>
          <dgm:chMax val="1"/>
          <dgm:chPref val="1"/>
          <dgm:bulletEnabled val="1"/>
        </dgm:presLayoutVars>
      </dgm:prSet>
      <dgm:spPr/>
    </dgm:pt>
    <dgm:pt modelId="{5781B758-DBF2-46F6-A365-CD6C7AD1E9B8}" type="pres">
      <dgm:prSet presAssocID="{BD0419E5-2A11-49FB-AEE6-14C6E7BF475E}" presName="Childtext1" presStyleLbl="revTx" presStyleIdx="0" presStyleCnt="3">
        <dgm:presLayoutVars>
          <dgm:chMax val="0"/>
          <dgm:chPref val="0"/>
          <dgm:bulletEnabled val="1"/>
        </dgm:presLayoutVars>
      </dgm:prSet>
      <dgm:spPr/>
    </dgm:pt>
    <dgm:pt modelId="{B2E836A2-EE0C-4F6F-BE8E-6A8403153CCD}" type="pres">
      <dgm:prSet presAssocID="{BD0419E5-2A11-49FB-AEE6-14C6E7BF475E}" presName="BalanceSpacing" presStyleCnt="0"/>
      <dgm:spPr/>
    </dgm:pt>
    <dgm:pt modelId="{AFDA8EA7-2A99-4D64-8C83-4B63608043FA}" type="pres">
      <dgm:prSet presAssocID="{BD0419E5-2A11-49FB-AEE6-14C6E7BF475E}" presName="BalanceSpacing1" presStyleCnt="0"/>
      <dgm:spPr/>
    </dgm:pt>
    <dgm:pt modelId="{BA8F4251-3D40-4BEF-8D44-ECA15614359B}" type="pres">
      <dgm:prSet presAssocID="{2606030B-EA94-4B84-BF54-8241F9992221}" presName="Accent1Text" presStyleLbl="node1" presStyleIdx="1" presStyleCnt="6"/>
      <dgm:spPr/>
    </dgm:pt>
    <dgm:pt modelId="{78A6A24F-0E9C-416B-BFAA-3E7B4C452300}" type="pres">
      <dgm:prSet presAssocID="{2606030B-EA94-4B84-BF54-8241F9992221}" presName="spaceBetweenRectangles" presStyleCnt="0"/>
      <dgm:spPr/>
    </dgm:pt>
    <dgm:pt modelId="{EB919451-5866-44EE-86F8-A70C4080DCDE}" type="pres">
      <dgm:prSet presAssocID="{8953CBC5-865C-449A-8A8A-63A3544F4B7D}" presName="composite" presStyleCnt="0"/>
      <dgm:spPr/>
    </dgm:pt>
    <dgm:pt modelId="{EC7DAA40-1510-4589-9CE5-51E6073FA5A4}" type="pres">
      <dgm:prSet presAssocID="{8953CBC5-865C-449A-8A8A-63A3544F4B7D}" presName="Parent1" presStyleLbl="node1" presStyleIdx="2" presStyleCnt="6">
        <dgm:presLayoutVars>
          <dgm:chMax val="1"/>
          <dgm:chPref val="1"/>
          <dgm:bulletEnabled val="1"/>
        </dgm:presLayoutVars>
      </dgm:prSet>
      <dgm:spPr/>
    </dgm:pt>
    <dgm:pt modelId="{467C90BA-D7E4-4887-AE90-2DD93DA43ED4}" type="pres">
      <dgm:prSet presAssocID="{8953CBC5-865C-449A-8A8A-63A3544F4B7D}" presName="Childtext1" presStyleLbl="revTx" presStyleIdx="1" presStyleCnt="3">
        <dgm:presLayoutVars>
          <dgm:chMax val="0"/>
          <dgm:chPref val="0"/>
          <dgm:bulletEnabled val="1"/>
        </dgm:presLayoutVars>
      </dgm:prSet>
      <dgm:spPr/>
    </dgm:pt>
    <dgm:pt modelId="{336F0BFF-158C-47E9-9115-0524933A2376}" type="pres">
      <dgm:prSet presAssocID="{8953CBC5-865C-449A-8A8A-63A3544F4B7D}" presName="BalanceSpacing" presStyleCnt="0"/>
      <dgm:spPr/>
    </dgm:pt>
    <dgm:pt modelId="{1D756ABF-376F-4113-98C1-B2A789711190}" type="pres">
      <dgm:prSet presAssocID="{8953CBC5-865C-449A-8A8A-63A3544F4B7D}" presName="BalanceSpacing1" presStyleCnt="0"/>
      <dgm:spPr/>
    </dgm:pt>
    <dgm:pt modelId="{984465DE-1DB8-4955-88E9-BCD8B9CEE9BE}" type="pres">
      <dgm:prSet presAssocID="{38B221EC-7907-4219-9D52-DFA41F52A349}" presName="Accent1Text" presStyleLbl="node1" presStyleIdx="3" presStyleCnt="6"/>
      <dgm:spPr/>
    </dgm:pt>
    <dgm:pt modelId="{55E60D32-F3A9-42FC-86F9-0CAEF0830E03}" type="pres">
      <dgm:prSet presAssocID="{38B221EC-7907-4219-9D52-DFA41F52A349}" presName="spaceBetweenRectangles" presStyleCnt="0"/>
      <dgm:spPr/>
    </dgm:pt>
    <dgm:pt modelId="{C25D9B85-426B-40E0-82CA-260D0E75EE44}" type="pres">
      <dgm:prSet presAssocID="{8645C840-51ED-4A72-B5DF-4D8232E9B222}" presName="composite" presStyleCnt="0"/>
      <dgm:spPr/>
    </dgm:pt>
    <dgm:pt modelId="{FCBD27FF-817C-4C7A-B623-0E486BDAE3C4}" type="pres">
      <dgm:prSet presAssocID="{8645C840-51ED-4A72-B5DF-4D8232E9B222}" presName="Parent1" presStyleLbl="node1" presStyleIdx="4" presStyleCnt="6" custLinFactNeighborX="294" custLinFactNeighborY="4415">
        <dgm:presLayoutVars>
          <dgm:chMax val="1"/>
          <dgm:chPref val="1"/>
          <dgm:bulletEnabled val="1"/>
        </dgm:presLayoutVars>
      </dgm:prSet>
      <dgm:spPr/>
    </dgm:pt>
    <dgm:pt modelId="{44A0D0D3-80A9-4678-BF99-B179D6AE8DBD}" type="pres">
      <dgm:prSet presAssocID="{8645C840-51ED-4A72-B5DF-4D8232E9B222}" presName="Childtext1" presStyleLbl="revTx" presStyleIdx="2" presStyleCnt="3">
        <dgm:presLayoutVars>
          <dgm:chMax val="0"/>
          <dgm:chPref val="0"/>
          <dgm:bulletEnabled val="1"/>
        </dgm:presLayoutVars>
      </dgm:prSet>
      <dgm:spPr/>
    </dgm:pt>
    <dgm:pt modelId="{7A86B78C-B44F-4417-A8FA-3338B6AF3074}" type="pres">
      <dgm:prSet presAssocID="{8645C840-51ED-4A72-B5DF-4D8232E9B222}" presName="BalanceSpacing" presStyleCnt="0"/>
      <dgm:spPr/>
    </dgm:pt>
    <dgm:pt modelId="{3E9D864B-30E9-4A06-8543-9A6F85D59083}" type="pres">
      <dgm:prSet presAssocID="{8645C840-51ED-4A72-B5DF-4D8232E9B222}" presName="BalanceSpacing1" presStyleCnt="0"/>
      <dgm:spPr/>
    </dgm:pt>
    <dgm:pt modelId="{63545F5C-5894-4459-807A-4C397FAC85AE}" type="pres">
      <dgm:prSet presAssocID="{0B7DED40-19AC-4AFA-828B-672DFCE05EE4}" presName="Accent1Text" presStyleLbl="node1" presStyleIdx="5" presStyleCnt="6"/>
      <dgm:spPr/>
    </dgm:pt>
  </dgm:ptLst>
  <dgm:cxnLst>
    <dgm:cxn modelId="{832F5D01-6B76-458F-A3BF-DB10B9E77FC3}" type="presOf" srcId="{8645C840-51ED-4A72-B5DF-4D8232E9B222}" destId="{FCBD27FF-817C-4C7A-B623-0E486BDAE3C4}" srcOrd="0" destOrd="0" presId="urn:microsoft.com/office/officeart/2008/layout/AlternatingHexagons"/>
    <dgm:cxn modelId="{56C65109-B00E-4A1C-B833-56081330BBCD}" type="presOf" srcId="{2606030B-EA94-4B84-BF54-8241F9992221}" destId="{BA8F4251-3D40-4BEF-8D44-ECA15614359B}" srcOrd="0" destOrd="0" presId="urn:microsoft.com/office/officeart/2008/layout/AlternatingHexagons"/>
    <dgm:cxn modelId="{27BCEA36-7453-44D2-B1DB-9ACB24D812E1}" srcId="{06E84F90-F703-4D27-B198-71ED5B6DBE90}" destId="{BD0419E5-2A11-49FB-AEE6-14C6E7BF475E}" srcOrd="0" destOrd="0" parTransId="{C78518C6-6BAD-4A28-A368-1A81CF1833CB}" sibTransId="{2606030B-EA94-4B84-BF54-8241F9992221}"/>
    <dgm:cxn modelId="{57D5F05F-86D1-4878-B971-3E9ABCD69211}" srcId="{06E84F90-F703-4D27-B198-71ED5B6DBE90}" destId="{8953CBC5-865C-449A-8A8A-63A3544F4B7D}" srcOrd="1" destOrd="0" parTransId="{603EDB5C-B1C7-40FE-A180-07FAA5884BF3}" sibTransId="{38B221EC-7907-4219-9D52-DFA41F52A349}"/>
    <dgm:cxn modelId="{AF657E6E-BD9A-4CB9-8BB7-F49A439479F7}" type="presOf" srcId="{06E84F90-F703-4D27-B198-71ED5B6DBE90}" destId="{121604F0-60FF-44FA-ACB5-65FF0DE240D8}" srcOrd="0" destOrd="0" presId="urn:microsoft.com/office/officeart/2008/layout/AlternatingHexagons"/>
    <dgm:cxn modelId="{2DCE8893-CD12-4B38-8E27-C16407C6C603}" type="presOf" srcId="{0B7DED40-19AC-4AFA-828B-672DFCE05EE4}" destId="{63545F5C-5894-4459-807A-4C397FAC85AE}" srcOrd="0" destOrd="0" presId="urn:microsoft.com/office/officeart/2008/layout/AlternatingHexagons"/>
    <dgm:cxn modelId="{4EAA039F-89DE-487E-867A-E6214125B7FB}" type="presOf" srcId="{38B221EC-7907-4219-9D52-DFA41F52A349}" destId="{984465DE-1DB8-4955-88E9-BCD8B9CEE9BE}" srcOrd="0" destOrd="0" presId="urn:microsoft.com/office/officeart/2008/layout/AlternatingHexagons"/>
    <dgm:cxn modelId="{05253FBF-0EB4-4EC3-BD74-5E2C9AB62420}" srcId="{06E84F90-F703-4D27-B198-71ED5B6DBE90}" destId="{8645C840-51ED-4A72-B5DF-4D8232E9B222}" srcOrd="2" destOrd="0" parTransId="{0F12976A-A3D5-4E7B-B3D5-2964BC507032}" sibTransId="{0B7DED40-19AC-4AFA-828B-672DFCE05EE4}"/>
    <dgm:cxn modelId="{675AC1D3-1CD2-4972-A711-A98C3E31BDCA}" type="presOf" srcId="{BD0419E5-2A11-49FB-AEE6-14C6E7BF475E}" destId="{E7F23C15-0492-415B-959E-160A6A195389}" srcOrd="0" destOrd="0" presId="urn:microsoft.com/office/officeart/2008/layout/AlternatingHexagons"/>
    <dgm:cxn modelId="{FAFF9CFE-4FFF-49C9-95C0-907E81D8CC4B}" type="presOf" srcId="{8953CBC5-865C-449A-8A8A-63A3544F4B7D}" destId="{EC7DAA40-1510-4589-9CE5-51E6073FA5A4}" srcOrd="0" destOrd="0" presId="urn:microsoft.com/office/officeart/2008/layout/AlternatingHexagons"/>
    <dgm:cxn modelId="{4B6CC61F-D175-41D4-BA21-0E89FDE295E1}" type="presParOf" srcId="{121604F0-60FF-44FA-ACB5-65FF0DE240D8}" destId="{33A0BBD1-D630-44F7-991C-6F2552A0ABC2}" srcOrd="0" destOrd="0" presId="urn:microsoft.com/office/officeart/2008/layout/AlternatingHexagons"/>
    <dgm:cxn modelId="{57C65DF8-571A-4C4A-8273-26973332F7E0}" type="presParOf" srcId="{33A0BBD1-D630-44F7-991C-6F2552A0ABC2}" destId="{E7F23C15-0492-415B-959E-160A6A195389}" srcOrd="0" destOrd="0" presId="urn:microsoft.com/office/officeart/2008/layout/AlternatingHexagons"/>
    <dgm:cxn modelId="{45084291-CBC3-4A8E-8B76-2D5CB0EFA7A2}" type="presParOf" srcId="{33A0BBD1-D630-44F7-991C-6F2552A0ABC2}" destId="{5781B758-DBF2-46F6-A365-CD6C7AD1E9B8}" srcOrd="1" destOrd="0" presId="urn:microsoft.com/office/officeart/2008/layout/AlternatingHexagons"/>
    <dgm:cxn modelId="{EC3CC721-8234-46DE-B869-936EED41841F}" type="presParOf" srcId="{33A0BBD1-D630-44F7-991C-6F2552A0ABC2}" destId="{B2E836A2-EE0C-4F6F-BE8E-6A8403153CCD}" srcOrd="2" destOrd="0" presId="urn:microsoft.com/office/officeart/2008/layout/AlternatingHexagons"/>
    <dgm:cxn modelId="{180D2562-B15E-4882-9301-0ACBAC6DFCA8}" type="presParOf" srcId="{33A0BBD1-D630-44F7-991C-6F2552A0ABC2}" destId="{AFDA8EA7-2A99-4D64-8C83-4B63608043FA}" srcOrd="3" destOrd="0" presId="urn:microsoft.com/office/officeart/2008/layout/AlternatingHexagons"/>
    <dgm:cxn modelId="{D5013F2E-EBE2-496B-B56F-897382722245}" type="presParOf" srcId="{33A0BBD1-D630-44F7-991C-6F2552A0ABC2}" destId="{BA8F4251-3D40-4BEF-8D44-ECA15614359B}" srcOrd="4" destOrd="0" presId="urn:microsoft.com/office/officeart/2008/layout/AlternatingHexagons"/>
    <dgm:cxn modelId="{DA9AF82B-87DC-40FA-B22D-82C83F246725}" type="presParOf" srcId="{121604F0-60FF-44FA-ACB5-65FF0DE240D8}" destId="{78A6A24F-0E9C-416B-BFAA-3E7B4C452300}" srcOrd="1" destOrd="0" presId="urn:microsoft.com/office/officeart/2008/layout/AlternatingHexagons"/>
    <dgm:cxn modelId="{05145EBE-D0CF-4F56-A690-DBC7962FEF68}" type="presParOf" srcId="{121604F0-60FF-44FA-ACB5-65FF0DE240D8}" destId="{EB919451-5866-44EE-86F8-A70C4080DCDE}" srcOrd="2" destOrd="0" presId="urn:microsoft.com/office/officeart/2008/layout/AlternatingHexagons"/>
    <dgm:cxn modelId="{FD1259D2-CFB8-4218-B297-F75A205EFAA4}" type="presParOf" srcId="{EB919451-5866-44EE-86F8-A70C4080DCDE}" destId="{EC7DAA40-1510-4589-9CE5-51E6073FA5A4}" srcOrd="0" destOrd="0" presId="urn:microsoft.com/office/officeart/2008/layout/AlternatingHexagons"/>
    <dgm:cxn modelId="{6A32004E-4B4F-4A49-A2B5-7B2296366AE2}" type="presParOf" srcId="{EB919451-5866-44EE-86F8-A70C4080DCDE}" destId="{467C90BA-D7E4-4887-AE90-2DD93DA43ED4}" srcOrd="1" destOrd="0" presId="urn:microsoft.com/office/officeart/2008/layout/AlternatingHexagons"/>
    <dgm:cxn modelId="{01DE28EF-41E3-4880-91D3-6C4D85DBFB86}" type="presParOf" srcId="{EB919451-5866-44EE-86F8-A70C4080DCDE}" destId="{336F0BFF-158C-47E9-9115-0524933A2376}" srcOrd="2" destOrd="0" presId="urn:microsoft.com/office/officeart/2008/layout/AlternatingHexagons"/>
    <dgm:cxn modelId="{802CB62F-9786-46AE-ADA8-20E7849BADEA}" type="presParOf" srcId="{EB919451-5866-44EE-86F8-A70C4080DCDE}" destId="{1D756ABF-376F-4113-98C1-B2A789711190}" srcOrd="3" destOrd="0" presId="urn:microsoft.com/office/officeart/2008/layout/AlternatingHexagons"/>
    <dgm:cxn modelId="{089F827D-1B33-441C-9BEF-A488402DB646}" type="presParOf" srcId="{EB919451-5866-44EE-86F8-A70C4080DCDE}" destId="{984465DE-1DB8-4955-88E9-BCD8B9CEE9BE}" srcOrd="4" destOrd="0" presId="urn:microsoft.com/office/officeart/2008/layout/AlternatingHexagons"/>
    <dgm:cxn modelId="{CE250EC9-B6B0-4E9B-9ACF-2E7D115C7493}" type="presParOf" srcId="{121604F0-60FF-44FA-ACB5-65FF0DE240D8}" destId="{55E60D32-F3A9-42FC-86F9-0CAEF0830E03}" srcOrd="3" destOrd="0" presId="urn:microsoft.com/office/officeart/2008/layout/AlternatingHexagons"/>
    <dgm:cxn modelId="{8343812C-A4CB-460D-9D48-5398C3C44D3E}" type="presParOf" srcId="{121604F0-60FF-44FA-ACB5-65FF0DE240D8}" destId="{C25D9B85-426B-40E0-82CA-260D0E75EE44}" srcOrd="4" destOrd="0" presId="urn:microsoft.com/office/officeart/2008/layout/AlternatingHexagons"/>
    <dgm:cxn modelId="{C51AAE09-3736-4BE3-AD45-02669D9B2134}" type="presParOf" srcId="{C25D9B85-426B-40E0-82CA-260D0E75EE44}" destId="{FCBD27FF-817C-4C7A-B623-0E486BDAE3C4}" srcOrd="0" destOrd="0" presId="urn:microsoft.com/office/officeart/2008/layout/AlternatingHexagons"/>
    <dgm:cxn modelId="{914C29D9-5032-47A4-B275-4B97E7FCE5CD}" type="presParOf" srcId="{C25D9B85-426B-40E0-82CA-260D0E75EE44}" destId="{44A0D0D3-80A9-4678-BF99-B179D6AE8DBD}" srcOrd="1" destOrd="0" presId="urn:microsoft.com/office/officeart/2008/layout/AlternatingHexagons"/>
    <dgm:cxn modelId="{734D2CED-76B3-4B11-8BFB-3717C53F2D39}" type="presParOf" srcId="{C25D9B85-426B-40E0-82CA-260D0E75EE44}" destId="{7A86B78C-B44F-4417-A8FA-3338B6AF3074}" srcOrd="2" destOrd="0" presId="urn:microsoft.com/office/officeart/2008/layout/AlternatingHexagons"/>
    <dgm:cxn modelId="{F29446FB-8F16-4144-A578-05F3038FCC84}" type="presParOf" srcId="{C25D9B85-426B-40E0-82CA-260D0E75EE44}" destId="{3E9D864B-30E9-4A06-8543-9A6F85D59083}" srcOrd="3" destOrd="0" presId="urn:microsoft.com/office/officeart/2008/layout/AlternatingHexagons"/>
    <dgm:cxn modelId="{D395567D-B9E5-4D68-982B-7909D325260A}" type="presParOf" srcId="{C25D9B85-426B-40E0-82CA-260D0E75EE44}" destId="{63545F5C-5894-4459-807A-4C397FAC85A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23C15-0492-415B-959E-160A6A195389}">
      <dsp:nvSpPr>
        <dsp:cNvPr id="0" name=""/>
        <dsp:cNvSpPr/>
      </dsp:nvSpPr>
      <dsp:spPr>
        <a:xfrm rot="5400000">
          <a:off x="3956853" y="130161"/>
          <a:ext cx="1999765" cy="1739795"/>
        </a:xfrm>
        <a:prstGeom prst="hexagon">
          <a:avLst>
            <a:gd name="adj" fmla="val 25000"/>
            <a:gd name="vf" fmla="val 11547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Provide an e-learning platform and service</a:t>
          </a:r>
          <a:endParaRPr lang="fr-FR" sz="1600" kern="1200" dirty="0"/>
        </a:p>
      </dsp:txBody>
      <dsp:txXfrm rot="-5400000">
        <a:off x="4357956" y="311806"/>
        <a:ext cx="1197559" cy="1376505"/>
      </dsp:txXfrm>
    </dsp:sp>
    <dsp:sp modelId="{5781B758-DBF2-46F6-A365-CD6C7AD1E9B8}">
      <dsp:nvSpPr>
        <dsp:cNvPr id="0" name=""/>
        <dsp:cNvSpPr/>
      </dsp:nvSpPr>
      <dsp:spPr>
        <a:xfrm>
          <a:off x="5879427" y="400129"/>
          <a:ext cx="2231738" cy="1199859"/>
        </a:xfrm>
        <a:prstGeom prst="rect">
          <a:avLst/>
        </a:prstGeom>
        <a:noFill/>
        <a:ln>
          <a:noFill/>
        </a:ln>
        <a:effectLst/>
      </dsp:spPr>
      <dsp:style>
        <a:lnRef idx="0">
          <a:scrgbClr r="0" g="0" b="0"/>
        </a:lnRef>
        <a:fillRef idx="0">
          <a:scrgbClr r="0" g="0" b="0"/>
        </a:fillRef>
        <a:effectRef idx="0">
          <a:scrgbClr r="0" g="0" b="0"/>
        </a:effectRef>
        <a:fontRef idx="minor"/>
      </dsp:style>
    </dsp:sp>
    <dsp:sp modelId="{BA8F4251-3D40-4BEF-8D44-ECA15614359B}">
      <dsp:nvSpPr>
        <dsp:cNvPr id="0" name=""/>
        <dsp:cNvSpPr/>
      </dsp:nvSpPr>
      <dsp:spPr>
        <a:xfrm rot="5400000">
          <a:off x="2077873" y="130161"/>
          <a:ext cx="1999765" cy="1739795"/>
        </a:xfrm>
        <a:prstGeom prst="hexagon">
          <a:avLst>
            <a:gd name="adj" fmla="val 25000"/>
            <a:gd name="vf" fmla="val 115470"/>
          </a:avLst>
        </a:prstGeom>
        <a:solidFill>
          <a:schemeClr val="lt1"/>
        </a:solidFill>
        <a:ln w="25400" cap="flat" cmpd="sng" algn="ctr">
          <a:no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fr-FR" sz="4400" kern="1200"/>
        </a:p>
      </dsp:txBody>
      <dsp:txXfrm rot="-5400000">
        <a:off x="2478976" y="311806"/>
        <a:ext cx="1197559" cy="1376505"/>
      </dsp:txXfrm>
    </dsp:sp>
    <dsp:sp modelId="{EC7DAA40-1510-4589-9CE5-51E6073FA5A4}">
      <dsp:nvSpPr>
        <dsp:cNvPr id="0" name=""/>
        <dsp:cNvSpPr/>
      </dsp:nvSpPr>
      <dsp:spPr>
        <a:xfrm rot="5400000">
          <a:off x="3013763" y="1827562"/>
          <a:ext cx="1999765" cy="1739795"/>
        </a:xfrm>
        <a:prstGeom prst="hexagon">
          <a:avLst>
            <a:gd name="adj" fmla="val 25000"/>
            <a:gd name="vf" fmla="val 11547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Provide training material </a:t>
          </a:r>
        </a:p>
      </dsp:txBody>
      <dsp:txXfrm rot="-5400000">
        <a:off x="3414866" y="2009207"/>
        <a:ext cx="1197559" cy="1376505"/>
      </dsp:txXfrm>
    </dsp:sp>
    <dsp:sp modelId="{467C90BA-D7E4-4887-AE90-2DD93DA43ED4}">
      <dsp:nvSpPr>
        <dsp:cNvPr id="0" name=""/>
        <dsp:cNvSpPr/>
      </dsp:nvSpPr>
      <dsp:spPr>
        <a:xfrm>
          <a:off x="912010" y="2097530"/>
          <a:ext cx="2159746" cy="1199859"/>
        </a:xfrm>
        <a:prstGeom prst="rect">
          <a:avLst/>
        </a:prstGeom>
        <a:noFill/>
        <a:ln>
          <a:noFill/>
        </a:ln>
        <a:effectLst/>
      </dsp:spPr>
      <dsp:style>
        <a:lnRef idx="0">
          <a:scrgbClr r="0" g="0" b="0"/>
        </a:lnRef>
        <a:fillRef idx="0">
          <a:scrgbClr r="0" g="0" b="0"/>
        </a:fillRef>
        <a:effectRef idx="0">
          <a:scrgbClr r="0" g="0" b="0"/>
        </a:effectRef>
        <a:fontRef idx="minor"/>
      </dsp:style>
    </dsp:sp>
    <dsp:sp modelId="{984465DE-1DB8-4955-88E9-BCD8B9CEE9BE}">
      <dsp:nvSpPr>
        <dsp:cNvPr id="0" name=""/>
        <dsp:cNvSpPr/>
      </dsp:nvSpPr>
      <dsp:spPr>
        <a:xfrm rot="5400000">
          <a:off x="4892743" y="1827562"/>
          <a:ext cx="1999765" cy="1739795"/>
        </a:xfrm>
        <a:prstGeom prst="hexagon">
          <a:avLst>
            <a:gd name="adj" fmla="val 25000"/>
            <a:gd name="vf" fmla="val 115470"/>
          </a:avLst>
        </a:prstGeom>
        <a:solidFill>
          <a:schemeClr val="lt1"/>
        </a:solidFill>
        <a:ln w="25400" cap="flat" cmpd="sng" algn="ctr">
          <a:no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fr-FR" sz="4400" kern="1200"/>
        </a:p>
      </dsp:txBody>
      <dsp:txXfrm rot="-5400000">
        <a:off x="5293846" y="2009207"/>
        <a:ext cx="1197559" cy="1376505"/>
      </dsp:txXfrm>
    </dsp:sp>
    <dsp:sp modelId="{FCBD27FF-817C-4C7A-B623-0E486BDAE3C4}">
      <dsp:nvSpPr>
        <dsp:cNvPr id="0" name=""/>
        <dsp:cNvSpPr/>
      </dsp:nvSpPr>
      <dsp:spPr>
        <a:xfrm rot="5400000">
          <a:off x="3961968" y="3525139"/>
          <a:ext cx="1999765" cy="1739795"/>
        </a:xfrm>
        <a:prstGeom prst="hexagon">
          <a:avLst>
            <a:gd name="adj" fmla="val 25000"/>
            <a:gd name="vf" fmla="val 1154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dirty="0"/>
            <a:t>Organize a series of training events</a:t>
          </a:r>
          <a:endParaRPr lang="fr-FR" sz="1600" kern="1200" dirty="0"/>
        </a:p>
      </dsp:txBody>
      <dsp:txXfrm rot="-5400000">
        <a:off x="4363071" y="3706784"/>
        <a:ext cx="1197559" cy="1376505"/>
      </dsp:txXfrm>
    </dsp:sp>
    <dsp:sp modelId="{44A0D0D3-80A9-4678-BF99-B179D6AE8DBD}">
      <dsp:nvSpPr>
        <dsp:cNvPr id="0" name=""/>
        <dsp:cNvSpPr/>
      </dsp:nvSpPr>
      <dsp:spPr>
        <a:xfrm>
          <a:off x="5879427" y="3794931"/>
          <a:ext cx="2231738" cy="1199859"/>
        </a:xfrm>
        <a:prstGeom prst="rect">
          <a:avLst/>
        </a:prstGeom>
        <a:noFill/>
        <a:ln>
          <a:noFill/>
        </a:ln>
        <a:effectLst/>
      </dsp:spPr>
      <dsp:style>
        <a:lnRef idx="0">
          <a:scrgbClr r="0" g="0" b="0"/>
        </a:lnRef>
        <a:fillRef idx="0">
          <a:scrgbClr r="0" g="0" b="0"/>
        </a:fillRef>
        <a:effectRef idx="0">
          <a:scrgbClr r="0" g="0" b="0"/>
        </a:effectRef>
        <a:fontRef idx="minor"/>
      </dsp:style>
    </dsp:sp>
    <dsp:sp modelId="{63545F5C-5894-4459-807A-4C397FAC85AE}">
      <dsp:nvSpPr>
        <dsp:cNvPr id="0" name=""/>
        <dsp:cNvSpPr/>
      </dsp:nvSpPr>
      <dsp:spPr>
        <a:xfrm rot="5400000">
          <a:off x="2077873" y="3524962"/>
          <a:ext cx="1999765" cy="1739795"/>
        </a:xfrm>
        <a:prstGeom prst="hexagon">
          <a:avLst>
            <a:gd name="adj" fmla="val 25000"/>
            <a:gd name="vf" fmla="val 11547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fr-FR" sz="4400" kern="1200"/>
        </a:p>
      </dsp:txBody>
      <dsp:txXfrm rot="-5400000">
        <a:off x="2478976" y="3706607"/>
        <a:ext cx="1197559" cy="137650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6111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611188"/>
          </a:xfrm>
          <a:prstGeom prst="rect">
            <a:avLst/>
          </a:prstGeom>
        </p:spPr>
        <p:txBody>
          <a:bodyPr vert="horz" lIns="91440" tIns="45720" rIns="91440" bIns="45720" rtlCol="0"/>
          <a:lstStyle>
            <a:lvl1pPr algn="r">
              <a:defRPr sz="1200"/>
            </a:lvl1pPr>
          </a:lstStyle>
          <a:p>
            <a:fld id="{0DF1A47A-3CCE-425C-BF95-713B4246E1FD}" type="datetimeFigureOut">
              <a:rPr lang="fr-FR" smtClean="0"/>
              <a:t>01/11/2020</a:t>
            </a:fld>
            <a:endParaRPr lang="fr-FR"/>
          </a:p>
        </p:txBody>
      </p:sp>
      <p:sp>
        <p:nvSpPr>
          <p:cNvPr id="4" name="Espace réservé de l'image des diapositives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5867400"/>
            <a:ext cx="5486400" cy="48006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1580813"/>
            <a:ext cx="2971800" cy="6111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11580813"/>
            <a:ext cx="2971800" cy="611187"/>
          </a:xfrm>
          <a:prstGeom prst="rect">
            <a:avLst/>
          </a:prstGeom>
        </p:spPr>
        <p:txBody>
          <a:bodyPr vert="horz" lIns="91440" tIns="45720" rIns="91440" bIns="45720" rtlCol="0" anchor="b"/>
          <a:lstStyle>
            <a:lvl1pPr algn="r">
              <a:defRPr sz="1200"/>
            </a:lvl1pPr>
          </a:lstStyle>
          <a:p>
            <a:fld id="{BA685485-A762-4C9B-A9DA-184E68C31FF2}" type="slidenum">
              <a:rPr lang="fr-FR" smtClean="0"/>
              <a:t>‹N°›</a:t>
            </a:fld>
            <a:endParaRPr lang="fr-FR"/>
          </a:p>
        </p:txBody>
      </p:sp>
    </p:spTree>
    <p:extLst>
      <p:ext uri="{BB962C8B-B14F-4D97-AF65-F5344CB8AC3E}">
        <p14:creationId xmlns:p14="http://schemas.microsoft.com/office/powerpoint/2010/main" val="3550040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A1C813-780B-4360-9190-1985FA6F85FE}" type="slidenum">
              <a:rPr lang="en-GB" smtClean="0"/>
              <a:t>5</a:t>
            </a:fld>
            <a:endParaRPr lang="en-GB"/>
          </a:p>
        </p:txBody>
      </p:sp>
    </p:spTree>
    <p:extLst>
      <p:ext uri="{BB962C8B-B14F-4D97-AF65-F5344CB8AC3E}">
        <p14:creationId xmlns:p14="http://schemas.microsoft.com/office/powerpoint/2010/main" val="2202409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A1C813-780B-4360-9190-1985FA6F85FE}" type="slidenum">
              <a:rPr lang="en-GB" smtClean="0"/>
              <a:t>6</a:t>
            </a:fld>
            <a:endParaRPr lang="en-GB"/>
          </a:p>
        </p:txBody>
      </p:sp>
    </p:spTree>
    <p:extLst>
      <p:ext uri="{BB962C8B-B14F-4D97-AF65-F5344CB8AC3E}">
        <p14:creationId xmlns:p14="http://schemas.microsoft.com/office/powerpoint/2010/main" val="3538063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A1C813-780B-4360-9190-1985FA6F85FE}" type="slidenum">
              <a:rPr lang="en-GB" smtClean="0"/>
              <a:t>7</a:t>
            </a:fld>
            <a:endParaRPr lang="en-GB"/>
          </a:p>
        </p:txBody>
      </p:sp>
    </p:spTree>
    <p:extLst>
      <p:ext uri="{BB962C8B-B14F-4D97-AF65-F5344CB8AC3E}">
        <p14:creationId xmlns:p14="http://schemas.microsoft.com/office/powerpoint/2010/main" val="278108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A1C813-780B-4360-9190-1985FA6F85FE}" type="slidenum">
              <a:rPr lang="en-GB" smtClean="0"/>
              <a:t>12</a:t>
            </a:fld>
            <a:endParaRPr lang="en-GB"/>
          </a:p>
        </p:txBody>
      </p:sp>
    </p:spTree>
    <p:extLst>
      <p:ext uri="{BB962C8B-B14F-4D97-AF65-F5344CB8AC3E}">
        <p14:creationId xmlns:p14="http://schemas.microsoft.com/office/powerpoint/2010/main" val="262796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1st-LastSlide">
    <p:spTree>
      <p:nvGrpSpPr>
        <p:cNvPr id="1" name=""/>
        <p:cNvGrpSpPr/>
        <p:nvPr/>
      </p:nvGrpSpPr>
      <p:grpSpPr bwMode="auto">
        <a:xfrm>
          <a:off x="0" y="0"/>
          <a:ext cx="0" cy="0"/>
          <a:chOff x="0" y="0"/>
          <a:chExt cx="0" cy="0"/>
        </a:xfrm>
      </p:grpSpPr>
      <p:sp>
        <p:nvSpPr>
          <p:cNvPr id="4" name="Holder 2"/>
          <p:cNvSpPr>
            <a:spLocks noGrp="1"/>
          </p:cNvSpPr>
          <p:nvPr>
            <p:ph type="ctrTitle"/>
          </p:nvPr>
        </p:nvSpPr>
        <p:spPr bwMode="auto">
          <a:xfrm>
            <a:off x="1447800" y="2895600"/>
            <a:ext cx="6971704" cy="538609"/>
          </a:xfrm>
          <a:prstGeom prst="rect">
            <a:avLst/>
          </a:prstGeom>
        </p:spPr>
        <p:txBody>
          <a:bodyPr wrap="square" lIns="0" tIns="0" rIns="0" bIns="0">
            <a:spAutoFit/>
          </a:bodyPr>
          <a:lstStyle>
            <a:lvl1pPr algn="l">
              <a:defRPr sz="3500" b="1">
                <a:solidFill>
                  <a:srgbClr val="4A4E4F"/>
                </a:solidFill>
                <a:latin typeface="Muli Black"/>
                <a:cs typeface="Muli Black"/>
              </a:defRPr>
            </a:lvl1pPr>
          </a:lstStyle>
          <a:p>
            <a:pPr>
              <a:defRPr/>
            </a:pPr>
            <a:r>
              <a:rPr lang="en-US"/>
              <a:t>Click to edit Master title style</a:t>
            </a:r>
            <a:endParaRPr/>
          </a:p>
        </p:txBody>
      </p:sp>
      <p:sp>
        <p:nvSpPr>
          <p:cNvPr id="5" name="Holder 3"/>
          <p:cNvSpPr>
            <a:spLocks noGrp="1"/>
          </p:cNvSpPr>
          <p:nvPr>
            <p:ph type="subTitle" idx="4"/>
          </p:nvPr>
        </p:nvSpPr>
        <p:spPr bwMode="auto">
          <a:xfrm>
            <a:off x="1447801" y="4284077"/>
            <a:ext cx="6971704" cy="369332"/>
          </a:xfrm>
          <a:prstGeom prst="rect">
            <a:avLst/>
          </a:prstGeom>
        </p:spPr>
        <p:txBody>
          <a:bodyPr wrap="square" lIns="0" tIns="0" rIns="0" bIns="0">
            <a:spAutoFit/>
          </a:bodyPr>
          <a:lstStyle>
            <a:lvl1pPr marL="0" indent="0" algn="l">
              <a:buNone/>
              <a:defRPr sz="2400" b="1">
                <a:solidFill>
                  <a:srgbClr val="4A4E4F"/>
                </a:solidFill>
                <a:latin typeface="Muli"/>
              </a:defRPr>
            </a:lvl1pPr>
          </a:lstStyle>
          <a:p>
            <a:pPr>
              <a:defRPr/>
            </a:pPr>
            <a:r>
              <a:rPr lang="en-US"/>
              <a:t>Click to edit Master subtitle style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le and Content">
    <p:spTree>
      <p:nvGrpSpPr>
        <p:cNvPr id="1" name=""/>
        <p:cNvGrpSpPr/>
        <p:nvPr/>
      </p:nvGrpSpPr>
      <p:grpSpPr bwMode="auto">
        <a:xfrm>
          <a:off x="0" y="0"/>
          <a:ext cx="0" cy="0"/>
          <a:chOff x="0" y="0"/>
          <a:chExt cx="0" cy="0"/>
        </a:xfrm>
      </p:grpSpPr>
      <p:sp>
        <p:nvSpPr>
          <p:cNvPr id="4" name="Holder 2"/>
          <p:cNvSpPr>
            <a:spLocks noGrp="1"/>
          </p:cNvSpPr>
          <p:nvPr>
            <p:ph type="title"/>
          </p:nvPr>
        </p:nvSpPr>
        <p:spPr bwMode="auto">
          <a:xfrm>
            <a:off x="457200" y="381000"/>
            <a:ext cx="7310043" cy="446276"/>
          </a:xfrm>
          <a:prstGeom prst="rect">
            <a:avLst/>
          </a:prstGeom>
        </p:spPr>
        <p:txBody>
          <a:bodyPr lIns="0" tIns="0" rIns="0" bIns="0">
            <a:normAutofit/>
          </a:bodyPr>
          <a:lstStyle>
            <a:lvl1pPr algn="l">
              <a:defRPr sz="2900" b="1" i="0">
                <a:solidFill>
                  <a:srgbClr val="4C4D4F"/>
                </a:solidFill>
                <a:latin typeface="Muli Black"/>
                <a:cs typeface="Muli Black"/>
              </a:defRPr>
            </a:lvl1pPr>
          </a:lstStyle>
          <a:p>
            <a:pPr>
              <a:defRPr/>
            </a:pPr>
            <a:endParaRPr/>
          </a:p>
        </p:txBody>
      </p:sp>
      <p:sp>
        <p:nvSpPr>
          <p:cNvPr id="5" name="Holder 3"/>
          <p:cNvSpPr>
            <a:spLocks noGrp="1"/>
          </p:cNvSpPr>
          <p:nvPr>
            <p:ph type="body" idx="1"/>
          </p:nvPr>
        </p:nvSpPr>
        <p:spPr bwMode="auto">
          <a:xfrm>
            <a:off x="457200" y="1143000"/>
            <a:ext cx="10130713" cy="369332"/>
          </a:xfrm>
          <a:prstGeom prst="rect">
            <a:avLst/>
          </a:prstGeom>
        </p:spPr>
        <p:txBody>
          <a:bodyPr lIns="0" tIns="0" rIns="0" bIns="0"/>
          <a:lstStyle>
            <a:lvl1pPr marL="0" indent="0">
              <a:buNone/>
              <a:defRPr sz="2400" b="1" i="0">
                <a:solidFill>
                  <a:srgbClr val="4C4D4F"/>
                </a:solidFill>
                <a:latin typeface="Muli"/>
                <a:cs typeface="Muli"/>
              </a:defRPr>
            </a:lvl1pPr>
          </a:lstStyle>
          <a:p>
            <a:pPr>
              <a:defRPr/>
            </a:pPr>
            <a:endParaRPr/>
          </a:p>
        </p:txBody>
      </p:sp>
      <p:sp>
        <p:nvSpPr>
          <p:cNvPr id="6" name="Slide Number Placeholder 1"/>
          <p:cNvSpPr>
            <a:spLocks noGrp="1"/>
          </p:cNvSpPr>
          <p:nvPr>
            <p:ph type="sldNum" sz="quarter" idx="4"/>
          </p:nvPr>
        </p:nvSpPr>
        <p:spPr bwMode="auto">
          <a:xfrm>
            <a:off x="9347200" y="6492875"/>
            <a:ext cx="2844800" cy="365125"/>
          </a:xfrm>
          <a:prstGeom prst="rect">
            <a:avLst/>
          </a:prstGeom>
        </p:spPr>
        <p:txBody>
          <a:bodyPr vert="horz" lIns="91440" tIns="45720" rIns="91440" bIns="45720" rtlCol="0" anchor="ctr"/>
          <a:lstStyle>
            <a:lvl1pPr algn="r">
              <a:defRPr sz="1200">
                <a:solidFill>
                  <a:schemeClr val="tx1">
                    <a:tint val="75000"/>
                  </a:schemeClr>
                </a:solidFill>
                <a:latin typeface="Muli Regular"/>
                <a:cs typeface="Muli Regular"/>
              </a:defRPr>
            </a:lvl1pPr>
          </a:lstStyle>
          <a:p>
            <a:pPr>
              <a:defRPr/>
            </a:pPr>
            <a:fld id="{CAC6784C-9DAB-514C-B4CE-D33C947A8EB6}" type="slidenum">
              <a:rPr lang="en-US"/>
              <a:t>‹N°›</a:t>
            </a:fld>
            <a:endParaRPr lang="en-US"/>
          </a:p>
        </p:txBody>
      </p:sp>
      <p:sp>
        <p:nvSpPr>
          <p:cNvPr id="7" name="Text Placeholder 4"/>
          <p:cNvSpPr>
            <a:spLocks noGrp="1"/>
          </p:cNvSpPr>
          <p:nvPr>
            <p:ph type="body" sz="quarter" idx="11"/>
          </p:nvPr>
        </p:nvSpPr>
        <p:spPr bwMode="auto">
          <a:xfrm>
            <a:off x="457200" y="2057400"/>
            <a:ext cx="10287000" cy="990600"/>
          </a:xfrm>
        </p:spPr>
        <p:txBody>
          <a:bodyPr>
            <a:noAutofit/>
          </a:bodyPr>
          <a:lstStyle>
            <a:lvl1pPr>
              <a:defRPr sz="2400">
                <a:latin typeface="Muli Regular"/>
                <a:cs typeface="Muli Regular"/>
              </a:defRPr>
            </a:lvl1pPr>
            <a:lvl2pPr marL="742950" indent="-285750">
              <a:buFont typeface="Courier New"/>
              <a:buChar char="o"/>
              <a:defRPr sz="2400">
                <a:latin typeface="Muli Regular"/>
                <a:cs typeface="Muli Regular"/>
              </a:defRPr>
            </a:lvl2pPr>
            <a:lvl3pPr marL="1143000" indent="-228600">
              <a:buFont typeface="Wingdings"/>
              <a:buChar char="§"/>
              <a:defRPr sz="2400">
                <a:latin typeface="Muli Regular"/>
                <a:cs typeface="Muli Regular"/>
              </a:defRPr>
            </a:lvl3pPr>
            <a:lvl4pPr>
              <a:defRPr sz="2400">
                <a:latin typeface="Muli Regular"/>
                <a:cs typeface="Muli Regular"/>
              </a:defRPr>
            </a:lvl4pPr>
            <a:lvl5pPr marL="2057400" indent="-228600">
              <a:buFont typeface="Wingdings"/>
              <a:buChar char="²"/>
              <a:defRPr sz="2400">
                <a:latin typeface="Muli Regular"/>
                <a:cs typeface="Muli Regular"/>
              </a:defRPr>
            </a:lvl5pPr>
          </a:lstStyle>
          <a:p>
            <a:pPr lvl="0">
              <a:defRPr/>
            </a:pPr>
            <a:r>
              <a:rPr lang="it-IT"/>
              <a:t>Click to edit Master text styles</a:t>
            </a:r>
          </a:p>
          <a:p>
            <a:pPr lvl="1">
              <a:defRPr/>
            </a:pPr>
            <a:r>
              <a:rPr lang="it-IT"/>
              <a:t>Second level</a:t>
            </a:r>
          </a:p>
          <a:p>
            <a:pPr lvl="2">
              <a:defRPr/>
            </a:pPr>
            <a:r>
              <a:rPr lang="it-IT"/>
              <a:t>Third level</a:t>
            </a:r>
          </a:p>
          <a:p>
            <a:pPr lvl="3">
              <a:defRPr/>
            </a:pPr>
            <a:r>
              <a:rPr lang="it-IT"/>
              <a:t>Fourth level</a:t>
            </a:r>
          </a:p>
          <a:p>
            <a:pPr lvl="4">
              <a:defRPr/>
            </a:pPr>
            <a:r>
              <a:rPr lang="it-IT"/>
              <a:t>Fifth level</a:t>
            </a:r>
            <a:endParaRPr lang="en-US"/>
          </a:p>
        </p:txBody>
      </p:sp>
      <p:sp>
        <p:nvSpPr>
          <p:cNvPr id="8" name="Segnaposto data 3"/>
          <p:cNvSpPr>
            <a:spLocks noGrp="1"/>
          </p:cNvSpPr>
          <p:nvPr>
            <p:ph type="dt" sz="half" idx="2"/>
          </p:nvPr>
        </p:nvSpPr>
        <p:spPr bwMode="auto">
          <a:xfrm>
            <a:off x="7193767" y="4596273"/>
            <a:ext cx="2743200" cy="152400"/>
          </a:xfrm>
          <a:prstGeom prst="rect">
            <a:avLst/>
          </a:prstGeom>
        </p:spPr>
        <p:txBody>
          <a:bodyPr/>
          <a:lstStyle>
            <a:lvl1pPr>
              <a:defRPr sz="1000">
                <a:latin typeface="Muli"/>
              </a:defRPr>
            </a:lvl1pPr>
          </a:lstStyle>
          <a:p>
            <a:pPr>
              <a:defRPr/>
            </a:pPr>
            <a:r>
              <a:rPr lang="de-DE"/>
              <a:t>PSI soundso</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FEA0DD-0892-4675-AB64-13D21C458F7A}"/>
              </a:ext>
            </a:extLst>
          </p:cNvPr>
          <p:cNvSpPr>
            <a:spLocks noGrp="1"/>
          </p:cNvSpPr>
          <p:nvPr>
            <p:ph type="title"/>
          </p:nvPr>
        </p:nvSpPr>
        <p:spPr/>
        <p:txBody>
          <a:bodyPr>
            <a:normAutofit/>
          </a:bodyPr>
          <a:lstStyle>
            <a:lvl1pPr>
              <a:defRPr sz="4400" b="1">
                <a:solidFill>
                  <a:srgbClr val="201B50"/>
                </a:solidFill>
                <a:effectLst/>
              </a:defRPr>
            </a:lvl1pPr>
          </a:lstStyle>
          <a:p>
            <a:r>
              <a:rPr lang="fr-FR" dirty="0"/>
              <a:t>Modifiez le style du titre</a:t>
            </a:r>
            <a:endParaRPr lang="en-GB" dirty="0"/>
          </a:p>
        </p:txBody>
      </p:sp>
      <p:sp>
        <p:nvSpPr>
          <p:cNvPr id="3" name="Espace réservé du contenu 2">
            <a:extLst>
              <a:ext uri="{FF2B5EF4-FFF2-40B4-BE49-F238E27FC236}">
                <a16:creationId xmlns:a16="http://schemas.microsoft.com/office/drawing/2014/main" id="{B38FC795-68E2-42BE-866C-B23DFDC6F489}"/>
              </a:ext>
            </a:extLst>
          </p:cNvPr>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6" name="Espace réservé du numéro de diapositive 5">
            <a:extLst>
              <a:ext uri="{FF2B5EF4-FFF2-40B4-BE49-F238E27FC236}">
                <a16:creationId xmlns:a16="http://schemas.microsoft.com/office/drawing/2014/main" id="{62F53D9A-9DE8-454B-A23C-53E69DC7E4E8}"/>
              </a:ext>
            </a:extLst>
          </p:cNvPr>
          <p:cNvSpPr>
            <a:spLocks noGrp="1"/>
          </p:cNvSpPr>
          <p:nvPr>
            <p:ph type="sldNum" sz="quarter" idx="12"/>
          </p:nvPr>
        </p:nvSpPr>
        <p:spPr>
          <a:xfrm>
            <a:off x="8557572" y="6356350"/>
            <a:ext cx="611480" cy="365125"/>
          </a:xfrm>
        </p:spPr>
        <p:txBody>
          <a:bodyPr/>
          <a:lstStyle>
            <a:lvl1pPr>
              <a:defRPr/>
            </a:lvl1pPr>
          </a:lstStyle>
          <a:p>
            <a:fld id="{AD676D79-DB49-4305-8E2E-7D0B9A1D96D6}" type="slidenum">
              <a:rPr lang="en-GB" smtClean="0"/>
              <a:pPr/>
              <a:t>‹N°›</a:t>
            </a:fld>
            <a:endParaRPr lang="en-GB" dirty="0"/>
          </a:p>
        </p:txBody>
      </p:sp>
    </p:spTree>
    <p:extLst>
      <p:ext uri="{BB962C8B-B14F-4D97-AF65-F5344CB8AC3E}">
        <p14:creationId xmlns:p14="http://schemas.microsoft.com/office/powerpoint/2010/main" val="3392898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heme" Target="../theme/theme2.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jpg"/><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4" name="Immagine 48"/>
          <p:cNvPicPr>
            <a:picLocks noChangeAspect="1"/>
          </p:cNvPicPr>
          <p:nvPr/>
        </p:nvPicPr>
        <p:blipFill>
          <a:blip r:embed="rId3"/>
          <a:stretch/>
        </p:blipFill>
        <p:spPr bwMode="auto">
          <a:xfrm>
            <a:off x="0" y="260648"/>
            <a:ext cx="12192000" cy="6858000"/>
          </a:xfrm>
          <a:prstGeom prst="rect">
            <a:avLst/>
          </a:prstGeom>
        </p:spPr>
      </p:pic>
      <p:pic>
        <p:nvPicPr>
          <p:cNvPr id="5" name="Immagine 2"/>
          <p:cNvPicPr>
            <a:picLocks noChangeAspect="1"/>
          </p:cNvPicPr>
          <p:nvPr/>
        </p:nvPicPr>
        <p:blipFill>
          <a:blip r:embed="rId4"/>
          <a:stretch/>
        </p:blipFill>
        <p:spPr bwMode="auto">
          <a:xfrm>
            <a:off x="838200" y="762000"/>
            <a:ext cx="2743200" cy="1303747"/>
          </a:xfrm>
          <a:prstGeom prst="rect">
            <a:avLst/>
          </a:prstGeom>
        </p:spPr>
      </p:pic>
      <p:pic>
        <p:nvPicPr>
          <p:cNvPr id="6" name="Image 33"/>
          <p:cNvPicPr>
            <a:picLocks noChangeAspect="1"/>
          </p:cNvPicPr>
          <p:nvPr userDrawn="1"/>
        </p:nvPicPr>
        <p:blipFill>
          <a:blip r:embed="rId5">
            <a:clrChange>
              <a:clrFrom>
                <a:srgbClr val="FFFFFF"/>
              </a:clrFrom>
              <a:clrTo>
                <a:srgbClr val="FFFFFF">
                  <a:alpha val="0"/>
                </a:srgbClr>
              </a:clrTo>
            </a:clrChange>
          </a:blip>
          <a:stretch/>
        </p:blipFill>
        <p:spPr bwMode="auto">
          <a:xfrm>
            <a:off x="8400256" y="836712"/>
            <a:ext cx="3440100" cy="1212520"/>
          </a:xfrm>
          <a:prstGeom prst="rect">
            <a:avLst/>
          </a:prstGeom>
        </p:spPr>
      </p:pic>
      <p:pic>
        <p:nvPicPr>
          <p:cNvPr id="7" name="Picture 15"/>
          <p:cNvPicPr>
            <a:picLocks noChangeAspect="1"/>
          </p:cNvPicPr>
          <p:nvPr userDrawn="1"/>
        </p:nvPicPr>
        <p:blipFill>
          <a:blip r:embed="rId6">
            <a:alphaModFix amt="21000"/>
          </a:blip>
          <a:srcRect l="-1" t="50382" r="727" b="28552"/>
          <a:stretch/>
        </p:blipFill>
        <p:spPr bwMode="auto">
          <a:xfrm>
            <a:off x="0" y="260648"/>
            <a:ext cx="12240000" cy="2268000"/>
          </a:xfrm>
          <a:prstGeom prst="rect">
            <a:avLst/>
          </a:prstGeom>
        </p:spPr>
      </p:pic>
      <p:pic>
        <p:nvPicPr>
          <p:cNvPr id="8" name="Picture 15"/>
          <p:cNvPicPr>
            <a:picLocks noChangeAspect="1"/>
          </p:cNvPicPr>
          <p:nvPr userDrawn="1"/>
        </p:nvPicPr>
        <p:blipFill>
          <a:blip r:embed="rId6">
            <a:alphaModFix amt="21000"/>
          </a:blip>
          <a:srcRect l="-1" t="55391" r="1311" b="37252"/>
          <a:stretch/>
        </p:blipFill>
        <p:spPr bwMode="auto">
          <a:xfrm>
            <a:off x="0" y="6309408"/>
            <a:ext cx="12167999" cy="792000"/>
          </a:xfrm>
          <a:prstGeom prst="rect">
            <a:avLst/>
          </a:prstGeom>
        </p:spPr>
      </p:pic>
      <p:sp>
        <p:nvSpPr>
          <p:cNvPr id="9" name="object 17"/>
          <p:cNvSpPr>
            <a:spLocks/>
          </p:cNvSpPr>
          <p:nvPr/>
        </p:nvSpPr>
        <p:spPr bwMode="auto">
          <a:xfrm>
            <a:off x="1271464" y="6461417"/>
            <a:ext cx="9097887" cy="135935"/>
          </a:xfrm>
          <a:prstGeom prst="rect">
            <a:avLst/>
          </a:prstGeom>
        </p:spPr>
        <p:txBody>
          <a:bodyPr vert="horz" wrap="square" lIns="0" tIns="12700" rIns="0" bIns="0" rtlCol="0">
            <a:spAutoFit/>
          </a:bodyPr>
          <a:lstStyle/>
          <a:p>
            <a:pPr marL="12700">
              <a:lnSpc>
                <a:spcPct val="100000"/>
              </a:lnSpc>
              <a:spcBef>
                <a:spcPts val="100"/>
              </a:spcBef>
              <a:defRPr/>
            </a:pPr>
            <a:r>
              <a:rPr sz="750" spc="5">
                <a:solidFill>
                  <a:srgbClr val="FFFFFF"/>
                </a:solidFill>
                <a:latin typeface="Muli"/>
                <a:cs typeface="Muli"/>
              </a:rPr>
              <a:t>Th</a:t>
            </a:r>
            <a:r>
              <a:rPr lang="en-US" sz="750" spc="5">
                <a:solidFill>
                  <a:srgbClr val="FFFFFF"/>
                </a:solidFill>
                <a:latin typeface="Muli"/>
                <a:cs typeface="Muli"/>
              </a:rPr>
              <a:t>ese</a:t>
            </a:r>
            <a:r>
              <a:rPr sz="750" spc="-10">
                <a:solidFill>
                  <a:srgbClr val="FFFFFF"/>
                </a:solidFill>
                <a:latin typeface="Muli"/>
                <a:cs typeface="Muli"/>
              </a:rPr>
              <a:t> </a:t>
            </a:r>
            <a:r>
              <a:rPr sz="750" spc="15">
                <a:solidFill>
                  <a:srgbClr val="FFFFFF"/>
                </a:solidFill>
                <a:latin typeface="Muli"/>
                <a:cs typeface="Muli"/>
              </a:rPr>
              <a:t>project</a:t>
            </a:r>
            <a:r>
              <a:rPr lang="en-US" sz="750" spc="15">
                <a:solidFill>
                  <a:srgbClr val="FFFFFF"/>
                </a:solidFill>
                <a:latin typeface="Muli"/>
                <a:cs typeface="Muli"/>
              </a:rPr>
              <a:t>s</a:t>
            </a:r>
            <a:r>
              <a:rPr sz="750" spc="-10">
                <a:solidFill>
                  <a:srgbClr val="FFFFFF"/>
                </a:solidFill>
                <a:latin typeface="Muli"/>
                <a:cs typeface="Muli"/>
              </a:rPr>
              <a:t> </a:t>
            </a:r>
            <a:r>
              <a:rPr sz="750" spc="15">
                <a:solidFill>
                  <a:srgbClr val="FFFFFF"/>
                </a:solidFill>
                <a:latin typeface="Muli"/>
                <a:cs typeface="Muli"/>
              </a:rPr>
              <a:t>ha</a:t>
            </a:r>
            <a:r>
              <a:rPr lang="en-US" sz="750" spc="15">
                <a:solidFill>
                  <a:srgbClr val="FFFFFF"/>
                </a:solidFill>
                <a:latin typeface="Muli"/>
                <a:cs typeface="Muli"/>
              </a:rPr>
              <a:t>ve</a:t>
            </a:r>
            <a:r>
              <a:rPr sz="750" spc="-10">
                <a:solidFill>
                  <a:srgbClr val="FFFFFF"/>
                </a:solidFill>
                <a:latin typeface="Muli"/>
                <a:cs typeface="Muli"/>
              </a:rPr>
              <a:t> </a:t>
            </a:r>
            <a:r>
              <a:rPr sz="750" spc="5">
                <a:solidFill>
                  <a:srgbClr val="FFFFFF"/>
                </a:solidFill>
                <a:latin typeface="Muli"/>
                <a:cs typeface="Muli"/>
              </a:rPr>
              <a:t>received</a:t>
            </a:r>
            <a:r>
              <a:rPr sz="750" spc="-10">
                <a:solidFill>
                  <a:srgbClr val="FFFFFF"/>
                </a:solidFill>
                <a:latin typeface="Muli"/>
                <a:cs typeface="Muli"/>
              </a:rPr>
              <a:t> </a:t>
            </a:r>
            <a:r>
              <a:rPr sz="750" spc="25">
                <a:solidFill>
                  <a:srgbClr val="FFFFFF"/>
                </a:solidFill>
                <a:latin typeface="Muli"/>
                <a:cs typeface="Muli"/>
              </a:rPr>
              <a:t>funding</a:t>
            </a:r>
            <a:r>
              <a:rPr sz="750" spc="-10">
                <a:solidFill>
                  <a:srgbClr val="FFFFFF"/>
                </a:solidFill>
                <a:latin typeface="Muli"/>
                <a:cs typeface="Muli"/>
              </a:rPr>
              <a:t> </a:t>
            </a:r>
            <a:r>
              <a:rPr sz="750" spc="25">
                <a:solidFill>
                  <a:srgbClr val="FFFFFF"/>
                </a:solidFill>
                <a:latin typeface="Muli"/>
                <a:cs typeface="Muli"/>
              </a:rPr>
              <a:t>from</a:t>
            </a:r>
            <a:r>
              <a:rPr sz="750" spc="-10">
                <a:solidFill>
                  <a:srgbClr val="FFFFFF"/>
                </a:solidFill>
                <a:latin typeface="Muli"/>
                <a:cs typeface="Muli"/>
              </a:rPr>
              <a:t> </a:t>
            </a:r>
            <a:r>
              <a:rPr sz="750" spc="20">
                <a:solidFill>
                  <a:srgbClr val="FFFFFF"/>
                </a:solidFill>
                <a:latin typeface="Muli"/>
                <a:cs typeface="Muli"/>
              </a:rPr>
              <a:t>the</a:t>
            </a:r>
            <a:r>
              <a:rPr sz="750" spc="-10">
                <a:solidFill>
                  <a:srgbClr val="FFFFFF"/>
                </a:solidFill>
                <a:latin typeface="Muli"/>
                <a:cs typeface="Muli"/>
              </a:rPr>
              <a:t> </a:t>
            </a:r>
            <a:r>
              <a:rPr sz="750" spc="5">
                <a:solidFill>
                  <a:srgbClr val="FFFFFF"/>
                </a:solidFill>
                <a:latin typeface="Muli"/>
                <a:cs typeface="Muli"/>
              </a:rPr>
              <a:t>European</a:t>
            </a:r>
            <a:r>
              <a:rPr sz="750" spc="-10">
                <a:solidFill>
                  <a:srgbClr val="FFFFFF"/>
                </a:solidFill>
                <a:latin typeface="Muli"/>
                <a:cs typeface="Muli"/>
              </a:rPr>
              <a:t> </a:t>
            </a:r>
            <a:r>
              <a:rPr sz="750" spc="5">
                <a:solidFill>
                  <a:srgbClr val="FFFFFF"/>
                </a:solidFill>
                <a:latin typeface="Muli"/>
                <a:cs typeface="Muli"/>
              </a:rPr>
              <a:t>Union’s</a:t>
            </a:r>
            <a:r>
              <a:rPr sz="750" spc="-10">
                <a:solidFill>
                  <a:srgbClr val="FFFFFF"/>
                </a:solidFill>
                <a:latin typeface="Muli"/>
                <a:cs typeface="Muli"/>
              </a:rPr>
              <a:t> </a:t>
            </a:r>
            <a:r>
              <a:rPr sz="750" spc="15">
                <a:solidFill>
                  <a:srgbClr val="FFFFFF"/>
                </a:solidFill>
                <a:latin typeface="Muli"/>
                <a:cs typeface="Muli"/>
              </a:rPr>
              <a:t>Horizon</a:t>
            </a:r>
            <a:r>
              <a:rPr sz="750" spc="-10">
                <a:solidFill>
                  <a:srgbClr val="FFFFFF"/>
                </a:solidFill>
                <a:latin typeface="Muli"/>
                <a:cs typeface="Muli"/>
              </a:rPr>
              <a:t> </a:t>
            </a:r>
            <a:r>
              <a:rPr sz="750" spc="30">
                <a:solidFill>
                  <a:srgbClr val="FFFFFF"/>
                </a:solidFill>
                <a:latin typeface="Muli"/>
                <a:cs typeface="Muli"/>
              </a:rPr>
              <a:t>2020</a:t>
            </a:r>
            <a:r>
              <a:rPr sz="750" spc="-10">
                <a:solidFill>
                  <a:srgbClr val="FFFFFF"/>
                </a:solidFill>
                <a:latin typeface="Muli"/>
                <a:cs typeface="Muli"/>
              </a:rPr>
              <a:t> </a:t>
            </a:r>
            <a:r>
              <a:rPr sz="750" spc="5">
                <a:solidFill>
                  <a:srgbClr val="FFFFFF"/>
                </a:solidFill>
                <a:latin typeface="Muli"/>
                <a:cs typeface="Muli"/>
              </a:rPr>
              <a:t>research</a:t>
            </a:r>
            <a:r>
              <a:rPr sz="750" spc="-10">
                <a:solidFill>
                  <a:srgbClr val="FFFFFF"/>
                </a:solidFill>
                <a:latin typeface="Muli"/>
                <a:cs typeface="Muli"/>
              </a:rPr>
              <a:t> </a:t>
            </a:r>
            <a:r>
              <a:rPr sz="750" spc="25">
                <a:solidFill>
                  <a:srgbClr val="FFFFFF"/>
                </a:solidFill>
                <a:latin typeface="Muli"/>
                <a:cs typeface="Muli"/>
              </a:rPr>
              <a:t>and</a:t>
            </a:r>
            <a:r>
              <a:rPr sz="750" spc="-10">
                <a:solidFill>
                  <a:srgbClr val="FFFFFF"/>
                </a:solidFill>
                <a:latin typeface="Muli"/>
                <a:cs typeface="Muli"/>
              </a:rPr>
              <a:t> </a:t>
            </a:r>
            <a:r>
              <a:rPr sz="750" spc="20">
                <a:solidFill>
                  <a:srgbClr val="FFFFFF"/>
                </a:solidFill>
                <a:latin typeface="Muli"/>
                <a:cs typeface="Muli"/>
              </a:rPr>
              <a:t>innovation</a:t>
            </a:r>
            <a:r>
              <a:rPr sz="750" spc="-10">
                <a:solidFill>
                  <a:srgbClr val="FFFFFF"/>
                </a:solidFill>
                <a:latin typeface="Muli"/>
                <a:cs typeface="Muli"/>
              </a:rPr>
              <a:t> </a:t>
            </a:r>
            <a:r>
              <a:rPr sz="750" spc="20">
                <a:solidFill>
                  <a:srgbClr val="FFFFFF"/>
                </a:solidFill>
                <a:latin typeface="Muli"/>
                <a:cs typeface="Muli"/>
              </a:rPr>
              <a:t>programme</a:t>
            </a:r>
            <a:r>
              <a:rPr sz="750" spc="-10">
                <a:solidFill>
                  <a:srgbClr val="FFFFFF"/>
                </a:solidFill>
                <a:latin typeface="Muli"/>
                <a:cs typeface="Muli"/>
              </a:rPr>
              <a:t> </a:t>
            </a:r>
            <a:r>
              <a:rPr sz="750" spc="15">
                <a:solidFill>
                  <a:srgbClr val="FFFFFF"/>
                </a:solidFill>
                <a:latin typeface="Muli"/>
                <a:cs typeface="Muli"/>
              </a:rPr>
              <a:t>under</a:t>
            </a:r>
            <a:r>
              <a:rPr sz="750" spc="-10">
                <a:solidFill>
                  <a:srgbClr val="FFFFFF"/>
                </a:solidFill>
                <a:latin typeface="Muli"/>
                <a:cs typeface="Muli"/>
              </a:rPr>
              <a:t> </a:t>
            </a:r>
            <a:r>
              <a:rPr sz="750" spc="30">
                <a:solidFill>
                  <a:srgbClr val="FFFFFF"/>
                </a:solidFill>
                <a:latin typeface="Muli"/>
                <a:cs typeface="Muli"/>
              </a:rPr>
              <a:t>grant</a:t>
            </a:r>
            <a:r>
              <a:rPr sz="750" spc="-10">
                <a:solidFill>
                  <a:srgbClr val="FFFFFF"/>
                </a:solidFill>
                <a:latin typeface="Muli"/>
                <a:cs typeface="Muli"/>
              </a:rPr>
              <a:t> </a:t>
            </a:r>
            <a:r>
              <a:rPr sz="750" spc="15">
                <a:solidFill>
                  <a:srgbClr val="FFFFFF"/>
                </a:solidFill>
                <a:latin typeface="Muli"/>
                <a:cs typeface="Muli"/>
              </a:rPr>
              <a:t>agreement</a:t>
            </a:r>
            <a:r>
              <a:rPr sz="750" spc="-10">
                <a:solidFill>
                  <a:srgbClr val="FFFFFF"/>
                </a:solidFill>
                <a:latin typeface="Muli"/>
                <a:cs typeface="Muli"/>
              </a:rPr>
              <a:t> No. </a:t>
            </a:r>
            <a:r>
              <a:rPr sz="750" spc="30">
                <a:solidFill>
                  <a:srgbClr val="FFFFFF"/>
                </a:solidFill>
                <a:latin typeface="Muli"/>
                <a:cs typeface="Muli"/>
              </a:rPr>
              <a:t>823852</a:t>
            </a:r>
            <a:r>
              <a:rPr lang="en-US" sz="750" spc="30">
                <a:solidFill>
                  <a:srgbClr val="FFFFFF"/>
                </a:solidFill>
                <a:latin typeface="Muli"/>
                <a:cs typeface="Muli"/>
              </a:rPr>
              <a:t> and No. </a:t>
            </a:r>
            <a:r>
              <a:rPr lang="en-GB" sz="800">
                <a:solidFill>
                  <a:schemeClr val="bg1"/>
                </a:solidFill>
              </a:rPr>
              <a:t>857641</a:t>
            </a:r>
            <a:endParaRPr sz="750">
              <a:solidFill>
                <a:schemeClr val="bg1"/>
              </a:solidFill>
              <a:latin typeface="Muli"/>
              <a:cs typeface="Muli"/>
            </a:endParaRPr>
          </a:p>
        </p:txBody>
      </p:sp>
      <p:grpSp>
        <p:nvGrpSpPr>
          <p:cNvPr id="10" name="Gruppo 49"/>
          <p:cNvGrpSpPr/>
          <p:nvPr/>
        </p:nvGrpSpPr>
        <p:grpSpPr bwMode="auto">
          <a:xfrm>
            <a:off x="551384" y="6381328"/>
            <a:ext cx="486409" cy="345440"/>
            <a:chOff x="995362" y="6228256"/>
            <a:chExt cx="486409" cy="345440"/>
          </a:xfrm>
        </p:grpSpPr>
        <p:sp>
          <p:nvSpPr>
            <p:cNvPr id="11" name="object 18"/>
            <p:cNvSpPr/>
            <p:nvPr/>
          </p:nvSpPr>
          <p:spPr bwMode="auto">
            <a:xfrm>
              <a:off x="995362" y="6228256"/>
              <a:ext cx="486409" cy="345440"/>
            </a:xfrm>
            <a:custGeom>
              <a:avLst/>
              <a:gdLst/>
              <a:ahLst/>
              <a:cxnLst/>
              <a:rect l="l" t="t" r="r" b="b"/>
              <a:pathLst>
                <a:path w="486409" h="345440" extrusionOk="0">
                  <a:moveTo>
                    <a:pt x="0" y="345097"/>
                  </a:moveTo>
                  <a:lnTo>
                    <a:pt x="486282" y="345097"/>
                  </a:lnTo>
                  <a:lnTo>
                    <a:pt x="486282" y="0"/>
                  </a:lnTo>
                  <a:lnTo>
                    <a:pt x="0" y="0"/>
                  </a:lnTo>
                  <a:lnTo>
                    <a:pt x="0" y="345097"/>
                  </a:lnTo>
                  <a:close/>
                </a:path>
              </a:pathLst>
            </a:custGeom>
            <a:solidFill>
              <a:srgbClr val="094E9C"/>
            </a:solidFill>
          </p:spPr>
          <p:txBody>
            <a:bodyPr wrap="square" lIns="0" tIns="0" rIns="0" bIns="0" rtlCol="0"/>
            <a:lstStyle/>
            <a:p>
              <a:pPr>
                <a:defRPr/>
              </a:pPr>
              <a:endParaRPr>
                <a:latin typeface="Muli"/>
              </a:endParaRPr>
            </a:p>
          </p:txBody>
        </p:sp>
        <p:sp>
          <p:nvSpPr>
            <p:cNvPr id="12" name="object 19"/>
            <p:cNvSpPr/>
            <p:nvPr/>
          </p:nvSpPr>
          <p:spPr bwMode="auto">
            <a:xfrm>
              <a:off x="1097493" y="6259376"/>
              <a:ext cx="86594" cy="85239"/>
            </a:xfrm>
            <a:prstGeom prst="rect">
              <a:avLst/>
            </a:prstGeom>
            <a:blipFill>
              <a:blip r:embed="rId7"/>
              <a:stretch/>
            </a:blipFill>
          </p:spPr>
          <p:txBody>
            <a:bodyPr wrap="square" lIns="0" tIns="0" rIns="0" bIns="0" rtlCol="0"/>
            <a:lstStyle/>
            <a:p>
              <a:pPr>
                <a:defRPr/>
              </a:pPr>
              <a:endParaRPr>
                <a:latin typeface="Muli"/>
              </a:endParaRPr>
            </a:p>
          </p:txBody>
        </p:sp>
        <p:sp>
          <p:nvSpPr>
            <p:cNvPr id="13" name="object 20"/>
            <p:cNvSpPr/>
            <p:nvPr/>
          </p:nvSpPr>
          <p:spPr bwMode="auto">
            <a:xfrm>
              <a:off x="1219894" y="6240415"/>
              <a:ext cx="34925" cy="33655"/>
            </a:xfrm>
            <a:custGeom>
              <a:avLst/>
              <a:gdLst/>
              <a:ahLst/>
              <a:cxnLst/>
              <a:rect l="l" t="t" r="r" b="b"/>
              <a:pathLst>
                <a:path w="34925" h="33654" extrusionOk="0">
                  <a:moveTo>
                    <a:pt x="34899" y="12725"/>
                  </a:moveTo>
                  <a:lnTo>
                    <a:pt x="0" y="12725"/>
                  </a:lnTo>
                  <a:lnTo>
                    <a:pt x="10782" y="20523"/>
                  </a:lnTo>
                  <a:lnTo>
                    <a:pt x="6667" y="33248"/>
                  </a:lnTo>
                  <a:lnTo>
                    <a:pt x="17449" y="25438"/>
                  </a:lnTo>
                  <a:lnTo>
                    <a:pt x="25706" y="25438"/>
                  </a:lnTo>
                  <a:lnTo>
                    <a:pt x="24117" y="20523"/>
                  </a:lnTo>
                  <a:lnTo>
                    <a:pt x="34899" y="12725"/>
                  </a:lnTo>
                  <a:close/>
                </a:path>
                <a:path w="34925" h="33654" extrusionOk="0">
                  <a:moveTo>
                    <a:pt x="25706" y="25438"/>
                  </a:moveTo>
                  <a:lnTo>
                    <a:pt x="17449" y="25438"/>
                  </a:lnTo>
                  <a:lnTo>
                    <a:pt x="28232" y="33248"/>
                  </a:lnTo>
                  <a:lnTo>
                    <a:pt x="25706" y="25438"/>
                  </a:lnTo>
                  <a:close/>
                </a:path>
                <a:path w="34925" h="33654" extrusionOk="0">
                  <a:moveTo>
                    <a:pt x="17449" y="0"/>
                  </a:moveTo>
                  <a:lnTo>
                    <a:pt x="13334" y="12725"/>
                  </a:lnTo>
                  <a:lnTo>
                    <a:pt x="21564" y="12725"/>
                  </a:lnTo>
                  <a:lnTo>
                    <a:pt x="17449" y="0"/>
                  </a:lnTo>
                  <a:close/>
                </a:path>
              </a:pathLst>
            </a:custGeom>
            <a:solidFill>
              <a:srgbClr val="F9ED35"/>
            </a:solidFill>
          </p:spPr>
          <p:txBody>
            <a:bodyPr wrap="square" lIns="0" tIns="0" rIns="0" bIns="0" rtlCol="0"/>
            <a:lstStyle/>
            <a:p>
              <a:pPr>
                <a:defRPr/>
              </a:pPr>
              <a:endParaRPr>
                <a:latin typeface="Muli"/>
              </a:endParaRPr>
            </a:p>
          </p:txBody>
        </p:sp>
        <p:sp>
          <p:nvSpPr>
            <p:cNvPr id="14" name="object 21"/>
            <p:cNvSpPr/>
            <p:nvPr/>
          </p:nvSpPr>
          <p:spPr bwMode="auto">
            <a:xfrm>
              <a:off x="1290485" y="6259376"/>
              <a:ext cx="86715" cy="85239"/>
            </a:xfrm>
            <a:prstGeom prst="rect">
              <a:avLst/>
            </a:prstGeom>
            <a:blipFill>
              <a:blip r:embed="rId8"/>
              <a:stretch/>
            </a:blipFill>
          </p:spPr>
          <p:txBody>
            <a:bodyPr wrap="square" lIns="0" tIns="0" rIns="0" bIns="0" rtlCol="0"/>
            <a:lstStyle/>
            <a:p>
              <a:pPr>
                <a:defRPr/>
              </a:pPr>
              <a:endParaRPr>
                <a:latin typeface="Muli"/>
              </a:endParaRPr>
            </a:p>
          </p:txBody>
        </p:sp>
        <p:sp>
          <p:nvSpPr>
            <p:cNvPr id="15" name="object 22"/>
            <p:cNvSpPr/>
            <p:nvPr/>
          </p:nvSpPr>
          <p:spPr bwMode="auto">
            <a:xfrm>
              <a:off x="1361198" y="6382207"/>
              <a:ext cx="34925" cy="33655"/>
            </a:xfrm>
            <a:custGeom>
              <a:avLst/>
              <a:gdLst/>
              <a:ahLst/>
              <a:cxnLst/>
              <a:rect l="l" t="t" r="r" b="b"/>
              <a:pathLst>
                <a:path w="34925" h="33654" extrusionOk="0">
                  <a:moveTo>
                    <a:pt x="34899" y="12839"/>
                  </a:moveTo>
                  <a:lnTo>
                    <a:pt x="0" y="12839"/>
                  </a:lnTo>
                  <a:lnTo>
                    <a:pt x="10782" y="20650"/>
                  </a:lnTo>
                  <a:lnTo>
                    <a:pt x="6667" y="33362"/>
                  </a:lnTo>
                  <a:lnTo>
                    <a:pt x="17449" y="25552"/>
                  </a:lnTo>
                  <a:lnTo>
                    <a:pt x="25704" y="25552"/>
                  </a:lnTo>
                  <a:lnTo>
                    <a:pt x="24117" y="20650"/>
                  </a:lnTo>
                  <a:lnTo>
                    <a:pt x="34899" y="12839"/>
                  </a:lnTo>
                  <a:close/>
                </a:path>
                <a:path w="34925" h="33654" extrusionOk="0">
                  <a:moveTo>
                    <a:pt x="25704" y="25552"/>
                  </a:moveTo>
                  <a:lnTo>
                    <a:pt x="17449" y="25552"/>
                  </a:lnTo>
                  <a:lnTo>
                    <a:pt x="28232" y="33362"/>
                  </a:lnTo>
                  <a:lnTo>
                    <a:pt x="25704" y="25552"/>
                  </a:lnTo>
                  <a:close/>
                </a:path>
                <a:path w="34925" h="33654" extrusionOk="0">
                  <a:moveTo>
                    <a:pt x="17449" y="0"/>
                  </a:moveTo>
                  <a:lnTo>
                    <a:pt x="13334" y="12839"/>
                  </a:lnTo>
                  <a:lnTo>
                    <a:pt x="21564" y="12839"/>
                  </a:lnTo>
                  <a:lnTo>
                    <a:pt x="17449" y="0"/>
                  </a:lnTo>
                  <a:close/>
                </a:path>
              </a:pathLst>
            </a:custGeom>
            <a:solidFill>
              <a:srgbClr val="F9ED35"/>
            </a:solidFill>
          </p:spPr>
          <p:txBody>
            <a:bodyPr wrap="square" lIns="0" tIns="0" rIns="0" bIns="0" rtlCol="0"/>
            <a:lstStyle/>
            <a:p>
              <a:pPr>
                <a:defRPr/>
              </a:pPr>
              <a:endParaRPr>
                <a:latin typeface="Muli"/>
              </a:endParaRPr>
            </a:p>
          </p:txBody>
        </p:sp>
        <p:sp>
          <p:nvSpPr>
            <p:cNvPr id="16" name="object 23"/>
            <p:cNvSpPr/>
            <p:nvPr/>
          </p:nvSpPr>
          <p:spPr bwMode="auto">
            <a:xfrm>
              <a:off x="1290485" y="6453159"/>
              <a:ext cx="86601" cy="85237"/>
            </a:xfrm>
            <a:prstGeom prst="rect">
              <a:avLst/>
            </a:prstGeom>
            <a:blipFill>
              <a:blip r:embed="rId9"/>
              <a:stretch/>
            </a:blipFill>
          </p:spPr>
          <p:txBody>
            <a:bodyPr wrap="square" lIns="0" tIns="0" rIns="0" bIns="0" rtlCol="0"/>
            <a:lstStyle/>
            <a:p>
              <a:pPr>
                <a:defRPr/>
              </a:pPr>
              <a:endParaRPr>
                <a:latin typeface="Muli"/>
              </a:endParaRPr>
            </a:p>
          </p:txBody>
        </p:sp>
        <p:sp>
          <p:nvSpPr>
            <p:cNvPr id="17" name="object 24"/>
            <p:cNvSpPr/>
            <p:nvPr/>
          </p:nvSpPr>
          <p:spPr bwMode="auto">
            <a:xfrm>
              <a:off x="1219782" y="6524114"/>
              <a:ext cx="34925" cy="33655"/>
            </a:xfrm>
            <a:custGeom>
              <a:avLst/>
              <a:gdLst/>
              <a:ahLst/>
              <a:cxnLst/>
              <a:rect l="l" t="t" r="r" b="b"/>
              <a:pathLst>
                <a:path w="34925" h="33654" extrusionOk="0">
                  <a:moveTo>
                    <a:pt x="34899" y="12725"/>
                  </a:moveTo>
                  <a:lnTo>
                    <a:pt x="0" y="12725"/>
                  </a:lnTo>
                  <a:lnTo>
                    <a:pt x="10782" y="20535"/>
                  </a:lnTo>
                  <a:lnTo>
                    <a:pt x="6667" y="33248"/>
                  </a:lnTo>
                  <a:lnTo>
                    <a:pt x="17449" y="25438"/>
                  </a:lnTo>
                  <a:lnTo>
                    <a:pt x="25704" y="25438"/>
                  </a:lnTo>
                  <a:lnTo>
                    <a:pt x="24117" y="20535"/>
                  </a:lnTo>
                  <a:lnTo>
                    <a:pt x="34899" y="12725"/>
                  </a:lnTo>
                  <a:close/>
                </a:path>
                <a:path w="34925" h="33654" extrusionOk="0">
                  <a:moveTo>
                    <a:pt x="25704" y="25438"/>
                  </a:moveTo>
                  <a:lnTo>
                    <a:pt x="17449" y="25438"/>
                  </a:lnTo>
                  <a:lnTo>
                    <a:pt x="28232" y="33248"/>
                  </a:lnTo>
                  <a:lnTo>
                    <a:pt x="25704" y="25438"/>
                  </a:lnTo>
                  <a:close/>
                </a:path>
                <a:path w="34925" h="33654" extrusionOk="0">
                  <a:moveTo>
                    <a:pt x="17449" y="0"/>
                  </a:moveTo>
                  <a:lnTo>
                    <a:pt x="13334" y="12725"/>
                  </a:lnTo>
                  <a:lnTo>
                    <a:pt x="21564" y="12725"/>
                  </a:lnTo>
                  <a:lnTo>
                    <a:pt x="17449" y="0"/>
                  </a:lnTo>
                  <a:close/>
                </a:path>
              </a:pathLst>
            </a:custGeom>
            <a:solidFill>
              <a:srgbClr val="F9ED35"/>
            </a:solidFill>
          </p:spPr>
          <p:txBody>
            <a:bodyPr wrap="square" lIns="0" tIns="0" rIns="0" bIns="0" rtlCol="0"/>
            <a:lstStyle/>
            <a:p>
              <a:pPr>
                <a:defRPr/>
              </a:pPr>
              <a:endParaRPr>
                <a:latin typeface="Muli"/>
              </a:endParaRPr>
            </a:p>
          </p:txBody>
        </p:sp>
        <p:sp>
          <p:nvSpPr>
            <p:cNvPr id="18" name="object 25"/>
            <p:cNvSpPr/>
            <p:nvPr/>
          </p:nvSpPr>
          <p:spPr bwMode="auto">
            <a:xfrm>
              <a:off x="1097382" y="6453161"/>
              <a:ext cx="86705" cy="85236"/>
            </a:xfrm>
            <a:prstGeom prst="rect">
              <a:avLst/>
            </a:prstGeom>
            <a:blipFill>
              <a:blip r:embed="rId10"/>
              <a:stretch/>
            </a:blipFill>
          </p:spPr>
          <p:txBody>
            <a:bodyPr wrap="square" lIns="0" tIns="0" rIns="0" bIns="0" rtlCol="0"/>
            <a:lstStyle/>
            <a:p>
              <a:pPr>
                <a:defRPr/>
              </a:pPr>
              <a:endParaRPr>
                <a:latin typeface="Muli"/>
              </a:endParaRPr>
            </a:p>
          </p:txBody>
        </p:sp>
        <p:sp>
          <p:nvSpPr>
            <p:cNvPr id="19" name="object 26"/>
            <p:cNvSpPr/>
            <p:nvPr/>
          </p:nvSpPr>
          <p:spPr bwMode="auto">
            <a:xfrm>
              <a:off x="1078483" y="6382207"/>
              <a:ext cx="34925" cy="33655"/>
            </a:xfrm>
            <a:custGeom>
              <a:avLst/>
              <a:gdLst/>
              <a:ahLst/>
              <a:cxnLst/>
              <a:rect l="l" t="t" r="r" b="b"/>
              <a:pathLst>
                <a:path w="34925" h="33654" extrusionOk="0">
                  <a:moveTo>
                    <a:pt x="34899" y="12725"/>
                  </a:moveTo>
                  <a:lnTo>
                    <a:pt x="0" y="12725"/>
                  </a:lnTo>
                  <a:lnTo>
                    <a:pt x="10782" y="20650"/>
                  </a:lnTo>
                  <a:lnTo>
                    <a:pt x="6667" y="33362"/>
                  </a:lnTo>
                  <a:lnTo>
                    <a:pt x="17449" y="25438"/>
                  </a:lnTo>
                  <a:lnTo>
                    <a:pt x="25667" y="25438"/>
                  </a:lnTo>
                  <a:lnTo>
                    <a:pt x="24117" y="20650"/>
                  </a:lnTo>
                  <a:lnTo>
                    <a:pt x="34899" y="12725"/>
                  </a:lnTo>
                  <a:close/>
                </a:path>
                <a:path w="34925" h="33654" extrusionOk="0">
                  <a:moveTo>
                    <a:pt x="25667" y="25438"/>
                  </a:moveTo>
                  <a:lnTo>
                    <a:pt x="17449" y="25438"/>
                  </a:lnTo>
                  <a:lnTo>
                    <a:pt x="28232" y="33362"/>
                  </a:lnTo>
                  <a:lnTo>
                    <a:pt x="25667" y="25438"/>
                  </a:lnTo>
                  <a:close/>
                </a:path>
                <a:path w="34925" h="33654" extrusionOk="0">
                  <a:moveTo>
                    <a:pt x="17449" y="0"/>
                  </a:moveTo>
                  <a:lnTo>
                    <a:pt x="13334" y="12725"/>
                  </a:lnTo>
                  <a:lnTo>
                    <a:pt x="21564" y="12725"/>
                  </a:lnTo>
                  <a:lnTo>
                    <a:pt x="17449" y="0"/>
                  </a:lnTo>
                  <a:close/>
                </a:path>
              </a:pathLst>
            </a:custGeom>
            <a:solidFill>
              <a:srgbClr val="F9ED35"/>
            </a:solidFill>
          </p:spPr>
          <p:txBody>
            <a:bodyPr wrap="square" lIns="0" tIns="0" rIns="0" bIns="0" rtlCol="0"/>
            <a:lstStyle/>
            <a:p>
              <a:pPr>
                <a:defRPr/>
              </a:pPr>
              <a:endParaRPr>
                <a:latin typeface="Muli"/>
              </a:endParaRPr>
            </a:p>
          </p:txBody>
        </p:sp>
      </p:grpSp>
    </p:spTree>
  </p:cSld>
  <p:clrMap bg1="lt1" tx1="dk1" bg2="lt2" tx2="dk2" accent1="accent1" accent2="accent2" accent3="accent3" accent4="accent4" accent5="accent5" accent6="accent6" hlink="hlink" folHlink="folHlink"/>
  <p:sldLayoutIdLst>
    <p:sldLayoutId id="2147483649" r:id="rId1"/>
  </p:sldLayoutIdLst>
  <p:hf sldNum="0" hdr="0" dt="0"/>
  <p:txStyles>
    <p:titleStyle>
      <a:lvl1pPr algn="ctr" defTabSz="457200">
        <a:spcBef>
          <a:spcPts val="0"/>
        </a:spcBef>
        <a:buNone/>
        <a:defRPr sz="4400">
          <a:solidFill>
            <a:schemeClr val="tx1"/>
          </a:solidFill>
          <a:latin typeface="+mj-lt"/>
          <a:ea typeface="+mj-ea"/>
          <a:cs typeface="+mj-cs"/>
        </a:defRPr>
      </a:lvl1pPr>
    </p:titleStyle>
    <p:bodyStyle>
      <a:lvl1pPr marL="342900" indent="-342900" algn="l" defTabSz="457200">
        <a:spcBef>
          <a:spcPts val="0"/>
        </a:spcBef>
        <a:buFont typeface="Arial"/>
        <a:buChar char="•"/>
        <a:defRPr sz="3200">
          <a:solidFill>
            <a:schemeClr val="tx1"/>
          </a:solidFill>
          <a:latin typeface="+mn-lt"/>
          <a:ea typeface="+mn-ea"/>
          <a:cs typeface="+mn-cs"/>
        </a:defRPr>
      </a:lvl1pPr>
      <a:lvl2pPr marL="742950" indent="-285750" algn="l" defTabSz="457200">
        <a:spcBef>
          <a:spcPts val="0"/>
        </a:spcBef>
        <a:buFont typeface="Arial"/>
        <a:buChar char="–"/>
        <a:defRPr sz="2800">
          <a:solidFill>
            <a:schemeClr val="tx1"/>
          </a:solidFill>
          <a:latin typeface="+mn-lt"/>
          <a:ea typeface="+mn-ea"/>
          <a:cs typeface="+mn-cs"/>
        </a:defRPr>
      </a:lvl2pPr>
      <a:lvl3pPr marL="1143000" indent="-228600" algn="l" defTabSz="457200">
        <a:spcBef>
          <a:spcPts val="0"/>
        </a:spcBef>
        <a:buFont typeface="Arial"/>
        <a:buChar char="•"/>
        <a:defRPr sz="2400">
          <a:solidFill>
            <a:schemeClr val="tx1"/>
          </a:solidFill>
          <a:latin typeface="+mn-lt"/>
          <a:ea typeface="+mn-ea"/>
          <a:cs typeface="+mn-cs"/>
        </a:defRPr>
      </a:lvl3pPr>
      <a:lvl4pPr marL="1600200" indent="-228600" algn="l" defTabSz="457200">
        <a:spcBef>
          <a:spcPts val="0"/>
        </a:spcBef>
        <a:buFont typeface="Arial"/>
        <a:buChar char="–"/>
        <a:defRPr sz="2000">
          <a:solidFill>
            <a:schemeClr val="tx1"/>
          </a:solidFill>
          <a:latin typeface="+mn-lt"/>
          <a:ea typeface="+mn-ea"/>
          <a:cs typeface="+mn-cs"/>
        </a:defRPr>
      </a:lvl4pPr>
      <a:lvl5pPr marL="2057400" indent="-228600" algn="l" defTabSz="457200">
        <a:spcBef>
          <a:spcPts val="0"/>
        </a:spcBef>
        <a:buFont typeface="Arial"/>
        <a:buChar char="»"/>
        <a:defRPr sz="2000">
          <a:solidFill>
            <a:schemeClr val="tx1"/>
          </a:solidFill>
          <a:latin typeface="+mn-lt"/>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p:bodyStyle>
    <p:other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grpSp>
        <p:nvGrpSpPr>
          <p:cNvPr id="4" name="Group 3"/>
          <p:cNvGrpSpPr/>
          <p:nvPr userDrawn="1"/>
        </p:nvGrpSpPr>
        <p:grpSpPr bwMode="auto">
          <a:xfrm>
            <a:off x="0" y="5778500"/>
            <a:ext cx="12179300" cy="1079500"/>
            <a:chOff x="-25287" y="-2187624"/>
            <a:chExt cx="12179300" cy="1079500"/>
          </a:xfrm>
        </p:grpSpPr>
        <p:pic>
          <p:nvPicPr>
            <p:cNvPr id="5" name="Immagine 6"/>
            <p:cNvPicPr>
              <a:picLocks noChangeAspect="1"/>
            </p:cNvPicPr>
            <p:nvPr/>
          </p:nvPicPr>
          <p:blipFill>
            <a:blip r:embed="rId4"/>
            <a:stretch/>
          </p:blipFill>
          <p:spPr bwMode="auto">
            <a:xfrm>
              <a:off x="-25287" y="-2187624"/>
              <a:ext cx="12179300" cy="1079500"/>
            </a:xfrm>
            <a:prstGeom prst="rect">
              <a:avLst/>
            </a:prstGeom>
          </p:spPr>
        </p:pic>
        <p:pic>
          <p:nvPicPr>
            <p:cNvPr id="6" name="Graphique 6"/>
            <p:cNvPicPr>
              <a:picLocks noChangeAspect="1"/>
            </p:cNvPicPr>
            <p:nvPr userDrawn="1"/>
          </p:nvPicPr>
          <p:blipFill>
            <a:blip r:embed="rId5"/>
            <a:srcRect l="1" t="24043" r="-596" b="24122"/>
            <a:stretch/>
          </p:blipFill>
          <p:spPr bwMode="auto">
            <a:xfrm>
              <a:off x="8328248" y="-1980896"/>
              <a:ext cx="1692000" cy="756000"/>
            </a:xfrm>
            <a:prstGeom prst="rect">
              <a:avLst/>
            </a:prstGeom>
          </p:spPr>
        </p:pic>
      </p:grpSp>
      <p:sp>
        <p:nvSpPr>
          <p:cNvPr id="7" name="Segnaposto data 3"/>
          <p:cNvSpPr>
            <a:spLocks noGrp="1"/>
          </p:cNvSpPr>
          <p:nvPr>
            <p:ph type="dt" sz="half" idx="2"/>
          </p:nvPr>
        </p:nvSpPr>
        <p:spPr bwMode="auto">
          <a:xfrm>
            <a:off x="7372672" y="6454891"/>
            <a:ext cx="2743200" cy="152400"/>
          </a:xfrm>
          <a:prstGeom prst="rect">
            <a:avLst/>
          </a:prstGeom>
        </p:spPr>
        <p:txBody>
          <a:bodyPr/>
          <a:lstStyle>
            <a:lvl1pPr>
              <a:defRPr sz="1000">
                <a:latin typeface="Muli"/>
              </a:defRPr>
            </a:lvl1pPr>
          </a:lstStyle>
          <a:p>
            <a:pPr>
              <a:defRPr/>
            </a:pPr>
            <a:r>
              <a:rPr lang="de-DE"/>
              <a:t>PSI soundso</a:t>
            </a:r>
            <a:endParaRPr lang="it-IT"/>
          </a:p>
        </p:txBody>
      </p:sp>
      <p:sp>
        <p:nvSpPr>
          <p:cNvPr id="8" name="Slide Number Placeholder 1"/>
          <p:cNvSpPr>
            <a:spLocks noGrp="1"/>
          </p:cNvSpPr>
          <p:nvPr>
            <p:ph type="sldNum" sz="quarter" idx="4"/>
          </p:nvPr>
        </p:nvSpPr>
        <p:spPr bwMode="auto">
          <a:xfrm>
            <a:off x="9347200" y="6492875"/>
            <a:ext cx="2844800" cy="365125"/>
          </a:xfrm>
          <a:prstGeom prst="rect">
            <a:avLst/>
          </a:prstGeom>
        </p:spPr>
        <p:txBody>
          <a:bodyPr vert="horz" lIns="91440" tIns="45720" rIns="91440" bIns="45720" rtlCol="0" anchor="ctr"/>
          <a:lstStyle>
            <a:lvl1pPr algn="r">
              <a:defRPr sz="1200">
                <a:solidFill>
                  <a:schemeClr val="tx1">
                    <a:tint val="75000"/>
                  </a:schemeClr>
                </a:solidFill>
                <a:latin typeface="Muli Regular"/>
                <a:cs typeface="Muli Regular"/>
              </a:defRPr>
            </a:lvl1pPr>
          </a:lstStyle>
          <a:p>
            <a:pPr>
              <a:defRPr/>
            </a:pPr>
            <a:fld id="{CAC6784C-9DAB-514C-B4CE-D33C947A8EB6}" type="slidenum">
              <a:rPr lang="en-US"/>
              <a:t>‹N°›</a:t>
            </a:fld>
            <a:endParaRPr lang="en-US"/>
          </a:p>
        </p:txBody>
      </p:sp>
      <p:sp>
        <p:nvSpPr>
          <p:cNvPr id="9" name="Title Placeholder 1"/>
          <p:cNvSpPr>
            <a:spLocks noGrp="1"/>
          </p:cNvSpPr>
          <p:nvPr>
            <p:ph type="title"/>
          </p:nvPr>
        </p:nvSpPr>
        <p:spPr bwMode="auto">
          <a:xfrm>
            <a:off x="457200" y="381000"/>
            <a:ext cx="10972800" cy="533400"/>
          </a:xfrm>
          <a:prstGeom prst="rect">
            <a:avLst/>
          </a:prstGeom>
        </p:spPr>
        <p:txBody>
          <a:bodyPr vert="horz" lIns="91440" tIns="45720" rIns="91440" bIns="45720" rtlCol="0" anchor="ctr">
            <a:normAutofit/>
          </a:bodyPr>
          <a:lstStyle/>
          <a:p>
            <a:pPr>
              <a:defRPr/>
            </a:pPr>
            <a:r>
              <a:rPr lang="it-IT"/>
              <a:t>Click to edit Master title style</a:t>
            </a:r>
            <a:endParaRPr lang="en-US"/>
          </a:p>
        </p:txBody>
      </p:sp>
      <p:sp>
        <p:nvSpPr>
          <p:cNvPr id="10" name="Text Placeholder 2"/>
          <p:cNvSpPr>
            <a:spLocks noGrp="1"/>
          </p:cNvSpPr>
          <p:nvPr>
            <p:ph type="body" idx="1"/>
          </p:nvPr>
        </p:nvSpPr>
        <p:spPr bwMode="auto">
          <a:xfrm>
            <a:off x="457200" y="1371600"/>
            <a:ext cx="10972800" cy="4525963"/>
          </a:xfrm>
          <a:prstGeom prst="rect">
            <a:avLst/>
          </a:prstGeom>
        </p:spPr>
        <p:txBody>
          <a:bodyPr vert="horz" lIns="91440" tIns="45720" rIns="91440" bIns="45720" rtlCol="0">
            <a:normAutofit/>
          </a:bodyPr>
          <a:lstStyle/>
          <a:p>
            <a:pPr lvl="0">
              <a:defRPr/>
            </a:pPr>
            <a:r>
              <a:rPr lang="it-IT"/>
              <a:t>Click to edit Master text styles</a:t>
            </a:r>
          </a:p>
          <a:p>
            <a:pPr lvl="1">
              <a:defRPr/>
            </a:pPr>
            <a:r>
              <a:rPr lang="it-IT"/>
              <a:t>Second level</a:t>
            </a:r>
          </a:p>
          <a:p>
            <a:pPr lvl="2">
              <a:defRPr/>
            </a:pPr>
            <a:r>
              <a:rPr lang="it-IT"/>
              <a:t>Third level</a:t>
            </a:r>
          </a:p>
          <a:p>
            <a:pPr lvl="3">
              <a:defRPr/>
            </a:pPr>
            <a:r>
              <a:rPr lang="it-IT"/>
              <a:t>Fourth level</a:t>
            </a:r>
          </a:p>
          <a:p>
            <a:pPr lvl="4">
              <a:defRPr/>
            </a:pPr>
            <a:r>
              <a:rPr lang="it-IT"/>
              <a:t>Fifth level</a:t>
            </a:r>
            <a:endParaRPr lang="en-US"/>
          </a:p>
        </p:txBody>
      </p:sp>
      <p:sp>
        <p:nvSpPr>
          <p:cNvPr id="11" name="object 17"/>
          <p:cNvSpPr>
            <a:spLocks/>
          </p:cNvSpPr>
          <p:nvPr/>
        </p:nvSpPr>
        <p:spPr bwMode="auto">
          <a:xfrm>
            <a:off x="479376" y="6453336"/>
            <a:ext cx="9097887" cy="135935"/>
          </a:xfrm>
          <a:prstGeom prst="rect">
            <a:avLst/>
          </a:prstGeom>
        </p:spPr>
        <p:txBody>
          <a:bodyPr vert="horz" wrap="square" lIns="0" tIns="12700" rIns="0" bIns="0" rtlCol="0">
            <a:spAutoFit/>
          </a:bodyPr>
          <a:lstStyle/>
          <a:p>
            <a:pPr marL="12700">
              <a:lnSpc>
                <a:spcPct val="100000"/>
              </a:lnSpc>
              <a:spcBef>
                <a:spcPts val="100"/>
              </a:spcBef>
              <a:defRPr/>
            </a:pPr>
            <a:r>
              <a:rPr sz="750" spc="5">
                <a:solidFill>
                  <a:schemeClr val="tx1"/>
                </a:solidFill>
                <a:latin typeface="Muli"/>
                <a:cs typeface="Muli"/>
              </a:rPr>
              <a:t>Th</a:t>
            </a:r>
            <a:r>
              <a:rPr lang="en-US" sz="750" spc="5">
                <a:solidFill>
                  <a:schemeClr val="tx1"/>
                </a:solidFill>
                <a:latin typeface="Muli"/>
                <a:cs typeface="Muli"/>
              </a:rPr>
              <a:t>ese</a:t>
            </a:r>
            <a:r>
              <a:rPr sz="750" spc="-10">
                <a:solidFill>
                  <a:schemeClr val="tx1"/>
                </a:solidFill>
                <a:latin typeface="Muli"/>
                <a:cs typeface="Muli"/>
              </a:rPr>
              <a:t> </a:t>
            </a:r>
            <a:r>
              <a:rPr sz="750" spc="15">
                <a:solidFill>
                  <a:schemeClr val="tx1"/>
                </a:solidFill>
                <a:latin typeface="Muli"/>
                <a:cs typeface="Muli"/>
              </a:rPr>
              <a:t>project</a:t>
            </a:r>
            <a:r>
              <a:rPr lang="en-US" sz="750" spc="15">
                <a:solidFill>
                  <a:schemeClr val="tx1"/>
                </a:solidFill>
                <a:latin typeface="Muli"/>
                <a:cs typeface="Muli"/>
              </a:rPr>
              <a:t>s</a:t>
            </a:r>
            <a:r>
              <a:rPr sz="750" spc="-10">
                <a:solidFill>
                  <a:schemeClr val="tx1"/>
                </a:solidFill>
                <a:latin typeface="Muli"/>
                <a:cs typeface="Muli"/>
              </a:rPr>
              <a:t> </a:t>
            </a:r>
            <a:r>
              <a:rPr sz="750" spc="15">
                <a:solidFill>
                  <a:schemeClr val="tx1"/>
                </a:solidFill>
                <a:latin typeface="Muli"/>
                <a:cs typeface="Muli"/>
              </a:rPr>
              <a:t>ha</a:t>
            </a:r>
            <a:r>
              <a:rPr lang="en-US" sz="750" spc="15">
                <a:solidFill>
                  <a:schemeClr val="tx1"/>
                </a:solidFill>
                <a:latin typeface="Muli"/>
                <a:cs typeface="Muli"/>
              </a:rPr>
              <a:t>ve</a:t>
            </a:r>
            <a:r>
              <a:rPr sz="750" spc="-10">
                <a:solidFill>
                  <a:schemeClr val="tx1"/>
                </a:solidFill>
                <a:latin typeface="Muli"/>
                <a:cs typeface="Muli"/>
              </a:rPr>
              <a:t> </a:t>
            </a:r>
            <a:r>
              <a:rPr sz="750" spc="5">
                <a:solidFill>
                  <a:schemeClr val="tx1"/>
                </a:solidFill>
                <a:latin typeface="Muli"/>
                <a:cs typeface="Muli"/>
              </a:rPr>
              <a:t>received</a:t>
            </a:r>
            <a:r>
              <a:rPr sz="750" spc="-10">
                <a:solidFill>
                  <a:schemeClr val="tx1"/>
                </a:solidFill>
                <a:latin typeface="Muli"/>
                <a:cs typeface="Muli"/>
              </a:rPr>
              <a:t> </a:t>
            </a:r>
            <a:r>
              <a:rPr sz="750" spc="25">
                <a:solidFill>
                  <a:schemeClr val="tx1"/>
                </a:solidFill>
                <a:latin typeface="Muli"/>
                <a:cs typeface="Muli"/>
              </a:rPr>
              <a:t>funding</a:t>
            </a:r>
            <a:r>
              <a:rPr sz="750" spc="-10">
                <a:solidFill>
                  <a:schemeClr val="tx1"/>
                </a:solidFill>
                <a:latin typeface="Muli"/>
                <a:cs typeface="Muli"/>
              </a:rPr>
              <a:t> </a:t>
            </a:r>
            <a:r>
              <a:rPr sz="750" spc="25">
                <a:solidFill>
                  <a:schemeClr val="tx1"/>
                </a:solidFill>
                <a:latin typeface="Muli"/>
                <a:cs typeface="Muli"/>
              </a:rPr>
              <a:t>from</a:t>
            </a:r>
            <a:r>
              <a:rPr sz="750" spc="-10">
                <a:solidFill>
                  <a:schemeClr val="tx1"/>
                </a:solidFill>
                <a:latin typeface="Muli"/>
                <a:cs typeface="Muli"/>
              </a:rPr>
              <a:t> </a:t>
            </a:r>
            <a:r>
              <a:rPr sz="750" spc="20">
                <a:solidFill>
                  <a:schemeClr val="tx1"/>
                </a:solidFill>
                <a:latin typeface="Muli"/>
                <a:cs typeface="Muli"/>
              </a:rPr>
              <a:t>the</a:t>
            </a:r>
            <a:r>
              <a:rPr sz="750" spc="-10">
                <a:solidFill>
                  <a:schemeClr val="tx1"/>
                </a:solidFill>
                <a:latin typeface="Muli"/>
                <a:cs typeface="Muli"/>
              </a:rPr>
              <a:t> </a:t>
            </a:r>
            <a:r>
              <a:rPr sz="750" spc="5">
                <a:solidFill>
                  <a:schemeClr val="tx1"/>
                </a:solidFill>
                <a:latin typeface="Muli"/>
                <a:cs typeface="Muli"/>
              </a:rPr>
              <a:t>European</a:t>
            </a:r>
            <a:r>
              <a:rPr sz="750" spc="-10">
                <a:solidFill>
                  <a:schemeClr val="tx1"/>
                </a:solidFill>
                <a:latin typeface="Muli"/>
                <a:cs typeface="Muli"/>
              </a:rPr>
              <a:t> </a:t>
            </a:r>
            <a:r>
              <a:rPr sz="750" spc="5">
                <a:solidFill>
                  <a:schemeClr val="tx1"/>
                </a:solidFill>
                <a:latin typeface="Muli"/>
                <a:cs typeface="Muli"/>
              </a:rPr>
              <a:t>Union’s</a:t>
            </a:r>
            <a:r>
              <a:rPr sz="750" spc="-10">
                <a:solidFill>
                  <a:schemeClr val="tx1"/>
                </a:solidFill>
                <a:latin typeface="Muli"/>
                <a:cs typeface="Muli"/>
              </a:rPr>
              <a:t> </a:t>
            </a:r>
            <a:r>
              <a:rPr sz="750" spc="15">
                <a:solidFill>
                  <a:schemeClr val="tx1"/>
                </a:solidFill>
                <a:latin typeface="Muli"/>
                <a:cs typeface="Muli"/>
              </a:rPr>
              <a:t>Horizon</a:t>
            </a:r>
            <a:r>
              <a:rPr sz="750" spc="-10">
                <a:solidFill>
                  <a:schemeClr val="tx1"/>
                </a:solidFill>
                <a:latin typeface="Muli"/>
                <a:cs typeface="Muli"/>
              </a:rPr>
              <a:t> </a:t>
            </a:r>
            <a:r>
              <a:rPr sz="750" spc="30">
                <a:solidFill>
                  <a:schemeClr val="tx1"/>
                </a:solidFill>
                <a:latin typeface="Muli"/>
                <a:cs typeface="Muli"/>
              </a:rPr>
              <a:t>2020</a:t>
            </a:r>
            <a:r>
              <a:rPr sz="750" spc="-10">
                <a:solidFill>
                  <a:schemeClr val="tx1"/>
                </a:solidFill>
                <a:latin typeface="Muli"/>
                <a:cs typeface="Muli"/>
              </a:rPr>
              <a:t> </a:t>
            </a:r>
            <a:r>
              <a:rPr sz="750" spc="5">
                <a:solidFill>
                  <a:schemeClr val="tx1"/>
                </a:solidFill>
                <a:latin typeface="Muli"/>
                <a:cs typeface="Muli"/>
              </a:rPr>
              <a:t>research</a:t>
            </a:r>
            <a:r>
              <a:rPr sz="750" spc="-10">
                <a:solidFill>
                  <a:schemeClr val="tx1"/>
                </a:solidFill>
                <a:latin typeface="Muli"/>
                <a:cs typeface="Muli"/>
              </a:rPr>
              <a:t> </a:t>
            </a:r>
            <a:r>
              <a:rPr sz="750" spc="25">
                <a:solidFill>
                  <a:schemeClr val="tx1"/>
                </a:solidFill>
                <a:latin typeface="Muli"/>
                <a:cs typeface="Muli"/>
              </a:rPr>
              <a:t>and</a:t>
            </a:r>
            <a:r>
              <a:rPr sz="750" spc="-10">
                <a:solidFill>
                  <a:schemeClr val="tx1"/>
                </a:solidFill>
                <a:latin typeface="Muli"/>
                <a:cs typeface="Muli"/>
              </a:rPr>
              <a:t> </a:t>
            </a:r>
            <a:r>
              <a:rPr sz="750" spc="20">
                <a:solidFill>
                  <a:schemeClr val="tx1"/>
                </a:solidFill>
                <a:latin typeface="Muli"/>
                <a:cs typeface="Muli"/>
              </a:rPr>
              <a:t>innovation</a:t>
            </a:r>
            <a:r>
              <a:rPr sz="750" spc="-10">
                <a:solidFill>
                  <a:schemeClr val="tx1"/>
                </a:solidFill>
                <a:latin typeface="Muli"/>
                <a:cs typeface="Muli"/>
              </a:rPr>
              <a:t> </a:t>
            </a:r>
            <a:r>
              <a:rPr sz="750" spc="20">
                <a:solidFill>
                  <a:schemeClr val="tx1"/>
                </a:solidFill>
                <a:latin typeface="Muli"/>
                <a:cs typeface="Muli"/>
              </a:rPr>
              <a:t>programme</a:t>
            </a:r>
            <a:r>
              <a:rPr sz="750" spc="-10">
                <a:solidFill>
                  <a:schemeClr val="tx1"/>
                </a:solidFill>
                <a:latin typeface="Muli"/>
                <a:cs typeface="Muli"/>
              </a:rPr>
              <a:t> </a:t>
            </a:r>
            <a:r>
              <a:rPr sz="750" spc="15">
                <a:solidFill>
                  <a:schemeClr val="tx1"/>
                </a:solidFill>
                <a:latin typeface="Muli"/>
                <a:cs typeface="Muli"/>
              </a:rPr>
              <a:t>under</a:t>
            </a:r>
            <a:r>
              <a:rPr sz="750" spc="-10">
                <a:solidFill>
                  <a:schemeClr val="tx1"/>
                </a:solidFill>
                <a:latin typeface="Muli"/>
                <a:cs typeface="Muli"/>
              </a:rPr>
              <a:t> </a:t>
            </a:r>
            <a:r>
              <a:rPr sz="750" spc="30">
                <a:solidFill>
                  <a:schemeClr val="tx1"/>
                </a:solidFill>
                <a:latin typeface="Muli"/>
                <a:cs typeface="Muli"/>
              </a:rPr>
              <a:t>grant</a:t>
            </a:r>
            <a:r>
              <a:rPr sz="750" spc="-10">
                <a:solidFill>
                  <a:schemeClr val="tx1"/>
                </a:solidFill>
                <a:latin typeface="Muli"/>
                <a:cs typeface="Muli"/>
              </a:rPr>
              <a:t> </a:t>
            </a:r>
            <a:r>
              <a:rPr sz="750" spc="15">
                <a:solidFill>
                  <a:schemeClr val="tx1"/>
                </a:solidFill>
                <a:latin typeface="Muli"/>
                <a:cs typeface="Muli"/>
              </a:rPr>
              <a:t>agreement</a:t>
            </a:r>
            <a:r>
              <a:rPr sz="750" spc="-10">
                <a:solidFill>
                  <a:schemeClr val="tx1"/>
                </a:solidFill>
                <a:latin typeface="Muli"/>
                <a:cs typeface="Muli"/>
              </a:rPr>
              <a:t> No. </a:t>
            </a:r>
            <a:r>
              <a:rPr sz="750" spc="30">
                <a:solidFill>
                  <a:schemeClr val="tx1"/>
                </a:solidFill>
                <a:latin typeface="Muli"/>
                <a:cs typeface="Muli"/>
              </a:rPr>
              <a:t>823852</a:t>
            </a:r>
            <a:r>
              <a:rPr lang="en-US" sz="750" spc="30">
                <a:solidFill>
                  <a:schemeClr val="tx1"/>
                </a:solidFill>
                <a:latin typeface="Muli"/>
                <a:cs typeface="Muli"/>
              </a:rPr>
              <a:t> and No. </a:t>
            </a:r>
            <a:r>
              <a:rPr lang="en-GB" sz="800">
                <a:solidFill>
                  <a:schemeClr val="tx1"/>
                </a:solidFill>
              </a:rPr>
              <a:t>857641</a:t>
            </a:r>
            <a:endParaRPr sz="750">
              <a:solidFill>
                <a:schemeClr val="tx1"/>
              </a:solidFill>
              <a:latin typeface="Muli"/>
              <a:cs typeface="Muli"/>
            </a:endParaRPr>
          </a:p>
        </p:txBody>
      </p:sp>
      <p:grpSp>
        <p:nvGrpSpPr>
          <p:cNvPr id="12" name="Gruppo 49"/>
          <p:cNvGrpSpPr/>
          <p:nvPr/>
        </p:nvGrpSpPr>
        <p:grpSpPr bwMode="auto">
          <a:xfrm>
            <a:off x="479376" y="6021288"/>
            <a:ext cx="486409" cy="345440"/>
            <a:chOff x="995362" y="6228256"/>
            <a:chExt cx="486409" cy="345440"/>
          </a:xfrm>
        </p:grpSpPr>
        <p:sp>
          <p:nvSpPr>
            <p:cNvPr id="13" name="object 18"/>
            <p:cNvSpPr/>
            <p:nvPr/>
          </p:nvSpPr>
          <p:spPr bwMode="auto">
            <a:xfrm>
              <a:off x="995362" y="6228256"/>
              <a:ext cx="486409" cy="345440"/>
            </a:xfrm>
            <a:custGeom>
              <a:avLst/>
              <a:gdLst/>
              <a:ahLst/>
              <a:cxnLst/>
              <a:rect l="l" t="t" r="r" b="b"/>
              <a:pathLst>
                <a:path w="486409" h="345440" extrusionOk="0">
                  <a:moveTo>
                    <a:pt x="0" y="345097"/>
                  </a:moveTo>
                  <a:lnTo>
                    <a:pt x="486282" y="345097"/>
                  </a:lnTo>
                  <a:lnTo>
                    <a:pt x="486282" y="0"/>
                  </a:lnTo>
                  <a:lnTo>
                    <a:pt x="0" y="0"/>
                  </a:lnTo>
                  <a:lnTo>
                    <a:pt x="0" y="345097"/>
                  </a:lnTo>
                  <a:close/>
                </a:path>
              </a:pathLst>
            </a:custGeom>
            <a:solidFill>
              <a:srgbClr val="094E9C"/>
            </a:solidFill>
          </p:spPr>
          <p:txBody>
            <a:bodyPr wrap="square" lIns="0" tIns="0" rIns="0" bIns="0" rtlCol="0"/>
            <a:lstStyle/>
            <a:p>
              <a:pPr>
                <a:defRPr/>
              </a:pPr>
              <a:endParaRPr>
                <a:latin typeface="Muli"/>
              </a:endParaRPr>
            </a:p>
          </p:txBody>
        </p:sp>
        <p:sp>
          <p:nvSpPr>
            <p:cNvPr id="14" name="object 19"/>
            <p:cNvSpPr/>
            <p:nvPr/>
          </p:nvSpPr>
          <p:spPr bwMode="auto">
            <a:xfrm>
              <a:off x="1097493" y="6259376"/>
              <a:ext cx="86594" cy="85239"/>
            </a:xfrm>
            <a:prstGeom prst="rect">
              <a:avLst/>
            </a:prstGeom>
            <a:blipFill>
              <a:blip r:embed="rId6"/>
              <a:stretch/>
            </a:blipFill>
          </p:spPr>
          <p:txBody>
            <a:bodyPr wrap="square" lIns="0" tIns="0" rIns="0" bIns="0" rtlCol="0"/>
            <a:lstStyle/>
            <a:p>
              <a:pPr>
                <a:defRPr/>
              </a:pPr>
              <a:endParaRPr>
                <a:latin typeface="Muli"/>
              </a:endParaRPr>
            </a:p>
          </p:txBody>
        </p:sp>
        <p:sp>
          <p:nvSpPr>
            <p:cNvPr id="15" name="object 20"/>
            <p:cNvSpPr/>
            <p:nvPr/>
          </p:nvSpPr>
          <p:spPr bwMode="auto">
            <a:xfrm>
              <a:off x="1219894" y="6240415"/>
              <a:ext cx="34925" cy="33655"/>
            </a:xfrm>
            <a:custGeom>
              <a:avLst/>
              <a:gdLst/>
              <a:ahLst/>
              <a:cxnLst/>
              <a:rect l="l" t="t" r="r" b="b"/>
              <a:pathLst>
                <a:path w="34925" h="33654" extrusionOk="0">
                  <a:moveTo>
                    <a:pt x="34899" y="12725"/>
                  </a:moveTo>
                  <a:lnTo>
                    <a:pt x="0" y="12725"/>
                  </a:lnTo>
                  <a:lnTo>
                    <a:pt x="10782" y="20523"/>
                  </a:lnTo>
                  <a:lnTo>
                    <a:pt x="6667" y="33248"/>
                  </a:lnTo>
                  <a:lnTo>
                    <a:pt x="17449" y="25438"/>
                  </a:lnTo>
                  <a:lnTo>
                    <a:pt x="25706" y="25438"/>
                  </a:lnTo>
                  <a:lnTo>
                    <a:pt x="24117" y="20523"/>
                  </a:lnTo>
                  <a:lnTo>
                    <a:pt x="34899" y="12725"/>
                  </a:lnTo>
                  <a:close/>
                </a:path>
                <a:path w="34925" h="33654" extrusionOk="0">
                  <a:moveTo>
                    <a:pt x="25706" y="25438"/>
                  </a:moveTo>
                  <a:lnTo>
                    <a:pt x="17449" y="25438"/>
                  </a:lnTo>
                  <a:lnTo>
                    <a:pt x="28232" y="33248"/>
                  </a:lnTo>
                  <a:lnTo>
                    <a:pt x="25706" y="25438"/>
                  </a:lnTo>
                  <a:close/>
                </a:path>
                <a:path w="34925" h="33654" extrusionOk="0">
                  <a:moveTo>
                    <a:pt x="17449" y="0"/>
                  </a:moveTo>
                  <a:lnTo>
                    <a:pt x="13334" y="12725"/>
                  </a:lnTo>
                  <a:lnTo>
                    <a:pt x="21564" y="12725"/>
                  </a:lnTo>
                  <a:lnTo>
                    <a:pt x="17449" y="0"/>
                  </a:lnTo>
                  <a:close/>
                </a:path>
              </a:pathLst>
            </a:custGeom>
            <a:solidFill>
              <a:srgbClr val="F9ED35"/>
            </a:solidFill>
          </p:spPr>
          <p:txBody>
            <a:bodyPr wrap="square" lIns="0" tIns="0" rIns="0" bIns="0" rtlCol="0"/>
            <a:lstStyle/>
            <a:p>
              <a:pPr>
                <a:defRPr/>
              </a:pPr>
              <a:endParaRPr>
                <a:latin typeface="Muli"/>
              </a:endParaRPr>
            </a:p>
          </p:txBody>
        </p:sp>
        <p:sp>
          <p:nvSpPr>
            <p:cNvPr id="16" name="object 21"/>
            <p:cNvSpPr/>
            <p:nvPr/>
          </p:nvSpPr>
          <p:spPr bwMode="auto">
            <a:xfrm>
              <a:off x="1290485" y="6259376"/>
              <a:ext cx="86715" cy="85239"/>
            </a:xfrm>
            <a:prstGeom prst="rect">
              <a:avLst/>
            </a:prstGeom>
            <a:blipFill>
              <a:blip r:embed="rId7"/>
              <a:stretch/>
            </a:blipFill>
          </p:spPr>
          <p:txBody>
            <a:bodyPr wrap="square" lIns="0" tIns="0" rIns="0" bIns="0" rtlCol="0"/>
            <a:lstStyle/>
            <a:p>
              <a:pPr>
                <a:defRPr/>
              </a:pPr>
              <a:endParaRPr>
                <a:latin typeface="Muli"/>
              </a:endParaRPr>
            </a:p>
          </p:txBody>
        </p:sp>
        <p:sp>
          <p:nvSpPr>
            <p:cNvPr id="17" name="object 22"/>
            <p:cNvSpPr/>
            <p:nvPr/>
          </p:nvSpPr>
          <p:spPr bwMode="auto">
            <a:xfrm>
              <a:off x="1361198" y="6382207"/>
              <a:ext cx="34925" cy="33655"/>
            </a:xfrm>
            <a:custGeom>
              <a:avLst/>
              <a:gdLst/>
              <a:ahLst/>
              <a:cxnLst/>
              <a:rect l="l" t="t" r="r" b="b"/>
              <a:pathLst>
                <a:path w="34925" h="33654" extrusionOk="0">
                  <a:moveTo>
                    <a:pt x="34899" y="12839"/>
                  </a:moveTo>
                  <a:lnTo>
                    <a:pt x="0" y="12839"/>
                  </a:lnTo>
                  <a:lnTo>
                    <a:pt x="10782" y="20650"/>
                  </a:lnTo>
                  <a:lnTo>
                    <a:pt x="6667" y="33362"/>
                  </a:lnTo>
                  <a:lnTo>
                    <a:pt x="17449" y="25552"/>
                  </a:lnTo>
                  <a:lnTo>
                    <a:pt x="25704" y="25552"/>
                  </a:lnTo>
                  <a:lnTo>
                    <a:pt x="24117" y="20650"/>
                  </a:lnTo>
                  <a:lnTo>
                    <a:pt x="34899" y="12839"/>
                  </a:lnTo>
                  <a:close/>
                </a:path>
                <a:path w="34925" h="33654" extrusionOk="0">
                  <a:moveTo>
                    <a:pt x="25704" y="25552"/>
                  </a:moveTo>
                  <a:lnTo>
                    <a:pt x="17449" y="25552"/>
                  </a:lnTo>
                  <a:lnTo>
                    <a:pt x="28232" y="33362"/>
                  </a:lnTo>
                  <a:lnTo>
                    <a:pt x="25704" y="25552"/>
                  </a:lnTo>
                  <a:close/>
                </a:path>
                <a:path w="34925" h="33654" extrusionOk="0">
                  <a:moveTo>
                    <a:pt x="17449" y="0"/>
                  </a:moveTo>
                  <a:lnTo>
                    <a:pt x="13334" y="12839"/>
                  </a:lnTo>
                  <a:lnTo>
                    <a:pt x="21564" y="12839"/>
                  </a:lnTo>
                  <a:lnTo>
                    <a:pt x="17449" y="0"/>
                  </a:lnTo>
                  <a:close/>
                </a:path>
              </a:pathLst>
            </a:custGeom>
            <a:solidFill>
              <a:srgbClr val="F9ED35"/>
            </a:solidFill>
          </p:spPr>
          <p:txBody>
            <a:bodyPr wrap="square" lIns="0" tIns="0" rIns="0" bIns="0" rtlCol="0"/>
            <a:lstStyle/>
            <a:p>
              <a:pPr>
                <a:defRPr/>
              </a:pPr>
              <a:endParaRPr>
                <a:latin typeface="Muli"/>
              </a:endParaRPr>
            </a:p>
          </p:txBody>
        </p:sp>
        <p:sp>
          <p:nvSpPr>
            <p:cNvPr id="18" name="object 23"/>
            <p:cNvSpPr/>
            <p:nvPr/>
          </p:nvSpPr>
          <p:spPr bwMode="auto">
            <a:xfrm>
              <a:off x="1290485" y="6453159"/>
              <a:ext cx="86601" cy="85237"/>
            </a:xfrm>
            <a:prstGeom prst="rect">
              <a:avLst/>
            </a:prstGeom>
            <a:blipFill>
              <a:blip r:embed="rId8"/>
              <a:stretch/>
            </a:blipFill>
          </p:spPr>
          <p:txBody>
            <a:bodyPr wrap="square" lIns="0" tIns="0" rIns="0" bIns="0" rtlCol="0"/>
            <a:lstStyle/>
            <a:p>
              <a:pPr>
                <a:defRPr/>
              </a:pPr>
              <a:endParaRPr>
                <a:latin typeface="Muli"/>
              </a:endParaRPr>
            </a:p>
          </p:txBody>
        </p:sp>
        <p:sp>
          <p:nvSpPr>
            <p:cNvPr id="19" name="object 24"/>
            <p:cNvSpPr/>
            <p:nvPr/>
          </p:nvSpPr>
          <p:spPr bwMode="auto">
            <a:xfrm>
              <a:off x="1219782" y="6524114"/>
              <a:ext cx="34925" cy="33655"/>
            </a:xfrm>
            <a:custGeom>
              <a:avLst/>
              <a:gdLst/>
              <a:ahLst/>
              <a:cxnLst/>
              <a:rect l="l" t="t" r="r" b="b"/>
              <a:pathLst>
                <a:path w="34925" h="33654" extrusionOk="0">
                  <a:moveTo>
                    <a:pt x="34899" y="12725"/>
                  </a:moveTo>
                  <a:lnTo>
                    <a:pt x="0" y="12725"/>
                  </a:lnTo>
                  <a:lnTo>
                    <a:pt x="10782" y="20535"/>
                  </a:lnTo>
                  <a:lnTo>
                    <a:pt x="6667" y="33248"/>
                  </a:lnTo>
                  <a:lnTo>
                    <a:pt x="17449" y="25438"/>
                  </a:lnTo>
                  <a:lnTo>
                    <a:pt x="25704" y="25438"/>
                  </a:lnTo>
                  <a:lnTo>
                    <a:pt x="24117" y="20535"/>
                  </a:lnTo>
                  <a:lnTo>
                    <a:pt x="34899" y="12725"/>
                  </a:lnTo>
                  <a:close/>
                </a:path>
                <a:path w="34925" h="33654" extrusionOk="0">
                  <a:moveTo>
                    <a:pt x="25704" y="25438"/>
                  </a:moveTo>
                  <a:lnTo>
                    <a:pt x="17449" y="25438"/>
                  </a:lnTo>
                  <a:lnTo>
                    <a:pt x="28232" y="33248"/>
                  </a:lnTo>
                  <a:lnTo>
                    <a:pt x="25704" y="25438"/>
                  </a:lnTo>
                  <a:close/>
                </a:path>
                <a:path w="34925" h="33654" extrusionOk="0">
                  <a:moveTo>
                    <a:pt x="17449" y="0"/>
                  </a:moveTo>
                  <a:lnTo>
                    <a:pt x="13334" y="12725"/>
                  </a:lnTo>
                  <a:lnTo>
                    <a:pt x="21564" y="12725"/>
                  </a:lnTo>
                  <a:lnTo>
                    <a:pt x="17449" y="0"/>
                  </a:lnTo>
                  <a:close/>
                </a:path>
              </a:pathLst>
            </a:custGeom>
            <a:solidFill>
              <a:srgbClr val="F9ED35"/>
            </a:solidFill>
          </p:spPr>
          <p:txBody>
            <a:bodyPr wrap="square" lIns="0" tIns="0" rIns="0" bIns="0" rtlCol="0"/>
            <a:lstStyle/>
            <a:p>
              <a:pPr>
                <a:defRPr/>
              </a:pPr>
              <a:endParaRPr>
                <a:latin typeface="Muli"/>
              </a:endParaRPr>
            </a:p>
          </p:txBody>
        </p:sp>
        <p:sp>
          <p:nvSpPr>
            <p:cNvPr id="20" name="object 25"/>
            <p:cNvSpPr/>
            <p:nvPr/>
          </p:nvSpPr>
          <p:spPr bwMode="auto">
            <a:xfrm>
              <a:off x="1097382" y="6453161"/>
              <a:ext cx="86705" cy="85236"/>
            </a:xfrm>
            <a:prstGeom prst="rect">
              <a:avLst/>
            </a:prstGeom>
            <a:blipFill>
              <a:blip r:embed="rId9"/>
              <a:stretch/>
            </a:blipFill>
          </p:spPr>
          <p:txBody>
            <a:bodyPr wrap="square" lIns="0" tIns="0" rIns="0" bIns="0" rtlCol="0"/>
            <a:lstStyle/>
            <a:p>
              <a:pPr>
                <a:defRPr/>
              </a:pPr>
              <a:endParaRPr>
                <a:latin typeface="Muli"/>
              </a:endParaRPr>
            </a:p>
          </p:txBody>
        </p:sp>
        <p:sp>
          <p:nvSpPr>
            <p:cNvPr id="21" name="object 26"/>
            <p:cNvSpPr/>
            <p:nvPr/>
          </p:nvSpPr>
          <p:spPr bwMode="auto">
            <a:xfrm>
              <a:off x="1078483" y="6382207"/>
              <a:ext cx="34925" cy="33655"/>
            </a:xfrm>
            <a:custGeom>
              <a:avLst/>
              <a:gdLst/>
              <a:ahLst/>
              <a:cxnLst/>
              <a:rect l="l" t="t" r="r" b="b"/>
              <a:pathLst>
                <a:path w="34925" h="33654" extrusionOk="0">
                  <a:moveTo>
                    <a:pt x="34899" y="12725"/>
                  </a:moveTo>
                  <a:lnTo>
                    <a:pt x="0" y="12725"/>
                  </a:lnTo>
                  <a:lnTo>
                    <a:pt x="10782" y="20650"/>
                  </a:lnTo>
                  <a:lnTo>
                    <a:pt x="6667" y="33362"/>
                  </a:lnTo>
                  <a:lnTo>
                    <a:pt x="17449" y="25438"/>
                  </a:lnTo>
                  <a:lnTo>
                    <a:pt x="25667" y="25438"/>
                  </a:lnTo>
                  <a:lnTo>
                    <a:pt x="24117" y="20650"/>
                  </a:lnTo>
                  <a:lnTo>
                    <a:pt x="34899" y="12725"/>
                  </a:lnTo>
                  <a:close/>
                </a:path>
                <a:path w="34925" h="33654" extrusionOk="0">
                  <a:moveTo>
                    <a:pt x="25667" y="25438"/>
                  </a:moveTo>
                  <a:lnTo>
                    <a:pt x="17449" y="25438"/>
                  </a:lnTo>
                  <a:lnTo>
                    <a:pt x="28232" y="33362"/>
                  </a:lnTo>
                  <a:lnTo>
                    <a:pt x="25667" y="25438"/>
                  </a:lnTo>
                  <a:close/>
                </a:path>
                <a:path w="34925" h="33654" extrusionOk="0">
                  <a:moveTo>
                    <a:pt x="17449" y="0"/>
                  </a:moveTo>
                  <a:lnTo>
                    <a:pt x="13334" y="12725"/>
                  </a:lnTo>
                  <a:lnTo>
                    <a:pt x="21564" y="12725"/>
                  </a:lnTo>
                  <a:lnTo>
                    <a:pt x="17449" y="0"/>
                  </a:lnTo>
                  <a:close/>
                </a:path>
              </a:pathLst>
            </a:custGeom>
            <a:solidFill>
              <a:srgbClr val="F9ED35"/>
            </a:solidFill>
          </p:spPr>
          <p:txBody>
            <a:bodyPr wrap="square" lIns="0" tIns="0" rIns="0" bIns="0" rtlCol="0"/>
            <a:lstStyle/>
            <a:p>
              <a:pPr>
                <a:defRPr/>
              </a:pPr>
              <a:endParaRPr>
                <a:latin typeface="Muli"/>
              </a:endParaRPr>
            </a:p>
          </p:txBody>
        </p:sp>
      </p:grpSp>
    </p:spTree>
  </p:cSld>
  <p:clrMap bg1="lt1" tx1="dk1" bg2="lt2" tx2="dk2" accent1="accent1" accent2="accent2" accent3="accent3" accent4="accent4" accent5="accent5" accent6="accent6" hlink="hlink" folHlink="folHlink"/>
  <p:sldLayoutIdLst>
    <p:sldLayoutId id="2147483651" r:id="rId1"/>
    <p:sldLayoutId id="2147483654" r:id="rId2"/>
  </p:sldLayoutIdLst>
  <p:hf sldNum="0" hdr="0" dt="0"/>
  <p:txStyles>
    <p:titleStyle>
      <a:lvl1pPr algn="l" defTabSz="457200">
        <a:spcBef>
          <a:spcPts val="0"/>
        </a:spcBef>
        <a:buNone/>
        <a:defRPr sz="3200">
          <a:solidFill>
            <a:srgbClr val="434342"/>
          </a:solidFill>
          <a:latin typeface="Muli Black"/>
          <a:ea typeface="+mj-ea"/>
          <a:cs typeface="Muli Black"/>
        </a:defRPr>
      </a:lvl1pPr>
    </p:titleStyle>
    <p:bodyStyle>
      <a:lvl1pPr marL="342900" indent="-342900" algn="l" defTabSz="457200">
        <a:spcBef>
          <a:spcPts val="0"/>
        </a:spcBef>
        <a:buFont typeface="Arial"/>
        <a:buChar char="•"/>
        <a:defRPr sz="3200" b="0">
          <a:solidFill>
            <a:srgbClr val="434342"/>
          </a:solidFill>
          <a:latin typeface="Muli Bold"/>
          <a:ea typeface="+mn-ea"/>
          <a:cs typeface="Muli Bold"/>
        </a:defRPr>
      </a:lvl1pPr>
      <a:lvl2pPr marL="742950" indent="-285750" algn="l" defTabSz="457200">
        <a:spcBef>
          <a:spcPts val="0"/>
        </a:spcBef>
        <a:buFont typeface="Arial"/>
        <a:buChar char="–"/>
        <a:defRPr sz="2800">
          <a:solidFill>
            <a:srgbClr val="434342"/>
          </a:solidFill>
          <a:latin typeface="Muli Regular"/>
          <a:ea typeface="+mn-ea"/>
          <a:cs typeface="Muli Regular"/>
        </a:defRPr>
      </a:lvl2pPr>
      <a:lvl3pPr marL="1143000" indent="-228600" algn="l" defTabSz="457200">
        <a:spcBef>
          <a:spcPts val="0"/>
        </a:spcBef>
        <a:buFont typeface="Arial"/>
        <a:buChar char="•"/>
        <a:defRPr sz="2400">
          <a:solidFill>
            <a:srgbClr val="434342"/>
          </a:solidFill>
          <a:latin typeface="Muli Regular"/>
          <a:ea typeface="+mn-ea"/>
          <a:cs typeface="Muli Regular"/>
        </a:defRPr>
      </a:lvl3pPr>
      <a:lvl4pPr marL="1600200" indent="-228600" algn="l" defTabSz="457200">
        <a:spcBef>
          <a:spcPts val="0"/>
        </a:spcBef>
        <a:buFont typeface="Arial"/>
        <a:buChar char="–"/>
        <a:defRPr sz="2000">
          <a:solidFill>
            <a:srgbClr val="434342"/>
          </a:solidFill>
          <a:latin typeface="Muli Regular"/>
          <a:ea typeface="+mn-ea"/>
          <a:cs typeface="Muli Regular"/>
        </a:defRPr>
      </a:lvl4pPr>
      <a:lvl5pPr marL="2057400" indent="-228600" algn="l" defTabSz="457200">
        <a:spcBef>
          <a:spcPts val="0"/>
        </a:spcBef>
        <a:buFont typeface="Arial"/>
        <a:buChar char="»"/>
        <a:defRPr sz="2000">
          <a:solidFill>
            <a:srgbClr val="434342"/>
          </a:solidFill>
          <a:latin typeface="Muli Regular"/>
          <a:ea typeface="+mn-ea"/>
          <a:cs typeface="Muli Regular"/>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p:bodyStyle>
    <p:other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s://expands.eu/2020/09/09/expands-fair-workshops-1st-2nd-october-2020/" TargetMode="External"/><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journals.plos.org/ploscompbiol/article?id=10.1371/journal.pcbi.1007854"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hyperlink" Target="https://doi.org/10.1371/journal.pcbi.1007854"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s://e-neutrons.org/" TargetMode="External"/><Relationship Id="rId5" Type="http://schemas.openxmlformats.org/officeDocument/2006/relationships/image" Target="../media/image22.jpeg"/><Relationship Id="rId10" Type="http://schemas.openxmlformats.org/officeDocument/2006/relationships/hyperlink" Target="https://www.youtube.com/watch?v=LvRVnPoAkNs&amp;feature=youtu.be" TargetMode="External"/><Relationship Id="rId4" Type="http://schemas.openxmlformats.org/officeDocument/2006/relationships/image" Target="../media/image21.jpeg"/><Relationship Id="rId9" Type="http://schemas.openxmlformats.org/officeDocument/2006/relationships/hyperlink" Target="https://pan-learning.or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286628" y="3020222"/>
            <a:ext cx="11448171" cy="846385"/>
          </a:xfrm>
        </p:spPr>
        <p:txBody>
          <a:bodyPr/>
          <a:lstStyle/>
          <a:p>
            <a:pPr>
              <a:defRPr/>
            </a:pPr>
            <a:r>
              <a:rPr lang="en-US" spc="90" dirty="0" err="1">
                <a:solidFill>
                  <a:schemeClr val="accent6">
                    <a:lumMod val="50000"/>
                  </a:schemeClr>
                </a:solidFill>
              </a:rPr>
              <a:t>PaN</a:t>
            </a:r>
            <a:r>
              <a:rPr lang="en-US" spc="90" dirty="0"/>
              <a:t>, </a:t>
            </a:r>
            <a:r>
              <a:rPr lang="en-US" spc="90" dirty="0" err="1">
                <a:solidFill>
                  <a:schemeClr val="accent6">
                    <a:lumMod val="50000"/>
                  </a:schemeClr>
                </a:solidFill>
              </a:rPr>
              <a:t>PaN</a:t>
            </a:r>
            <a:r>
              <a:rPr lang="en-US" spc="90" dirty="0" err="1"/>
              <a:t>OSC</a:t>
            </a:r>
            <a:r>
              <a:rPr lang="en-US" spc="90" dirty="0"/>
              <a:t> and </a:t>
            </a:r>
            <a:r>
              <a:rPr lang="en-US" spc="90" dirty="0" err="1"/>
              <a:t>Ex</a:t>
            </a:r>
            <a:r>
              <a:rPr lang="en-US" spc="90" dirty="0" err="1">
                <a:solidFill>
                  <a:schemeClr val="accent6">
                    <a:lumMod val="50000"/>
                  </a:schemeClr>
                </a:solidFill>
              </a:rPr>
              <a:t>PaN</a:t>
            </a:r>
            <a:r>
              <a:rPr lang="en-US" spc="90" dirty="0" err="1"/>
              <a:t>DS</a:t>
            </a:r>
            <a:br>
              <a:rPr lang="en-US" spc="90" dirty="0"/>
            </a:br>
            <a:r>
              <a:rPr lang="en-US" sz="2000" spc="90" dirty="0"/>
              <a:t>Sharing knowledge with the open </a:t>
            </a:r>
            <a:r>
              <a:rPr lang="en-US" sz="2000" spc="90" dirty="0" err="1"/>
              <a:t>PaN</a:t>
            </a:r>
            <a:r>
              <a:rPr lang="en-US" sz="2000" spc="90" dirty="0"/>
              <a:t> e-learning platform</a:t>
            </a:r>
            <a:endParaRPr lang="en-US" sz="2000" dirty="0"/>
          </a:p>
        </p:txBody>
      </p:sp>
      <p:sp>
        <p:nvSpPr>
          <p:cNvPr id="5" name="Subtitle 2"/>
          <p:cNvSpPr>
            <a:spLocks noGrp="1"/>
          </p:cNvSpPr>
          <p:nvPr>
            <p:ph type="subTitle" idx="4"/>
          </p:nvPr>
        </p:nvSpPr>
        <p:spPr bwMode="auto">
          <a:xfrm>
            <a:off x="668792" y="4158047"/>
            <a:ext cx="9319516" cy="815608"/>
          </a:xfrm>
        </p:spPr>
        <p:txBody>
          <a:bodyPr/>
          <a:lstStyle/>
          <a:p>
            <a:pPr>
              <a:spcBef>
                <a:spcPts val="690"/>
              </a:spcBef>
              <a:defRPr/>
            </a:pPr>
            <a:r>
              <a:rPr lang="en-US" spc="50" baseline="30000" dirty="0">
                <a:solidFill>
                  <a:srgbClr val="4C4D4F"/>
                </a:solidFill>
                <a:cs typeface="Muli"/>
              </a:rPr>
              <a:t>  </a:t>
            </a:r>
            <a:r>
              <a:rPr lang="en-US" spc="75" baseline="30000" dirty="0">
                <a:solidFill>
                  <a:srgbClr val="4C4D4F"/>
                </a:solidFill>
                <a:cs typeface="Muli"/>
              </a:rPr>
              <a:t>2th</a:t>
            </a:r>
            <a:r>
              <a:rPr lang="en-US" spc="75" dirty="0">
                <a:solidFill>
                  <a:srgbClr val="4C4D4F"/>
                </a:solidFill>
                <a:cs typeface="Muli"/>
              </a:rPr>
              <a:t> </a:t>
            </a:r>
            <a:r>
              <a:rPr lang="en-US" spc="10" dirty="0">
                <a:solidFill>
                  <a:srgbClr val="4C4D4F"/>
                </a:solidFill>
                <a:cs typeface="Muli"/>
              </a:rPr>
              <a:t>Nov,</a:t>
            </a:r>
            <a:r>
              <a:rPr lang="en-US" spc="-60" dirty="0">
                <a:solidFill>
                  <a:srgbClr val="4C4D4F"/>
                </a:solidFill>
                <a:cs typeface="Muli"/>
              </a:rPr>
              <a:t> </a:t>
            </a:r>
            <a:r>
              <a:rPr lang="en-US" spc="90" dirty="0">
                <a:solidFill>
                  <a:srgbClr val="4C4D4F"/>
                </a:solidFill>
                <a:cs typeface="Muli"/>
              </a:rPr>
              <a:t>2020</a:t>
            </a:r>
            <a:endParaRPr lang="en-US" dirty="0">
              <a:cs typeface="Muli"/>
            </a:endParaRPr>
          </a:p>
          <a:p>
            <a:pPr>
              <a:spcBef>
                <a:spcPts val="590"/>
              </a:spcBef>
              <a:defRPr/>
            </a:pPr>
            <a:r>
              <a:rPr lang="en-US" spc="-5" dirty="0">
                <a:solidFill>
                  <a:srgbClr val="4C4D4F"/>
                </a:solidFill>
                <a:cs typeface="Muli"/>
              </a:rPr>
              <a:t>Presenter: </a:t>
            </a:r>
            <a:r>
              <a:rPr lang="en-US" spc="25" dirty="0">
                <a:solidFill>
                  <a:srgbClr val="4C4D4F"/>
                </a:solidFill>
                <a:cs typeface="Muli"/>
              </a:rPr>
              <a:t>Thomas Rod (ESS), </a:t>
            </a:r>
            <a:r>
              <a:rPr lang="en-US" spc="25" dirty="0" err="1">
                <a:solidFill>
                  <a:srgbClr val="4C4D4F"/>
                </a:solidFill>
                <a:cs typeface="Muli"/>
              </a:rPr>
              <a:t>Nazaré</a:t>
            </a:r>
            <a:r>
              <a:rPr lang="en-US" spc="25" dirty="0">
                <a:solidFill>
                  <a:srgbClr val="4C4D4F"/>
                </a:solidFill>
                <a:cs typeface="Muli"/>
              </a:rPr>
              <a:t> Guimard (SOLEIL)</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85A7AD-DB74-994E-8E56-502D9A7474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0754" y="1226945"/>
            <a:ext cx="4236764" cy="5631055"/>
          </a:xfrm>
          <a:prstGeom prst="rect">
            <a:avLst/>
          </a:prstGeom>
        </p:spPr>
      </p:pic>
      <p:sp>
        <p:nvSpPr>
          <p:cNvPr id="2" name="Title 1">
            <a:extLst>
              <a:ext uri="{FF2B5EF4-FFF2-40B4-BE49-F238E27FC236}">
                <a16:creationId xmlns:a16="http://schemas.microsoft.com/office/drawing/2014/main" id="{7576ED39-645D-4911-AEA6-29436484BD73}"/>
              </a:ext>
            </a:extLst>
          </p:cNvPr>
          <p:cNvSpPr>
            <a:spLocks noGrp="1"/>
          </p:cNvSpPr>
          <p:nvPr>
            <p:ph type="title"/>
          </p:nvPr>
        </p:nvSpPr>
        <p:spPr/>
        <p:txBody>
          <a:bodyPr>
            <a:normAutofit/>
          </a:bodyPr>
          <a:lstStyle/>
          <a:p>
            <a:r>
              <a:rPr lang="en-GB" sz="2900" dirty="0">
                <a:solidFill>
                  <a:srgbClr val="4C4D4F"/>
                </a:solidFill>
              </a:rPr>
              <a:t>Components enable a rich e-learning environment</a:t>
            </a:r>
          </a:p>
        </p:txBody>
      </p:sp>
      <p:sp>
        <p:nvSpPr>
          <p:cNvPr id="3" name="TextBox 2">
            <a:extLst>
              <a:ext uri="{FF2B5EF4-FFF2-40B4-BE49-F238E27FC236}">
                <a16:creationId xmlns:a16="http://schemas.microsoft.com/office/drawing/2014/main" id="{A3084A88-1DB6-1B4A-BE0E-FAC5A4ED470D}"/>
              </a:ext>
            </a:extLst>
          </p:cNvPr>
          <p:cNvSpPr txBox="1"/>
          <p:nvPr/>
        </p:nvSpPr>
        <p:spPr>
          <a:xfrm>
            <a:off x="4572764" y="1418429"/>
            <a:ext cx="3197990" cy="3325416"/>
          </a:xfrm>
          <a:prstGeom prst="roundRect">
            <a:avLst>
              <a:gd name="adj" fmla="val 5942"/>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sv-SE" sz="2000" b="1" dirty="0" err="1">
                <a:solidFill>
                  <a:schemeClr val="tx1"/>
                </a:solidFill>
              </a:rPr>
              <a:t>Types</a:t>
            </a:r>
            <a:r>
              <a:rPr lang="sv-SE" sz="2000" b="1" dirty="0">
                <a:solidFill>
                  <a:schemeClr val="tx1"/>
                </a:solidFill>
              </a:rPr>
              <a:t> </a:t>
            </a:r>
            <a:r>
              <a:rPr lang="sv-SE" sz="2000" b="1" dirty="0" err="1">
                <a:solidFill>
                  <a:schemeClr val="tx1"/>
                </a:solidFill>
              </a:rPr>
              <a:t>of</a:t>
            </a:r>
            <a:r>
              <a:rPr lang="sv-SE" sz="2000" b="1" dirty="0">
                <a:solidFill>
                  <a:schemeClr val="tx1"/>
                </a:solidFill>
              </a:rPr>
              <a:t> </a:t>
            </a:r>
            <a:r>
              <a:rPr lang="sv-SE" sz="2000" b="1" dirty="0" err="1">
                <a:solidFill>
                  <a:schemeClr val="tx1"/>
                </a:solidFill>
              </a:rPr>
              <a:t>learning</a:t>
            </a:r>
            <a:r>
              <a:rPr lang="sv-SE" sz="2000" b="1" dirty="0">
                <a:solidFill>
                  <a:schemeClr val="tx1"/>
                </a:solidFill>
              </a:rPr>
              <a:t> materials</a:t>
            </a:r>
          </a:p>
          <a:p>
            <a:endParaRPr lang="sv-SE" sz="2400" u="sng" dirty="0">
              <a:solidFill>
                <a:schemeClr val="tx1"/>
              </a:solidFill>
            </a:endParaRPr>
          </a:p>
          <a:p>
            <a:pPr marL="342900" indent="-342900">
              <a:buClr>
                <a:srgbClr val="E01783"/>
              </a:buClr>
              <a:buFont typeface="Wingdings" panose="05000000000000000000" pitchFamily="2" charset="2"/>
              <a:buChar char="ü"/>
            </a:pPr>
            <a:r>
              <a:rPr lang="sv-SE" sz="2000" dirty="0">
                <a:solidFill>
                  <a:schemeClr val="tx1"/>
                </a:solidFill>
              </a:rPr>
              <a:t>Text </a:t>
            </a:r>
            <a:r>
              <a:rPr lang="sv-SE" sz="2000" dirty="0" err="1">
                <a:solidFill>
                  <a:schemeClr val="tx1"/>
                </a:solidFill>
              </a:rPr>
              <a:t>book</a:t>
            </a:r>
            <a:r>
              <a:rPr lang="sv-SE" sz="2000" dirty="0">
                <a:solidFill>
                  <a:schemeClr val="tx1"/>
                </a:solidFill>
              </a:rPr>
              <a:t> material</a:t>
            </a:r>
          </a:p>
          <a:p>
            <a:pPr marL="342900" indent="-342900">
              <a:buClr>
                <a:srgbClr val="E01684"/>
              </a:buClr>
              <a:buFont typeface="Wingdings" panose="05000000000000000000" pitchFamily="2" charset="2"/>
              <a:buChar char="ü"/>
            </a:pPr>
            <a:r>
              <a:rPr lang="sv-SE" sz="2000" dirty="0">
                <a:solidFill>
                  <a:schemeClr val="tx1"/>
                </a:solidFill>
              </a:rPr>
              <a:t>Quizzes</a:t>
            </a:r>
          </a:p>
          <a:p>
            <a:pPr marL="342900" indent="-342900">
              <a:buClr>
                <a:srgbClr val="E01684"/>
              </a:buClr>
              <a:buFont typeface="Wingdings" panose="05000000000000000000" pitchFamily="2" charset="2"/>
              <a:buChar char="ü"/>
            </a:pPr>
            <a:r>
              <a:rPr lang="sv-SE" sz="2000" dirty="0" err="1">
                <a:solidFill>
                  <a:schemeClr val="tx1"/>
                </a:solidFill>
              </a:rPr>
              <a:t>Slides</a:t>
            </a:r>
            <a:endParaRPr lang="sv-SE" sz="2000" dirty="0">
              <a:solidFill>
                <a:schemeClr val="tx1"/>
              </a:solidFill>
            </a:endParaRPr>
          </a:p>
          <a:p>
            <a:pPr marL="342900" indent="-342900">
              <a:buClr>
                <a:srgbClr val="E01684"/>
              </a:buClr>
              <a:buFont typeface="Wingdings" panose="05000000000000000000" pitchFamily="2" charset="2"/>
              <a:buChar char="ü"/>
            </a:pPr>
            <a:r>
              <a:rPr lang="sv-SE" sz="2000" dirty="0">
                <a:solidFill>
                  <a:schemeClr val="tx1"/>
                </a:solidFill>
              </a:rPr>
              <a:t>Videos</a:t>
            </a:r>
          </a:p>
          <a:p>
            <a:pPr marL="342900" indent="-342900">
              <a:buClr>
                <a:srgbClr val="E01684"/>
              </a:buClr>
              <a:buFont typeface="Wingdings" panose="05000000000000000000" pitchFamily="2" charset="2"/>
              <a:buChar char="ü"/>
            </a:pPr>
            <a:r>
              <a:rPr lang="sv-SE" sz="2000" dirty="0" err="1">
                <a:solidFill>
                  <a:schemeClr val="tx1"/>
                </a:solidFill>
              </a:rPr>
              <a:t>Annotated</a:t>
            </a:r>
            <a:r>
              <a:rPr lang="sv-SE" sz="2000" dirty="0">
                <a:solidFill>
                  <a:schemeClr val="tx1"/>
                </a:solidFill>
              </a:rPr>
              <a:t> videos</a:t>
            </a:r>
          </a:p>
          <a:p>
            <a:pPr marL="342900" indent="-342900">
              <a:buClr>
                <a:srgbClr val="E01684"/>
              </a:buClr>
              <a:buFont typeface="Wingdings" panose="05000000000000000000" pitchFamily="2" charset="2"/>
              <a:buChar char="ü"/>
            </a:pPr>
            <a:r>
              <a:rPr lang="sv-SE" sz="2000" dirty="0" err="1">
                <a:solidFill>
                  <a:schemeClr val="tx1"/>
                </a:solidFill>
              </a:rPr>
              <a:t>Virtual</a:t>
            </a:r>
            <a:r>
              <a:rPr lang="sv-SE" sz="2000" dirty="0">
                <a:solidFill>
                  <a:schemeClr val="tx1"/>
                </a:solidFill>
              </a:rPr>
              <a:t> experiments</a:t>
            </a:r>
          </a:p>
          <a:p>
            <a:pPr marL="342900" indent="-342900">
              <a:buClr>
                <a:srgbClr val="E01684"/>
              </a:buClr>
              <a:buFont typeface="Wingdings" panose="05000000000000000000" pitchFamily="2" charset="2"/>
              <a:buChar char="ü"/>
            </a:pPr>
            <a:endParaRPr lang="sv-SE" sz="2000" dirty="0">
              <a:solidFill>
                <a:schemeClr val="tx1"/>
              </a:solidFill>
            </a:endParaRPr>
          </a:p>
          <a:p>
            <a:pPr marL="342900" indent="-342900">
              <a:buClr>
                <a:srgbClr val="E01684"/>
              </a:buClr>
              <a:buFont typeface="Wingdings" panose="05000000000000000000" pitchFamily="2" charset="2"/>
              <a:buChar char="ü"/>
            </a:pPr>
            <a:r>
              <a:rPr lang="sv-SE" sz="2000" dirty="0" err="1">
                <a:solidFill>
                  <a:schemeClr val="tx1"/>
                </a:solidFill>
              </a:rPr>
              <a:t>Jupyter</a:t>
            </a:r>
            <a:r>
              <a:rPr lang="sv-SE" sz="2000" dirty="0">
                <a:solidFill>
                  <a:schemeClr val="tx1"/>
                </a:solidFill>
              </a:rPr>
              <a:t> (</a:t>
            </a:r>
            <a:r>
              <a:rPr lang="sv-SE" sz="2000" dirty="0" err="1">
                <a:solidFill>
                  <a:schemeClr val="tx1"/>
                </a:solidFill>
              </a:rPr>
              <a:t>scripting</a:t>
            </a:r>
            <a:r>
              <a:rPr lang="sv-SE" sz="2000" dirty="0">
                <a:solidFill>
                  <a:schemeClr val="tx1"/>
                </a:solidFill>
              </a:rPr>
              <a:t>)</a:t>
            </a:r>
          </a:p>
        </p:txBody>
      </p:sp>
      <p:pic>
        <p:nvPicPr>
          <p:cNvPr id="13" name="Picture 12">
            <a:extLst>
              <a:ext uri="{FF2B5EF4-FFF2-40B4-BE49-F238E27FC236}">
                <a16:creationId xmlns:a16="http://schemas.microsoft.com/office/drawing/2014/main" id="{5F452A10-72F4-D345-B1C1-02AEC84E28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793"/>
          <a:stretch/>
        </p:blipFill>
        <p:spPr>
          <a:xfrm>
            <a:off x="382548" y="3874168"/>
            <a:ext cx="4061494" cy="2366251"/>
          </a:xfrm>
          <a:prstGeom prst="rect">
            <a:avLst/>
          </a:prstGeom>
        </p:spPr>
      </p:pic>
      <p:pic>
        <p:nvPicPr>
          <p:cNvPr id="15" name="Picture 14">
            <a:extLst>
              <a:ext uri="{FF2B5EF4-FFF2-40B4-BE49-F238E27FC236}">
                <a16:creationId xmlns:a16="http://schemas.microsoft.com/office/drawing/2014/main" id="{AD73DE0C-B4FD-3B47-920C-0B470FB3E9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548" y="1369232"/>
            <a:ext cx="4061494" cy="2420532"/>
          </a:xfrm>
          <a:prstGeom prst="rect">
            <a:avLst/>
          </a:prstGeom>
        </p:spPr>
      </p:pic>
    </p:spTree>
    <p:extLst>
      <p:ext uri="{BB962C8B-B14F-4D97-AF65-F5344CB8AC3E}">
        <p14:creationId xmlns:p14="http://schemas.microsoft.com/office/powerpoint/2010/main" val="3692555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ED39-645D-4911-AEA6-29436484BD73}"/>
              </a:ext>
            </a:extLst>
          </p:cNvPr>
          <p:cNvSpPr>
            <a:spLocks noGrp="1"/>
          </p:cNvSpPr>
          <p:nvPr>
            <p:ph type="title"/>
          </p:nvPr>
        </p:nvSpPr>
        <p:spPr/>
        <p:txBody>
          <a:bodyPr>
            <a:normAutofit/>
          </a:bodyPr>
          <a:lstStyle/>
          <a:p>
            <a:r>
              <a:rPr lang="en-GB" sz="2900" dirty="0">
                <a:solidFill>
                  <a:srgbClr val="4C4D4F"/>
                </a:solidFill>
              </a:rPr>
              <a:t>Progress</a:t>
            </a:r>
          </a:p>
        </p:txBody>
      </p:sp>
      <p:sp>
        <p:nvSpPr>
          <p:cNvPr id="7" name="TextBox 6">
            <a:extLst>
              <a:ext uri="{FF2B5EF4-FFF2-40B4-BE49-F238E27FC236}">
                <a16:creationId xmlns:a16="http://schemas.microsoft.com/office/drawing/2014/main" id="{CA4E4715-DBE5-DA45-9A51-A4D43E898558}"/>
              </a:ext>
            </a:extLst>
          </p:cNvPr>
          <p:cNvSpPr txBox="1"/>
          <p:nvPr/>
        </p:nvSpPr>
        <p:spPr>
          <a:xfrm>
            <a:off x="12011524" y="76201"/>
            <a:ext cx="1836337" cy="369332"/>
          </a:xfrm>
          <a:prstGeom prst="rect">
            <a:avLst/>
          </a:prstGeom>
          <a:noFill/>
        </p:spPr>
        <p:txBody>
          <a:bodyPr wrap="none" rtlCol="0">
            <a:spAutoFit/>
          </a:bodyPr>
          <a:lstStyle/>
          <a:p>
            <a:r>
              <a:rPr lang="sv-SE" dirty="0" err="1"/>
              <a:t>Annotated</a:t>
            </a:r>
            <a:r>
              <a:rPr lang="sv-SE" dirty="0"/>
              <a:t> videos</a:t>
            </a:r>
          </a:p>
        </p:txBody>
      </p:sp>
      <p:sp>
        <p:nvSpPr>
          <p:cNvPr id="19" name="Text Placeholder 3">
            <a:extLst>
              <a:ext uri="{FF2B5EF4-FFF2-40B4-BE49-F238E27FC236}">
                <a16:creationId xmlns:a16="http://schemas.microsoft.com/office/drawing/2014/main" id="{90E5B64C-4C0C-45D0-8FAC-D267D2949B43}"/>
              </a:ext>
            </a:extLst>
          </p:cNvPr>
          <p:cNvSpPr txBox="1">
            <a:spLocks/>
          </p:cNvSpPr>
          <p:nvPr/>
        </p:nvSpPr>
        <p:spPr>
          <a:xfrm>
            <a:off x="1464333" y="1431542"/>
            <a:ext cx="5356015" cy="44931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2400" dirty="0"/>
              <a:t>e-</a:t>
            </a:r>
            <a:r>
              <a:rPr lang="en-US" sz="2400" dirty="0" err="1"/>
              <a:t>neutrons.org</a:t>
            </a:r>
            <a:r>
              <a:rPr lang="en-US" sz="2400" dirty="0"/>
              <a:t> migrated to ESS under the name of pan-</a:t>
            </a:r>
            <a:r>
              <a:rPr lang="en-US" sz="2400" dirty="0" err="1"/>
              <a:t>learning.org</a:t>
            </a:r>
            <a:endParaRPr lang="en-US" sz="2400" dirty="0"/>
          </a:p>
          <a:p>
            <a:pPr marL="0" indent="0">
              <a:spcAft>
                <a:spcPts val="600"/>
              </a:spcAft>
              <a:buFont typeface="Arial" panose="020B0604020202020204" pitchFamily="34" charset="0"/>
              <a:buNone/>
            </a:pPr>
            <a:r>
              <a:rPr lang="en-US" sz="2400" dirty="0" err="1"/>
              <a:t>devops</a:t>
            </a:r>
            <a:r>
              <a:rPr lang="en-US" sz="2400" dirty="0"/>
              <a:t> and security improved </a:t>
            </a:r>
          </a:p>
          <a:p>
            <a:pPr marL="0" indent="0">
              <a:spcAft>
                <a:spcPts val="600"/>
              </a:spcAft>
              <a:buFont typeface="Arial" panose="020B0604020202020204" pitchFamily="34" charset="0"/>
              <a:buNone/>
            </a:pPr>
            <a:r>
              <a:rPr lang="en-US" sz="2400" dirty="0" err="1"/>
              <a:t>Jupyter</a:t>
            </a:r>
            <a:r>
              <a:rPr lang="en-US" sz="2400" dirty="0"/>
              <a:t> integrated</a:t>
            </a:r>
          </a:p>
          <a:p>
            <a:pPr marL="0" indent="0">
              <a:spcAft>
                <a:spcPts val="600"/>
              </a:spcAft>
              <a:buFont typeface="Arial" panose="020B0604020202020204" pitchFamily="34" charset="0"/>
              <a:buNone/>
            </a:pPr>
            <a:r>
              <a:rPr lang="en-US" sz="2400" dirty="0"/>
              <a:t>Umbrella AAI integrated</a:t>
            </a:r>
          </a:p>
          <a:p>
            <a:pPr marL="0" indent="0">
              <a:spcAft>
                <a:spcPts val="600"/>
              </a:spcAft>
              <a:buFont typeface="Arial" panose="020B0604020202020204" pitchFamily="34" charset="0"/>
              <a:buNone/>
            </a:pPr>
            <a:r>
              <a:rPr lang="en-US" sz="2400" dirty="0"/>
              <a:t>pan-</a:t>
            </a:r>
            <a:r>
              <a:rPr lang="en-US" sz="2400" dirty="0" err="1"/>
              <a:t>learning.org</a:t>
            </a:r>
            <a:r>
              <a:rPr lang="en-US" sz="2400" dirty="0"/>
              <a:t> -&gt; EOSC service</a:t>
            </a:r>
          </a:p>
          <a:p>
            <a:pPr marL="0" indent="0">
              <a:spcAft>
                <a:spcPts val="600"/>
              </a:spcAft>
              <a:buFont typeface="Arial" panose="020B0604020202020204" pitchFamily="34" charset="0"/>
              <a:buNone/>
            </a:pPr>
            <a:r>
              <a:rPr lang="en-US" sz="2400" dirty="0"/>
              <a:t>pan-</a:t>
            </a:r>
            <a:r>
              <a:rPr lang="en-US" sz="2400" dirty="0" err="1"/>
              <a:t>learning.org</a:t>
            </a:r>
            <a:r>
              <a:rPr lang="en-US" sz="2400" dirty="0"/>
              <a:t> workshop</a:t>
            </a:r>
          </a:p>
          <a:p>
            <a:pPr marL="0" indent="0">
              <a:spcAft>
                <a:spcPts val="600"/>
              </a:spcAft>
              <a:buFont typeface="Arial" panose="020B0604020202020204" pitchFamily="34" charset="0"/>
              <a:buNone/>
            </a:pPr>
            <a:r>
              <a:rPr lang="en-US" sz="2400" dirty="0"/>
              <a:t>Separation of library of training material from e-learning platform</a:t>
            </a:r>
          </a:p>
          <a:p>
            <a:pPr marL="0" indent="0">
              <a:spcAft>
                <a:spcPts val="600"/>
              </a:spcAft>
              <a:buFont typeface="Arial" panose="020B0604020202020204" pitchFamily="34" charset="0"/>
              <a:buNone/>
            </a:pPr>
            <a:r>
              <a:rPr lang="en-US" sz="2400" dirty="0"/>
              <a:t>New content</a:t>
            </a:r>
          </a:p>
          <a:p>
            <a:pPr>
              <a:spcAft>
                <a:spcPts val="600"/>
              </a:spcAft>
            </a:pPr>
            <a:endParaRPr lang="en-US" sz="2400" dirty="0"/>
          </a:p>
          <a:p>
            <a:pPr>
              <a:spcAft>
                <a:spcPts val="600"/>
              </a:spcAft>
            </a:pPr>
            <a:endParaRPr lang="en-US" sz="2400" dirty="0"/>
          </a:p>
          <a:p>
            <a:pPr>
              <a:spcAft>
                <a:spcPts val="600"/>
              </a:spcAft>
            </a:pPr>
            <a:endParaRPr lang="en-US" sz="2400" dirty="0"/>
          </a:p>
        </p:txBody>
      </p:sp>
      <p:pic>
        <p:nvPicPr>
          <p:cNvPr id="20" name="Picture 2" descr="Status icons 01">
            <a:extLst>
              <a:ext uri="{FF2B5EF4-FFF2-40B4-BE49-F238E27FC236}">
                <a16:creationId xmlns:a16="http://schemas.microsoft.com/office/drawing/2014/main" id="{CC1314AA-7E03-4554-A343-A42B96989863}"/>
              </a:ext>
            </a:extLst>
          </p:cNvPr>
          <p:cNvPicPr>
            <a:picLocks noChangeAspect="1" noChangeArrowheads="1"/>
          </p:cNvPicPr>
          <p:nvPr/>
        </p:nvPicPr>
        <p:blipFill rotWithShape="1">
          <a:blip r:embed="rId2" cstate="print">
            <a:clrChange>
              <a:clrFrom>
                <a:srgbClr val="FFFDF5"/>
              </a:clrFrom>
              <a:clrTo>
                <a:srgbClr val="FFFDF5">
                  <a:alpha val="0"/>
                </a:srgbClr>
              </a:clrTo>
            </a:clrChange>
            <a:extLst>
              <a:ext uri="{28A0092B-C50C-407E-A947-70E740481C1C}">
                <a14:useLocalDpi xmlns:a14="http://schemas.microsoft.com/office/drawing/2010/main" val="0"/>
              </a:ext>
            </a:extLst>
          </a:blip>
          <a:srcRect l="13775" t="35301" r="70475" b="44803"/>
          <a:stretch/>
        </p:blipFill>
        <p:spPr bwMode="auto">
          <a:xfrm>
            <a:off x="1032832" y="5849383"/>
            <a:ext cx="357176" cy="338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Status icons 01">
            <a:extLst>
              <a:ext uri="{FF2B5EF4-FFF2-40B4-BE49-F238E27FC236}">
                <a16:creationId xmlns:a16="http://schemas.microsoft.com/office/drawing/2014/main" id="{C833D8D1-01AE-4235-9E7A-BFA96A7468B3}"/>
              </a:ext>
            </a:extLst>
          </p:cNvPr>
          <p:cNvPicPr>
            <a:picLocks noChangeAspect="1" noChangeArrowheads="1"/>
          </p:cNvPicPr>
          <p:nvPr/>
        </p:nvPicPr>
        <p:blipFill rotWithShape="1">
          <a:blip r:embed="rId3" cstate="print">
            <a:clrChange>
              <a:clrFrom>
                <a:srgbClr val="FFFDF5"/>
              </a:clrFrom>
              <a:clrTo>
                <a:srgbClr val="FFFDF5">
                  <a:alpha val="0"/>
                </a:srgbClr>
              </a:clrTo>
            </a:clrChange>
            <a:extLst>
              <a:ext uri="{28A0092B-C50C-407E-A947-70E740481C1C}">
                <a14:useLocalDpi xmlns:a14="http://schemas.microsoft.com/office/drawing/2010/main" val="0"/>
              </a:ext>
            </a:extLst>
          </a:blip>
          <a:srcRect l="42034" t="35177" r="43004" b="44873"/>
          <a:stretch/>
        </p:blipFill>
        <p:spPr bwMode="auto">
          <a:xfrm>
            <a:off x="1042220" y="3381542"/>
            <a:ext cx="338400" cy="338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Status icons 01">
            <a:extLst>
              <a:ext uri="{FF2B5EF4-FFF2-40B4-BE49-F238E27FC236}">
                <a16:creationId xmlns:a16="http://schemas.microsoft.com/office/drawing/2014/main" id="{A5D0814D-05E1-451D-8E9C-CC821FBCA28C}"/>
              </a:ext>
            </a:extLst>
          </p:cNvPr>
          <p:cNvPicPr>
            <a:picLocks noChangeAspect="1" noChangeArrowheads="1"/>
          </p:cNvPicPr>
          <p:nvPr/>
        </p:nvPicPr>
        <p:blipFill rotWithShape="1">
          <a:blip r:embed="rId4" cstate="print">
            <a:clrChange>
              <a:clrFrom>
                <a:srgbClr val="FFFDF5"/>
              </a:clrFrom>
              <a:clrTo>
                <a:srgbClr val="FFFDF5">
                  <a:alpha val="0"/>
                </a:srgbClr>
              </a:clrTo>
            </a:clrChange>
            <a:extLst>
              <a:ext uri="{28A0092B-C50C-407E-A947-70E740481C1C}">
                <a14:useLocalDpi xmlns:a14="http://schemas.microsoft.com/office/drawing/2010/main" val="0"/>
              </a:ext>
            </a:extLst>
          </a:blip>
          <a:srcRect l="70291" t="35056" r="15535" b="44995"/>
          <a:stretch/>
        </p:blipFill>
        <p:spPr bwMode="auto">
          <a:xfrm>
            <a:off x="1051752" y="1503700"/>
            <a:ext cx="319336" cy="33707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Status icons 01">
            <a:extLst>
              <a:ext uri="{FF2B5EF4-FFF2-40B4-BE49-F238E27FC236}">
                <a16:creationId xmlns:a16="http://schemas.microsoft.com/office/drawing/2014/main" id="{FAF9C814-7F16-4B8B-8ABA-433F9A75204A}"/>
              </a:ext>
            </a:extLst>
          </p:cNvPr>
          <p:cNvPicPr>
            <a:picLocks noChangeAspect="1" noChangeArrowheads="1"/>
          </p:cNvPicPr>
          <p:nvPr/>
        </p:nvPicPr>
        <p:blipFill rotWithShape="1">
          <a:blip r:embed="rId4" cstate="print">
            <a:clrChange>
              <a:clrFrom>
                <a:srgbClr val="FFFDF5"/>
              </a:clrFrom>
              <a:clrTo>
                <a:srgbClr val="FFFDF5">
                  <a:alpha val="0"/>
                </a:srgbClr>
              </a:clrTo>
            </a:clrChange>
            <a:extLst>
              <a:ext uri="{28A0092B-C50C-407E-A947-70E740481C1C}">
                <a14:useLocalDpi xmlns:a14="http://schemas.microsoft.com/office/drawing/2010/main" val="0"/>
              </a:ext>
            </a:extLst>
          </a:blip>
          <a:srcRect l="70291" t="35056" r="15535" b="44995"/>
          <a:stretch/>
        </p:blipFill>
        <p:spPr bwMode="auto">
          <a:xfrm>
            <a:off x="1051752" y="2327943"/>
            <a:ext cx="319336" cy="33707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Status icons 01">
            <a:extLst>
              <a:ext uri="{FF2B5EF4-FFF2-40B4-BE49-F238E27FC236}">
                <a16:creationId xmlns:a16="http://schemas.microsoft.com/office/drawing/2014/main" id="{AD91411F-73C8-4CC6-ABA5-45E8294846C2}"/>
              </a:ext>
            </a:extLst>
          </p:cNvPr>
          <p:cNvPicPr>
            <a:picLocks noChangeAspect="1" noChangeArrowheads="1"/>
          </p:cNvPicPr>
          <p:nvPr/>
        </p:nvPicPr>
        <p:blipFill rotWithShape="1">
          <a:blip r:embed="rId3" cstate="print">
            <a:clrChange>
              <a:clrFrom>
                <a:srgbClr val="FFFDF5"/>
              </a:clrFrom>
              <a:clrTo>
                <a:srgbClr val="FFFDF5">
                  <a:alpha val="0"/>
                </a:srgbClr>
              </a:clrTo>
            </a:clrChange>
            <a:extLst>
              <a:ext uri="{28A0092B-C50C-407E-A947-70E740481C1C}">
                <a14:useLocalDpi xmlns:a14="http://schemas.microsoft.com/office/drawing/2010/main" val="0"/>
              </a:ext>
            </a:extLst>
          </a:blip>
          <a:srcRect l="42034" t="35177" r="43004" b="44873"/>
          <a:stretch/>
        </p:blipFill>
        <p:spPr bwMode="auto">
          <a:xfrm>
            <a:off x="1042220" y="3925299"/>
            <a:ext cx="338400" cy="3384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Status icons 01">
            <a:extLst>
              <a:ext uri="{FF2B5EF4-FFF2-40B4-BE49-F238E27FC236}">
                <a16:creationId xmlns:a16="http://schemas.microsoft.com/office/drawing/2014/main" id="{3E1567F8-0D1A-4969-B13E-AEDC30D49DBC}"/>
              </a:ext>
            </a:extLst>
          </p:cNvPr>
          <p:cNvPicPr>
            <a:picLocks noChangeAspect="1" noChangeArrowheads="1"/>
          </p:cNvPicPr>
          <p:nvPr/>
        </p:nvPicPr>
        <p:blipFill rotWithShape="1">
          <a:blip r:embed="rId3" cstate="print">
            <a:clrChange>
              <a:clrFrom>
                <a:srgbClr val="FFFDF5"/>
              </a:clrFrom>
              <a:clrTo>
                <a:srgbClr val="FFFDF5">
                  <a:alpha val="0"/>
                </a:srgbClr>
              </a:clrTo>
            </a:clrChange>
            <a:extLst>
              <a:ext uri="{28A0092B-C50C-407E-A947-70E740481C1C}">
                <a14:useLocalDpi xmlns:a14="http://schemas.microsoft.com/office/drawing/2010/main" val="0"/>
              </a:ext>
            </a:extLst>
          </a:blip>
          <a:srcRect l="42034" t="35177" r="43004" b="44873"/>
          <a:stretch/>
        </p:blipFill>
        <p:spPr bwMode="auto">
          <a:xfrm>
            <a:off x="1042220" y="4476876"/>
            <a:ext cx="338400" cy="338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Status icons 01">
            <a:extLst>
              <a:ext uri="{FF2B5EF4-FFF2-40B4-BE49-F238E27FC236}">
                <a16:creationId xmlns:a16="http://schemas.microsoft.com/office/drawing/2014/main" id="{9C538773-0F17-4FE9-B270-3D7BCA04F8F7}"/>
              </a:ext>
            </a:extLst>
          </p:cNvPr>
          <p:cNvPicPr>
            <a:picLocks noChangeAspect="1" noChangeArrowheads="1"/>
          </p:cNvPicPr>
          <p:nvPr/>
        </p:nvPicPr>
        <p:blipFill rotWithShape="1">
          <a:blip r:embed="rId3" cstate="print">
            <a:clrChange>
              <a:clrFrom>
                <a:srgbClr val="FFFDF5"/>
              </a:clrFrom>
              <a:clrTo>
                <a:srgbClr val="FFFDF5">
                  <a:alpha val="0"/>
                </a:srgbClr>
              </a:clrTo>
            </a:clrChange>
            <a:extLst>
              <a:ext uri="{28A0092B-C50C-407E-A947-70E740481C1C}">
                <a14:useLocalDpi xmlns:a14="http://schemas.microsoft.com/office/drawing/2010/main" val="0"/>
              </a:ext>
            </a:extLst>
          </a:blip>
          <a:srcRect l="42034" t="35177" r="43004" b="44873"/>
          <a:stretch/>
        </p:blipFill>
        <p:spPr bwMode="auto">
          <a:xfrm>
            <a:off x="1042220" y="2859954"/>
            <a:ext cx="338400" cy="3384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Status icons 01">
            <a:extLst>
              <a:ext uri="{FF2B5EF4-FFF2-40B4-BE49-F238E27FC236}">
                <a16:creationId xmlns:a16="http://schemas.microsoft.com/office/drawing/2014/main" id="{6BAA0055-7864-4085-97DC-35D7E4F0DA9D}"/>
              </a:ext>
            </a:extLst>
          </p:cNvPr>
          <p:cNvPicPr>
            <a:picLocks noChangeAspect="1" noChangeArrowheads="1"/>
          </p:cNvPicPr>
          <p:nvPr/>
        </p:nvPicPr>
        <p:blipFill rotWithShape="1">
          <a:blip r:embed="rId3" cstate="print">
            <a:clrChange>
              <a:clrFrom>
                <a:srgbClr val="FFFDF5"/>
              </a:clrFrom>
              <a:clrTo>
                <a:srgbClr val="FFFDF5">
                  <a:alpha val="0"/>
                </a:srgbClr>
              </a:clrTo>
            </a:clrChange>
            <a:extLst>
              <a:ext uri="{28A0092B-C50C-407E-A947-70E740481C1C}">
                <a14:useLocalDpi xmlns:a14="http://schemas.microsoft.com/office/drawing/2010/main" val="0"/>
              </a:ext>
            </a:extLst>
          </a:blip>
          <a:srcRect l="42034" t="35177" r="43004" b="44873"/>
          <a:stretch/>
        </p:blipFill>
        <p:spPr bwMode="auto">
          <a:xfrm>
            <a:off x="1042220" y="4981316"/>
            <a:ext cx="338400" cy="338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a:extLst>
              <a:ext uri="{FF2B5EF4-FFF2-40B4-BE49-F238E27FC236}">
                <a16:creationId xmlns:a16="http://schemas.microsoft.com/office/drawing/2014/main" id="{701B4370-42E7-450B-82CD-36C8D8FD1D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9181" y="1301721"/>
            <a:ext cx="4573481" cy="44980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9" name="Straight Arrow Connector 8">
            <a:extLst>
              <a:ext uri="{FF2B5EF4-FFF2-40B4-BE49-F238E27FC236}">
                <a16:creationId xmlns:a16="http://schemas.microsoft.com/office/drawing/2014/main" id="{D68AB653-AA35-4D57-96D8-CF228B0E7900}"/>
              </a:ext>
            </a:extLst>
          </p:cNvPr>
          <p:cNvCxnSpPr/>
          <p:nvPr/>
        </p:nvCxnSpPr>
        <p:spPr>
          <a:xfrm>
            <a:off x="4044875" y="3029154"/>
            <a:ext cx="277547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375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DE283-7EFC-485B-9A5C-7F22F69B7D9C}"/>
              </a:ext>
            </a:extLst>
          </p:cNvPr>
          <p:cNvSpPr>
            <a:spLocks noGrp="1"/>
          </p:cNvSpPr>
          <p:nvPr>
            <p:ph type="title"/>
          </p:nvPr>
        </p:nvSpPr>
        <p:spPr/>
        <p:txBody>
          <a:bodyPr>
            <a:normAutofit/>
          </a:bodyPr>
          <a:lstStyle/>
          <a:p>
            <a:r>
              <a:rPr lang="fr-FR" sz="2900" dirty="0">
                <a:solidFill>
                  <a:srgbClr val="4C4D4F"/>
                </a:solidFill>
              </a:rPr>
              <a:t>Added-value of the future </a:t>
            </a:r>
            <a:r>
              <a:rPr lang="fr-FR" sz="2900" dirty="0" err="1">
                <a:solidFill>
                  <a:srgbClr val="4C4D4F"/>
                </a:solidFill>
              </a:rPr>
              <a:t>PaN</a:t>
            </a:r>
            <a:r>
              <a:rPr lang="fr-FR" sz="2900" dirty="0">
                <a:solidFill>
                  <a:srgbClr val="4C4D4F"/>
                </a:solidFill>
              </a:rPr>
              <a:t> training portal</a:t>
            </a:r>
          </a:p>
        </p:txBody>
      </p:sp>
      <p:sp>
        <p:nvSpPr>
          <p:cNvPr id="3" name="Espace réservé du contenu 2">
            <a:extLst>
              <a:ext uri="{FF2B5EF4-FFF2-40B4-BE49-F238E27FC236}">
                <a16:creationId xmlns:a16="http://schemas.microsoft.com/office/drawing/2014/main" id="{C87C3538-6417-458E-B6BE-2E99A0ABEA83}"/>
              </a:ext>
            </a:extLst>
          </p:cNvPr>
          <p:cNvSpPr>
            <a:spLocks noGrp="1"/>
          </p:cNvSpPr>
          <p:nvPr>
            <p:ph idx="1"/>
          </p:nvPr>
        </p:nvSpPr>
        <p:spPr/>
        <p:txBody>
          <a:bodyPr>
            <a:normAutofit/>
          </a:bodyPr>
          <a:lstStyle/>
          <a:p>
            <a:pPr algn="just">
              <a:spcAft>
                <a:spcPts val="1200"/>
              </a:spcAft>
            </a:pPr>
            <a:r>
              <a:rPr lang="fr-FR" sz="2000" b="1" dirty="0"/>
              <a:t>single entry point </a:t>
            </a:r>
            <a:r>
              <a:rPr lang="fr-FR" sz="2000" dirty="0"/>
              <a:t>to relevant training ressources and </a:t>
            </a:r>
            <a:r>
              <a:rPr lang="fr-FR" sz="2000" dirty="0" err="1"/>
              <a:t>tools</a:t>
            </a:r>
            <a:r>
              <a:rPr lang="fr-FR" sz="2000" dirty="0"/>
              <a:t> to </a:t>
            </a:r>
            <a:r>
              <a:rPr lang="fr-FR" sz="2000" dirty="0" err="1"/>
              <a:t>create</a:t>
            </a:r>
            <a:r>
              <a:rPr lang="fr-FR" sz="2000" dirty="0"/>
              <a:t> training </a:t>
            </a:r>
            <a:r>
              <a:rPr lang="fr-FR" sz="2000" dirty="0" err="1"/>
              <a:t>material</a:t>
            </a:r>
            <a:r>
              <a:rPr lang="fr-FR" sz="2000" dirty="0"/>
              <a:t> for the </a:t>
            </a:r>
            <a:r>
              <a:rPr lang="fr-FR" sz="2000" dirty="0" err="1"/>
              <a:t>PaN</a:t>
            </a:r>
            <a:r>
              <a:rPr lang="fr-FR" sz="2000" dirty="0"/>
              <a:t> </a:t>
            </a:r>
            <a:r>
              <a:rPr lang="fr-FR" sz="2000" dirty="0" err="1"/>
              <a:t>community</a:t>
            </a:r>
            <a:endParaRPr lang="fr-FR" sz="2000" dirty="0"/>
          </a:p>
          <a:p>
            <a:pPr algn="just">
              <a:spcAft>
                <a:spcPts val="1200"/>
              </a:spcAft>
            </a:pPr>
            <a:r>
              <a:rPr lang="fr-FR" sz="2000" b="1" dirty="0" err="1"/>
              <a:t>centralised</a:t>
            </a:r>
            <a:r>
              <a:rPr lang="fr-FR" sz="2000" b="1" dirty="0"/>
              <a:t> </a:t>
            </a:r>
            <a:r>
              <a:rPr lang="fr-FR" sz="2000" b="1" dirty="0" err="1"/>
              <a:t>environment</a:t>
            </a:r>
            <a:r>
              <a:rPr lang="fr-FR" sz="2000" dirty="0"/>
              <a:t> for sharing training </a:t>
            </a:r>
            <a:r>
              <a:rPr lang="fr-FR" sz="2000" dirty="0" err="1"/>
              <a:t>material</a:t>
            </a:r>
            <a:r>
              <a:rPr lang="fr-FR" sz="2000" dirty="0"/>
              <a:t> and </a:t>
            </a:r>
            <a:r>
              <a:rPr lang="fr-FR" sz="2000" dirty="0" err="1"/>
              <a:t>events</a:t>
            </a:r>
            <a:r>
              <a:rPr lang="fr-FR" sz="2000" dirty="0"/>
              <a:t> information</a:t>
            </a:r>
          </a:p>
          <a:p>
            <a:pPr algn="just">
              <a:spcAft>
                <a:spcPts val="1200"/>
              </a:spcAft>
            </a:pPr>
            <a:r>
              <a:rPr lang="fr-FR" sz="2000" b="1" dirty="0"/>
              <a:t>effective </a:t>
            </a:r>
            <a:r>
              <a:rPr lang="fr-FR" sz="2000" b="1" dirty="0" err="1"/>
              <a:t>gateway</a:t>
            </a:r>
            <a:r>
              <a:rPr lang="fr-FR" sz="2000" dirty="0"/>
              <a:t> to </a:t>
            </a:r>
            <a:r>
              <a:rPr lang="fr-FR" sz="2000" dirty="0" err="1"/>
              <a:t>find</a:t>
            </a:r>
            <a:r>
              <a:rPr lang="fr-FR" sz="2000" dirty="0"/>
              <a:t> relevant training </a:t>
            </a:r>
            <a:r>
              <a:rPr lang="fr-FR" sz="2000" dirty="0" err="1"/>
              <a:t>events</a:t>
            </a:r>
            <a:r>
              <a:rPr lang="fr-FR" sz="2000" dirty="0"/>
              <a:t> and ressources for the </a:t>
            </a:r>
            <a:r>
              <a:rPr lang="fr-FR" sz="2000" dirty="0" err="1"/>
              <a:t>PaN</a:t>
            </a:r>
            <a:r>
              <a:rPr lang="fr-FR" sz="2000" dirty="0"/>
              <a:t> </a:t>
            </a:r>
            <a:r>
              <a:rPr lang="fr-FR" sz="2000" dirty="0" err="1"/>
              <a:t>community</a:t>
            </a:r>
            <a:endParaRPr lang="fr-FR" sz="2000" dirty="0"/>
          </a:p>
          <a:p>
            <a:pPr algn="just">
              <a:spcAft>
                <a:spcPts val="1200"/>
              </a:spcAft>
            </a:pPr>
            <a:r>
              <a:rPr lang="fr-FR" sz="2000" dirty="0" err="1"/>
              <a:t>opportunity</a:t>
            </a:r>
            <a:r>
              <a:rPr lang="fr-FR" sz="2000" dirty="0"/>
              <a:t> to </a:t>
            </a:r>
            <a:r>
              <a:rPr lang="fr-FR" sz="2000" b="1" dirty="0" err="1"/>
              <a:t>promote</a:t>
            </a:r>
            <a:r>
              <a:rPr lang="fr-FR" sz="2000" b="1" dirty="0"/>
              <a:t> training </a:t>
            </a:r>
            <a:r>
              <a:rPr lang="fr-FR" sz="2000" b="1" dirty="0" err="1"/>
              <a:t>events</a:t>
            </a:r>
            <a:r>
              <a:rPr lang="fr-FR" sz="2000" b="1" dirty="0"/>
              <a:t> </a:t>
            </a:r>
            <a:endParaRPr lang="fr-FR" sz="2000" dirty="0"/>
          </a:p>
          <a:p>
            <a:pPr algn="just">
              <a:spcAft>
                <a:spcPts val="1200"/>
              </a:spcAft>
            </a:pPr>
            <a:r>
              <a:rPr lang="fr-FR" sz="2000" dirty="0" err="1"/>
              <a:t>contribute</a:t>
            </a:r>
            <a:r>
              <a:rPr lang="fr-FR" sz="2000" dirty="0"/>
              <a:t> to a </a:t>
            </a:r>
            <a:r>
              <a:rPr lang="fr-FR" sz="2000" b="1" dirty="0" err="1"/>
              <a:t>growing</a:t>
            </a:r>
            <a:r>
              <a:rPr lang="fr-FR" sz="2000" b="1" dirty="0"/>
              <a:t> catalogue </a:t>
            </a:r>
            <a:r>
              <a:rPr lang="fr-FR" sz="2000" dirty="0"/>
              <a:t>of </a:t>
            </a:r>
            <a:r>
              <a:rPr lang="fr-FR" sz="2000" dirty="0" err="1"/>
              <a:t>PaN</a:t>
            </a:r>
            <a:r>
              <a:rPr lang="fr-FR" sz="2000" dirty="0"/>
              <a:t> </a:t>
            </a:r>
            <a:r>
              <a:rPr lang="fr-FR" sz="2000" dirty="0" err="1"/>
              <a:t>dedicated</a:t>
            </a:r>
            <a:r>
              <a:rPr lang="fr-FR" sz="2000" dirty="0"/>
              <a:t> training </a:t>
            </a:r>
            <a:r>
              <a:rPr lang="fr-FR" sz="2000" dirty="0" err="1"/>
              <a:t>materials</a:t>
            </a:r>
            <a:endParaRPr lang="fr-FR" sz="2000" dirty="0"/>
          </a:p>
        </p:txBody>
      </p:sp>
    </p:spTree>
    <p:extLst>
      <p:ext uri="{BB962C8B-B14F-4D97-AF65-F5344CB8AC3E}">
        <p14:creationId xmlns:p14="http://schemas.microsoft.com/office/powerpoint/2010/main" val="721463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Box 4"/>
          <p:cNvSpPr>
            <a:spLocks/>
          </p:cNvSpPr>
          <p:nvPr/>
        </p:nvSpPr>
        <p:spPr bwMode="auto">
          <a:xfrm>
            <a:off x="530480" y="2542026"/>
            <a:ext cx="3323346" cy="923330"/>
          </a:xfrm>
          <a:prstGeom prst="rect">
            <a:avLst/>
          </a:prstGeom>
          <a:noFill/>
        </p:spPr>
        <p:txBody>
          <a:bodyPr wrap="none" rtlCol="0">
            <a:spAutoFit/>
          </a:bodyPr>
          <a:lstStyle/>
          <a:p>
            <a:pPr>
              <a:defRPr/>
            </a:pPr>
            <a:r>
              <a:rPr lang="en-GB" sz="5400" dirty="0">
                <a:solidFill>
                  <a:schemeClr val="accent5">
                    <a:lumMod val="75000"/>
                  </a:schemeClr>
                </a:solidFill>
              </a:rPr>
              <a:t>Thank you!</a:t>
            </a:r>
            <a:endParaRPr sz="1000" dirty="0"/>
          </a:p>
        </p:txBody>
      </p:sp>
      <p:pic>
        <p:nvPicPr>
          <p:cNvPr id="5" name="Picture 6"/>
          <p:cNvPicPr>
            <a:picLocks noChangeAspect="1"/>
          </p:cNvPicPr>
          <p:nvPr/>
        </p:nvPicPr>
        <p:blipFill>
          <a:blip r:embed="rId2"/>
          <a:stretch/>
        </p:blipFill>
        <p:spPr bwMode="auto">
          <a:xfrm>
            <a:off x="4626864" y="2831183"/>
            <a:ext cx="6275917" cy="29714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GB" dirty="0"/>
              <a:t>Content</a:t>
            </a:r>
            <a:endParaRPr dirty="0"/>
          </a:p>
        </p:txBody>
      </p:sp>
      <p:sp>
        <p:nvSpPr>
          <p:cNvPr id="5" name="Title 1"/>
          <p:cNvSpPr>
            <a:spLocks/>
          </p:cNvSpPr>
          <p:nvPr/>
        </p:nvSpPr>
        <p:spPr bwMode="auto">
          <a:xfrm>
            <a:off x="1025497" y="1255813"/>
            <a:ext cx="11166503" cy="4280014"/>
          </a:xfrm>
          <a:prstGeom prst="rect">
            <a:avLst/>
          </a:prstGeom>
        </p:spPr>
        <p:txBody>
          <a:bodyPr vert="horz" lIns="0" tIns="0" rIns="0" bIns="0" rtlCol="0" anchor="t"/>
          <a:lstStyle>
            <a:lvl1pPr algn="l" defTabSz="457200">
              <a:spcBef>
                <a:spcPts val="0"/>
              </a:spcBef>
              <a:buNone/>
              <a:defRPr sz="2900" b="1" i="0">
                <a:solidFill>
                  <a:srgbClr val="4C4D4F"/>
                </a:solidFill>
                <a:latin typeface="Muli Black"/>
                <a:ea typeface="+mj-ea"/>
                <a:cs typeface="Muli Black"/>
              </a:defRPr>
            </a:lvl1pPr>
          </a:lstStyle>
          <a:p>
            <a:pPr marL="342900" indent="-342900">
              <a:lnSpc>
                <a:spcPct val="140000"/>
              </a:lnSpc>
              <a:buFont typeface="Symbol"/>
              <a:buChar char="-"/>
              <a:defRPr/>
            </a:pPr>
            <a:r>
              <a:rPr lang="en-US" sz="2400" b="0" dirty="0"/>
              <a:t>Objectives</a:t>
            </a:r>
          </a:p>
          <a:p>
            <a:pPr marL="342900" indent="-342900">
              <a:lnSpc>
                <a:spcPct val="140000"/>
              </a:lnSpc>
              <a:buFont typeface="Symbol"/>
              <a:buChar char="-"/>
              <a:defRPr/>
            </a:pPr>
            <a:r>
              <a:rPr lang="en-US" sz="2400" b="0" dirty="0"/>
              <a:t>On-going training activities: FAIR workshop</a:t>
            </a:r>
          </a:p>
          <a:p>
            <a:pPr marL="342900" indent="-342900">
              <a:lnSpc>
                <a:spcPct val="140000"/>
              </a:lnSpc>
              <a:buFont typeface="Symbol"/>
              <a:buChar char="-"/>
              <a:defRPr/>
            </a:pPr>
            <a:r>
              <a:rPr lang="en-US" sz="2400" b="0" dirty="0" err="1"/>
              <a:t>PaN</a:t>
            </a:r>
            <a:r>
              <a:rPr lang="en-US" sz="2400" b="0" dirty="0"/>
              <a:t> training portal concept</a:t>
            </a:r>
          </a:p>
          <a:p>
            <a:pPr marL="342900" indent="-342900">
              <a:lnSpc>
                <a:spcPct val="140000"/>
              </a:lnSpc>
              <a:buFont typeface="Symbol"/>
              <a:buChar char="-"/>
              <a:defRPr/>
            </a:pPr>
            <a:r>
              <a:rPr lang="en-US" sz="2400" b="0" dirty="0"/>
              <a:t>Description of the e-learning platform: history, scope, examples, progress</a:t>
            </a:r>
          </a:p>
          <a:p>
            <a:pPr marL="342900" indent="-342900">
              <a:lnSpc>
                <a:spcPct val="140000"/>
              </a:lnSpc>
              <a:buFont typeface="Symbol"/>
              <a:buChar char="-"/>
              <a:defRPr/>
            </a:pPr>
            <a:r>
              <a:rPr lang="en-US" sz="2400" b="0" dirty="0"/>
              <a:t>Added-value of the future </a:t>
            </a:r>
            <a:r>
              <a:rPr lang="en-US" sz="2400" b="0" dirty="0" err="1"/>
              <a:t>PaN</a:t>
            </a:r>
            <a:r>
              <a:rPr lang="en-US" sz="2400" b="0" dirty="0"/>
              <a:t> training portal</a:t>
            </a:r>
          </a:p>
          <a:p>
            <a:pPr>
              <a:lnSpc>
                <a:spcPct val="140000"/>
              </a:lnSpc>
              <a:defRPr/>
            </a:pPr>
            <a:endParaRPr lang="en-US" sz="2400" b="0" dirty="0"/>
          </a:p>
          <a:p>
            <a:pPr>
              <a:lnSpc>
                <a:spcPct val="90000"/>
              </a:lnSpc>
              <a:defRPr/>
            </a:pPr>
            <a:endParaRPr lang="en-GB" sz="2400"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65960C-2E8E-4CDC-B8F7-A3734DBDD0DC}"/>
              </a:ext>
            </a:extLst>
          </p:cNvPr>
          <p:cNvSpPr>
            <a:spLocks noGrp="1"/>
          </p:cNvSpPr>
          <p:nvPr>
            <p:ph type="title"/>
          </p:nvPr>
        </p:nvSpPr>
        <p:spPr/>
        <p:txBody>
          <a:bodyPr>
            <a:noAutofit/>
          </a:bodyPr>
          <a:lstStyle/>
          <a:p>
            <a:r>
              <a:rPr lang="en-US" sz="2400" dirty="0" err="1">
                <a:solidFill>
                  <a:srgbClr val="4C4D4F"/>
                </a:solidFill>
              </a:rPr>
              <a:t>PaNOSC</a:t>
            </a:r>
            <a:r>
              <a:rPr lang="en-US" sz="2400" dirty="0">
                <a:solidFill>
                  <a:srgbClr val="4C4D4F"/>
                </a:solidFill>
              </a:rPr>
              <a:t> and </a:t>
            </a:r>
            <a:r>
              <a:rPr lang="en-US" sz="2400" dirty="0" err="1">
                <a:solidFill>
                  <a:srgbClr val="4C4D4F"/>
                </a:solidFill>
              </a:rPr>
              <a:t>ExPaNDS</a:t>
            </a:r>
            <a:r>
              <a:rPr lang="en-US" sz="2400" dirty="0">
                <a:solidFill>
                  <a:srgbClr val="4C4D4F"/>
                </a:solidFill>
              </a:rPr>
              <a:t> Training activities objectives</a:t>
            </a:r>
            <a:endParaRPr lang="fr-FR" sz="2400" dirty="0"/>
          </a:p>
        </p:txBody>
      </p:sp>
      <p:graphicFrame>
        <p:nvGraphicFramePr>
          <p:cNvPr id="5" name="Espace réservé du contenu 4">
            <a:extLst>
              <a:ext uri="{FF2B5EF4-FFF2-40B4-BE49-F238E27FC236}">
                <a16:creationId xmlns:a16="http://schemas.microsoft.com/office/drawing/2014/main" id="{D7742422-C93B-45D6-9DA5-3541FED53AFD}"/>
              </a:ext>
            </a:extLst>
          </p:cNvPr>
          <p:cNvGraphicFramePr>
            <a:graphicFrameLocks noGrp="1"/>
          </p:cNvGraphicFramePr>
          <p:nvPr>
            <p:ph idx="1"/>
            <p:extLst>
              <p:ext uri="{D42A27DB-BD31-4B8C-83A1-F6EECF244321}">
                <p14:modId xmlns:p14="http://schemas.microsoft.com/office/powerpoint/2010/main" val="2736682990"/>
              </p:ext>
            </p:extLst>
          </p:nvPr>
        </p:nvGraphicFramePr>
        <p:xfrm>
          <a:off x="-1392832" y="914400"/>
          <a:ext cx="9023176" cy="5394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 8">
            <a:extLst>
              <a:ext uri="{FF2B5EF4-FFF2-40B4-BE49-F238E27FC236}">
                <a16:creationId xmlns:a16="http://schemas.microsoft.com/office/drawing/2014/main" id="{E743A3B6-626E-42E2-9487-4FB970A25FE9}"/>
              </a:ext>
            </a:extLst>
          </p:cNvPr>
          <p:cNvPicPr>
            <a:picLocks noChangeAspect="1"/>
          </p:cNvPicPr>
          <p:nvPr/>
        </p:nvPicPr>
        <p:blipFill>
          <a:blip r:embed="rId7"/>
          <a:stretch>
            <a:fillRect/>
          </a:stretch>
        </p:blipFill>
        <p:spPr>
          <a:xfrm>
            <a:off x="3859559" y="3005370"/>
            <a:ext cx="1225161" cy="588714"/>
          </a:xfrm>
          <a:prstGeom prst="rect">
            <a:avLst/>
          </a:prstGeom>
        </p:spPr>
      </p:pic>
      <p:pic>
        <p:nvPicPr>
          <p:cNvPr id="11" name="Image 10">
            <a:extLst>
              <a:ext uri="{FF2B5EF4-FFF2-40B4-BE49-F238E27FC236}">
                <a16:creationId xmlns:a16="http://schemas.microsoft.com/office/drawing/2014/main" id="{C4CE0E81-1DEE-45DC-9905-C1C78E766265}"/>
              </a:ext>
            </a:extLst>
          </p:cNvPr>
          <p:cNvPicPr>
            <a:picLocks noChangeAspect="1"/>
          </p:cNvPicPr>
          <p:nvPr/>
        </p:nvPicPr>
        <p:blipFill>
          <a:blip r:embed="rId8"/>
          <a:stretch>
            <a:fillRect/>
          </a:stretch>
        </p:blipFill>
        <p:spPr>
          <a:xfrm>
            <a:off x="3799103" y="3594084"/>
            <a:ext cx="1504809" cy="627004"/>
          </a:xfrm>
          <a:prstGeom prst="rect">
            <a:avLst/>
          </a:prstGeom>
        </p:spPr>
      </p:pic>
      <p:pic>
        <p:nvPicPr>
          <p:cNvPr id="13" name="Image 12">
            <a:extLst>
              <a:ext uri="{FF2B5EF4-FFF2-40B4-BE49-F238E27FC236}">
                <a16:creationId xmlns:a16="http://schemas.microsoft.com/office/drawing/2014/main" id="{3A9C64D1-FB78-4B71-9237-E2E9DD614A7D}"/>
              </a:ext>
            </a:extLst>
          </p:cNvPr>
          <p:cNvPicPr>
            <a:picLocks noChangeAspect="1"/>
          </p:cNvPicPr>
          <p:nvPr/>
        </p:nvPicPr>
        <p:blipFill>
          <a:blip r:embed="rId8"/>
          <a:stretch>
            <a:fillRect/>
          </a:stretch>
        </p:blipFill>
        <p:spPr>
          <a:xfrm>
            <a:off x="956742" y="1613050"/>
            <a:ext cx="1538858" cy="641191"/>
          </a:xfrm>
          <a:prstGeom prst="rect">
            <a:avLst/>
          </a:prstGeom>
        </p:spPr>
      </p:pic>
      <p:sp>
        <p:nvSpPr>
          <p:cNvPr id="18" name="ZoneTexte 17">
            <a:extLst>
              <a:ext uri="{FF2B5EF4-FFF2-40B4-BE49-F238E27FC236}">
                <a16:creationId xmlns:a16="http://schemas.microsoft.com/office/drawing/2014/main" id="{A5884B0C-FCBE-41F6-AA90-46581D73C816}"/>
              </a:ext>
            </a:extLst>
          </p:cNvPr>
          <p:cNvSpPr txBox="1"/>
          <p:nvPr/>
        </p:nvSpPr>
        <p:spPr>
          <a:xfrm>
            <a:off x="6168636" y="1176068"/>
            <a:ext cx="5543988" cy="4462760"/>
          </a:xfrm>
          <a:prstGeom prst="rect">
            <a:avLst/>
          </a:prstGeom>
          <a:noFill/>
        </p:spPr>
        <p:txBody>
          <a:bodyPr wrap="square" rtlCol="0">
            <a:spAutoFit/>
          </a:bodyPr>
          <a:lstStyle/>
          <a:p>
            <a:pPr marL="285750" indent="-285750" algn="l" fontAlgn="t">
              <a:spcBef>
                <a:spcPts val="0"/>
              </a:spcBef>
              <a:spcAft>
                <a:spcPts val="1200"/>
              </a:spcAft>
              <a:buFont typeface="Arial" panose="020B0604020202020204" pitchFamily="34" charset="0"/>
              <a:buChar char="•"/>
            </a:pPr>
            <a:r>
              <a:rPr lang="en-US" b="1" dirty="0">
                <a:solidFill>
                  <a:srgbClr val="434342"/>
                </a:solidFill>
                <a:latin typeface="Muli Bold"/>
              </a:rPr>
              <a:t>Provide an e-learning platform and service </a:t>
            </a:r>
            <a:r>
              <a:rPr lang="en-US" dirty="0">
                <a:solidFill>
                  <a:srgbClr val="434342"/>
                </a:solidFill>
                <a:latin typeface="Muli Bold"/>
              </a:rPr>
              <a:t>to provide training to staff and users</a:t>
            </a:r>
            <a:endParaRPr lang="fr-FR" dirty="0">
              <a:solidFill>
                <a:srgbClr val="434342"/>
              </a:solidFill>
              <a:latin typeface="Muli Bold"/>
            </a:endParaRPr>
          </a:p>
          <a:p>
            <a:pPr marL="285750" indent="-285750" algn="l" fontAlgn="t">
              <a:spcBef>
                <a:spcPts val="0"/>
              </a:spcBef>
              <a:spcAft>
                <a:spcPts val="0"/>
              </a:spcAft>
              <a:buFont typeface="Arial" panose="020B0604020202020204" pitchFamily="34" charset="0"/>
              <a:buChar char="•"/>
            </a:pPr>
            <a:r>
              <a:rPr lang="en-US" b="1" dirty="0">
                <a:solidFill>
                  <a:srgbClr val="434342"/>
                </a:solidFill>
                <a:latin typeface="Muli Bold"/>
              </a:rPr>
              <a:t>Provide training material </a:t>
            </a:r>
            <a:endParaRPr lang="fr-FR" b="1" dirty="0">
              <a:solidFill>
                <a:srgbClr val="434342"/>
              </a:solidFill>
              <a:latin typeface="Muli Bold"/>
            </a:endParaRPr>
          </a:p>
          <a:p>
            <a:pPr marL="742950" lvl="1" indent="-285750" fontAlgn="t">
              <a:buFont typeface="Wingdings" panose="05000000000000000000" pitchFamily="2" charset="2"/>
              <a:buChar char="ü"/>
            </a:pPr>
            <a:r>
              <a:rPr lang="en-US" sz="1600" dirty="0">
                <a:solidFill>
                  <a:srgbClr val="434342"/>
                </a:solidFill>
                <a:latin typeface="Muli Bold"/>
              </a:rPr>
              <a:t>accessible to staff and users from national RIs</a:t>
            </a:r>
            <a:endParaRPr lang="fr-FR" sz="1600" dirty="0">
              <a:solidFill>
                <a:srgbClr val="434342"/>
              </a:solidFill>
              <a:latin typeface="Muli Bold"/>
            </a:endParaRPr>
          </a:p>
          <a:p>
            <a:pPr marL="742950" lvl="1" indent="-285750" fontAlgn="t">
              <a:buFont typeface="Wingdings" panose="05000000000000000000" pitchFamily="2" charset="2"/>
              <a:buChar char="ü"/>
            </a:pPr>
            <a:r>
              <a:rPr lang="en-US" sz="1600" dirty="0">
                <a:solidFill>
                  <a:srgbClr val="434342"/>
                </a:solidFill>
                <a:latin typeface="Muli Bold"/>
              </a:rPr>
              <a:t>using EOSC data websites and e-learning platforms</a:t>
            </a:r>
          </a:p>
          <a:p>
            <a:pPr marL="742950" lvl="1" indent="-285750" fontAlgn="t">
              <a:buFont typeface="Wingdings" panose="05000000000000000000" pitchFamily="2" charset="2"/>
              <a:buChar char="ü"/>
            </a:pPr>
            <a:r>
              <a:rPr lang="en-US" sz="1600" dirty="0">
                <a:solidFill>
                  <a:srgbClr val="434342"/>
                </a:solidFill>
                <a:latin typeface="Muli Bold"/>
              </a:rPr>
              <a:t>to use the e-learning platform</a:t>
            </a:r>
            <a:endParaRPr lang="fr-FR" sz="1600" dirty="0">
              <a:solidFill>
                <a:srgbClr val="434342"/>
              </a:solidFill>
              <a:latin typeface="Muli Bold"/>
            </a:endParaRPr>
          </a:p>
          <a:p>
            <a:pPr marL="742950" lvl="1" indent="-285750" fontAlgn="t">
              <a:buFont typeface="Wingdings" panose="05000000000000000000" pitchFamily="2" charset="2"/>
              <a:buChar char="ü"/>
            </a:pPr>
            <a:r>
              <a:rPr lang="en-US" sz="1600" dirty="0">
                <a:solidFill>
                  <a:srgbClr val="434342"/>
                </a:solidFill>
                <a:latin typeface="Muli Bold"/>
              </a:rPr>
              <a:t>to develop courses, and train staff at relevant RIs at specific workshops</a:t>
            </a:r>
            <a:endParaRPr lang="fr-FR" sz="1600" dirty="0">
              <a:solidFill>
                <a:srgbClr val="434342"/>
              </a:solidFill>
              <a:latin typeface="Muli Bold"/>
            </a:endParaRPr>
          </a:p>
          <a:p>
            <a:pPr marL="742950" lvl="1" indent="-285750" fontAlgn="t">
              <a:buFont typeface="Wingdings" panose="05000000000000000000" pitchFamily="2" charset="2"/>
              <a:buChar char="ü"/>
            </a:pPr>
            <a:r>
              <a:rPr lang="en-US" sz="1600" dirty="0">
                <a:solidFill>
                  <a:srgbClr val="434342"/>
                </a:solidFill>
                <a:latin typeface="Muli Bold"/>
              </a:rPr>
              <a:t>to promote the FAIR principles and best practices </a:t>
            </a:r>
            <a:endParaRPr lang="fr-FR" sz="1600" dirty="0">
              <a:solidFill>
                <a:srgbClr val="434342"/>
              </a:solidFill>
              <a:latin typeface="Muli Bold"/>
            </a:endParaRPr>
          </a:p>
          <a:p>
            <a:pPr marL="742950" lvl="1" indent="-285750" fontAlgn="t">
              <a:spcAft>
                <a:spcPts val="1200"/>
              </a:spcAft>
              <a:buFont typeface="Wingdings" panose="05000000000000000000" pitchFamily="2" charset="2"/>
              <a:buChar char="ü"/>
            </a:pPr>
            <a:r>
              <a:rPr lang="en-US" sz="1600" dirty="0">
                <a:solidFill>
                  <a:srgbClr val="434342"/>
                </a:solidFill>
                <a:latin typeface="Muli Bold"/>
              </a:rPr>
              <a:t>to promote services and capabilities of </a:t>
            </a:r>
            <a:r>
              <a:rPr lang="en-US" sz="1600" dirty="0" err="1">
                <a:solidFill>
                  <a:srgbClr val="434342"/>
                </a:solidFill>
                <a:latin typeface="Muli Bold"/>
              </a:rPr>
              <a:t>PaN</a:t>
            </a:r>
            <a:r>
              <a:rPr lang="en-US" sz="1600" dirty="0">
                <a:solidFill>
                  <a:srgbClr val="434342"/>
                </a:solidFill>
                <a:latin typeface="Muli Bold"/>
              </a:rPr>
              <a:t> facilities</a:t>
            </a:r>
            <a:endParaRPr lang="fr-FR" sz="1600" dirty="0">
              <a:solidFill>
                <a:srgbClr val="434342"/>
              </a:solidFill>
              <a:latin typeface="Muli Bold"/>
            </a:endParaRPr>
          </a:p>
          <a:p>
            <a:pPr marL="285750" indent="-285750" algn="l" fontAlgn="t">
              <a:spcBef>
                <a:spcPts val="0"/>
              </a:spcBef>
              <a:spcAft>
                <a:spcPts val="0"/>
              </a:spcAft>
              <a:buFont typeface="Arial" panose="020B0604020202020204" pitchFamily="34" charset="0"/>
              <a:buChar char="•"/>
            </a:pPr>
            <a:r>
              <a:rPr lang="en-US" b="1" dirty="0">
                <a:solidFill>
                  <a:srgbClr val="434342"/>
                </a:solidFill>
                <a:latin typeface="Muli Bold"/>
              </a:rPr>
              <a:t>Organize a series of training events</a:t>
            </a:r>
            <a:r>
              <a:rPr lang="en-US" dirty="0">
                <a:solidFill>
                  <a:srgbClr val="434342"/>
                </a:solidFill>
                <a:latin typeface="Muli Bold"/>
              </a:rPr>
              <a:t> in :</a:t>
            </a:r>
            <a:endParaRPr lang="fr-FR" dirty="0">
              <a:solidFill>
                <a:srgbClr val="434342"/>
              </a:solidFill>
              <a:latin typeface="Muli Bold"/>
            </a:endParaRPr>
          </a:p>
          <a:p>
            <a:pPr marL="742950" lvl="1" indent="-285750" fontAlgn="t">
              <a:buFont typeface="Wingdings" panose="05000000000000000000" pitchFamily="2" charset="2"/>
              <a:buChar char="ü"/>
            </a:pPr>
            <a:r>
              <a:rPr lang="en-US" sz="1600" dirty="0">
                <a:solidFill>
                  <a:srgbClr val="434342"/>
                </a:solidFill>
                <a:latin typeface="Muli Bold"/>
              </a:rPr>
              <a:t>data FAIR principles </a:t>
            </a:r>
            <a:endParaRPr lang="fr-FR" sz="1600" dirty="0">
              <a:solidFill>
                <a:srgbClr val="434342"/>
              </a:solidFill>
              <a:latin typeface="Muli Bold"/>
            </a:endParaRPr>
          </a:p>
          <a:p>
            <a:pPr marL="742950" lvl="1" indent="-285750" fontAlgn="t">
              <a:buFont typeface="Wingdings" panose="05000000000000000000" pitchFamily="2" charset="2"/>
              <a:buChar char="ü"/>
            </a:pPr>
            <a:r>
              <a:rPr lang="en-US" sz="1600" dirty="0">
                <a:solidFill>
                  <a:srgbClr val="434342"/>
                </a:solidFill>
                <a:latin typeface="Muli Bold"/>
              </a:rPr>
              <a:t>data stewardship</a:t>
            </a:r>
            <a:endParaRPr lang="fr-FR" sz="1600" dirty="0">
              <a:solidFill>
                <a:srgbClr val="434342"/>
              </a:solidFill>
              <a:latin typeface="Muli Bold"/>
            </a:endParaRPr>
          </a:p>
          <a:p>
            <a:pPr marL="742950" lvl="1" indent="-285750" fontAlgn="t">
              <a:buFont typeface="Wingdings" panose="05000000000000000000" pitchFamily="2" charset="2"/>
              <a:buChar char="ü"/>
            </a:pPr>
            <a:r>
              <a:rPr lang="en-US" sz="1600" dirty="0">
                <a:solidFill>
                  <a:srgbClr val="434342"/>
                </a:solidFill>
                <a:latin typeface="Muli Bold"/>
              </a:rPr>
              <a:t>data management</a:t>
            </a:r>
            <a:endParaRPr lang="fr-FR" sz="1600" dirty="0">
              <a:solidFill>
                <a:srgbClr val="434342"/>
              </a:solidFill>
              <a:latin typeface="Muli Bold"/>
            </a:endParaRPr>
          </a:p>
          <a:p>
            <a:pPr marL="742950" lvl="1" indent="-285750" fontAlgn="t">
              <a:buFont typeface="Wingdings" panose="05000000000000000000" pitchFamily="2" charset="2"/>
              <a:buChar char="ü"/>
            </a:pPr>
            <a:r>
              <a:rPr lang="en-US" sz="1600" dirty="0">
                <a:solidFill>
                  <a:srgbClr val="434342"/>
                </a:solidFill>
                <a:latin typeface="Muli Bold"/>
              </a:rPr>
              <a:t>data analysis services integrated into the EOSC services</a:t>
            </a:r>
          </a:p>
          <a:p>
            <a:pPr marL="742950" lvl="1" indent="-285750" fontAlgn="t">
              <a:buFont typeface="Wingdings" panose="05000000000000000000" pitchFamily="2" charset="2"/>
              <a:buChar char="ü"/>
            </a:pPr>
            <a:r>
              <a:rPr lang="en-US" sz="1600" dirty="0">
                <a:solidFill>
                  <a:srgbClr val="434342"/>
                </a:solidFill>
                <a:latin typeface="Muli Bold"/>
              </a:rPr>
              <a:t>staff training on e-learning platform</a:t>
            </a:r>
            <a:endParaRPr lang="fr-FR" sz="1600" dirty="0"/>
          </a:p>
        </p:txBody>
      </p:sp>
      <p:pic>
        <p:nvPicPr>
          <p:cNvPr id="3" name="Image 2">
            <a:extLst>
              <a:ext uri="{FF2B5EF4-FFF2-40B4-BE49-F238E27FC236}">
                <a16:creationId xmlns:a16="http://schemas.microsoft.com/office/drawing/2014/main" id="{A1749B33-554A-4417-BBE9-5D643D518522}"/>
              </a:ext>
            </a:extLst>
          </p:cNvPr>
          <p:cNvPicPr>
            <a:picLocks noChangeAspect="1"/>
          </p:cNvPicPr>
          <p:nvPr/>
        </p:nvPicPr>
        <p:blipFill>
          <a:blip r:embed="rId7"/>
          <a:stretch>
            <a:fillRect/>
          </a:stretch>
        </p:blipFill>
        <p:spPr>
          <a:xfrm>
            <a:off x="1143819" y="4758404"/>
            <a:ext cx="1225161" cy="588714"/>
          </a:xfrm>
          <a:prstGeom prst="rect">
            <a:avLst/>
          </a:prstGeom>
        </p:spPr>
      </p:pic>
      <p:pic>
        <p:nvPicPr>
          <p:cNvPr id="4" name="Image 3">
            <a:extLst>
              <a:ext uri="{FF2B5EF4-FFF2-40B4-BE49-F238E27FC236}">
                <a16:creationId xmlns:a16="http://schemas.microsoft.com/office/drawing/2014/main" id="{492190FD-8D1B-4BD3-8F28-3C0232A3F8B3}"/>
              </a:ext>
            </a:extLst>
          </p:cNvPr>
          <p:cNvPicPr>
            <a:picLocks noChangeAspect="1"/>
          </p:cNvPicPr>
          <p:nvPr/>
        </p:nvPicPr>
        <p:blipFill>
          <a:blip r:embed="rId8"/>
          <a:stretch>
            <a:fillRect/>
          </a:stretch>
        </p:blipFill>
        <p:spPr>
          <a:xfrm>
            <a:off x="1083363" y="5347118"/>
            <a:ext cx="1504809" cy="627004"/>
          </a:xfrm>
          <a:prstGeom prst="rect">
            <a:avLst/>
          </a:prstGeom>
        </p:spPr>
      </p:pic>
    </p:spTree>
    <p:extLst>
      <p:ext uri="{BB962C8B-B14F-4D97-AF65-F5344CB8AC3E}">
        <p14:creationId xmlns:p14="http://schemas.microsoft.com/office/powerpoint/2010/main" val="1356235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F223F64-131A-4965-9DBD-D821FF0363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4272" y="2276872"/>
            <a:ext cx="3351644" cy="2304256"/>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5CEF1EF-2A51-4C49-94D6-4596F1177129}"/>
              </a:ext>
            </a:extLst>
          </p:cNvPr>
          <p:cNvSpPr>
            <a:spLocks noGrp="1"/>
          </p:cNvSpPr>
          <p:nvPr>
            <p:ph idx="1"/>
          </p:nvPr>
        </p:nvSpPr>
        <p:spPr>
          <a:xfrm>
            <a:off x="838201" y="1825625"/>
            <a:ext cx="7346032" cy="4069337"/>
          </a:xfrm>
        </p:spPr>
        <p:txBody>
          <a:bodyPr>
            <a:normAutofit fontScale="92500" lnSpcReduction="10000"/>
          </a:bodyPr>
          <a:lstStyle/>
          <a:p>
            <a:pPr marL="0" indent="0" algn="just">
              <a:spcBef>
                <a:spcPts val="0"/>
              </a:spcBef>
              <a:spcAft>
                <a:spcPts val="1800"/>
              </a:spcAft>
              <a:buNone/>
            </a:pPr>
            <a:r>
              <a:rPr lang="en-US" sz="1800" u="sng" dirty="0">
                <a:solidFill>
                  <a:srgbClr val="000000"/>
                </a:solidFill>
                <a:latin typeface="Calibri" panose="020F0502020204030204" pitchFamily="34" charset="0"/>
                <a:cs typeface="Times New Roman" panose="02020603050405020304" pitchFamily="18" charset="0"/>
                <a:hlinkClick r:id="rId3"/>
              </a:rPr>
              <a:t>https://expands.eu/2020/09/09/expands-fair-workshops-1st-2nd-october-2020/</a:t>
            </a:r>
            <a:endParaRPr lang="en-US" sz="1800" u="sng" dirty="0">
              <a:solidFill>
                <a:srgbClr val="000000"/>
              </a:solidFill>
              <a:latin typeface="Calibri" panose="020F0502020204030204" pitchFamily="34" charset="0"/>
              <a:cs typeface="Times New Roman" panose="02020603050405020304" pitchFamily="18" charset="0"/>
            </a:endParaRPr>
          </a:p>
          <a:p>
            <a:pPr indent="-285750" algn="just" defTabSz="914400" fontAlgn="t">
              <a:spcBef>
                <a:spcPts val="0"/>
              </a:spcBef>
              <a:spcAft>
                <a:spcPts val="1800"/>
              </a:spcAft>
            </a:pPr>
            <a:r>
              <a:rPr lang="en-US" sz="1800" b="1" dirty="0">
                <a:cs typeface="+mn-cs"/>
              </a:rPr>
              <a:t>Target audience: </a:t>
            </a:r>
            <a:r>
              <a:rPr lang="en-US" sz="1800" dirty="0">
                <a:cs typeface="+mn-cs"/>
              </a:rPr>
              <a:t>Instrument scientists and other facility staff </a:t>
            </a:r>
          </a:p>
          <a:p>
            <a:pPr indent="-285750" algn="just" defTabSz="914400" fontAlgn="t">
              <a:spcBef>
                <a:spcPts val="0"/>
              </a:spcBef>
              <a:spcAft>
                <a:spcPts val="1800"/>
              </a:spcAft>
            </a:pPr>
            <a:r>
              <a:rPr lang="en-US" sz="1800" b="1" dirty="0">
                <a:cs typeface="+mn-cs"/>
              </a:rPr>
              <a:t>Overview of FAIR – key questions related to the data facilities produce </a:t>
            </a:r>
            <a:r>
              <a:rPr lang="en-US" sz="1800" dirty="0">
                <a:cs typeface="+mn-cs"/>
              </a:rPr>
              <a:t>– What is FAIR? What’s the difference between FAIR and Open? What are the benefits of FAIR for the </a:t>
            </a:r>
            <a:r>
              <a:rPr lang="en-US" sz="1800" dirty="0" err="1">
                <a:cs typeface="+mn-cs"/>
              </a:rPr>
              <a:t>PaN</a:t>
            </a:r>
            <a:r>
              <a:rPr lang="en-US" sz="1800" dirty="0">
                <a:cs typeface="+mn-cs"/>
              </a:rPr>
              <a:t> community? How do I start to make data FAIR? Examples connect the concept of FAIR to practice, highlighting the vital role facilities play in supporting FAIR for </a:t>
            </a:r>
            <a:r>
              <a:rPr lang="en-US" sz="1800" dirty="0" err="1">
                <a:cs typeface="+mn-cs"/>
              </a:rPr>
              <a:t>PaN</a:t>
            </a:r>
            <a:r>
              <a:rPr lang="en-US" sz="1800" dirty="0">
                <a:cs typeface="+mn-cs"/>
              </a:rPr>
              <a:t> research.</a:t>
            </a:r>
          </a:p>
          <a:p>
            <a:pPr indent="-285750" algn="just" defTabSz="914400" fontAlgn="t">
              <a:spcBef>
                <a:spcPts val="0"/>
              </a:spcBef>
              <a:spcAft>
                <a:spcPts val="1800"/>
              </a:spcAft>
            </a:pPr>
            <a:r>
              <a:rPr lang="en-US" sz="1800" b="1" dirty="0">
                <a:cs typeface="+mn-cs"/>
              </a:rPr>
              <a:t>Exploration of the FAIR experiment</a:t>
            </a:r>
            <a:r>
              <a:rPr lang="en-US" sz="1800" dirty="0">
                <a:cs typeface="+mn-cs"/>
              </a:rPr>
              <a:t> – What are the implications of FAIR for data management before, during, and after the experiment? When, where and how during the lifecycle of an experiment do we collect the metadata we need to document data and make them FAIR? What is active data management planning? How does it benefit both facilities and users and how does it help to make data FAIR?</a:t>
            </a:r>
            <a:endParaRPr lang="fr-FR" sz="1800" dirty="0">
              <a:cs typeface="+mn-cs"/>
            </a:endParaRPr>
          </a:p>
        </p:txBody>
      </p:sp>
      <p:sp>
        <p:nvSpPr>
          <p:cNvPr id="2" name="Titre 1">
            <a:extLst>
              <a:ext uri="{FF2B5EF4-FFF2-40B4-BE49-F238E27FC236}">
                <a16:creationId xmlns:a16="http://schemas.microsoft.com/office/drawing/2014/main" id="{620DDBEB-762E-4B90-89E4-71DC173E27B6}"/>
              </a:ext>
            </a:extLst>
          </p:cNvPr>
          <p:cNvSpPr>
            <a:spLocks noGrp="1"/>
          </p:cNvSpPr>
          <p:nvPr>
            <p:ph type="title"/>
          </p:nvPr>
        </p:nvSpPr>
        <p:spPr>
          <a:xfrm>
            <a:off x="838200" y="365125"/>
            <a:ext cx="10338881" cy="1325563"/>
          </a:xfrm>
        </p:spPr>
        <p:txBody>
          <a:bodyPr vert="horz" lIns="91440" tIns="45720" rIns="91440" bIns="45720" rtlCol="0" anchor="ctr">
            <a:normAutofit/>
          </a:bodyPr>
          <a:lstStyle/>
          <a:p>
            <a:pPr>
              <a:spcAft>
                <a:spcPts val="600"/>
              </a:spcAft>
            </a:pPr>
            <a:r>
              <a:rPr lang="en-US" sz="2400" dirty="0">
                <a:solidFill>
                  <a:srgbClr val="4C4D4F"/>
                </a:solidFill>
              </a:rPr>
              <a:t>First training event: FAIR workshop (01-02/10/2020)</a:t>
            </a:r>
            <a:endParaRPr lang="fr-FR" sz="2400" dirty="0">
              <a:solidFill>
                <a:srgbClr val="4C4D4F"/>
              </a:solidFill>
            </a:endParaRPr>
          </a:p>
        </p:txBody>
      </p:sp>
    </p:spTree>
    <p:extLst>
      <p:ext uri="{BB962C8B-B14F-4D97-AF65-F5344CB8AC3E}">
        <p14:creationId xmlns:p14="http://schemas.microsoft.com/office/powerpoint/2010/main" val="1791828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ED39-645D-4911-AEA6-29436484BD73}"/>
              </a:ext>
            </a:extLst>
          </p:cNvPr>
          <p:cNvSpPr>
            <a:spLocks noGrp="1"/>
          </p:cNvSpPr>
          <p:nvPr>
            <p:ph type="title"/>
          </p:nvPr>
        </p:nvSpPr>
        <p:spPr/>
        <p:txBody>
          <a:bodyPr>
            <a:normAutofit/>
          </a:bodyPr>
          <a:lstStyle/>
          <a:p>
            <a:r>
              <a:rPr lang="en-US" sz="2900" dirty="0">
                <a:solidFill>
                  <a:srgbClr val="4C4D4F"/>
                </a:solidFill>
              </a:rPr>
              <a:t>Ten simple rules for making training materials FAIR</a:t>
            </a:r>
          </a:p>
        </p:txBody>
      </p:sp>
      <p:sp>
        <p:nvSpPr>
          <p:cNvPr id="3" name="Content Placeholder 2">
            <a:extLst>
              <a:ext uri="{FF2B5EF4-FFF2-40B4-BE49-F238E27FC236}">
                <a16:creationId xmlns:a16="http://schemas.microsoft.com/office/drawing/2014/main" id="{01C769DC-97CE-4F50-A999-7FD145C35587}"/>
              </a:ext>
            </a:extLst>
          </p:cNvPr>
          <p:cNvSpPr>
            <a:spLocks noGrp="1"/>
          </p:cNvSpPr>
          <p:nvPr>
            <p:ph idx="1"/>
          </p:nvPr>
        </p:nvSpPr>
        <p:spPr>
          <a:xfrm>
            <a:off x="407368" y="1693543"/>
            <a:ext cx="5202799" cy="3912062"/>
          </a:xfrm>
        </p:spPr>
        <p:txBody>
          <a:bodyPr>
            <a:normAutofit/>
          </a:bodyPr>
          <a:lstStyle/>
          <a:p>
            <a:pPr>
              <a:spcAft>
                <a:spcPts val="600"/>
              </a:spcAft>
            </a:pPr>
            <a:r>
              <a:rPr lang="en-US" sz="2000" dirty="0"/>
              <a:t>Guidelines </a:t>
            </a:r>
            <a:r>
              <a:rPr lang="en-US" sz="2000" b="1" dirty="0"/>
              <a:t>which apply the FAIR principles</a:t>
            </a:r>
            <a:r>
              <a:rPr lang="en-US" sz="2000" dirty="0"/>
              <a:t> to limitation experienced by trainers looking to find, (re)use and adapt learning materials.</a:t>
            </a:r>
          </a:p>
          <a:p>
            <a:pPr>
              <a:spcAft>
                <a:spcPts val="600"/>
              </a:spcAft>
            </a:pPr>
            <a:r>
              <a:rPr lang="en-US" sz="2000" dirty="0"/>
              <a:t>Guidelines </a:t>
            </a:r>
            <a:r>
              <a:rPr lang="en-US" sz="2000" b="1" dirty="0"/>
              <a:t>pertinent across domain</a:t>
            </a:r>
            <a:r>
              <a:rPr lang="en-US" sz="2000" i="1" dirty="0"/>
              <a:t> </a:t>
            </a:r>
            <a:r>
              <a:rPr lang="en-US" sz="2000" dirty="0"/>
              <a:t>and include amongst others:</a:t>
            </a:r>
          </a:p>
          <a:p>
            <a:pPr lvl="1">
              <a:spcAft>
                <a:spcPts val="600"/>
              </a:spcAft>
            </a:pPr>
            <a:r>
              <a:rPr lang="en-US" sz="1800" dirty="0"/>
              <a:t>Plan to share your training materials online</a:t>
            </a:r>
          </a:p>
          <a:p>
            <a:pPr lvl="1">
              <a:spcAft>
                <a:spcPts val="600"/>
              </a:spcAft>
            </a:pPr>
            <a:r>
              <a:rPr lang="en-US" sz="1800" dirty="0"/>
              <a:t>Give your training materials a unique identity</a:t>
            </a:r>
          </a:p>
          <a:p>
            <a:pPr lvl="1">
              <a:spcAft>
                <a:spcPts val="600"/>
              </a:spcAft>
            </a:pPr>
            <a:r>
              <a:rPr lang="en-US" sz="1800" dirty="0"/>
              <a:t>Make your training materials contribution friendly</a:t>
            </a:r>
          </a:p>
          <a:p>
            <a:pPr lvl="1">
              <a:spcAft>
                <a:spcPts val="600"/>
              </a:spcAft>
            </a:pPr>
            <a:r>
              <a:rPr lang="en-US" sz="1800" dirty="0"/>
              <a:t>Improve findability of your training materials by properly describing them</a:t>
            </a:r>
          </a:p>
        </p:txBody>
      </p:sp>
      <p:pic>
        <p:nvPicPr>
          <p:cNvPr id="7" name="Image 6" descr="10 Simple rules for making training material FAIR">
            <a:hlinkClick r:id="rId3"/>
            <a:extLst>
              <a:ext uri="{FF2B5EF4-FFF2-40B4-BE49-F238E27FC236}">
                <a16:creationId xmlns:a16="http://schemas.microsoft.com/office/drawing/2014/main" id="{DF04C76C-622D-4DA7-92B6-3B7A67E48D54}"/>
              </a:ext>
            </a:extLst>
          </p:cNvPr>
          <p:cNvPicPr/>
          <p:nvPr/>
        </p:nvPicPr>
        <p:blipFill rotWithShape="1">
          <a:blip r:embed="rId4">
            <a:extLst>
              <a:ext uri="{28A0092B-C50C-407E-A947-70E740481C1C}">
                <a14:useLocalDpi xmlns:a14="http://schemas.microsoft.com/office/drawing/2010/main" val="0"/>
              </a:ext>
            </a:extLst>
          </a:blip>
          <a:srcRect r="2146" b="-1"/>
          <a:stretch/>
        </p:blipFill>
        <p:spPr bwMode="auto">
          <a:xfrm>
            <a:off x="6240016" y="2134296"/>
            <a:ext cx="4660434" cy="3438974"/>
          </a:xfrm>
          <a:prstGeom prst="rect">
            <a:avLst/>
          </a:prstGeom>
          <a:noFill/>
        </p:spPr>
      </p:pic>
      <p:sp>
        <p:nvSpPr>
          <p:cNvPr id="9" name="ZoneTexte 8">
            <a:extLst>
              <a:ext uri="{FF2B5EF4-FFF2-40B4-BE49-F238E27FC236}">
                <a16:creationId xmlns:a16="http://schemas.microsoft.com/office/drawing/2014/main" id="{DAFB8DFF-D6F6-4A01-9091-3D3DB864539B}"/>
              </a:ext>
            </a:extLst>
          </p:cNvPr>
          <p:cNvSpPr txBox="1"/>
          <p:nvPr/>
        </p:nvSpPr>
        <p:spPr>
          <a:xfrm>
            <a:off x="6240016" y="1110218"/>
            <a:ext cx="5584071" cy="738664"/>
          </a:xfrm>
          <a:prstGeom prst="rect">
            <a:avLst/>
          </a:prstGeom>
          <a:noFill/>
        </p:spPr>
        <p:txBody>
          <a:bodyPr wrap="square">
            <a:spAutoFit/>
          </a:bodyPr>
          <a:lstStyle/>
          <a:p>
            <a:r>
              <a:rPr lang="fr-FR" sz="1400" b="0" i="0" u="none" strike="noStrike" dirty="0">
                <a:solidFill>
                  <a:srgbClr val="000000"/>
                </a:solidFill>
                <a:effectLst/>
                <a:latin typeface="+mj-lt"/>
              </a:rPr>
              <a:t>Garcia et al. (2020) </a:t>
            </a:r>
            <a:r>
              <a:rPr lang="fr-FR" sz="1400" b="0" i="0" u="none" strike="noStrike" dirty="0" err="1">
                <a:solidFill>
                  <a:srgbClr val="000000"/>
                </a:solidFill>
                <a:effectLst/>
                <a:latin typeface="+mj-lt"/>
              </a:rPr>
              <a:t>Ten</a:t>
            </a:r>
            <a:r>
              <a:rPr lang="fr-FR" sz="1400" b="0" i="0" u="none" strike="noStrike" dirty="0">
                <a:solidFill>
                  <a:srgbClr val="000000"/>
                </a:solidFill>
                <a:effectLst/>
                <a:latin typeface="+mj-lt"/>
              </a:rPr>
              <a:t> simple </a:t>
            </a:r>
            <a:r>
              <a:rPr lang="fr-FR" sz="1400" b="0" i="0" u="none" strike="noStrike" dirty="0" err="1">
                <a:solidFill>
                  <a:srgbClr val="000000"/>
                </a:solidFill>
                <a:effectLst/>
                <a:latin typeface="+mj-lt"/>
              </a:rPr>
              <a:t>rules</a:t>
            </a:r>
            <a:r>
              <a:rPr lang="fr-FR" sz="1400" b="0" i="0" u="none" strike="noStrike" dirty="0">
                <a:solidFill>
                  <a:srgbClr val="000000"/>
                </a:solidFill>
                <a:effectLst/>
                <a:latin typeface="+mj-lt"/>
              </a:rPr>
              <a:t> for </a:t>
            </a:r>
            <a:r>
              <a:rPr lang="fr-FR" sz="1400" b="0" i="0" u="none" strike="noStrike" dirty="0" err="1">
                <a:solidFill>
                  <a:srgbClr val="000000"/>
                </a:solidFill>
                <a:effectLst/>
                <a:latin typeface="+mj-lt"/>
              </a:rPr>
              <a:t>making</a:t>
            </a:r>
            <a:r>
              <a:rPr lang="fr-FR" sz="1400" b="0" i="0" u="none" strike="noStrike" dirty="0">
                <a:solidFill>
                  <a:srgbClr val="000000"/>
                </a:solidFill>
                <a:effectLst/>
                <a:latin typeface="+mj-lt"/>
              </a:rPr>
              <a:t> training </a:t>
            </a:r>
            <a:r>
              <a:rPr lang="fr-FR" sz="1400" b="0" i="0" u="none" strike="noStrike" dirty="0" err="1">
                <a:solidFill>
                  <a:srgbClr val="000000"/>
                </a:solidFill>
                <a:effectLst/>
                <a:latin typeface="+mj-lt"/>
              </a:rPr>
              <a:t>materials</a:t>
            </a:r>
            <a:r>
              <a:rPr lang="fr-FR" sz="1400" b="0" i="0" u="none" strike="noStrike" dirty="0">
                <a:solidFill>
                  <a:srgbClr val="000000"/>
                </a:solidFill>
                <a:effectLst/>
                <a:latin typeface="+mj-lt"/>
              </a:rPr>
              <a:t> FAIR. </a:t>
            </a:r>
            <a:r>
              <a:rPr lang="fr-FR" sz="1400" b="1" i="0" u="none" strike="noStrike" dirty="0" err="1">
                <a:solidFill>
                  <a:srgbClr val="000000"/>
                </a:solidFill>
                <a:effectLst/>
                <a:latin typeface="+mj-lt"/>
              </a:rPr>
              <a:t>PLoS</a:t>
            </a:r>
            <a:r>
              <a:rPr lang="fr-FR" sz="1400" b="1" i="0" u="none" strike="noStrike" dirty="0">
                <a:solidFill>
                  <a:srgbClr val="000000"/>
                </a:solidFill>
                <a:effectLst/>
                <a:latin typeface="+mj-lt"/>
              </a:rPr>
              <a:t> Comput Biol </a:t>
            </a:r>
            <a:r>
              <a:rPr lang="fr-FR" sz="1400" b="0" i="0" u="none" strike="noStrike" dirty="0">
                <a:solidFill>
                  <a:srgbClr val="000000"/>
                </a:solidFill>
                <a:effectLst/>
                <a:latin typeface="+mj-lt"/>
              </a:rPr>
              <a:t>16(5): e1007854. </a:t>
            </a:r>
            <a:r>
              <a:rPr lang="fr-FR" sz="1400" b="0" i="0" u="sng" strike="noStrike" dirty="0">
                <a:solidFill>
                  <a:srgbClr val="3399FF"/>
                </a:solidFill>
                <a:effectLst/>
                <a:latin typeface="+mj-lt"/>
                <a:hlinkClick r:id="rId5"/>
              </a:rPr>
              <a:t>https://doi.org/10.1371/journal.pcbi.1007854</a:t>
            </a:r>
            <a:endParaRPr lang="fr-FR" sz="1400" dirty="0">
              <a:latin typeface="+mj-lt"/>
            </a:endParaRPr>
          </a:p>
        </p:txBody>
      </p:sp>
      <p:pic>
        <p:nvPicPr>
          <p:cNvPr id="1026" name="Picture 2" descr="Elixir Europe logo - DiSSCo">
            <a:extLst>
              <a:ext uri="{FF2B5EF4-FFF2-40B4-BE49-F238E27FC236}">
                <a16:creationId xmlns:a16="http://schemas.microsoft.com/office/drawing/2014/main" id="{E4476D22-0B9D-46E2-BCBF-28B79E3F58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05837" y="4149080"/>
            <a:ext cx="1248325" cy="94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57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DB23CEC-E4C4-461F-A2C5-62CB8979B0AB}"/>
              </a:ext>
            </a:extLst>
          </p:cNvPr>
          <p:cNvSpPr>
            <a:spLocks noGrp="1"/>
          </p:cNvSpPr>
          <p:nvPr>
            <p:ph idx="1"/>
          </p:nvPr>
        </p:nvSpPr>
        <p:spPr>
          <a:xfrm>
            <a:off x="479376" y="1484784"/>
            <a:ext cx="10972800" cy="4525963"/>
          </a:xfrm>
        </p:spPr>
        <p:txBody>
          <a:bodyPr>
            <a:normAutofit/>
          </a:bodyPr>
          <a:lstStyle/>
          <a:p>
            <a:pPr algn="just">
              <a:spcAft>
                <a:spcPts val="1200"/>
              </a:spcAft>
            </a:pPr>
            <a:r>
              <a:rPr lang="en-US" sz="1800" dirty="0">
                <a:latin typeface="+mj-lt"/>
              </a:rPr>
              <a:t>The future </a:t>
            </a:r>
            <a:r>
              <a:rPr lang="en-US" sz="1800" dirty="0" err="1">
                <a:latin typeface="+mj-lt"/>
              </a:rPr>
              <a:t>PaN</a:t>
            </a:r>
            <a:r>
              <a:rPr lang="en-US" sz="1800" dirty="0">
                <a:latin typeface="+mj-lt"/>
              </a:rPr>
              <a:t> training portal: </a:t>
            </a:r>
          </a:p>
          <a:p>
            <a:pPr lvl="1" algn="just">
              <a:spcAft>
                <a:spcPts val="1200"/>
              </a:spcAft>
            </a:pPr>
            <a:r>
              <a:rPr lang="en-US" sz="1800" b="1" dirty="0">
                <a:latin typeface="+mj-lt"/>
              </a:rPr>
              <a:t>will be a registry that helps European </a:t>
            </a:r>
            <a:r>
              <a:rPr lang="en-US" sz="1800" b="1" dirty="0" err="1">
                <a:latin typeface="+mj-lt"/>
              </a:rPr>
              <a:t>PaN</a:t>
            </a:r>
            <a:r>
              <a:rPr lang="en-US" sz="1800" b="1" dirty="0">
                <a:latin typeface="+mj-lt"/>
              </a:rPr>
              <a:t> RIs </a:t>
            </a:r>
            <a:r>
              <a:rPr lang="en-US" sz="1800" dirty="0">
                <a:latin typeface="+mj-lt"/>
              </a:rPr>
              <a:t>to promote their latest events and contribute to their catalogue of training material.	</a:t>
            </a:r>
          </a:p>
          <a:p>
            <a:pPr lvl="1" algn="just">
              <a:spcAft>
                <a:spcPts val="1200"/>
              </a:spcAft>
            </a:pPr>
            <a:r>
              <a:rPr lang="en-US" sz="1800" b="1" dirty="0">
                <a:latin typeface="+mj-lt"/>
              </a:rPr>
              <a:t>will be an aggregator of training resources </a:t>
            </a:r>
            <a:r>
              <a:rPr lang="en-US" sz="1800" dirty="0">
                <a:latin typeface="+mj-lt"/>
              </a:rPr>
              <a:t>(material and events) </a:t>
            </a:r>
          </a:p>
          <a:p>
            <a:pPr lvl="1" algn="just">
              <a:spcAft>
                <a:spcPts val="1200"/>
              </a:spcAft>
            </a:pPr>
            <a:r>
              <a:rPr lang="en-US" sz="1800" b="1" dirty="0">
                <a:latin typeface="+mj-lt"/>
              </a:rPr>
              <a:t>will include the e-learning platform </a:t>
            </a:r>
            <a:r>
              <a:rPr lang="en-US" sz="1800" dirty="0">
                <a:latin typeface="+mj-lt"/>
              </a:rPr>
              <a:t>currently developed by </a:t>
            </a:r>
            <a:r>
              <a:rPr lang="en-US" sz="1800" dirty="0" err="1">
                <a:latin typeface="+mj-lt"/>
              </a:rPr>
              <a:t>PaNOSC</a:t>
            </a:r>
            <a:r>
              <a:rPr lang="en-US" sz="1800" dirty="0">
                <a:latin typeface="+mj-lt"/>
              </a:rPr>
              <a:t> to create and locally store training material</a:t>
            </a:r>
          </a:p>
          <a:p>
            <a:pPr lvl="1" algn="just">
              <a:spcAft>
                <a:spcPts val="1200"/>
              </a:spcAft>
            </a:pPr>
            <a:r>
              <a:rPr lang="en-US" sz="1800" b="1" dirty="0">
                <a:latin typeface="+mj-lt"/>
              </a:rPr>
              <a:t>will not be a repository and will not store (major) content </a:t>
            </a:r>
            <a:r>
              <a:rPr lang="en-US" sz="1800" dirty="0">
                <a:latin typeface="+mj-lt"/>
              </a:rPr>
              <a:t>(the e-learning platform will do it locally if necessary). it will describe the training material and index links to content provider’s training material (training provider’s website or repositories as </a:t>
            </a:r>
            <a:r>
              <a:rPr lang="en-US" sz="1800" dirty="0" err="1">
                <a:latin typeface="+mj-lt"/>
              </a:rPr>
              <a:t>Github</a:t>
            </a:r>
            <a:r>
              <a:rPr lang="en-US" sz="1800" dirty="0">
                <a:latin typeface="+mj-lt"/>
              </a:rPr>
              <a:t>, </a:t>
            </a:r>
            <a:r>
              <a:rPr lang="en-US" sz="1800" dirty="0" err="1">
                <a:latin typeface="+mj-lt"/>
              </a:rPr>
              <a:t>Zenodo</a:t>
            </a:r>
            <a:r>
              <a:rPr lang="en-US" sz="1800" dirty="0">
                <a:latin typeface="+mj-lt"/>
              </a:rPr>
              <a:t>, Open Aire, </a:t>
            </a:r>
            <a:r>
              <a:rPr lang="en-US" sz="1800" dirty="0" err="1">
                <a:latin typeface="+mj-lt"/>
              </a:rPr>
              <a:t>etc</a:t>
            </a:r>
            <a:r>
              <a:rPr lang="en-US" sz="1800" dirty="0">
                <a:latin typeface="+mj-lt"/>
              </a:rPr>
              <a:t>). </a:t>
            </a:r>
          </a:p>
          <a:p>
            <a:pPr algn="just">
              <a:spcAft>
                <a:spcPts val="1200"/>
              </a:spcAft>
            </a:pPr>
            <a:r>
              <a:rPr lang="en-US" sz="1800" dirty="0">
                <a:latin typeface="+mj-lt"/>
              </a:rPr>
              <a:t>Future work on </a:t>
            </a:r>
            <a:r>
              <a:rPr lang="en-US" sz="1800" b="1" dirty="0">
                <a:latin typeface="+mj-lt"/>
              </a:rPr>
              <a:t>collecting the material and events</a:t>
            </a:r>
            <a:r>
              <a:rPr lang="en-US" sz="1800" dirty="0">
                <a:latin typeface="+mj-lt"/>
              </a:rPr>
              <a:t>, and on </a:t>
            </a:r>
            <a:r>
              <a:rPr lang="en-US" sz="1800" b="1" dirty="0">
                <a:latin typeface="+mj-lt"/>
              </a:rPr>
              <a:t>metadata</a:t>
            </a:r>
            <a:r>
              <a:rPr lang="en-US" sz="1800" dirty="0">
                <a:latin typeface="+mj-lt"/>
              </a:rPr>
              <a:t> definition to index the training content</a:t>
            </a:r>
          </a:p>
          <a:p>
            <a:pPr algn="just">
              <a:spcAft>
                <a:spcPts val="1200"/>
              </a:spcAft>
            </a:pPr>
            <a:endParaRPr lang="en-US" sz="1800" dirty="0">
              <a:latin typeface="+mj-lt"/>
            </a:endParaRPr>
          </a:p>
          <a:p>
            <a:pPr algn="just">
              <a:spcAft>
                <a:spcPts val="1200"/>
              </a:spcAft>
            </a:pPr>
            <a:endParaRPr lang="en-US" sz="1800" dirty="0">
              <a:latin typeface="+mj-lt"/>
            </a:endParaRPr>
          </a:p>
          <a:p>
            <a:pPr algn="just">
              <a:spcAft>
                <a:spcPts val="1200"/>
              </a:spcAft>
            </a:pPr>
            <a:endParaRPr lang="fr-FR" sz="2000" dirty="0">
              <a:latin typeface="+mj-lt"/>
            </a:endParaRPr>
          </a:p>
        </p:txBody>
      </p:sp>
      <p:sp>
        <p:nvSpPr>
          <p:cNvPr id="4" name="Titre 1">
            <a:extLst>
              <a:ext uri="{FF2B5EF4-FFF2-40B4-BE49-F238E27FC236}">
                <a16:creationId xmlns:a16="http://schemas.microsoft.com/office/drawing/2014/main" id="{BABBECAA-E889-42FC-9CCB-7DEA02AAECEB}"/>
              </a:ext>
            </a:extLst>
          </p:cNvPr>
          <p:cNvSpPr>
            <a:spLocks noGrp="1"/>
          </p:cNvSpPr>
          <p:nvPr>
            <p:ph type="title"/>
          </p:nvPr>
        </p:nvSpPr>
        <p:spPr>
          <a:xfrm>
            <a:off x="838200" y="365125"/>
            <a:ext cx="10515600" cy="1119659"/>
          </a:xfrm>
        </p:spPr>
        <p:txBody>
          <a:bodyPr/>
          <a:lstStyle/>
          <a:p>
            <a:r>
              <a:rPr lang="fr-FR" sz="2900" dirty="0" err="1">
                <a:solidFill>
                  <a:srgbClr val="4C4D4F"/>
                </a:solidFill>
              </a:rPr>
              <a:t>Characteristics</a:t>
            </a:r>
            <a:r>
              <a:rPr lang="fr-FR" sz="2900" dirty="0">
                <a:solidFill>
                  <a:srgbClr val="4C4D4F"/>
                </a:solidFill>
              </a:rPr>
              <a:t> of the future </a:t>
            </a:r>
            <a:r>
              <a:rPr lang="fr-FR" sz="2900" dirty="0" err="1">
                <a:solidFill>
                  <a:srgbClr val="4C4D4F"/>
                </a:solidFill>
              </a:rPr>
              <a:t>PaN</a:t>
            </a:r>
            <a:r>
              <a:rPr lang="fr-FR" sz="2900" dirty="0">
                <a:solidFill>
                  <a:srgbClr val="4C4D4F"/>
                </a:solidFill>
              </a:rPr>
              <a:t> training portal</a:t>
            </a:r>
          </a:p>
        </p:txBody>
      </p:sp>
    </p:spTree>
    <p:extLst>
      <p:ext uri="{BB962C8B-B14F-4D97-AF65-F5344CB8AC3E}">
        <p14:creationId xmlns:p14="http://schemas.microsoft.com/office/powerpoint/2010/main" val="3053617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245D40-AC38-4D1E-90FC-F09A46188959}"/>
              </a:ext>
            </a:extLst>
          </p:cNvPr>
          <p:cNvSpPr>
            <a:spLocks noGrp="1"/>
          </p:cNvSpPr>
          <p:nvPr>
            <p:ph type="title"/>
          </p:nvPr>
        </p:nvSpPr>
        <p:spPr>
          <a:xfrm>
            <a:off x="4465074" y="124979"/>
            <a:ext cx="3382818" cy="1325563"/>
          </a:xfrm>
          <a:ln w="9525">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a:normAutofit/>
          </a:bodyPr>
          <a:lstStyle/>
          <a:p>
            <a:pPr algn="ctr"/>
            <a:r>
              <a:rPr lang="fr-FR" sz="2400" dirty="0" err="1">
                <a:solidFill>
                  <a:srgbClr val="4C4D4F"/>
                </a:solidFill>
                <a:latin typeface="Muli Black"/>
                <a:ea typeface="+mj-ea"/>
              </a:rPr>
              <a:t>PaN</a:t>
            </a:r>
            <a:r>
              <a:rPr lang="fr-FR" sz="2400" dirty="0">
                <a:solidFill>
                  <a:srgbClr val="4C4D4F"/>
                </a:solidFill>
                <a:latin typeface="Muli Black"/>
                <a:ea typeface="+mj-ea"/>
              </a:rPr>
              <a:t> training portal</a:t>
            </a:r>
          </a:p>
        </p:txBody>
      </p:sp>
      <p:sp>
        <p:nvSpPr>
          <p:cNvPr id="3" name="Espace réservé du contenu 2">
            <a:extLst>
              <a:ext uri="{FF2B5EF4-FFF2-40B4-BE49-F238E27FC236}">
                <a16:creationId xmlns:a16="http://schemas.microsoft.com/office/drawing/2014/main" id="{493CB237-A9F1-4B68-B1D3-E1F73FCB4FD7}"/>
              </a:ext>
            </a:extLst>
          </p:cNvPr>
          <p:cNvSpPr>
            <a:spLocks noGrp="1"/>
          </p:cNvSpPr>
          <p:nvPr>
            <p:ph idx="1"/>
          </p:nvPr>
        </p:nvSpPr>
        <p:spPr>
          <a:xfrm>
            <a:off x="838200" y="1825625"/>
            <a:ext cx="3261852" cy="3979639"/>
          </a:xfrm>
          <a:ln w="9525">
            <a:solidFill>
              <a:schemeClr val="tx1">
                <a:lumMod val="50000"/>
                <a:lumOff val="50000"/>
              </a:schemeClr>
            </a:solidFill>
          </a:ln>
        </p:spPr>
        <p:style>
          <a:lnRef idx="2">
            <a:schemeClr val="accent5"/>
          </a:lnRef>
          <a:fillRef idx="1">
            <a:schemeClr val="lt1"/>
          </a:fillRef>
          <a:effectRef idx="0">
            <a:schemeClr val="accent5"/>
          </a:effectRef>
          <a:fontRef idx="minor">
            <a:schemeClr val="dk1"/>
          </a:fontRef>
        </p:style>
        <p:txBody>
          <a:bodyPr>
            <a:normAutofit/>
          </a:bodyPr>
          <a:lstStyle/>
          <a:p>
            <a:pPr marL="0" indent="0" algn="ctr">
              <a:buNone/>
            </a:pPr>
            <a:endParaRPr lang="fr-FR" sz="2400" b="1" dirty="0">
              <a:solidFill>
                <a:srgbClr val="E01783"/>
              </a:solidFill>
            </a:endParaRPr>
          </a:p>
          <a:p>
            <a:pPr marL="0" indent="0" algn="ctr">
              <a:buNone/>
            </a:pPr>
            <a:endParaRPr lang="fr-FR" sz="2400" b="1" dirty="0">
              <a:solidFill>
                <a:srgbClr val="E01783"/>
              </a:solidFill>
            </a:endParaRPr>
          </a:p>
          <a:p>
            <a:pPr marL="0" indent="0" algn="ctr">
              <a:buNone/>
            </a:pPr>
            <a:endParaRPr lang="fr-FR" sz="2800" b="1" dirty="0">
              <a:solidFill>
                <a:srgbClr val="E01783"/>
              </a:solidFill>
            </a:endParaRPr>
          </a:p>
          <a:p>
            <a:pPr marL="0" indent="0" algn="ctr">
              <a:buNone/>
            </a:pPr>
            <a:r>
              <a:rPr lang="fr-FR" sz="2000" b="1" dirty="0">
                <a:solidFill>
                  <a:srgbClr val="4C4D4F"/>
                </a:solidFill>
                <a:latin typeface="Muli Black"/>
                <a:ea typeface="+mj-ea"/>
              </a:rPr>
              <a:t>Training </a:t>
            </a:r>
            <a:r>
              <a:rPr lang="fr-FR" sz="2000" b="1" dirty="0" err="1">
                <a:solidFill>
                  <a:srgbClr val="4C4D4F"/>
                </a:solidFill>
                <a:latin typeface="Muli Black"/>
                <a:ea typeface="+mj-ea"/>
              </a:rPr>
              <a:t>events</a:t>
            </a:r>
            <a:endParaRPr lang="fr-FR" sz="2000" b="1" dirty="0">
              <a:solidFill>
                <a:srgbClr val="4C4D4F"/>
              </a:solidFill>
              <a:latin typeface="Muli Black"/>
              <a:ea typeface="+mj-ea"/>
            </a:endParaRPr>
          </a:p>
          <a:p>
            <a:endParaRPr lang="en-US" sz="2000" dirty="0"/>
          </a:p>
          <a:p>
            <a:r>
              <a:rPr lang="en-US" sz="1800" b="1" dirty="0"/>
              <a:t>Catalogue of training events </a:t>
            </a:r>
            <a:r>
              <a:rPr lang="en-US" sz="1800" dirty="0"/>
              <a:t>of interest for the </a:t>
            </a:r>
            <a:r>
              <a:rPr lang="en-US" sz="1800" dirty="0" err="1"/>
              <a:t>PaN</a:t>
            </a:r>
            <a:r>
              <a:rPr lang="en-US" sz="1800" dirty="0"/>
              <a:t> community (Online and f2f events)</a:t>
            </a:r>
          </a:p>
          <a:p>
            <a:pPr>
              <a:spcAft>
                <a:spcPts val="600"/>
              </a:spcAft>
            </a:pPr>
            <a:r>
              <a:rPr lang="en-US" sz="1800" dirty="0"/>
              <a:t>Workshops, MOOCs, summer schools, users’ meetings …</a:t>
            </a:r>
            <a:endParaRPr lang="fr-FR" sz="1800" dirty="0"/>
          </a:p>
        </p:txBody>
      </p:sp>
      <p:sp>
        <p:nvSpPr>
          <p:cNvPr id="4" name="Espace réservé du contenu 2">
            <a:extLst>
              <a:ext uri="{FF2B5EF4-FFF2-40B4-BE49-F238E27FC236}">
                <a16:creationId xmlns:a16="http://schemas.microsoft.com/office/drawing/2014/main" id="{67CDB19B-CC99-4B7C-9F44-E1DFD079689A}"/>
              </a:ext>
            </a:extLst>
          </p:cNvPr>
          <p:cNvSpPr txBox="1">
            <a:spLocks/>
          </p:cNvSpPr>
          <p:nvPr/>
        </p:nvSpPr>
        <p:spPr>
          <a:xfrm>
            <a:off x="4529133" y="1831686"/>
            <a:ext cx="3261852" cy="3973578"/>
          </a:xfrm>
          <a:prstGeom prst="rect">
            <a:avLst/>
          </a:prstGeom>
          <a:ln w="9525">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sz="2400" b="1" dirty="0">
              <a:solidFill>
                <a:srgbClr val="E01783"/>
              </a:solidFill>
            </a:endParaRPr>
          </a:p>
          <a:p>
            <a:pPr marL="0" indent="0" algn="ctr">
              <a:buFont typeface="Arial" panose="020B0604020202020204" pitchFamily="34" charset="0"/>
              <a:buNone/>
            </a:pPr>
            <a:endParaRPr lang="fr-FR" sz="2400" b="1" dirty="0">
              <a:solidFill>
                <a:srgbClr val="E01783"/>
              </a:solidFill>
            </a:endParaRPr>
          </a:p>
          <a:p>
            <a:pPr marL="0" indent="0" algn="ctr">
              <a:buFont typeface="Arial" panose="020B0604020202020204" pitchFamily="34" charset="0"/>
              <a:buNone/>
            </a:pPr>
            <a:endParaRPr lang="fr-FR" sz="100" b="1" dirty="0">
              <a:solidFill>
                <a:srgbClr val="E01783"/>
              </a:solidFill>
            </a:endParaRPr>
          </a:p>
          <a:p>
            <a:pPr marL="0" indent="0" algn="ctr" defTabSz="457200">
              <a:spcBef>
                <a:spcPts val="0"/>
              </a:spcBef>
              <a:buNone/>
            </a:pPr>
            <a:endParaRPr lang="fr-FR" sz="2000" b="1" dirty="0">
              <a:solidFill>
                <a:srgbClr val="4C4D4F"/>
              </a:solidFill>
              <a:latin typeface="Muli Black"/>
              <a:ea typeface="+mj-ea"/>
            </a:endParaRPr>
          </a:p>
          <a:p>
            <a:pPr marL="0" indent="0" algn="ctr" defTabSz="457200">
              <a:spcBef>
                <a:spcPts val="0"/>
              </a:spcBef>
              <a:buNone/>
            </a:pPr>
            <a:r>
              <a:rPr lang="fr-FR" sz="2000" b="1" dirty="0">
                <a:solidFill>
                  <a:srgbClr val="4C4D4F"/>
                </a:solidFill>
                <a:latin typeface="Muli Black"/>
                <a:ea typeface="+mj-ea"/>
              </a:rPr>
              <a:t>Training </a:t>
            </a:r>
            <a:r>
              <a:rPr lang="fr-FR" sz="2000" b="1" dirty="0" err="1">
                <a:solidFill>
                  <a:srgbClr val="4C4D4F"/>
                </a:solidFill>
                <a:latin typeface="Muli Black"/>
                <a:ea typeface="+mj-ea"/>
              </a:rPr>
              <a:t>material</a:t>
            </a:r>
            <a:r>
              <a:rPr lang="fr-FR" sz="2000" b="1" dirty="0">
                <a:solidFill>
                  <a:srgbClr val="4C4D4F"/>
                </a:solidFill>
                <a:latin typeface="Muli Black"/>
                <a:ea typeface="+mj-ea"/>
              </a:rPr>
              <a:t> </a:t>
            </a:r>
          </a:p>
          <a:p>
            <a:pPr marL="0" indent="0" algn="ctr">
              <a:buFont typeface="Arial" panose="020B0604020202020204" pitchFamily="34" charset="0"/>
              <a:buNone/>
            </a:pPr>
            <a:endParaRPr lang="fr-FR" sz="900" b="1" dirty="0">
              <a:solidFill>
                <a:srgbClr val="E01783"/>
              </a:solidFill>
            </a:endParaRPr>
          </a:p>
          <a:p>
            <a:pPr>
              <a:spcAft>
                <a:spcPts val="600"/>
              </a:spcAft>
            </a:pPr>
            <a:r>
              <a:rPr lang="en-US" sz="1800" b="1" dirty="0"/>
              <a:t>Catalogue of training materials </a:t>
            </a:r>
            <a:r>
              <a:rPr lang="en-US" sz="1800" dirty="0"/>
              <a:t>of interest for the </a:t>
            </a:r>
            <a:r>
              <a:rPr lang="en-US" sz="1800" dirty="0" err="1"/>
              <a:t>PaN</a:t>
            </a:r>
            <a:r>
              <a:rPr lang="en-US" sz="1800" dirty="0"/>
              <a:t> community</a:t>
            </a:r>
          </a:p>
          <a:p>
            <a:pPr>
              <a:spcBef>
                <a:spcPts val="600"/>
              </a:spcBef>
            </a:pPr>
            <a:r>
              <a:rPr lang="en-US" sz="1800" dirty="0"/>
              <a:t>External links to content provider’s website or repositories as </a:t>
            </a:r>
            <a:r>
              <a:rPr lang="en-US" sz="1800" dirty="0" err="1"/>
              <a:t>Github</a:t>
            </a:r>
            <a:r>
              <a:rPr lang="en-US" sz="1800" dirty="0"/>
              <a:t>, </a:t>
            </a:r>
            <a:r>
              <a:rPr lang="en-US" sz="1800" dirty="0" err="1"/>
              <a:t>Zenodo</a:t>
            </a:r>
            <a:r>
              <a:rPr lang="en-US" sz="1800" dirty="0"/>
              <a:t>, Open Aire, </a:t>
            </a:r>
            <a:r>
              <a:rPr lang="en-US" sz="1800" dirty="0" err="1"/>
              <a:t>etc</a:t>
            </a:r>
            <a:endParaRPr lang="fr-FR" sz="1800" dirty="0"/>
          </a:p>
        </p:txBody>
      </p:sp>
      <p:sp>
        <p:nvSpPr>
          <p:cNvPr id="5" name="Espace réservé du contenu 2">
            <a:extLst>
              <a:ext uri="{FF2B5EF4-FFF2-40B4-BE49-F238E27FC236}">
                <a16:creationId xmlns:a16="http://schemas.microsoft.com/office/drawing/2014/main" id="{1B1FD980-AC68-4856-ABF2-E3C8F3F7C01F}"/>
              </a:ext>
            </a:extLst>
          </p:cNvPr>
          <p:cNvSpPr txBox="1">
            <a:spLocks/>
          </p:cNvSpPr>
          <p:nvPr/>
        </p:nvSpPr>
        <p:spPr>
          <a:xfrm>
            <a:off x="8187813" y="1825625"/>
            <a:ext cx="3261852" cy="3973578"/>
          </a:xfrm>
          <a:prstGeom prst="rect">
            <a:avLst/>
          </a:prstGeom>
          <a:ln w="9525">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sz="2400" b="1" dirty="0">
              <a:solidFill>
                <a:srgbClr val="E01783"/>
              </a:solidFill>
            </a:endParaRPr>
          </a:p>
          <a:p>
            <a:pPr marL="0" indent="0" algn="ctr">
              <a:buFont typeface="Arial" panose="020B0604020202020204" pitchFamily="34" charset="0"/>
              <a:buNone/>
            </a:pPr>
            <a:endParaRPr lang="fr-FR" sz="2400" b="1" dirty="0">
              <a:solidFill>
                <a:srgbClr val="E01783"/>
              </a:solidFill>
            </a:endParaRPr>
          </a:p>
          <a:p>
            <a:pPr marL="0" indent="0" algn="ctr">
              <a:buFont typeface="Arial" panose="020B0604020202020204" pitchFamily="34" charset="0"/>
              <a:buNone/>
            </a:pPr>
            <a:endParaRPr lang="fr-FR" sz="200" b="1" dirty="0">
              <a:solidFill>
                <a:srgbClr val="E01783"/>
              </a:solidFill>
            </a:endParaRPr>
          </a:p>
          <a:p>
            <a:pPr marL="0" indent="0" algn="ctr" defTabSz="457200">
              <a:spcBef>
                <a:spcPts val="0"/>
              </a:spcBef>
              <a:buNone/>
            </a:pPr>
            <a:endParaRPr lang="fr-FR" sz="2000" b="1" dirty="0">
              <a:solidFill>
                <a:srgbClr val="4C4D4F"/>
              </a:solidFill>
              <a:latin typeface="Muli Black"/>
              <a:ea typeface="+mj-ea"/>
            </a:endParaRPr>
          </a:p>
          <a:p>
            <a:pPr marL="0" indent="0" algn="ctr" defTabSz="457200">
              <a:spcBef>
                <a:spcPts val="0"/>
              </a:spcBef>
              <a:buNone/>
            </a:pPr>
            <a:r>
              <a:rPr lang="fr-FR" sz="2000" b="1" dirty="0">
                <a:solidFill>
                  <a:srgbClr val="4C4D4F"/>
                </a:solidFill>
                <a:latin typeface="Muli Black"/>
                <a:ea typeface="+mj-ea"/>
              </a:rPr>
              <a:t>E-learning platform</a:t>
            </a:r>
          </a:p>
          <a:p>
            <a:endParaRPr lang="en-US" sz="1000" b="1" dirty="0"/>
          </a:p>
          <a:p>
            <a:r>
              <a:rPr lang="en-US" sz="1800" b="1" dirty="0"/>
              <a:t>Tool available to create and store training material</a:t>
            </a:r>
          </a:p>
          <a:p>
            <a:pPr lvl="2"/>
            <a:r>
              <a:rPr lang="en-US" sz="1600" dirty="0"/>
              <a:t>Moodle</a:t>
            </a:r>
          </a:p>
          <a:p>
            <a:pPr lvl="2"/>
            <a:r>
              <a:rPr lang="en-US" sz="1600" dirty="0"/>
              <a:t>Simulation tools</a:t>
            </a:r>
          </a:p>
          <a:p>
            <a:pPr lvl="2"/>
            <a:r>
              <a:rPr lang="en-US" sz="1600" dirty="0" err="1"/>
              <a:t>MediaWiki</a:t>
            </a:r>
            <a:endParaRPr lang="fr-FR" sz="1600" dirty="0"/>
          </a:p>
        </p:txBody>
      </p:sp>
      <p:cxnSp>
        <p:nvCxnSpPr>
          <p:cNvPr id="7" name="Connecteur droit avec flèche 6">
            <a:extLst>
              <a:ext uri="{FF2B5EF4-FFF2-40B4-BE49-F238E27FC236}">
                <a16:creationId xmlns:a16="http://schemas.microsoft.com/office/drawing/2014/main" id="{39864907-D8E5-4676-9613-456B6F6EF11F}"/>
              </a:ext>
            </a:extLst>
          </p:cNvPr>
          <p:cNvCxnSpPr>
            <a:cxnSpLocks/>
            <a:stCxn id="2" idx="1"/>
            <a:endCxn id="3" idx="0"/>
          </p:cNvCxnSpPr>
          <p:nvPr/>
        </p:nvCxnSpPr>
        <p:spPr>
          <a:xfrm flipH="1">
            <a:off x="2469126" y="787761"/>
            <a:ext cx="1995948" cy="1037864"/>
          </a:xfrm>
          <a:prstGeom prst="straightConnector1">
            <a:avLst/>
          </a:prstGeom>
          <a:ln w="95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1B9C6E3B-A9F0-41EE-B09A-7C76D1482EAA}"/>
              </a:ext>
            </a:extLst>
          </p:cNvPr>
          <p:cNvCxnSpPr>
            <a:stCxn id="2" idx="2"/>
          </p:cNvCxnSpPr>
          <p:nvPr/>
        </p:nvCxnSpPr>
        <p:spPr>
          <a:xfrm>
            <a:off x="6156483" y="1450542"/>
            <a:ext cx="0" cy="375083"/>
          </a:xfrm>
          <a:prstGeom prst="straightConnector1">
            <a:avLst/>
          </a:prstGeom>
          <a:ln w="95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D39A0D32-67F9-4722-B34C-AFDC6FCBF2A4}"/>
              </a:ext>
            </a:extLst>
          </p:cNvPr>
          <p:cNvCxnSpPr>
            <a:cxnSpLocks/>
            <a:stCxn id="2" idx="3"/>
            <a:endCxn id="5" idx="0"/>
          </p:cNvCxnSpPr>
          <p:nvPr/>
        </p:nvCxnSpPr>
        <p:spPr>
          <a:xfrm>
            <a:off x="7847892" y="787761"/>
            <a:ext cx="1970847" cy="1037864"/>
          </a:xfrm>
          <a:prstGeom prst="straightConnector1">
            <a:avLst/>
          </a:prstGeom>
          <a:ln w="95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a16="http://schemas.microsoft.com/office/drawing/2014/main" id="{5D671A40-227D-489E-9C06-9F5F1DDE3376}"/>
              </a:ext>
            </a:extLst>
          </p:cNvPr>
          <p:cNvPicPr>
            <a:picLocks noChangeAspect="1"/>
          </p:cNvPicPr>
          <p:nvPr/>
        </p:nvPicPr>
        <p:blipFill>
          <a:blip r:embed="rId3"/>
          <a:stretch>
            <a:fillRect/>
          </a:stretch>
        </p:blipFill>
        <p:spPr>
          <a:xfrm>
            <a:off x="5408579" y="2077191"/>
            <a:ext cx="1445603" cy="803733"/>
          </a:xfrm>
          <a:prstGeom prst="rect">
            <a:avLst/>
          </a:prstGeom>
          <a:ln w="9525">
            <a:solidFill>
              <a:schemeClr val="tx1">
                <a:lumMod val="50000"/>
                <a:lumOff val="50000"/>
              </a:schemeClr>
            </a:solidFill>
          </a:ln>
        </p:spPr>
      </p:pic>
      <p:pic>
        <p:nvPicPr>
          <p:cNvPr id="17" name="Image 16">
            <a:extLst>
              <a:ext uri="{FF2B5EF4-FFF2-40B4-BE49-F238E27FC236}">
                <a16:creationId xmlns:a16="http://schemas.microsoft.com/office/drawing/2014/main" id="{DA9A1132-6925-4C09-BC3B-98FD6DFB826D}"/>
              </a:ext>
            </a:extLst>
          </p:cNvPr>
          <p:cNvPicPr>
            <a:picLocks noChangeAspect="1"/>
          </p:cNvPicPr>
          <p:nvPr/>
        </p:nvPicPr>
        <p:blipFill>
          <a:blip r:embed="rId4"/>
          <a:stretch>
            <a:fillRect/>
          </a:stretch>
        </p:blipFill>
        <p:spPr>
          <a:xfrm>
            <a:off x="1775586" y="2077191"/>
            <a:ext cx="1463524" cy="822431"/>
          </a:xfrm>
          <a:prstGeom prst="rect">
            <a:avLst/>
          </a:prstGeom>
          <a:ln w="9525">
            <a:solidFill>
              <a:schemeClr val="tx1">
                <a:lumMod val="50000"/>
                <a:lumOff val="50000"/>
              </a:schemeClr>
            </a:solidFill>
          </a:ln>
        </p:spPr>
      </p:pic>
      <p:pic>
        <p:nvPicPr>
          <p:cNvPr id="19" name="Image 18">
            <a:extLst>
              <a:ext uri="{FF2B5EF4-FFF2-40B4-BE49-F238E27FC236}">
                <a16:creationId xmlns:a16="http://schemas.microsoft.com/office/drawing/2014/main" id="{B79742A9-920D-419C-A8B9-BF83DA2D7CAF}"/>
              </a:ext>
            </a:extLst>
          </p:cNvPr>
          <p:cNvPicPr>
            <a:picLocks noChangeAspect="1"/>
          </p:cNvPicPr>
          <p:nvPr/>
        </p:nvPicPr>
        <p:blipFill>
          <a:blip r:embed="rId5"/>
          <a:stretch>
            <a:fillRect/>
          </a:stretch>
        </p:blipFill>
        <p:spPr>
          <a:xfrm>
            <a:off x="9221590" y="2043729"/>
            <a:ext cx="1203530" cy="837195"/>
          </a:xfrm>
          <a:prstGeom prst="rect">
            <a:avLst/>
          </a:prstGeom>
          <a:ln w="9525">
            <a:solidFill>
              <a:schemeClr val="tx1">
                <a:lumMod val="50000"/>
                <a:lumOff val="50000"/>
              </a:schemeClr>
            </a:solidFill>
          </a:ln>
        </p:spPr>
      </p:pic>
      <p:sp>
        <p:nvSpPr>
          <p:cNvPr id="20" name="ZoneTexte 19">
            <a:extLst>
              <a:ext uri="{FF2B5EF4-FFF2-40B4-BE49-F238E27FC236}">
                <a16:creationId xmlns:a16="http://schemas.microsoft.com/office/drawing/2014/main" id="{6ABC183B-39E9-45E0-BDBF-66B6474C107C}"/>
              </a:ext>
            </a:extLst>
          </p:cNvPr>
          <p:cNvSpPr txBox="1"/>
          <p:nvPr/>
        </p:nvSpPr>
        <p:spPr>
          <a:xfrm>
            <a:off x="991457" y="274585"/>
            <a:ext cx="2458553" cy="523220"/>
          </a:xfrm>
          <a:prstGeom prst="rect">
            <a:avLst/>
          </a:prstGeom>
          <a:ln w="9525">
            <a:solidFill>
              <a:schemeClr val="tx1">
                <a:lumMod val="50000"/>
                <a:lumOff val="50000"/>
              </a:schemeClr>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2800" b="1" dirty="0"/>
              <a:t>Vision</a:t>
            </a:r>
          </a:p>
        </p:txBody>
      </p:sp>
    </p:spTree>
    <p:extLst>
      <p:ext uri="{BB962C8B-B14F-4D97-AF65-F5344CB8AC3E}">
        <p14:creationId xmlns:p14="http://schemas.microsoft.com/office/powerpoint/2010/main" val="875794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0BE570D-B62F-9A4F-883B-C2F285277E2D}"/>
              </a:ext>
            </a:extLst>
          </p:cNvPr>
          <p:cNvPicPr>
            <a:picLocks noChangeAspect="1"/>
          </p:cNvPicPr>
          <p:nvPr/>
        </p:nvPicPr>
        <p:blipFill rotWithShape="1">
          <a:blip r:embed="rId2">
            <a:extLst>
              <a:ext uri="{28A0092B-C50C-407E-A947-70E740481C1C}">
                <a14:useLocalDpi xmlns:a14="http://schemas.microsoft.com/office/drawing/2010/main" val="0"/>
              </a:ext>
            </a:extLst>
          </a:blip>
          <a:srcRect l="-24" t="9175" r="15861" b="66935"/>
          <a:stretch/>
        </p:blipFill>
        <p:spPr>
          <a:xfrm>
            <a:off x="402561" y="2354033"/>
            <a:ext cx="6954305" cy="1320419"/>
          </a:xfrm>
          <a:prstGeom prst="rect">
            <a:avLst/>
          </a:prstGeom>
        </p:spPr>
      </p:pic>
      <p:grpSp>
        <p:nvGrpSpPr>
          <p:cNvPr id="20" name="Groupe 19">
            <a:extLst>
              <a:ext uri="{FF2B5EF4-FFF2-40B4-BE49-F238E27FC236}">
                <a16:creationId xmlns:a16="http://schemas.microsoft.com/office/drawing/2014/main" id="{0C0D1E9B-B724-40AA-BC0C-F1B7BA4FFC84}"/>
              </a:ext>
            </a:extLst>
          </p:cNvPr>
          <p:cNvGrpSpPr/>
          <p:nvPr/>
        </p:nvGrpSpPr>
        <p:grpSpPr>
          <a:xfrm>
            <a:off x="6541711" y="763812"/>
            <a:ext cx="5419727" cy="2592288"/>
            <a:chOff x="407368" y="3356992"/>
            <a:chExt cx="5419727" cy="2592288"/>
          </a:xfrm>
        </p:grpSpPr>
        <p:sp>
          <p:nvSpPr>
            <p:cNvPr id="15" name="Rectangle 14">
              <a:extLst>
                <a:ext uri="{FF2B5EF4-FFF2-40B4-BE49-F238E27FC236}">
                  <a16:creationId xmlns:a16="http://schemas.microsoft.com/office/drawing/2014/main" id="{904A3797-5DED-466C-AA6F-DA365B244101}"/>
                </a:ext>
              </a:extLst>
            </p:cNvPr>
            <p:cNvSpPr/>
            <p:nvPr/>
          </p:nvSpPr>
          <p:spPr bwMode="auto">
            <a:xfrm>
              <a:off x="407368" y="3356992"/>
              <a:ext cx="5419727" cy="2592288"/>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fr-FR">
                <a:noFill/>
              </a:endParaRPr>
            </a:p>
          </p:txBody>
        </p:sp>
        <p:pic>
          <p:nvPicPr>
            <p:cNvPr id="4" name="Picture 3">
              <a:extLst>
                <a:ext uri="{FF2B5EF4-FFF2-40B4-BE49-F238E27FC236}">
                  <a16:creationId xmlns:a16="http://schemas.microsoft.com/office/drawing/2014/main" id="{79DC4691-3767-434C-B626-2A48E3C3FD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5907" y="3751468"/>
              <a:ext cx="3736900" cy="2005988"/>
            </a:xfrm>
            <a:prstGeom prst="rect">
              <a:avLst/>
            </a:prstGeom>
          </p:spPr>
        </p:pic>
        <p:grpSp>
          <p:nvGrpSpPr>
            <p:cNvPr id="14" name="Groupe 13">
              <a:extLst>
                <a:ext uri="{FF2B5EF4-FFF2-40B4-BE49-F238E27FC236}">
                  <a16:creationId xmlns:a16="http://schemas.microsoft.com/office/drawing/2014/main" id="{1C3F9163-71DB-4816-B9EC-608FAD11CACB}"/>
                </a:ext>
              </a:extLst>
            </p:cNvPr>
            <p:cNvGrpSpPr/>
            <p:nvPr/>
          </p:nvGrpSpPr>
          <p:grpSpPr>
            <a:xfrm>
              <a:off x="514139" y="4021879"/>
              <a:ext cx="1296815" cy="1611868"/>
              <a:chOff x="524822" y="4185524"/>
              <a:chExt cx="1296815" cy="1611868"/>
            </a:xfrm>
          </p:grpSpPr>
          <p:pic>
            <p:nvPicPr>
              <p:cNvPr id="6" name="Picture 2" descr="https://nmi3.eu/files/nmi3_3d_1.jpg">
                <a:extLst>
                  <a:ext uri="{FF2B5EF4-FFF2-40B4-BE49-F238E27FC236}">
                    <a16:creationId xmlns:a16="http://schemas.microsoft.com/office/drawing/2014/main" id="{875A1FAA-B5EF-B047-A7A9-3A826E1CFC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437" y="4185524"/>
                <a:ext cx="1219200" cy="5537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SUO – the Irish Synchrotron, Free Electron Laser ...">
                <a:extLst>
                  <a:ext uri="{FF2B5EF4-FFF2-40B4-BE49-F238E27FC236}">
                    <a16:creationId xmlns:a16="http://schemas.microsoft.com/office/drawing/2014/main" id="{9D007689-0736-3349-827F-3742B6CB08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822" y="4810881"/>
                <a:ext cx="1211901" cy="98651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61460535-3ECC-8E4F-A613-DB24D6F21E37}"/>
                </a:ext>
              </a:extLst>
            </p:cNvPr>
            <p:cNvSpPr txBox="1"/>
            <p:nvPr/>
          </p:nvSpPr>
          <p:spPr>
            <a:xfrm>
              <a:off x="2698776" y="3356992"/>
              <a:ext cx="2371162" cy="369332"/>
            </a:xfrm>
            <a:prstGeom prst="rect">
              <a:avLst/>
            </a:prstGeom>
            <a:noFill/>
          </p:spPr>
          <p:txBody>
            <a:bodyPr wrap="none" rtlCol="0">
              <a:spAutoFit/>
            </a:bodyPr>
            <a:lstStyle/>
            <a:p>
              <a:r>
                <a:rPr lang="sv-SE" dirty="0">
                  <a:hlinkClick r:id="rId6"/>
                </a:rPr>
                <a:t>https://e-neutrons.org</a:t>
              </a:r>
              <a:r>
                <a:rPr lang="sv-SE" dirty="0"/>
                <a:t> </a:t>
              </a:r>
            </a:p>
          </p:txBody>
        </p:sp>
      </p:grpSp>
      <p:sp>
        <p:nvSpPr>
          <p:cNvPr id="2" name="Title 1">
            <a:extLst>
              <a:ext uri="{FF2B5EF4-FFF2-40B4-BE49-F238E27FC236}">
                <a16:creationId xmlns:a16="http://schemas.microsoft.com/office/drawing/2014/main" id="{7576ED39-645D-4911-AEA6-29436484BD73}"/>
              </a:ext>
            </a:extLst>
          </p:cNvPr>
          <p:cNvSpPr>
            <a:spLocks noGrp="1"/>
          </p:cNvSpPr>
          <p:nvPr>
            <p:ph type="title"/>
          </p:nvPr>
        </p:nvSpPr>
        <p:spPr>
          <a:xfrm>
            <a:off x="231483" y="202018"/>
            <a:ext cx="10972800" cy="533400"/>
          </a:xfrm>
        </p:spPr>
        <p:txBody>
          <a:bodyPr>
            <a:normAutofit fontScale="90000"/>
          </a:bodyPr>
          <a:lstStyle/>
          <a:p>
            <a:r>
              <a:rPr lang="en-GB" sz="3200" dirty="0">
                <a:solidFill>
                  <a:srgbClr val="4C4D4F"/>
                </a:solidFill>
              </a:rPr>
              <a:t>Scope &amp; history of the e-learning platform</a:t>
            </a:r>
          </a:p>
        </p:txBody>
      </p:sp>
      <p:sp>
        <p:nvSpPr>
          <p:cNvPr id="3" name="Content Placeholder 2">
            <a:extLst>
              <a:ext uri="{FF2B5EF4-FFF2-40B4-BE49-F238E27FC236}">
                <a16:creationId xmlns:a16="http://schemas.microsoft.com/office/drawing/2014/main" id="{01C769DC-97CE-4F50-A999-7FD145C35587}"/>
              </a:ext>
            </a:extLst>
          </p:cNvPr>
          <p:cNvSpPr>
            <a:spLocks noGrp="1"/>
          </p:cNvSpPr>
          <p:nvPr>
            <p:ph idx="1"/>
          </p:nvPr>
        </p:nvSpPr>
        <p:spPr>
          <a:xfrm>
            <a:off x="508169" y="1147033"/>
            <a:ext cx="5419174" cy="1176576"/>
          </a:xfrm>
        </p:spPr>
        <p:txBody>
          <a:bodyPr>
            <a:normAutofit/>
          </a:bodyPr>
          <a:lstStyle/>
          <a:p>
            <a:pPr marL="0" indent="0">
              <a:buNone/>
            </a:pPr>
            <a:r>
              <a:rPr lang="en-GB" sz="2000" dirty="0">
                <a:solidFill>
                  <a:srgbClr val="201751"/>
                </a:solidFill>
              </a:rPr>
              <a:t>e-</a:t>
            </a:r>
            <a:r>
              <a:rPr lang="en-GB" sz="2000" dirty="0" err="1">
                <a:solidFill>
                  <a:srgbClr val="201751"/>
                </a:solidFill>
              </a:rPr>
              <a:t>neutrons.org</a:t>
            </a:r>
            <a:r>
              <a:rPr lang="en-GB" sz="2000" dirty="0">
                <a:solidFill>
                  <a:srgbClr val="201751"/>
                </a:solidFill>
              </a:rPr>
              <a:t> invented and developed primarily by </a:t>
            </a:r>
            <a:r>
              <a:rPr lang="en-GB" sz="2000" i="1" dirty="0">
                <a:solidFill>
                  <a:srgbClr val="201751"/>
                </a:solidFill>
              </a:rPr>
              <a:t>Linda </a:t>
            </a:r>
            <a:r>
              <a:rPr lang="en-GB" sz="2000" i="1" dirty="0" err="1">
                <a:solidFill>
                  <a:srgbClr val="201751"/>
                </a:solidFill>
              </a:rPr>
              <a:t>Udby</a:t>
            </a:r>
            <a:r>
              <a:rPr lang="en-GB" sz="2000" i="1" dirty="0">
                <a:solidFill>
                  <a:srgbClr val="201751"/>
                </a:solidFill>
              </a:rPr>
              <a:t> </a:t>
            </a:r>
            <a:r>
              <a:rPr lang="en-GB" sz="2000" dirty="0">
                <a:solidFill>
                  <a:srgbClr val="201751"/>
                </a:solidFill>
              </a:rPr>
              <a:t>(UCPH) &amp; </a:t>
            </a:r>
            <a:r>
              <a:rPr lang="en-GB" sz="2000" i="1" dirty="0">
                <a:solidFill>
                  <a:srgbClr val="201751"/>
                </a:solidFill>
              </a:rPr>
              <a:t>Peter </a:t>
            </a:r>
            <a:r>
              <a:rPr lang="en-GB" sz="2000" i="1" dirty="0" err="1">
                <a:solidFill>
                  <a:srgbClr val="201751"/>
                </a:solidFill>
              </a:rPr>
              <a:t>Willendrup</a:t>
            </a:r>
            <a:r>
              <a:rPr lang="en-GB" sz="2000" dirty="0">
                <a:solidFill>
                  <a:srgbClr val="201751"/>
                </a:solidFill>
              </a:rPr>
              <a:t> (DTU) in NMI3 and SINE2020</a:t>
            </a:r>
          </a:p>
        </p:txBody>
      </p:sp>
      <p:grpSp>
        <p:nvGrpSpPr>
          <p:cNvPr id="21" name="Groupe 20">
            <a:extLst>
              <a:ext uri="{FF2B5EF4-FFF2-40B4-BE49-F238E27FC236}">
                <a16:creationId xmlns:a16="http://schemas.microsoft.com/office/drawing/2014/main" id="{D8734D76-425B-4AAF-9DE7-0A24CC22D748}"/>
              </a:ext>
            </a:extLst>
          </p:cNvPr>
          <p:cNvGrpSpPr/>
          <p:nvPr/>
        </p:nvGrpSpPr>
        <p:grpSpPr>
          <a:xfrm>
            <a:off x="6541711" y="3450020"/>
            <a:ext cx="5419727" cy="2560930"/>
            <a:chOff x="6333750" y="3356992"/>
            <a:chExt cx="5419727" cy="2560930"/>
          </a:xfrm>
        </p:grpSpPr>
        <p:sp>
          <p:nvSpPr>
            <p:cNvPr id="17" name="Rectangle 16">
              <a:extLst>
                <a:ext uri="{FF2B5EF4-FFF2-40B4-BE49-F238E27FC236}">
                  <a16:creationId xmlns:a16="http://schemas.microsoft.com/office/drawing/2014/main" id="{AB8EDE8E-A6F1-471E-A5B7-4252C991FA36}"/>
                </a:ext>
              </a:extLst>
            </p:cNvPr>
            <p:cNvSpPr/>
            <p:nvPr/>
          </p:nvSpPr>
          <p:spPr bwMode="auto">
            <a:xfrm>
              <a:off x="6333750" y="3356992"/>
              <a:ext cx="5419727" cy="2560930"/>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fr-FR">
                <a:noFill/>
              </a:endParaRPr>
            </a:p>
          </p:txBody>
        </p:sp>
        <p:pic>
          <p:nvPicPr>
            <p:cNvPr id="5" name="Picture 4">
              <a:extLst>
                <a:ext uri="{FF2B5EF4-FFF2-40B4-BE49-F238E27FC236}">
                  <a16:creationId xmlns:a16="http://schemas.microsoft.com/office/drawing/2014/main" id="{80D91E7E-5B01-DB41-9126-420AFE3CDB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980"/>
            <a:stretch/>
          </p:blipFill>
          <p:spPr>
            <a:xfrm>
              <a:off x="6541713" y="3741309"/>
              <a:ext cx="3582759" cy="2026305"/>
            </a:xfrm>
            <a:prstGeom prst="rect">
              <a:avLst/>
            </a:prstGeom>
          </p:spPr>
        </p:pic>
        <p:pic>
          <p:nvPicPr>
            <p:cNvPr id="8" name="Picture 6" descr="Grant Involvement | ESS">
              <a:extLst>
                <a:ext uri="{FF2B5EF4-FFF2-40B4-BE49-F238E27FC236}">
                  <a16:creationId xmlns:a16="http://schemas.microsoft.com/office/drawing/2014/main" id="{21A4A0CF-B51E-DA4B-8D91-213C826E884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58148" y="4274093"/>
              <a:ext cx="1310460" cy="6731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6D0C99A-1208-DF40-AAA5-437D8C1F1AFE}"/>
                </a:ext>
              </a:extLst>
            </p:cNvPr>
            <p:cNvSpPr txBox="1"/>
            <p:nvPr/>
          </p:nvSpPr>
          <p:spPr>
            <a:xfrm>
              <a:off x="7070567" y="3356992"/>
              <a:ext cx="2525050" cy="369332"/>
            </a:xfrm>
            <a:prstGeom prst="rect">
              <a:avLst/>
            </a:prstGeom>
            <a:noFill/>
          </p:spPr>
          <p:txBody>
            <a:bodyPr wrap="none" rtlCol="0">
              <a:spAutoFit/>
            </a:bodyPr>
            <a:lstStyle/>
            <a:p>
              <a:r>
                <a:rPr lang="sv-SE" dirty="0">
                  <a:hlinkClick r:id="rId9"/>
                </a:rPr>
                <a:t>https://pan-learning.org</a:t>
              </a:r>
              <a:r>
                <a:rPr lang="sv-SE" dirty="0"/>
                <a:t> </a:t>
              </a:r>
            </a:p>
          </p:txBody>
        </p:sp>
      </p:grpSp>
      <p:sp>
        <p:nvSpPr>
          <p:cNvPr id="11" name="Down Arrow 10">
            <a:extLst>
              <a:ext uri="{FF2B5EF4-FFF2-40B4-BE49-F238E27FC236}">
                <a16:creationId xmlns:a16="http://schemas.microsoft.com/office/drawing/2014/main" id="{94FBC192-F72D-8B40-A39F-2FB010A54BF0}"/>
              </a:ext>
            </a:extLst>
          </p:cNvPr>
          <p:cNvSpPr/>
          <p:nvPr/>
        </p:nvSpPr>
        <p:spPr>
          <a:xfrm>
            <a:off x="11613903" y="3026315"/>
            <a:ext cx="310391" cy="763330"/>
          </a:xfrm>
          <a:prstGeom prst="downArrow">
            <a:avLst/>
          </a:prstGeom>
          <a:solidFill>
            <a:srgbClr val="BC46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a:extLst>
              <a:ext uri="{FF2B5EF4-FFF2-40B4-BE49-F238E27FC236}">
                <a16:creationId xmlns:a16="http://schemas.microsoft.com/office/drawing/2014/main" id="{F20DDB9E-F22E-DA49-B0A7-06CD459E80C1}"/>
              </a:ext>
            </a:extLst>
          </p:cNvPr>
          <p:cNvSpPr/>
          <p:nvPr/>
        </p:nvSpPr>
        <p:spPr>
          <a:xfrm>
            <a:off x="550236" y="3893182"/>
            <a:ext cx="5087888" cy="1815882"/>
          </a:xfrm>
          <a:prstGeom prst="rect">
            <a:avLst/>
          </a:prstGeom>
        </p:spPr>
        <p:txBody>
          <a:bodyPr wrap="square">
            <a:spAutoFit/>
          </a:bodyPr>
          <a:lstStyle/>
          <a:p>
            <a:r>
              <a:rPr lang="en-GB" sz="2000" dirty="0">
                <a:solidFill>
                  <a:srgbClr val="201751"/>
                </a:solidFill>
              </a:rPr>
              <a:t>e-neutrons.org / pan-learning.org used </a:t>
            </a:r>
            <a:r>
              <a:rPr lang="en-GB" sz="1800" dirty="0" err="1">
                <a:effectLst/>
                <a:latin typeface="Calibri" panose="020F0502020204030204" pitchFamily="34" charset="0"/>
                <a:ea typeface="Calibri" panose="020F0502020204030204" pitchFamily="34" charset="0"/>
              </a:rPr>
              <a:t>used</a:t>
            </a:r>
            <a:r>
              <a:rPr lang="en-GB" sz="1800" dirty="0">
                <a:effectLst/>
                <a:latin typeface="Calibri" panose="020F0502020204030204" pitchFamily="34" charset="0"/>
                <a:ea typeface="Calibri" panose="020F0502020204030204" pitchFamily="34" charset="0"/>
              </a:rPr>
              <a:t> at multiple places, e.g.</a:t>
            </a:r>
            <a:r>
              <a:rPr lang="en-GB" sz="2000" dirty="0">
                <a:solidFill>
                  <a:srgbClr val="201751"/>
                </a:solidFill>
              </a:rPr>
              <a:t>:</a:t>
            </a:r>
          </a:p>
          <a:p>
            <a:pPr marL="800100" lvl="1" indent="-342900">
              <a:buFont typeface="Arial" panose="020B0604020202020204" pitchFamily="34" charset="0"/>
              <a:buChar char="•"/>
            </a:pPr>
            <a:r>
              <a:rPr lang="en-GB" dirty="0">
                <a:solidFill>
                  <a:srgbClr val="201751"/>
                </a:solidFill>
              </a:rPr>
              <a:t>University of Copenhagen</a:t>
            </a:r>
          </a:p>
          <a:p>
            <a:pPr marL="800100" lvl="1" indent="-342900">
              <a:buFont typeface="Arial" panose="020B0604020202020204" pitchFamily="34" charset="0"/>
              <a:buChar char="•"/>
            </a:pPr>
            <a:r>
              <a:rPr lang="en-GB" dirty="0">
                <a:solidFill>
                  <a:srgbClr val="201751"/>
                </a:solidFill>
              </a:rPr>
              <a:t>Technical University of Delft</a:t>
            </a:r>
          </a:p>
          <a:p>
            <a:pPr marL="800100" lvl="1" indent="-342900">
              <a:buFont typeface="Arial" panose="020B0604020202020204" pitchFamily="34" charset="0"/>
              <a:buChar char="•"/>
            </a:pPr>
            <a:r>
              <a:rPr lang="en-GB" dirty="0">
                <a:solidFill>
                  <a:srgbClr val="201751"/>
                </a:solidFill>
              </a:rPr>
              <a:t>Berlin school on neutron scattering</a:t>
            </a:r>
          </a:p>
          <a:p>
            <a:pPr marL="800100" lvl="1" indent="-342900">
              <a:buFont typeface="Arial" panose="020B0604020202020204" pitchFamily="34" charset="0"/>
              <a:buChar char="•"/>
            </a:pPr>
            <a:r>
              <a:rPr lang="en-GB" dirty="0" err="1">
                <a:solidFill>
                  <a:srgbClr val="201751"/>
                </a:solidFill>
              </a:rPr>
              <a:t>SwednESS</a:t>
            </a:r>
            <a:r>
              <a:rPr lang="en-GB" dirty="0">
                <a:solidFill>
                  <a:srgbClr val="201751"/>
                </a:solidFill>
              </a:rPr>
              <a:t> Summer schools.</a:t>
            </a:r>
          </a:p>
        </p:txBody>
      </p:sp>
      <p:sp>
        <p:nvSpPr>
          <p:cNvPr id="19" name="ZoneTexte 18">
            <a:extLst>
              <a:ext uri="{FF2B5EF4-FFF2-40B4-BE49-F238E27FC236}">
                <a16:creationId xmlns:a16="http://schemas.microsoft.com/office/drawing/2014/main" id="{BCFDE989-98D9-4312-8841-7F25B9C7D841}"/>
              </a:ext>
            </a:extLst>
          </p:cNvPr>
          <p:cNvSpPr txBox="1"/>
          <p:nvPr/>
        </p:nvSpPr>
        <p:spPr>
          <a:xfrm>
            <a:off x="2182112" y="3096051"/>
            <a:ext cx="3168352" cy="461665"/>
          </a:xfrm>
          <a:prstGeom prst="rect">
            <a:avLst/>
          </a:prstGeom>
          <a:noFill/>
        </p:spPr>
        <p:txBody>
          <a:bodyPr wrap="square">
            <a:spAutoFit/>
          </a:bodyPr>
          <a:lstStyle/>
          <a:p>
            <a:pPr marL="400050" lvl="1" indent="0">
              <a:spcBef>
                <a:spcPts val="0"/>
              </a:spcBef>
              <a:buNone/>
            </a:pPr>
            <a:r>
              <a:rPr lang="da-DK" sz="1200" b="0" u="sng" dirty="0">
                <a:hlinkClick r:id="rId10"/>
              </a:rPr>
              <a:t>https://www.youtube.com/watch?v=LvRVnPoAkNs&amp;feature=youtu.be</a:t>
            </a:r>
            <a:endParaRPr lang="da-DK" sz="1200" b="0" dirty="0"/>
          </a:p>
        </p:txBody>
      </p:sp>
    </p:spTree>
    <p:extLst>
      <p:ext uri="{BB962C8B-B14F-4D97-AF65-F5344CB8AC3E}">
        <p14:creationId xmlns:p14="http://schemas.microsoft.com/office/powerpoint/2010/main" val="2525415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ED39-645D-4911-AEA6-29436484BD73}"/>
              </a:ext>
            </a:extLst>
          </p:cNvPr>
          <p:cNvSpPr>
            <a:spLocks noGrp="1"/>
          </p:cNvSpPr>
          <p:nvPr>
            <p:ph type="title"/>
          </p:nvPr>
        </p:nvSpPr>
        <p:spPr/>
        <p:txBody>
          <a:bodyPr>
            <a:normAutofit/>
          </a:bodyPr>
          <a:lstStyle/>
          <a:p>
            <a:r>
              <a:rPr lang="en-GB" sz="2900" dirty="0">
                <a:solidFill>
                  <a:srgbClr val="4C4D4F"/>
                </a:solidFill>
              </a:rPr>
              <a:t>Components enable a rich e-learning environment</a:t>
            </a:r>
          </a:p>
        </p:txBody>
      </p:sp>
      <p:pic>
        <p:nvPicPr>
          <p:cNvPr id="5" name="Picture 4">
            <a:extLst>
              <a:ext uri="{FF2B5EF4-FFF2-40B4-BE49-F238E27FC236}">
                <a16:creationId xmlns:a16="http://schemas.microsoft.com/office/drawing/2014/main" id="{9B28263E-CDEB-C049-8AA7-5AA1280472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4545" y="1604529"/>
            <a:ext cx="5674243" cy="4690209"/>
          </a:xfrm>
          <a:prstGeom prst="rect">
            <a:avLst/>
          </a:prstGeom>
        </p:spPr>
      </p:pic>
      <p:sp>
        <p:nvSpPr>
          <p:cNvPr id="6" name="TextBox 5">
            <a:extLst>
              <a:ext uri="{FF2B5EF4-FFF2-40B4-BE49-F238E27FC236}">
                <a16:creationId xmlns:a16="http://schemas.microsoft.com/office/drawing/2014/main" id="{38FF7601-386F-824C-99F2-2A3D64DE8E2F}"/>
              </a:ext>
            </a:extLst>
          </p:cNvPr>
          <p:cNvSpPr txBox="1"/>
          <p:nvPr/>
        </p:nvSpPr>
        <p:spPr>
          <a:xfrm>
            <a:off x="320912" y="1338712"/>
            <a:ext cx="1776768" cy="1200329"/>
          </a:xfrm>
          <a:prstGeom prst="rect">
            <a:avLst/>
          </a:prstGeom>
          <a:noFill/>
        </p:spPr>
        <p:txBody>
          <a:bodyPr wrap="none" rtlCol="0">
            <a:spAutoFit/>
          </a:bodyPr>
          <a:lstStyle/>
          <a:p>
            <a:r>
              <a:rPr lang="da-DK" sz="2400" u="sng" dirty="0"/>
              <a:t>Components</a:t>
            </a:r>
          </a:p>
          <a:p>
            <a:endParaRPr lang="da-DK" sz="2400" u="sng" dirty="0"/>
          </a:p>
          <a:p>
            <a:pPr marL="285750" indent="-285750">
              <a:buFont typeface="Arial" panose="020B0604020202020204" pitchFamily="34" charset="0"/>
              <a:buChar char="•"/>
            </a:pPr>
            <a:endParaRPr lang="da-DK" sz="2400" u="sng" dirty="0"/>
          </a:p>
        </p:txBody>
      </p:sp>
      <p:pic>
        <p:nvPicPr>
          <p:cNvPr id="7" name="Unknown.jpeg" descr="Unknown.jpeg">
            <a:extLst>
              <a:ext uri="{FF2B5EF4-FFF2-40B4-BE49-F238E27FC236}">
                <a16:creationId xmlns:a16="http://schemas.microsoft.com/office/drawing/2014/main" id="{4F455482-C436-5545-8254-2764312790D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649197" y="2057618"/>
            <a:ext cx="2213577" cy="562102"/>
          </a:xfrm>
          <a:prstGeom prst="rect">
            <a:avLst/>
          </a:prstGeom>
          <a:ln w="12700">
            <a:miter lim="400000"/>
          </a:ln>
        </p:spPr>
      </p:pic>
      <p:pic>
        <p:nvPicPr>
          <p:cNvPr id="8" name="MediaWiki_logo_1.png" descr="MediaWiki_logo_1.png">
            <a:extLst>
              <a:ext uri="{FF2B5EF4-FFF2-40B4-BE49-F238E27FC236}">
                <a16:creationId xmlns:a16="http://schemas.microsoft.com/office/drawing/2014/main" id="{DC3F08B3-620E-8744-AD80-EA958EF0B3BC}"/>
              </a:ext>
            </a:extLst>
          </p:cNvPr>
          <p:cNvPicPr>
            <a:picLocks noChangeAspect="1"/>
          </p:cNvPicPr>
          <p:nvPr/>
        </p:nvPicPr>
        <p:blipFill>
          <a:blip r:embed="rId4"/>
          <a:stretch>
            <a:fillRect/>
          </a:stretch>
        </p:blipFill>
        <p:spPr>
          <a:xfrm>
            <a:off x="804324" y="1846509"/>
            <a:ext cx="1145868" cy="1145868"/>
          </a:xfrm>
          <a:prstGeom prst="rect">
            <a:avLst/>
          </a:prstGeom>
          <a:ln w="12700">
            <a:miter lim="400000"/>
          </a:ln>
        </p:spPr>
      </p:pic>
      <p:pic>
        <p:nvPicPr>
          <p:cNvPr id="9" name="Picture 2" descr="https://external-content.duckduckgo.com/iu/?u=https%3A%2F%2Ftse1.mm.bing.net%2Fth%3Fid%3DOIP.i4a5xmwR_iQSb1RaAN8Q6gHaG6%26pid%3DApi&amp;f=1">
            <a:extLst>
              <a:ext uri="{FF2B5EF4-FFF2-40B4-BE49-F238E27FC236}">
                <a16:creationId xmlns:a16="http://schemas.microsoft.com/office/drawing/2014/main" id="{37958661-7536-9A4B-B07E-C6B0BF2E97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517" y="5025786"/>
            <a:ext cx="1176007" cy="10966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McStas logo">
            <a:extLst>
              <a:ext uri="{FF2B5EF4-FFF2-40B4-BE49-F238E27FC236}">
                <a16:creationId xmlns:a16="http://schemas.microsoft.com/office/drawing/2014/main" id="{DE87338F-4FDF-CC42-8B95-F5B44501BE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633" y="3252594"/>
            <a:ext cx="1985212" cy="11646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McXtrace logo">
            <a:extLst>
              <a:ext uri="{FF2B5EF4-FFF2-40B4-BE49-F238E27FC236}">
                <a16:creationId xmlns:a16="http://schemas.microsoft.com/office/drawing/2014/main" id="{D2FFC520-D7BB-E54D-9018-D43EFC18F2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2368" y="3243838"/>
            <a:ext cx="1990238" cy="11646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Django Community | Django">
            <a:extLst>
              <a:ext uri="{FF2B5EF4-FFF2-40B4-BE49-F238E27FC236}">
                <a16:creationId xmlns:a16="http://schemas.microsoft.com/office/drawing/2014/main" id="{76B41C02-C995-3746-A691-60E588C08FE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95493" y="2539041"/>
            <a:ext cx="986589" cy="44884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31D8D9C-767B-0B48-9D35-8135B82B5F79}"/>
              </a:ext>
            </a:extLst>
          </p:cNvPr>
          <p:cNvSpPr txBox="1"/>
          <p:nvPr/>
        </p:nvSpPr>
        <p:spPr>
          <a:xfrm>
            <a:off x="254739" y="4677469"/>
            <a:ext cx="1830566" cy="369332"/>
          </a:xfrm>
          <a:prstGeom prst="rect">
            <a:avLst/>
          </a:prstGeom>
          <a:noFill/>
        </p:spPr>
        <p:txBody>
          <a:bodyPr wrap="none" rtlCol="0">
            <a:spAutoFit/>
          </a:bodyPr>
          <a:lstStyle/>
          <a:p>
            <a:r>
              <a:rPr lang="sv-SE" u="sng" dirty="0" err="1"/>
              <a:t>Work</a:t>
            </a:r>
            <a:r>
              <a:rPr lang="sv-SE" u="sng" dirty="0"/>
              <a:t> in progress:</a:t>
            </a:r>
          </a:p>
        </p:txBody>
      </p:sp>
      <p:sp>
        <p:nvSpPr>
          <p:cNvPr id="17" name="TextBox 16">
            <a:extLst>
              <a:ext uri="{FF2B5EF4-FFF2-40B4-BE49-F238E27FC236}">
                <a16:creationId xmlns:a16="http://schemas.microsoft.com/office/drawing/2014/main" id="{526786D4-C371-7041-BA09-8C97322DC871}"/>
              </a:ext>
            </a:extLst>
          </p:cNvPr>
          <p:cNvSpPr txBox="1"/>
          <p:nvPr/>
        </p:nvSpPr>
        <p:spPr>
          <a:xfrm>
            <a:off x="2364258" y="5389427"/>
            <a:ext cx="2783454" cy="369332"/>
          </a:xfrm>
          <a:prstGeom prst="rect">
            <a:avLst/>
          </a:prstGeom>
          <a:noFill/>
        </p:spPr>
        <p:txBody>
          <a:bodyPr wrap="none" rtlCol="0">
            <a:spAutoFit/>
          </a:bodyPr>
          <a:lstStyle/>
          <a:p>
            <a:r>
              <a:rPr lang="sv-SE" dirty="0"/>
              <a:t>+ </a:t>
            </a:r>
            <a:r>
              <a:rPr lang="sv-SE" dirty="0" err="1"/>
              <a:t>other</a:t>
            </a:r>
            <a:r>
              <a:rPr lang="sv-SE" dirty="0"/>
              <a:t> simulation software</a:t>
            </a:r>
          </a:p>
        </p:txBody>
      </p:sp>
    </p:spTree>
    <p:extLst>
      <p:ext uri="{BB962C8B-B14F-4D97-AF65-F5344CB8AC3E}">
        <p14:creationId xmlns:p14="http://schemas.microsoft.com/office/powerpoint/2010/main" val="3034201736"/>
      </p:ext>
    </p:extLst>
  </p:cSld>
  <p:clrMapOvr>
    <a:masterClrMapping/>
  </p:clrMapOvr>
</p:sld>
</file>

<file path=ppt/theme/theme1.xml><?xml version="1.0" encoding="utf-8"?>
<a:theme xmlns:a="http://schemas.openxmlformats.org/drawingml/2006/main" name="PaNOSC_ppt_template_202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zato 2">
      <a:majorFont>
        <a:latin typeface="Muli Regular"/>
        <a:ea typeface="Arial"/>
        <a:cs typeface="Arial"/>
      </a:majorFont>
      <a:minorFont>
        <a:latin typeface="Muli Regular"/>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ogo+EU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zato 2">
      <a:majorFont>
        <a:latin typeface="Muli Regular"/>
        <a:ea typeface="Arial"/>
        <a:cs typeface="Arial"/>
      </a:majorFont>
      <a:minorFont>
        <a:latin typeface="Muli Regular"/>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PaNOSC_ppt_template_2020</Template>
  <TotalTime>790</TotalTime>
  <Words>912</Words>
  <Application>Microsoft Office PowerPoint</Application>
  <DocSecurity>0</DocSecurity>
  <PresentationFormat>Grand écran</PresentationFormat>
  <Paragraphs>122</Paragraphs>
  <Slides>13</Slides>
  <Notes>4</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13</vt:i4>
      </vt:variant>
    </vt:vector>
  </HeadingPairs>
  <TitlesOfParts>
    <vt:vector size="24" baseType="lpstr">
      <vt:lpstr>Arial</vt:lpstr>
      <vt:lpstr>Calibri</vt:lpstr>
      <vt:lpstr>Courier New</vt:lpstr>
      <vt:lpstr>Muli</vt:lpstr>
      <vt:lpstr>Muli Black</vt:lpstr>
      <vt:lpstr>Muli Bold</vt:lpstr>
      <vt:lpstr>Muli Regular</vt:lpstr>
      <vt:lpstr>Symbol</vt:lpstr>
      <vt:lpstr>Wingdings</vt:lpstr>
      <vt:lpstr>PaNOSC_ppt_template_2020</vt:lpstr>
      <vt:lpstr>Logo+EUtext</vt:lpstr>
      <vt:lpstr>PaN, PaNOSC and ExPaNDS Sharing knowledge with the open PaN e-learning platform</vt:lpstr>
      <vt:lpstr>Content</vt:lpstr>
      <vt:lpstr>PaNOSC and ExPaNDS Training activities objectives</vt:lpstr>
      <vt:lpstr>First training event: FAIR workshop (01-02/10/2020)</vt:lpstr>
      <vt:lpstr>Ten simple rules for making training materials FAIR</vt:lpstr>
      <vt:lpstr>Characteristics of the future PaN training portal</vt:lpstr>
      <vt:lpstr>PaN training portal</vt:lpstr>
      <vt:lpstr>Scope &amp; history of the e-learning platform</vt:lpstr>
      <vt:lpstr>Components enable a rich e-learning environment</vt:lpstr>
      <vt:lpstr>Components enable a rich e-learning environment</vt:lpstr>
      <vt:lpstr>Progress</vt:lpstr>
      <vt:lpstr>Added-value of the future PaN training portal</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on one or more lines</dc:title>
  <dc:subject/>
  <dc:creator>Microsoft Office User</dc:creator>
  <cp:keywords/>
  <dc:description/>
  <cp:lastModifiedBy>GUIMARD Nazare</cp:lastModifiedBy>
  <cp:revision>253</cp:revision>
  <dcterms:created xsi:type="dcterms:W3CDTF">2020-09-28T08:48:26Z</dcterms:created>
  <dcterms:modified xsi:type="dcterms:W3CDTF">2020-11-02T09:49:09Z</dcterms:modified>
  <cp:category/>
  <dc:identifier/>
  <cp:contentStatus/>
  <dc:language/>
  <cp:version/>
</cp:coreProperties>
</file>