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</p:sldMasterIdLst>
  <p:notesMasterIdLst>
    <p:notesMasterId r:id="rId26"/>
  </p:notesMasterIdLst>
  <p:sldIdLst>
    <p:sldId id="256" r:id="rId3"/>
    <p:sldId id="269" r:id="rId4"/>
    <p:sldId id="305" r:id="rId5"/>
    <p:sldId id="306" r:id="rId6"/>
    <p:sldId id="307" r:id="rId7"/>
    <p:sldId id="308" r:id="rId8"/>
    <p:sldId id="302" r:id="rId9"/>
    <p:sldId id="323" r:id="rId10"/>
    <p:sldId id="309" r:id="rId11"/>
    <p:sldId id="313" r:id="rId12"/>
    <p:sldId id="310" r:id="rId13"/>
    <p:sldId id="319" r:id="rId14"/>
    <p:sldId id="314" r:id="rId15"/>
    <p:sldId id="322" r:id="rId16"/>
    <p:sldId id="311" r:id="rId17"/>
    <p:sldId id="312" r:id="rId18"/>
    <p:sldId id="320" r:id="rId19"/>
    <p:sldId id="294" r:id="rId20"/>
    <p:sldId id="296" r:id="rId21"/>
    <p:sldId id="291" r:id="rId22"/>
    <p:sldId id="321" r:id="rId23"/>
    <p:sldId id="268" r:id="rId24"/>
    <p:sldId id="318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urEqqoUEZNC2yNTg/z2JtSqSr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7"/>
    <a:srgbClr val="B53F70"/>
    <a:srgbClr val="546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36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0957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472e4157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8472e4157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8472e4157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137786" y="-2070804"/>
            <a:ext cx="12329786" cy="1076971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1524000" y="2605910"/>
            <a:ext cx="9144000" cy="146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1B50"/>
              </a:buClr>
              <a:buSzPts val="6000"/>
              <a:buFont typeface="Calibri"/>
              <a:buNone/>
              <a:defRPr sz="6000" b="1">
                <a:solidFill>
                  <a:srgbClr val="201B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1524000" y="4094406"/>
            <a:ext cx="9144000" cy="56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0" y="6339180"/>
            <a:ext cx="121920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900" b="0" strike="noStrike" spc="-1" dirty="0" smtClean="0">
                <a:solidFill>
                  <a:srgbClr val="808080"/>
                </a:solidFill>
                <a:latin typeface="Calibri"/>
              </a:rPr>
              <a:t>The </a:t>
            </a:r>
            <a:r>
              <a:rPr lang="en-GB" sz="900" b="0" strike="noStrike" spc="-1" dirty="0" err="1" smtClean="0">
                <a:solidFill>
                  <a:srgbClr val="808080"/>
                </a:solidFill>
                <a:latin typeface="Calibri"/>
              </a:rPr>
              <a:t>ExPaNDS</a:t>
            </a:r>
            <a:r>
              <a:rPr lang="en-GB" sz="900" b="0" strike="noStrike" spc="-1" dirty="0" smtClean="0">
                <a:solidFill>
                  <a:srgbClr val="808080"/>
                </a:solidFill>
                <a:latin typeface="Calibri"/>
              </a:rPr>
              <a:t> project has received funding from the </a:t>
            </a:r>
            <a:r>
              <a:rPr lang="en-GB" sz="900" b="0" i="1" strike="noStrike" spc="-1" dirty="0" smtClean="0">
                <a:solidFill>
                  <a:srgbClr val="808080"/>
                </a:solidFill>
                <a:latin typeface="Calibri"/>
              </a:rPr>
              <a:t>European Union’s Horizon 2020 research and innovation programme </a:t>
            </a:r>
            <a:r>
              <a:rPr lang="en-GB" sz="900" b="0" strike="noStrike" spc="-1" dirty="0" smtClean="0">
                <a:solidFill>
                  <a:srgbClr val="808080"/>
                </a:solidFill>
                <a:latin typeface="Calibri"/>
              </a:rPr>
              <a:t>under grant agreement No 857641.</a:t>
            </a:r>
            <a:endParaRPr lang="en-GB" sz="9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900" b="0" strike="noStrike" spc="-1" dirty="0" smtClean="0">
                <a:solidFill>
                  <a:srgbClr val="808080"/>
                </a:solidFill>
                <a:latin typeface="Calibri"/>
              </a:rPr>
              <a:t>The </a:t>
            </a:r>
            <a:r>
              <a:rPr lang="en-GB" sz="900" b="0" strike="noStrike" spc="-1" dirty="0" err="1" smtClean="0">
                <a:solidFill>
                  <a:srgbClr val="808080"/>
                </a:solidFill>
                <a:latin typeface="Calibri"/>
              </a:rPr>
              <a:t>PaNOSC</a:t>
            </a:r>
            <a:r>
              <a:rPr lang="en-GB" sz="900" b="0" strike="noStrike" spc="-1" dirty="0" smtClean="0">
                <a:solidFill>
                  <a:srgbClr val="808080"/>
                </a:solidFill>
                <a:latin typeface="Calibri"/>
              </a:rPr>
              <a:t> project has received funding from the </a:t>
            </a:r>
            <a:r>
              <a:rPr lang="en-GB" sz="900" b="0" i="1" strike="noStrike" spc="-1" dirty="0" smtClean="0">
                <a:solidFill>
                  <a:srgbClr val="808080"/>
                </a:solidFill>
                <a:latin typeface="Calibri"/>
              </a:rPr>
              <a:t>European Union’s Horizon 2020 research and innovation programme </a:t>
            </a:r>
            <a:r>
              <a:rPr lang="en-GB" sz="900" b="0" strike="noStrike" spc="-1" dirty="0" smtClean="0">
                <a:solidFill>
                  <a:srgbClr val="808080"/>
                </a:solidFill>
                <a:latin typeface="Calibri"/>
              </a:rPr>
              <a:t>under grant agreement No 823852.</a:t>
            </a:r>
            <a:endParaRPr lang="en-GB" sz="900" b="0" strike="noStrike" spc="-1" dirty="0">
              <a:latin typeface="Arial"/>
            </a:endParaRPr>
          </a:p>
        </p:txBody>
      </p:sp>
      <p:pic>
        <p:nvPicPr>
          <p:cNvPr id="20" name="Google Shape;20;p4" descr="https://www.efre.nrw.de/fileadmin/Logos/EU-Fo__rderhinweis__EFRE_/EFRE_Foerderhinweis_deutsch_farbig.jpg"/>
          <p:cNvPicPr preferRelativeResize="0"/>
          <p:nvPr/>
        </p:nvPicPr>
        <p:blipFill rotWithShape="1">
          <a:blip r:embed="rId3">
            <a:alphaModFix/>
          </a:blip>
          <a:srcRect l="1316" t="5795" r="68975" b="7851"/>
          <a:stretch/>
        </p:blipFill>
        <p:spPr>
          <a:xfrm>
            <a:off x="5761894" y="5921247"/>
            <a:ext cx="668213" cy="4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4"/>
          <a:stretch/>
        </p:blipFill>
        <p:spPr>
          <a:xfrm>
            <a:off x="3036720" y="173976"/>
            <a:ext cx="6118560" cy="234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1B50"/>
              </a:buClr>
              <a:buSzPts val="4400"/>
              <a:buFont typeface="Calibri"/>
              <a:buNone/>
              <a:defRPr sz="4400" b="1">
                <a:solidFill>
                  <a:srgbClr val="201B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sldNum" idx="12"/>
          </p:nvPr>
        </p:nvSpPr>
        <p:spPr>
          <a:xfrm>
            <a:off x="8557560" y="6356520"/>
            <a:ext cx="6112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CA428D6-3B69-4007-989B-674671228A7D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12" name="CustomShape 4"/>
          <p:cNvSpPr/>
          <p:nvPr userDrawn="1"/>
        </p:nvSpPr>
        <p:spPr>
          <a:xfrm>
            <a:off x="0" y="6208920"/>
            <a:ext cx="7718760" cy="35640"/>
          </a:xfrm>
          <a:prstGeom prst="rect">
            <a:avLst/>
          </a:prstGeom>
          <a:gradFill rotWithShape="0">
            <a:gsLst>
              <a:gs pos="0">
                <a:srgbClr val="201B50"/>
              </a:gs>
              <a:gs pos="100000">
                <a:srgbClr val="F6F8FC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5"/>
          <p:cNvSpPr/>
          <p:nvPr userDrawn="1"/>
        </p:nvSpPr>
        <p:spPr>
          <a:xfrm>
            <a:off x="838080" y="6316920"/>
            <a:ext cx="7050960" cy="61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800" b="0" strike="noStrike" spc="-1" dirty="0">
                <a:solidFill>
                  <a:srgbClr val="808080"/>
                </a:solidFill>
                <a:latin typeface="Calibri"/>
              </a:rPr>
              <a:t>The </a:t>
            </a:r>
            <a:r>
              <a:rPr lang="en-GB" sz="800" b="0" strike="noStrike" spc="-1" dirty="0" err="1">
                <a:solidFill>
                  <a:srgbClr val="808080"/>
                </a:solidFill>
                <a:latin typeface="Calibri"/>
              </a:rPr>
              <a:t>ExPaNDS</a:t>
            </a:r>
            <a:r>
              <a:rPr lang="en-GB" sz="800" b="0" strike="noStrike" spc="-1" dirty="0">
                <a:solidFill>
                  <a:srgbClr val="808080"/>
                </a:solidFill>
                <a:latin typeface="Calibri"/>
              </a:rPr>
              <a:t> project has received funding from the </a:t>
            </a:r>
            <a:r>
              <a:rPr lang="en-GB" sz="800" b="0" i="1" strike="noStrike" spc="-1" dirty="0">
                <a:solidFill>
                  <a:srgbClr val="808080"/>
                </a:solidFill>
                <a:latin typeface="Calibri"/>
              </a:rPr>
              <a:t>European Union’s Horizon 2020 research and innovation programme </a:t>
            </a:r>
            <a:r>
              <a:rPr lang="en-GB" sz="800" b="0" strike="noStrike" spc="-1" dirty="0">
                <a:solidFill>
                  <a:srgbClr val="808080"/>
                </a:solidFill>
                <a:latin typeface="Calibri"/>
              </a:rPr>
              <a:t>under grant agreement No 857641.</a:t>
            </a:r>
            <a:endParaRPr lang="en-GB" sz="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800" b="0" strike="noStrike" spc="-1" dirty="0">
                <a:solidFill>
                  <a:srgbClr val="808080"/>
                </a:solidFill>
                <a:latin typeface="Calibri"/>
              </a:rPr>
              <a:t>The </a:t>
            </a:r>
            <a:r>
              <a:rPr lang="en-GB" sz="800" b="0" strike="noStrike" spc="-1" dirty="0" err="1">
                <a:solidFill>
                  <a:srgbClr val="808080"/>
                </a:solidFill>
                <a:latin typeface="Calibri"/>
              </a:rPr>
              <a:t>PaNOSC</a:t>
            </a:r>
            <a:r>
              <a:rPr lang="en-GB" sz="800" b="0" strike="noStrike" spc="-1" dirty="0">
                <a:solidFill>
                  <a:srgbClr val="808080"/>
                </a:solidFill>
                <a:latin typeface="Calibri"/>
              </a:rPr>
              <a:t> project has received funding from the </a:t>
            </a:r>
            <a:r>
              <a:rPr lang="en-GB" sz="800" b="0" i="1" strike="noStrike" spc="-1" dirty="0">
                <a:solidFill>
                  <a:srgbClr val="808080"/>
                </a:solidFill>
                <a:latin typeface="Calibri"/>
              </a:rPr>
              <a:t>European Union’s Horizon 2020 research and innovation programme </a:t>
            </a:r>
            <a:r>
              <a:rPr lang="en-GB" sz="800" b="0" strike="noStrike" spc="-1" dirty="0">
                <a:solidFill>
                  <a:srgbClr val="808080"/>
                </a:solidFill>
                <a:latin typeface="Calibri"/>
              </a:rPr>
              <a:t>under grant agreement No 823852.</a:t>
            </a:r>
            <a:endParaRPr lang="en-GB" sz="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800" b="0" strike="noStrike" spc="-1" dirty="0">
              <a:latin typeface="Arial"/>
            </a:endParaRPr>
          </a:p>
        </p:txBody>
      </p:sp>
      <p:pic>
        <p:nvPicPr>
          <p:cNvPr id="14" name="Picture 2"/>
          <p:cNvPicPr/>
          <p:nvPr userDrawn="1"/>
        </p:nvPicPr>
        <p:blipFill>
          <a:blip r:embed="rId2"/>
          <a:srcRect l="1313" t="5796" r="68972" b="7821"/>
          <a:stretch/>
        </p:blipFill>
        <p:spPr>
          <a:xfrm>
            <a:off x="169920" y="6333120"/>
            <a:ext cx="667800" cy="445680"/>
          </a:xfrm>
          <a:prstGeom prst="rect">
            <a:avLst/>
          </a:prstGeom>
          <a:ln>
            <a:noFill/>
          </a:ln>
        </p:spPr>
      </p:pic>
      <p:pic>
        <p:nvPicPr>
          <p:cNvPr id="15" name="Picture 4"/>
          <p:cNvPicPr/>
          <p:nvPr userDrawn="1"/>
        </p:nvPicPr>
        <p:blipFill>
          <a:blip r:embed="rId3"/>
          <a:stretch/>
        </p:blipFill>
        <p:spPr>
          <a:xfrm>
            <a:off x="10499760" y="6208920"/>
            <a:ext cx="1692000" cy="64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0043" cy="446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900" b="1" i="0">
                <a:solidFill>
                  <a:srgbClr val="4C4D4F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10130713" cy="3693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rgbClr val="4C4D4F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uli Regular"/>
                <a:cs typeface="Muli Regular"/>
              </a:defRPr>
            </a:lvl1pPr>
          </a:lstStyle>
          <a:p>
            <a:fld id="{CAC6784C-9DAB-514C-B4CE-D33C947A8E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10287000" cy="990600"/>
          </a:xfrm>
        </p:spPr>
        <p:txBody>
          <a:bodyPr>
            <a:noAutofit/>
          </a:bodyPr>
          <a:lstStyle>
            <a:lvl1pPr>
              <a:defRPr sz="2400">
                <a:latin typeface="Calibri"/>
                <a:cs typeface="Calibri"/>
              </a:defRPr>
            </a:lvl1pPr>
            <a:lvl2pPr marL="742950" indent="-285750">
              <a:buFont typeface="Courier New"/>
              <a:buChar char="o"/>
              <a:defRPr sz="2400">
                <a:latin typeface="Calibri"/>
                <a:cs typeface="Calibri"/>
              </a:defRPr>
            </a:lvl2pPr>
            <a:lvl3pPr marL="1143000" indent="-228600">
              <a:buFont typeface="Wingdings" charset="2"/>
              <a:buChar char="§"/>
              <a:defRPr sz="24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 marL="2057400" indent="-228600">
              <a:buFont typeface="Wingdings" charset="2"/>
              <a:buChar char="²"/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9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0043" cy="446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900" b="1" i="0">
                <a:solidFill>
                  <a:srgbClr val="4C4D4F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10130713" cy="3693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rgbClr val="4C4D4F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uli Regular"/>
                <a:cs typeface="Muli Regular"/>
              </a:defRPr>
            </a:lvl1pPr>
          </a:lstStyle>
          <a:p>
            <a:fld id="{CAC6784C-9DAB-514C-B4CE-D33C947A8E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10287000" cy="990600"/>
          </a:xfrm>
        </p:spPr>
        <p:txBody>
          <a:bodyPr>
            <a:noAutofit/>
          </a:bodyPr>
          <a:lstStyle>
            <a:lvl1pPr>
              <a:defRPr sz="2400">
                <a:latin typeface="Calibri"/>
                <a:cs typeface="Calibri"/>
              </a:defRPr>
            </a:lvl1pPr>
            <a:lvl2pPr marL="742950" indent="-285750">
              <a:buFont typeface="Courier New"/>
              <a:buChar char="o"/>
              <a:defRPr sz="2400">
                <a:latin typeface="Calibri"/>
                <a:cs typeface="Calibri"/>
              </a:defRPr>
            </a:lvl2pPr>
            <a:lvl3pPr marL="1143000" indent="-228600">
              <a:buFont typeface="Wingdings" charset="2"/>
              <a:buChar char="§"/>
              <a:defRPr sz="24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 marL="2057400" indent="-228600">
              <a:buFont typeface="Wingdings" charset="2"/>
              <a:buChar char="²"/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5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data 3">
            <a:extLst>
              <a:ext uri="{FF2B5EF4-FFF2-40B4-BE49-F238E27FC236}">
                <a16:creationId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0" y="6400800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rPr lang="en-US"/>
              <a:pPr/>
              <a:t>02/11/2020</a:t>
            </a:fld>
            <a:endParaRPr lang="it-I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uli Regular"/>
                <a:cs typeface="Muli Regular"/>
              </a:defRPr>
            </a:lvl1pPr>
          </a:lstStyle>
          <a:p>
            <a:fld id="{CAC6784C-9DAB-514C-B4CE-D33C947A8E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1097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pic>
        <p:nvPicPr>
          <p:cNvPr id="4" name="Picture 3" descr="PaNOSC-ExPaNDSlog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878024"/>
            <a:ext cx="2602718" cy="935352"/>
          </a:xfrm>
          <a:prstGeom prst="rect">
            <a:avLst/>
          </a:prstGeom>
        </p:spPr>
      </p:pic>
      <p:pic>
        <p:nvPicPr>
          <p:cNvPr id="18" name="Picture 2"/>
          <p:cNvPicPr/>
          <p:nvPr userDrawn="1"/>
        </p:nvPicPr>
        <p:blipFill>
          <a:blip r:embed="rId4"/>
          <a:srcRect l="1313" t="5796" r="68972" b="7821"/>
          <a:stretch/>
        </p:blipFill>
        <p:spPr>
          <a:xfrm>
            <a:off x="170280" y="6333120"/>
            <a:ext cx="667800" cy="445680"/>
          </a:xfrm>
          <a:prstGeom prst="rect">
            <a:avLst/>
          </a:prstGeom>
          <a:ln>
            <a:noFill/>
          </a:ln>
        </p:spPr>
      </p:pic>
      <p:pic>
        <p:nvPicPr>
          <p:cNvPr id="22" name="Picture 2"/>
          <p:cNvPicPr/>
          <p:nvPr userDrawn="1"/>
        </p:nvPicPr>
        <p:blipFill>
          <a:blip r:embed="rId5"/>
          <a:stretch/>
        </p:blipFill>
        <p:spPr>
          <a:xfrm>
            <a:off x="875520" y="6324120"/>
            <a:ext cx="6874560" cy="458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21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434342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kern="1200">
          <a:solidFill>
            <a:srgbClr val="434342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34342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34342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34342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3434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maxiv.lu.se/event/1375/timetable/#20200618.detaile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>
            <a:spLocks noGrp="1"/>
          </p:cNvSpPr>
          <p:nvPr>
            <p:ph type="ctrTitle"/>
          </p:nvPr>
        </p:nvSpPr>
        <p:spPr>
          <a:xfrm>
            <a:off x="1524000" y="2321169"/>
            <a:ext cx="9144000" cy="240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en-GB" dirty="0" smtClean="0">
                <a:solidFill>
                  <a:srgbClr val="B53F70"/>
                </a:solidFill>
              </a:rPr>
              <a:t>Photon and Neutron (</a:t>
            </a:r>
            <a:r>
              <a:rPr lang="en-GB" dirty="0" err="1" smtClean="0">
                <a:solidFill>
                  <a:srgbClr val="B53F70"/>
                </a:solidFill>
              </a:rPr>
              <a:t>PaN</a:t>
            </a:r>
            <a:r>
              <a:rPr lang="en-GB" dirty="0" smtClean="0">
                <a:solidFill>
                  <a:srgbClr val="B53F70"/>
                </a:solidFill>
              </a:rPr>
              <a:t>)</a:t>
            </a:r>
            <a:br>
              <a:rPr lang="en-GB" dirty="0" smtClean="0">
                <a:solidFill>
                  <a:srgbClr val="B53F70"/>
                </a:solidFill>
              </a:rPr>
            </a:br>
            <a:r>
              <a:rPr lang="en-GB" dirty="0" smtClean="0">
                <a:solidFill>
                  <a:srgbClr val="B53F70"/>
                </a:solidFill>
              </a:rPr>
              <a:t>Remote Access @ EGI 2020</a:t>
            </a:r>
            <a:br>
              <a:rPr lang="en-GB" dirty="0" smtClean="0">
                <a:solidFill>
                  <a:srgbClr val="B53F70"/>
                </a:solidFill>
              </a:rPr>
            </a:br>
            <a:r>
              <a:rPr lang="en-GB" dirty="0">
                <a:solidFill>
                  <a:srgbClr val="B53F70"/>
                </a:solidFill>
              </a:rPr>
              <a:t>C</a:t>
            </a:r>
            <a:r>
              <a:rPr lang="en-GB" dirty="0" smtClean="0">
                <a:solidFill>
                  <a:srgbClr val="B53F70"/>
                </a:solidFill>
              </a:rPr>
              <a:t>onference</a:t>
            </a:r>
            <a:endParaRPr sz="2100" dirty="0">
              <a:solidFill>
                <a:srgbClr val="B53F70"/>
              </a:solidFill>
            </a:endParaRPr>
          </a:p>
        </p:txBody>
      </p:sp>
      <p:sp>
        <p:nvSpPr>
          <p:cNvPr id="37" name="Google Shape;37;p1"/>
          <p:cNvSpPr txBox="1"/>
          <p:nvPr/>
        </p:nvSpPr>
        <p:spPr>
          <a:xfrm>
            <a:off x="1524000" y="4935736"/>
            <a:ext cx="9144000" cy="80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GB" sz="1800" b="1" i="1" dirty="0" smtClean="0">
                <a:solidFill>
                  <a:srgbClr val="546198"/>
                </a:solidFill>
                <a:latin typeface="Calibri"/>
                <a:ea typeface="Calibri"/>
                <a:cs typeface="Calibri"/>
                <a:sym typeface="Calibri"/>
              </a:rPr>
              <a:t>Andy </a:t>
            </a:r>
            <a:r>
              <a:rPr lang="en-GB" sz="1800" b="1" i="1" dirty="0" err="1" smtClean="0">
                <a:solidFill>
                  <a:srgbClr val="546198"/>
                </a:solidFill>
                <a:latin typeface="Calibri"/>
                <a:ea typeface="Calibri"/>
                <a:cs typeface="Calibri"/>
                <a:sym typeface="Calibri"/>
              </a:rPr>
              <a:t>Götz</a:t>
            </a:r>
            <a:endParaRPr lang="en-GB" sz="1800" b="1" i="1" dirty="0" smtClean="0">
              <a:solidFill>
                <a:srgbClr val="5461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GB" sz="1800" b="1" i="1" dirty="0" smtClean="0">
                <a:solidFill>
                  <a:srgbClr val="546198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GB" sz="1800" b="1" i="1" baseline="30000" dirty="0" smtClean="0">
                <a:solidFill>
                  <a:srgbClr val="546198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1800" b="1" i="1" dirty="0" smtClean="0">
                <a:solidFill>
                  <a:srgbClr val="546198"/>
                </a:solidFill>
                <a:latin typeface="Calibri"/>
                <a:ea typeface="Calibri"/>
                <a:cs typeface="Calibri"/>
                <a:sym typeface="Calibri"/>
              </a:rPr>
              <a:t> of November </a:t>
            </a:r>
            <a:r>
              <a:rPr lang="en-GB" sz="1800" b="1" i="1" u="none" strike="noStrike" cap="none" dirty="0">
                <a:solidFill>
                  <a:srgbClr val="546198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400" b="1" i="0" u="none" strike="noStrike" cap="none" dirty="0">
              <a:solidFill>
                <a:srgbClr val="546198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91" y="7585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A8507A"/>
                </a:solidFill>
              </a:rPr>
              <a:t>VISA - ILL remote access post-COVID-19</a:t>
            </a:r>
            <a:endParaRPr lang="en-US" dirty="0">
              <a:solidFill>
                <a:srgbClr val="A8507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591" y="140142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457200" lvl="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Montserrat"/>
              <a:buChar char="●"/>
            </a:pPr>
            <a:r>
              <a:rPr lang="en-US" sz="2000" b="1" kern="0" dirty="0">
                <a:solidFill>
                  <a:srgbClr val="595959"/>
                </a:solidFill>
                <a:latin typeface="Muli" panose="02000503040000020004" pitchFamily="2" charset="0"/>
                <a:sym typeface="Montserrat"/>
              </a:rPr>
              <a:t>Provide remote data analysis services with access to</a:t>
            </a:r>
          </a:p>
          <a:p>
            <a:pPr marL="914400" lvl="1" indent="-3175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Font typeface="Montserrat"/>
              <a:buChar char="○"/>
            </a:pPr>
            <a:r>
              <a:rPr lang="en-US" sz="2000" kern="0" dirty="0">
                <a:solidFill>
                  <a:srgbClr val="595959"/>
                </a:solidFill>
                <a:latin typeface="Muli" panose="02000503040000020004" pitchFamily="2" charset="0"/>
                <a:sym typeface="Montserrat"/>
              </a:rPr>
              <a:t>Experimental data</a:t>
            </a:r>
          </a:p>
          <a:p>
            <a:pPr marL="914400" lvl="1" indent="-3175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Font typeface="Montserrat"/>
              <a:buChar char="○"/>
            </a:pPr>
            <a:r>
              <a:rPr lang="en-US" sz="2000" kern="0" dirty="0">
                <a:solidFill>
                  <a:srgbClr val="595959"/>
                </a:solidFill>
                <a:latin typeface="Muli" panose="02000503040000020004" pitchFamily="2" charset="0"/>
                <a:sym typeface="Montserrat"/>
              </a:rPr>
              <a:t>Analysis software</a:t>
            </a:r>
          </a:p>
          <a:p>
            <a:pPr marL="914400" lvl="1" indent="-3175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Font typeface="Montserrat"/>
              <a:buChar char="○"/>
            </a:pPr>
            <a:r>
              <a:rPr lang="en-US" sz="2000" kern="0" dirty="0">
                <a:solidFill>
                  <a:srgbClr val="595959"/>
                </a:solidFill>
                <a:latin typeface="Muli" panose="02000503040000020004" pitchFamily="2" charset="0"/>
                <a:sym typeface="Montserrat"/>
              </a:rPr>
              <a:t>Compute infrastructure</a:t>
            </a:r>
          </a:p>
          <a:p>
            <a:pPr marL="914400" lvl="1" indent="-3175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Font typeface="Montserrat"/>
              <a:buChar char="○"/>
            </a:pPr>
            <a:r>
              <a:rPr lang="en-US" sz="2000" kern="0" dirty="0">
                <a:solidFill>
                  <a:srgbClr val="595959"/>
                </a:solidFill>
                <a:latin typeface="Muli" panose="02000503040000020004" pitchFamily="2" charset="0"/>
                <a:sym typeface="Montserrat"/>
              </a:rPr>
              <a:t>Support (IT and Scientific)</a:t>
            </a:r>
          </a:p>
          <a:p>
            <a:pPr marL="457200" lvl="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Montserrat"/>
              <a:buChar char="●"/>
            </a:pPr>
            <a:r>
              <a:rPr lang="en-US" sz="2000" b="1" kern="0" dirty="0">
                <a:solidFill>
                  <a:srgbClr val="595959"/>
                </a:solidFill>
                <a:latin typeface="Muli" panose="02000503040000020004" pitchFamily="2" charset="0"/>
                <a:sym typeface="Montserrat"/>
              </a:rPr>
              <a:t>Make access as simple as possible using a web browser</a:t>
            </a:r>
          </a:p>
          <a:p>
            <a:pPr marL="914400" lvl="1" indent="-3175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Font typeface="Montserrat"/>
              <a:buChar char="○"/>
            </a:pPr>
            <a:r>
              <a:rPr lang="en-US" sz="2000" kern="0" dirty="0">
                <a:solidFill>
                  <a:srgbClr val="595959"/>
                </a:solidFill>
                <a:latin typeface="Muli" panose="02000503040000020004" pitchFamily="2" charset="0"/>
                <a:sym typeface="Montserrat"/>
              </a:rPr>
              <a:t>Remote desktop as if the user was sitting in front of an ILL data treatment workstation</a:t>
            </a:r>
          </a:p>
          <a:p>
            <a:pPr marL="914400" lvl="1" indent="-3175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Font typeface="Montserrat"/>
              <a:buChar char="○"/>
            </a:pPr>
            <a:r>
              <a:rPr lang="en-US" sz="2000" kern="0" dirty="0">
                <a:solidFill>
                  <a:srgbClr val="595959"/>
                </a:solidFill>
                <a:latin typeface="Muli" panose="02000503040000020004" pitchFamily="2" charset="0"/>
                <a:sym typeface="Montserrat"/>
              </a:rPr>
              <a:t>Easy and flexible machine management</a:t>
            </a:r>
          </a:p>
          <a:p>
            <a:pPr marL="457200" lvl="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Montserrat"/>
              <a:buChar char="●"/>
            </a:pPr>
            <a:r>
              <a:rPr lang="en-US" sz="2000" b="1" kern="0" dirty="0">
                <a:solidFill>
                  <a:srgbClr val="595959"/>
                </a:solidFill>
                <a:latin typeface="Muli" panose="02000503040000020004" pitchFamily="2" charset="0"/>
                <a:sym typeface="Montserrat"/>
              </a:rPr>
              <a:t>Allow scientific collaborations</a:t>
            </a:r>
          </a:p>
          <a:p>
            <a:pPr marL="914400" lvl="1" indent="-3175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Font typeface="Montserrat"/>
              <a:buChar char="○"/>
            </a:pPr>
            <a:r>
              <a:rPr lang="en-US" sz="2000" kern="0" dirty="0">
                <a:solidFill>
                  <a:srgbClr val="595959"/>
                </a:solidFill>
                <a:latin typeface="Muli" panose="02000503040000020004" pitchFamily="2" charset="0"/>
                <a:sym typeface="Montserrat"/>
              </a:rPr>
              <a:t>Sharing desktops</a:t>
            </a:r>
          </a:p>
          <a:p>
            <a:pPr marL="457200" lvl="0" defTabSz="914400">
              <a:lnSpc>
                <a:spcPct val="115000"/>
              </a:lnSpc>
              <a:spcBef>
                <a:spcPts val="0"/>
              </a:spcBef>
              <a:buClr>
                <a:srgbClr val="D50505"/>
              </a:buClr>
              <a:buSzPts val="1800"/>
              <a:buFont typeface="Montserrat"/>
              <a:buChar char="●"/>
            </a:pPr>
            <a:r>
              <a:rPr lang="en-US" sz="2000" b="1" kern="0" dirty="0">
                <a:solidFill>
                  <a:srgbClr val="D50505"/>
                </a:solidFill>
                <a:latin typeface="Muli" panose="02000503040000020004" pitchFamily="2" charset="0"/>
                <a:sym typeface="Montserrat"/>
              </a:rPr>
              <a:t>Enable remote experiments</a:t>
            </a:r>
          </a:p>
          <a:p>
            <a:pPr marL="914400" lvl="1" indent="-3175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Font typeface="Montserrat"/>
              <a:buChar char="○"/>
            </a:pPr>
            <a:r>
              <a:rPr lang="en-US" sz="2000" kern="0" dirty="0">
                <a:solidFill>
                  <a:srgbClr val="595959"/>
                </a:solidFill>
                <a:latin typeface="Muli" panose="02000503040000020004" pitchFamily="2" charset="0"/>
                <a:sym typeface="Montserrat"/>
              </a:rPr>
              <a:t>Access Nomad (SCI) to perform instrument control</a:t>
            </a:r>
          </a:p>
          <a:p>
            <a:pPr marL="914400" lvl="1" indent="-3175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Font typeface="Montserrat"/>
              <a:buChar char="○"/>
            </a:pPr>
            <a:r>
              <a:rPr lang="en-US" sz="2000" kern="0" dirty="0">
                <a:solidFill>
                  <a:srgbClr val="595959"/>
                </a:solidFill>
                <a:latin typeface="Muli" panose="02000503040000020004" pitchFamily="2" charset="0"/>
                <a:sym typeface="Montserrat"/>
              </a:rPr>
              <a:t>This is the current priority for the next reactor cycle (August)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19" y="1186911"/>
            <a:ext cx="2512713" cy="1674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4591" y="5923597"/>
            <a:ext cx="4282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i="1" dirty="0" smtClean="0"/>
              <a:t>credits – Jamie Hall (ILL) + Stuart Caunt (ILL)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31" y="12038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B53F70"/>
                </a:solidFill>
              </a:rPr>
              <a:t>Remote Experiments @ ILL</a:t>
            </a:r>
            <a:endParaRPr lang="en-US" dirty="0">
              <a:solidFill>
                <a:srgbClr val="B53F7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4"/>
          <a:stretch/>
        </p:blipFill>
        <p:spPr>
          <a:xfrm>
            <a:off x="6531320" y="444411"/>
            <a:ext cx="5660680" cy="6413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" t="-348" r="7315" b="348"/>
          <a:stretch/>
        </p:blipFill>
        <p:spPr>
          <a:xfrm>
            <a:off x="109331" y="1971408"/>
            <a:ext cx="6381227" cy="38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31" y="12038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B53F70"/>
                </a:solidFill>
              </a:rPr>
              <a:t>Remote Experiments @ ILL</a:t>
            </a:r>
            <a:endParaRPr lang="en-US" dirty="0">
              <a:solidFill>
                <a:srgbClr val="B53F7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7"/>
          <a:stretch/>
        </p:blipFill>
        <p:spPr>
          <a:xfrm>
            <a:off x="1890223" y="1445951"/>
            <a:ext cx="9280183" cy="475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675" y="338193"/>
            <a:ext cx="7310043" cy="446276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A8507A"/>
                </a:solidFill>
              </a:rPr>
              <a:t>ILL VISA architecture</a:t>
            </a:r>
            <a:endParaRPr lang="en-US" sz="4000" dirty="0">
              <a:solidFill>
                <a:srgbClr val="A8507A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83973" y="1379951"/>
            <a:ext cx="9665525" cy="4495800"/>
            <a:chOff x="697675" y="1905000"/>
            <a:chExt cx="8640475" cy="3876600"/>
          </a:xfrm>
        </p:grpSpPr>
        <p:sp>
          <p:nvSpPr>
            <p:cNvPr id="4" name="Google Shape;87;p18"/>
            <p:cNvSpPr/>
            <p:nvPr/>
          </p:nvSpPr>
          <p:spPr>
            <a:xfrm>
              <a:off x="2590800" y="1905000"/>
              <a:ext cx="3930300" cy="3876600"/>
            </a:xfrm>
            <a:prstGeom prst="rect">
              <a:avLst/>
            </a:prstGeom>
            <a:solidFill>
              <a:srgbClr val="EAD1D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VISA</a:t>
              </a:r>
              <a:endParaRPr/>
            </a:p>
          </p:txBody>
        </p:sp>
        <p:sp>
          <p:nvSpPr>
            <p:cNvPr id="5" name="Google Shape;89;p18"/>
            <p:cNvSpPr/>
            <p:nvPr/>
          </p:nvSpPr>
          <p:spPr>
            <a:xfrm>
              <a:off x="2842400" y="2027475"/>
              <a:ext cx="3290100" cy="618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/>
                <a:t>Web Application</a:t>
              </a:r>
              <a:endParaRPr sz="130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Angular6</a:t>
              </a:r>
              <a:endParaRPr sz="1100"/>
            </a:p>
          </p:txBody>
        </p:sp>
        <p:sp>
          <p:nvSpPr>
            <p:cNvPr id="6" name="Google Shape;90;p18"/>
            <p:cNvSpPr/>
            <p:nvPr/>
          </p:nvSpPr>
          <p:spPr>
            <a:xfrm>
              <a:off x="2842400" y="3018800"/>
              <a:ext cx="1527600" cy="618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/>
                <a:t>Instance Management</a:t>
              </a:r>
              <a:endParaRPr sz="130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REST API</a:t>
              </a:r>
              <a:endParaRPr sz="1100"/>
            </a:p>
          </p:txBody>
        </p:sp>
        <p:sp>
          <p:nvSpPr>
            <p:cNvPr id="7" name="Google Shape;91;p18"/>
            <p:cNvSpPr/>
            <p:nvPr/>
          </p:nvSpPr>
          <p:spPr>
            <a:xfrm>
              <a:off x="4604900" y="3018800"/>
              <a:ext cx="1527600" cy="618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dirty="0"/>
                <a:t>Remote Desktop Access</a:t>
              </a:r>
              <a:endParaRPr sz="1300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/>
                <a:t>Socket.io</a:t>
              </a:r>
              <a:endParaRPr sz="1100" dirty="0"/>
            </a:p>
          </p:txBody>
        </p:sp>
        <p:sp>
          <p:nvSpPr>
            <p:cNvPr id="8" name="Google Shape;92;p18"/>
            <p:cNvSpPr/>
            <p:nvPr/>
          </p:nvSpPr>
          <p:spPr>
            <a:xfrm>
              <a:off x="2880300" y="4363338"/>
              <a:ext cx="3290100" cy="37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/>
                <a:t>Business logic</a:t>
              </a:r>
              <a:endParaRPr sz="1100"/>
            </a:p>
          </p:txBody>
        </p:sp>
        <p:sp>
          <p:nvSpPr>
            <p:cNvPr id="9" name="Google Shape;93;p18"/>
            <p:cNvSpPr/>
            <p:nvPr/>
          </p:nvSpPr>
          <p:spPr>
            <a:xfrm>
              <a:off x="697675" y="2458650"/>
              <a:ext cx="1335600" cy="6183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dirty="0" err="1"/>
                <a:t>Keycloak</a:t>
              </a:r>
              <a:endParaRPr sz="1300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 err="1"/>
                <a:t>OpenID</a:t>
              </a:r>
              <a:r>
                <a:rPr lang="en-GB" sz="1100" dirty="0"/>
                <a:t> Connect</a:t>
              </a:r>
              <a:endParaRPr sz="1100" dirty="0"/>
            </a:p>
          </p:txBody>
        </p:sp>
        <p:sp>
          <p:nvSpPr>
            <p:cNvPr id="10" name="Google Shape;94;p18"/>
            <p:cNvSpPr/>
            <p:nvPr/>
          </p:nvSpPr>
          <p:spPr>
            <a:xfrm>
              <a:off x="3858000" y="5025000"/>
              <a:ext cx="1335600" cy="6183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DB</a:t>
              </a:r>
              <a:endParaRPr/>
            </a:p>
          </p:txBody>
        </p:sp>
        <p:cxnSp>
          <p:nvCxnSpPr>
            <p:cNvPr id="11" name="Google Shape;95;p18"/>
            <p:cNvCxnSpPr>
              <a:stCxn id="5" idx="1"/>
              <a:endCxn id="9" idx="0"/>
            </p:cNvCxnSpPr>
            <p:nvPr/>
          </p:nvCxnSpPr>
          <p:spPr>
            <a:xfrm flipH="1">
              <a:off x="1365500" y="2336625"/>
              <a:ext cx="1476900" cy="1221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" name="Google Shape;96;p18"/>
            <p:cNvCxnSpPr>
              <a:stCxn id="5" idx="2"/>
              <a:endCxn id="6" idx="0"/>
            </p:cNvCxnSpPr>
            <p:nvPr/>
          </p:nvCxnSpPr>
          <p:spPr>
            <a:xfrm rot="5400000">
              <a:off x="3860450" y="2391675"/>
              <a:ext cx="372900" cy="8811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" name="Google Shape;97;p18"/>
            <p:cNvCxnSpPr>
              <a:stCxn id="5" idx="2"/>
              <a:endCxn id="7" idx="0"/>
            </p:cNvCxnSpPr>
            <p:nvPr/>
          </p:nvCxnSpPr>
          <p:spPr>
            <a:xfrm rot="-5400000" flipH="1">
              <a:off x="4741700" y="2391525"/>
              <a:ext cx="372900" cy="8814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" name="Google Shape;98;p18"/>
            <p:cNvCxnSpPr>
              <a:stCxn id="6" idx="2"/>
              <a:endCxn id="8" idx="0"/>
            </p:cNvCxnSpPr>
            <p:nvPr/>
          </p:nvCxnSpPr>
          <p:spPr>
            <a:xfrm rot="-5400000" flipH="1">
              <a:off x="3702650" y="3540650"/>
              <a:ext cx="726300" cy="9192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" name="Google Shape;99;p18"/>
            <p:cNvCxnSpPr>
              <a:stCxn id="7" idx="2"/>
              <a:endCxn id="8" idx="0"/>
            </p:cNvCxnSpPr>
            <p:nvPr/>
          </p:nvCxnSpPr>
          <p:spPr>
            <a:xfrm rot="5400000">
              <a:off x="4583900" y="3578600"/>
              <a:ext cx="726300" cy="8433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00;p18"/>
            <p:cNvCxnSpPr>
              <a:stCxn id="8" idx="2"/>
              <a:endCxn id="10" idx="1"/>
            </p:cNvCxnSpPr>
            <p:nvPr/>
          </p:nvCxnSpPr>
          <p:spPr>
            <a:xfrm rot="-5400000" flipH="1">
              <a:off x="4381200" y="4880388"/>
              <a:ext cx="288900" cy="600"/>
            </a:xfrm>
            <a:prstGeom prst="bentConnector3">
              <a:avLst>
                <a:gd name="adj1" fmla="val 49976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" name="Google Shape;101;p18"/>
            <p:cNvSpPr/>
            <p:nvPr/>
          </p:nvSpPr>
          <p:spPr>
            <a:xfrm>
              <a:off x="7338350" y="1905050"/>
              <a:ext cx="1999800" cy="33426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/>
                <a:t>OpenStack</a:t>
              </a:r>
              <a:endParaRPr sz="1300"/>
            </a:p>
          </p:txBody>
        </p:sp>
        <p:sp>
          <p:nvSpPr>
            <p:cNvPr id="18" name="Google Shape;102;p18"/>
            <p:cNvSpPr/>
            <p:nvPr/>
          </p:nvSpPr>
          <p:spPr>
            <a:xfrm>
              <a:off x="7437800" y="4240650"/>
              <a:ext cx="1800900" cy="618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/>
                <a:t>REST API</a:t>
              </a:r>
              <a:endParaRPr sz="1100"/>
            </a:p>
          </p:txBody>
        </p:sp>
        <p:sp>
          <p:nvSpPr>
            <p:cNvPr id="19" name="Google Shape;103;p18"/>
            <p:cNvSpPr/>
            <p:nvPr/>
          </p:nvSpPr>
          <p:spPr>
            <a:xfrm>
              <a:off x="7438000" y="2004650"/>
              <a:ext cx="1800900" cy="20145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0" name="Google Shape;104;p18"/>
            <p:cNvSpPr/>
            <p:nvPr/>
          </p:nvSpPr>
          <p:spPr>
            <a:xfrm>
              <a:off x="7879950" y="2409050"/>
              <a:ext cx="1282200" cy="14568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/>
                <a:t>Linux VM</a:t>
              </a:r>
              <a:endParaRPr sz="1100"/>
            </a:p>
          </p:txBody>
        </p:sp>
        <p:sp>
          <p:nvSpPr>
            <p:cNvPr id="21" name="Google Shape;105;p18"/>
            <p:cNvSpPr/>
            <p:nvPr/>
          </p:nvSpPr>
          <p:spPr>
            <a:xfrm>
              <a:off x="7727550" y="2256650"/>
              <a:ext cx="1282200" cy="14568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/>
                <a:t>Linux VM</a:t>
              </a:r>
              <a:endParaRPr sz="1100"/>
            </a:p>
          </p:txBody>
        </p:sp>
        <p:sp>
          <p:nvSpPr>
            <p:cNvPr id="22" name="Google Shape;106;p18"/>
            <p:cNvSpPr/>
            <p:nvPr/>
          </p:nvSpPr>
          <p:spPr>
            <a:xfrm>
              <a:off x="7575150" y="2104250"/>
              <a:ext cx="1282200" cy="14568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/>
                <a:t>Linux VM</a:t>
              </a:r>
              <a:endParaRPr sz="1100"/>
            </a:p>
          </p:txBody>
        </p:sp>
        <p:sp>
          <p:nvSpPr>
            <p:cNvPr id="23" name="Google Shape;107;p18"/>
            <p:cNvSpPr/>
            <p:nvPr/>
          </p:nvSpPr>
          <p:spPr>
            <a:xfrm>
              <a:off x="7727550" y="2744525"/>
              <a:ext cx="977400" cy="7020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/>
                <a:t>RDP / </a:t>
              </a:r>
              <a:endParaRPr sz="130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/>
                <a:t>guacd</a:t>
              </a:r>
              <a:endParaRPr sz="1100"/>
            </a:p>
          </p:txBody>
        </p:sp>
        <p:cxnSp>
          <p:nvCxnSpPr>
            <p:cNvPr id="24" name="Google Shape;108;p18"/>
            <p:cNvCxnSpPr>
              <a:stCxn id="8" idx="3"/>
              <a:endCxn id="18" idx="1"/>
            </p:cNvCxnSpPr>
            <p:nvPr/>
          </p:nvCxnSpPr>
          <p:spPr>
            <a:xfrm>
              <a:off x="6170400" y="4549788"/>
              <a:ext cx="1267500" cy="6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" name="Google Shape;109;p18"/>
            <p:cNvCxnSpPr>
              <a:stCxn id="18" idx="0"/>
              <a:endCxn id="19" idx="2"/>
            </p:cNvCxnSpPr>
            <p:nvPr/>
          </p:nvCxnSpPr>
          <p:spPr>
            <a:xfrm rot="-5400000">
              <a:off x="8227850" y="4129650"/>
              <a:ext cx="221400" cy="600"/>
            </a:xfrm>
            <a:prstGeom prst="bentConnector3">
              <a:avLst>
                <a:gd name="adj1" fmla="val 50023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" name="Google Shape;110;p18"/>
            <p:cNvCxnSpPr>
              <a:stCxn id="7" idx="3"/>
              <a:endCxn id="23" idx="1"/>
            </p:cNvCxnSpPr>
            <p:nvPr/>
          </p:nvCxnSpPr>
          <p:spPr>
            <a:xfrm rot="10800000" flipH="1">
              <a:off x="6132500" y="3095450"/>
              <a:ext cx="1595100" cy="232500"/>
            </a:xfrm>
            <a:prstGeom prst="bentConnector3">
              <a:avLst>
                <a:gd name="adj1" fmla="val 50006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7" name="Google Shape;111;p18"/>
            <p:cNvSpPr txBox="1"/>
            <p:nvPr/>
          </p:nvSpPr>
          <p:spPr>
            <a:xfrm>
              <a:off x="1851050" y="3710250"/>
              <a:ext cx="1755000" cy="3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0B5394"/>
                  </a:solidFill>
                </a:rPr>
                <a:t>Instance </a:t>
              </a:r>
              <a:endParaRPr sz="1000">
                <a:solidFill>
                  <a:srgbClr val="0B5394"/>
                </a:solidFill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0B5394"/>
                  </a:solidFill>
                </a:rPr>
                <a:t>management</a:t>
              </a:r>
              <a:endParaRPr sz="1000">
                <a:solidFill>
                  <a:srgbClr val="0B5394"/>
                </a:solidFill>
              </a:endParaRPr>
            </a:p>
          </p:txBody>
        </p:sp>
        <p:sp>
          <p:nvSpPr>
            <p:cNvPr id="28" name="Google Shape;112;p18"/>
            <p:cNvSpPr txBox="1"/>
            <p:nvPr/>
          </p:nvSpPr>
          <p:spPr>
            <a:xfrm>
              <a:off x="5368850" y="3713450"/>
              <a:ext cx="1755000" cy="6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0B5394"/>
                  </a:solidFill>
                </a:rPr>
                <a:t>Session authorisation and</a:t>
              </a:r>
              <a:endParaRPr sz="1000" dirty="0">
                <a:solidFill>
                  <a:srgbClr val="0B5394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0B5394"/>
                  </a:solidFill>
                </a:rPr>
                <a:t>Session management</a:t>
              </a:r>
              <a:endParaRPr sz="1000" dirty="0">
                <a:solidFill>
                  <a:srgbClr val="0B5394"/>
                </a:solidFill>
              </a:endParaRPr>
            </a:p>
          </p:txBody>
        </p:sp>
        <p:sp>
          <p:nvSpPr>
            <p:cNvPr id="29" name="Google Shape;113;p18"/>
            <p:cNvSpPr txBox="1"/>
            <p:nvPr/>
          </p:nvSpPr>
          <p:spPr>
            <a:xfrm>
              <a:off x="770450" y="2004650"/>
              <a:ext cx="1755000" cy="3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0B5394"/>
                  </a:solidFill>
                </a:rPr>
                <a:t>Token creation</a:t>
              </a:r>
              <a:endParaRPr sz="1000">
                <a:solidFill>
                  <a:srgbClr val="0B5394"/>
                </a:solidFill>
              </a:endParaRPr>
            </a:p>
          </p:txBody>
        </p:sp>
        <p:cxnSp>
          <p:nvCxnSpPr>
            <p:cNvPr id="30" name="Google Shape;114;p18"/>
            <p:cNvCxnSpPr>
              <a:stCxn id="6" idx="1"/>
              <a:endCxn id="9" idx="2"/>
            </p:cNvCxnSpPr>
            <p:nvPr/>
          </p:nvCxnSpPr>
          <p:spPr>
            <a:xfrm rot="10800000">
              <a:off x="1365500" y="3076850"/>
              <a:ext cx="1476900" cy="2511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1" name="Google Shape;115;p18"/>
            <p:cNvSpPr txBox="1"/>
            <p:nvPr/>
          </p:nvSpPr>
          <p:spPr>
            <a:xfrm>
              <a:off x="852500" y="3375925"/>
              <a:ext cx="1755000" cy="3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0B5394"/>
                  </a:solidFill>
                </a:rPr>
                <a:t>Token validation</a:t>
              </a:r>
              <a:endParaRPr sz="1000">
                <a:solidFill>
                  <a:srgbClr val="0B5394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69443" y="5960584"/>
            <a:ext cx="4282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i="1" dirty="0" smtClean="0"/>
              <a:t>credits – Jamie Hall (ILL) + Stuart Caunt (ILL)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675" y="338193"/>
            <a:ext cx="9694531" cy="446276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solidFill>
                  <a:srgbClr val="A8507A"/>
                </a:solidFill>
              </a:rPr>
              <a:t>PaNOSC</a:t>
            </a:r>
            <a:r>
              <a:rPr lang="en-US" sz="4000" dirty="0" smtClean="0">
                <a:solidFill>
                  <a:srgbClr val="A8507A"/>
                </a:solidFill>
              </a:rPr>
              <a:t> </a:t>
            </a:r>
            <a:r>
              <a:rPr lang="en-US" sz="4000" dirty="0" smtClean="0">
                <a:solidFill>
                  <a:srgbClr val="A8507A"/>
                </a:solidFill>
              </a:rPr>
              <a:t>+ </a:t>
            </a:r>
            <a:r>
              <a:rPr lang="en-US" sz="4000" dirty="0" err="1" smtClean="0">
                <a:solidFill>
                  <a:srgbClr val="A8507A"/>
                </a:solidFill>
              </a:rPr>
              <a:t>ExPaNDS</a:t>
            </a:r>
            <a:r>
              <a:rPr lang="en-US" sz="4000" dirty="0" smtClean="0">
                <a:solidFill>
                  <a:srgbClr val="A8507A"/>
                </a:solidFill>
              </a:rPr>
              <a:t> portal </a:t>
            </a:r>
            <a:r>
              <a:rPr lang="en-US" sz="4000" dirty="0" smtClean="0">
                <a:solidFill>
                  <a:srgbClr val="A8507A"/>
                </a:solidFill>
              </a:rPr>
              <a:t>architecture</a:t>
            </a:r>
            <a:endParaRPr lang="en-US" sz="4000" dirty="0">
              <a:solidFill>
                <a:srgbClr val="A8507A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9443" y="5960584"/>
            <a:ext cx="4282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i="1" dirty="0" smtClean="0"/>
              <a:t>credits – Jamie Hall (ILL) + Stuart Caunt (ILL)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6" y="819722"/>
            <a:ext cx="9139311" cy="514086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392206" y="2928488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392206" y="4760255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825" y="210744"/>
            <a:ext cx="2403281" cy="244074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270601" y="1154296"/>
            <a:ext cx="886265" cy="239151"/>
          </a:xfrm>
          <a:prstGeom prst="rightArrow">
            <a:avLst/>
          </a:prstGeom>
          <a:solidFill>
            <a:srgbClr val="FBE5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26EF-903E-8940-BEAA-A0C47951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13" y="304800"/>
            <a:ext cx="10433824" cy="446276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u="sng" dirty="0" err="1" smtClean="0">
                <a:solidFill>
                  <a:srgbClr val="A8507A"/>
                </a:solidFill>
              </a:rPr>
              <a:t>PaN</a:t>
            </a:r>
            <a:r>
              <a:rPr lang="en-US" sz="4000" u="sng" dirty="0" smtClean="0">
                <a:solidFill>
                  <a:srgbClr val="A8507A"/>
                </a:solidFill>
              </a:rPr>
              <a:t> Use Cases for Remote Services</a:t>
            </a:r>
            <a:endParaRPr lang="en-US" sz="4000" u="sng" dirty="0">
              <a:solidFill>
                <a:srgbClr val="A8507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F95EF-E403-0341-AD8D-E4652997A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913" y="1172151"/>
            <a:ext cx="11043424" cy="5511039"/>
          </a:xfrm>
        </p:spPr>
        <p:txBody>
          <a:bodyPr/>
          <a:lstStyle/>
          <a:p>
            <a:pPr marL="457200" lvl="1" indent="0">
              <a:buNone/>
            </a:pPr>
            <a:r>
              <a:rPr lang="en-US" b="1" dirty="0" smtClean="0">
                <a:solidFill>
                  <a:srgbClr val="546198"/>
                </a:solidFill>
              </a:rPr>
              <a:t>User 1</a:t>
            </a:r>
            <a:r>
              <a:rPr lang="en-US" dirty="0" smtClean="0">
                <a:solidFill>
                  <a:srgbClr val="546198"/>
                </a:solidFill>
              </a:rPr>
              <a:t>: How can I download 5 TBs of raw data?</a:t>
            </a:r>
          </a:p>
          <a:p>
            <a:pPr marL="457200" lvl="1" indent="0">
              <a:buNone/>
            </a:pPr>
            <a:endParaRPr lang="en-US" dirty="0">
              <a:solidFill>
                <a:srgbClr val="546198"/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546198"/>
                </a:solidFill>
              </a:rPr>
              <a:t>User 2</a:t>
            </a:r>
            <a:r>
              <a:rPr lang="en-US" dirty="0" smtClean="0">
                <a:solidFill>
                  <a:srgbClr val="546198"/>
                </a:solidFill>
              </a:rPr>
              <a:t>: How can I search, view and process data remotely?</a:t>
            </a:r>
          </a:p>
          <a:p>
            <a:pPr marL="457200" lvl="1" indent="0">
              <a:buNone/>
            </a:pPr>
            <a:endParaRPr lang="en-US" dirty="0">
              <a:solidFill>
                <a:srgbClr val="546198"/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546198"/>
                </a:solidFill>
              </a:rPr>
              <a:t>User 3</a:t>
            </a:r>
            <a:r>
              <a:rPr lang="en-US" dirty="0" smtClean="0">
                <a:solidFill>
                  <a:srgbClr val="546198"/>
                </a:solidFill>
              </a:rPr>
              <a:t>: How can I access a </a:t>
            </a:r>
            <a:r>
              <a:rPr lang="en-US" dirty="0" err="1" smtClean="0">
                <a:solidFill>
                  <a:srgbClr val="546198"/>
                </a:solidFill>
              </a:rPr>
              <a:t>Jupyter</a:t>
            </a:r>
            <a:r>
              <a:rPr lang="en-US" dirty="0" smtClean="0">
                <a:solidFill>
                  <a:srgbClr val="546198"/>
                </a:solidFill>
              </a:rPr>
              <a:t> notebook to process my data?</a:t>
            </a:r>
          </a:p>
          <a:p>
            <a:pPr marL="457200" lvl="1" indent="0">
              <a:buNone/>
            </a:pPr>
            <a:endParaRPr lang="en-US" dirty="0">
              <a:solidFill>
                <a:srgbClr val="546198"/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546198"/>
                </a:solidFill>
              </a:rPr>
              <a:t>User 4</a:t>
            </a:r>
            <a:r>
              <a:rPr lang="en-US" dirty="0" smtClean="0">
                <a:solidFill>
                  <a:srgbClr val="546198"/>
                </a:solidFill>
              </a:rPr>
              <a:t>: How can I make my data open and get a DOI to cite?</a:t>
            </a:r>
          </a:p>
          <a:p>
            <a:pPr marL="457200" lvl="1" indent="0">
              <a:buNone/>
            </a:pPr>
            <a:endParaRPr lang="en-US" dirty="0">
              <a:solidFill>
                <a:srgbClr val="546198"/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546198"/>
                </a:solidFill>
              </a:rPr>
              <a:t>User 5</a:t>
            </a:r>
            <a:r>
              <a:rPr lang="en-US" dirty="0" smtClean="0">
                <a:solidFill>
                  <a:srgbClr val="546198"/>
                </a:solidFill>
              </a:rPr>
              <a:t>: How can I get credentials to login and use these services?</a:t>
            </a:r>
          </a:p>
          <a:p>
            <a:pPr marL="457200" lvl="1" indent="0">
              <a:buNone/>
            </a:pPr>
            <a:endParaRPr lang="en-US" dirty="0">
              <a:solidFill>
                <a:srgbClr val="546198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546198"/>
                </a:solidFill>
              </a:rPr>
              <a:t>Beamline scientist</a:t>
            </a:r>
            <a:r>
              <a:rPr lang="en-US" dirty="0">
                <a:solidFill>
                  <a:srgbClr val="546198"/>
                </a:solidFill>
              </a:rPr>
              <a:t>: How can I provide standard notebooks for processing data for my users</a:t>
            </a:r>
            <a:r>
              <a:rPr lang="en-US" dirty="0" smtClean="0">
                <a:solidFill>
                  <a:srgbClr val="546198"/>
                </a:solidFill>
              </a:rPr>
              <a:t>?</a:t>
            </a:r>
            <a:endParaRPr lang="en-US" dirty="0">
              <a:solidFill>
                <a:srgbClr val="546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26EF-903E-8940-BEAA-A0C47951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13" y="304799"/>
            <a:ext cx="10481078" cy="760899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A8507A"/>
                </a:solidFill>
              </a:rPr>
              <a:t>Post-COVID all </a:t>
            </a:r>
            <a:r>
              <a:rPr lang="en-US" sz="4000" u="sng" dirty="0" err="1" smtClean="0">
                <a:solidFill>
                  <a:srgbClr val="A8507A"/>
                </a:solidFill>
              </a:rPr>
              <a:t>PaNs</a:t>
            </a:r>
            <a:r>
              <a:rPr lang="en-US" sz="4000" u="sng" dirty="0" smtClean="0">
                <a:solidFill>
                  <a:srgbClr val="A8507A"/>
                </a:solidFill>
              </a:rPr>
              <a:t> will / should offer</a:t>
            </a:r>
            <a:endParaRPr lang="en-US" sz="4000" u="sng" dirty="0">
              <a:solidFill>
                <a:srgbClr val="A8507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F95EF-E403-0341-AD8D-E4652997A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776" y="1365326"/>
            <a:ext cx="11043424" cy="5511039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546198"/>
                </a:solidFill>
              </a:rPr>
              <a:t>Remote experiments</a:t>
            </a:r>
            <a:br>
              <a:rPr lang="en-US" sz="3200" b="1" dirty="0" smtClean="0">
                <a:solidFill>
                  <a:srgbClr val="546198"/>
                </a:solidFill>
              </a:rPr>
            </a:br>
            <a:endParaRPr lang="en-US" sz="3200" b="1" dirty="0" smtClean="0">
              <a:solidFill>
                <a:srgbClr val="546198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546198"/>
                </a:solidFill>
              </a:rPr>
              <a:t>Downloadable Metadata &amp; Raw </a:t>
            </a:r>
            <a:r>
              <a:rPr lang="en-US" sz="3200" b="1" dirty="0">
                <a:solidFill>
                  <a:srgbClr val="546198"/>
                </a:solidFill>
              </a:rPr>
              <a:t>data</a:t>
            </a:r>
            <a:endParaRPr lang="en-US" sz="3200" b="1" dirty="0" smtClean="0">
              <a:solidFill>
                <a:srgbClr val="546198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3200" b="1" dirty="0">
              <a:solidFill>
                <a:srgbClr val="546198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546198"/>
                </a:solidFill>
              </a:rPr>
              <a:t>Software service to browse and </a:t>
            </a:r>
            <a:r>
              <a:rPr lang="en-US" sz="3200" b="1" dirty="0" err="1" smtClean="0">
                <a:solidFill>
                  <a:srgbClr val="546198"/>
                </a:solidFill>
              </a:rPr>
              <a:t>analyse</a:t>
            </a:r>
            <a:r>
              <a:rPr lang="en-US" sz="3200" b="1" dirty="0" smtClean="0">
                <a:solidFill>
                  <a:srgbClr val="546198"/>
                </a:solidFill>
              </a:rPr>
              <a:t> raw data</a:t>
            </a:r>
          </a:p>
          <a:p>
            <a:pPr marL="914400" lvl="1" indent="-457200">
              <a:buFont typeface="+mj-lt"/>
              <a:buAutoNum type="arabicPeriod"/>
            </a:pPr>
            <a:endParaRPr lang="en-US" sz="3200" b="1" dirty="0">
              <a:solidFill>
                <a:srgbClr val="546198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546198"/>
                </a:solidFill>
              </a:rPr>
              <a:t>Platform as a service to do computations + simulations</a:t>
            </a:r>
          </a:p>
          <a:p>
            <a:pPr marL="914400" lvl="1" indent="-457200">
              <a:buFont typeface="+mj-lt"/>
              <a:buAutoNum type="arabicPeriod"/>
            </a:pPr>
            <a:endParaRPr lang="en-US" sz="3200" b="1" dirty="0">
              <a:solidFill>
                <a:srgbClr val="546198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546198"/>
                </a:solidFill>
              </a:rPr>
              <a:t>Common space to share progress and workflows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365326"/>
            <a:ext cx="2512713" cy="167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26EF-903E-8940-BEAA-A0C47951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13" y="0"/>
            <a:ext cx="10481078" cy="760899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A8507A"/>
                </a:solidFill>
              </a:rPr>
              <a:t>Remote access bottlenecks</a:t>
            </a:r>
            <a:endParaRPr lang="en-US" sz="4000" u="sng" dirty="0">
              <a:solidFill>
                <a:srgbClr val="A8507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F95EF-E403-0341-AD8D-E4652997A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713" y="874995"/>
            <a:ext cx="11043424" cy="5511039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546198"/>
                </a:solidFill>
              </a:rPr>
              <a:t>Remote experiments </a:t>
            </a:r>
            <a:r>
              <a:rPr lang="en-US" sz="3200" b="1" dirty="0" smtClean="0">
                <a:solidFill>
                  <a:srgbClr val="546198"/>
                </a:solidFill>
                <a:sym typeface="Wingdings" panose="05000000000000000000" pitchFamily="2" charset="2"/>
              </a:rPr>
              <a:t>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internet bandwidth, remote desktop tools </a:t>
            </a:r>
            <a:r>
              <a:rPr lang="en-US" sz="3200" b="1" dirty="0" smtClean="0">
                <a:solidFill>
                  <a:srgbClr val="546198"/>
                </a:solidFill>
              </a:rPr>
              <a:t/>
            </a:r>
            <a:br>
              <a:rPr lang="en-US" sz="3200" b="1" dirty="0" smtClean="0">
                <a:solidFill>
                  <a:srgbClr val="546198"/>
                </a:solidFill>
              </a:rPr>
            </a:br>
            <a:endParaRPr lang="en-US" sz="3200" b="1" dirty="0" smtClean="0">
              <a:solidFill>
                <a:srgbClr val="546198"/>
              </a:solidFill>
            </a:endParaRPr>
          </a:p>
          <a:p>
            <a:pPr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546198"/>
                </a:solidFill>
              </a:rPr>
              <a:t>Downloading (</a:t>
            </a:r>
            <a:r>
              <a:rPr lang="en-US" sz="3200" b="1" dirty="0" smtClean="0">
                <a:solidFill>
                  <a:srgbClr val="546198"/>
                </a:solidFill>
                <a:sym typeface="Wingdings" panose="05000000000000000000" pitchFamily="2" charset="2"/>
              </a:rPr>
              <a:t>Terabytes) </a:t>
            </a:r>
            <a:r>
              <a:rPr lang="en-US" sz="3200" b="1" dirty="0" smtClean="0">
                <a:solidFill>
                  <a:srgbClr val="546198"/>
                </a:solidFill>
              </a:rPr>
              <a:t>Data </a:t>
            </a:r>
            <a:r>
              <a:rPr lang="en-US" sz="3200" b="1" dirty="0" smtClean="0">
                <a:solidFill>
                  <a:srgbClr val="546198"/>
                </a:solidFill>
                <a:sym typeface="Wingdings" panose="05000000000000000000" pitchFamily="2" charset="2"/>
              </a:rPr>
              <a:t> </a:t>
            </a:r>
            <a:r>
              <a:rPr 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e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fficient, ease of use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3200" b="1" dirty="0">
              <a:solidFill>
                <a:srgbClr val="546198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546198"/>
                </a:solidFill>
              </a:rPr>
              <a:t>Software service to browse and </a:t>
            </a:r>
            <a:r>
              <a:rPr lang="en-US" sz="3200" b="1" dirty="0" err="1" smtClean="0">
                <a:solidFill>
                  <a:srgbClr val="546198"/>
                </a:solidFill>
              </a:rPr>
              <a:t>analyse</a:t>
            </a:r>
            <a:r>
              <a:rPr lang="en-US" sz="3200" b="1" dirty="0" smtClean="0">
                <a:solidFill>
                  <a:srgbClr val="546198"/>
                </a:solidFill>
              </a:rPr>
              <a:t> raw data </a:t>
            </a:r>
            <a:r>
              <a:rPr lang="en-US" sz="3200" b="1" dirty="0" smtClean="0">
                <a:solidFill>
                  <a:srgbClr val="546198"/>
                </a:solidFill>
                <a:sym typeface="Wingdings" panose="05000000000000000000" pitchFamily="2" charset="2"/>
              </a:rPr>
              <a:t>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compute cluster(s), batch scheduler, VMs, containers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3200" b="1" dirty="0">
              <a:solidFill>
                <a:srgbClr val="546198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546198"/>
                </a:solidFill>
              </a:rPr>
              <a:t>Platform to do computations + simulations </a:t>
            </a:r>
            <a:r>
              <a:rPr lang="en-US" sz="3200" b="1" dirty="0" smtClean="0">
                <a:solidFill>
                  <a:srgbClr val="546198"/>
                </a:solidFill>
                <a:sym typeface="Wingdings" panose="05000000000000000000" pitchFamily="2" charset="2"/>
              </a:rPr>
              <a:t>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HPC cluster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3200" b="1" dirty="0">
              <a:solidFill>
                <a:srgbClr val="546198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546198"/>
                </a:solidFill>
              </a:rPr>
              <a:t>Common space to share workflows </a:t>
            </a:r>
            <a:r>
              <a:rPr lang="en-US" sz="3200" b="1" dirty="0" smtClean="0">
                <a:solidFill>
                  <a:srgbClr val="546198"/>
                </a:solidFill>
                <a:sym typeface="Wingdings" panose="05000000000000000000" pitchFamily="2" charset="2"/>
              </a:rPr>
              <a:t>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workflow tools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53F70"/>
                </a:solidFill>
              </a:rPr>
              <a:t>Use Case</a:t>
            </a:r>
            <a:endParaRPr lang="en-US" dirty="0">
              <a:solidFill>
                <a:srgbClr val="B53F7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5297905" cy="4624602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Parkinson’s disease</a:t>
            </a:r>
          </a:p>
          <a:p>
            <a:pPr lvl="0"/>
            <a:r>
              <a:rPr lang="en-US" b="1" dirty="0"/>
              <a:t>Institute: </a:t>
            </a:r>
            <a:r>
              <a:rPr lang="en-US" b="1" dirty="0" smtClean="0"/>
              <a:t>CERIC-ERIC, ESRF</a:t>
            </a:r>
            <a:endParaRPr lang="en-US" b="1" dirty="0"/>
          </a:p>
          <a:p>
            <a:pPr lvl="0"/>
            <a:r>
              <a:rPr lang="en-US" b="1" dirty="0" smtClean="0"/>
              <a:t>Scientists: </a:t>
            </a:r>
            <a:r>
              <a:rPr lang="en-US" b="1" dirty="0" err="1" smtClean="0"/>
              <a:t>L.Casalis</a:t>
            </a:r>
            <a:r>
              <a:rPr lang="en-US" b="1" dirty="0" smtClean="0"/>
              <a:t> </a:t>
            </a:r>
            <a:r>
              <a:rPr lang="en-US" b="1" dirty="0" smtClean="0"/>
              <a:t>et al. + </a:t>
            </a:r>
            <a:r>
              <a:rPr lang="en-US" b="1" dirty="0" err="1" smtClean="0"/>
              <a:t>A.Pacureanu</a:t>
            </a:r>
            <a:r>
              <a:rPr lang="en-US" b="1" dirty="0" smtClean="0"/>
              <a:t> et al.</a:t>
            </a:r>
            <a:endParaRPr lang="en-US" b="1" dirty="0"/>
          </a:p>
          <a:p>
            <a:pPr lvl="0"/>
            <a:r>
              <a:rPr lang="en-US" b="1" dirty="0"/>
              <a:t>Objective: </a:t>
            </a:r>
            <a:r>
              <a:rPr lang="en-US" dirty="0" smtClean="0"/>
              <a:t>mapping of neurons in 2d and 3d</a:t>
            </a:r>
            <a:endParaRPr lang="en-US" dirty="0"/>
          </a:p>
          <a:p>
            <a:pPr lvl="0"/>
            <a:r>
              <a:rPr lang="en-US" b="1" dirty="0"/>
              <a:t>Request: </a:t>
            </a:r>
            <a:r>
              <a:rPr lang="en-US" dirty="0" smtClean="0"/>
              <a:t>make large data volumes available as Open Data</a:t>
            </a:r>
            <a:endParaRPr lang="en-US" b="1" dirty="0"/>
          </a:p>
          <a:p>
            <a:pPr lvl="0"/>
            <a:endParaRPr lang="en-US" b="1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04" y="1690688"/>
            <a:ext cx="3543300" cy="417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287" y="0"/>
            <a:ext cx="2967713" cy="3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B53F70"/>
                </a:solidFill>
              </a:rPr>
              <a:t>Use Case</a:t>
            </a:r>
            <a:endParaRPr lang="en-US" dirty="0">
              <a:solidFill>
                <a:srgbClr val="B53F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04" y="1690688"/>
            <a:ext cx="3543300" cy="417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287" y="0"/>
            <a:ext cx="2967713" cy="339725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441158" y="1690688"/>
            <a:ext cx="4287253" cy="462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b="1" dirty="0" smtClean="0"/>
              <a:t>Demonstrates: </a:t>
            </a:r>
            <a:r>
              <a:rPr lang="en-US" dirty="0" smtClean="0"/>
              <a:t>open data, big data download, data portal, HDF5 data format, search API</a:t>
            </a:r>
          </a:p>
          <a:p>
            <a:r>
              <a:rPr lang="en-US" b="1" dirty="0" smtClean="0"/>
              <a:t>Work packages: </a:t>
            </a:r>
            <a:r>
              <a:rPr lang="en-US" dirty="0" smtClean="0"/>
              <a:t>WP2, WP3, WP4, WP6</a:t>
            </a:r>
          </a:p>
          <a:p>
            <a:r>
              <a:rPr lang="en-US" b="1" dirty="0" smtClean="0"/>
              <a:t>Linked to: </a:t>
            </a:r>
            <a:r>
              <a:rPr lang="en-US" dirty="0" smtClean="0"/>
              <a:t>any user community which needs to publish open data and make it FAIR for their community</a:t>
            </a:r>
            <a:endParaRPr lang="en-US" b="1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70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B53F70"/>
                </a:solidFill>
              </a:rPr>
              <a:t>Overview</a:t>
            </a:r>
            <a:endParaRPr lang="en-US" sz="4800" dirty="0">
              <a:solidFill>
                <a:srgbClr val="B53F7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546198"/>
                </a:solidFill>
              </a:rPr>
              <a:t>Why Remote Access?</a:t>
            </a:r>
          </a:p>
          <a:p>
            <a:r>
              <a:rPr lang="en-US" sz="4400" b="1" dirty="0" smtClean="0">
                <a:solidFill>
                  <a:srgbClr val="546198"/>
                </a:solidFill>
              </a:rPr>
              <a:t>COVID-19 impact for </a:t>
            </a:r>
            <a:r>
              <a:rPr lang="en-US" sz="4400" b="1" dirty="0" err="1" smtClean="0">
                <a:solidFill>
                  <a:srgbClr val="546198"/>
                </a:solidFill>
              </a:rPr>
              <a:t>PaNs</a:t>
            </a:r>
            <a:endParaRPr lang="en-US" sz="4400" b="1" dirty="0" smtClean="0">
              <a:solidFill>
                <a:srgbClr val="546198"/>
              </a:solidFill>
            </a:endParaRPr>
          </a:p>
          <a:p>
            <a:r>
              <a:rPr lang="en-US" sz="4400" b="1" dirty="0" smtClean="0">
                <a:solidFill>
                  <a:srgbClr val="546198"/>
                </a:solidFill>
              </a:rPr>
              <a:t>Remote services</a:t>
            </a:r>
          </a:p>
          <a:p>
            <a:r>
              <a:rPr lang="en-US" sz="4400" b="1" dirty="0" smtClean="0">
                <a:solidFill>
                  <a:srgbClr val="546198"/>
                </a:solidFill>
              </a:rPr>
              <a:t>Needs for EGI and EOSC</a:t>
            </a:r>
            <a:endParaRPr lang="en-US" sz="4400" b="1" dirty="0">
              <a:solidFill>
                <a:srgbClr val="546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53F70"/>
                </a:solidFill>
              </a:rPr>
              <a:t>Where can EGI help?</a:t>
            </a:r>
            <a:endParaRPr lang="en-US" dirty="0">
              <a:solidFill>
                <a:srgbClr val="B53F7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546198"/>
                </a:solidFill>
              </a:rPr>
              <a:t>Jupyter</a:t>
            </a:r>
            <a:r>
              <a:rPr lang="en-US" b="1" dirty="0" smtClean="0">
                <a:solidFill>
                  <a:srgbClr val="546198"/>
                </a:solidFill>
              </a:rPr>
              <a:t> notebook service</a:t>
            </a:r>
          </a:p>
          <a:p>
            <a:endParaRPr lang="en-US" b="1" dirty="0" smtClean="0">
              <a:solidFill>
                <a:srgbClr val="546198"/>
              </a:solidFill>
            </a:endParaRPr>
          </a:p>
          <a:p>
            <a:r>
              <a:rPr lang="en-US" b="1" dirty="0" smtClean="0">
                <a:solidFill>
                  <a:srgbClr val="546198"/>
                </a:solidFill>
              </a:rPr>
              <a:t>Binder service for reproducible notebooks</a:t>
            </a:r>
          </a:p>
          <a:p>
            <a:endParaRPr lang="en-US" b="1" dirty="0">
              <a:solidFill>
                <a:srgbClr val="546198"/>
              </a:solidFill>
            </a:endParaRPr>
          </a:p>
          <a:p>
            <a:r>
              <a:rPr lang="en-US" b="1" dirty="0" smtClean="0">
                <a:solidFill>
                  <a:srgbClr val="546198"/>
                </a:solidFill>
              </a:rPr>
              <a:t>Compute resources for HTC with GPUs / FPGAs</a:t>
            </a:r>
          </a:p>
          <a:p>
            <a:endParaRPr lang="en-US" b="1" dirty="0">
              <a:solidFill>
                <a:srgbClr val="546198"/>
              </a:solidFill>
            </a:endParaRPr>
          </a:p>
          <a:p>
            <a:r>
              <a:rPr lang="en-US" b="1" dirty="0" smtClean="0">
                <a:solidFill>
                  <a:srgbClr val="546198"/>
                </a:solidFill>
              </a:rPr>
              <a:t>High data volume download service</a:t>
            </a:r>
          </a:p>
          <a:p>
            <a:endParaRPr lang="en-US" b="1" dirty="0">
              <a:solidFill>
                <a:srgbClr val="546198"/>
              </a:solidFill>
            </a:endParaRPr>
          </a:p>
          <a:p>
            <a:r>
              <a:rPr lang="en-US" b="1" dirty="0" smtClean="0">
                <a:solidFill>
                  <a:srgbClr val="546198"/>
                </a:solidFill>
              </a:rPr>
              <a:t>Common AAI solution</a:t>
            </a:r>
            <a:endParaRPr lang="en-US" b="1" dirty="0">
              <a:solidFill>
                <a:srgbClr val="54619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15" y="1301750"/>
            <a:ext cx="1047750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98" y="2579486"/>
            <a:ext cx="2709862" cy="1024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995" y="4531610"/>
            <a:ext cx="3095625" cy="752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17" y="5482019"/>
            <a:ext cx="1792224" cy="694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064" y="3511872"/>
            <a:ext cx="884801" cy="8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B53F70"/>
                </a:solidFill>
              </a:rPr>
              <a:t>Conclusion</a:t>
            </a:r>
            <a:endParaRPr lang="en-US" dirty="0">
              <a:solidFill>
                <a:srgbClr val="B53F7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28677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546198"/>
                </a:solidFill>
              </a:rPr>
              <a:t>PaNs</a:t>
            </a:r>
            <a:r>
              <a:rPr lang="en-US" sz="3200" b="1" dirty="0" smtClean="0">
                <a:solidFill>
                  <a:srgbClr val="546198"/>
                </a:solidFill>
              </a:rPr>
              <a:t> are generalizing remote access to experiments and data</a:t>
            </a:r>
          </a:p>
          <a:p>
            <a:endParaRPr lang="en-US" sz="3200" b="1" dirty="0" smtClean="0">
              <a:solidFill>
                <a:srgbClr val="546198"/>
              </a:solidFill>
            </a:endParaRPr>
          </a:p>
          <a:p>
            <a:r>
              <a:rPr lang="en-US" sz="3200" b="1" dirty="0" smtClean="0">
                <a:solidFill>
                  <a:srgbClr val="546198"/>
                </a:solidFill>
              </a:rPr>
              <a:t>Strong need to collaborate on remote access tools</a:t>
            </a:r>
          </a:p>
          <a:p>
            <a:endParaRPr lang="en-US" sz="3200" b="1" dirty="0">
              <a:solidFill>
                <a:srgbClr val="546198"/>
              </a:solidFill>
            </a:endParaRPr>
          </a:p>
          <a:p>
            <a:r>
              <a:rPr lang="en-US" sz="3200" b="1" dirty="0" smtClean="0">
                <a:solidFill>
                  <a:srgbClr val="546198"/>
                </a:solidFill>
              </a:rPr>
              <a:t>EGI can help </a:t>
            </a:r>
            <a:r>
              <a:rPr lang="en-US" sz="3200" b="1" dirty="0" err="1" smtClean="0">
                <a:solidFill>
                  <a:srgbClr val="546198"/>
                </a:solidFill>
              </a:rPr>
              <a:t>PaNs</a:t>
            </a:r>
            <a:r>
              <a:rPr lang="en-US" sz="3200" b="1" dirty="0" smtClean="0">
                <a:solidFill>
                  <a:srgbClr val="546198"/>
                </a:solidFill>
              </a:rPr>
              <a:t> to provide remote services</a:t>
            </a:r>
          </a:p>
          <a:p>
            <a:endParaRPr lang="en-US" sz="3200" b="1" dirty="0">
              <a:solidFill>
                <a:srgbClr val="546198"/>
              </a:solidFill>
            </a:endParaRPr>
          </a:p>
          <a:p>
            <a:r>
              <a:rPr lang="en-US" sz="3200" b="1" dirty="0" smtClean="0">
                <a:solidFill>
                  <a:srgbClr val="546198"/>
                </a:solidFill>
              </a:rPr>
              <a:t>EOSC could help in this area</a:t>
            </a:r>
            <a:endParaRPr lang="en-US" sz="3200" b="1" dirty="0">
              <a:solidFill>
                <a:srgbClr val="546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/>
          <p:nvPr/>
        </p:nvPicPr>
        <p:blipFill>
          <a:blip r:embed="rId3"/>
          <a:stretch/>
        </p:blipFill>
        <p:spPr>
          <a:xfrm>
            <a:off x="239150" y="3144478"/>
            <a:ext cx="4332850" cy="1976162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07383" y="588646"/>
            <a:ext cx="100928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 to all colleagues @</a:t>
            </a:r>
          </a:p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PaNOSC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ExPaNDS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+ 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EGI 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64971" y="2664240"/>
            <a:ext cx="6275917" cy="2971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0" y="4973075"/>
            <a:ext cx="104775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599"/>
            <a:ext cx="11430000" cy="174636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A8507A"/>
                </a:solidFill>
              </a:rPr>
              <a:t>ILL VISA remote services usage since 11 August 2020</a:t>
            </a:r>
            <a:endParaRPr lang="en-US" sz="4000" dirty="0">
              <a:solidFill>
                <a:srgbClr val="A8507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755913"/>
            <a:ext cx="10058400" cy="4038600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Number of instances by type of user</a:t>
            </a:r>
            <a:r>
              <a:rPr lang="en-US" b="0" dirty="0" smtClean="0"/>
              <a:t>:</a:t>
            </a:r>
            <a:endParaRPr lang="en-US" b="0" dirty="0"/>
          </a:p>
          <a:p>
            <a:r>
              <a:rPr lang="en-US" b="1" dirty="0"/>
              <a:t>Instrument </a:t>
            </a:r>
            <a:r>
              <a:rPr lang="en-US" b="1" dirty="0" smtClean="0"/>
              <a:t>Scientists       	291</a:t>
            </a:r>
            <a:endParaRPr lang="en-US" b="1" dirty="0"/>
          </a:p>
          <a:p>
            <a:r>
              <a:rPr lang="en-US" b="1" dirty="0"/>
              <a:t>External users                </a:t>
            </a:r>
            <a:r>
              <a:rPr lang="en-US" b="1" dirty="0" smtClean="0"/>
              <a:t>	235</a:t>
            </a:r>
          </a:p>
          <a:p>
            <a:endParaRPr lang="en-US" b="0" dirty="0"/>
          </a:p>
          <a:p>
            <a:r>
              <a:rPr lang="en-US" b="0" dirty="0" smtClean="0"/>
              <a:t>Session </a:t>
            </a:r>
            <a:r>
              <a:rPr lang="en-US" b="0" dirty="0"/>
              <a:t>stats</a:t>
            </a:r>
            <a:r>
              <a:rPr lang="en-US" b="0" dirty="0" smtClean="0"/>
              <a:t>:</a:t>
            </a:r>
            <a:endParaRPr lang="en-US" b="0" dirty="0"/>
          </a:p>
          <a:p>
            <a:r>
              <a:rPr lang="en-US" b="0" dirty="0"/>
              <a:t>User type                   </a:t>
            </a:r>
            <a:r>
              <a:rPr lang="en-US" b="0" dirty="0" smtClean="0"/>
              <a:t>		Count       </a:t>
            </a:r>
            <a:r>
              <a:rPr lang="en-US" b="0" dirty="0"/>
              <a:t>Average duration (m)</a:t>
            </a:r>
          </a:p>
          <a:p>
            <a:r>
              <a:rPr lang="en-US" b="1" dirty="0"/>
              <a:t>Instrument responsible      </a:t>
            </a:r>
            <a:r>
              <a:rPr lang="en-US" b="1" dirty="0" smtClean="0"/>
              <a:t>	3614        </a:t>
            </a:r>
            <a:r>
              <a:rPr lang="en-US" b="1" dirty="0"/>
              <a:t>121</a:t>
            </a:r>
          </a:p>
          <a:p>
            <a:r>
              <a:rPr lang="en-US" b="1" dirty="0"/>
              <a:t>External user               </a:t>
            </a:r>
            <a:r>
              <a:rPr lang="en-US" b="1" dirty="0" smtClean="0"/>
              <a:t>		3578        </a:t>
            </a:r>
            <a:r>
              <a:rPr lang="en-US" b="1" dirty="0"/>
              <a:t>99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347" y="5794513"/>
            <a:ext cx="4282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i="1" dirty="0" smtClean="0"/>
              <a:t>credits – Jamie Hall (ILL) + Stuart Caunt (ILL)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348" y="1825625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546198"/>
                </a:solidFill>
              </a:rPr>
              <a:t>10 </a:t>
            </a:r>
            <a:r>
              <a:rPr lang="en-US" b="1" dirty="0" smtClean="0">
                <a:solidFill>
                  <a:srgbClr val="546198"/>
                </a:solidFill>
              </a:rPr>
              <a:t>photon sources</a:t>
            </a:r>
          </a:p>
          <a:p>
            <a:endParaRPr lang="en-US" b="1" dirty="0">
              <a:solidFill>
                <a:srgbClr val="546198"/>
              </a:solidFill>
            </a:endParaRPr>
          </a:p>
          <a:p>
            <a:r>
              <a:rPr lang="en-US" b="1" dirty="0">
                <a:solidFill>
                  <a:srgbClr val="546198"/>
                </a:solidFill>
              </a:rPr>
              <a:t>7 </a:t>
            </a:r>
            <a:r>
              <a:rPr lang="en-US" b="1" dirty="0" smtClean="0">
                <a:solidFill>
                  <a:srgbClr val="546198"/>
                </a:solidFill>
              </a:rPr>
              <a:t>neutron sources</a:t>
            </a:r>
          </a:p>
          <a:p>
            <a:endParaRPr lang="en-US" b="1" dirty="0">
              <a:solidFill>
                <a:srgbClr val="546198"/>
              </a:solidFill>
            </a:endParaRPr>
          </a:p>
          <a:p>
            <a:r>
              <a:rPr lang="en-US" b="1" dirty="0">
                <a:solidFill>
                  <a:srgbClr val="546198"/>
                </a:solidFill>
              </a:rPr>
              <a:t>Represents ~40 000 </a:t>
            </a:r>
            <a:r>
              <a:rPr lang="en-US" b="1" dirty="0" smtClean="0">
                <a:solidFill>
                  <a:srgbClr val="546198"/>
                </a:solidFill>
              </a:rPr>
              <a:t>users/</a:t>
            </a:r>
            <a:r>
              <a:rPr lang="en-US" b="1" dirty="0" err="1" smtClean="0">
                <a:solidFill>
                  <a:srgbClr val="546198"/>
                </a:solidFill>
              </a:rPr>
              <a:t>yr</a:t>
            </a:r>
            <a:endParaRPr lang="en-US" b="1" dirty="0">
              <a:solidFill>
                <a:srgbClr val="546198"/>
              </a:solidFill>
            </a:endParaRPr>
          </a:p>
          <a:p>
            <a:endParaRPr lang="en-US" b="1" dirty="0">
              <a:solidFill>
                <a:srgbClr val="546198"/>
              </a:solidFill>
            </a:endParaRPr>
          </a:p>
          <a:p>
            <a:r>
              <a:rPr lang="en-US" b="1" dirty="0" err="1">
                <a:solidFill>
                  <a:srgbClr val="546198"/>
                </a:solidFill>
              </a:rPr>
              <a:t>PaN</a:t>
            </a:r>
            <a:r>
              <a:rPr lang="en-US" b="1" dirty="0">
                <a:solidFill>
                  <a:srgbClr val="546198"/>
                </a:solidFill>
              </a:rPr>
              <a:t> is not CERN !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953" y="0"/>
            <a:ext cx="6819047" cy="6628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003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B53F70"/>
                </a:solidFill>
              </a:rPr>
              <a:t>Photon and neutron </a:t>
            </a:r>
            <a:r>
              <a:rPr lang="en-US" dirty="0" smtClean="0">
                <a:solidFill>
                  <a:srgbClr val="B53F70"/>
                </a:solidFill>
              </a:rPr>
              <a:t/>
            </a:r>
            <a:br>
              <a:rPr lang="en-US" dirty="0" smtClean="0">
                <a:solidFill>
                  <a:srgbClr val="B53F70"/>
                </a:solidFill>
              </a:rPr>
            </a:br>
            <a:r>
              <a:rPr lang="en-US" dirty="0" smtClean="0">
                <a:solidFill>
                  <a:srgbClr val="B53F70"/>
                </a:solidFill>
              </a:rPr>
              <a:t>sources </a:t>
            </a:r>
            <a:r>
              <a:rPr lang="en-US" dirty="0">
                <a:solidFill>
                  <a:srgbClr val="B53F70"/>
                </a:solidFill>
              </a:rPr>
              <a:t>+ </a:t>
            </a:r>
            <a:r>
              <a:rPr lang="en-US" dirty="0" smtClean="0">
                <a:solidFill>
                  <a:srgbClr val="B53F70"/>
                </a:solidFill>
              </a:rPr>
              <a:t>community</a:t>
            </a:r>
            <a:endParaRPr lang="en-US" dirty="0">
              <a:solidFill>
                <a:srgbClr val="B53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62" y="170213"/>
            <a:ext cx="1360498" cy="5864827"/>
          </a:xfrm>
        </p:spPr>
        <p:txBody>
          <a:bodyPr vert="vert270">
            <a:normAutofit fontScale="90000"/>
          </a:bodyPr>
          <a:lstStyle/>
          <a:p>
            <a:r>
              <a:rPr lang="en-US" dirty="0" smtClean="0">
                <a:solidFill>
                  <a:srgbClr val="B53F70"/>
                </a:solidFill>
              </a:rPr>
              <a:t>Photon and Neutron Sources in Europe</a:t>
            </a:r>
            <a:endParaRPr lang="en-US" dirty="0">
              <a:solidFill>
                <a:srgbClr val="B53F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178"/>
          <a:stretch/>
        </p:blipFill>
        <p:spPr>
          <a:xfrm>
            <a:off x="1681340" y="0"/>
            <a:ext cx="10201849" cy="7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776" y="190580"/>
            <a:ext cx="7310043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000" dirty="0" smtClean="0">
                <a:solidFill>
                  <a:srgbClr val="A34773"/>
                </a:solidFill>
              </a:rPr>
              <a:t>How do </a:t>
            </a:r>
            <a:r>
              <a:rPr lang="en-GB" sz="4000" dirty="0" err="1" smtClean="0">
                <a:solidFill>
                  <a:srgbClr val="A34773"/>
                </a:solidFill>
              </a:rPr>
              <a:t>PaN</a:t>
            </a:r>
            <a:r>
              <a:rPr lang="en-GB" sz="4000" dirty="0" smtClean="0">
                <a:solidFill>
                  <a:srgbClr val="A34773"/>
                </a:solidFill>
              </a:rPr>
              <a:t> User Facilities work?</a:t>
            </a:r>
            <a:endParaRPr sz="4000" spc="125" dirty="0">
              <a:solidFill>
                <a:srgbClr val="A34773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830" y="1956440"/>
            <a:ext cx="6012351" cy="375771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2776" y="1007213"/>
            <a:ext cx="8482441" cy="4863368"/>
          </a:xfrm>
          <a:prstGeom prst="rect">
            <a:avLst/>
          </a:prstGeom>
          <a:noFill/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1000"/>
              </a:spcAft>
              <a:buFont typeface="Arial" pitchFamily="34" charset="0"/>
              <a:defRPr b="1" kern="1200">
                <a:solidFill>
                  <a:srgbClr val="0098D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500"/>
              </a:spcAft>
              <a:buFont typeface="Arial" pitchFamily="34" charset="0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rgbClr val="0098D4"/>
              </a:buClr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8D4"/>
              </a:buClr>
              <a:buFont typeface="ITCOfficinaSans LT Book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spc="-1" dirty="0" smtClean="0">
                <a:solidFill>
                  <a:srgbClr val="546198"/>
                </a:solidFill>
                <a:effectLst/>
                <a:latin typeface="+mj-lt"/>
              </a:rPr>
              <a:t>User: has an idea / need to study a sample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800" spc="-1" dirty="0">
              <a:solidFill>
                <a:srgbClr val="546198"/>
              </a:solidFill>
              <a:effectLst/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spc="-1" dirty="0" smtClean="0">
                <a:solidFill>
                  <a:srgbClr val="546198"/>
                </a:solidFill>
                <a:effectLst/>
                <a:latin typeface="+mj-lt"/>
              </a:rPr>
              <a:t>Proposal: User writes a proposal for one of the </a:t>
            </a:r>
            <a:r>
              <a:rPr lang="en-US" sz="1800" spc="-1" dirty="0" err="1" smtClean="0">
                <a:solidFill>
                  <a:srgbClr val="546198"/>
                </a:solidFill>
                <a:effectLst/>
                <a:latin typeface="+mj-lt"/>
              </a:rPr>
              <a:t>PaN</a:t>
            </a:r>
            <a:r>
              <a:rPr lang="en-US" sz="1800" spc="-1" dirty="0" smtClean="0">
                <a:solidFill>
                  <a:srgbClr val="546198"/>
                </a:solidFill>
                <a:effectLst/>
                <a:latin typeface="+mj-lt"/>
              </a:rPr>
              <a:t> facilities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800" spc="-1" dirty="0">
              <a:solidFill>
                <a:srgbClr val="546198"/>
              </a:solidFill>
              <a:effectLst/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spc="-1" dirty="0" smtClean="0">
                <a:solidFill>
                  <a:srgbClr val="546198"/>
                </a:solidFill>
                <a:effectLst/>
                <a:latin typeface="+mj-lt"/>
              </a:rPr>
              <a:t>Review committee: Reviews proposal and rates scientific quality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800" spc="-1" dirty="0">
              <a:solidFill>
                <a:srgbClr val="546198"/>
              </a:solidFill>
              <a:effectLst/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spc="-1" dirty="0" smtClean="0">
                <a:solidFill>
                  <a:srgbClr val="546198"/>
                </a:solidFill>
                <a:effectLst/>
                <a:latin typeface="+mj-lt"/>
              </a:rPr>
              <a:t>Beamline scientist: Review proposal and checks feasibility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800" spc="-1" dirty="0">
              <a:solidFill>
                <a:srgbClr val="546198"/>
              </a:solidFill>
              <a:effectLst/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spc="-1" dirty="0" err="1" smtClean="0">
                <a:solidFill>
                  <a:srgbClr val="546198"/>
                </a:solidFill>
                <a:effectLst/>
                <a:latin typeface="+mj-lt"/>
              </a:rPr>
              <a:t>Beamtime</a:t>
            </a:r>
            <a:r>
              <a:rPr lang="en-US" sz="1800" spc="-1" dirty="0" smtClean="0">
                <a:solidFill>
                  <a:srgbClr val="546198"/>
                </a:solidFill>
                <a:effectLst/>
                <a:latin typeface="+mj-lt"/>
              </a:rPr>
              <a:t> allocated: User travels to facility / sends sample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800" spc="-1" dirty="0">
              <a:solidFill>
                <a:srgbClr val="546198"/>
              </a:solidFill>
              <a:effectLst/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spc="-1" dirty="0" smtClean="0">
                <a:solidFill>
                  <a:srgbClr val="546198"/>
                </a:solidFill>
                <a:effectLst/>
                <a:latin typeface="+mj-lt"/>
              </a:rPr>
              <a:t>Experiment: Sample(s) are exposed to beam + data collected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800" spc="-1" dirty="0">
              <a:solidFill>
                <a:srgbClr val="546198"/>
              </a:solidFill>
              <a:effectLst/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spc="-1" dirty="0" smtClean="0">
                <a:solidFill>
                  <a:srgbClr val="546198"/>
                </a:solidFill>
                <a:effectLst/>
                <a:latin typeface="+mj-lt"/>
              </a:rPr>
              <a:t>Analysis: Data is reduced, </a:t>
            </a:r>
            <a:r>
              <a:rPr lang="en-US" sz="1800" spc="-1" dirty="0" err="1" smtClean="0">
                <a:solidFill>
                  <a:srgbClr val="546198"/>
                </a:solidFill>
                <a:effectLst/>
                <a:latin typeface="+mj-lt"/>
              </a:rPr>
              <a:t>analysed</a:t>
            </a:r>
            <a:r>
              <a:rPr lang="en-US" sz="1800" spc="-1" dirty="0" smtClean="0">
                <a:solidFill>
                  <a:srgbClr val="546198"/>
                </a:solidFill>
                <a:effectLst/>
                <a:latin typeface="+mj-lt"/>
              </a:rPr>
              <a:t> + curated (DOI)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800" spc="-1" dirty="0">
              <a:solidFill>
                <a:srgbClr val="546198"/>
              </a:solidFill>
              <a:effectLst/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spc="-1" dirty="0" smtClean="0">
                <a:solidFill>
                  <a:srgbClr val="546198"/>
                </a:solidFill>
                <a:effectLst/>
                <a:latin typeface="+mj-lt"/>
              </a:rPr>
              <a:t>Publication: User publishes results (DOI) in peer </a:t>
            </a:r>
            <a:r>
              <a:rPr lang="en-US" sz="1800" spc="-1" dirty="0" smtClean="0">
                <a:solidFill>
                  <a:srgbClr val="546198"/>
                </a:solidFill>
                <a:effectLst/>
                <a:latin typeface="+mj-lt"/>
              </a:rPr>
              <a:t>reviewed </a:t>
            </a:r>
            <a:r>
              <a:rPr lang="en-US" sz="1800" spc="-1" dirty="0" smtClean="0">
                <a:solidFill>
                  <a:srgbClr val="546198"/>
                </a:solidFill>
                <a:effectLst/>
                <a:latin typeface="+mj-lt"/>
              </a:rPr>
              <a:t>journal</a:t>
            </a:r>
          </a:p>
        </p:txBody>
      </p:sp>
    </p:spTree>
    <p:extLst>
      <p:ext uri="{BB962C8B-B14F-4D97-AF65-F5344CB8AC3E}">
        <p14:creationId xmlns:p14="http://schemas.microsoft.com/office/powerpoint/2010/main" val="24688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8794" y="79089"/>
            <a:ext cx="11967763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000" dirty="0" err="1" smtClean="0">
                <a:solidFill>
                  <a:srgbClr val="A34773"/>
                </a:solidFill>
              </a:rPr>
              <a:t>PaN</a:t>
            </a:r>
            <a:r>
              <a:rPr lang="en-GB" sz="4000" dirty="0" smtClean="0">
                <a:solidFill>
                  <a:srgbClr val="A34773"/>
                </a:solidFill>
              </a:rPr>
              <a:t> Users remote access </a:t>
            </a:r>
            <a:r>
              <a:rPr lang="en-GB" sz="4000" dirty="0" smtClean="0">
                <a:solidFill>
                  <a:srgbClr val="A34773"/>
                </a:solidFill>
              </a:rPr>
              <a:t>requirements post-</a:t>
            </a:r>
            <a:endParaRPr sz="4000" spc="125" dirty="0">
              <a:solidFill>
                <a:srgbClr val="A3477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2776" y="1046969"/>
            <a:ext cx="7162800" cy="4863368"/>
          </a:xfrm>
          <a:prstGeom prst="rect">
            <a:avLst/>
          </a:prstGeom>
          <a:noFill/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1000"/>
              </a:spcAft>
              <a:buFont typeface="Arial" pitchFamily="34" charset="0"/>
              <a:defRPr b="1" kern="1200">
                <a:solidFill>
                  <a:srgbClr val="0098D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500"/>
              </a:spcAft>
              <a:buFont typeface="Arial" pitchFamily="34" charset="0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rgbClr val="0098D4"/>
              </a:buClr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8D4"/>
              </a:buClr>
              <a:buFont typeface="ITCOfficinaSans LT Book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 smtClean="0">
                <a:solidFill>
                  <a:srgbClr val="546198"/>
                </a:solidFill>
                <a:effectLst/>
                <a:latin typeface="+mj-lt"/>
              </a:rPr>
              <a:t>User: has an idea / need to study a sample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546198"/>
              </a:solidFill>
              <a:effectLst/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 smtClean="0">
                <a:solidFill>
                  <a:srgbClr val="546198"/>
                </a:solidFill>
                <a:effectLst/>
                <a:latin typeface="+mj-lt"/>
              </a:rPr>
              <a:t>Proposal: User writes a proposal for one of the </a:t>
            </a:r>
            <a:r>
              <a:rPr lang="en-US" sz="1600" spc="-1" dirty="0" err="1" smtClean="0">
                <a:solidFill>
                  <a:srgbClr val="546198"/>
                </a:solidFill>
                <a:effectLst/>
                <a:latin typeface="+mj-lt"/>
              </a:rPr>
              <a:t>PaN</a:t>
            </a:r>
            <a:r>
              <a:rPr lang="en-US" sz="1600" spc="-1" dirty="0" smtClean="0">
                <a:solidFill>
                  <a:srgbClr val="546198"/>
                </a:solidFill>
                <a:effectLst/>
                <a:latin typeface="+mj-lt"/>
              </a:rPr>
              <a:t> facilities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546198"/>
              </a:solidFill>
              <a:effectLst/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 smtClean="0">
                <a:solidFill>
                  <a:srgbClr val="546198"/>
                </a:solidFill>
                <a:effectLst/>
                <a:latin typeface="+mj-lt"/>
              </a:rPr>
              <a:t>Review committee: Reviews proposal and rates scientific quality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546198"/>
              </a:solidFill>
              <a:effectLst/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 smtClean="0">
                <a:solidFill>
                  <a:srgbClr val="546198"/>
                </a:solidFill>
                <a:effectLst/>
                <a:latin typeface="+mj-lt"/>
              </a:rPr>
              <a:t>Beamline scientist: Review proposal and checks feasibility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546198"/>
              </a:solidFill>
              <a:effectLst/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 err="1" smtClean="0">
                <a:solidFill>
                  <a:srgbClr val="546198"/>
                </a:solidFill>
                <a:effectLst/>
                <a:latin typeface="+mj-lt"/>
              </a:rPr>
              <a:t>Beamtime</a:t>
            </a:r>
            <a:r>
              <a:rPr lang="en-US" sz="1600" spc="-1" dirty="0" smtClean="0">
                <a:solidFill>
                  <a:srgbClr val="546198"/>
                </a:solidFill>
                <a:effectLst/>
                <a:latin typeface="+mj-lt"/>
              </a:rPr>
              <a:t> allocated: User travels to facility / sends sample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546198"/>
              </a:solidFill>
              <a:effectLst/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 smtClean="0">
                <a:solidFill>
                  <a:srgbClr val="546198"/>
                </a:solidFill>
                <a:effectLst/>
                <a:latin typeface="+mj-lt"/>
              </a:rPr>
              <a:t>Experiment: Sample(s) are exposed to beam + data collected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546198"/>
              </a:solidFill>
              <a:effectLst/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 smtClean="0">
                <a:solidFill>
                  <a:srgbClr val="546198"/>
                </a:solidFill>
                <a:effectLst/>
                <a:latin typeface="+mj-lt"/>
              </a:rPr>
              <a:t>Analysis: Data is </a:t>
            </a:r>
            <a:r>
              <a:rPr lang="en-US" sz="1600" spc="-1" dirty="0" smtClean="0">
                <a:solidFill>
                  <a:srgbClr val="FF0000"/>
                </a:solidFill>
                <a:effectLst/>
                <a:latin typeface="+mj-lt"/>
              </a:rPr>
              <a:t>remotely</a:t>
            </a:r>
            <a:r>
              <a:rPr lang="en-US" sz="1600" spc="-1" dirty="0" smtClean="0">
                <a:solidFill>
                  <a:srgbClr val="546198"/>
                </a:solidFill>
                <a:effectLst/>
                <a:latin typeface="+mj-lt"/>
              </a:rPr>
              <a:t> reduced, </a:t>
            </a:r>
            <a:r>
              <a:rPr lang="en-US" sz="1600" spc="-1" dirty="0" err="1" smtClean="0">
                <a:solidFill>
                  <a:srgbClr val="546198"/>
                </a:solidFill>
                <a:effectLst/>
                <a:latin typeface="+mj-lt"/>
              </a:rPr>
              <a:t>analysed</a:t>
            </a:r>
            <a:r>
              <a:rPr lang="en-US" sz="1600" spc="-1" dirty="0" smtClean="0">
                <a:solidFill>
                  <a:srgbClr val="546198"/>
                </a:solidFill>
                <a:effectLst/>
                <a:latin typeface="+mj-lt"/>
              </a:rPr>
              <a:t>, downloaded </a:t>
            </a:r>
            <a:r>
              <a:rPr lang="en-US" sz="1600" spc="-1" dirty="0" smtClean="0">
                <a:solidFill>
                  <a:srgbClr val="546198"/>
                </a:solidFill>
                <a:effectLst/>
                <a:latin typeface="+mj-lt"/>
              </a:rPr>
              <a:t>+ curated (DOI)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546198"/>
              </a:solidFill>
              <a:effectLst/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 smtClean="0">
                <a:solidFill>
                  <a:srgbClr val="546198"/>
                </a:solidFill>
                <a:effectLst/>
                <a:latin typeface="+mj-lt"/>
              </a:rPr>
              <a:t>Publication: User publishes results (DOI) in peer </a:t>
            </a:r>
            <a:r>
              <a:rPr lang="en-US" sz="1600" spc="-1" dirty="0" smtClean="0">
                <a:solidFill>
                  <a:srgbClr val="546198"/>
                </a:solidFill>
                <a:effectLst/>
                <a:latin typeface="+mj-lt"/>
              </a:rPr>
              <a:t>reviewed </a:t>
            </a:r>
            <a:r>
              <a:rPr lang="en-US" sz="1600" spc="-1" dirty="0" smtClean="0">
                <a:solidFill>
                  <a:srgbClr val="546198"/>
                </a:solidFill>
                <a:effectLst/>
                <a:latin typeface="+mj-lt"/>
              </a:rPr>
              <a:t>journal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625576" y="1747012"/>
            <a:ext cx="1417983" cy="2120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36789" y="1651270"/>
            <a:ext cx="1824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spc="-1" dirty="0" smtClean="0">
                <a:solidFill>
                  <a:srgbClr val="FF0000"/>
                </a:solidFill>
              </a:rPr>
              <a:t>Proposal system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4526" y="2267902"/>
            <a:ext cx="3858221" cy="338554"/>
            <a:chOff x="7624526" y="2267902"/>
            <a:chExt cx="3858221" cy="338554"/>
          </a:xfrm>
          <a:solidFill>
            <a:srgbClr val="FF0000"/>
          </a:solidFill>
        </p:grpSpPr>
        <p:sp>
          <p:nvSpPr>
            <p:cNvPr id="18" name="Right Arrow 17"/>
            <p:cNvSpPr/>
            <p:nvPr/>
          </p:nvSpPr>
          <p:spPr>
            <a:xfrm>
              <a:off x="7624526" y="2389422"/>
              <a:ext cx="1417983" cy="212035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645706" y="2267902"/>
              <a:ext cx="183704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600" b="1" spc="-1" dirty="0" smtClean="0">
                  <a:solidFill>
                    <a:srgbClr val="FF0000"/>
                  </a:solidFill>
                </a:rPr>
                <a:t>Remote meeting 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624526" y="3542175"/>
            <a:ext cx="3789293" cy="338554"/>
            <a:chOff x="7624526" y="2267902"/>
            <a:chExt cx="3789293" cy="338554"/>
          </a:xfrm>
        </p:grpSpPr>
        <p:sp>
          <p:nvSpPr>
            <p:cNvPr id="33" name="Right Arrow 32"/>
            <p:cNvSpPr/>
            <p:nvPr/>
          </p:nvSpPr>
          <p:spPr>
            <a:xfrm>
              <a:off x="7624526" y="2389422"/>
              <a:ext cx="1417983" cy="21203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645706" y="2267902"/>
              <a:ext cx="17681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spc="-1" dirty="0" smtClean="0">
                  <a:solidFill>
                    <a:srgbClr val="FF0000"/>
                  </a:solidFill>
                </a:rPr>
                <a:t>Sample tracking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24526" y="4351567"/>
            <a:ext cx="4623303" cy="584775"/>
            <a:chOff x="7624526" y="2267902"/>
            <a:chExt cx="4623303" cy="584775"/>
          </a:xfrm>
        </p:grpSpPr>
        <p:sp>
          <p:nvSpPr>
            <p:cNvPr id="36" name="Right Arrow 35"/>
            <p:cNvSpPr/>
            <p:nvPr/>
          </p:nvSpPr>
          <p:spPr>
            <a:xfrm>
              <a:off x="7624526" y="2389422"/>
              <a:ext cx="1417983" cy="21203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645706" y="2267902"/>
              <a:ext cx="26021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spc="-1" dirty="0" smtClean="0">
                  <a:solidFill>
                    <a:srgbClr val="FF0000"/>
                  </a:solidFill>
                </a:rPr>
                <a:t>Remote control system</a:t>
              </a:r>
            </a:p>
            <a:p>
              <a:r>
                <a:rPr lang="en-US" sz="1600" b="1" spc="-1" dirty="0" smtClean="0">
                  <a:solidFill>
                    <a:srgbClr val="FF0000"/>
                  </a:solidFill>
                </a:rPr>
                <a:t>+ monitoring + reduction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24526" y="4942967"/>
            <a:ext cx="4479289" cy="584775"/>
            <a:chOff x="7624526" y="2267902"/>
            <a:chExt cx="4479289" cy="584775"/>
          </a:xfrm>
        </p:grpSpPr>
        <p:sp>
          <p:nvSpPr>
            <p:cNvPr id="39" name="Right Arrow 38"/>
            <p:cNvSpPr/>
            <p:nvPr/>
          </p:nvSpPr>
          <p:spPr>
            <a:xfrm>
              <a:off x="7624526" y="2389422"/>
              <a:ext cx="1417983" cy="21203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645706" y="2267902"/>
              <a:ext cx="24581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spc="-1" dirty="0" smtClean="0">
                  <a:solidFill>
                    <a:srgbClr val="FF0000"/>
                  </a:solidFill>
                </a:rPr>
                <a:t>Remote data analysis +</a:t>
              </a:r>
            </a:p>
            <a:p>
              <a:r>
                <a:rPr lang="en-US" sz="1600" b="1" spc="-1" dirty="0" smtClean="0">
                  <a:solidFill>
                    <a:srgbClr val="FF0000"/>
                  </a:solidFill>
                </a:rPr>
                <a:t>Data transfer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624526" y="5486610"/>
            <a:ext cx="4176706" cy="338554"/>
            <a:chOff x="7624526" y="2267902"/>
            <a:chExt cx="4176706" cy="338554"/>
          </a:xfrm>
        </p:grpSpPr>
        <p:sp>
          <p:nvSpPr>
            <p:cNvPr id="42" name="Right Arrow 41"/>
            <p:cNvSpPr/>
            <p:nvPr/>
          </p:nvSpPr>
          <p:spPr>
            <a:xfrm>
              <a:off x="7624526" y="2389422"/>
              <a:ext cx="1417983" cy="21203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645706" y="2267902"/>
              <a:ext cx="21555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spc="-1" dirty="0" smtClean="0">
                  <a:solidFill>
                    <a:srgbClr val="FF0000"/>
                  </a:solidFill>
                </a:rPr>
                <a:t>Long term archiving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3405808" y="3769712"/>
            <a:ext cx="1550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0" y="141288"/>
            <a:ext cx="2104153" cy="14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956235" cy="4351338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ALL </a:t>
            </a:r>
            <a:r>
              <a:rPr lang="en-US" sz="3600" b="1" dirty="0" err="1" smtClean="0">
                <a:solidFill>
                  <a:srgbClr val="FF0000"/>
                </a:solidFill>
              </a:rPr>
              <a:t>PaNs</a:t>
            </a:r>
            <a:r>
              <a:rPr lang="en-US" sz="3600" b="1" dirty="0" smtClean="0">
                <a:solidFill>
                  <a:srgbClr val="FF0000"/>
                </a:solidFill>
              </a:rPr>
              <a:t> are </a:t>
            </a:r>
            <a:r>
              <a:rPr lang="en-US" sz="3600" b="1" dirty="0" err="1" smtClean="0">
                <a:solidFill>
                  <a:srgbClr val="FF0000"/>
                </a:solidFill>
              </a:rPr>
              <a:t>generalising</a:t>
            </a:r>
            <a:r>
              <a:rPr lang="en-US" sz="3600" b="1" dirty="0" smtClean="0">
                <a:solidFill>
                  <a:srgbClr val="FF0000"/>
                </a:solidFill>
              </a:rPr>
              <a:t> REMOTE EXPERIMENTS </a:t>
            </a:r>
            <a:r>
              <a:rPr lang="en-US" b="1" dirty="0" smtClean="0">
                <a:solidFill>
                  <a:srgbClr val="FF0000"/>
                </a:solidFill>
              </a:rPr>
              <a:t>(WIP)</a:t>
            </a:r>
          </a:p>
          <a:p>
            <a:pPr algn="ctr"/>
            <a:endParaRPr lang="en-US" dirty="0">
              <a:solidFill>
                <a:schemeClr val="bg2"/>
              </a:solidFill>
            </a:endParaRPr>
          </a:p>
          <a:p>
            <a:pPr marL="11430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546198"/>
                </a:solidFill>
              </a:rPr>
              <a:t>USERS</a:t>
            </a:r>
            <a:r>
              <a:rPr lang="en-US" sz="3200" dirty="0" smtClean="0">
                <a:solidFill>
                  <a:srgbClr val="546198"/>
                </a:solidFill>
              </a:rPr>
              <a:t> </a:t>
            </a:r>
            <a:r>
              <a:rPr lang="en-US" sz="3200" dirty="0" smtClean="0">
                <a:solidFill>
                  <a:srgbClr val="546198"/>
                </a:solidFill>
                <a:sym typeface="Wingdings" panose="05000000000000000000" pitchFamily="2" charset="2"/>
              </a:rPr>
              <a:t> remote</a:t>
            </a:r>
            <a:endParaRPr lang="en-US" sz="3200" dirty="0">
              <a:solidFill>
                <a:srgbClr val="546198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546198"/>
                </a:solidFill>
              </a:rPr>
              <a:t>SAFETY</a:t>
            </a:r>
            <a:r>
              <a:rPr lang="en-US" sz="3200" dirty="0" smtClean="0">
                <a:solidFill>
                  <a:srgbClr val="546198"/>
                </a:solidFill>
              </a:rPr>
              <a:t> </a:t>
            </a:r>
            <a:r>
              <a:rPr lang="en-US" sz="3200" dirty="0" smtClean="0">
                <a:solidFill>
                  <a:srgbClr val="546198"/>
                </a:solidFill>
                <a:sym typeface="Wingdings" panose="05000000000000000000" pitchFamily="2" charset="2"/>
              </a:rPr>
              <a:t> security </a:t>
            </a:r>
            <a:endParaRPr lang="en-US" sz="3200" dirty="0">
              <a:solidFill>
                <a:srgbClr val="546198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546198"/>
                </a:solidFill>
              </a:rPr>
              <a:t>SAMPLE </a:t>
            </a:r>
            <a:r>
              <a:rPr lang="en-US" sz="3200" b="1" dirty="0" smtClean="0">
                <a:solidFill>
                  <a:srgbClr val="546198"/>
                </a:solidFill>
              </a:rPr>
              <a:t>TRACKING</a:t>
            </a:r>
            <a:r>
              <a:rPr lang="en-US" sz="3200" dirty="0" smtClean="0">
                <a:solidFill>
                  <a:srgbClr val="546198"/>
                </a:solidFill>
              </a:rPr>
              <a:t> </a:t>
            </a:r>
            <a:r>
              <a:rPr lang="en-US" sz="3200" dirty="0" smtClean="0">
                <a:solidFill>
                  <a:srgbClr val="546198"/>
                </a:solidFill>
                <a:sym typeface="Wingdings" panose="05000000000000000000" pitchFamily="2" charset="2"/>
              </a:rPr>
              <a:t> by post</a:t>
            </a:r>
            <a:endParaRPr lang="en-US" sz="3200" dirty="0">
              <a:solidFill>
                <a:srgbClr val="546198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546198"/>
                </a:solidFill>
              </a:rPr>
              <a:t>DATA ANALYSIS </a:t>
            </a:r>
            <a:r>
              <a:rPr lang="en-US" sz="3200" dirty="0" smtClean="0">
                <a:solidFill>
                  <a:srgbClr val="546198"/>
                </a:solidFill>
                <a:sym typeface="Wingdings" panose="05000000000000000000" pitchFamily="2" charset="2"/>
              </a:rPr>
              <a:t> remote analysis</a:t>
            </a:r>
            <a:endParaRPr lang="en-US" sz="3200" dirty="0">
              <a:solidFill>
                <a:srgbClr val="546198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546198"/>
                </a:solidFill>
              </a:rPr>
              <a:t>DATA </a:t>
            </a:r>
            <a:r>
              <a:rPr lang="en-US" sz="3200" b="1" dirty="0" smtClean="0">
                <a:solidFill>
                  <a:srgbClr val="546198"/>
                </a:solidFill>
              </a:rPr>
              <a:t>TRANSFER </a:t>
            </a:r>
            <a:r>
              <a:rPr lang="en-US" sz="3200" dirty="0" smtClean="0">
                <a:solidFill>
                  <a:srgbClr val="546198"/>
                </a:solidFill>
                <a:sym typeface="Wingdings" panose="05000000000000000000" pitchFamily="2" charset="2"/>
              </a:rPr>
              <a:t> via internet</a:t>
            </a:r>
            <a:endParaRPr lang="en-US" sz="3200" dirty="0">
              <a:solidFill>
                <a:srgbClr val="54619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Down Arrow 5"/>
          <p:cNvSpPr/>
          <p:nvPr/>
        </p:nvSpPr>
        <p:spPr>
          <a:xfrm>
            <a:off x="5812260" y="2625418"/>
            <a:ext cx="504056" cy="792088"/>
          </a:xfrm>
          <a:prstGeom prst="downArrow">
            <a:avLst/>
          </a:prstGeom>
          <a:solidFill>
            <a:srgbClr val="54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6634" y="320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1B5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1B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>
                <a:solidFill>
                  <a:srgbClr val="B53F70"/>
                </a:solidFill>
              </a:rPr>
              <a:t>Post-COVID-19 impact on </a:t>
            </a:r>
            <a:r>
              <a:rPr lang="en-US" dirty="0" err="1" smtClean="0">
                <a:solidFill>
                  <a:srgbClr val="B53F70"/>
                </a:solidFill>
              </a:rPr>
              <a:t>PaN</a:t>
            </a:r>
            <a:r>
              <a:rPr lang="en-US" dirty="0" smtClean="0">
                <a:solidFill>
                  <a:srgbClr val="B53F70"/>
                </a:solidFill>
              </a:rPr>
              <a:t> </a:t>
            </a:r>
          </a:p>
          <a:p>
            <a:r>
              <a:rPr lang="en-US" dirty="0" smtClean="0">
                <a:solidFill>
                  <a:srgbClr val="B53F70"/>
                </a:solidFill>
              </a:rPr>
              <a:t>sources and community</a:t>
            </a:r>
            <a:endParaRPr lang="en-US" dirty="0">
              <a:solidFill>
                <a:srgbClr val="B53F7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0" y="127220"/>
            <a:ext cx="2104153" cy="14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96" y="-29430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B53F70"/>
                </a:solidFill>
              </a:rPr>
              <a:t>PaNs</a:t>
            </a:r>
            <a:r>
              <a:rPr lang="en-US" dirty="0" smtClean="0">
                <a:solidFill>
                  <a:srgbClr val="B53F70"/>
                </a:solidFill>
              </a:rPr>
              <a:t> workshop on IT solutions for COVID-19</a:t>
            </a:r>
            <a:endParaRPr lang="en-US" dirty="0">
              <a:solidFill>
                <a:srgbClr val="B53F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7" t="11917" r="-127" b="-1430"/>
          <a:stretch/>
        </p:blipFill>
        <p:spPr>
          <a:xfrm>
            <a:off x="546112" y="1125415"/>
            <a:ext cx="11099775" cy="44044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62718" y="5751025"/>
            <a:ext cx="5696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https://indico.maxiv.lu.se/event/1375/timetable/#</a:t>
            </a:r>
            <a:r>
              <a:rPr lang="en-US" dirty="0" smtClean="0">
                <a:hlinkClick r:id="rId3"/>
              </a:rPr>
              <a:t>20200618.detailed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0" y="141288"/>
            <a:ext cx="2104153" cy="14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31" y="12038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B53F70"/>
                </a:solidFill>
              </a:rPr>
              <a:t>Remote Experiments </a:t>
            </a:r>
            <a:br>
              <a:rPr lang="en-US" dirty="0" smtClean="0">
                <a:solidFill>
                  <a:srgbClr val="B53F70"/>
                </a:solidFill>
              </a:rPr>
            </a:br>
            <a:r>
              <a:rPr lang="en-US" dirty="0" smtClean="0">
                <a:solidFill>
                  <a:srgbClr val="B53F70"/>
                </a:solidFill>
              </a:rPr>
              <a:t>@ ESRF</a:t>
            </a:r>
            <a:endParaRPr lang="en-US" dirty="0">
              <a:solidFill>
                <a:srgbClr val="B53F7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66" y="1924209"/>
            <a:ext cx="7868748" cy="4801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342" t="41904" b="-3827"/>
          <a:stretch/>
        </p:blipFill>
        <p:spPr>
          <a:xfrm>
            <a:off x="5514975" y="-28354"/>
            <a:ext cx="6677025" cy="209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ogos+EU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932</Words>
  <Application>Microsoft Office PowerPoint</Application>
  <PresentationFormat>Widescreen</PresentationFormat>
  <Paragraphs>189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Courier New</vt:lpstr>
      <vt:lpstr>Montserrat</vt:lpstr>
      <vt:lpstr>Muli</vt:lpstr>
      <vt:lpstr>Muli Regular</vt:lpstr>
      <vt:lpstr>Times New Roman</vt:lpstr>
      <vt:lpstr>Wingdings</vt:lpstr>
      <vt:lpstr>Thème Office</vt:lpstr>
      <vt:lpstr>Logos+EUtext</vt:lpstr>
      <vt:lpstr>Photon and Neutron (PaN) Remote Access @ EGI 2020 Conference</vt:lpstr>
      <vt:lpstr>Overview</vt:lpstr>
      <vt:lpstr>Photon and neutron  sources + community</vt:lpstr>
      <vt:lpstr>Photon and Neutron Sources in Europe</vt:lpstr>
      <vt:lpstr>How do PaN User Facilities work?</vt:lpstr>
      <vt:lpstr>PaN Users remote access requirements post-</vt:lpstr>
      <vt:lpstr>PowerPoint Presentation</vt:lpstr>
      <vt:lpstr>PaNs workshop on IT solutions for COVID-19</vt:lpstr>
      <vt:lpstr>Remote Experiments  @ ESRF</vt:lpstr>
      <vt:lpstr>VISA - ILL remote access post-COVID-19</vt:lpstr>
      <vt:lpstr>Remote Experiments @ ILL</vt:lpstr>
      <vt:lpstr>Remote Experiments @ ILL</vt:lpstr>
      <vt:lpstr>ILL VISA architecture</vt:lpstr>
      <vt:lpstr>PaNOSC + ExPaNDS portal architecture</vt:lpstr>
      <vt:lpstr>PaN Use Cases for Remote Services</vt:lpstr>
      <vt:lpstr>Post-COVID all PaNs will / should offer</vt:lpstr>
      <vt:lpstr>Remote access bottlenecks</vt:lpstr>
      <vt:lpstr>Use Case</vt:lpstr>
      <vt:lpstr>Use Case</vt:lpstr>
      <vt:lpstr>Where can EGI help?</vt:lpstr>
      <vt:lpstr>Conclusion</vt:lpstr>
      <vt:lpstr>PowerPoint Presentation</vt:lpstr>
      <vt:lpstr>ILL VISA remote services usage since 11 August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Relevance and Benefits for PaN Community FAIR for facilities Daniel Salvat (ALBA Synchrotron)</dc:title>
  <dc:creator>François Cesmat</dc:creator>
  <cp:lastModifiedBy>GOETZ Andrew</cp:lastModifiedBy>
  <cp:revision>114</cp:revision>
  <dcterms:created xsi:type="dcterms:W3CDTF">2019-08-21T08:55:54Z</dcterms:created>
  <dcterms:modified xsi:type="dcterms:W3CDTF">2020-11-02T12:43:37Z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0x010100408F811AA5794A4A9079BE885B6AD26C</vt:lpwstr>
  </property>
  <property fmtid="{D5CDD505-2E9C-101B-9397-08002B2CF9AE}" pid="3" name="Document Type">
    <vt:lpwstr>10;#Templates|5f7e658d-fe19-4397-95fe-3af83a6aa354;#16;#WP6|9d421dc2-85d2-43d8-945e-eed75d234fa7</vt:lpwstr>
  </property>
</Properties>
</file>