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5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gTEQyh6nyj6hoVwzM5+I3+g8g2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customschemas.google.com/relationships/presentationmetadata" Target="meta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f25c00628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9f25c00628_0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9f25c00628_0_5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9f25c00628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9f25c00628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9f25c00628_0_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9f25c00628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9f25c00628_0_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9f25c00628_0_6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9f25c00628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9f25c00628_0_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9f25c00628_0_7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7f365ebf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g7f365ebf8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9" name="Google Shape;189;g7f365ebf8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r-FR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fbbd9d6fc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9fbbd9d6fc_1_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fr-FR"/>
              <a:t>Key results</a:t>
            </a:r>
            <a:br>
              <a:rPr lang="fr-FR"/>
            </a:br>
            <a:r>
              <a:rPr lang="fr-FR"/>
              <a:t>2.1: </a:t>
            </a:r>
            <a:r>
              <a:rPr lang="fr-F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EGI Service Portfolio Roadmap and technical roadmap updated annually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fr-FR"/>
              <a:t>2.2: </a:t>
            </a:r>
            <a:r>
              <a:rPr lang="fr-F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Partnerships with technology providers are defined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2.3: </a:t>
            </a:r>
            <a:r>
              <a:rPr lang="fr-F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EGI core services are professionally delivered</a:t>
            </a:r>
            <a:r>
              <a:rPr lang="fr-FR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g9fbbd9d6fc_1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9f25c0062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9f25c00628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9f25c00628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fbbd9d9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fbbd9d91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9fbbd9d91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f25c00628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f25c00628_0_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9f25c00628_0_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f25c0062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f25c00628_0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9f25c00628_0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f25c00628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9f25c00628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9f25c00628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f25c00628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f25c00628_0_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9f25c00628_0_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9f25c00628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9f25c00628_0_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9f25c00628_0_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4543746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481541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sz="3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mage">
  <p:cSld name="Text + imag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fbbd9d6fc_1_27"/>
          <p:cNvSpPr>
            <a:spLocks noGrp="1"/>
          </p:cNvSpPr>
          <p:nvPr>
            <p:ph type="pic" idx="2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g9fbbd9d6fc_1_27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Google Shape;81;g9fbbd9d6fc_1_27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g9fbbd9d6fc_1_27"/>
          <p:cNvSpPr txBox="1">
            <a:spLocks noGrp="1"/>
          </p:cNvSpPr>
          <p:nvPr>
            <p:ph type="body" idx="3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2 columns">
  <p:cSld name="Text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2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3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s">
  <p:cSld name="3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body" idx="1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2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3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ubTitle" idx="4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mage">
  <p:cSld name="Text + imag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>
            <a:spLocks noGrp="1"/>
          </p:cNvSpPr>
          <p:nvPr>
            <p:ph type="pic" idx="2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3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9fbbd9d6fc_1_9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g9fbbd9d6fc_1_9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g9fbbd9d6fc_1_9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2 columns">
  <p:cSld name="Text 2 column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fbbd9d6fc_1_13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g9fbbd9d6fc_1_13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g9fbbd9d6fc_1_13"/>
          <p:cNvSpPr txBox="1">
            <a:spLocks noGrp="1"/>
          </p:cNvSpPr>
          <p:nvPr>
            <p:ph type="body" idx="2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g9fbbd9d6fc_1_13"/>
          <p:cNvSpPr txBox="1">
            <a:spLocks noGrp="1"/>
          </p:cNvSpPr>
          <p:nvPr>
            <p:ph type="body" idx="3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fbbd9d6fc_1_18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g9fbbd9d6fc_1_18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s">
  <p:cSld name="3 Column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fbbd9d6fc_1_21"/>
          <p:cNvSpPr txBox="1">
            <a:spLocks noGrp="1"/>
          </p:cNvSpPr>
          <p:nvPr>
            <p:ph type="body" idx="1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g9fbbd9d6fc_1_21"/>
          <p:cNvSpPr txBox="1">
            <a:spLocks noGrp="1"/>
          </p:cNvSpPr>
          <p:nvPr>
            <p:ph type="body" idx="2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g9fbbd9d6fc_1_21"/>
          <p:cNvSpPr txBox="1">
            <a:spLocks noGrp="1"/>
          </p:cNvSpPr>
          <p:nvPr>
            <p:ph type="body" idx="3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g9fbbd9d6fc_1_21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g9fbbd9d6fc_1_21"/>
          <p:cNvSpPr txBox="1">
            <a:spLocks noGrp="1"/>
          </p:cNvSpPr>
          <p:nvPr>
            <p:ph type="subTitle" idx="4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546242" y="816345"/>
            <a:ext cx="1656681" cy="35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fr-FR" sz="9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fr-FR" sz="9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/>
        </p:nvSpPr>
        <p:spPr>
          <a:xfrm>
            <a:off x="723100" y="4558808"/>
            <a:ext cx="2173781" cy="309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fr-FR" sz="7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The work of the EGI Foundation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fr-FR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is partly funded by the European Commission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fr-FR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under H2020 Framework Programme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761" y="4558808"/>
            <a:ext cx="471315" cy="30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2418" y="1050147"/>
            <a:ext cx="133824" cy="11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60238" y="2080636"/>
            <a:ext cx="2136858" cy="164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2986" y="892073"/>
            <a:ext cx="113256" cy="11895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624575" y="53846"/>
            <a:ext cx="4091495" cy="443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1800"/>
              <a:buFont typeface="Arial"/>
              <a:buNone/>
            </a:pPr>
            <a:r>
              <a:rPr lang="fr-FR" sz="1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EGI: Advanced Computing for Research</a:t>
            </a:r>
            <a:endParaRPr sz="1800" b="1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/>
        </p:nvSpPr>
        <p:spPr>
          <a:xfrm>
            <a:off x="6359778" y="4909725"/>
            <a:ext cx="980136" cy="156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fr-FR" sz="8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4"/>
          <p:cNvSpPr txBox="1"/>
          <p:nvPr/>
        </p:nvSpPr>
        <p:spPr>
          <a:xfrm>
            <a:off x="5481272" y="4909682"/>
            <a:ext cx="716899" cy="161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" name="Google Shape;25;p4"/>
          <p:cNvCxnSpPr/>
          <p:nvPr/>
        </p:nvCxnSpPr>
        <p:spPr>
          <a:xfrm>
            <a:off x="6150117" y="4965272"/>
            <a:ext cx="0" cy="17822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Google Shape;26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/>
        </p:nvSpPr>
        <p:spPr>
          <a:xfrm>
            <a:off x="7425800" y="4923175"/>
            <a:ext cx="789300" cy="2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r-FR" sz="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r-FR" sz="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fbbd9d6fc_1_0"/>
          <p:cNvSpPr txBox="1"/>
          <p:nvPr/>
        </p:nvSpPr>
        <p:spPr>
          <a:xfrm>
            <a:off x="6359778" y="4909725"/>
            <a:ext cx="980136" cy="156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fr-FR" sz="8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g9fbbd9d6fc_1_0"/>
          <p:cNvSpPr txBox="1"/>
          <p:nvPr/>
        </p:nvSpPr>
        <p:spPr>
          <a:xfrm>
            <a:off x="5481272" y="4909682"/>
            <a:ext cx="716899" cy="161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4" name="Google Shape;54;g9fbbd9d6fc_1_0"/>
          <p:cNvCxnSpPr/>
          <p:nvPr/>
        </p:nvCxnSpPr>
        <p:spPr>
          <a:xfrm>
            <a:off x="6150117" y="4965272"/>
            <a:ext cx="0" cy="17822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5" name="Google Shape;55;g9fbbd9d6fc_1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g9fbbd9d6fc_1_0"/>
          <p:cNvSpPr txBox="1"/>
          <p:nvPr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fr-FR" sz="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r-FR" sz="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/2020</a:t>
            </a:r>
            <a:endParaRPr sz="900" b="1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g9fbbd9d6fc_1_0"/>
          <p:cNvSpPr txBox="1"/>
          <p:nvPr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900" b="1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 b="1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8" name="Google Shape;58;g9fbbd9d6fc_1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9fbbd9d6fc_1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title"/>
          </p:nvPr>
        </p:nvSpPr>
        <p:spPr>
          <a:xfrm>
            <a:off x="329926" y="1948725"/>
            <a:ext cx="5540400" cy="5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fr-FR"/>
              <a:t>Innovate the EGI service offer</a:t>
            </a:r>
            <a:endParaRPr/>
          </a:p>
        </p:txBody>
      </p:sp>
      <p:sp>
        <p:nvSpPr>
          <p:cNvPr id="88" name="Google Shape;88;p1"/>
          <p:cNvSpPr txBox="1">
            <a:spLocks noGrp="1"/>
          </p:cNvSpPr>
          <p:nvPr>
            <p:ph type="body" idx="2"/>
          </p:nvPr>
        </p:nvSpPr>
        <p:spPr>
          <a:xfrm>
            <a:off x="354619" y="3636200"/>
            <a:ext cx="3251400" cy="2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fr-FR"/>
              <a:t>EGI Foundation - Technical Solution Team Lead</a:t>
            </a: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fr-FR"/>
              <a:t>Diego Scardaci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9f25c00628_0_52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00" cy="319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The service is added to the </a:t>
            </a:r>
            <a:r>
              <a:rPr lang="fr-FR" sz="2200" b="1"/>
              <a:t>EGI service portfolio</a:t>
            </a:r>
            <a:endParaRPr sz="2200" b="1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It becomes publicly accessible when it reaches the beta phase</a:t>
            </a:r>
            <a:endParaRPr sz="22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It will be </a:t>
            </a:r>
            <a:r>
              <a:rPr lang="fr-FR" sz="2000" b="1"/>
              <a:t>published into the EGI web-site, the EGI Marketplace and EOSC Portal &amp; Marketplace</a:t>
            </a:r>
            <a:endParaRPr sz="2000" b="1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The service will be offered with an EGI brand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An SLA between users and EGI will be defined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An OLA between EGI and the service provider(s) will be defined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The services will be managed according to the processes of the EGI ITSM</a:t>
            </a:r>
            <a:endParaRPr sz="2200"/>
          </a:p>
        </p:txBody>
      </p:sp>
      <p:sp>
        <p:nvSpPr>
          <p:cNvPr id="161" name="Google Shape;161;g9f25c00628_0_52"/>
          <p:cNvSpPr txBox="1">
            <a:spLocks noGrp="1"/>
          </p:cNvSpPr>
          <p:nvPr>
            <p:ph type="title"/>
          </p:nvPr>
        </p:nvSpPr>
        <p:spPr>
          <a:xfrm>
            <a:off x="2579074" y="169150"/>
            <a:ext cx="63519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When the ‘onboarding’ is completed...</a:t>
            </a:r>
            <a:endParaRPr/>
          </a:p>
        </p:txBody>
      </p:sp>
      <p:sp>
        <p:nvSpPr>
          <p:cNvPr id="162" name="Google Shape;162;g9f25c00628_0_52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9f25c00628_0_59"/>
          <p:cNvSpPr txBox="1">
            <a:spLocks noGrp="1"/>
          </p:cNvSpPr>
          <p:nvPr>
            <p:ph type="title"/>
          </p:nvPr>
        </p:nvSpPr>
        <p:spPr>
          <a:xfrm>
            <a:off x="447250" y="2246750"/>
            <a:ext cx="83301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Creating a new catalogue of EGI external/community services</a:t>
            </a:r>
            <a:endParaRPr/>
          </a:p>
        </p:txBody>
      </p:sp>
      <p:sp>
        <p:nvSpPr>
          <p:cNvPr id="169" name="Google Shape;169;g9f25c00628_0_59"/>
          <p:cNvSpPr txBox="1">
            <a:spLocks noGrp="1"/>
          </p:cNvSpPr>
          <p:nvPr>
            <p:ph type="subTitle" idx="2"/>
          </p:nvPr>
        </p:nvSpPr>
        <p:spPr>
          <a:xfrm>
            <a:off x="524450" y="2788950"/>
            <a:ext cx="71490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fr-FR"/>
              <a:t>Proposal for discussion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9f25c00628_0_65"/>
          <p:cNvSpPr txBox="1">
            <a:spLocks noGrp="1"/>
          </p:cNvSpPr>
          <p:nvPr>
            <p:ph type="body" idx="1"/>
          </p:nvPr>
        </p:nvSpPr>
        <p:spPr>
          <a:xfrm>
            <a:off x="176650" y="988226"/>
            <a:ext cx="8754300" cy="352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Target: tools/services that can </a:t>
            </a:r>
            <a:r>
              <a:rPr lang="fr-FR" sz="2200" b="1"/>
              <a:t>provide added value</a:t>
            </a:r>
            <a:r>
              <a:rPr lang="fr-FR" sz="2200"/>
              <a:t> on top of the current federation offer</a:t>
            </a:r>
            <a:endParaRPr sz="22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additional capabilities</a:t>
            </a:r>
            <a:endParaRPr sz="20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 b="1"/>
              <a:t>Lightweight integration</a:t>
            </a:r>
            <a:r>
              <a:rPr lang="fr-FR" sz="2200"/>
              <a:t> with EGI</a:t>
            </a:r>
            <a:endParaRPr sz="2200"/>
          </a:p>
          <a:p>
            <a:pPr marL="914400" marR="0" lvl="1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Providers will preserve the branding</a:t>
            </a:r>
            <a:endParaRPr sz="2000"/>
          </a:p>
          <a:p>
            <a:pPr marL="914400" marR="0" lvl="1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Direct interactions with the customers</a:t>
            </a:r>
            <a:endParaRPr sz="2000"/>
          </a:p>
          <a:p>
            <a:pPr marL="914400" marR="0" lvl="1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Weaker requirements to satisfy</a:t>
            </a:r>
            <a:endParaRPr sz="22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fr-FR" sz="2000"/>
              <a:t>but quality should be guaranteed</a:t>
            </a:r>
            <a:endParaRPr sz="20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EGI will actively promote these services within its user communities</a:t>
            </a:r>
            <a:endParaRPr sz="2200"/>
          </a:p>
        </p:txBody>
      </p:sp>
      <p:sp>
        <p:nvSpPr>
          <p:cNvPr id="176" name="Google Shape;176;g9f25c00628_0_65"/>
          <p:cNvSpPr txBox="1">
            <a:spLocks noGrp="1"/>
          </p:cNvSpPr>
          <p:nvPr>
            <p:ph type="title"/>
          </p:nvPr>
        </p:nvSpPr>
        <p:spPr>
          <a:xfrm>
            <a:off x="2579074" y="169150"/>
            <a:ext cx="63519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A new catalogue of EGI external/community services</a:t>
            </a:r>
            <a:endParaRPr/>
          </a:p>
        </p:txBody>
      </p:sp>
      <p:sp>
        <p:nvSpPr>
          <p:cNvPr id="177" name="Google Shape;177;g9f25c00628_0_65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9f25c00628_0_72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00" cy="319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Is this interesting for you?</a:t>
            </a:r>
            <a:endParaRPr sz="22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Do you prefer the ‘standard’ onboarding of this new way?</a:t>
            </a:r>
            <a:endParaRPr sz="22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What kind of requirements a SP should satisfy?</a:t>
            </a:r>
            <a:endParaRPr sz="22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Integration with EGI federation services?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Quality?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Helpdesk?</a:t>
            </a:r>
            <a:endParaRPr sz="2000"/>
          </a:p>
        </p:txBody>
      </p:sp>
      <p:sp>
        <p:nvSpPr>
          <p:cNvPr id="184" name="Google Shape;184;g9f25c00628_0_72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Discussion on the catalogue of EGI external/community services</a:t>
            </a:r>
            <a:endParaRPr/>
          </a:p>
        </p:txBody>
      </p:sp>
      <p:sp>
        <p:nvSpPr>
          <p:cNvPr id="185" name="Google Shape;185;g9f25c00628_0_72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f365ebf88_0_0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4543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None/>
            </a:pPr>
            <a:endParaRPr/>
          </a:p>
        </p:txBody>
      </p:sp>
      <p:sp>
        <p:nvSpPr>
          <p:cNvPr id="192" name="Google Shape;192;g7f365ebf88_0_0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4815300" cy="5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fr-FR"/>
              <a:t>Questions?</a:t>
            </a:r>
            <a:endParaRPr/>
          </a:p>
        </p:txBody>
      </p:sp>
      <p:sp>
        <p:nvSpPr>
          <p:cNvPr id="193" name="Google Shape;193;g7f365ebf88_0_0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1936500" cy="2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94" name="Google Shape;194;g7f365ebf88_0_0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1936500" cy="2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fbbd9d6fc_1_32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fr-FR"/>
              <a:t>Strategic Goals for 2024 - SG2</a:t>
            </a:r>
            <a:endParaRPr/>
          </a:p>
        </p:txBody>
      </p:sp>
      <p:grpSp>
        <p:nvGrpSpPr>
          <p:cNvPr id="96" name="Google Shape;96;g9fbbd9d6fc_1_32"/>
          <p:cNvGrpSpPr/>
          <p:nvPr/>
        </p:nvGrpSpPr>
        <p:grpSpPr>
          <a:xfrm>
            <a:off x="109424" y="799422"/>
            <a:ext cx="8875153" cy="1143360"/>
            <a:chOff x="0" y="16653"/>
            <a:chExt cx="8824851" cy="1143360"/>
          </a:xfrm>
        </p:grpSpPr>
        <p:sp>
          <p:nvSpPr>
            <p:cNvPr id="97" name="Google Shape;97;g9fbbd9d6fc_1_32"/>
            <p:cNvSpPr/>
            <p:nvPr/>
          </p:nvSpPr>
          <p:spPr>
            <a:xfrm>
              <a:off x="0" y="252813"/>
              <a:ext cx="8824851" cy="907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g9fbbd9d6fc_1_32"/>
            <p:cNvSpPr txBox="1"/>
            <p:nvPr/>
          </p:nvSpPr>
          <p:spPr>
            <a:xfrm>
              <a:off x="0" y="252813"/>
              <a:ext cx="8824851" cy="90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4900" tIns="333225" rIns="684900" bIns="113775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Char char="•"/>
              </a:pPr>
              <a:r>
                <a:rPr lang="fr-FR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Focus on </a:t>
              </a:r>
              <a:r>
                <a:rPr lang="fr-FR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innovation</a:t>
              </a:r>
              <a:r>
                <a:rPr lang="fr-FR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and harmonisation of services by working with </a:t>
              </a:r>
              <a:r>
                <a:rPr lang="fr-FR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user communities</a:t>
              </a:r>
              <a:r>
                <a:rPr lang="fr-FR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and with </a:t>
              </a:r>
              <a:r>
                <a:rPr lang="fr-FR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peer e-infrastructure organisations</a:t>
              </a:r>
              <a:r>
                <a:rPr lang="fr-FR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towards reliable research-enabling services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g9fbbd9d6fc_1_32"/>
            <p:cNvSpPr/>
            <p:nvPr/>
          </p:nvSpPr>
          <p:spPr>
            <a:xfrm>
              <a:off x="441242" y="16653"/>
              <a:ext cx="6177395" cy="472320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g9fbbd9d6fc_1_32"/>
            <p:cNvSpPr txBox="1"/>
            <p:nvPr/>
          </p:nvSpPr>
          <p:spPr>
            <a:xfrm>
              <a:off x="464299" y="39710"/>
              <a:ext cx="6131281" cy="4262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3475" tIns="0" rIns="2334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fr-FR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2: Evolve the service offering to meet the needs of researchers</a:t>
              </a:r>
              <a:endParaRPr/>
            </a:p>
          </p:txBody>
        </p:sp>
      </p:grpSp>
      <p:pic>
        <p:nvPicPr>
          <p:cNvPr id="101" name="Google Shape;101;g9fbbd9d6fc_1_32"/>
          <p:cNvPicPr preferRelativeResize="0"/>
          <p:nvPr/>
        </p:nvPicPr>
        <p:blipFill rotWithShape="1">
          <a:blip r:embed="rId3">
            <a:alphaModFix/>
          </a:blip>
          <a:srcRect t="5933" b="48666"/>
          <a:stretch/>
        </p:blipFill>
        <p:spPr>
          <a:xfrm>
            <a:off x="159573" y="2199184"/>
            <a:ext cx="8824851" cy="2314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f25c00628_0_8"/>
          <p:cNvSpPr txBox="1">
            <a:spLocks noGrp="1"/>
          </p:cNvSpPr>
          <p:nvPr>
            <p:ph type="body" idx="1"/>
          </p:nvPr>
        </p:nvSpPr>
        <p:spPr>
          <a:xfrm>
            <a:off x="176645" y="1064419"/>
            <a:ext cx="8754300" cy="319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fr-FR" sz="2200"/>
              <a:t>The following sub-objectives directly refer to an </a:t>
            </a:r>
            <a:r>
              <a:rPr lang="fr-FR" sz="2200" b="1"/>
              <a:t>extension of the EGI service offer</a:t>
            </a:r>
            <a:endParaRPr sz="2200" b="1"/>
          </a:p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 b="1"/>
              <a:t>O2.1</a:t>
            </a:r>
            <a:r>
              <a:rPr lang="fr-FR" sz="2200"/>
              <a:t> Maintain a service strategy</a:t>
            </a:r>
            <a:endParaRPr sz="22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Major changes to existing services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New services</a:t>
            </a:r>
            <a:endParaRPr sz="20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 b="1"/>
              <a:t>O2.2</a:t>
            </a:r>
            <a:r>
              <a:rPr lang="fr-FR" sz="2200"/>
              <a:t> Engage key technology and service providers that are needed to support and expand the EGI service offer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 b="1"/>
              <a:t>O2.3</a:t>
            </a:r>
            <a:r>
              <a:rPr lang="fr-FR" sz="2200"/>
              <a:t> Engage and consult with research communities to identify, prioritise, develop and deliver new functionalities in the EGI Federation offering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 b="1"/>
              <a:t>O2.4</a:t>
            </a:r>
            <a:r>
              <a:rPr lang="fr-FR" sz="2200"/>
              <a:t> Attract innovation funding and implement the service strategy</a:t>
            </a:r>
            <a:endParaRPr sz="2200"/>
          </a:p>
        </p:txBody>
      </p:sp>
      <p:sp>
        <p:nvSpPr>
          <p:cNvPr id="108" name="Google Shape;108;g9f25c00628_0_8"/>
          <p:cNvSpPr txBox="1">
            <a:spLocks noGrp="1"/>
          </p:cNvSpPr>
          <p:nvPr>
            <p:ph type="title"/>
          </p:nvPr>
        </p:nvSpPr>
        <p:spPr>
          <a:xfrm>
            <a:off x="2579075" y="169150"/>
            <a:ext cx="55416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SG2: Evolve the service offering to meet the needs of researchers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fbbd9d91d_0_0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00" cy="319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fr-FR" sz="2400" b="1"/>
              <a:t>Collect ideas for</a:t>
            </a:r>
            <a:r>
              <a:rPr lang="fr-FR" sz="2400"/>
              <a:t> the kind of </a:t>
            </a:r>
            <a:r>
              <a:rPr lang="fr-FR" sz="2400" b="1"/>
              <a:t>services </a:t>
            </a:r>
            <a:r>
              <a:rPr lang="fr-FR" sz="2400"/>
              <a:t>EGI could add</a:t>
            </a:r>
            <a:endParaRPr sz="24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fr-FR" sz="2200"/>
              <a:t>More brainstorming than detailed implementation</a:t>
            </a:r>
            <a:endParaRPr sz="22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400"/>
              <a:t>Get an overview of the relevant management systems</a:t>
            </a:r>
            <a:endParaRPr sz="24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fr-FR" sz="2200"/>
              <a:t>Goal: save time when reading the detailed documentation</a:t>
            </a:r>
            <a:endParaRPr sz="22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400"/>
              <a:t>Discuss the </a:t>
            </a:r>
            <a:r>
              <a:rPr lang="fr-FR" sz="2400" b="1"/>
              <a:t>onboarding process</a:t>
            </a:r>
            <a:r>
              <a:rPr lang="fr-FR" sz="2400"/>
              <a:t> itself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fr-FR" sz="2200"/>
              <a:t>Feedback from trying it out</a:t>
            </a:r>
            <a:endParaRPr sz="2200"/>
          </a:p>
        </p:txBody>
      </p:sp>
      <p:sp>
        <p:nvSpPr>
          <p:cNvPr id="115" name="Google Shape;115;g9fbbd9d91d_0_0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Goal for today’s two sessions</a:t>
            </a:r>
            <a:endParaRPr/>
          </a:p>
        </p:txBody>
      </p:sp>
      <p:sp>
        <p:nvSpPr>
          <p:cNvPr id="116" name="Google Shape;116;g9fbbd9d91d_0_0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fr-FR"/>
              <a:t>Lay the groundwork, identify opportunities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f25c00628_0_31"/>
          <p:cNvSpPr txBox="1">
            <a:spLocks noGrp="1"/>
          </p:cNvSpPr>
          <p:nvPr>
            <p:ph type="title"/>
          </p:nvPr>
        </p:nvSpPr>
        <p:spPr>
          <a:xfrm>
            <a:off x="831975" y="2246750"/>
            <a:ext cx="70230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/>
              <a:t>How EGI and Service Providers can collaborate</a:t>
            </a:r>
            <a:r>
              <a:rPr lang="fr-FR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?</a:t>
            </a:r>
            <a:endParaRPr/>
          </a:p>
        </p:txBody>
      </p:sp>
      <p:sp>
        <p:nvSpPr>
          <p:cNvPr id="123" name="Google Shape;123;g9f25c00628_0_31"/>
          <p:cNvSpPr txBox="1">
            <a:spLocks noGrp="1"/>
          </p:cNvSpPr>
          <p:nvPr>
            <p:ph type="subTitle" idx="2"/>
          </p:nvPr>
        </p:nvSpPr>
        <p:spPr>
          <a:xfrm>
            <a:off x="853600" y="2774975"/>
            <a:ext cx="71490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fr-FR"/>
              <a:t>Mutual benefits for EGI and Service Providers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f25c00628_0_17"/>
          <p:cNvSpPr txBox="1">
            <a:spLocks noGrp="1"/>
          </p:cNvSpPr>
          <p:nvPr>
            <p:ph type="body" idx="1"/>
          </p:nvPr>
        </p:nvSpPr>
        <p:spPr>
          <a:xfrm>
            <a:off x="-6325" y="1369225"/>
            <a:ext cx="9144000" cy="319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Continue analysis of </a:t>
            </a:r>
            <a:r>
              <a:rPr lang="fr-FR" sz="2200" b="1"/>
              <a:t>user requirements</a:t>
            </a:r>
            <a:r>
              <a:rPr lang="fr-FR" sz="2200"/>
              <a:t> to identify the areas of more interest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 b="1"/>
              <a:t>Identify GAPs</a:t>
            </a:r>
            <a:r>
              <a:rPr lang="fr-FR" sz="2200"/>
              <a:t> in its offer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 b="1"/>
              <a:t>Identify emerging technologies</a:t>
            </a:r>
            <a:r>
              <a:rPr lang="fr-FR" sz="2200"/>
              <a:t> to be further investigate (AI/ML, Edge, ... )</a:t>
            </a:r>
            <a:endParaRPr sz="22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 b="1"/>
              <a:t>Map the output of this analysis with existing/emerging services</a:t>
            </a:r>
            <a:r>
              <a:rPr lang="fr-FR" sz="2200"/>
              <a:t> in the European landscape</a:t>
            </a:r>
            <a:endParaRPr sz="22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from partners of the federation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from external partners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from SMEs/Industry</a:t>
            </a:r>
            <a:endParaRPr sz="2000"/>
          </a:p>
        </p:txBody>
      </p:sp>
      <p:sp>
        <p:nvSpPr>
          <p:cNvPr id="130" name="Google Shape;130;g9f25c00628_0_17"/>
          <p:cNvSpPr txBox="1">
            <a:spLocks noGrp="1"/>
          </p:cNvSpPr>
          <p:nvPr>
            <p:ph type="title"/>
          </p:nvPr>
        </p:nvSpPr>
        <p:spPr>
          <a:xfrm>
            <a:off x="2426675" y="169150"/>
            <a:ext cx="67575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Identify emerging services to support the ERA</a:t>
            </a:r>
            <a:endParaRPr/>
          </a:p>
        </p:txBody>
      </p:sp>
      <p:sp>
        <p:nvSpPr>
          <p:cNvPr id="131" name="Google Shape;131;g9f25c00628_0_17"/>
          <p:cNvSpPr txBox="1">
            <a:spLocks noGrp="1"/>
          </p:cNvSpPr>
          <p:nvPr>
            <p:ph type="subTitle" idx="2"/>
          </p:nvPr>
        </p:nvSpPr>
        <p:spPr>
          <a:xfrm>
            <a:off x="2426675" y="628350"/>
            <a:ext cx="62391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fr-FR"/>
              <a:t>How EGI is actively working to extend its offer with innovative service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f25c00628_0_24"/>
          <p:cNvSpPr txBox="1">
            <a:spLocks noGrp="1"/>
          </p:cNvSpPr>
          <p:nvPr>
            <p:ph type="body" idx="1"/>
          </p:nvPr>
        </p:nvSpPr>
        <p:spPr>
          <a:xfrm>
            <a:off x="69875" y="988225"/>
            <a:ext cx="9001200" cy="357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 b="1"/>
              <a:t>EGI as a mean to advertise your services</a:t>
            </a:r>
            <a:endParaRPr sz="2200" b="1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towards large/international collaborations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participation to relevant (European) projects</a:t>
            </a:r>
            <a:endParaRPr sz="20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 b="1"/>
              <a:t>EGI as a mean to deliver better services</a:t>
            </a:r>
            <a:endParaRPr sz="2200" b="1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leverage EGI federation services</a:t>
            </a:r>
            <a:endParaRPr sz="20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fr-FR" sz="1800"/>
              <a:t>integration with core services (AAI, monitoring, accounting, helpdesk, etc.)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fr-FR" sz="2000"/>
              <a:t>improve the operation of your service</a:t>
            </a:r>
            <a:endParaRPr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fr-FR" sz="1800"/>
              <a:t>instruments to operate them in a professional manner (EGI ITSM - ISO 20K compliant)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fr-FR" sz="1800"/>
              <a:t>SLA &amp; OLA, information security mgmt, change mgmt, problem mgmt, etc.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fr-FR" sz="2000"/>
              <a:t>keep your service at the edge of the technology</a:t>
            </a:r>
            <a:endParaRPr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fr-FR" sz="1800"/>
              <a:t>continual improvement to innovate your service</a:t>
            </a:r>
            <a:endParaRPr sz="18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9f25c00628_0_24"/>
          <p:cNvSpPr txBox="1">
            <a:spLocks noGrp="1"/>
          </p:cNvSpPr>
          <p:nvPr>
            <p:ph type="title"/>
          </p:nvPr>
        </p:nvSpPr>
        <p:spPr>
          <a:xfrm>
            <a:off x="2426675" y="169150"/>
            <a:ext cx="67575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How can service providers benefit from EGI?</a:t>
            </a:r>
            <a:endParaRPr/>
          </a:p>
        </p:txBody>
      </p:sp>
      <p:sp>
        <p:nvSpPr>
          <p:cNvPr id="139" name="Google Shape;139;g9f25c00628_0_24"/>
          <p:cNvSpPr txBox="1">
            <a:spLocks noGrp="1"/>
          </p:cNvSpPr>
          <p:nvPr>
            <p:ph type="subTitle" idx="2"/>
          </p:nvPr>
        </p:nvSpPr>
        <p:spPr>
          <a:xfrm>
            <a:off x="2426675" y="475950"/>
            <a:ext cx="53166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fr-FR"/>
              <a:t>Increase the usage of your services through EGI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f25c00628_0_39"/>
          <p:cNvSpPr txBox="1">
            <a:spLocks noGrp="1"/>
          </p:cNvSpPr>
          <p:nvPr>
            <p:ph type="title"/>
          </p:nvPr>
        </p:nvSpPr>
        <p:spPr>
          <a:xfrm>
            <a:off x="831975" y="2246750"/>
            <a:ext cx="70230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Onboard your service in EGI</a:t>
            </a:r>
            <a:endParaRPr/>
          </a:p>
        </p:txBody>
      </p:sp>
      <p:sp>
        <p:nvSpPr>
          <p:cNvPr id="146" name="Google Shape;146;g9f25c00628_0_39"/>
          <p:cNvSpPr txBox="1">
            <a:spLocks noGrp="1"/>
          </p:cNvSpPr>
          <p:nvPr>
            <p:ph type="subTitle" idx="2"/>
          </p:nvPr>
        </p:nvSpPr>
        <p:spPr>
          <a:xfrm>
            <a:off x="853600" y="2774975"/>
            <a:ext cx="71490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fr-FR"/>
              <a:t>Enrich the EGI service offer with services from the community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9f25c00628_0_45"/>
          <p:cNvSpPr txBox="1">
            <a:spLocks noGrp="1"/>
          </p:cNvSpPr>
          <p:nvPr>
            <p:ph type="body" idx="1"/>
          </p:nvPr>
        </p:nvSpPr>
        <p:spPr>
          <a:xfrm>
            <a:off x="194845" y="1229469"/>
            <a:ext cx="8754300" cy="319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The </a:t>
            </a:r>
            <a:r>
              <a:rPr lang="fr-FR" sz="2200" b="1"/>
              <a:t>Service Portfolio Management (SPM)</a:t>
            </a:r>
            <a:r>
              <a:rPr lang="fr-FR" sz="2200"/>
              <a:t> process of the EGI SMS uses the </a:t>
            </a:r>
            <a:r>
              <a:rPr lang="fr-FR" sz="2200" b="1"/>
              <a:t>Service Design Transition Package (SDTP)</a:t>
            </a:r>
            <a:r>
              <a:rPr lang="fr-FR" sz="2200"/>
              <a:t> to:</a:t>
            </a:r>
            <a:endParaRPr sz="22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Propose new services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Manage services during their whole life-cycle</a:t>
            </a:r>
            <a:endParaRPr sz="20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A new service can be proposed creating a new SDTP</a:t>
            </a:r>
            <a:endParaRPr sz="2200"/>
          </a:p>
          <a:p>
            <a:pPr marL="914400" marR="0" lvl="1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Initially in discovery phase</a:t>
            </a:r>
            <a:endParaRPr sz="2000"/>
          </a:p>
          <a:p>
            <a:pPr marL="914400" marR="0" lvl="1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fr-FR" sz="2000"/>
              <a:t>Other phases: planned, alpha, beta, production, retired</a:t>
            </a:r>
            <a:endParaRPr sz="20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A certain number of information should be provided to enter in each phase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fr-FR" sz="2000"/>
              <a:t>Different requirements per phase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More details will be provided in the next presentation</a:t>
            </a:r>
            <a:endParaRPr sz="2200"/>
          </a:p>
        </p:txBody>
      </p:sp>
      <p:sp>
        <p:nvSpPr>
          <p:cNvPr id="153" name="Google Shape;153;g9f25c00628_0_45"/>
          <p:cNvSpPr txBox="1">
            <a:spLocks noGrp="1"/>
          </p:cNvSpPr>
          <p:nvPr>
            <p:ph type="title"/>
          </p:nvPr>
        </p:nvSpPr>
        <p:spPr>
          <a:xfrm>
            <a:off x="2579074" y="169150"/>
            <a:ext cx="61284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How you can ‘onboard’ your services in EGI</a:t>
            </a:r>
            <a:endParaRPr/>
          </a:p>
        </p:txBody>
      </p:sp>
      <p:sp>
        <p:nvSpPr>
          <p:cNvPr id="154" name="Google Shape;154;g9f25c00628_0_45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fr-FR"/>
              <a:t>The SPM process and the SDTP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774</Words>
  <Application>Microsoft Office PowerPoint</Application>
  <PresentationFormat>On-screen Show (16:9)</PresentationFormat>
  <Paragraphs>110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Noto Sans Symbols</vt:lpstr>
      <vt:lpstr>HOME</vt:lpstr>
      <vt:lpstr>CONTENT</vt:lpstr>
      <vt:lpstr>CONTENT</vt:lpstr>
      <vt:lpstr>Innovate the EGI service offer</vt:lpstr>
      <vt:lpstr>Strategic Goals for 2024 - SG2</vt:lpstr>
      <vt:lpstr>SG2: Evolve the service offering to meet the needs of researchers </vt:lpstr>
      <vt:lpstr>Goal for today’s two sessions</vt:lpstr>
      <vt:lpstr>How EGI and Service Providers can collaborate?</vt:lpstr>
      <vt:lpstr>Identify emerging services to support the ERA</vt:lpstr>
      <vt:lpstr>How can service providers benefit from EGI?</vt:lpstr>
      <vt:lpstr>Onboard your service in EGI</vt:lpstr>
      <vt:lpstr>How you can ‘onboard’ your services in EGI</vt:lpstr>
      <vt:lpstr>When the ‘onboarding’ is completed...</vt:lpstr>
      <vt:lpstr>Creating a new catalogue of EGI external/community services</vt:lpstr>
      <vt:lpstr>A new catalogue of EGI external/community services</vt:lpstr>
      <vt:lpstr>Discussion on the catalogue of EGI external/community services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Innovate the EGI service offer</dc:title>
  <dc:creator>axel chappuis</dc:creator>
  <cp:lastModifiedBy>Diego</cp:lastModifiedBy>
  <cp:revision>1</cp:revision>
  <dcterms:created xsi:type="dcterms:W3CDTF">2019-03-22T09:38:44Z</dcterms:created>
  <dcterms:modified xsi:type="dcterms:W3CDTF">2020-11-03T15:56:51Z</dcterms:modified>
</cp:coreProperties>
</file>