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9" r:id="rId2"/>
    <p:sldId id="284" r:id="rId3"/>
    <p:sldId id="280" r:id="rId4"/>
    <p:sldId id="285" r:id="rId5"/>
    <p:sldId id="287" r:id="rId6"/>
    <p:sldId id="286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595959"/>
    <a:srgbClr val="EF972B"/>
    <a:srgbClr val="D59017"/>
    <a:srgbClr val="DC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4" autoAdjust="0"/>
    <p:restoredTop sz="88963"/>
  </p:normalViewPr>
  <p:slideViewPr>
    <p:cSldViewPr snapToGrid="0" snapToObjects="1">
      <p:cViewPr varScale="1">
        <p:scale>
          <a:sx n="103" d="100"/>
          <a:sy n="103" d="100"/>
        </p:scale>
        <p:origin x="160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46A95-28AC-8547-A55F-62A213DB4556}" type="datetimeFigureOut">
              <a:rPr lang="nl-NL" smtClean="0"/>
              <a:t>30-10-2020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1EDB3-1934-7446-898C-A61D003D88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08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Simple Web-service Offering Repository Deposit (SWORD)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1EDB3-1934-7446-898C-A61D003D88D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81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rst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7835"/>
            <a:ext cx="9144000" cy="680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763" y="6305550"/>
            <a:ext cx="90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latin typeface="Verdana"/>
                <a:cs typeface="Verdana"/>
              </a:rPr>
              <a:t>dans.knaw.nl</a:t>
            </a:r>
          </a:p>
          <a:p>
            <a:pPr algn="r"/>
            <a:r>
              <a:rPr lang="en-US" sz="900">
                <a:solidFill>
                  <a:schemeClr val="bg1"/>
                </a:solidFill>
                <a:latin typeface="Verdana"/>
                <a:cs typeface="Verdana"/>
              </a:rPr>
              <a:t>DANS is an</a:t>
            </a:r>
            <a:r>
              <a:rPr lang="en-US" sz="900" baseline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900">
                <a:solidFill>
                  <a:schemeClr val="bg1"/>
                </a:solidFill>
                <a:latin typeface="Verdana"/>
                <a:cs typeface="Verdana"/>
              </a:rPr>
              <a:t>institute of KNAW en NWO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340"/>
            <a:ext cx="9144000" cy="691745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163830" y="1520418"/>
            <a:ext cx="8960644" cy="1394233"/>
          </a:xfrm>
        </p:spPr>
        <p:txBody>
          <a:bodyPr>
            <a:normAutofit/>
          </a:bodyPr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, max 2 </a:t>
            </a:r>
            <a:r>
              <a:rPr lang="nl-NL" dirty="0" err="1"/>
              <a:t>lines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164307" y="3144839"/>
            <a:ext cx="8960644" cy="1189037"/>
          </a:xfrm>
        </p:spPr>
        <p:txBody>
          <a:bodyPr/>
          <a:lstStyle>
            <a:lvl1pPr marL="0" indent="0" eaLnBrk="1" hangingPunct="1">
              <a:buNone/>
              <a:defRPr baseline="0">
                <a:solidFill>
                  <a:srgbClr val="DC241F"/>
                </a:solidFill>
              </a:defRPr>
            </a:lvl1pPr>
            <a:lvl2pPr marL="342900" indent="0">
              <a:buNone/>
              <a:defRPr/>
            </a:lvl2pPr>
          </a:lstStyle>
          <a:p>
            <a:pPr eaLnBrk="1" hangingPunct="1"/>
            <a:r>
              <a:rPr lang="en-US" altLang="en-US" sz="2250" dirty="0">
                <a:solidFill>
                  <a:srgbClr val="DC241F"/>
                </a:solidFill>
                <a:latin typeface="Verdana" charset="0"/>
                <a:ea typeface="Verdana" charset="0"/>
                <a:cs typeface="Verdana" charset="0"/>
              </a:rPr>
              <a:t>Subtitle presentation, max 2 lines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178023" y="4590226"/>
            <a:ext cx="8903494" cy="438975"/>
          </a:xfrm>
        </p:spPr>
        <p:txBody>
          <a:bodyPr/>
          <a:lstStyle>
            <a:lvl1pPr marL="0" indent="0" eaLnBrk="1" hangingPunct="1">
              <a:buNone/>
              <a:defRPr sz="2100" baseline="0"/>
            </a:lvl1pPr>
          </a:lstStyle>
          <a:p>
            <a:pPr eaLnBrk="1" hangingPunct="1"/>
            <a:r>
              <a:rPr lang="nl-NL" altLang="en-US" sz="1500" dirty="0">
                <a:latin typeface="Verdana" charset="0"/>
                <a:ea typeface="Verdana" charset="0"/>
                <a:cs typeface="Verdana" charset="0"/>
              </a:rPr>
              <a:t>Name en </a:t>
            </a:r>
            <a:r>
              <a:rPr lang="nl-NL" altLang="en-US" sz="1500" dirty="0" err="1">
                <a:latin typeface="Verdana" charset="0"/>
                <a:ea typeface="Verdana" charset="0"/>
                <a:cs typeface="Verdana" charset="0"/>
              </a:rPr>
              <a:t>function</a:t>
            </a:r>
            <a:endParaRPr lang="nl-NL" altLang="en-US" sz="15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 hasCustomPrompt="1"/>
          </p:nvPr>
        </p:nvSpPr>
        <p:spPr>
          <a:xfrm>
            <a:off x="165406" y="5053498"/>
            <a:ext cx="8889206" cy="476250"/>
          </a:xfrm>
        </p:spPr>
        <p:txBody>
          <a:bodyPr/>
          <a:lstStyle>
            <a:lvl1pPr marL="0" indent="0" eaLnBrk="1" hangingPunct="1">
              <a:buNone/>
              <a:defRPr sz="2100" baseline="0"/>
            </a:lvl1pPr>
          </a:lstStyle>
          <a:p>
            <a:pPr eaLnBrk="1" hangingPunct="1"/>
            <a:r>
              <a:rPr lang="nl-NL" altLang="en-US" sz="150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nl-NL" altLang="en-US" sz="15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altLang="en-US" sz="150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wanted</a:t>
            </a:r>
            <a:r>
              <a:rPr lang="nl-NL" altLang="en-US" sz="15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nl-NL" altLang="en-US" sz="15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@DANSKNAW </a:t>
            </a:r>
            <a:r>
              <a:rPr lang="nl-NL" altLang="en-US" sz="1500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nl-NL" altLang="en-US" sz="15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/or </a:t>
            </a:r>
            <a:r>
              <a:rPr lang="nl-NL" altLang="en-US" sz="1500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own</a:t>
            </a:r>
            <a:r>
              <a:rPr lang="nl-NL" altLang="en-US" sz="15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l-NL" altLang="en-US" sz="1500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tweet</a:t>
            </a:r>
            <a:endParaRPr lang="nl-NL" altLang="en-US" sz="15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Content Placeholder 25"/>
          <p:cNvSpPr>
            <a:spLocks noGrp="1"/>
          </p:cNvSpPr>
          <p:nvPr>
            <p:ph sz="quarter" idx="14" hasCustomPrompt="1"/>
          </p:nvPr>
        </p:nvSpPr>
        <p:spPr>
          <a:xfrm>
            <a:off x="178023" y="5540206"/>
            <a:ext cx="8889206" cy="476250"/>
          </a:xfrm>
        </p:spPr>
        <p:txBody>
          <a:bodyPr/>
          <a:lstStyle>
            <a:lvl1pPr marL="0" indent="0" eaLnBrk="1" hangingPunct="1">
              <a:buNone/>
              <a:defRPr sz="2100" baseline="0"/>
            </a:lvl1pPr>
          </a:lstStyle>
          <a:p>
            <a:pPr eaLnBrk="1" hangingPunct="1"/>
            <a:r>
              <a:rPr lang="nl-NL" altLang="en-US" sz="15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Date, name of meeting, </a:t>
            </a:r>
            <a:r>
              <a:rPr lang="nl-NL" altLang="en-US" sz="1500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place</a:t>
            </a:r>
            <a:endParaRPr lang="nl-NL" altLang="en-US" sz="15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9" name="Picture 28" descr="Logo DAN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209218"/>
            <a:ext cx="2015653" cy="7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1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sheet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7835"/>
            <a:ext cx="9144000" cy="680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340"/>
            <a:ext cx="9144000" cy="691745"/>
          </a:xfrm>
          <a:prstGeom prst="rect">
            <a:avLst/>
          </a:prstGeom>
        </p:spPr>
      </p:pic>
      <p:sp>
        <p:nvSpPr>
          <p:cNvPr id="14" name="Title Placeholder 6"/>
          <p:cNvSpPr>
            <a:spLocks noGrp="1"/>
          </p:cNvSpPr>
          <p:nvPr>
            <p:ph type="title"/>
          </p:nvPr>
        </p:nvSpPr>
        <p:spPr>
          <a:xfrm>
            <a:off x="104775" y="152220"/>
            <a:ext cx="8950110" cy="82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04775" y="1506539"/>
            <a:ext cx="8563737" cy="419893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100"/>
            </a:lvl1pPr>
          </a:lstStyle>
          <a:p>
            <a:pPr>
              <a:lnSpc>
                <a:spcPct val="90000"/>
              </a:lnSpc>
              <a:defRPr/>
            </a:pPr>
            <a:r>
              <a:rPr lang="nl-NL" sz="1500" dirty="0" err="1">
                <a:latin typeface="Verdana"/>
                <a:cs typeface="Verdana"/>
              </a:rPr>
              <a:t>Lorem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ipsum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dolor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sit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amet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consectetuer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adipiscing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elit</a:t>
            </a:r>
            <a:r>
              <a:rPr lang="nl-NL" sz="1500" dirty="0">
                <a:latin typeface="Verdana"/>
                <a:cs typeface="Verdana"/>
              </a:rPr>
              <a:t>. </a:t>
            </a:r>
            <a:r>
              <a:rPr lang="nl-NL" sz="1500" dirty="0" err="1">
                <a:latin typeface="Verdana"/>
                <a:cs typeface="Verdana"/>
              </a:rPr>
              <a:t>Aenean</a:t>
            </a:r>
            <a:r>
              <a:rPr lang="nl-NL" sz="1500" dirty="0">
                <a:latin typeface="Verdana"/>
                <a:cs typeface="Verdana"/>
              </a:rPr>
              <a:t> commodo </a:t>
            </a:r>
            <a:r>
              <a:rPr lang="nl-NL" sz="1500" dirty="0" err="1">
                <a:latin typeface="Verdana"/>
                <a:cs typeface="Verdana"/>
              </a:rPr>
              <a:t>ligula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eget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dolor</a:t>
            </a:r>
            <a:r>
              <a:rPr lang="nl-NL" sz="1500" dirty="0">
                <a:latin typeface="Verdana"/>
                <a:cs typeface="Verdana"/>
              </a:rPr>
              <a:t>. </a:t>
            </a:r>
            <a:r>
              <a:rPr lang="nl-NL" sz="1500" dirty="0" err="1">
                <a:latin typeface="Verdana"/>
                <a:cs typeface="Verdana"/>
              </a:rPr>
              <a:t>Aenean</a:t>
            </a:r>
            <a:r>
              <a:rPr lang="nl-NL" sz="1500" dirty="0">
                <a:latin typeface="Verdana"/>
                <a:cs typeface="Verdana"/>
              </a:rPr>
              <a:t> massa. Cum </a:t>
            </a:r>
            <a:r>
              <a:rPr lang="nl-NL" sz="1500" dirty="0" err="1">
                <a:latin typeface="Verdana"/>
                <a:cs typeface="Verdana"/>
              </a:rPr>
              <a:t>sociis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natoque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penatibus</a:t>
            </a:r>
            <a:r>
              <a:rPr lang="nl-NL" sz="1500" dirty="0">
                <a:latin typeface="Verdana"/>
                <a:cs typeface="Verdana"/>
              </a:rPr>
              <a:t> et </a:t>
            </a:r>
            <a:r>
              <a:rPr lang="nl-NL" sz="1500" dirty="0" err="1">
                <a:latin typeface="Verdana"/>
                <a:cs typeface="Verdana"/>
              </a:rPr>
              <a:t>magnis</a:t>
            </a:r>
            <a:r>
              <a:rPr lang="nl-NL" sz="1500" dirty="0">
                <a:latin typeface="Verdana"/>
                <a:cs typeface="Verdana"/>
              </a:rPr>
              <a:t> dis </a:t>
            </a:r>
            <a:r>
              <a:rPr lang="nl-NL" sz="1500" dirty="0" err="1">
                <a:latin typeface="Verdana"/>
                <a:cs typeface="Verdana"/>
              </a:rPr>
              <a:t>parturient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montes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nascetur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ridiculus</a:t>
            </a:r>
            <a:r>
              <a:rPr lang="nl-NL" sz="1500" dirty="0">
                <a:latin typeface="Verdana"/>
                <a:cs typeface="Verdana"/>
              </a:rPr>
              <a:t> mus. </a:t>
            </a:r>
            <a:r>
              <a:rPr lang="nl-NL" sz="1500" dirty="0" err="1">
                <a:latin typeface="Verdana"/>
                <a:cs typeface="Verdana"/>
              </a:rPr>
              <a:t>Donec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quam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felis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ultricies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nec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pellentesque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eu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pretium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quis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sem</a:t>
            </a:r>
            <a:r>
              <a:rPr lang="nl-NL" sz="1500" dirty="0">
                <a:latin typeface="Verdana"/>
                <a:cs typeface="Verdana"/>
              </a:rPr>
              <a:t>. </a:t>
            </a:r>
            <a:r>
              <a:rPr lang="nl-NL" sz="1500" dirty="0" err="1">
                <a:latin typeface="Verdana"/>
                <a:cs typeface="Verdana"/>
              </a:rPr>
              <a:t>Nulla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consequat</a:t>
            </a:r>
            <a:r>
              <a:rPr lang="nl-NL" sz="1500" dirty="0">
                <a:latin typeface="Verdana"/>
                <a:cs typeface="Verdana"/>
              </a:rPr>
              <a:t> massa </a:t>
            </a:r>
            <a:r>
              <a:rPr lang="nl-NL" sz="1500" dirty="0" err="1">
                <a:latin typeface="Verdana"/>
                <a:cs typeface="Verdana"/>
              </a:rPr>
              <a:t>quis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enim</a:t>
            </a:r>
            <a:r>
              <a:rPr lang="nl-NL" sz="1500" dirty="0">
                <a:latin typeface="Verdana"/>
                <a:cs typeface="Verdana"/>
              </a:rPr>
              <a:t>. </a:t>
            </a:r>
            <a:r>
              <a:rPr lang="nl-NL" sz="1500" dirty="0" err="1">
                <a:latin typeface="Verdana"/>
                <a:cs typeface="Verdana"/>
              </a:rPr>
              <a:t>Donec</a:t>
            </a:r>
            <a:r>
              <a:rPr lang="nl-NL" sz="1500" dirty="0">
                <a:latin typeface="Verdana"/>
                <a:cs typeface="Verdana"/>
              </a:rPr>
              <a:t> pede </a:t>
            </a:r>
            <a:r>
              <a:rPr lang="nl-NL" sz="1500" dirty="0" err="1">
                <a:latin typeface="Verdana"/>
                <a:cs typeface="Verdana"/>
              </a:rPr>
              <a:t>justo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fringilla</a:t>
            </a:r>
            <a:r>
              <a:rPr lang="nl-NL" sz="1500" dirty="0">
                <a:latin typeface="Verdana"/>
                <a:cs typeface="Verdana"/>
              </a:rPr>
              <a:t> vel, </a:t>
            </a:r>
            <a:r>
              <a:rPr lang="nl-NL" sz="1500" dirty="0" err="1">
                <a:latin typeface="Verdana"/>
                <a:cs typeface="Verdana"/>
              </a:rPr>
              <a:t>aliquet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nec</a:t>
            </a:r>
            <a:r>
              <a:rPr lang="nl-NL" sz="1500" dirty="0">
                <a:latin typeface="Verdana"/>
                <a:cs typeface="Verdana"/>
              </a:rPr>
              <a:t>, </a:t>
            </a:r>
          </a:p>
        </p:txBody>
      </p:sp>
      <p:pic>
        <p:nvPicPr>
          <p:cNvPr id="19" name="Picture 18" descr="Logo DANS bovenschrif wit 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03234"/>
            <a:ext cx="1727200" cy="6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sheet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7835"/>
            <a:ext cx="9144000" cy="680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340"/>
            <a:ext cx="9144000" cy="691745"/>
          </a:xfrm>
          <a:prstGeom prst="rect">
            <a:avLst/>
          </a:prstGeom>
        </p:spPr>
      </p:pic>
      <p:sp>
        <p:nvSpPr>
          <p:cNvPr id="14" name="Title Placeholder 6"/>
          <p:cNvSpPr>
            <a:spLocks noGrp="1"/>
          </p:cNvSpPr>
          <p:nvPr>
            <p:ph type="title"/>
          </p:nvPr>
        </p:nvSpPr>
        <p:spPr>
          <a:xfrm>
            <a:off x="104775" y="152220"/>
            <a:ext cx="8950110" cy="82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04775" y="1736726"/>
            <a:ext cx="8686800" cy="3713163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charset="0"/>
              <a:buNone/>
              <a:defRPr sz="2100"/>
            </a:lvl1pPr>
          </a:lstStyle>
          <a:p>
            <a:pPr>
              <a:lnSpc>
                <a:spcPct val="90000"/>
              </a:lnSpc>
              <a:defRPr/>
            </a:pPr>
            <a:r>
              <a:rPr lang="nl-NL" sz="1500" dirty="0" err="1">
                <a:latin typeface="Verdana"/>
                <a:cs typeface="Verdana"/>
              </a:rPr>
              <a:t>Lorem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ipsum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dolor</a:t>
            </a:r>
            <a:r>
              <a:rPr lang="nl-NL" sz="1500" dirty="0">
                <a:latin typeface="Verdana"/>
                <a:cs typeface="Verdana"/>
              </a:rPr>
              <a:t>: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sz="1500" dirty="0" err="1">
                <a:latin typeface="Verdana"/>
                <a:cs typeface="Verdana"/>
              </a:rPr>
              <a:t>Sit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amet</a:t>
            </a:r>
            <a:r>
              <a:rPr lang="nl-NL" sz="1500" dirty="0">
                <a:latin typeface="Verdana"/>
                <a:cs typeface="Verdana"/>
              </a:rPr>
              <a:t>, </a:t>
            </a:r>
            <a:r>
              <a:rPr lang="nl-NL" sz="1500" dirty="0" err="1">
                <a:latin typeface="Verdana"/>
                <a:cs typeface="Verdana"/>
              </a:rPr>
              <a:t>consectetuer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adipiscing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elit</a:t>
            </a:r>
            <a:r>
              <a:rPr lang="nl-NL" sz="1500" dirty="0">
                <a:latin typeface="Verdana"/>
                <a:cs typeface="Verdana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sz="1500" dirty="0" err="1">
                <a:latin typeface="Verdana"/>
                <a:cs typeface="Verdana"/>
              </a:rPr>
              <a:t>Aenean</a:t>
            </a:r>
            <a:r>
              <a:rPr lang="nl-NL" sz="1500" dirty="0">
                <a:latin typeface="Verdana"/>
                <a:cs typeface="Verdana"/>
              </a:rPr>
              <a:t> commodo </a:t>
            </a:r>
            <a:r>
              <a:rPr lang="nl-NL" sz="1500" dirty="0" err="1">
                <a:latin typeface="Verdana"/>
                <a:cs typeface="Verdana"/>
              </a:rPr>
              <a:t>ligula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eget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dolor</a:t>
            </a:r>
            <a:r>
              <a:rPr lang="nl-NL" sz="1500" dirty="0">
                <a:latin typeface="Verdana"/>
                <a:cs typeface="Verdana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sz="1500" dirty="0" err="1">
                <a:latin typeface="Verdana"/>
                <a:cs typeface="Verdana"/>
              </a:rPr>
              <a:t>Aenean</a:t>
            </a:r>
            <a:r>
              <a:rPr lang="nl-NL" sz="1500" dirty="0">
                <a:latin typeface="Verdana"/>
                <a:cs typeface="Verdana"/>
              </a:rPr>
              <a:t> massa.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sz="1500" dirty="0">
                <a:latin typeface="Verdana"/>
                <a:cs typeface="Verdana"/>
              </a:rPr>
              <a:t>Cum </a:t>
            </a:r>
            <a:r>
              <a:rPr lang="nl-NL" sz="1500" dirty="0" err="1">
                <a:latin typeface="Verdana"/>
                <a:cs typeface="Verdana"/>
              </a:rPr>
              <a:t>sociis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natoque</a:t>
            </a:r>
            <a:r>
              <a:rPr lang="nl-NL" sz="1500" dirty="0">
                <a:latin typeface="Verdana"/>
                <a:cs typeface="Verdana"/>
              </a:rPr>
              <a:t> </a:t>
            </a:r>
            <a:r>
              <a:rPr lang="nl-NL" sz="1500" dirty="0" err="1">
                <a:latin typeface="Verdana"/>
                <a:cs typeface="Verdana"/>
              </a:rPr>
              <a:t>penatibus</a:t>
            </a:r>
            <a:r>
              <a:rPr lang="nl-NL" sz="1500" dirty="0">
                <a:latin typeface="Verdana"/>
                <a:cs typeface="Verdana"/>
              </a:rPr>
              <a:t>. </a:t>
            </a:r>
          </a:p>
        </p:txBody>
      </p:sp>
      <p:pic>
        <p:nvPicPr>
          <p:cNvPr id="10" name="Picture 9" descr="Logo DANS bovenschrif wit 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03234"/>
            <a:ext cx="1727200" cy="6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7835"/>
            <a:ext cx="9144000" cy="680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763" y="6305550"/>
            <a:ext cx="90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latin typeface="Verdana"/>
                <a:cs typeface="Verdana"/>
              </a:rPr>
              <a:t>dans.knaw.nl</a:t>
            </a:r>
          </a:p>
          <a:p>
            <a:pPr algn="r"/>
            <a:r>
              <a:rPr lang="en-US" sz="900">
                <a:solidFill>
                  <a:schemeClr val="bg1"/>
                </a:solidFill>
                <a:latin typeface="Verdana"/>
                <a:cs typeface="Verdana"/>
              </a:rPr>
              <a:t>DANS is</a:t>
            </a:r>
            <a:r>
              <a:rPr lang="en-US" sz="900" baseline="0">
                <a:solidFill>
                  <a:schemeClr val="bg1"/>
                </a:solidFill>
                <a:latin typeface="Verdana"/>
                <a:cs typeface="Verdana"/>
              </a:rPr>
              <a:t> an</a:t>
            </a:r>
            <a:r>
              <a:rPr lang="en-US" sz="900">
                <a:solidFill>
                  <a:schemeClr val="bg1"/>
                </a:solidFill>
                <a:latin typeface="Verdana"/>
                <a:cs typeface="Verdana"/>
              </a:rPr>
              <a:t> institute</a:t>
            </a:r>
            <a:r>
              <a:rPr lang="en-US" sz="900" baseline="0">
                <a:solidFill>
                  <a:schemeClr val="bg1"/>
                </a:solidFill>
                <a:latin typeface="Verdana"/>
                <a:cs typeface="Verdana"/>
              </a:rPr>
              <a:t> of </a:t>
            </a:r>
            <a:r>
              <a:rPr lang="en-US" sz="900">
                <a:solidFill>
                  <a:schemeClr val="bg1"/>
                </a:solidFill>
                <a:latin typeface="Verdana"/>
                <a:cs typeface="Verdana"/>
              </a:rPr>
              <a:t>KNAW en NWO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340"/>
            <a:ext cx="9144000" cy="6917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07157" y="2157413"/>
            <a:ext cx="8960644" cy="1079500"/>
          </a:xfrm>
        </p:spPr>
        <p:txBody>
          <a:bodyPr/>
          <a:lstStyle>
            <a:lvl1pPr marL="0" indent="0">
              <a:buNone/>
              <a:defRPr sz="2100" baseline="0"/>
            </a:lvl1pPr>
          </a:lstStyle>
          <a:p>
            <a:pPr algn="ctr"/>
            <a:r>
              <a:rPr lang="nl-NL" sz="2250" dirty="0" err="1">
                <a:solidFill>
                  <a:srgbClr val="DC241F"/>
                </a:solidFill>
                <a:latin typeface="Verdana"/>
                <a:cs typeface="Verdana"/>
              </a:rPr>
              <a:t>Thanks</a:t>
            </a:r>
            <a:r>
              <a:rPr lang="nl-NL" sz="2250" dirty="0">
                <a:solidFill>
                  <a:srgbClr val="DC241F"/>
                </a:solidFill>
                <a:latin typeface="Verdana"/>
                <a:cs typeface="Verdana"/>
              </a:rPr>
              <a:t> </a:t>
            </a:r>
            <a:r>
              <a:rPr lang="nl-NL" sz="2250" dirty="0" err="1">
                <a:solidFill>
                  <a:srgbClr val="DC241F"/>
                </a:solidFill>
                <a:latin typeface="Verdana"/>
                <a:cs typeface="Verdana"/>
              </a:rPr>
              <a:t>for</a:t>
            </a:r>
            <a:r>
              <a:rPr lang="nl-NL" sz="2250" dirty="0">
                <a:solidFill>
                  <a:srgbClr val="DC241F"/>
                </a:solidFill>
                <a:latin typeface="Verdana"/>
                <a:cs typeface="Verdana"/>
              </a:rPr>
              <a:t> </a:t>
            </a:r>
            <a:r>
              <a:rPr lang="nl-NL" sz="2250" dirty="0" err="1">
                <a:solidFill>
                  <a:srgbClr val="DC241F"/>
                </a:solidFill>
                <a:latin typeface="Verdana"/>
                <a:cs typeface="Verdana"/>
              </a:rPr>
              <a:t>your</a:t>
            </a:r>
            <a:r>
              <a:rPr lang="nl-NL" sz="2250" dirty="0">
                <a:solidFill>
                  <a:srgbClr val="DC241F"/>
                </a:solidFill>
                <a:latin typeface="Verdana"/>
                <a:cs typeface="Verdana"/>
              </a:rPr>
              <a:t> attention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11919" y="3495186"/>
            <a:ext cx="8955881" cy="482058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algn="ctr"/>
            <a:r>
              <a:rPr lang="nl-NL" sz="1500" dirty="0" err="1">
                <a:latin typeface="Verdana"/>
                <a:cs typeface="Verdana"/>
              </a:rPr>
              <a:t>surname.lastname@dans.knaw.nl</a:t>
            </a:r>
            <a:endParaRPr lang="nl-NL" sz="1500" dirty="0">
              <a:latin typeface="Verdana"/>
              <a:cs typeface="Verdana"/>
            </a:endParaRPr>
          </a:p>
          <a:p>
            <a:pPr lvl="0"/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111919" y="3984287"/>
            <a:ext cx="8955881" cy="482058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algn="ctr"/>
            <a:r>
              <a:rPr lang="nl-NL" sz="1500" dirty="0">
                <a:latin typeface="Verdana"/>
                <a:cs typeface="Verdana"/>
              </a:rPr>
              <a:t>Twitter: @DANSKNAW</a:t>
            </a:r>
          </a:p>
          <a:p>
            <a:pPr lvl="0"/>
            <a:endParaRPr 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1919" y="4474033"/>
            <a:ext cx="8955881" cy="482058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algn="ctr"/>
            <a:r>
              <a:rPr lang="nl-NL" sz="1500" dirty="0" err="1">
                <a:latin typeface="Verdana"/>
                <a:cs typeface="Verdana"/>
              </a:rPr>
              <a:t>dans.knaw.nl</a:t>
            </a:r>
            <a:r>
              <a:rPr lang="nl-NL" sz="1500" dirty="0">
                <a:latin typeface="Verdana"/>
                <a:cs typeface="Verdana"/>
              </a:rPr>
              <a:t>/en</a:t>
            </a:r>
          </a:p>
          <a:p>
            <a:pPr lvl="0"/>
            <a:endParaRPr lang="en-US" dirty="0"/>
          </a:p>
        </p:txBody>
      </p:sp>
      <p:pic>
        <p:nvPicPr>
          <p:cNvPr id="22" name="Picture 21" descr="Logo DAN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" y="209218"/>
            <a:ext cx="2015653" cy="7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9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.baars@dans.knaw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63830" y="1520418"/>
            <a:ext cx="8960644" cy="291532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nl-NL" sz="5700" i="1" dirty="0"/>
              <a:t>DANS </a:t>
            </a:r>
            <a:r>
              <a:rPr lang="nl-NL" sz="5700" i="1" dirty="0" err="1"/>
              <a:t>Archives</a:t>
            </a:r>
            <a:endParaRPr lang="nl-NL" sz="5700" i="1" dirty="0"/>
          </a:p>
          <a:p>
            <a:pPr algn="ctr"/>
            <a:endParaRPr lang="nl-NL" sz="4000" i="1" dirty="0"/>
          </a:p>
          <a:p>
            <a:pPr algn="ctr"/>
            <a:endParaRPr lang="nl-NL" sz="4000" i="1" dirty="0"/>
          </a:p>
          <a:p>
            <a:pPr algn="ctr"/>
            <a:endParaRPr lang="nl-NL" sz="4000" i="1" dirty="0"/>
          </a:p>
          <a:p>
            <a:pPr algn="ctr"/>
            <a:endParaRPr lang="nl-NL" sz="4000" i="1" dirty="0"/>
          </a:p>
          <a:p>
            <a:pPr algn="ctr"/>
            <a:endParaRPr lang="nl-NL" sz="4000" i="1" dirty="0"/>
          </a:p>
          <a:p>
            <a:pPr algn="ctr"/>
            <a:r>
              <a:rPr lang="nl-NL" sz="2800" i="1" dirty="0"/>
              <a:t> EGI – 4 November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63735" y="5076934"/>
            <a:ext cx="8903494" cy="438975"/>
          </a:xfrm>
        </p:spPr>
        <p:txBody>
          <a:bodyPr/>
          <a:lstStyle/>
          <a:p>
            <a:r>
              <a:rPr lang="en-US" dirty="0"/>
              <a:t>Chris Baars, supervisor Electronic Services DANS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1118" y="5540206"/>
            <a:ext cx="8889206" cy="476250"/>
          </a:xfrm>
        </p:spPr>
        <p:txBody>
          <a:bodyPr/>
          <a:lstStyle/>
          <a:p>
            <a:r>
              <a:rPr lang="en-US" dirty="0">
                <a:hlinkClick r:id="rId2"/>
              </a:rPr>
              <a:t>Chris.Baars@dans.knaw.nl</a:t>
            </a: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1342797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CA76-8BF6-2B4A-8A26-6FCD6432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DANS Archiving: present situation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A6E61-D2F3-F042-8A9C-373E6882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73" y="3022685"/>
            <a:ext cx="1492250" cy="9987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D0295-C50C-5448-9278-F0CBE2CA8FA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94123" y="3522037"/>
            <a:ext cx="577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35E56FD-845E-B046-A065-2C4E9AE87422}"/>
              </a:ext>
            </a:extLst>
          </p:cNvPr>
          <p:cNvSpPr/>
          <p:nvPr/>
        </p:nvSpPr>
        <p:spPr>
          <a:xfrm>
            <a:off x="2678323" y="2105987"/>
            <a:ext cx="1485900" cy="2832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EASY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A9E4F9-E000-224E-8F6D-C3DB92CEC52B}"/>
              </a:ext>
            </a:extLst>
          </p:cNvPr>
          <p:cNvSpPr/>
          <p:nvPr/>
        </p:nvSpPr>
        <p:spPr>
          <a:xfrm>
            <a:off x="4748423" y="2105987"/>
            <a:ext cx="1485900" cy="28321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VAULT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A7F194-BAA7-0145-BD01-C2F4B8FE52D7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2897436" y="4938087"/>
            <a:ext cx="523837" cy="239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46C26E58-14C1-7442-B792-F71AFAD90D0F}"/>
              </a:ext>
            </a:extLst>
          </p:cNvPr>
          <p:cNvCxnSpPr>
            <a:cxnSpLocks/>
            <a:stCxn id="5" idx="1"/>
            <a:endCxn id="9" idx="2"/>
          </p:cNvCxnSpPr>
          <p:nvPr/>
        </p:nvCxnSpPr>
        <p:spPr>
          <a:xfrm rot="10800000" flipH="1" flipV="1">
            <a:off x="601873" y="3522037"/>
            <a:ext cx="4889500" cy="1416050"/>
          </a:xfrm>
          <a:prstGeom prst="curvedConnector4">
            <a:avLst>
              <a:gd name="adj1" fmla="val -4675"/>
              <a:gd name="adj2" fmla="val 1161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0AE475-7AAE-5942-AD4F-00D676572A9A}"/>
              </a:ext>
            </a:extLst>
          </p:cNvPr>
          <p:cNvSpPr txBox="1"/>
          <p:nvPr/>
        </p:nvSpPr>
        <p:spPr>
          <a:xfrm>
            <a:off x="1998873" y="5092114"/>
            <a:ext cx="104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SWORD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74BFDC3B-58B0-F84B-93F6-77324B75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74" y="2105986"/>
            <a:ext cx="584199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E602F337-5AFB-B54A-92B7-B0B5C291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24" y="2105985"/>
            <a:ext cx="584199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8288640-3834-A34D-93D2-5AB22324806F}"/>
              </a:ext>
            </a:extLst>
          </p:cNvPr>
          <p:cNvSpPr/>
          <p:nvPr/>
        </p:nvSpPr>
        <p:spPr>
          <a:xfrm>
            <a:off x="7546555" y="2105985"/>
            <a:ext cx="1363796" cy="1203369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/>
              <a:t>DataverseNL</a:t>
            </a:r>
            <a:endParaRPr lang="nl-NL" sz="2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7DDFBF-C276-1146-A5A8-955C75D60E0D}"/>
              </a:ext>
            </a:extLst>
          </p:cNvPr>
          <p:cNvCxnSpPr>
            <a:cxnSpLocks/>
            <a:stCxn id="18" idx="1"/>
            <a:endCxn id="9" idx="3"/>
          </p:cNvCxnSpPr>
          <p:nvPr/>
        </p:nvCxnSpPr>
        <p:spPr>
          <a:xfrm flipH="1">
            <a:off x="6234323" y="2707670"/>
            <a:ext cx="1312232" cy="81436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n 15">
            <a:extLst>
              <a:ext uri="{FF2B5EF4-FFF2-40B4-BE49-F238E27FC236}">
                <a16:creationId xmlns:a16="http://schemas.microsoft.com/office/drawing/2014/main" id="{97B45585-0611-0646-9C8C-7619E7ECCCA0}"/>
              </a:ext>
            </a:extLst>
          </p:cNvPr>
          <p:cNvSpPr/>
          <p:nvPr/>
        </p:nvSpPr>
        <p:spPr>
          <a:xfrm>
            <a:off x="399819" y="2426484"/>
            <a:ext cx="645328" cy="741706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IR</a:t>
            </a:r>
          </a:p>
          <a:p>
            <a:pPr algn="ctr"/>
            <a:r>
              <a:rPr lang="en-GB" sz="1000" dirty="0"/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383919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CA76-8BF6-2B4A-8A26-6FCD6432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DANS Archiving: new situation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BAEAD-7FEF-E74C-B2A7-C3CA02BF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97" y="1445020"/>
            <a:ext cx="5722465" cy="4590378"/>
          </a:xfrm>
          <a:prstGeom prst="rect">
            <a:avLst/>
          </a:prstGeom>
        </p:spPr>
      </p:pic>
      <p:pic>
        <p:nvPicPr>
          <p:cNvPr id="4" name="Picture 2" descr="CoreTrustSeal – Core Trustworthy Data Repositories">
            <a:extLst>
              <a:ext uri="{FF2B5EF4-FFF2-40B4-BE49-F238E27FC236}">
                <a16:creationId xmlns:a16="http://schemas.microsoft.com/office/drawing/2014/main" id="{BF6A9926-72DD-FC46-9EA2-DABC4B8F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60" y="1533984"/>
            <a:ext cx="437538" cy="4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5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DB6C-F08E-BD43-87D8-7B66EDBA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Archiving</a:t>
            </a:r>
            <a:r>
              <a:rPr lang="nl-NL" dirty="0"/>
              <a:t> @ DANS </a:t>
            </a:r>
            <a:r>
              <a:rPr lang="nl-NL" dirty="0" err="1"/>
              <a:t>Archives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C433-2926-FD4A-B4F1-FB9F764AB5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/>
              <a:t>Machine - and manual depositing</a:t>
            </a:r>
          </a:p>
          <a:p>
            <a:pPr marL="342900" indent="-342900">
              <a:buFontTx/>
              <a:buChar char="-"/>
            </a:pPr>
            <a:r>
              <a:rPr lang="en-GB" dirty="0"/>
              <a:t>Long Term Preservation</a:t>
            </a:r>
          </a:p>
          <a:p>
            <a:pPr marL="857250" lvl="1" indent="-342900">
              <a:buFontTx/>
              <a:buChar char="-"/>
            </a:pPr>
            <a:r>
              <a:rPr lang="en-GB" dirty="0"/>
              <a:t>Preferred Formats &amp; checksums</a:t>
            </a:r>
          </a:p>
          <a:p>
            <a:pPr marL="857250" lvl="1" indent="-342900">
              <a:buFontTx/>
              <a:buChar char="-"/>
            </a:pPr>
            <a:r>
              <a:rPr lang="en-GB" dirty="0"/>
              <a:t>Original files / current formats</a:t>
            </a:r>
          </a:p>
          <a:p>
            <a:pPr marL="342900" indent="-342900">
              <a:buFontTx/>
              <a:buChar char="-"/>
            </a:pPr>
            <a:r>
              <a:rPr lang="en-GB" dirty="0"/>
              <a:t>CORE TRUST SEAL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Vault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RDA </a:t>
            </a:r>
            <a:r>
              <a:rPr lang="en-GB" sz="1800" dirty="0" err="1"/>
              <a:t>BagIt</a:t>
            </a:r>
            <a:r>
              <a:rPr lang="en-GB" sz="1800" dirty="0"/>
              <a:t> Profile format (Library of </a:t>
            </a:r>
            <a:r>
              <a:rPr lang="en-GB" sz="1800" dirty="0" err="1"/>
              <a:t>Congres</a:t>
            </a:r>
            <a:r>
              <a:rPr lang="en-GB" sz="1800" dirty="0"/>
              <a:t>)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on Tape Storage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857250" lvl="1" indent="-342900">
              <a:buFontTx/>
              <a:buChar char="-"/>
            </a:pPr>
            <a:endParaRPr lang="en-GB" dirty="0"/>
          </a:p>
        </p:txBody>
      </p:sp>
      <p:pic>
        <p:nvPicPr>
          <p:cNvPr id="1026" name="Picture 2" descr="CoreTrustSeal – Core Trustworthy Data Repositories">
            <a:extLst>
              <a:ext uri="{FF2B5EF4-FFF2-40B4-BE49-F238E27FC236}">
                <a16:creationId xmlns:a16="http://schemas.microsoft.com/office/drawing/2014/main" id="{E20AA511-9FCB-2346-89AA-27CA849F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39" y="2970165"/>
            <a:ext cx="437538" cy="4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NB - digital long-term preservation system">
            <a:extLst>
              <a:ext uri="{FF2B5EF4-FFF2-40B4-BE49-F238E27FC236}">
                <a16:creationId xmlns:a16="http://schemas.microsoft.com/office/drawing/2014/main" id="{0E187595-2DD6-214E-8B13-46F5D42F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97" y="1584147"/>
            <a:ext cx="2405927" cy="1604787"/>
          </a:xfrm>
          <a:prstGeom prst="rect">
            <a:avLst/>
          </a:prstGeom>
          <a:noFill/>
          <a:effectLst>
            <a:glow>
              <a:schemeClr val="accent1"/>
            </a:glow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cure Vault Implementation for WSO2 EI | by Nipuna Dilhara | Medium">
            <a:extLst>
              <a:ext uri="{FF2B5EF4-FFF2-40B4-BE49-F238E27FC236}">
                <a16:creationId xmlns:a16="http://schemas.microsoft.com/office/drawing/2014/main" id="{A630F6BC-E6CA-0043-9C55-9C7973C0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97" y="4565286"/>
            <a:ext cx="2126255" cy="14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5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72FE-EB2E-5D41-9868-936FE13E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 and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2117-A4AA-F34B-850B-6DE276F32F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Dissemination: APIs, Search Interface</a:t>
            </a:r>
          </a:p>
          <a:p>
            <a:r>
              <a:rPr lang="en-GB" dirty="0"/>
              <a:t>-  SURF </a:t>
            </a:r>
            <a:r>
              <a:rPr lang="en-GB" dirty="0" err="1"/>
              <a:t>Conext</a:t>
            </a:r>
            <a:r>
              <a:rPr lang="en-GB" dirty="0"/>
              <a:t>: in 2021 GitHub, ORCID and Google</a:t>
            </a:r>
          </a:p>
          <a:p>
            <a:pPr marL="342900" indent="-342900">
              <a:buFontTx/>
              <a:buChar char="-"/>
            </a:pPr>
            <a:r>
              <a:rPr lang="en-GB" dirty="0"/>
              <a:t>FAIR: DANS offers archiving, not storage	</a:t>
            </a:r>
          </a:p>
          <a:p>
            <a:pPr marL="857250" lvl="1" indent="-342900">
              <a:buFontTx/>
              <a:buChar char="-"/>
            </a:pPr>
            <a:r>
              <a:rPr lang="en-GB" dirty="0"/>
              <a:t>Metadata, incl. mandatory fields</a:t>
            </a:r>
          </a:p>
          <a:p>
            <a:pPr marL="857250" lvl="1" indent="-342900">
              <a:buFontTx/>
              <a:buChar char="-"/>
            </a:pPr>
            <a:r>
              <a:rPr lang="en-GB" dirty="0"/>
              <a:t>Dissemination done @DANS or elsewhere</a:t>
            </a:r>
          </a:p>
          <a:p>
            <a:pPr marL="857250" lvl="1" indent="-342900">
              <a:buFontTx/>
              <a:buChar char="-"/>
            </a:pPr>
            <a:r>
              <a:rPr lang="en-GB" dirty="0"/>
              <a:t>Assign and support PIDs</a:t>
            </a:r>
          </a:p>
          <a:p>
            <a:pPr marL="857250" lvl="1" indent="-342900">
              <a:buFontTx/>
              <a:buChar char="-"/>
            </a:pPr>
            <a:r>
              <a:rPr lang="en-GB" dirty="0"/>
              <a:t>Controlled Vocabularies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Metadata in other (EOSC) services, e.g.</a:t>
            </a:r>
          </a:p>
          <a:p>
            <a:pPr marL="342900" indent="-342900">
              <a:buFontTx/>
              <a:buChar char="-"/>
            </a:pPr>
            <a:r>
              <a:rPr lang="en-GB" dirty="0"/>
              <a:t>B2Find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OpenAIRE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 err="1"/>
              <a:t>DataCite</a:t>
            </a:r>
            <a:r>
              <a:rPr lang="en-GB" dirty="0"/>
              <a:t> MDS, Google Data Search</a:t>
            </a:r>
          </a:p>
        </p:txBody>
      </p:sp>
      <p:pic>
        <p:nvPicPr>
          <p:cNvPr id="4" name="Picture 6" descr="Introduction to the FAIR principles - Paperless Lab Academy">
            <a:extLst>
              <a:ext uri="{FF2B5EF4-FFF2-40B4-BE49-F238E27FC236}">
                <a16:creationId xmlns:a16="http://schemas.microsoft.com/office/drawing/2014/main" id="{F84AA7C8-6FAB-8D4B-8BA8-BCA08A7F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35" y="3429000"/>
            <a:ext cx="2531302" cy="16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w to Share and Reuse Research Data Using FAIR - Enago Academy">
            <a:extLst>
              <a:ext uri="{FF2B5EF4-FFF2-40B4-BE49-F238E27FC236}">
                <a16:creationId xmlns:a16="http://schemas.microsoft.com/office/drawing/2014/main" id="{ED502569-CC9E-EB4F-B3A9-677DF08D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04" y="2339754"/>
            <a:ext cx="2060433" cy="82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6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B63A-BE88-2943-8A4A-52835602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Customers of DANS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4093-1062-5D4E-BCA7-5F4E242C4D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In total &gt;150.000 datasets</a:t>
            </a:r>
          </a:p>
          <a:p>
            <a:pPr marL="342900" indent="-342900">
              <a:buFontTx/>
              <a:buChar char="-"/>
            </a:pPr>
            <a:r>
              <a:rPr lang="en-GB" dirty="0"/>
              <a:t>Manually: &gt; 22.000 active accounts (depositors &amp; reuse)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DataverseNL</a:t>
            </a:r>
            <a:r>
              <a:rPr lang="en-GB" dirty="0"/>
              <a:t>: 13 universities and HBO</a:t>
            </a:r>
          </a:p>
          <a:p>
            <a:pPr marL="342900" indent="-342900">
              <a:buFontTx/>
              <a:buChar char="-"/>
            </a:pPr>
            <a:r>
              <a:rPr lang="en-GB" dirty="0"/>
              <a:t>Machine2Machine deposits: currently 10 customers</a:t>
            </a:r>
          </a:p>
          <a:p>
            <a:pPr marL="342900" indent="-342900">
              <a:buFontTx/>
              <a:buChar char="-"/>
            </a:pPr>
            <a:r>
              <a:rPr lang="en-GB" dirty="0"/>
              <a:t>Vault: all </a:t>
            </a:r>
            <a:r>
              <a:rPr lang="en-GB" dirty="0" err="1"/>
              <a:t>data@DANS</a:t>
            </a:r>
            <a:r>
              <a:rPr lang="en-GB" dirty="0"/>
              <a:t> will be in the vault</a:t>
            </a:r>
          </a:p>
          <a:p>
            <a:pPr marL="342900" indent="-342900">
              <a:buFontTx/>
              <a:buChar char="-"/>
            </a:pPr>
            <a:r>
              <a:rPr lang="en-GB" dirty="0"/>
              <a:t>Integration: by standard protocols (SWORD, OAI-PMH etc).</a:t>
            </a:r>
          </a:p>
        </p:txBody>
      </p:sp>
    </p:spTree>
    <p:extLst>
      <p:ext uri="{BB962C8B-B14F-4D97-AF65-F5344CB8AC3E}">
        <p14:creationId xmlns:p14="http://schemas.microsoft.com/office/powerpoint/2010/main" val="82658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41F4-6929-DA43-99AC-DE244387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pic>
        <p:nvPicPr>
          <p:cNvPr id="1030" name="Picture 6" descr="Questions To Ask For Success | IT Support Georgetown, TX">
            <a:extLst>
              <a:ext uri="{FF2B5EF4-FFF2-40B4-BE49-F238E27FC236}">
                <a16:creationId xmlns:a16="http://schemas.microsoft.com/office/drawing/2014/main" id="{2EE622D0-592F-874E-97F7-94EFC552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4" y="1395126"/>
            <a:ext cx="8207566" cy="47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58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D0C85B2-3153-0B40-802A-6B941F207FB4}" vid="{24D46B68-A157-8841-8AEB-A3D99AB391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BARCELONA EuroCRIS membersmeeting</Template>
  <TotalTime>1762</TotalTime>
  <Words>212</Words>
  <Application>Microsoft Macintosh PowerPoint</Application>
  <PresentationFormat>On-screen Show (4:3)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 Theme</vt:lpstr>
      <vt:lpstr>PowerPoint Presentation</vt:lpstr>
      <vt:lpstr>DANS Archiving: present situation</vt:lpstr>
      <vt:lpstr>DANS Archiving: new situation</vt:lpstr>
      <vt:lpstr>Archiving @ DANS Archives</vt:lpstr>
      <vt:lpstr>Dissemination and reuse</vt:lpstr>
      <vt:lpstr>Customers of DANS services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Baars</cp:lastModifiedBy>
  <cp:revision>139</cp:revision>
  <dcterms:created xsi:type="dcterms:W3CDTF">2016-02-25T14:09:00Z</dcterms:created>
  <dcterms:modified xsi:type="dcterms:W3CDTF">2020-10-30T06:41:05Z</dcterms:modified>
</cp:coreProperties>
</file>