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65" r:id="rId4"/>
    <p:sldId id="258" r:id="rId5"/>
    <p:sldId id="266" r:id="rId6"/>
    <p:sldId id="270" r:id="rId7"/>
    <p:sldId id="263" r:id="rId8"/>
    <p:sldId id="267" r:id="rId9"/>
    <p:sldId id="264" r:id="rId10"/>
    <p:sldId id="268" r:id="rId11"/>
    <p:sldId id="260" r:id="rId12"/>
    <p:sldId id="269" r:id="rId13"/>
    <p:sldId id="25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/vy/zYgrspoZJfH6S0fIvWqSp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/>
    <p:restoredTop sz="86618"/>
  </p:normalViewPr>
  <p:slideViewPr>
    <p:cSldViewPr snapToGrid="0" snapToObjects="1">
      <p:cViewPr varScale="1">
        <p:scale>
          <a:sx n="150" d="100"/>
          <a:sy n="150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326EC-26C2-A943-94FF-D6AC39C95F5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6F75E68A-2523-8D42-8631-489E3866D06A}">
      <dgm:prSet/>
      <dgm:spPr/>
      <dgm:t>
        <a:bodyPr/>
        <a:lstStyle/>
        <a:p>
          <a:r>
            <a:rPr lang="en-GB" b="0" i="1"/>
            <a:t>What about EOSC and it’s marketplace ? </a:t>
          </a:r>
          <a:endParaRPr lang="en-IT"/>
        </a:p>
      </dgm:t>
    </dgm:pt>
    <dgm:pt modelId="{D0B9C6FE-B72B-3B49-BD90-3D0205043538}" type="parTrans" cxnId="{720E108F-B186-0D41-9DF9-1C9A6C3E397C}">
      <dgm:prSet/>
      <dgm:spPr/>
      <dgm:t>
        <a:bodyPr/>
        <a:lstStyle/>
        <a:p>
          <a:endParaRPr lang="en-GB"/>
        </a:p>
      </dgm:t>
    </dgm:pt>
    <dgm:pt modelId="{78F82466-0CCF-5A4D-BA74-727D58AEAC46}" type="sibTrans" cxnId="{720E108F-B186-0D41-9DF9-1C9A6C3E397C}">
      <dgm:prSet/>
      <dgm:spPr/>
      <dgm:t>
        <a:bodyPr/>
        <a:lstStyle/>
        <a:p>
          <a:endParaRPr lang="en-GB"/>
        </a:p>
      </dgm:t>
    </dgm:pt>
    <dgm:pt modelId="{6DB49B39-6335-4442-864F-C94AEC1EDCE6}">
      <dgm:prSet/>
      <dgm:spPr/>
      <dgm:t>
        <a:bodyPr/>
        <a:lstStyle/>
        <a:p>
          <a:r>
            <a:rPr lang="en-GB" b="0" i="1"/>
            <a:t>What about a Catalogue fed with some contents ? </a:t>
          </a:r>
          <a:endParaRPr lang="en-IT"/>
        </a:p>
      </dgm:t>
    </dgm:pt>
    <dgm:pt modelId="{6E54B38C-E7A6-1048-BE04-811D48C1E68B}" type="parTrans" cxnId="{8C359928-3969-F141-956A-27D5274ECDAA}">
      <dgm:prSet/>
      <dgm:spPr/>
      <dgm:t>
        <a:bodyPr/>
        <a:lstStyle/>
        <a:p>
          <a:endParaRPr lang="en-GB"/>
        </a:p>
      </dgm:t>
    </dgm:pt>
    <dgm:pt modelId="{3D3F6167-F56D-7044-A72B-D0BFF20A2B16}" type="sibTrans" cxnId="{8C359928-3969-F141-956A-27D5274ECDAA}">
      <dgm:prSet/>
      <dgm:spPr/>
      <dgm:t>
        <a:bodyPr/>
        <a:lstStyle/>
        <a:p>
          <a:endParaRPr lang="en-GB"/>
        </a:p>
      </dgm:t>
    </dgm:pt>
    <dgm:pt modelId="{250136E3-7D5E-D145-A02F-6FBF9F70228F}">
      <dgm:prSet/>
      <dgm:spPr/>
      <dgm:t>
        <a:bodyPr/>
        <a:lstStyle/>
        <a:p>
          <a:r>
            <a:rPr lang="en-GB" b="0" i="1" dirty="0"/>
            <a:t>What about consulting about catalogue exploitation ?</a:t>
          </a:r>
          <a:endParaRPr lang="en-IT" dirty="0"/>
        </a:p>
      </dgm:t>
    </dgm:pt>
    <dgm:pt modelId="{5DEA7FF9-71CC-9F4D-9754-B356E12A235A}" type="parTrans" cxnId="{10CE68E6-1109-9A4E-98BB-74337BB135C9}">
      <dgm:prSet/>
      <dgm:spPr/>
      <dgm:t>
        <a:bodyPr/>
        <a:lstStyle/>
        <a:p>
          <a:endParaRPr lang="en-GB"/>
        </a:p>
      </dgm:t>
    </dgm:pt>
    <dgm:pt modelId="{F2B3CAC4-4333-C74D-AA32-F9C150F2A50F}" type="sibTrans" cxnId="{10CE68E6-1109-9A4E-98BB-74337BB135C9}">
      <dgm:prSet/>
      <dgm:spPr/>
      <dgm:t>
        <a:bodyPr/>
        <a:lstStyle/>
        <a:p>
          <a:endParaRPr lang="en-GB"/>
        </a:p>
      </dgm:t>
    </dgm:pt>
    <dgm:pt modelId="{F1F08F18-2D3A-7F4A-B7A5-CC1D3F8CCDE7}" type="pres">
      <dgm:prSet presAssocID="{000326EC-26C2-A943-94FF-D6AC39C95F59}" presName="compositeShape" presStyleCnt="0">
        <dgm:presLayoutVars>
          <dgm:chMax val="7"/>
          <dgm:dir/>
          <dgm:resizeHandles val="exact"/>
        </dgm:presLayoutVars>
      </dgm:prSet>
      <dgm:spPr/>
    </dgm:pt>
    <dgm:pt modelId="{286C6C7D-2929-1242-B9D9-5B920C62F372}" type="pres">
      <dgm:prSet presAssocID="{6F75E68A-2523-8D42-8631-489E3866D06A}" presName="circ1" presStyleLbl="vennNode1" presStyleIdx="0" presStyleCnt="3"/>
      <dgm:spPr/>
    </dgm:pt>
    <dgm:pt modelId="{C3659C53-89BB-6440-8B6B-64190BA3E52B}" type="pres">
      <dgm:prSet presAssocID="{6F75E68A-2523-8D42-8631-489E3866D06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B922E9-ACE2-F74A-89B5-D05DD1A535E5}" type="pres">
      <dgm:prSet presAssocID="{6DB49B39-6335-4442-864F-C94AEC1EDCE6}" presName="circ2" presStyleLbl="vennNode1" presStyleIdx="1" presStyleCnt="3"/>
      <dgm:spPr/>
    </dgm:pt>
    <dgm:pt modelId="{AA154B0F-BB6D-AC4A-8A34-1DBBAA02101C}" type="pres">
      <dgm:prSet presAssocID="{6DB49B39-6335-4442-864F-C94AEC1EDC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1C24D8-60C5-4D4B-8C17-6EF416BBFC14}" type="pres">
      <dgm:prSet presAssocID="{250136E3-7D5E-D145-A02F-6FBF9F70228F}" presName="circ3" presStyleLbl="vennNode1" presStyleIdx="2" presStyleCnt="3"/>
      <dgm:spPr/>
    </dgm:pt>
    <dgm:pt modelId="{CF4EBFFE-58EC-FC41-A776-59387C379C6E}" type="pres">
      <dgm:prSet presAssocID="{250136E3-7D5E-D145-A02F-6FBF9F70228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C359928-3969-F141-956A-27D5274ECDAA}" srcId="{000326EC-26C2-A943-94FF-D6AC39C95F59}" destId="{6DB49B39-6335-4442-864F-C94AEC1EDCE6}" srcOrd="1" destOrd="0" parTransId="{6E54B38C-E7A6-1048-BE04-811D48C1E68B}" sibTransId="{3D3F6167-F56D-7044-A72B-D0BFF20A2B16}"/>
    <dgm:cxn modelId="{A4B4FB4F-9E8B-D940-ABE8-D4105C8ED3CF}" type="presOf" srcId="{6F75E68A-2523-8D42-8631-489E3866D06A}" destId="{C3659C53-89BB-6440-8B6B-64190BA3E52B}" srcOrd="1" destOrd="0" presId="urn:microsoft.com/office/officeart/2005/8/layout/venn1"/>
    <dgm:cxn modelId="{D8C9025B-147A-EC4D-9985-5A34D7A6E56A}" type="presOf" srcId="{6F75E68A-2523-8D42-8631-489E3866D06A}" destId="{286C6C7D-2929-1242-B9D9-5B920C62F372}" srcOrd="0" destOrd="0" presId="urn:microsoft.com/office/officeart/2005/8/layout/venn1"/>
    <dgm:cxn modelId="{720E108F-B186-0D41-9DF9-1C9A6C3E397C}" srcId="{000326EC-26C2-A943-94FF-D6AC39C95F59}" destId="{6F75E68A-2523-8D42-8631-489E3866D06A}" srcOrd="0" destOrd="0" parTransId="{D0B9C6FE-B72B-3B49-BD90-3D0205043538}" sibTransId="{78F82466-0CCF-5A4D-BA74-727D58AEAC46}"/>
    <dgm:cxn modelId="{71E4D89B-10D9-4042-9CA6-43CAF9E41D29}" type="presOf" srcId="{250136E3-7D5E-D145-A02F-6FBF9F70228F}" destId="{C71C24D8-60C5-4D4B-8C17-6EF416BBFC14}" srcOrd="0" destOrd="0" presId="urn:microsoft.com/office/officeart/2005/8/layout/venn1"/>
    <dgm:cxn modelId="{6563BDA9-663A-324B-A12B-8AECCF8B524B}" type="presOf" srcId="{6DB49B39-6335-4442-864F-C94AEC1EDCE6}" destId="{CBB922E9-ACE2-F74A-89B5-D05DD1A535E5}" srcOrd="0" destOrd="0" presId="urn:microsoft.com/office/officeart/2005/8/layout/venn1"/>
    <dgm:cxn modelId="{F51841B1-3BAE-C849-B78F-C3EFCF1DD381}" type="presOf" srcId="{000326EC-26C2-A943-94FF-D6AC39C95F59}" destId="{F1F08F18-2D3A-7F4A-B7A5-CC1D3F8CCDE7}" srcOrd="0" destOrd="0" presId="urn:microsoft.com/office/officeart/2005/8/layout/venn1"/>
    <dgm:cxn modelId="{71CC00DE-C58F-2A4E-BAE2-AE2EDFA4CCE6}" type="presOf" srcId="{250136E3-7D5E-D145-A02F-6FBF9F70228F}" destId="{CF4EBFFE-58EC-FC41-A776-59387C379C6E}" srcOrd="1" destOrd="0" presId="urn:microsoft.com/office/officeart/2005/8/layout/venn1"/>
    <dgm:cxn modelId="{10CE68E6-1109-9A4E-98BB-74337BB135C9}" srcId="{000326EC-26C2-A943-94FF-D6AC39C95F59}" destId="{250136E3-7D5E-D145-A02F-6FBF9F70228F}" srcOrd="2" destOrd="0" parTransId="{5DEA7FF9-71CC-9F4D-9754-B356E12A235A}" sibTransId="{F2B3CAC4-4333-C74D-AA32-F9C150F2A50F}"/>
    <dgm:cxn modelId="{DE590FFD-A4C5-D641-B007-A09E7BB9AF2B}" type="presOf" srcId="{6DB49B39-6335-4442-864F-C94AEC1EDCE6}" destId="{AA154B0F-BB6D-AC4A-8A34-1DBBAA02101C}" srcOrd="1" destOrd="0" presId="urn:microsoft.com/office/officeart/2005/8/layout/venn1"/>
    <dgm:cxn modelId="{A3C45435-8441-E74F-8C86-72BB39746A1D}" type="presParOf" srcId="{F1F08F18-2D3A-7F4A-B7A5-CC1D3F8CCDE7}" destId="{286C6C7D-2929-1242-B9D9-5B920C62F372}" srcOrd="0" destOrd="0" presId="urn:microsoft.com/office/officeart/2005/8/layout/venn1"/>
    <dgm:cxn modelId="{1B169415-DA89-B544-90CC-AE6FBE83AA84}" type="presParOf" srcId="{F1F08F18-2D3A-7F4A-B7A5-CC1D3F8CCDE7}" destId="{C3659C53-89BB-6440-8B6B-64190BA3E52B}" srcOrd="1" destOrd="0" presId="urn:microsoft.com/office/officeart/2005/8/layout/venn1"/>
    <dgm:cxn modelId="{ED4FF3F7-3F22-F745-9104-6BA0B29DB3BD}" type="presParOf" srcId="{F1F08F18-2D3A-7F4A-B7A5-CC1D3F8CCDE7}" destId="{CBB922E9-ACE2-F74A-89B5-D05DD1A535E5}" srcOrd="2" destOrd="0" presId="urn:microsoft.com/office/officeart/2005/8/layout/venn1"/>
    <dgm:cxn modelId="{627915C7-37FE-714F-8E48-5179FC97729B}" type="presParOf" srcId="{F1F08F18-2D3A-7F4A-B7A5-CC1D3F8CCDE7}" destId="{AA154B0F-BB6D-AC4A-8A34-1DBBAA02101C}" srcOrd="3" destOrd="0" presId="urn:microsoft.com/office/officeart/2005/8/layout/venn1"/>
    <dgm:cxn modelId="{EA55994F-4E56-0E4E-8961-B88CB98DF498}" type="presParOf" srcId="{F1F08F18-2D3A-7F4A-B7A5-CC1D3F8CCDE7}" destId="{C71C24D8-60C5-4D4B-8C17-6EF416BBFC14}" srcOrd="4" destOrd="0" presId="urn:microsoft.com/office/officeart/2005/8/layout/venn1"/>
    <dgm:cxn modelId="{581AAFE9-12E7-EE48-AF8F-481B7A5FE10E}" type="presParOf" srcId="{F1F08F18-2D3A-7F4A-B7A5-CC1D3F8CCDE7}" destId="{CF4EBFFE-58EC-FC41-A776-59387C379C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C6C7D-2929-1242-B9D9-5B920C62F372}">
      <dsp:nvSpPr>
        <dsp:cNvPr id="0" name=""/>
        <dsp:cNvSpPr/>
      </dsp:nvSpPr>
      <dsp:spPr>
        <a:xfrm>
          <a:off x="2556390" y="43237"/>
          <a:ext cx="2075419" cy="20754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1" kern="1200"/>
            <a:t>What about EOSC and it’s marketplace ? </a:t>
          </a:r>
          <a:endParaRPr lang="en-IT" sz="1600" kern="1200"/>
        </a:p>
      </dsp:txBody>
      <dsp:txXfrm>
        <a:off x="2833112" y="406436"/>
        <a:ext cx="1521974" cy="933938"/>
      </dsp:txXfrm>
    </dsp:sp>
    <dsp:sp modelId="{CBB922E9-ACE2-F74A-89B5-D05DD1A535E5}">
      <dsp:nvSpPr>
        <dsp:cNvPr id="0" name=""/>
        <dsp:cNvSpPr/>
      </dsp:nvSpPr>
      <dsp:spPr>
        <a:xfrm>
          <a:off x="3305270" y="1340374"/>
          <a:ext cx="2075419" cy="20754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1" kern="1200"/>
            <a:t>What about a Catalogue fed with some contents ? </a:t>
          </a:r>
          <a:endParaRPr lang="en-IT" sz="1600" kern="1200"/>
        </a:p>
      </dsp:txBody>
      <dsp:txXfrm>
        <a:off x="3940003" y="1876524"/>
        <a:ext cx="1245251" cy="1141480"/>
      </dsp:txXfrm>
    </dsp:sp>
    <dsp:sp modelId="{C71C24D8-60C5-4D4B-8C17-6EF416BBFC14}">
      <dsp:nvSpPr>
        <dsp:cNvPr id="0" name=""/>
        <dsp:cNvSpPr/>
      </dsp:nvSpPr>
      <dsp:spPr>
        <a:xfrm>
          <a:off x="1807509" y="1340374"/>
          <a:ext cx="2075419" cy="20754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1" kern="1200" dirty="0"/>
            <a:t>What about consulting about catalogue exploitation ?</a:t>
          </a:r>
          <a:endParaRPr lang="en-IT" sz="1600" kern="1200" dirty="0"/>
        </a:p>
      </dsp:txBody>
      <dsp:txXfrm>
        <a:off x="2002945" y="1876524"/>
        <a:ext cx="1245251" cy="1141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catalogue service (to search and browse items) embedded into a fully fledged and extensible working environment promoting collaboration and cooperation both during catalogue population and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62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365eb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365ebf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f365ebf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7425809" y="4923184"/>
            <a:ext cx="57259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3/22/19</a:t>
            </a:r>
            <a:endParaRPr sz="9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participants/data/ref/h2020/wp/2014_2015/annexes/h2020-wp1415-annex-g-trl_e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s.d4science.org/thematic-gateway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dirty="0"/>
              <a:t>The D4Science Catalogue</a:t>
            </a:r>
            <a:endParaRPr dirty="0"/>
          </a:p>
        </p:txBody>
      </p:sp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dirty="0"/>
              <a:t>EGI Service Design Workshop</a:t>
            </a:r>
            <a:endParaRPr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332836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/>
              <a:t>D4Science Technical Director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/>
              <a:t>pasquale.pagano@d4science.org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3201366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it-IT" dirty="0"/>
              <a:t>Pasquale Pagano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0EDC96-618A-3D41-A398-F40E7BA76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Future plans</a:t>
            </a:r>
          </a:p>
          <a:p>
            <a:r>
              <a:rPr lang="en-GB" i="1" dirty="0"/>
              <a:t>Issues to discuss/brainstorm about</a:t>
            </a:r>
          </a:p>
          <a:p>
            <a:r>
              <a:rPr lang="en-GB" i="1" dirty="0"/>
              <a:t>Lessons learned (related to the initial EGI contact and the service in general)</a:t>
            </a:r>
          </a:p>
          <a:p>
            <a:r>
              <a:rPr lang="en-GB" i="1" dirty="0"/>
              <a:t>Any other comment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1A3AA6-1A05-3543-A600-BC4E2594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issues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4A4899-3C82-6F44-A32F-D0EC2A85A18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9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0EDC96-618A-3D41-A398-F40E7BA76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5" y="962817"/>
            <a:ext cx="8754341" cy="1202531"/>
          </a:xfrm>
        </p:spPr>
        <p:txBody>
          <a:bodyPr/>
          <a:lstStyle/>
          <a:p>
            <a:r>
              <a:rPr lang="en-GB" i="1" dirty="0"/>
              <a:t>Clearly define the added value of the service once channelled via EGI (vs the D4Science delivery channel)</a:t>
            </a:r>
          </a:p>
          <a:p>
            <a:pPr lvl="1"/>
            <a:r>
              <a:rPr lang="en-GB" i="1" dirty="0"/>
              <a:t>At least two resellers co-exist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1A3AA6-1A05-3543-A600-BC4E2594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issues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4A4899-3C82-6F44-A32F-D0EC2A85A18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579076" y="628358"/>
            <a:ext cx="4728795" cy="471884"/>
          </a:xfrm>
        </p:spPr>
        <p:txBody>
          <a:bodyPr/>
          <a:lstStyle/>
          <a:p>
            <a:r>
              <a:rPr lang="en-GB" dirty="0"/>
              <a:t>Open discussion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F1C3417-FD43-3C4D-B5EC-F714C5DF1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181404"/>
              </p:ext>
            </p:extLst>
          </p:nvPr>
        </p:nvGraphicFramePr>
        <p:xfrm>
          <a:off x="1642533" y="1434701"/>
          <a:ext cx="7188200" cy="345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58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365ebf88_0_0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800" cy="4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7f365ebf88_0_0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7f365ebf88_0_0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7f365ebf88_0_0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50739E-1813-F04B-B00D-FB0F0366D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29" y="897641"/>
            <a:ext cx="8754341" cy="3197370"/>
          </a:xfrm>
        </p:spPr>
        <p:txBody>
          <a:bodyPr/>
          <a:lstStyle/>
          <a:p>
            <a:r>
              <a:rPr lang="en-GB" i="1" dirty="0"/>
              <a:t>Present your service</a:t>
            </a:r>
          </a:p>
          <a:p>
            <a:pPr lvl="1"/>
            <a:r>
              <a:rPr lang="en-GB" i="1" dirty="0"/>
              <a:t>What are you offering?</a:t>
            </a:r>
          </a:p>
          <a:p>
            <a:pPr lvl="1"/>
            <a:r>
              <a:rPr lang="en-GB" i="1" dirty="0"/>
              <a:t>What can you do with it?</a:t>
            </a:r>
          </a:p>
          <a:p>
            <a:pPr lvl="1"/>
            <a:r>
              <a:rPr lang="en-GB" i="1" dirty="0"/>
              <a:t>What is the maturity level? (</a:t>
            </a:r>
            <a:r>
              <a:rPr lang="en-GB" i="1" dirty="0">
                <a:hlinkClick r:id="rId2"/>
              </a:rPr>
              <a:t>https://ec.europa.eu/research/participants/data/ref/h2020/wp/2014_2015/annexes/h2020-wp1415-annex-g-trl_en.pdf</a:t>
            </a:r>
            <a:r>
              <a:rPr lang="en-GB" i="1" dirty="0"/>
              <a:t> )</a:t>
            </a:r>
          </a:p>
          <a:p>
            <a:r>
              <a:rPr lang="en-GB" i="1" dirty="0"/>
              <a:t>What makes the use case interesting</a:t>
            </a:r>
          </a:p>
          <a:p>
            <a:pPr lvl="1"/>
            <a:r>
              <a:rPr lang="en-GB" i="1" dirty="0"/>
              <a:t>why was the service developed, which gaps you’re filling</a:t>
            </a:r>
          </a:p>
          <a:p>
            <a:pPr lvl="1"/>
            <a:r>
              <a:rPr lang="en-GB" i="1" dirty="0"/>
              <a:t>Value proposition (potential customers and users)</a:t>
            </a:r>
          </a:p>
          <a:p>
            <a:r>
              <a:rPr lang="en-GB" i="1" dirty="0"/>
              <a:t>Who developed it and for whom?</a:t>
            </a:r>
          </a:p>
          <a:p>
            <a:r>
              <a:rPr lang="en-GB" i="1" dirty="0"/>
              <a:t>When is it available?</a:t>
            </a:r>
          </a:p>
          <a:p>
            <a:r>
              <a:rPr lang="en-GB" i="1" dirty="0"/>
              <a:t>Where is the service used now? Who in the EGI community should be interested in it?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966BE3-3522-FE44-AB85-7527C000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69145"/>
            <a:ext cx="5575761" cy="341632"/>
          </a:xfrm>
        </p:spPr>
        <p:txBody>
          <a:bodyPr/>
          <a:lstStyle/>
          <a:p>
            <a:r>
              <a:rPr lang="en-GB" dirty="0"/>
              <a:t>Introduce the service: &lt;service name&gt;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39BC237-9A24-4C41-AB0F-056F7F09DD9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579076" y="490334"/>
            <a:ext cx="5748290" cy="748883"/>
          </a:xfrm>
        </p:spPr>
        <p:txBody>
          <a:bodyPr/>
          <a:lstStyle/>
          <a:p>
            <a:r>
              <a:rPr lang="en-GB" dirty="0"/>
              <a:t>2 slides maximum – images/diagrams are welcome</a:t>
            </a:r>
          </a:p>
        </p:txBody>
      </p:sp>
    </p:spTree>
    <p:extLst>
      <p:ext uri="{BB962C8B-B14F-4D97-AF65-F5344CB8AC3E}">
        <p14:creationId xmlns:p14="http://schemas.microsoft.com/office/powerpoint/2010/main" val="246772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966BE3-3522-FE44-AB85-7527C000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69145"/>
            <a:ext cx="6404057" cy="341632"/>
          </a:xfrm>
        </p:spPr>
        <p:txBody>
          <a:bodyPr/>
          <a:lstStyle/>
          <a:p>
            <a:r>
              <a:rPr lang="en-GB" sz="2000" dirty="0"/>
              <a:t>Introduce the service: </a:t>
            </a:r>
            <a:r>
              <a:rPr lang="en-GB" dirty="0"/>
              <a:t>D4Science VRE-Catalogue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57E36-20E6-FA44-9DD9-F98C78EC65DF}"/>
              </a:ext>
            </a:extLst>
          </p:cNvPr>
          <p:cNvGrpSpPr/>
          <p:nvPr/>
        </p:nvGrpSpPr>
        <p:grpSpPr>
          <a:xfrm>
            <a:off x="279400" y="1220459"/>
            <a:ext cx="8905445" cy="3927344"/>
            <a:chOff x="0" y="1065681"/>
            <a:chExt cx="9184846" cy="40821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D58A01-819D-2D47-8A9E-605E7D45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71" y="1115838"/>
              <a:ext cx="6329382" cy="2635956"/>
            </a:xfrm>
            <a:prstGeom prst="rect">
              <a:avLst/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C4B84AC-D7BB-9D47-B069-1ED3A099DD4F}"/>
                </a:ext>
              </a:extLst>
            </p:cNvPr>
            <p:cNvSpPr/>
            <p:nvPr/>
          </p:nvSpPr>
          <p:spPr>
            <a:xfrm>
              <a:off x="2232235" y="1279018"/>
              <a:ext cx="501340" cy="3237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47B947B-5670-3848-AAE2-E4807AB5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49622"/>
              <a:ext cx="3678801" cy="1693878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4DF5AA89-B705-A640-8D7F-EBA498419D8A}"/>
                </a:ext>
              </a:extLst>
            </p:cNvPr>
            <p:cNvSpPr/>
            <p:nvPr/>
          </p:nvSpPr>
          <p:spPr>
            <a:xfrm>
              <a:off x="2342472" y="4306608"/>
              <a:ext cx="962070" cy="2965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3F58BA-8FF5-504E-A3CB-B93E13B10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0598" y="3784058"/>
              <a:ext cx="3434615" cy="136374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A2EE36-715E-8849-BC07-D494FFA1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4732" y="3196512"/>
              <a:ext cx="3224549" cy="50621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874A797-2D2A-D145-A721-A9E14AAB5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7006" y="1065681"/>
              <a:ext cx="3837840" cy="147824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DEDF8FC-18DC-0641-92DC-D97E8B459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3724" y="1889637"/>
              <a:ext cx="1537911" cy="271355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AB6FCB-D2C2-114F-9270-9643D7636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4774" y="2046981"/>
              <a:ext cx="1465710" cy="259470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ACC7831-A818-5A4E-8CBE-C2B50CA7F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43852" y="2978822"/>
              <a:ext cx="1412207" cy="2112327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4C9E5FB-FE13-344E-AF34-709DA044E36B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0613" y="684448"/>
            <a:ext cx="8842774" cy="444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800" dirty="0"/>
              <a:t>Promoting collaboration and reuse</a:t>
            </a:r>
          </a:p>
        </p:txBody>
      </p:sp>
    </p:spTree>
    <p:extLst>
      <p:ext uri="{BB962C8B-B14F-4D97-AF65-F5344CB8AC3E}">
        <p14:creationId xmlns:p14="http://schemas.microsoft.com/office/powerpoint/2010/main" val="84250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966BE3-3522-FE44-AB85-7527C000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69145"/>
            <a:ext cx="6319391" cy="341632"/>
          </a:xfrm>
        </p:spPr>
        <p:txBody>
          <a:bodyPr/>
          <a:lstStyle/>
          <a:p>
            <a:r>
              <a:rPr lang="en-GB" sz="2000" dirty="0"/>
              <a:t>Introduce the service: </a:t>
            </a:r>
            <a:r>
              <a:rPr lang="en-GB" dirty="0"/>
              <a:t>D4Science VRE-Catalogue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D16DD-737C-1041-924C-8D10AFEC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7" y="1369219"/>
            <a:ext cx="6576712" cy="3197370"/>
          </a:xfrm>
        </p:spPr>
        <p:txBody>
          <a:bodyPr/>
          <a:lstStyle/>
          <a:p>
            <a:r>
              <a:rPr lang="en-US" dirty="0"/>
              <a:t>Catalogues are key services for many communities / scenarios</a:t>
            </a:r>
          </a:p>
          <a:p>
            <a:pPr lvl="1"/>
            <a:r>
              <a:rPr lang="en-US" dirty="0"/>
              <a:t>for services, datasets, training material, processes, workflows, records, …</a:t>
            </a:r>
          </a:p>
          <a:p>
            <a:pPr lvl="1"/>
            <a:r>
              <a:rPr lang="en-US" dirty="0"/>
              <a:t>… fully customizable data model </a:t>
            </a:r>
          </a:p>
          <a:p>
            <a:pPr lvl="1"/>
            <a:r>
              <a:rPr lang="en-US" dirty="0"/>
              <a:t>… enabling interoperability patterns  </a:t>
            </a:r>
          </a:p>
          <a:p>
            <a:pPr lvl="1"/>
            <a:r>
              <a:rPr lang="en-US" dirty="0"/>
              <a:t>… providing usage indicators</a:t>
            </a:r>
          </a:p>
          <a:p>
            <a:pPr lvl="1"/>
            <a:r>
              <a:rPr lang="en-US" dirty="0"/>
              <a:t>… enabling several access patterns (open, restricted, moderated)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D94FD70-D15B-DC4A-BB90-666F050C6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08" y="2183250"/>
            <a:ext cx="2524296" cy="176252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0C451CA-E41A-3A49-81C6-5FB05882094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0613" y="684448"/>
            <a:ext cx="8842774" cy="444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800" dirty="0"/>
              <a:t>Promoting collaboration and reuse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3E5B04B9-A630-074F-9961-5A3954B3F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077" y="792254"/>
            <a:ext cx="2314423" cy="1723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49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966BE3-3522-FE44-AB85-7527C000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6" y="169145"/>
            <a:ext cx="6319391" cy="341632"/>
          </a:xfrm>
        </p:spPr>
        <p:txBody>
          <a:bodyPr/>
          <a:lstStyle/>
          <a:p>
            <a:r>
              <a:rPr lang="en-GB" sz="2000" dirty="0"/>
              <a:t>Introduce the service: </a:t>
            </a:r>
            <a:r>
              <a:rPr lang="en-GB" dirty="0"/>
              <a:t>D4Science VRE-Catalogue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D16DD-737C-1041-924C-8D10AFEC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" y="1369219"/>
            <a:ext cx="7131225" cy="850659"/>
          </a:xfrm>
        </p:spPr>
        <p:txBody>
          <a:bodyPr/>
          <a:lstStyle/>
          <a:p>
            <a:r>
              <a:rPr lang="en-US" dirty="0"/>
              <a:t>The service is fully operational in D4Science (TRL9)</a:t>
            </a:r>
          </a:p>
          <a:p>
            <a:pPr lvl="1"/>
            <a:r>
              <a:rPr lang="en-US" dirty="0"/>
              <a:t>16 instances currently operated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5FFE0-083C-9042-91CA-EBCE020E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151" y="1115271"/>
            <a:ext cx="2406316" cy="85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5C55D8-3ADC-334C-8641-4D65BB5D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839" y="2053160"/>
            <a:ext cx="1790999" cy="1343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0130E-00DD-F442-8100-ED48681B0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67" y="2222196"/>
            <a:ext cx="2994109" cy="2245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94EFAD-A483-6D48-93DC-86A794A5C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66" y="2219877"/>
            <a:ext cx="2997201" cy="2247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9923AB-8064-C84D-AEC3-B63A59C57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886" y="3382434"/>
            <a:ext cx="1790999" cy="134325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60AF7976-B9C6-BB48-ABB4-0EC976EE4FF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0613" y="684448"/>
            <a:ext cx="8842774" cy="444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800" dirty="0"/>
              <a:t>Promoting collaboration and reuse</a:t>
            </a:r>
          </a:p>
        </p:txBody>
      </p:sp>
    </p:spTree>
    <p:extLst>
      <p:ext uri="{BB962C8B-B14F-4D97-AF65-F5344CB8AC3E}">
        <p14:creationId xmlns:p14="http://schemas.microsoft.com/office/powerpoint/2010/main" val="19050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6BD59E-3647-4B2B-86F5-621DD60AB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Planned integration with EGI services</a:t>
            </a:r>
          </a:p>
          <a:p>
            <a:pPr lvl="1"/>
            <a:r>
              <a:rPr lang="en-GB" i="1" dirty="0"/>
              <a:t>AAI, Ordering, SMS, Compute resources, Data mgmt. system</a:t>
            </a:r>
            <a:r>
              <a:rPr lang="en-US" i="1" dirty="0"/>
              <a:t>, etc.</a:t>
            </a:r>
          </a:p>
          <a:p>
            <a:pPr lvl="1"/>
            <a:endParaRPr lang="en-US" i="1" dirty="0"/>
          </a:p>
          <a:p>
            <a:pPr marL="101600" indent="0">
              <a:buNone/>
            </a:pPr>
            <a:r>
              <a:rPr lang="en-US" i="1" dirty="0"/>
              <a:t>Try to identify which EGI services you should/may integrate with your service (e.g. AAI).</a:t>
            </a:r>
          </a:p>
          <a:p>
            <a:pPr marL="101600" indent="0">
              <a:buNone/>
            </a:pPr>
            <a:r>
              <a:rPr lang="en-US" i="1" dirty="0"/>
              <a:t>Assign a different priority</a:t>
            </a:r>
          </a:p>
          <a:p>
            <a:r>
              <a:rPr lang="en-US" i="1" dirty="0"/>
              <a:t>High/Medium/Low (e.g. AAI – High priority)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FFDA9-2463-4C46-B9AE-1A4D6183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integration plans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58D854-59F5-4036-982D-B04C565A5C2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0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6BD59E-3647-4B2B-86F5-621DD60A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5" y="1369219"/>
            <a:ext cx="5280879" cy="3197370"/>
          </a:xfrm>
        </p:spPr>
        <p:txBody>
          <a:bodyPr/>
          <a:lstStyle/>
          <a:p>
            <a:r>
              <a:rPr lang="en-US" i="1" dirty="0"/>
              <a:t>AAI: done</a:t>
            </a:r>
          </a:p>
          <a:p>
            <a:r>
              <a:rPr lang="en-GB" i="1" dirty="0"/>
              <a:t>Ordering: possibly</a:t>
            </a:r>
          </a:p>
          <a:p>
            <a:r>
              <a:rPr lang="en-GB" i="1" dirty="0"/>
              <a:t>SMS, Compute resources, Data mgmt. system</a:t>
            </a:r>
            <a:r>
              <a:rPr lang="en-US" i="1" dirty="0"/>
              <a:t>, etc.: To be discussed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FFDA9-2463-4C46-B9AE-1A4D6183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integration plans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58D854-59F5-4036-982D-B04C565A5C2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51D6F-B1D7-AE41-82E2-607FFC89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814" y="1115271"/>
            <a:ext cx="3793541" cy="1680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A0681-C741-9C4C-8845-8E5D316D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57" y="3210517"/>
            <a:ext cx="3566893" cy="162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372B18-F921-0743-A3EE-E2387AE2D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534" y="3532272"/>
            <a:ext cx="3330135" cy="1312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38A8B-9C3F-9E4C-8ED7-F2492626F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979" y="2967004"/>
            <a:ext cx="3126459" cy="4870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225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738E2-9676-4C88-BBEF-40F09E48E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Choose one of the following section from the EGI SDTP template (PDF attached to the e-mail)</a:t>
            </a:r>
          </a:p>
          <a:p>
            <a:pPr lvl="1"/>
            <a:r>
              <a:rPr lang="en-US" i="1" dirty="0"/>
              <a:t>Business case design</a:t>
            </a:r>
          </a:p>
          <a:p>
            <a:pPr lvl="1"/>
            <a:r>
              <a:rPr lang="en-US" i="1" dirty="0"/>
              <a:t>Service design</a:t>
            </a:r>
          </a:p>
          <a:p>
            <a:pPr lvl="1"/>
            <a:r>
              <a:rPr lang="en-US" i="1" dirty="0"/>
              <a:t>Service transition plan</a:t>
            </a:r>
          </a:p>
          <a:p>
            <a:r>
              <a:rPr lang="en-US" i="1" dirty="0" err="1"/>
              <a:t>Summarise</a:t>
            </a:r>
            <a:r>
              <a:rPr lang="en-US" i="1" dirty="0"/>
              <a:t> in the slides the expected information following the structure of the SDTP section</a:t>
            </a:r>
          </a:p>
          <a:p>
            <a:pPr lvl="1"/>
            <a:r>
              <a:rPr lang="en-US" i="1" dirty="0"/>
              <a:t>Put any relevant question to be discussed during the workshop</a:t>
            </a:r>
          </a:p>
          <a:p>
            <a:r>
              <a:rPr lang="en-US" i="1" dirty="0"/>
              <a:t>We suggest to select the section where you think more support is needed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7F9B2-55DF-4700-A846-A8A5188E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SDTP section: &lt;section name&gt;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EE73F41-825C-4682-83C8-F85C8247884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0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738E2-9676-4C88-BBEF-40F09E48E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5" y="628358"/>
            <a:ext cx="8754341" cy="3938231"/>
          </a:xfrm>
        </p:spPr>
        <p:txBody>
          <a:bodyPr/>
          <a:lstStyle/>
          <a:p>
            <a:r>
              <a:rPr lang="en-US" i="1" dirty="0"/>
              <a:t>Transition Plan</a:t>
            </a:r>
          </a:p>
          <a:p>
            <a:pPr lvl="1"/>
            <a:r>
              <a:rPr lang="en-GB" dirty="0"/>
              <a:t>Specification, negotiation and agreement</a:t>
            </a:r>
            <a:endParaRPr lang="en-US" i="1" dirty="0"/>
          </a:p>
          <a:p>
            <a:pPr lvl="2"/>
            <a:r>
              <a:rPr lang="en-US" i="1" dirty="0"/>
              <a:t>The D4Science VRE-Catalogue is associated to one VRE at least. </a:t>
            </a:r>
            <a:br>
              <a:rPr lang="en-US" i="1" dirty="0"/>
            </a:br>
            <a:r>
              <a:rPr lang="en-US" i="1" dirty="0"/>
              <a:t>Each new instance of it requires at least the creation of a VRE in D4Science</a:t>
            </a:r>
          </a:p>
          <a:p>
            <a:r>
              <a:rPr lang="en-US" i="1" dirty="0"/>
              <a:t>Supporting projects</a:t>
            </a:r>
          </a:p>
          <a:p>
            <a:pPr lvl="1"/>
            <a:r>
              <a:rPr lang="en-US" i="1" dirty="0"/>
              <a:t>Many, too many to list here. See </a:t>
            </a:r>
            <a:r>
              <a:rPr lang="en-US" i="1" dirty="0">
                <a:hlinkClick r:id="rId2"/>
              </a:rPr>
              <a:t>https://services.d4science.org/thematic-gateways</a:t>
            </a:r>
            <a:r>
              <a:rPr lang="en-US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7F9B2-55DF-4700-A846-A8A5188E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7" y="169145"/>
            <a:ext cx="5737150" cy="341632"/>
          </a:xfrm>
        </p:spPr>
        <p:txBody>
          <a:bodyPr/>
          <a:lstStyle/>
          <a:p>
            <a:r>
              <a:rPr lang="en-US" dirty="0"/>
              <a:t>SDTP section: Service Transition Plan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EE73F41-825C-4682-83C8-F85C8247884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1375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563</Words>
  <Application>Microsoft Macintosh PowerPoint</Application>
  <PresentationFormat>On-screen Show (16:9)</PresentationFormat>
  <Paragraphs>71</Paragraphs>
  <Slides>12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Noto Sans Symbols</vt:lpstr>
      <vt:lpstr>HOME</vt:lpstr>
      <vt:lpstr>CONTENT</vt:lpstr>
      <vt:lpstr>EGI Service Design Workshop</vt:lpstr>
      <vt:lpstr>Introduce the service: &lt;service name&gt;</vt:lpstr>
      <vt:lpstr>Introduce the service: D4Science VRE-Catalogue </vt:lpstr>
      <vt:lpstr>Introduce the service: D4Science VRE-Catalogue</vt:lpstr>
      <vt:lpstr>Introduce the service: D4Science VRE-Catalogue</vt:lpstr>
      <vt:lpstr>EGI integration plans</vt:lpstr>
      <vt:lpstr>EGI integration plans</vt:lpstr>
      <vt:lpstr>SDTP section: &lt;section name&gt;</vt:lpstr>
      <vt:lpstr>SDTP section: Service Transition Plan</vt:lpstr>
      <vt:lpstr>Open issues</vt:lpstr>
      <vt:lpstr>Open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chappuis</dc:creator>
  <cp:lastModifiedBy>Pasquale Pagano</cp:lastModifiedBy>
  <cp:revision>35</cp:revision>
  <dcterms:created xsi:type="dcterms:W3CDTF">2019-03-22T09:38:44Z</dcterms:created>
  <dcterms:modified xsi:type="dcterms:W3CDTF">2020-11-04T12:33:59Z</dcterms:modified>
</cp:coreProperties>
</file>