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12"/>
  </p:notesMasterIdLst>
  <p:sldIdLst>
    <p:sldId id="256" r:id="rId3"/>
    <p:sldId id="265" r:id="rId4"/>
    <p:sldId id="267" r:id="rId5"/>
    <p:sldId id="268" r:id="rId6"/>
    <p:sldId id="263" r:id="rId7"/>
    <p:sldId id="264" r:id="rId8"/>
    <p:sldId id="269" r:id="rId9"/>
    <p:sldId id="260" r:id="rId10"/>
    <p:sldId id="257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j/vy/zYgrspoZJfH6S0fIvWqSp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04AD24-9B42-4999-B164-0AE426B028DF}" v="1107" dt="2020-11-03T00:34:17.502"/>
    <p1510:client id="{3963DCC8-2FF6-4CEC-AF4E-0AD35C69EEAD}" v="32" dt="2020-11-02T16:45:13.313"/>
    <p1510:client id="{3CF11C92-0813-4035-832D-752215FF019E}" v="12" dt="2020-11-02T11:03:31.347"/>
    <p1510:client id="{592627B1-9E19-4554-9078-EC8F93DBDEE8}" v="1017" dt="2020-11-03T12:28:25.137"/>
    <p1510:client id="{8A3A700F-B72E-47BB-A8BA-0BB647346BF1}" v="24" dt="2020-11-03T08:40:03.514"/>
    <p1510:client id="{C619020B-D276-4AB5-99B0-4B545B718BC1}" v="29" dt="2020-10-30T15:45:30.7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83" d="100"/>
          <a:sy n="83" d="100"/>
        </p:scale>
        <p:origin x="7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customschemas.google.com/relationships/presentationmetadata" Target="metadata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f365ebf8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f365ebf8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g7f365ebf88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329919" y="2490809"/>
            <a:ext cx="4543746" cy="480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27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329919" y="1948714"/>
            <a:ext cx="4815417" cy="521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 sz="3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2"/>
          </p:nvPr>
        </p:nvSpPr>
        <p:spPr>
          <a:xfrm>
            <a:off x="354634" y="3636204"/>
            <a:ext cx="1936583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3"/>
          </p:nvPr>
        </p:nvSpPr>
        <p:spPr>
          <a:xfrm>
            <a:off x="354634" y="3353555"/>
            <a:ext cx="1936583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>
  <p:cSld name="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76645" y="1369219"/>
            <a:ext cx="8754341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2 columns">
  <p:cSld name="Text 2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ubTitle" idx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3"/>
          </p:nvPr>
        </p:nvSpPr>
        <p:spPr>
          <a:xfrm>
            <a:off x="4649932" y="1369219"/>
            <a:ext cx="4317422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s">
  <p:cSld name="3 Column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176646" y="1369217"/>
            <a:ext cx="2811410" cy="319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2"/>
          </p:nvPr>
        </p:nvSpPr>
        <p:spPr>
          <a:xfrm>
            <a:off x="3180000" y="1369217"/>
            <a:ext cx="2783999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3"/>
          </p:nvPr>
        </p:nvSpPr>
        <p:spPr>
          <a:xfrm>
            <a:off x="6155944" y="1369216"/>
            <a:ext cx="2783999" cy="3197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ubTitle" idx="4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+ image">
  <p:cSld name="Text + imag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>
            <a:spLocks noGrp="1"/>
          </p:cNvSpPr>
          <p:nvPr>
            <p:ph type="pic" idx="2"/>
          </p:nvPr>
        </p:nvSpPr>
        <p:spPr>
          <a:xfrm>
            <a:off x="4649933" y="1370013"/>
            <a:ext cx="4275858" cy="319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3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/>
        </p:nvSpPr>
        <p:spPr>
          <a:xfrm>
            <a:off x="546242" y="816345"/>
            <a:ext cx="1656681" cy="35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900"/>
              <a:buFont typeface="Arial"/>
              <a:buNone/>
            </a:pPr>
            <a:r>
              <a:rPr lang="fr-FR" sz="9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www.egi.eu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E67AD"/>
              </a:buClr>
              <a:buSzPts val="900"/>
              <a:buFont typeface="Arial"/>
              <a:buNone/>
            </a:pPr>
            <a:r>
              <a:rPr lang="fr-FR" sz="900" b="0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@EGI_eInfra</a:t>
            </a:r>
            <a:endParaRPr/>
          </a:p>
        </p:txBody>
      </p:sp>
      <p:sp>
        <p:nvSpPr>
          <p:cNvPr id="11" name="Google Shape;11;p2"/>
          <p:cNvSpPr txBox="1"/>
          <p:nvPr/>
        </p:nvSpPr>
        <p:spPr>
          <a:xfrm>
            <a:off x="723100" y="4558808"/>
            <a:ext cx="2173781" cy="309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lang="fr-FR" sz="7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The work of the EGI Foundation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lang="fr-FR" sz="700" b="0" i="1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is partly funded by the European Commission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lang="fr-FR" sz="700" b="0" i="1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under H2020 Framework Programme</a:t>
            </a:r>
            <a:endParaRPr/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6761" y="4558808"/>
            <a:ext cx="471315" cy="309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2418" y="1050147"/>
            <a:ext cx="133824" cy="118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60238" y="2080636"/>
            <a:ext cx="2136858" cy="1641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2986" y="892073"/>
            <a:ext cx="113256" cy="11895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/>
        </p:nvSpPr>
        <p:spPr>
          <a:xfrm>
            <a:off x="2624575" y="53846"/>
            <a:ext cx="4091495" cy="443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1800"/>
              <a:buFont typeface="Arial"/>
              <a:buNone/>
            </a:pPr>
            <a:r>
              <a:rPr lang="fr-FR" sz="18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EGI: Advanced Computing for Research</a:t>
            </a:r>
            <a:endParaRPr sz="1800" b="1" i="0" u="none" strike="noStrike" cap="non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/>
        </p:nvSpPr>
        <p:spPr>
          <a:xfrm>
            <a:off x="6359778" y="4909725"/>
            <a:ext cx="980136" cy="156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lang="fr-FR" sz="800" b="0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@EGI_eInfra</a:t>
            </a:r>
            <a:endParaRPr sz="800" b="0" i="0" u="none" strike="noStrike" cap="non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4"/>
          <p:cNvSpPr txBox="1"/>
          <p:nvPr/>
        </p:nvSpPr>
        <p:spPr>
          <a:xfrm>
            <a:off x="5481272" y="4909682"/>
            <a:ext cx="716899" cy="161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www.egi.eu</a:t>
            </a:r>
            <a:endParaRPr sz="800" b="0" i="0" u="none" strike="noStrike" cap="non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" name="Google Shape;25;p4"/>
          <p:cNvCxnSpPr/>
          <p:nvPr/>
        </p:nvCxnSpPr>
        <p:spPr>
          <a:xfrm>
            <a:off x="6150117" y="4965272"/>
            <a:ext cx="0" cy="17822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Google Shape;26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52255" y="61362"/>
            <a:ext cx="523131" cy="402662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 txBox="1"/>
          <p:nvPr/>
        </p:nvSpPr>
        <p:spPr>
          <a:xfrm>
            <a:off x="7425809" y="4923184"/>
            <a:ext cx="5725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3/22/19</a:t>
            </a:r>
            <a:endParaRPr sz="900" b="1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8783491" y="4915226"/>
            <a:ext cx="38985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900" b="1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900" b="1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276638" y="4965272"/>
            <a:ext cx="119690" cy="106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29503" y="4965701"/>
            <a:ext cx="93380" cy="9807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 txBox="1">
            <a:spLocks noGrp="1"/>
          </p:cNvSpPr>
          <p:nvPr>
            <p:ph type="subTitle" idx="1"/>
          </p:nvPr>
        </p:nvSpPr>
        <p:spPr>
          <a:xfrm>
            <a:off x="329919" y="2490809"/>
            <a:ext cx="4543746" cy="480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Rainbow</a:t>
            </a:r>
          </a:p>
        </p:txBody>
      </p:sp>
      <p:sp>
        <p:nvSpPr>
          <p:cNvPr id="83" name="Google Shape;83;p1"/>
          <p:cNvSpPr txBox="1">
            <a:spLocks noGrp="1"/>
          </p:cNvSpPr>
          <p:nvPr>
            <p:ph type="title"/>
          </p:nvPr>
        </p:nvSpPr>
        <p:spPr>
          <a:xfrm>
            <a:off x="329919" y="1948714"/>
            <a:ext cx="4815417" cy="521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en-US" dirty="0"/>
              <a:t>EGI Service Design Workshop</a:t>
            </a:r>
            <a:endParaRPr dirty="0"/>
          </a:p>
        </p:txBody>
      </p:sp>
      <p:sp>
        <p:nvSpPr>
          <p:cNvPr id="84" name="Google Shape;84;p1"/>
          <p:cNvSpPr txBox="1">
            <a:spLocks noGrp="1"/>
          </p:cNvSpPr>
          <p:nvPr>
            <p:ph type="body" idx="2"/>
          </p:nvPr>
        </p:nvSpPr>
        <p:spPr>
          <a:xfrm>
            <a:off x="354634" y="3636204"/>
            <a:ext cx="1936583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ktheodosiou@ubitech.eu</a:t>
            </a:r>
            <a:endParaRPr lang="en-US"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body" idx="3"/>
          </p:nvPr>
        </p:nvSpPr>
        <p:spPr>
          <a:xfrm>
            <a:off x="354634" y="3353555"/>
            <a:ext cx="3919857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/>
              <a:t>Konstantinos Theodosiou UBITECH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50739E-1813-F04B-B00D-FB0F0366D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4829" y="897641"/>
            <a:ext cx="8754341" cy="3197370"/>
          </a:xfrm>
        </p:spPr>
        <p:txBody>
          <a:bodyPr/>
          <a:lstStyle/>
          <a:p>
            <a:r>
              <a:rPr lang="en-US" sz="1800"/>
              <a:t>What we are offering?</a:t>
            </a:r>
          </a:p>
          <a:p>
            <a:pPr lvl="1"/>
            <a:r>
              <a:rPr lang="en-US" sz="1600"/>
              <a:t>Innovative mechanisms and intelligent middleware tools for IoT orchestration, data collection &amp; decentralized analytics</a:t>
            </a:r>
          </a:p>
          <a:p>
            <a:pPr lvl="1"/>
            <a:r>
              <a:rPr lang="en-US" sz="1600"/>
              <a:t>Secure and efficient data storage and processing at the fog &amp; edge layer</a:t>
            </a:r>
          </a:p>
          <a:p>
            <a:pPr lvl="1"/>
            <a:r>
              <a:rPr lang="en-GB" sz="1600"/>
              <a:t>A fog platform that facilitates the design, development and orchestration of scalable, heterogeneous, secure and privacy-preserving IoT services and cross-cloud applications</a:t>
            </a:r>
            <a:endParaRPr lang="en-GB"/>
          </a:p>
          <a:p>
            <a:pPr lvl="1"/>
            <a:r>
              <a:rPr lang="en-US" sz="1600"/>
              <a:t>Provide significant benefits for popular cloud platforms, fog middleware, and distributed data management engines, and extend the open-source ecosystem by pushing intelligence to the network edge while also ensuring security and privacy.</a:t>
            </a:r>
            <a:endParaRPr lang="en-GB" sz="1600"/>
          </a:p>
          <a:p>
            <a:pPr>
              <a:buSzPts val="1800"/>
            </a:pPr>
            <a:r>
              <a:rPr lang="en-GB" sz="1800"/>
              <a:t>The Rainbow platform is developed under the Horizon2020 program, and is being developed from different European companies and universities</a:t>
            </a:r>
            <a:endParaRPr lang="en-US" sz="1800" dirty="0"/>
          </a:p>
          <a:p>
            <a:endParaRPr lang="en-GB" sz="18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1966BE3-3522-FE44-AB85-7527C0000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076" y="169145"/>
            <a:ext cx="5575761" cy="341632"/>
          </a:xfrm>
        </p:spPr>
        <p:txBody>
          <a:bodyPr/>
          <a:lstStyle/>
          <a:p>
            <a:r>
              <a:rPr lang="en-GB"/>
              <a:t>Introduce the service: Rainbow 1/3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566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50739E-1813-F04B-B00D-FB0F0366D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4829" y="897641"/>
            <a:ext cx="8754341" cy="3197370"/>
          </a:xfrm>
        </p:spPr>
        <p:txBody>
          <a:bodyPr/>
          <a:lstStyle/>
          <a:p>
            <a:r>
              <a:rPr lang="en-GB" sz="1800" dirty="0"/>
              <a:t>What makes the use case interesting</a:t>
            </a:r>
            <a:endParaRPr lang="en-GB" sz="1600"/>
          </a:p>
          <a:p>
            <a:pPr lvl="1"/>
            <a:r>
              <a:rPr lang="el-GR" sz="1600" err="1"/>
              <a:t>Accelerate</a:t>
            </a:r>
            <a:r>
              <a:rPr lang="el-GR" sz="1600" dirty="0"/>
              <a:t> </a:t>
            </a:r>
            <a:r>
              <a:rPr lang="el-GR" sz="1600" err="1"/>
              <a:t>production</a:t>
            </a:r>
            <a:r>
              <a:rPr lang="el-GR" sz="1600" dirty="0"/>
              <a:t> of </a:t>
            </a:r>
            <a:r>
              <a:rPr lang="el-GR" sz="1600" err="1"/>
              <a:t>successful</a:t>
            </a:r>
            <a:r>
              <a:rPr lang="el-GR" sz="1600" dirty="0"/>
              <a:t> ICT </a:t>
            </a:r>
            <a:r>
              <a:rPr lang="el-GR" sz="1600" err="1"/>
              <a:t>products</a:t>
            </a:r>
            <a:r>
              <a:rPr lang="el-GR" sz="1600" dirty="0"/>
              <a:t> and </a:t>
            </a:r>
            <a:r>
              <a:rPr lang="el-GR" sz="1600" err="1"/>
              <a:t>services</a:t>
            </a:r>
            <a:r>
              <a:rPr lang="el-GR" sz="1600" dirty="0"/>
              <a:t> for the </a:t>
            </a:r>
            <a:r>
              <a:rPr lang="el-GR" sz="1600" err="1"/>
              <a:t>fog</a:t>
            </a:r>
            <a:r>
              <a:rPr lang="el-GR" sz="1600" dirty="0"/>
              <a:t> </a:t>
            </a:r>
            <a:r>
              <a:rPr lang="el-GR" sz="1600" err="1"/>
              <a:t>paradigm</a:t>
            </a:r>
            <a:endParaRPr lang="en-US" sz="1600" dirty="0"/>
          </a:p>
          <a:p>
            <a:pPr lvl="1"/>
            <a:r>
              <a:rPr lang="el-GR" sz="1600" err="1"/>
              <a:t>Lower</a:t>
            </a:r>
            <a:r>
              <a:rPr lang="el-GR" sz="1600" dirty="0"/>
              <a:t> the </a:t>
            </a:r>
            <a:r>
              <a:rPr lang="el-GR" sz="1600" err="1"/>
              <a:t>entry</a:t>
            </a:r>
            <a:r>
              <a:rPr lang="el-GR" sz="1600" dirty="0"/>
              <a:t> </a:t>
            </a:r>
            <a:r>
              <a:rPr lang="el-GR" sz="1600" err="1"/>
              <a:t>point</a:t>
            </a:r>
            <a:r>
              <a:rPr lang="el-GR" sz="1600" dirty="0"/>
              <a:t> of </a:t>
            </a:r>
            <a:r>
              <a:rPr lang="el-GR" sz="1600" err="1"/>
              <a:t>researchers</a:t>
            </a:r>
            <a:r>
              <a:rPr lang="el-GR" sz="1600" dirty="0"/>
              <a:t> and </a:t>
            </a:r>
            <a:r>
              <a:rPr lang="el-GR" sz="1600" err="1"/>
              <a:t>DevOps</a:t>
            </a:r>
            <a:r>
              <a:rPr lang="el-GR" sz="1600" dirty="0"/>
              <a:t> </a:t>
            </a:r>
            <a:r>
              <a:rPr lang="el-GR" sz="1600" err="1"/>
              <a:t>engineers</a:t>
            </a:r>
            <a:r>
              <a:rPr lang="en-US" sz="1600" dirty="0"/>
              <a:t> to reuse and build on RAINBOW’s results</a:t>
            </a:r>
            <a:r>
              <a:rPr lang="el-GR" sz="1600" dirty="0"/>
              <a:t> </a:t>
            </a:r>
            <a:endParaRPr lang="en-US" sz="1600" dirty="0"/>
          </a:p>
          <a:p>
            <a:pPr lvl="1"/>
            <a:r>
              <a:rPr lang="el-GR" sz="1600" err="1"/>
              <a:t>Empower</a:t>
            </a:r>
            <a:r>
              <a:rPr lang="el-GR" sz="1600" dirty="0"/>
              <a:t> </a:t>
            </a:r>
            <a:r>
              <a:rPr lang="el-GR" sz="1600" err="1"/>
              <a:t>innovation</a:t>
            </a:r>
            <a:r>
              <a:rPr lang="el-GR" sz="1600" dirty="0"/>
              <a:t> </a:t>
            </a:r>
            <a:r>
              <a:rPr lang="el-GR" sz="1600" err="1"/>
              <a:t>by</a:t>
            </a:r>
            <a:r>
              <a:rPr lang="el-GR" sz="1600" dirty="0"/>
              <a:t> </a:t>
            </a:r>
            <a:r>
              <a:rPr lang="el-GR" sz="1600" err="1"/>
              <a:t>making</a:t>
            </a:r>
            <a:r>
              <a:rPr lang="el-GR" sz="1600" dirty="0"/>
              <a:t> </a:t>
            </a:r>
            <a:r>
              <a:rPr lang="el-GR" sz="1600" err="1"/>
              <a:t>fog</a:t>
            </a:r>
            <a:r>
              <a:rPr lang="el-GR" sz="1600" dirty="0"/>
              <a:t> </a:t>
            </a:r>
            <a:r>
              <a:rPr lang="el-GR" sz="1600" err="1"/>
              <a:t>services</a:t>
            </a:r>
            <a:r>
              <a:rPr lang="el-GR" sz="1600" dirty="0"/>
              <a:t> </a:t>
            </a:r>
            <a:r>
              <a:rPr lang="el-GR" sz="1600" err="1"/>
              <a:t>more</a:t>
            </a:r>
            <a:r>
              <a:rPr lang="el-GR" sz="1600" dirty="0"/>
              <a:t> </a:t>
            </a:r>
            <a:r>
              <a:rPr lang="el-GR" sz="1600" err="1"/>
              <a:t>efficient</a:t>
            </a:r>
            <a:r>
              <a:rPr lang="el-GR" sz="1600" dirty="0"/>
              <a:t> and </a:t>
            </a:r>
            <a:r>
              <a:rPr lang="el-GR" sz="1600" err="1"/>
              <a:t>effective</a:t>
            </a:r>
            <a:endParaRPr lang="en-US" sz="1600" dirty="0"/>
          </a:p>
          <a:p>
            <a:pPr lvl="1"/>
            <a:r>
              <a:rPr lang="el-GR" sz="1600" err="1"/>
              <a:t>Benefit</a:t>
            </a:r>
            <a:r>
              <a:rPr lang="el-GR" sz="1600" dirty="0"/>
              <a:t> </a:t>
            </a:r>
            <a:r>
              <a:rPr lang="el-GR" sz="1600" err="1"/>
              <a:t>end</a:t>
            </a:r>
            <a:r>
              <a:rPr lang="el-GR" sz="1600" dirty="0"/>
              <a:t> </a:t>
            </a:r>
            <a:r>
              <a:rPr lang="el-GR" sz="1600" err="1"/>
              <a:t>users</a:t>
            </a:r>
            <a:r>
              <a:rPr lang="el-GR" sz="1600" dirty="0"/>
              <a:t> and the </a:t>
            </a:r>
            <a:r>
              <a:rPr lang="el-GR" sz="1600" err="1"/>
              <a:t>public</a:t>
            </a:r>
            <a:r>
              <a:rPr lang="el-GR" sz="1600" dirty="0"/>
              <a:t> </a:t>
            </a:r>
            <a:r>
              <a:rPr lang="el-GR" sz="1600" err="1"/>
              <a:t>sector</a:t>
            </a:r>
            <a:r>
              <a:rPr lang="el-GR" sz="1600" dirty="0"/>
              <a:t> </a:t>
            </a:r>
            <a:r>
              <a:rPr lang="el-GR" sz="1600" err="1"/>
              <a:t>due</a:t>
            </a:r>
            <a:r>
              <a:rPr lang="el-GR" sz="1600" dirty="0"/>
              <a:t> </a:t>
            </a:r>
            <a:r>
              <a:rPr lang="el-GR" sz="1600" err="1"/>
              <a:t>to</a:t>
            </a:r>
            <a:r>
              <a:rPr lang="el-GR" sz="1600" dirty="0"/>
              <a:t> the </a:t>
            </a:r>
            <a:r>
              <a:rPr lang="el-GR" sz="1600" err="1"/>
              <a:t>adoption</a:t>
            </a:r>
            <a:r>
              <a:rPr lang="el-GR" sz="1600" dirty="0"/>
              <a:t> of </a:t>
            </a:r>
            <a:r>
              <a:rPr lang="el-GR" sz="1600" err="1"/>
              <a:t>decentralized</a:t>
            </a:r>
            <a:r>
              <a:rPr lang="el-GR" sz="1600" dirty="0"/>
              <a:t>, </a:t>
            </a:r>
            <a:r>
              <a:rPr lang="el-GR" sz="1600" err="1"/>
              <a:t>edge</a:t>
            </a:r>
            <a:r>
              <a:rPr lang="el-GR" sz="1600" dirty="0"/>
              <a:t> and </a:t>
            </a:r>
            <a:r>
              <a:rPr lang="el-GR" sz="1600" err="1"/>
              <a:t>fog</a:t>
            </a:r>
            <a:r>
              <a:rPr lang="el-GR" sz="1600" dirty="0"/>
              <a:t> </a:t>
            </a:r>
            <a:r>
              <a:rPr lang="el-GR" sz="1600" err="1"/>
              <a:t>computing</a:t>
            </a:r>
            <a:r>
              <a:rPr lang="el-GR" sz="1600" dirty="0"/>
              <a:t> </a:t>
            </a:r>
            <a:r>
              <a:rPr lang="el-GR" sz="1600" err="1"/>
              <a:t>applications</a:t>
            </a:r>
            <a:endParaRPr lang="en-GB" sz="1600"/>
          </a:p>
          <a:p>
            <a:r>
              <a:rPr lang="en-GB" sz="1800" dirty="0"/>
              <a:t>Value proposition:</a:t>
            </a:r>
            <a:endParaRPr lang="el-GR" sz="1800"/>
          </a:p>
          <a:p>
            <a:pPr lvl="1"/>
            <a:r>
              <a:rPr lang="en-US" sz="1600" dirty="0"/>
              <a:t>Users interested in solving a problem in real time and outperforming the competition</a:t>
            </a:r>
          </a:p>
          <a:p>
            <a:pPr lvl="1"/>
            <a:r>
              <a:rPr lang="en-US" sz="1600" dirty="0"/>
              <a:t>Developers or SMEs looking to reach new market segments using </a:t>
            </a:r>
            <a:r>
              <a:rPr lang="en-US" sz="1600" err="1"/>
              <a:t>SotA</a:t>
            </a:r>
            <a:r>
              <a:rPr lang="en-US" sz="1600"/>
              <a:t> Fog tech</a:t>
            </a:r>
          </a:p>
          <a:p>
            <a:r>
              <a:rPr lang="en-GB" sz="1800"/>
              <a:t>Currently the maturity level of the platform is on TRL 3 and we will be on TRL 5 by June 2021</a:t>
            </a:r>
            <a:endParaRPr lang="en-GB" sz="18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1966BE3-3522-FE44-AB85-7527C0000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076" y="169145"/>
            <a:ext cx="5575761" cy="341632"/>
          </a:xfrm>
        </p:spPr>
        <p:txBody>
          <a:bodyPr/>
          <a:lstStyle/>
          <a:p>
            <a:r>
              <a:rPr lang="en-GB"/>
              <a:t>Introduce the service: Rainbow 2/3</a:t>
            </a:r>
            <a:endParaRPr lang="en-GB" b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829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50739E-1813-F04B-B00D-FB0F0366D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4829" y="914959"/>
            <a:ext cx="8754341" cy="3197370"/>
          </a:xfrm>
        </p:spPr>
        <p:txBody>
          <a:bodyPr/>
          <a:lstStyle/>
          <a:p>
            <a:r>
              <a:rPr lang="en-GB" sz="1800"/>
              <a:t>It is planned to be fully available around 2022, but beta version availability is planned.</a:t>
            </a:r>
          </a:p>
          <a:p>
            <a:r>
              <a:rPr lang="en-GB" sz="1800"/>
              <a:t>The alpha and beta versions will be used by the Rainbow's 3 pilots. </a:t>
            </a:r>
            <a:endParaRPr lang="en-US" sz="1800"/>
          </a:p>
          <a:p>
            <a:pPr>
              <a:lnSpc>
                <a:spcPct val="100000"/>
              </a:lnSpc>
            </a:pPr>
            <a:r>
              <a:rPr lang="en-GB" sz="1800"/>
              <a:t>Rainbow can be used in cases where:</a:t>
            </a:r>
          </a:p>
          <a:p>
            <a:pPr lvl="1">
              <a:lnSpc>
                <a:spcPct val="100000"/>
              </a:lnSpc>
            </a:pPr>
            <a:r>
              <a:rPr lang="en-US" sz="1600"/>
              <a:t>real-time responsiveness</a:t>
            </a:r>
            <a:endParaRPr lang="en-GB" sz="1600"/>
          </a:p>
          <a:p>
            <a:pPr lvl="1">
              <a:lnSpc>
                <a:spcPct val="100000"/>
              </a:lnSpc>
            </a:pPr>
            <a:r>
              <a:rPr lang="en-US"/>
              <a:t>high</a:t>
            </a:r>
            <a:r>
              <a:rPr lang="en-US" sz="1800"/>
              <a:t> </a:t>
            </a:r>
            <a:r>
              <a:rPr lang="en-US"/>
              <a:t>availability</a:t>
            </a:r>
            <a:endParaRPr lang="en-GB" sz="1600"/>
          </a:p>
          <a:p>
            <a:pPr lvl="1">
              <a:lnSpc>
                <a:spcPct val="100000"/>
              </a:lnSpc>
            </a:pPr>
            <a:r>
              <a:rPr lang="en-US"/>
              <a:t>data</a:t>
            </a:r>
            <a:r>
              <a:rPr lang="en-US" sz="1800"/>
              <a:t> </a:t>
            </a:r>
            <a:r>
              <a:rPr lang="en-US"/>
              <a:t>freshness</a:t>
            </a:r>
            <a:endParaRPr lang="en-GB" sz="1600"/>
          </a:p>
          <a:p>
            <a:pPr lvl="1">
              <a:lnSpc>
                <a:spcPct val="100000"/>
              </a:lnSpc>
            </a:pPr>
            <a:r>
              <a:rPr lang="en-US"/>
              <a:t>efficient</a:t>
            </a:r>
            <a:r>
              <a:rPr lang="en-US" sz="1800"/>
              <a:t> data protection and </a:t>
            </a:r>
            <a:r>
              <a:rPr lang="en-US"/>
              <a:t>management</a:t>
            </a:r>
            <a:endParaRPr lang="en-GB" sz="1600"/>
          </a:p>
          <a:p>
            <a:pPr lvl="1">
              <a:lnSpc>
                <a:spcPct val="100000"/>
              </a:lnSpc>
            </a:pPr>
            <a:r>
              <a:rPr lang="en-US"/>
              <a:t>energy-efficiency</a:t>
            </a:r>
            <a:r>
              <a:rPr lang="en-US" sz="1800"/>
              <a:t> </a:t>
            </a:r>
          </a:p>
          <a:p>
            <a:pPr>
              <a:lnSpc>
                <a:spcPct val="100000"/>
              </a:lnSpc>
            </a:pPr>
            <a:r>
              <a:rPr lang="en-US" sz="1800"/>
              <a:t>Who in the EGI community should be interested in it?</a:t>
            </a:r>
            <a:endParaRPr lang="en-US" sz="1800" dirty="0"/>
          </a:p>
          <a:p>
            <a:pPr lvl="1">
              <a:lnSpc>
                <a:spcPct val="100000"/>
              </a:lnSpc>
            </a:pPr>
            <a:r>
              <a:rPr lang="en-US" sz="1600"/>
              <a:t>End users that need to use a Trusted Fog platform</a:t>
            </a:r>
          </a:p>
          <a:p>
            <a:pPr lvl="1">
              <a:lnSpc>
                <a:spcPct val="100000"/>
              </a:lnSpc>
            </a:pPr>
            <a:r>
              <a:rPr lang="en-US" sz="1600"/>
              <a:t>Resource providers that want to provide them in third party users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1966BE3-3522-FE44-AB85-7527C0000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076" y="169145"/>
            <a:ext cx="5575761" cy="341632"/>
          </a:xfrm>
        </p:spPr>
        <p:txBody>
          <a:bodyPr/>
          <a:lstStyle/>
          <a:p>
            <a:r>
              <a:rPr lang="en-GB"/>
              <a:t>Introduce the service: Rainbow 3/3</a:t>
            </a:r>
            <a:endParaRPr lang="en-GB" b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44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56BD59E-3647-4B2B-86F5-621DD60ABD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1600" indent="0">
              <a:buNone/>
            </a:pPr>
            <a:r>
              <a:rPr lang="en-US"/>
              <a:t>We may integrate with the following EGI services</a:t>
            </a:r>
          </a:p>
          <a:p>
            <a:pPr lvl="1">
              <a:buSzPts val="2000"/>
            </a:pPr>
            <a:r>
              <a:rPr lang="en-US"/>
              <a:t>AAI, Medium priority</a:t>
            </a:r>
          </a:p>
          <a:p>
            <a:pPr lvl="1">
              <a:buSzPts val="2000"/>
            </a:pPr>
            <a:r>
              <a:rPr lang="en-US"/>
              <a:t>Compute resources, High priority</a:t>
            </a:r>
          </a:p>
          <a:p>
            <a:pPr lvl="1">
              <a:buSzPts val="2000"/>
            </a:pPr>
            <a:r>
              <a:rPr lang="en-GB"/>
              <a:t>Data mgmt. System, Medium priority</a:t>
            </a:r>
            <a:r>
              <a:rPr lang="en-US"/>
              <a:t>iority)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DFFDA9-2463-4C46-B9AE-1A4D6183F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EGI integration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07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1B738E2-9676-4C88-BBEF-40F09E48E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521" y="854397"/>
            <a:ext cx="8754341" cy="3197370"/>
          </a:xfrm>
        </p:spPr>
        <p:txBody>
          <a:bodyPr/>
          <a:lstStyle/>
          <a:p>
            <a:r>
              <a:rPr lang="en-US" sz="1600"/>
              <a:t>Demand assessment</a:t>
            </a:r>
          </a:p>
          <a:p>
            <a:pPr lvl="1">
              <a:buSzPts val="2000"/>
            </a:pPr>
            <a:r>
              <a:rPr lang="en-US" sz="1400"/>
              <a:t>Best Case: Being widely used and correlated with the usages of Kubernetes</a:t>
            </a:r>
          </a:p>
          <a:p>
            <a:pPr lvl="1"/>
            <a:r>
              <a:rPr lang="en-US" sz="1400"/>
              <a:t>Average Case: Provide it to customers and further future proofing it with their demands</a:t>
            </a:r>
          </a:p>
          <a:p>
            <a:pPr lvl="1"/>
            <a:r>
              <a:rPr lang="en-US" sz="1400"/>
              <a:t>Worst Case: Used only internally or use part of the platform for other implementantions</a:t>
            </a:r>
          </a:p>
          <a:p>
            <a:r>
              <a:rPr lang="en-US" sz="1600"/>
              <a:t>Assumptions about market uptake</a:t>
            </a:r>
          </a:p>
          <a:p>
            <a:pPr lvl="1">
              <a:buSzPts val="2000"/>
            </a:pPr>
            <a:r>
              <a:rPr lang="en-US" sz="1400"/>
              <a:t>Best Case: High community acceptance, UI friendliness, No alternative the first years</a:t>
            </a:r>
          </a:p>
          <a:p>
            <a:pPr lvl="1">
              <a:buSzPts val="2000"/>
            </a:pPr>
            <a:r>
              <a:rPr lang="en-US" sz="1400"/>
              <a:t>Average Case: Addopted by different users and more features are requested by them</a:t>
            </a:r>
          </a:p>
          <a:p>
            <a:pPr lvl="1">
              <a:buSzPts val="2000"/>
            </a:pPr>
            <a:r>
              <a:rPr lang="en-US" sz="1400"/>
              <a:t>Worst Case: High quality and readiness of the platform, but not wide market share</a:t>
            </a:r>
            <a:endParaRPr lang="en-US"/>
          </a:p>
          <a:p>
            <a:r>
              <a:rPr lang="en-US" sz="1600"/>
              <a:t>Expected organisational impact on the service provider due to demand</a:t>
            </a:r>
          </a:p>
          <a:p>
            <a:pPr lvl="1"/>
            <a:r>
              <a:rPr lang="en-US" sz="1400"/>
              <a:t>Best Case: No impact</a:t>
            </a:r>
          </a:p>
          <a:p>
            <a:pPr lvl="1">
              <a:buSzPts val="2000"/>
            </a:pPr>
            <a:r>
              <a:rPr lang="en-US" sz="1400"/>
              <a:t>Average Case: Hire new personnel, Expand the Edge/Fog/Cloud resources</a:t>
            </a:r>
          </a:p>
          <a:p>
            <a:pPr lvl="1">
              <a:buSzPts val="2000"/>
            </a:pPr>
            <a:r>
              <a:rPr lang="en-US" sz="1400"/>
              <a:t>Worst Case: Signing of new contracts between the partners</a:t>
            </a:r>
            <a:endParaRPr lang="en-US" sz="16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97F9B2-55DF-4700-A846-A8A5188E3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077" y="169145"/>
            <a:ext cx="5163324" cy="341632"/>
          </a:xfrm>
        </p:spPr>
        <p:txBody>
          <a:bodyPr/>
          <a:lstStyle/>
          <a:p>
            <a:r>
              <a:rPr lang="en-US"/>
              <a:t>SDTP section: Business Case </a:t>
            </a:r>
            <a:r>
              <a:rPr lang="en-US" dirty="0"/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3567907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1B738E2-9676-4C88-BBEF-40F09E48E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521" y="854397"/>
            <a:ext cx="8754341" cy="3197370"/>
          </a:xfrm>
        </p:spPr>
        <p:txBody>
          <a:bodyPr/>
          <a:lstStyle/>
          <a:p>
            <a:r>
              <a:rPr lang="en-US" sz="1600"/>
              <a:t>Expected Cost and Revenue has not currently been</a:t>
            </a:r>
            <a:r>
              <a:rPr lang="en-US" sz="1600" dirty="0"/>
              <a:t> </a:t>
            </a:r>
            <a:r>
              <a:rPr lang="en-US" sz="1600"/>
              <a:t>defined due to the fact that is under</a:t>
            </a:r>
            <a:r>
              <a:rPr lang="en-US" sz="1600" dirty="0"/>
              <a:t> </a:t>
            </a:r>
            <a:r>
              <a:rPr lang="en-US" sz="1600"/>
              <a:t>H2020 programm</a:t>
            </a:r>
            <a:endParaRPr lang="en-US"/>
          </a:p>
          <a:p>
            <a:r>
              <a:rPr lang="en-US" sz="1600"/>
              <a:t>Potentials risks: </a:t>
            </a:r>
            <a:endParaRPr lang="en-US" sz="1600" dirty="0"/>
          </a:p>
          <a:p>
            <a:pPr lvl="1">
              <a:buSzPts val="2000"/>
            </a:pPr>
            <a:r>
              <a:rPr lang="en-US" sz="1400"/>
              <a:t>Best Case: Limitation on the human resources and not be able to scale that rapidly due to huge demand</a:t>
            </a:r>
          </a:p>
          <a:p>
            <a:pPr lvl="1">
              <a:buSzPts val="2000"/>
            </a:pPr>
            <a:r>
              <a:rPr lang="en-US" sz="1400"/>
              <a:t>Average Case: Core technologies must need to be changed slightly, other competitors</a:t>
            </a:r>
            <a:endParaRPr lang="en-US"/>
          </a:p>
          <a:p>
            <a:pPr lvl="1">
              <a:buSzPts val="2000"/>
            </a:pPr>
            <a:r>
              <a:rPr lang="en-US" sz="1400"/>
              <a:t>Worst Case: Consortium level problems</a:t>
            </a:r>
            <a:endParaRPr lang="en-US"/>
          </a:p>
          <a:p>
            <a:r>
              <a:rPr lang="en-US" sz="1600"/>
              <a:t>No suppliers will be needed, as about the evaluation, the 3 selected use cases will define at the start the features and potentials of the platform.</a:t>
            </a:r>
            <a:endParaRPr lang="en-US" sz="1600" dirty="0"/>
          </a:p>
          <a:p>
            <a:r>
              <a:rPr lang="en-US" sz="1600"/>
              <a:t>Limiting Factors may be the size of the market as also the competition by bigger companies</a:t>
            </a:r>
            <a:endParaRPr lang="en-US" sz="1600" dirty="0"/>
          </a:p>
          <a:p>
            <a:r>
              <a:rPr lang="en-US" sz="1600"/>
              <a:t>Our Access-Policy will be most likely market-driven and will depend on the customers needs and offerings</a:t>
            </a:r>
            <a:endParaRPr lang="en-US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97F9B2-55DF-4700-A846-A8A5188E3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077" y="169145"/>
            <a:ext cx="5163324" cy="341632"/>
          </a:xfrm>
        </p:spPr>
        <p:txBody>
          <a:bodyPr/>
          <a:lstStyle/>
          <a:p>
            <a:r>
              <a:rPr lang="en-US"/>
              <a:t>SDTP section: Business Case </a:t>
            </a:r>
            <a:r>
              <a:rPr lang="en-US" dirty="0"/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188705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00EDC96-618A-3D41-A398-F40E7BA763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Our plan is to bring the </a:t>
            </a:r>
            <a:r>
              <a:rPr lang="en-GB"/>
              <a:t>platform in TRL 7 level and tested as thoroughly as </a:t>
            </a:r>
            <a:r>
              <a:rPr lang="en-GB" dirty="0"/>
              <a:t>possible in real world scenarios</a:t>
            </a:r>
            <a:endParaRPr lang="en-US"/>
          </a:p>
          <a:p>
            <a:r>
              <a:rPr lang="en-GB" dirty="0"/>
              <a:t>One of our main issues that we </a:t>
            </a:r>
            <a:r>
              <a:rPr lang="en-GB"/>
              <a:t>currentlyhave is to select the most proper Kubernetes capable edge solution for our orchestration mechanism</a:t>
            </a:r>
            <a:endParaRPr lang="en-GB">
              <a:highlight>
                <a:srgbClr val="FFFF00"/>
              </a:highlight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1A3AA6-1A05-3543-A600-BC4E25940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issues</a:t>
            </a:r>
          </a:p>
        </p:txBody>
      </p:sp>
    </p:spTree>
    <p:extLst>
      <p:ext uri="{BB962C8B-B14F-4D97-AF65-F5344CB8AC3E}">
        <p14:creationId xmlns:p14="http://schemas.microsoft.com/office/powerpoint/2010/main" val="2902292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f365ebf88_0_0"/>
          <p:cNvSpPr txBox="1">
            <a:spLocks noGrp="1"/>
          </p:cNvSpPr>
          <p:nvPr>
            <p:ph type="title"/>
          </p:nvPr>
        </p:nvSpPr>
        <p:spPr>
          <a:xfrm>
            <a:off x="329919" y="1948714"/>
            <a:ext cx="4815300" cy="52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/>
              <a:t>Thank you</a:t>
            </a:r>
          </a:p>
        </p:txBody>
      </p:sp>
      <p:sp>
        <p:nvSpPr>
          <p:cNvPr id="94" name="Google Shape;94;g7f365ebf88_0_0"/>
          <p:cNvSpPr txBox="1">
            <a:spLocks noGrp="1"/>
          </p:cNvSpPr>
          <p:nvPr>
            <p:ph type="body" idx="3"/>
          </p:nvPr>
        </p:nvSpPr>
        <p:spPr>
          <a:xfrm>
            <a:off x="354634" y="3353555"/>
            <a:ext cx="3950379" cy="251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/>
            <a:r>
              <a:rPr lang="en-US"/>
              <a:t>Konstantinos Theodosiou UBITECH</a:t>
            </a:r>
            <a:endParaRPr/>
          </a:p>
        </p:txBody>
      </p:sp>
      <p:sp>
        <p:nvSpPr>
          <p:cNvPr id="2" name="Google Shape;84;p1">
            <a:extLst>
              <a:ext uri="{FF2B5EF4-FFF2-40B4-BE49-F238E27FC236}">
                <a16:creationId xmlns:a16="http://schemas.microsoft.com/office/drawing/2014/main" id="{7E1CB040-FEBA-4A84-B6D6-B530DDDCBA2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354634" y="3636204"/>
            <a:ext cx="1936583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ktheodosiou@ubitech.eu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OM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693</Words>
  <Application>Microsoft Office PowerPoint</Application>
  <PresentationFormat>On-screen Show (16:9)</PresentationFormat>
  <Paragraphs>67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Noto Sans Symbols</vt:lpstr>
      <vt:lpstr>HOME</vt:lpstr>
      <vt:lpstr>CONTENT</vt:lpstr>
      <vt:lpstr>EGI Service Design Workshop</vt:lpstr>
      <vt:lpstr>Introduce the service: Rainbow 1/3</vt:lpstr>
      <vt:lpstr>Introduce the service: Rainbow 2/3 </vt:lpstr>
      <vt:lpstr>Introduce the service: Rainbow 3/3 </vt:lpstr>
      <vt:lpstr>EGI integration plans</vt:lpstr>
      <vt:lpstr>SDTP section: Business Case Design</vt:lpstr>
      <vt:lpstr>SDTP section: Business Case Design</vt:lpstr>
      <vt:lpstr>Open issues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axel chappuis</dc:creator>
  <cp:lastModifiedBy>Diego</cp:lastModifiedBy>
  <cp:revision>693</cp:revision>
  <dcterms:created xsi:type="dcterms:W3CDTF">2019-03-22T09:38:44Z</dcterms:created>
  <dcterms:modified xsi:type="dcterms:W3CDTF">2020-11-03T13:16:44Z</dcterms:modified>
</cp:coreProperties>
</file>