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8" r:id="rId3"/>
  </p:sldMasterIdLst>
  <p:notesMasterIdLst>
    <p:notesMasterId r:id="rId27"/>
  </p:notesMasterIdLst>
  <p:sldIdLst>
    <p:sldId id="256" r:id="rId4"/>
    <p:sldId id="257" r:id="rId5"/>
    <p:sldId id="286" r:id="rId6"/>
    <p:sldId id="260" r:id="rId7"/>
    <p:sldId id="259" r:id="rId8"/>
    <p:sldId id="263" r:id="rId9"/>
    <p:sldId id="262" r:id="rId10"/>
    <p:sldId id="1275" r:id="rId11"/>
    <p:sldId id="264" r:id="rId12"/>
    <p:sldId id="265" r:id="rId13"/>
    <p:sldId id="268" r:id="rId14"/>
    <p:sldId id="267" r:id="rId15"/>
    <p:sldId id="269" r:id="rId16"/>
    <p:sldId id="270" r:id="rId17"/>
    <p:sldId id="271" r:id="rId18"/>
    <p:sldId id="272" r:id="rId19"/>
    <p:sldId id="266" r:id="rId20"/>
    <p:sldId id="273" r:id="rId21"/>
    <p:sldId id="274" r:id="rId22"/>
    <p:sldId id="275" r:id="rId23"/>
    <p:sldId id="1276" r:id="rId24"/>
    <p:sldId id="276" r:id="rId25"/>
    <p:sldId id="285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4" roundtripDataSignature="AMtx7mieGxH2/3+jAqeDsGfipvMamyTj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B94704-D690-4490-8DE0-ABD0A63C4CFD}">
  <a:tblStyle styleId="{25B94704-D690-4490-8DE0-ABD0A63C4CF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9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50F55-F9E2-244B-86AA-0ECCB9F718DF}" type="doc">
      <dgm:prSet loTypeId="urn:microsoft.com/office/officeart/2005/8/layout/radial3" loCatId="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F440DA08-EB09-074D-ABC8-DCC52264EAFF}">
      <dgm:prSet phldrT="[Text]" custT="1"/>
      <dgm:spPr/>
      <dgm:t>
        <a:bodyPr/>
        <a:lstStyle/>
        <a:p>
          <a:r>
            <a:rPr lang="en-GB" sz="1400" dirty="0"/>
            <a:t>e-Infrastructure International Partnerships</a:t>
          </a:r>
        </a:p>
      </dgm:t>
    </dgm:pt>
    <dgm:pt modelId="{3C97F8F1-2B14-B744-AB55-A3DD1205B93B}" type="parTrans" cxnId="{EF5608EB-A51E-F645-8339-09A22AEBA088}">
      <dgm:prSet/>
      <dgm:spPr/>
      <dgm:t>
        <a:bodyPr/>
        <a:lstStyle/>
        <a:p>
          <a:endParaRPr lang="en-GB"/>
        </a:p>
      </dgm:t>
    </dgm:pt>
    <dgm:pt modelId="{B2DCDDAA-4E3A-D148-9E75-51FBD9613CB2}" type="sibTrans" cxnId="{EF5608EB-A51E-F645-8339-09A22AEBA088}">
      <dgm:prSet/>
      <dgm:spPr/>
      <dgm:t>
        <a:bodyPr/>
        <a:lstStyle/>
        <a:p>
          <a:endParaRPr lang="en-GB"/>
        </a:p>
      </dgm:t>
    </dgm:pt>
    <dgm:pt modelId="{9EE2036A-F381-2C43-B626-5FC5921A6B9F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Centre for Development of Advanced Computing (C-DAC, India)</a:t>
          </a:r>
        </a:p>
      </dgm:t>
    </dgm:pt>
    <dgm:pt modelId="{6AD69142-8A73-9046-A216-70BCDF3F71B9}" type="parTrans" cxnId="{B835B65B-83A8-CD41-8F6A-D536C7D42291}">
      <dgm:prSet/>
      <dgm:spPr/>
      <dgm:t>
        <a:bodyPr/>
        <a:lstStyle/>
        <a:p>
          <a:endParaRPr lang="en-GB"/>
        </a:p>
      </dgm:t>
    </dgm:pt>
    <dgm:pt modelId="{DEAEADD9-136D-C74C-891D-4EE7A4F76AA8}" type="sibTrans" cxnId="{B835B65B-83A8-CD41-8F6A-D536C7D42291}">
      <dgm:prSet/>
      <dgm:spPr/>
      <dgm:t>
        <a:bodyPr/>
        <a:lstStyle/>
        <a:p>
          <a:endParaRPr lang="en-GB"/>
        </a:p>
      </dgm:t>
    </dgm:pt>
    <dgm:pt modelId="{E154945C-88B8-4844-9D97-8CEE6EA2C1D6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Computer Network Information Center (CNIC, China)</a:t>
          </a:r>
        </a:p>
      </dgm:t>
    </dgm:pt>
    <dgm:pt modelId="{73047080-050F-5244-90DF-43B48E91CE0D}" type="parTrans" cxnId="{070E1C62-9F0B-0142-A7BC-142501BB4291}">
      <dgm:prSet/>
      <dgm:spPr/>
      <dgm:t>
        <a:bodyPr/>
        <a:lstStyle/>
        <a:p>
          <a:endParaRPr lang="en-GB"/>
        </a:p>
      </dgm:t>
    </dgm:pt>
    <dgm:pt modelId="{A4019ADC-0324-D248-994C-76E869A88430}" type="sibTrans" cxnId="{070E1C62-9F0B-0142-A7BC-142501BB4291}">
      <dgm:prSet/>
      <dgm:spPr/>
      <dgm:t>
        <a:bodyPr/>
        <a:lstStyle/>
        <a:p>
          <a:endParaRPr lang="en-GB"/>
        </a:p>
      </dgm:t>
    </dgm:pt>
    <dgm:pt modelId="{18548AF6-BFD9-6E40-A86B-6DDCC035A406}">
      <dgm:prSet phldrT="[Text]"/>
      <dgm:spPr/>
      <dgm:t>
        <a:bodyPr/>
        <a:lstStyle/>
        <a:p>
          <a:r>
            <a:rPr lang="en-GB" dirty="0"/>
            <a:t>Inst. of Mathematics and Computer Science (IMCS UL, Latvia)</a:t>
          </a:r>
        </a:p>
      </dgm:t>
    </dgm:pt>
    <dgm:pt modelId="{570A0BD6-1412-4C41-95F2-AF4CC9027763}" type="parTrans" cxnId="{2F1E766F-180B-B846-BC3B-3C1DADF38ED5}">
      <dgm:prSet/>
      <dgm:spPr/>
      <dgm:t>
        <a:bodyPr/>
        <a:lstStyle/>
        <a:p>
          <a:endParaRPr lang="en-GB"/>
        </a:p>
      </dgm:t>
    </dgm:pt>
    <dgm:pt modelId="{E666A2F7-CFBE-F24E-BF1B-087ACA35CC7C}" type="sibTrans" cxnId="{2F1E766F-180B-B846-BC3B-3C1DADF38ED5}">
      <dgm:prSet/>
      <dgm:spPr/>
      <dgm:t>
        <a:bodyPr/>
        <a:lstStyle/>
        <a:p>
          <a:endParaRPr lang="en-GB"/>
        </a:p>
      </dgm:t>
    </dgm:pt>
    <dgm:pt modelId="{C06D51FA-1013-6242-86E7-8B3B0F12B327}">
      <dgm:prSet phldrT="[Text]"/>
      <dgm:spPr/>
      <dgm:t>
        <a:bodyPr/>
        <a:lstStyle/>
        <a:p>
          <a:r>
            <a:rPr lang="en-GB" dirty="0"/>
            <a:t>GRENA (Georgia)</a:t>
          </a:r>
        </a:p>
      </dgm:t>
    </dgm:pt>
    <dgm:pt modelId="{8244DA65-CDAE-7B44-AE01-D29A74018C08}" type="parTrans" cxnId="{BCADBD39-A4FA-9B44-AEE2-053E1D467D7A}">
      <dgm:prSet/>
      <dgm:spPr/>
      <dgm:t>
        <a:bodyPr/>
        <a:lstStyle/>
        <a:p>
          <a:endParaRPr lang="en-GB"/>
        </a:p>
      </dgm:t>
    </dgm:pt>
    <dgm:pt modelId="{05C79F65-5FFC-DD4F-8E39-F52DC98D2B06}" type="sibTrans" cxnId="{BCADBD39-A4FA-9B44-AEE2-053E1D467D7A}">
      <dgm:prSet/>
      <dgm:spPr/>
      <dgm:t>
        <a:bodyPr/>
        <a:lstStyle/>
        <a:p>
          <a:endParaRPr lang="en-GB"/>
        </a:p>
      </dgm:t>
    </dgm:pt>
    <dgm:pt modelId="{6F9F8779-BB8D-314B-86A3-EF7829A8D6CE}">
      <dgm:prSet phldrT="[Text]"/>
      <dgm:spPr/>
      <dgm:t>
        <a:bodyPr/>
        <a:lstStyle/>
        <a:p>
          <a:r>
            <a:rPr lang="en-GB" dirty="0"/>
            <a:t>RENAM (Moldova)</a:t>
          </a:r>
        </a:p>
      </dgm:t>
    </dgm:pt>
    <dgm:pt modelId="{7DCC9D86-9045-9E42-85F8-87A9D808D9EA}" type="parTrans" cxnId="{128B7022-3279-6742-BE3B-6DD4FE62C1B7}">
      <dgm:prSet/>
      <dgm:spPr/>
      <dgm:t>
        <a:bodyPr/>
        <a:lstStyle/>
        <a:p>
          <a:endParaRPr lang="en-GB"/>
        </a:p>
      </dgm:t>
    </dgm:pt>
    <dgm:pt modelId="{E0D8F122-E9F7-B947-8557-92CFC8AF3F72}" type="sibTrans" cxnId="{128B7022-3279-6742-BE3B-6DD4FE62C1B7}">
      <dgm:prSet/>
      <dgm:spPr/>
      <dgm:t>
        <a:bodyPr/>
        <a:lstStyle/>
        <a:p>
          <a:endParaRPr lang="en-GB"/>
        </a:p>
      </dgm:t>
    </dgm:pt>
    <dgm:pt modelId="{1ED83396-9A73-D943-8FC4-212EE7C3000F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Shanghai Technology Development Co. (SSTIR, China)</a:t>
          </a:r>
        </a:p>
      </dgm:t>
    </dgm:pt>
    <dgm:pt modelId="{95ADE1ED-2CB7-1A4A-B1F8-E541CFF33EEF}" type="parTrans" cxnId="{295B13EE-4738-8A4E-A2F8-9565C66E945F}">
      <dgm:prSet/>
      <dgm:spPr/>
      <dgm:t>
        <a:bodyPr/>
        <a:lstStyle/>
        <a:p>
          <a:endParaRPr lang="en-GB"/>
        </a:p>
      </dgm:t>
    </dgm:pt>
    <dgm:pt modelId="{AE6B22E6-A5FE-E847-8B48-1E7D97A27930}" type="sibTrans" cxnId="{295B13EE-4738-8A4E-A2F8-9565C66E945F}">
      <dgm:prSet/>
      <dgm:spPr/>
      <dgm:t>
        <a:bodyPr/>
        <a:lstStyle/>
        <a:p>
          <a:endParaRPr lang="en-GB"/>
        </a:p>
      </dgm:t>
    </dgm:pt>
    <dgm:pt modelId="{26D56EF5-AA1D-8B4E-A13D-F7FF169D816D}">
      <dgm:prSet phldrT="[Text]"/>
      <dgm:spPr/>
      <dgm:t>
        <a:bodyPr/>
        <a:lstStyle/>
        <a:p>
          <a:r>
            <a:rPr lang="en-GB" dirty="0"/>
            <a:t>GEANT Association</a:t>
          </a:r>
        </a:p>
      </dgm:t>
    </dgm:pt>
    <dgm:pt modelId="{BD166888-8EA1-1446-BED2-58EE38DCCD11}" type="parTrans" cxnId="{82702FAB-AA94-2845-A16C-3A43E97FD7D5}">
      <dgm:prSet/>
      <dgm:spPr/>
      <dgm:t>
        <a:bodyPr/>
        <a:lstStyle/>
        <a:p>
          <a:endParaRPr lang="en-GB"/>
        </a:p>
      </dgm:t>
    </dgm:pt>
    <dgm:pt modelId="{149341E6-F294-A940-A28A-286410C4F34D}" type="sibTrans" cxnId="{82702FAB-AA94-2845-A16C-3A43E97FD7D5}">
      <dgm:prSet/>
      <dgm:spPr/>
      <dgm:t>
        <a:bodyPr/>
        <a:lstStyle/>
        <a:p>
          <a:endParaRPr lang="en-GB"/>
        </a:p>
      </dgm:t>
    </dgm:pt>
    <dgm:pt modelId="{5E06321A-8BCD-9341-B3F7-AE070235A4D1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GB" dirty="0"/>
            <a:t>Compute Canada</a:t>
          </a:r>
        </a:p>
      </dgm:t>
    </dgm:pt>
    <dgm:pt modelId="{1F513451-58B3-574B-8F14-5B7130F77E13}" type="parTrans" cxnId="{B3239A70-40EF-1949-BD2E-50F2AD9952CE}">
      <dgm:prSet/>
      <dgm:spPr/>
      <dgm:t>
        <a:bodyPr/>
        <a:lstStyle/>
        <a:p>
          <a:endParaRPr lang="en-GB"/>
        </a:p>
      </dgm:t>
    </dgm:pt>
    <dgm:pt modelId="{BAF9168D-A698-A348-BCEE-640A0B0024DF}" type="sibTrans" cxnId="{B3239A70-40EF-1949-BD2E-50F2AD9952CE}">
      <dgm:prSet/>
      <dgm:spPr/>
      <dgm:t>
        <a:bodyPr/>
        <a:lstStyle/>
        <a:p>
          <a:endParaRPr lang="en-GB"/>
        </a:p>
      </dgm:t>
    </dgm:pt>
    <dgm:pt modelId="{79DE6930-E232-A64B-A55E-00D8E65BC44C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GB" dirty="0"/>
            <a:t>Open Science Grid (USA)</a:t>
          </a:r>
        </a:p>
      </dgm:t>
    </dgm:pt>
    <dgm:pt modelId="{852B0FDA-D41F-6241-B98A-FEB516CB8AA2}" type="parTrans" cxnId="{5B37A82E-24C1-D041-88AA-313F0A931D9A}">
      <dgm:prSet/>
      <dgm:spPr/>
      <dgm:t>
        <a:bodyPr/>
        <a:lstStyle/>
        <a:p>
          <a:endParaRPr lang="en-GB"/>
        </a:p>
      </dgm:t>
    </dgm:pt>
    <dgm:pt modelId="{A534C2DD-236C-6D40-861F-DC2390FE4F93}" type="sibTrans" cxnId="{5B37A82E-24C1-D041-88AA-313F0A931D9A}">
      <dgm:prSet/>
      <dgm:spPr/>
      <dgm:t>
        <a:bodyPr/>
        <a:lstStyle/>
        <a:p>
          <a:endParaRPr lang="en-GB"/>
        </a:p>
      </dgm:t>
    </dgm:pt>
    <dgm:pt modelId="{F28BB4DA-4B7C-3B46-9481-E8C31852ED93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GB" dirty="0"/>
            <a:t>The Latin American Centre for Physics (CLAF)</a:t>
          </a:r>
        </a:p>
      </dgm:t>
    </dgm:pt>
    <dgm:pt modelId="{F05D76EC-AE04-C24B-84DC-2FBE89982E10}" type="parTrans" cxnId="{B0C44435-7A3B-0647-89B8-72B010BCBDA9}">
      <dgm:prSet/>
      <dgm:spPr/>
      <dgm:t>
        <a:bodyPr/>
        <a:lstStyle/>
        <a:p>
          <a:endParaRPr lang="en-GB"/>
        </a:p>
      </dgm:t>
    </dgm:pt>
    <dgm:pt modelId="{410EBAA6-A6A1-F540-9E3B-8092C8F613D9}" type="sibTrans" cxnId="{B0C44435-7A3B-0647-89B8-72B010BCBDA9}">
      <dgm:prSet/>
      <dgm:spPr/>
      <dgm:t>
        <a:bodyPr/>
        <a:lstStyle/>
        <a:p>
          <a:endParaRPr lang="en-GB"/>
        </a:p>
      </dgm:t>
    </dgm:pt>
    <dgm:pt modelId="{7B641A88-1C61-4344-98B2-2559BE90E1A7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Inst. of High Energy Physics (IHEP, China)</a:t>
          </a:r>
        </a:p>
      </dgm:t>
    </dgm:pt>
    <dgm:pt modelId="{81B87D1A-9247-B84C-ADB1-A47B963F050C}" type="parTrans" cxnId="{3999FBEA-AF6C-8344-9570-9A08AF8F69D4}">
      <dgm:prSet/>
      <dgm:spPr/>
      <dgm:t>
        <a:bodyPr/>
        <a:lstStyle/>
        <a:p>
          <a:endParaRPr lang="en-GB"/>
        </a:p>
      </dgm:t>
    </dgm:pt>
    <dgm:pt modelId="{A5537188-D77B-6249-AD31-6507AC676C84}" type="sibTrans" cxnId="{3999FBEA-AF6C-8344-9570-9A08AF8F69D4}">
      <dgm:prSet/>
      <dgm:spPr/>
      <dgm:t>
        <a:bodyPr/>
        <a:lstStyle/>
        <a:p>
          <a:endParaRPr lang="en-GB"/>
        </a:p>
      </dgm:t>
    </dgm:pt>
    <dgm:pt modelId="{0CDDAE6A-70C1-D84F-BA34-1331C9221F92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Academia </a:t>
          </a:r>
          <a:r>
            <a:rPr lang="en-GB" dirty="0" err="1"/>
            <a:t>Sinica</a:t>
          </a:r>
          <a:r>
            <a:rPr lang="en-GB" dirty="0"/>
            <a:t> Grid Computing Centre (ASGC)</a:t>
          </a:r>
        </a:p>
      </dgm:t>
    </dgm:pt>
    <dgm:pt modelId="{02A20CF0-44AD-194F-9A26-676EF0392169}" type="parTrans" cxnId="{26FD9FA2-2FF5-E046-A52B-A34FDC80A4B0}">
      <dgm:prSet/>
      <dgm:spPr/>
      <dgm:t>
        <a:bodyPr/>
        <a:lstStyle/>
        <a:p>
          <a:endParaRPr lang="en-GB"/>
        </a:p>
      </dgm:t>
    </dgm:pt>
    <dgm:pt modelId="{C2433282-A70D-974E-B876-3D2586D87C8B}" type="sibTrans" cxnId="{26FD9FA2-2FF5-E046-A52B-A34FDC80A4B0}">
      <dgm:prSet/>
      <dgm:spPr/>
      <dgm:t>
        <a:bodyPr/>
        <a:lstStyle/>
        <a:p>
          <a:endParaRPr lang="en-GB"/>
        </a:p>
      </dgm:t>
    </dgm:pt>
    <dgm:pt modelId="{6A648546-4A02-4044-8F01-C3C4E97A8BC8}">
      <dgm:prSet phldrT="[Text]"/>
      <dgm:spPr>
        <a:solidFill>
          <a:schemeClr val="accent4">
            <a:alpha val="50000"/>
          </a:schemeClr>
        </a:solidFill>
      </dgm:spPr>
      <dgm:t>
        <a:bodyPr/>
        <a:lstStyle/>
        <a:p>
          <a:r>
            <a:rPr lang="en-GB" dirty="0"/>
            <a:t>CSIR </a:t>
          </a:r>
          <a:r>
            <a:rPr lang="en-GB" dirty="0" err="1"/>
            <a:t>Meraka</a:t>
          </a:r>
          <a:r>
            <a:rPr lang="en-GB" dirty="0"/>
            <a:t> Institute (South Africa)</a:t>
          </a:r>
        </a:p>
      </dgm:t>
    </dgm:pt>
    <dgm:pt modelId="{1E30D865-748E-8E48-B00A-3C0CDDB9ACB1}" type="parTrans" cxnId="{4923E67B-1D25-7C42-8BE3-3FD61849F1D1}">
      <dgm:prSet/>
      <dgm:spPr/>
      <dgm:t>
        <a:bodyPr/>
        <a:lstStyle/>
        <a:p>
          <a:endParaRPr lang="en-GB"/>
        </a:p>
      </dgm:t>
    </dgm:pt>
    <dgm:pt modelId="{DA8E5174-C9ED-6F4B-A9FE-B53CAE4380BE}" type="sibTrans" cxnId="{4923E67B-1D25-7C42-8BE3-3FD61849F1D1}">
      <dgm:prSet/>
      <dgm:spPr/>
      <dgm:t>
        <a:bodyPr/>
        <a:lstStyle/>
        <a:p>
          <a:endParaRPr lang="en-GB"/>
        </a:p>
      </dgm:t>
    </dgm:pt>
    <dgm:pt modelId="{C24CD556-B9DC-4E45-BFE3-65C01915F01D}" type="pres">
      <dgm:prSet presAssocID="{DAE50F55-F9E2-244B-86AA-0ECCB9F718DF}" presName="composite" presStyleCnt="0">
        <dgm:presLayoutVars>
          <dgm:chMax val="1"/>
          <dgm:dir/>
          <dgm:resizeHandles val="exact"/>
        </dgm:presLayoutVars>
      </dgm:prSet>
      <dgm:spPr/>
    </dgm:pt>
    <dgm:pt modelId="{6F636BB7-1557-6748-9EC2-1068903C2491}" type="pres">
      <dgm:prSet presAssocID="{DAE50F55-F9E2-244B-86AA-0ECCB9F718DF}" presName="radial" presStyleCnt="0">
        <dgm:presLayoutVars>
          <dgm:animLvl val="ctr"/>
        </dgm:presLayoutVars>
      </dgm:prSet>
      <dgm:spPr/>
    </dgm:pt>
    <dgm:pt modelId="{03303B2E-B68E-904D-8973-CE2D0F34674D}" type="pres">
      <dgm:prSet presAssocID="{F440DA08-EB09-074D-ABC8-DCC52264EAFF}" presName="centerShape" presStyleLbl="vennNode1" presStyleIdx="0" presStyleCnt="14"/>
      <dgm:spPr/>
    </dgm:pt>
    <dgm:pt modelId="{2CD142EF-CC4F-CC44-BF0B-3FDA7352C33C}" type="pres">
      <dgm:prSet presAssocID="{6A648546-4A02-4044-8F01-C3C4E97A8BC8}" presName="node" presStyleLbl="vennNode1" presStyleIdx="1" presStyleCnt="14">
        <dgm:presLayoutVars>
          <dgm:bulletEnabled val="1"/>
        </dgm:presLayoutVars>
      </dgm:prSet>
      <dgm:spPr/>
    </dgm:pt>
    <dgm:pt modelId="{6D29F461-7FD5-F247-AE77-743EB1E5913A}" type="pres">
      <dgm:prSet presAssocID="{79DE6930-E232-A64B-A55E-00D8E65BC44C}" presName="node" presStyleLbl="vennNode1" presStyleIdx="2" presStyleCnt="14">
        <dgm:presLayoutVars>
          <dgm:bulletEnabled val="1"/>
        </dgm:presLayoutVars>
      </dgm:prSet>
      <dgm:spPr/>
    </dgm:pt>
    <dgm:pt modelId="{A60854E6-9B68-4048-BCB0-06E545C2BB44}" type="pres">
      <dgm:prSet presAssocID="{F28BB4DA-4B7C-3B46-9481-E8C31852ED93}" presName="node" presStyleLbl="vennNode1" presStyleIdx="3" presStyleCnt="14">
        <dgm:presLayoutVars>
          <dgm:bulletEnabled val="1"/>
        </dgm:presLayoutVars>
      </dgm:prSet>
      <dgm:spPr/>
    </dgm:pt>
    <dgm:pt modelId="{3AE6D91E-B8E7-6244-A7AF-78ED52ECF3DB}" type="pres">
      <dgm:prSet presAssocID="{5E06321A-8BCD-9341-B3F7-AE070235A4D1}" presName="node" presStyleLbl="vennNode1" presStyleIdx="4" presStyleCnt="14">
        <dgm:presLayoutVars>
          <dgm:bulletEnabled val="1"/>
        </dgm:presLayoutVars>
      </dgm:prSet>
      <dgm:spPr/>
    </dgm:pt>
    <dgm:pt modelId="{C46B866B-2919-9647-A5E1-E531BC4BA3F3}" type="pres">
      <dgm:prSet presAssocID="{9EE2036A-F381-2C43-B626-5FC5921A6B9F}" presName="node" presStyleLbl="vennNode1" presStyleIdx="5" presStyleCnt="14">
        <dgm:presLayoutVars>
          <dgm:bulletEnabled val="1"/>
        </dgm:presLayoutVars>
      </dgm:prSet>
      <dgm:spPr/>
    </dgm:pt>
    <dgm:pt modelId="{DC7F2BAB-F354-DF49-9B44-4EDB8148C482}" type="pres">
      <dgm:prSet presAssocID="{0CDDAE6A-70C1-D84F-BA34-1331C9221F92}" presName="node" presStyleLbl="vennNode1" presStyleIdx="6" presStyleCnt="14">
        <dgm:presLayoutVars>
          <dgm:bulletEnabled val="1"/>
        </dgm:presLayoutVars>
      </dgm:prSet>
      <dgm:spPr/>
    </dgm:pt>
    <dgm:pt modelId="{801D36C1-DD39-794C-BF26-6A60AF6E56E1}" type="pres">
      <dgm:prSet presAssocID="{7B641A88-1C61-4344-98B2-2559BE90E1A7}" presName="node" presStyleLbl="vennNode1" presStyleIdx="7" presStyleCnt="14">
        <dgm:presLayoutVars>
          <dgm:bulletEnabled val="1"/>
        </dgm:presLayoutVars>
      </dgm:prSet>
      <dgm:spPr/>
    </dgm:pt>
    <dgm:pt modelId="{E33C9C17-09D3-BB4B-A2D8-7B6F9F5690E5}" type="pres">
      <dgm:prSet presAssocID="{E154945C-88B8-4844-9D97-8CEE6EA2C1D6}" presName="node" presStyleLbl="vennNode1" presStyleIdx="8" presStyleCnt="14">
        <dgm:presLayoutVars>
          <dgm:bulletEnabled val="1"/>
        </dgm:presLayoutVars>
      </dgm:prSet>
      <dgm:spPr/>
    </dgm:pt>
    <dgm:pt modelId="{CEE35E09-7BEB-E142-8D4C-3E3BA1C1FFD0}" type="pres">
      <dgm:prSet presAssocID="{1ED83396-9A73-D943-8FC4-212EE7C3000F}" presName="node" presStyleLbl="vennNode1" presStyleIdx="9" presStyleCnt="14">
        <dgm:presLayoutVars>
          <dgm:bulletEnabled val="1"/>
        </dgm:presLayoutVars>
      </dgm:prSet>
      <dgm:spPr/>
    </dgm:pt>
    <dgm:pt modelId="{B8FE4732-4440-514F-B540-E7E101C880E9}" type="pres">
      <dgm:prSet presAssocID="{18548AF6-BFD9-6E40-A86B-6DDCC035A406}" presName="node" presStyleLbl="vennNode1" presStyleIdx="10" presStyleCnt="14">
        <dgm:presLayoutVars>
          <dgm:bulletEnabled val="1"/>
        </dgm:presLayoutVars>
      </dgm:prSet>
      <dgm:spPr/>
    </dgm:pt>
    <dgm:pt modelId="{C008126C-C18C-C04C-873B-BA75D5169B9E}" type="pres">
      <dgm:prSet presAssocID="{C06D51FA-1013-6242-86E7-8B3B0F12B327}" presName="node" presStyleLbl="vennNode1" presStyleIdx="11" presStyleCnt="14">
        <dgm:presLayoutVars>
          <dgm:bulletEnabled val="1"/>
        </dgm:presLayoutVars>
      </dgm:prSet>
      <dgm:spPr/>
    </dgm:pt>
    <dgm:pt modelId="{BDA68152-B3CD-374C-A356-0DA9E157C66C}" type="pres">
      <dgm:prSet presAssocID="{6F9F8779-BB8D-314B-86A3-EF7829A8D6CE}" presName="node" presStyleLbl="vennNode1" presStyleIdx="12" presStyleCnt="14">
        <dgm:presLayoutVars>
          <dgm:bulletEnabled val="1"/>
        </dgm:presLayoutVars>
      </dgm:prSet>
      <dgm:spPr/>
    </dgm:pt>
    <dgm:pt modelId="{2B3C126D-CB41-E34D-BB57-0C733518D06E}" type="pres">
      <dgm:prSet presAssocID="{26D56EF5-AA1D-8B4E-A13D-F7FF169D816D}" presName="node" presStyleLbl="vennNode1" presStyleIdx="13" presStyleCnt="14">
        <dgm:presLayoutVars>
          <dgm:bulletEnabled val="1"/>
        </dgm:presLayoutVars>
      </dgm:prSet>
      <dgm:spPr/>
    </dgm:pt>
  </dgm:ptLst>
  <dgm:cxnLst>
    <dgm:cxn modelId="{128B7022-3279-6742-BE3B-6DD4FE62C1B7}" srcId="{F440DA08-EB09-074D-ABC8-DCC52264EAFF}" destId="{6F9F8779-BB8D-314B-86A3-EF7829A8D6CE}" srcOrd="11" destOrd="0" parTransId="{7DCC9D86-9045-9E42-85F8-87A9D808D9EA}" sibTransId="{E0D8F122-E9F7-B947-8557-92CFC8AF3F72}"/>
    <dgm:cxn modelId="{B62D9B23-D468-B74A-8D0A-9824EDD8FBD1}" type="presOf" srcId="{0CDDAE6A-70C1-D84F-BA34-1331C9221F92}" destId="{DC7F2BAB-F354-DF49-9B44-4EDB8148C482}" srcOrd="0" destOrd="0" presId="urn:microsoft.com/office/officeart/2005/8/layout/radial3"/>
    <dgm:cxn modelId="{E402762A-2763-3E42-9953-18B2B20B0E8F}" type="presOf" srcId="{6F9F8779-BB8D-314B-86A3-EF7829A8D6CE}" destId="{BDA68152-B3CD-374C-A356-0DA9E157C66C}" srcOrd="0" destOrd="0" presId="urn:microsoft.com/office/officeart/2005/8/layout/radial3"/>
    <dgm:cxn modelId="{9D166E2B-22A0-1845-9B80-139F635EAE73}" type="presOf" srcId="{18548AF6-BFD9-6E40-A86B-6DDCC035A406}" destId="{B8FE4732-4440-514F-B540-E7E101C880E9}" srcOrd="0" destOrd="0" presId="urn:microsoft.com/office/officeart/2005/8/layout/radial3"/>
    <dgm:cxn modelId="{5B37A82E-24C1-D041-88AA-313F0A931D9A}" srcId="{F440DA08-EB09-074D-ABC8-DCC52264EAFF}" destId="{79DE6930-E232-A64B-A55E-00D8E65BC44C}" srcOrd="1" destOrd="0" parTransId="{852B0FDA-D41F-6241-B98A-FEB516CB8AA2}" sibTransId="{A534C2DD-236C-6D40-861F-DC2390FE4F93}"/>
    <dgm:cxn modelId="{B0C44435-7A3B-0647-89B8-72B010BCBDA9}" srcId="{F440DA08-EB09-074D-ABC8-DCC52264EAFF}" destId="{F28BB4DA-4B7C-3B46-9481-E8C31852ED93}" srcOrd="2" destOrd="0" parTransId="{F05D76EC-AE04-C24B-84DC-2FBE89982E10}" sibTransId="{410EBAA6-A6A1-F540-9E3B-8092C8F613D9}"/>
    <dgm:cxn modelId="{BCADBD39-A4FA-9B44-AEE2-053E1D467D7A}" srcId="{F440DA08-EB09-074D-ABC8-DCC52264EAFF}" destId="{C06D51FA-1013-6242-86E7-8B3B0F12B327}" srcOrd="10" destOrd="0" parTransId="{8244DA65-CDAE-7B44-AE01-D29A74018C08}" sibTransId="{05C79F65-5FFC-DD4F-8E39-F52DC98D2B06}"/>
    <dgm:cxn modelId="{78AA433B-B062-284C-9CB4-92C2DA04966E}" type="presOf" srcId="{C06D51FA-1013-6242-86E7-8B3B0F12B327}" destId="{C008126C-C18C-C04C-873B-BA75D5169B9E}" srcOrd="0" destOrd="0" presId="urn:microsoft.com/office/officeart/2005/8/layout/radial3"/>
    <dgm:cxn modelId="{B835B65B-83A8-CD41-8F6A-D536C7D42291}" srcId="{F440DA08-EB09-074D-ABC8-DCC52264EAFF}" destId="{9EE2036A-F381-2C43-B626-5FC5921A6B9F}" srcOrd="4" destOrd="0" parTransId="{6AD69142-8A73-9046-A216-70BCDF3F71B9}" sibTransId="{DEAEADD9-136D-C74C-891D-4EE7A4F76AA8}"/>
    <dgm:cxn modelId="{070E1C62-9F0B-0142-A7BC-142501BB4291}" srcId="{F440DA08-EB09-074D-ABC8-DCC52264EAFF}" destId="{E154945C-88B8-4844-9D97-8CEE6EA2C1D6}" srcOrd="7" destOrd="0" parTransId="{73047080-050F-5244-90DF-43B48E91CE0D}" sibTransId="{A4019ADC-0324-D248-994C-76E869A88430}"/>
    <dgm:cxn modelId="{43C25864-973A-5A4A-BF3A-E7F55BAFD3BE}" type="presOf" srcId="{DAE50F55-F9E2-244B-86AA-0ECCB9F718DF}" destId="{C24CD556-B9DC-4E45-BFE3-65C01915F01D}" srcOrd="0" destOrd="0" presId="urn:microsoft.com/office/officeart/2005/8/layout/radial3"/>
    <dgm:cxn modelId="{C4D8B165-DF82-9849-B30D-E2F079EE5C69}" type="presOf" srcId="{7B641A88-1C61-4344-98B2-2559BE90E1A7}" destId="{801D36C1-DD39-794C-BF26-6A60AF6E56E1}" srcOrd="0" destOrd="0" presId="urn:microsoft.com/office/officeart/2005/8/layout/radial3"/>
    <dgm:cxn modelId="{DFD3186B-B835-8C4F-9218-6C763DE0DE68}" type="presOf" srcId="{F440DA08-EB09-074D-ABC8-DCC52264EAFF}" destId="{03303B2E-B68E-904D-8973-CE2D0F34674D}" srcOrd="0" destOrd="0" presId="urn:microsoft.com/office/officeart/2005/8/layout/radial3"/>
    <dgm:cxn modelId="{BF7A5B4E-D53F-B14E-9122-D9CB5DA1575F}" type="presOf" srcId="{5E06321A-8BCD-9341-B3F7-AE070235A4D1}" destId="{3AE6D91E-B8E7-6244-A7AF-78ED52ECF3DB}" srcOrd="0" destOrd="0" presId="urn:microsoft.com/office/officeart/2005/8/layout/radial3"/>
    <dgm:cxn modelId="{2F1E766F-180B-B846-BC3B-3C1DADF38ED5}" srcId="{F440DA08-EB09-074D-ABC8-DCC52264EAFF}" destId="{18548AF6-BFD9-6E40-A86B-6DDCC035A406}" srcOrd="9" destOrd="0" parTransId="{570A0BD6-1412-4C41-95F2-AF4CC9027763}" sibTransId="{E666A2F7-CFBE-F24E-BF1B-087ACA35CC7C}"/>
    <dgm:cxn modelId="{B3239A70-40EF-1949-BD2E-50F2AD9952CE}" srcId="{F440DA08-EB09-074D-ABC8-DCC52264EAFF}" destId="{5E06321A-8BCD-9341-B3F7-AE070235A4D1}" srcOrd="3" destOrd="0" parTransId="{1F513451-58B3-574B-8F14-5B7130F77E13}" sibTransId="{BAF9168D-A698-A348-BCEE-640A0B0024DF}"/>
    <dgm:cxn modelId="{724E8152-9975-E34C-A33B-6803ADC53F06}" type="presOf" srcId="{9EE2036A-F381-2C43-B626-5FC5921A6B9F}" destId="{C46B866B-2919-9647-A5E1-E531BC4BA3F3}" srcOrd="0" destOrd="0" presId="urn:microsoft.com/office/officeart/2005/8/layout/radial3"/>
    <dgm:cxn modelId="{45D7A257-9458-8040-B8DE-DFC35799FBB1}" type="presOf" srcId="{F28BB4DA-4B7C-3B46-9481-E8C31852ED93}" destId="{A60854E6-9B68-4048-BCB0-06E545C2BB44}" srcOrd="0" destOrd="0" presId="urn:microsoft.com/office/officeart/2005/8/layout/radial3"/>
    <dgm:cxn modelId="{4923E67B-1D25-7C42-8BE3-3FD61849F1D1}" srcId="{F440DA08-EB09-074D-ABC8-DCC52264EAFF}" destId="{6A648546-4A02-4044-8F01-C3C4E97A8BC8}" srcOrd="0" destOrd="0" parTransId="{1E30D865-748E-8E48-B00A-3C0CDDB9ACB1}" sibTransId="{DA8E5174-C9ED-6F4B-A9FE-B53CAE4380BE}"/>
    <dgm:cxn modelId="{17F05F9F-6FA9-1E4A-A66B-2D737758F7EF}" type="presOf" srcId="{6A648546-4A02-4044-8F01-C3C4E97A8BC8}" destId="{2CD142EF-CC4F-CC44-BF0B-3FDA7352C33C}" srcOrd="0" destOrd="0" presId="urn:microsoft.com/office/officeart/2005/8/layout/radial3"/>
    <dgm:cxn modelId="{26FD9FA2-2FF5-E046-A52B-A34FDC80A4B0}" srcId="{F440DA08-EB09-074D-ABC8-DCC52264EAFF}" destId="{0CDDAE6A-70C1-D84F-BA34-1331C9221F92}" srcOrd="5" destOrd="0" parTransId="{02A20CF0-44AD-194F-9A26-676EF0392169}" sibTransId="{C2433282-A70D-974E-B876-3D2586D87C8B}"/>
    <dgm:cxn modelId="{82702FAB-AA94-2845-A16C-3A43E97FD7D5}" srcId="{F440DA08-EB09-074D-ABC8-DCC52264EAFF}" destId="{26D56EF5-AA1D-8B4E-A13D-F7FF169D816D}" srcOrd="12" destOrd="0" parTransId="{BD166888-8EA1-1446-BED2-58EE38DCCD11}" sibTransId="{149341E6-F294-A940-A28A-286410C4F34D}"/>
    <dgm:cxn modelId="{77D666CD-F944-0043-8AFE-7FD226B2FB7D}" type="presOf" srcId="{1ED83396-9A73-D943-8FC4-212EE7C3000F}" destId="{CEE35E09-7BEB-E142-8D4C-3E3BA1C1FFD0}" srcOrd="0" destOrd="0" presId="urn:microsoft.com/office/officeart/2005/8/layout/radial3"/>
    <dgm:cxn modelId="{27D615E3-E741-664E-ABBA-AF47E0E68C85}" type="presOf" srcId="{26D56EF5-AA1D-8B4E-A13D-F7FF169D816D}" destId="{2B3C126D-CB41-E34D-BB57-0C733518D06E}" srcOrd="0" destOrd="0" presId="urn:microsoft.com/office/officeart/2005/8/layout/radial3"/>
    <dgm:cxn modelId="{AC8E56E5-39BE-F240-8EF7-B67048A011E8}" type="presOf" srcId="{79DE6930-E232-A64B-A55E-00D8E65BC44C}" destId="{6D29F461-7FD5-F247-AE77-743EB1E5913A}" srcOrd="0" destOrd="0" presId="urn:microsoft.com/office/officeart/2005/8/layout/radial3"/>
    <dgm:cxn modelId="{953CA1E5-5696-7A44-81D7-8A97528EFE0D}" type="presOf" srcId="{E154945C-88B8-4844-9D97-8CEE6EA2C1D6}" destId="{E33C9C17-09D3-BB4B-A2D8-7B6F9F5690E5}" srcOrd="0" destOrd="0" presId="urn:microsoft.com/office/officeart/2005/8/layout/radial3"/>
    <dgm:cxn modelId="{3999FBEA-AF6C-8344-9570-9A08AF8F69D4}" srcId="{F440DA08-EB09-074D-ABC8-DCC52264EAFF}" destId="{7B641A88-1C61-4344-98B2-2559BE90E1A7}" srcOrd="6" destOrd="0" parTransId="{81B87D1A-9247-B84C-ADB1-A47B963F050C}" sibTransId="{A5537188-D77B-6249-AD31-6507AC676C84}"/>
    <dgm:cxn modelId="{EF5608EB-A51E-F645-8339-09A22AEBA088}" srcId="{DAE50F55-F9E2-244B-86AA-0ECCB9F718DF}" destId="{F440DA08-EB09-074D-ABC8-DCC52264EAFF}" srcOrd="0" destOrd="0" parTransId="{3C97F8F1-2B14-B744-AB55-A3DD1205B93B}" sibTransId="{B2DCDDAA-4E3A-D148-9E75-51FBD9613CB2}"/>
    <dgm:cxn modelId="{295B13EE-4738-8A4E-A2F8-9565C66E945F}" srcId="{F440DA08-EB09-074D-ABC8-DCC52264EAFF}" destId="{1ED83396-9A73-D943-8FC4-212EE7C3000F}" srcOrd="8" destOrd="0" parTransId="{95ADE1ED-2CB7-1A4A-B1F8-E541CFF33EEF}" sibTransId="{AE6B22E6-A5FE-E847-8B48-1E7D97A27930}"/>
    <dgm:cxn modelId="{64D0AA4A-C2D4-C74B-BD3C-073F36E101C6}" type="presParOf" srcId="{C24CD556-B9DC-4E45-BFE3-65C01915F01D}" destId="{6F636BB7-1557-6748-9EC2-1068903C2491}" srcOrd="0" destOrd="0" presId="urn:microsoft.com/office/officeart/2005/8/layout/radial3"/>
    <dgm:cxn modelId="{C3E5620B-49FC-254B-A1D9-0642CB058636}" type="presParOf" srcId="{6F636BB7-1557-6748-9EC2-1068903C2491}" destId="{03303B2E-B68E-904D-8973-CE2D0F34674D}" srcOrd="0" destOrd="0" presId="urn:microsoft.com/office/officeart/2005/8/layout/radial3"/>
    <dgm:cxn modelId="{D4859679-D627-E24B-B4EF-F89859397EAF}" type="presParOf" srcId="{6F636BB7-1557-6748-9EC2-1068903C2491}" destId="{2CD142EF-CC4F-CC44-BF0B-3FDA7352C33C}" srcOrd="1" destOrd="0" presId="urn:microsoft.com/office/officeart/2005/8/layout/radial3"/>
    <dgm:cxn modelId="{FE7F936A-7C40-1F4C-93A1-73E35ACE2B50}" type="presParOf" srcId="{6F636BB7-1557-6748-9EC2-1068903C2491}" destId="{6D29F461-7FD5-F247-AE77-743EB1E5913A}" srcOrd="2" destOrd="0" presId="urn:microsoft.com/office/officeart/2005/8/layout/radial3"/>
    <dgm:cxn modelId="{18F6008B-FFA7-AA45-AAF7-19BDC6F72BEC}" type="presParOf" srcId="{6F636BB7-1557-6748-9EC2-1068903C2491}" destId="{A60854E6-9B68-4048-BCB0-06E545C2BB44}" srcOrd="3" destOrd="0" presId="urn:microsoft.com/office/officeart/2005/8/layout/radial3"/>
    <dgm:cxn modelId="{1BB19BCD-179B-0B4E-9DCD-ABA6FF409BA4}" type="presParOf" srcId="{6F636BB7-1557-6748-9EC2-1068903C2491}" destId="{3AE6D91E-B8E7-6244-A7AF-78ED52ECF3DB}" srcOrd="4" destOrd="0" presId="urn:microsoft.com/office/officeart/2005/8/layout/radial3"/>
    <dgm:cxn modelId="{79A795A6-A43C-8741-BC10-C806FE664EAF}" type="presParOf" srcId="{6F636BB7-1557-6748-9EC2-1068903C2491}" destId="{C46B866B-2919-9647-A5E1-E531BC4BA3F3}" srcOrd="5" destOrd="0" presId="urn:microsoft.com/office/officeart/2005/8/layout/radial3"/>
    <dgm:cxn modelId="{D033E0B3-31C3-F249-A5DB-2E8035127905}" type="presParOf" srcId="{6F636BB7-1557-6748-9EC2-1068903C2491}" destId="{DC7F2BAB-F354-DF49-9B44-4EDB8148C482}" srcOrd="6" destOrd="0" presId="urn:microsoft.com/office/officeart/2005/8/layout/radial3"/>
    <dgm:cxn modelId="{C742C0B1-53D8-A040-B2AB-5240F91F04C9}" type="presParOf" srcId="{6F636BB7-1557-6748-9EC2-1068903C2491}" destId="{801D36C1-DD39-794C-BF26-6A60AF6E56E1}" srcOrd="7" destOrd="0" presId="urn:microsoft.com/office/officeart/2005/8/layout/radial3"/>
    <dgm:cxn modelId="{DFAE3B61-4FFB-3646-A5D5-04BECF84AF2F}" type="presParOf" srcId="{6F636BB7-1557-6748-9EC2-1068903C2491}" destId="{E33C9C17-09D3-BB4B-A2D8-7B6F9F5690E5}" srcOrd="8" destOrd="0" presId="urn:microsoft.com/office/officeart/2005/8/layout/radial3"/>
    <dgm:cxn modelId="{19275354-CCBA-534D-8217-D0431EBACE69}" type="presParOf" srcId="{6F636BB7-1557-6748-9EC2-1068903C2491}" destId="{CEE35E09-7BEB-E142-8D4C-3E3BA1C1FFD0}" srcOrd="9" destOrd="0" presId="urn:microsoft.com/office/officeart/2005/8/layout/radial3"/>
    <dgm:cxn modelId="{2C71FBA1-6A99-D441-92FE-F8099E402012}" type="presParOf" srcId="{6F636BB7-1557-6748-9EC2-1068903C2491}" destId="{B8FE4732-4440-514F-B540-E7E101C880E9}" srcOrd="10" destOrd="0" presId="urn:microsoft.com/office/officeart/2005/8/layout/radial3"/>
    <dgm:cxn modelId="{2067642D-A1C6-D149-8227-14025F5DC5D7}" type="presParOf" srcId="{6F636BB7-1557-6748-9EC2-1068903C2491}" destId="{C008126C-C18C-C04C-873B-BA75D5169B9E}" srcOrd="11" destOrd="0" presId="urn:microsoft.com/office/officeart/2005/8/layout/radial3"/>
    <dgm:cxn modelId="{C37F2537-3C9E-2C44-A96F-E06D39066035}" type="presParOf" srcId="{6F636BB7-1557-6748-9EC2-1068903C2491}" destId="{BDA68152-B3CD-374C-A356-0DA9E157C66C}" srcOrd="12" destOrd="0" presId="urn:microsoft.com/office/officeart/2005/8/layout/radial3"/>
    <dgm:cxn modelId="{138DBC87-39E9-534F-B22E-EA2F35E28872}" type="presParOf" srcId="{6F636BB7-1557-6748-9EC2-1068903C2491}" destId="{2B3C126D-CB41-E34D-BB57-0C733518D06E}" srcOrd="13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03B2E-B68E-904D-8973-CE2D0F34674D}">
      <dsp:nvSpPr>
        <dsp:cNvPr id="0" name=""/>
        <dsp:cNvSpPr/>
      </dsp:nvSpPr>
      <dsp:spPr>
        <a:xfrm>
          <a:off x="2107406" y="1114254"/>
          <a:ext cx="1881187" cy="1881187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e-Infrastructure International Partnerships</a:t>
          </a:r>
        </a:p>
      </dsp:txBody>
      <dsp:txXfrm>
        <a:off x="2382899" y="1389747"/>
        <a:ext cx="1330201" cy="1330201"/>
      </dsp:txXfrm>
    </dsp:sp>
    <dsp:sp modelId="{2CD142EF-CC4F-CC44-BF0B-3FDA7352C33C}">
      <dsp:nvSpPr>
        <dsp:cNvPr id="0" name=""/>
        <dsp:cNvSpPr/>
      </dsp:nvSpPr>
      <dsp:spPr>
        <a:xfrm>
          <a:off x="2577703" y="11993"/>
          <a:ext cx="940593" cy="940593"/>
        </a:xfrm>
        <a:prstGeom prst="ellipse">
          <a:avLst/>
        </a:prstGeom>
        <a:solidFill>
          <a:schemeClr val="accent4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CSIR </a:t>
          </a:r>
          <a:r>
            <a:rPr lang="en-GB" sz="800" kern="1200" dirty="0" err="1"/>
            <a:t>Meraka</a:t>
          </a:r>
          <a:r>
            <a:rPr lang="en-GB" sz="800" kern="1200" dirty="0"/>
            <a:t> Institute (South Africa)</a:t>
          </a:r>
        </a:p>
      </dsp:txBody>
      <dsp:txXfrm>
        <a:off x="2715450" y="149740"/>
        <a:ext cx="665099" cy="665099"/>
      </dsp:txXfrm>
    </dsp:sp>
    <dsp:sp modelId="{6D29F461-7FD5-F247-AE77-743EB1E5913A}">
      <dsp:nvSpPr>
        <dsp:cNvPr id="0" name=""/>
        <dsp:cNvSpPr/>
      </dsp:nvSpPr>
      <dsp:spPr>
        <a:xfrm>
          <a:off x="3308506" y="192120"/>
          <a:ext cx="940593" cy="940593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Open Science Grid (USA)</a:t>
          </a:r>
        </a:p>
      </dsp:txBody>
      <dsp:txXfrm>
        <a:off x="3446253" y="329867"/>
        <a:ext cx="665099" cy="665099"/>
      </dsp:txXfrm>
    </dsp:sp>
    <dsp:sp modelId="{A60854E6-9B68-4048-BCB0-06E545C2BB44}">
      <dsp:nvSpPr>
        <dsp:cNvPr id="0" name=""/>
        <dsp:cNvSpPr/>
      </dsp:nvSpPr>
      <dsp:spPr>
        <a:xfrm>
          <a:off x="3871892" y="691236"/>
          <a:ext cx="940593" cy="940593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The Latin American Centre for Physics (CLAF)</a:t>
          </a:r>
        </a:p>
      </dsp:txBody>
      <dsp:txXfrm>
        <a:off x="4009639" y="828983"/>
        <a:ext cx="665099" cy="665099"/>
      </dsp:txXfrm>
    </dsp:sp>
    <dsp:sp modelId="{3AE6D91E-B8E7-6244-A7AF-78ED52ECF3DB}">
      <dsp:nvSpPr>
        <dsp:cNvPr id="0" name=""/>
        <dsp:cNvSpPr/>
      </dsp:nvSpPr>
      <dsp:spPr>
        <a:xfrm>
          <a:off x="4138794" y="1395000"/>
          <a:ext cx="940593" cy="940593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Compute Canada</a:t>
          </a:r>
        </a:p>
      </dsp:txBody>
      <dsp:txXfrm>
        <a:off x="4276541" y="1532747"/>
        <a:ext cx="665099" cy="665099"/>
      </dsp:txXfrm>
    </dsp:sp>
    <dsp:sp modelId="{C46B866B-2919-9647-A5E1-E531BC4BA3F3}">
      <dsp:nvSpPr>
        <dsp:cNvPr id="0" name=""/>
        <dsp:cNvSpPr/>
      </dsp:nvSpPr>
      <dsp:spPr>
        <a:xfrm>
          <a:off x="4048069" y="2142187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Centre for Development of Advanced Computing (C-DAC, India)</a:t>
          </a:r>
        </a:p>
      </dsp:txBody>
      <dsp:txXfrm>
        <a:off x="4185816" y="2279934"/>
        <a:ext cx="665099" cy="665099"/>
      </dsp:txXfrm>
    </dsp:sp>
    <dsp:sp modelId="{DC7F2BAB-F354-DF49-9B44-4EDB8148C482}">
      <dsp:nvSpPr>
        <dsp:cNvPr id="0" name=""/>
        <dsp:cNvSpPr/>
      </dsp:nvSpPr>
      <dsp:spPr>
        <a:xfrm>
          <a:off x="3620501" y="2761627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Academia </a:t>
          </a:r>
          <a:r>
            <a:rPr lang="en-GB" sz="800" kern="1200" dirty="0" err="1"/>
            <a:t>Sinica</a:t>
          </a:r>
          <a:r>
            <a:rPr lang="en-GB" sz="800" kern="1200" dirty="0"/>
            <a:t> Grid Computing Centre (ASGC)</a:t>
          </a:r>
        </a:p>
      </dsp:txBody>
      <dsp:txXfrm>
        <a:off x="3758248" y="2899374"/>
        <a:ext cx="665099" cy="665099"/>
      </dsp:txXfrm>
    </dsp:sp>
    <dsp:sp modelId="{801D36C1-DD39-794C-BF26-6A60AF6E56E1}">
      <dsp:nvSpPr>
        <dsp:cNvPr id="0" name=""/>
        <dsp:cNvSpPr/>
      </dsp:nvSpPr>
      <dsp:spPr>
        <a:xfrm>
          <a:off x="2954040" y="3111412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Inst. of High Energy Physics (IHEP, China)</a:t>
          </a:r>
        </a:p>
      </dsp:txBody>
      <dsp:txXfrm>
        <a:off x="3091787" y="3249159"/>
        <a:ext cx="665099" cy="665099"/>
      </dsp:txXfrm>
    </dsp:sp>
    <dsp:sp modelId="{E33C9C17-09D3-BB4B-A2D8-7B6F9F5690E5}">
      <dsp:nvSpPr>
        <dsp:cNvPr id="0" name=""/>
        <dsp:cNvSpPr/>
      </dsp:nvSpPr>
      <dsp:spPr>
        <a:xfrm>
          <a:off x="2201365" y="3111412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Computer Network Information Center (CNIC, China)</a:t>
          </a:r>
        </a:p>
      </dsp:txBody>
      <dsp:txXfrm>
        <a:off x="2339112" y="3249159"/>
        <a:ext cx="665099" cy="665099"/>
      </dsp:txXfrm>
    </dsp:sp>
    <dsp:sp modelId="{CEE35E09-7BEB-E142-8D4C-3E3BA1C1FFD0}">
      <dsp:nvSpPr>
        <dsp:cNvPr id="0" name=""/>
        <dsp:cNvSpPr/>
      </dsp:nvSpPr>
      <dsp:spPr>
        <a:xfrm>
          <a:off x="1534904" y="2761627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Shanghai Technology Development Co. (SSTIR, China)</a:t>
          </a:r>
        </a:p>
      </dsp:txBody>
      <dsp:txXfrm>
        <a:off x="1672651" y="2899374"/>
        <a:ext cx="665099" cy="665099"/>
      </dsp:txXfrm>
    </dsp:sp>
    <dsp:sp modelId="{B8FE4732-4440-514F-B540-E7E101C880E9}">
      <dsp:nvSpPr>
        <dsp:cNvPr id="0" name=""/>
        <dsp:cNvSpPr/>
      </dsp:nvSpPr>
      <dsp:spPr>
        <a:xfrm>
          <a:off x="1107336" y="2142187"/>
          <a:ext cx="940593" cy="940593"/>
        </a:xfrm>
        <a:prstGeom prst="ellipse">
          <a:avLst/>
        </a:prstGeom>
        <a:solidFill>
          <a:schemeClr val="accent1">
            <a:shade val="80000"/>
            <a:alpha val="50000"/>
            <a:hueOff val="268679"/>
            <a:satOff val="-4812"/>
            <a:lumOff val="204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Inst. of Mathematics and Computer Science (IMCS UL, Latvia)</a:t>
          </a:r>
        </a:p>
      </dsp:txBody>
      <dsp:txXfrm>
        <a:off x="1245083" y="2279934"/>
        <a:ext cx="665099" cy="665099"/>
      </dsp:txXfrm>
    </dsp:sp>
    <dsp:sp modelId="{C008126C-C18C-C04C-873B-BA75D5169B9E}">
      <dsp:nvSpPr>
        <dsp:cNvPr id="0" name=""/>
        <dsp:cNvSpPr/>
      </dsp:nvSpPr>
      <dsp:spPr>
        <a:xfrm>
          <a:off x="1016611" y="1395000"/>
          <a:ext cx="940593" cy="940593"/>
        </a:xfrm>
        <a:prstGeom prst="ellipse">
          <a:avLst/>
        </a:prstGeom>
        <a:solidFill>
          <a:schemeClr val="accent1">
            <a:shade val="80000"/>
            <a:alpha val="50000"/>
            <a:hueOff val="295547"/>
            <a:satOff val="-5294"/>
            <a:lumOff val="2249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GRENA (Georgia)</a:t>
          </a:r>
        </a:p>
      </dsp:txBody>
      <dsp:txXfrm>
        <a:off x="1154358" y="1532747"/>
        <a:ext cx="665099" cy="665099"/>
      </dsp:txXfrm>
    </dsp:sp>
    <dsp:sp modelId="{BDA68152-B3CD-374C-A356-0DA9E157C66C}">
      <dsp:nvSpPr>
        <dsp:cNvPr id="0" name=""/>
        <dsp:cNvSpPr/>
      </dsp:nvSpPr>
      <dsp:spPr>
        <a:xfrm>
          <a:off x="1283513" y="691236"/>
          <a:ext cx="940593" cy="940593"/>
        </a:xfrm>
        <a:prstGeom prst="ellipse">
          <a:avLst/>
        </a:prstGeom>
        <a:solidFill>
          <a:schemeClr val="accent1">
            <a:shade val="80000"/>
            <a:alpha val="50000"/>
            <a:hueOff val="322415"/>
            <a:satOff val="-5775"/>
            <a:lumOff val="2454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RENAM (Moldova)</a:t>
          </a:r>
        </a:p>
      </dsp:txBody>
      <dsp:txXfrm>
        <a:off x="1421260" y="828983"/>
        <a:ext cx="665099" cy="665099"/>
      </dsp:txXfrm>
    </dsp:sp>
    <dsp:sp modelId="{2B3C126D-CB41-E34D-BB57-0C733518D06E}">
      <dsp:nvSpPr>
        <dsp:cNvPr id="0" name=""/>
        <dsp:cNvSpPr/>
      </dsp:nvSpPr>
      <dsp:spPr>
        <a:xfrm>
          <a:off x="1846899" y="192120"/>
          <a:ext cx="940593" cy="940593"/>
        </a:xfrm>
        <a:prstGeom prst="ellipse">
          <a:avLst/>
        </a:prstGeom>
        <a:solidFill>
          <a:schemeClr val="accent1">
            <a:shade val="80000"/>
            <a:alpha val="5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GEANT Association</a:t>
          </a:r>
        </a:p>
      </dsp:txBody>
      <dsp:txXfrm>
        <a:off x="1984646" y="329867"/>
        <a:ext cx="665099" cy="665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Giuseppe to update</a:t>
            </a:r>
            <a:endParaRPr/>
          </a:p>
        </p:txBody>
      </p:sp>
      <p:sp>
        <p:nvSpPr>
          <p:cNvPr id="285" name="Google Shape;28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Largest scientific apparatus ever build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27km around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general purpose detectors: Huge microscopes – to explore the very small – using a long lever arm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specialized detectors</a:t>
            </a:r>
            <a:endParaRPr/>
          </a:p>
        </p:txBody>
      </p:sp>
      <p:sp>
        <p:nvSpPr>
          <p:cNvPr id="403" name="Google Shape;40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Motivations of providers – National mission  vs.   pay for 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Regular satisfaction interviews</a:t>
            </a:r>
            <a:endParaRPr/>
          </a:p>
        </p:txBody>
      </p:sp>
      <p:sp>
        <p:nvSpPr>
          <p:cNvPr id="319" name="Google Shape;31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>
            <a:spLocks noGrp="1"/>
          </p:cNvSpPr>
          <p:nvPr>
            <p:ph type="subTitle" idx="1"/>
          </p:nvPr>
        </p:nvSpPr>
        <p:spPr>
          <a:xfrm>
            <a:off x="329919" y="2490809"/>
            <a:ext cx="4543746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title"/>
          </p:nvPr>
        </p:nvSpPr>
        <p:spPr>
          <a:xfrm>
            <a:off x="329919" y="1948714"/>
            <a:ext cx="4815417" cy="52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body" idx="2"/>
          </p:nvPr>
        </p:nvSpPr>
        <p:spPr>
          <a:xfrm>
            <a:off x="354634" y="3636204"/>
            <a:ext cx="1936583" cy="2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body" idx="3"/>
          </p:nvPr>
        </p:nvSpPr>
        <p:spPr>
          <a:xfrm>
            <a:off x="354634" y="3353555"/>
            <a:ext cx="1936583" cy="2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/>
          <p:nvPr/>
        </p:nvSpPr>
        <p:spPr>
          <a:xfrm>
            <a:off x="723100" y="4558808"/>
            <a:ext cx="2173781" cy="30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The work of the EGI Foundation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partly funded by the European Commission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under H2020 Framework Programme</a:t>
            </a:r>
            <a:endParaRPr/>
          </a:p>
        </p:txBody>
      </p:sp>
      <p:pic>
        <p:nvPicPr>
          <p:cNvPr id="72" name="Google Shape;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761" y="4558808"/>
            <a:ext cx="471315" cy="30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body" idx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5"/>
          <p:cNvSpPr txBox="1">
            <a:spLocks noGrp="1"/>
          </p:cNvSpPr>
          <p:nvPr>
            <p:ph type="dt" idx="10"/>
          </p:nvPr>
        </p:nvSpPr>
        <p:spPr>
          <a:xfrm>
            <a:off x="2969335" y="477178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ftr" idx="11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sldNum" idx="12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ubTitle" idx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 columns">
  <p:cSld name="Text 2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subTitle" idx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2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3"/>
          </p:nvPr>
        </p:nvSpPr>
        <p:spPr>
          <a:xfrm>
            <a:off x="4649932" y="1369219"/>
            <a:ext cx="4317422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>
            <a:spLocks noGrp="1"/>
          </p:cNvSpPr>
          <p:nvPr>
            <p:ph type="body" idx="1"/>
          </p:nvPr>
        </p:nvSpPr>
        <p:spPr>
          <a:xfrm>
            <a:off x="176646" y="1369217"/>
            <a:ext cx="2811410" cy="319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2"/>
          </p:nvPr>
        </p:nvSpPr>
        <p:spPr>
          <a:xfrm>
            <a:off x="3180000" y="1369217"/>
            <a:ext cx="2783999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body" idx="3"/>
          </p:nvPr>
        </p:nvSpPr>
        <p:spPr>
          <a:xfrm>
            <a:off x="6155944" y="1369216"/>
            <a:ext cx="2783999" cy="319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subTitle" idx="4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">
  <p:cSld name="Text + imag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>
            <a:spLocks noGrp="1"/>
          </p:cNvSpPr>
          <p:nvPr>
            <p:ph type="pic" idx="2"/>
          </p:nvPr>
        </p:nvSpPr>
        <p:spPr>
          <a:xfrm>
            <a:off x="4649933" y="1370013"/>
            <a:ext cx="4275858" cy="319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subTitle" idx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3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/>
          <p:nvPr/>
        </p:nvSpPr>
        <p:spPr>
          <a:xfrm>
            <a:off x="723100" y="4558808"/>
            <a:ext cx="2173781" cy="30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The work of the EGI Foundation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partly funded by the European Commission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under H2020 Framework Programme</a:t>
            </a:r>
            <a:endParaRPr/>
          </a:p>
        </p:txBody>
      </p:sp>
      <p:pic>
        <p:nvPicPr>
          <p:cNvPr id="60" name="Google Shape;6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761" y="4558808"/>
            <a:ext cx="471315" cy="30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B20CF5-E585-CD41-BAD6-1969BBA40D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AB6673-AF44-DE40-B68F-16EEAD288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33673A8-8F9C-C041-B054-ED5A8A2255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3611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/>
        </p:nvSpPr>
        <p:spPr>
          <a:xfrm>
            <a:off x="546242" y="816345"/>
            <a:ext cx="1656681" cy="35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www.egi.eu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E67AD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@EGI_eInfra</a:t>
            </a:r>
            <a:endParaRPr/>
          </a:p>
        </p:txBody>
      </p:sp>
      <p:sp>
        <p:nvSpPr>
          <p:cNvPr id="11" name="Google Shape;11;p31"/>
          <p:cNvSpPr txBox="1"/>
          <p:nvPr/>
        </p:nvSpPr>
        <p:spPr>
          <a:xfrm>
            <a:off x="723100" y="4558808"/>
            <a:ext cx="2173781" cy="30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The work of the EGI Foundation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partly funded by the European Commission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under H2020 Framework Programme</a:t>
            </a:r>
            <a:endParaRPr/>
          </a:p>
        </p:txBody>
      </p:sp>
      <p:pic>
        <p:nvPicPr>
          <p:cNvPr id="12" name="Google Shape;1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761" y="4558808"/>
            <a:ext cx="471315" cy="30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418" y="1050147"/>
            <a:ext cx="133824" cy="11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0238" y="2080636"/>
            <a:ext cx="2136858" cy="164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986" y="892073"/>
            <a:ext cx="113256" cy="1189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1"/>
          <p:cNvSpPr txBox="1"/>
          <p:nvPr/>
        </p:nvSpPr>
        <p:spPr>
          <a:xfrm>
            <a:off x="2624575" y="53846"/>
            <a:ext cx="4091495" cy="44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EGI: Advanced Computing for Research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3"/>
          <p:cNvSpPr txBox="1"/>
          <p:nvPr/>
        </p:nvSpPr>
        <p:spPr>
          <a:xfrm>
            <a:off x="6359778" y="4909725"/>
            <a:ext cx="980136" cy="15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@EGI_eInfra</a:t>
            </a:r>
            <a:endParaRPr sz="800" b="0" i="0" u="none" strike="noStrike" cap="none">
              <a:solidFill>
                <a:srgbClr val="0E67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3"/>
          <p:cNvSpPr txBox="1"/>
          <p:nvPr/>
        </p:nvSpPr>
        <p:spPr>
          <a:xfrm>
            <a:off x="5481272" y="4909682"/>
            <a:ext cx="716899" cy="1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www.egi.eu</a:t>
            </a:r>
            <a:endParaRPr sz="800" b="0" i="0" u="none" strike="noStrike" cap="none">
              <a:solidFill>
                <a:srgbClr val="0E67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33"/>
          <p:cNvCxnSpPr/>
          <p:nvPr/>
        </p:nvCxnSpPr>
        <p:spPr>
          <a:xfrm>
            <a:off x="6150117" y="4965272"/>
            <a:ext cx="0" cy="17822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" name="Google Shape;26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52255" y="61362"/>
            <a:ext cx="523131" cy="40266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3"/>
          <p:cNvSpPr txBox="1"/>
          <p:nvPr/>
        </p:nvSpPr>
        <p:spPr>
          <a:xfrm>
            <a:off x="7425809" y="4923184"/>
            <a:ext cx="74571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22/04/2020</a:t>
            </a:r>
            <a:endParaRPr sz="900" b="1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3"/>
          <p:cNvSpPr txBox="1"/>
          <p:nvPr/>
        </p:nvSpPr>
        <p:spPr>
          <a:xfrm>
            <a:off x="8783491" y="4915226"/>
            <a:ext cx="38985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76638" y="4965272"/>
            <a:ext cx="119690" cy="10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29503" y="4965701"/>
            <a:ext cx="93380" cy="980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/>
          <p:nvPr/>
        </p:nvSpPr>
        <p:spPr>
          <a:xfrm>
            <a:off x="6481460" y="3988285"/>
            <a:ext cx="1691495" cy="3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This work by the EGI Foundation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licensed under a Creative Commons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Attribution 4.0 International License.</a:t>
            </a:r>
            <a:endParaRPr/>
          </a:p>
        </p:txBody>
      </p:sp>
      <p:pic>
        <p:nvPicPr>
          <p:cNvPr id="63" name="Google Shape;6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3609" y="2067920"/>
            <a:ext cx="2268644" cy="174267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6"/>
          <p:cNvSpPr txBox="1"/>
          <p:nvPr/>
        </p:nvSpPr>
        <p:spPr>
          <a:xfrm>
            <a:off x="1801707" y="2970116"/>
            <a:ext cx="2609316" cy="4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/>
          </a:p>
        </p:txBody>
      </p:sp>
      <p:sp>
        <p:nvSpPr>
          <p:cNvPr id="65" name="Google Shape;65;p36"/>
          <p:cNvSpPr txBox="1"/>
          <p:nvPr/>
        </p:nvSpPr>
        <p:spPr>
          <a:xfrm>
            <a:off x="1801707" y="2556157"/>
            <a:ext cx="3386665" cy="4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attention.</a:t>
            </a:r>
            <a:endParaRPr/>
          </a:p>
        </p:txBody>
      </p:sp>
      <p:sp>
        <p:nvSpPr>
          <p:cNvPr id="66" name="Google Shape;66;p36"/>
          <p:cNvSpPr txBox="1"/>
          <p:nvPr/>
        </p:nvSpPr>
        <p:spPr>
          <a:xfrm>
            <a:off x="546242" y="828045"/>
            <a:ext cx="1656681" cy="35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900"/>
              <a:buFont typeface="Arial"/>
              <a:buNone/>
            </a:pPr>
            <a:r>
              <a:rPr lang="en-US" sz="9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www.egi.eu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E67AD"/>
              </a:buClr>
              <a:buSzPts val="900"/>
              <a:buFont typeface="Arial"/>
              <a:buNone/>
            </a:pPr>
            <a:r>
              <a:rPr lang="en-US" sz="900" b="0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@EGI_eInfra</a:t>
            </a:r>
            <a:endParaRPr/>
          </a:p>
        </p:txBody>
      </p:sp>
      <p:pic>
        <p:nvPicPr>
          <p:cNvPr id="67" name="Google Shape;6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418" y="1074373"/>
            <a:ext cx="133824" cy="11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986" y="903773"/>
            <a:ext cx="113256" cy="11895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6"/>
          <p:cNvSpPr txBox="1"/>
          <p:nvPr/>
        </p:nvSpPr>
        <p:spPr>
          <a:xfrm>
            <a:off x="2624575" y="53846"/>
            <a:ext cx="4091495" cy="44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800"/>
              <a:buFont typeface="Arial"/>
              <a:buNone/>
            </a:pPr>
            <a:r>
              <a:rPr lang="en-US" sz="18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EGI: Advanced Computing for Research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hyperlink" Target="https://documents.egi.eu/document/338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books.egi.e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9.gi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www.egi.eu/internal-services/" TargetMode="External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i.eu/use-cases/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gi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ec.europa.eu/digital-single-market/en/european-cloud-initiativ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s://www.egi.eu/about/publications/" TargetMode="External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hyperlink" Target="mailto:support@egi.eu" TargetMode="External"/><Relationship Id="rId10" Type="http://schemas.openxmlformats.org/officeDocument/2006/relationships/image" Target="../media/image93.png"/><Relationship Id="rId4" Type="http://schemas.openxmlformats.org/officeDocument/2006/relationships/hyperlink" Target="https://www.egi.eu/services/" TargetMode="External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egi.eu/about/egi-council/joining-the-egi-council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hyperlink" Target="https://docs.egi.eu/" TargetMode="External"/><Relationship Id="rId5" Type="http://schemas.openxmlformats.org/officeDocument/2006/relationships/image" Target="../media/image21.png"/><Relationship Id="rId10" Type="http://schemas.openxmlformats.org/officeDocument/2006/relationships/hyperlink" Target="https://www.egi.eu/services/" TargetMode="External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2.png"/><Relationship Id="rId5" Type="http://schemas.openxmlformats.org/officeDocument/2006/relationships/diagramData" Target="../diagrams/data1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microsoft.com/office/2007/relationships/diagramDrawing" Target="../diagrams/drawing1.xml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71364" y="1904762"/>
            <a:ext cx="4929457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800" dirty="0"/>
              <a:t>EGI 101: introduction to EGI</a:t>
            </a:r>
            <a:endParaRPr lang="en-GB" sz="2800"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body" idx="2"/>
          </p:nvPr>
        </p:nvSpPr>
        <p:spPr>
          <a:xfrm>
            <a:off x="71364" y="2767192"/>
            <a:ext cx="3012880" cy="2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 dirty="0"/>
              <a:t>Head of Services, Solutions, Support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 dirty="0"/>
              <a:t>gergely.sipos@egi.eu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body" idx="3"/>
          </p:nvPr>
        </p:nvSpPr>
        <p:spPr>
          <a:xfrm>
            <a:off x="71364" y="2467998"/>
            <a:ext cx="1936583" cy="2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dirty="0"/>
              <a:t>Gergely Sipos</a:t>
            </a: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7793985" y="0"/>
            <a:ext cx="13500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 Conference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2/Nov/2020</a:t>
            </a:r>
            <a:endParaRPr dirty="0"/>
          </a:p>
        </p:txBody>
      </p:sp>
      <p:sp>
        <p:nvSpPr>
          <p:cNvPr id="93" name="Google Shape;93;p1"/>
          <p:cNvSpPr/>
          <p:nvPr/>
        </p:nvSpPr>
        <p:spPr>
          <a:xfrm>
            <a:off x="2574151" y="0"/>
            <a:ext cx="4195483" cy="537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Who do we serve</a:t>
            </a:r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/>
          </a:p>
        </p:txBody>
      </p:sp>
      <p:sp>
        <p:nvSpPr>
          <p:cNvPr id="258" name="Google Shape;258;p10"/>
          <p:cNvSpPr txBox="1"/>
          <p:nvPr/>
        </p:nvSpPr>
        <p:spPr>
          <a:xfrm>
            <a:off x="1032087" y="4456621"/>
            <a:ext cx="1189459" cy="48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b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infrastructures</a:t>
            </a:r>
            <a:endParaRPr/>
          </a:p>
        </p:txBody>
      </p:sp>
      <p:cxnSp>
        <p:nvCxnSpPr>
          <p:cNvPr id="259" name="Google Shape;259;p10"/>
          <p:cNvCxnSpPr/>
          <p:nvPr/>
        </p:nvCxnSpPr>
        <p:spPr>
          <a:xfrm>
            <a:off x="1178258" y="4456622"/>
            <a:ext cx="7258631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60" name="Google Shape;260;p10"/>
          <p:cNvCxnSpPr/>
          <p:nvPr/>
        </p:nvCxnSpPr>
        <p:spPr>
          <a:xfrm rot="10800000">
            <a:off x="1178256" y="1108251"/>
            <a:ext cx="0" cy="334837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61" name="Google Shape;261;p10"/>
          <p:cNvSpPr txBox="1"/>
          <p:nvPr/>
        </p:nvSpPr>
        <p:spPr>
          <a:xfrm>
            <a:off x="282192" y="939793"/>
            <a:ext cx="875848" cy="71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Size of </a:t>
            </a:r>
            <a:b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individual</a:t>
            </a:r>
            <a:b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groups</a:t>
            </a:r>
            <a:endParaRPr/>
          </a:p>
        </p:txBody>
      </p:sp>
      <p:sp>
        <p:nvSpPr>
          <p:cNvPr id="262" name="Google Shape;262;p10"/>
          <p:cNvSpPr txBox="1"/>
          <p:nvPr/>
        </p:nvSpPr>
        <p:spPr>
          <a:xfrm>
            <a:off x="2342230" y="4456622"/>
            <a:ext cx="2176654" cy="48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Multinational communities </a:t>
            </a:r>
            <a:b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(often H2020 projects)</a:t>
            </a:r>
            <a:endParaRPr/>
          </a:p>
        </p:txBody>
      </p:sp>
      <p:sp>
        <p:nvSpPr>
          <p:cNvPr id="263" name="Google Shape;263;p10"/>
          <p:cNvSpPr txBox="1"/>
          <p:nvPr/>
        </p:nvSpPr>
        <p:spPr>
          <a:xfrm>
            <a:off x="6852577" y="4478834"/>
            <a:ext cx="1584312" cy="27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‘Long tail of science’</a:t>
            </a:r>
            <a:endParaRPr/>
          </a:p>
        </p:txBody>
      </p:sp>
      <p:sp>
        <p:nvSpPr>
          <p:cNvPr id="264" name="Google Shape;264;p10"/>
          <p:cNvSpPr txBox="1"/>
          <p:nvPr/>
        </p:nvSpPr>
        <p:spPr>
          <a:xfrm>
            <a:off x="1328383" y="1010146"/>
            <a:ext cx="736388" cy="249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WLCG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EISCAT_3D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LOFAR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ELIXIR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DARIAH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LifeWatch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EMSO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eLTER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0"/>
          <p:cNvSpPr txBox="1"/>
          <p:nvPr/>
        </p:nvSpPr>
        <p:spPr>
          <a:xfrm>
            <a:off x="2857450" y="1699562"/>
            <a:ext cx="1274997" cy="249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WeNMR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LSGC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BioExcel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NextGEOSS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SoBigData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PolicyCloud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AgINFRA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OpenRiskNet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OpenDreamKit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DRIHM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PhenoMeNal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Multiscale Genomics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0"/>
          <p:cNvSpPr txBox="1"/>
          <p:nvPr/>
        </p:nvSpPr>
        <p:spPr>
          <a:xfrm>
            <a:off x="6581335" y="1963646"/>
            <a:ext cx="1728646" cy="249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PeachNote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CEBA Galaxy eLab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Semiconductor design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Main-belt comets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 pysics studies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imaging (LS)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Bovine tuberculosis spread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Convergent evol. in genomes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Geography evolution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Seafloor seismic waves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liver maps with MRI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Metabolic rate modelling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Genome alignment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Tapeworms infection on fish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267" name="Google Shape;267;p10"/>
          <p:cNvSpPr txBox="1"/>
          <p:nvPr/>
        </p:nvSpPr>
        <p:spPr>
          <a:xfrm>
            <a:off x="4961108" y="4456622"/>
            <a:ext cx="768063" cy="48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Industry,</a:t>
            </a:r>
            <a:b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SMEs</a:t>
            </a:r>
            <a:endParaRPr/>
          </a:p>
        </p:txBody>
      </p:sp>
      <p:sp>
        <p:nvSpPr>
          <p:cNvPr id="268" name="Google Shape;268;p10"/>
          <p:cNvSpPr txBox="1"/>
          <p:nvPr/>
        </p:nvSpPr>
        <p:spPr>
          <a:xfrm>
            <a:off x="4964510" y="1837876"/>
            <a:ext cx="891879" cy="265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 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Exprivia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CFD Support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CloudEO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CloudSME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Ecohydros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EOproc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IBM Research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mITSM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Numeca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Peachnote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RHEA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SixSq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Terradue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UberCloud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269" name="Google Shape;269;p10"/>
          <p:cNvSpPr/>
          <p:nvPr/>
        </p:nvSpPr>
        <p:spPr>
          <a:xfrm rot="10800000">
            <a:off x="1275505" y="-1695164"/>
            <a:ext cx="12362474" cy="6102678"/>
          </a:xfrm>
          <a:prstGeom prst="arc">
            <a:avLst>
              <a:gd name="adj1" fmla="val 16200000"/>
              <a:gd name="adj2" fmla="val 60107"/>
            </a:avLst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title"/>
          </p:nvPr>
        </p:nvSpPr>
        <p:spPr>
          <a:xfrm>
            <a:off x="2579083" y="169146"/>
            <a:ext cx="6472185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400"/>
              <a:buFont typeface="Calibri"/>
              <a:buNone/>
            </a:pPr>
            <a:r>
              <a:rPr lang="en-US" sz="2400" dirty="0"/>
              <a:t>Allocating capacity for user communities </a:t>
            </a:r>
            <a:endParaRPr dirty="0"/>
          </a:p>
        </p:txBody>
      </p:sp>
      <p:grpSp>
        <p:nvGrpSpPr>
          <p:cNvPr id="322" name="Google Shape;322;p13"/>
          <p:cNvGrpSpPr/>
          <p:nvPr/>
        </p:nvGrpSpPr>
        <p:grpSpPr>
          <a:xfrm>
            <a:off x="282022" y="2072375"/>
            <a:ext cx="2232248" cy="1586249"/>
            <a:chOff x="-252537" y="3530274"/>
            <a:chExt cx="2232248" cy="1586249"/>
          </a:xfrm>
        </p:grpSpPr>
        <p:sp>
          <p:nvSpPr>
            <p:cNvPr id="323" name="Google Shape;323;p13"/>
            <p:cNvSpPr txBox="1"/>
            <p:nvPr/>
          </p:nvSpPr>
          <p:spPr>
            <a:xfrm>
              <a:off x="-252537" y="4470192"/>
              <a:ext cx="22322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Project/Community representative</a:t>
              </a:r>
              <a:endParaRPr/>
            </a:p>
          </p:txBody>
        </p:sp>
        <p:pic>
          <p:nvPicPr>
            <p:cNvPr id="324" name="Google Shape;324;p13" descr="C:\Users\Krakowian\Google Drive\EGI\Images - icons\women-icon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3477" y="3530274"/>
              <a:ext cx="878548" cy="8046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" name="Google Shape;325;p13"/>
          <p:cNvGrpSpPr/>
          <p:nvPr/>
        </p:nvGrpSpPr>
        <p:grpSpPr>
          <a:xfrm>
            <a:off x="7615642" y="2441706"/>
            <a:ext cx="683200" cy="807387"/>
            <a:chOff x="7514631" y="3952019"/>
            <a:chExt cx="878335" cy="1037993"/>
          </a:xfrm>
        </p:grpSpPr>
        <p:pic>
          <p:nvPicPr>
            <p:cNvPr id="326" name="Google Shape;326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"/>
            <p:cNvSpPr txBox="1"/>
            <p:nvPr/>
          </p:nvSpPr>
          <p:spPr>
            <a:xfrm>
              <a:off x="7514631" y="4436055"/>
              <a:ext cx="878335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HTC</a:t>
              </a:r>
              <a:br>
                <a:rPr lang="en-US" sz="11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provider</a:t>
              </a:r>
              <a:endParaRPr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3"/>
          <p:cNvGrpSpPr/>
          <p:nvPr/>
        </p:nvGrpSpPr>
        <p:grpSpPr>
          <a:xfrm>
            <a:off x="8368068" y="1867375"/>
            <a:ext cx="683200" cy="862934"/>
            <a:chOff x="7803570" y="2852936"/>
            <a:chExt cx="756976" cy="956124"/>
          </a:xfrm>
        </p:grpSpPr>
        <p:pic>
          <p:nvPicPr>
            <p:cNvPr id="329" name="Google Shape;329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59945" y="2852936"/>
              <a:ext cx="580788" cy="561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13"/>
            <p:cNvSpPr txBox="1"/>
            <p:nvPr/>
          </p:nvSpPr>
          <p:spPr>
            <a:xfrm>
              <a:off x="7803570" y="3331640"/>
              <a:ext cx="756976" cy="47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Cloud</a:t>
              </a:r>
              <a:b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provider</a:t>
              </a:r>
              <a:endParaRPr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13"/>
          <p:cNvSpPr/>
          <p:nvPr/>
        </p:nvSpPr>
        <p:spPr>
          <a:xfrm>
            <a:off x="4534104" y="3256923"/>
            <a:ext cx="1504967" cy="1601430"/>
          </a:xfrm>
          <a:prstGeom prst="flowChartMultidocument">
            <a:avLst/>
          </a:prstGeom>
          <a:solidFill>
            <a:srgbClr val="D7E4BD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Operation Level Agreement</a:t>
            </a:r>
            <a:endParaRPr/>
          </a:p>
        </p:txBody>
      </p:sp>
      <p:sp>
        <p:nvSpPr>
          <p:cNvPr id="332" name="Google Shape;332;p13"/>
          <p:cNvSpPr/>
          <p:nvPr/>
        </p:nvSpPr>
        <p:spPr>
          <a:xfrm>
            <a:off x="3078556" y="3262827"/>
            <a:ext cx="1386320" cy="1490173"/>
          </a:xfrm>
          <a:prstGeom prst="flowChartDocument">
            <a:avLst/>
          </a:prstGeom>
          <a:solidFill>
            <a:srgbClr val="D7E4BD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Service Level Agreement</a:t>
            </a:r>
            <a:endParaRPr/>
          </a:p>
        </p:txBody>
      </p:sp>
      <p:sp>
        <p:nvSpPr>
          <p:cNvPr id="333" name="Google Shape;333;p13"/>
          <p:cNvSpPr/>
          <p:nvPr/>
        </p:nvSpPr>
        <p:spPr>
          <a:xfrm>
            <a:off x="1110971" y="4197568"/>
            <a:ext cx="1800200" cy="555432"/>
          </a:xfrm>
          <a:prstGeom prst="wedgeRoundRectCallout">
            <a:avLst>
              <a:gd name="adj1" fmla="val 64842"/>
              <a:gd name="adj2" fmla="val -24189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that customer is happy</a:t>
            </a:r>
            <a:endParaRPr dirty="0"/>
          </a:p>
        </p:txBody>
      </p:sp>
      <p:grpSp>
        <p:nvGrpSpPr>
          <p:cNvPr id="334" name="Google Shape;334;p13"/>
          <p:cNvGrpSpPr/>
          <p:nvPr/>
        </p:nvGrpSpPr>
        <p:grpSpPr>
          <a:xfrm>
            <a:off x="6897960" y="1865646"/>
            <a:ext cx="683200" cy="797366"/>
            <a:chOff x="7531108" y="3952019"/>
            <a:chExt cx="878335" cy="1025110"/>
          </a:xfrm>
        </p:grpSpPr>
        <p:pic>
          <p:nvPicPr>
            <p:cNvPr id="335" name="Google Shape;335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13"/>
            <p:cNvSpPr txBox="1"/>
            <p:nvPr/>
          </p:nvSpPr>
          <p:spPr>
            <a:xfrm>
              <a:off x="7531108" y="4423172"/>
              <a:ext cx="878335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Storage</a:t>
              </a:r>
              <a:br>
                <a:rPr lang="en-US" sz="1100" b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provider</a:t>
              </a:r>
              <a:endParaRPr sz="11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13"/>
          <p:cNvSpPr/>
          <p:nvPr/>
        </p:nvSpPr>
        <p:spPr>
          <a:xfrm>
            <a:off x="1938208" y="2081661"/>
            <a:ext cx="1800200" cy="100811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Instance requirements</a:t>
            </a:r>
            <a:endParaRPr/>
          </a:p>
        </p:txBody>
      </p:sp>
      <p:sp>
        <p:nvSpPr>
          <p:cNvPr id="338" name="Google Shape;338;p13"/>
          <p:cNvSpPr/>
          <p:nvPr/>
        </p:nvSpPr>
        <p:spPr>
          <a:xfrm>
            <a:off x="5106559" y="2153668"/>
            <a:ext cx="1584176" cy="936104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endParaRPr/>
          </a:p>
        </p:txBody>
      </p:sp>
      <p:grpSp>
        <p:nvGrpSpPr>
          <p:cNvPr id="339" name="Google Shape;339;p13"/>
          <p:cNvGrpSpPr/>
          <p:nvPr/>
        </p:nvGrpSpPr>
        <p:grpSpPr>
          <a:xfrm>
            <a:off x="7642581" y="1361593"/>
            <a:ext cx="683200" cy="792667"/>
            <a:chOff x="7562649" y="3952019"/>
            <a:chExt cx="878334" cy="1019067"/>
          </a:xfrm>
        </p:grpSpPr>
        <p:pic>
          <p:nvPicPr>
            <p:cNvPr id="340" name="Google Shape;340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13"/>
            <p:cNvSpPr txBox="1"/>
            <p:nvPr/>
          </p:nvSpPr>
          <p:spPr>
            <a:xfrm>
              <a:off x="7562649" y="4417130"/>
              <a:ext cx="878334" cy="553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Applic.</a:t>
              </a:r>
              <a:b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provider</a:t>
              </a:r>
              <a:endParaRPr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13"/>
          <p:cNvSpPr/>
          <p:nvPr/>
        </p:nvSpPr>
        <p:spPr>
          <a:xfrm>
            <a:off x="6265840" y="4106643"/>
            <a:ext cx="1892188" cy="555432"/>
          </a:xfrm>
          <a:prstGeom prst="wedgeRoundRectCallout">
            <a:avLst>
              <a:gd name="adj1" fmla="val -70292"/>
              <a:gd name="adj2" fmla="val -22389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 that agreed targets are met</a:t>
            </a:r>
            <a:endParaRPr dirty="0"/>
          </a:p>
        </p:txBody>
      </p:sp>
      <p:pic>
        <p:nvPicPr>
          <p:cNvPr id="343" name="Google Shape;34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927" y="3006726"/>
            <a:ext cx="576064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3"/>
          <p:cNvSpPr/>
          <p:nvPr/>
        </p:nvSpPr>
        <p:spPr>
          <a:xfrm>
            <a:off x="8384798" y="3501492"/>
            <a:ext cx="954360" cy="26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sz="11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8768" y="2934720"/>
            <a:ext cx="576064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3"/>
          <p:cNvSpPr/>
          <p:nvPr/>
        </p:nvSpPr>
        <p:spPr>
          <a:xfrm>
            <a:off x="6900291" y="3455239"/>
            <a:ext cx="954360" cy="26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 sz="11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3"/>
          <p:cNvSpPr/>
          <p:nvPr/>
        </p:nvSpPr>
        <p:spPr>
          <a:xfrm>
            <a:off x="331105" y="974773"/>
            <a:ext cx="2123728" cy="773640"/>
          </a:xfrm>
          <a:prstGeom prst="wedgeRoundRectCallout">
            <a:avLst>
              <a:gd name="adj1" fmla="val 45169"/>
              <a:gd name="adj2" fmla="val 129634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Type, number, size, cost, availability, etc.</a:t>
            </a:r>
            <a:endParaRPr/>
          </a:p>
        </p:txBody>
      </p:sp>
      <p:sp>
        <p:nvSpPr>
          <p:cNvPr id="348" name="Google Shape;348;p13"/>
          <p:cNvSpPr txBox="1"/>
          <p:nvPr/>
        </p:nvSpPr>
        <p:spPr>
          <a:xfrm>
            <a:off x="2873336" y="706288"/>
            <a:ext cx="4861630" cy="83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Negotiate access to resources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into consideration user requirements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(type, number, size, cost, availability, ++)</a:t>
            </a:r>
            <a:endParaRPr dirty="0"/>
          </a:p>
        </p:txBody>
      </p:sp>
      <p:sp>
        <p:nvSpPr>
          <p:cNvPr id="349" name="Google Shape;349;p13"/>
          <p:cNvSpPr txBox="1"/>
          <p:nvPr/>
        </p:nvSpPr>
        <p:spPr>
          <a:xfrm rot="-1477440">
            <a:off x="317892" y="3797838"/>
            <a:ext cx="935728" cy="646331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Regular satisfaction interviews</a:t>
            </a:r>
            <a:endParaRPr/>
          </a:p>
        </p:txBody>
      </p:sp>
      <p:sp>
        <p:nvSpPr>
          <p:cNvPr id="350" name="Google Shape;350;p13"/>
          <p:cNvSpPr txBox="1"/>
          <p:nvPr/>
        </p:nvSpPr>
        <p:spPr>
          <a:xfrm rot="2081946">
            <a:off x="7815674" y="3866869"/>
            <a:ext cx="1161206" cy="461665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Regular service delivery reports</a:t>
            </a:r>
            <a:endParaRPr/>
          </a:p>
        </p:txBody>
      </p:sp>
      <p:pic>
        <p:nvPicPr>
          <p:cNvPr id="351" name="Google Shape;35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1803" y="1723372"/>
            <a:ext cx="1292613" cy="129261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3"/>
          <p:cNvSpPr txBox="1"/>
          <p:nvPr/>
        </p:nvSpPr>
        <p:spPr>
          <a:xfrm>
            <a:off x="3828777" y="2818206"/>
            <a:ext cx="1213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Negotiator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6249298" cy="74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Support to the Photon &amp; Neutron Research Infrastructures – PaNOSC cluster project</a:t>
            </a:r>
            <a:endParaRPr/>
          </a:p>
        </p:txBody>
      </p:sp>
      <p:sp>
        <p:nvSpPr>
          <p:cNvPr id="288" name="Google Shape;288;p12"/>
          <p:cNvSpPr txBox="1">
            <a:spLocks noGrp="1"/>
          </p:cNvSpPr>
          <p:nvPr>
            <p:ph type="body" idx="1"/>
          </p:nvPr>
        </p:nvSpPr>
        <p:spPr>
          <a:xfrm>
            <a:off x="6239025" y="2474352"/>
            <a:ext cx="1932634" cy="2187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ESRF (France)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ILL (France)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ESS (Sweden)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ELI-DC (Belgium)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XFEL (Germany)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CERIC-ERIC (Italy)</a:t>
            </a:r>
            <a:endParaRPr sz="1600"/>
          </a:p>
        </p:txBody>
      </p:sp>
      <p:sp>
        <p:nvSpPr>
          <p:cNvPr id="289" name="Google Shape;289;p12" descr="brand-log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2" descr="Image result for CERIC-ERIC trist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2" descr="brand-logo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650" y="4168996"/>
            <a:ext cx="722646" cy="17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2" descr="Image result for XFEL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4950" y="3783895"/>
            <a:ext cx="311451" cy="31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 descr="Institut Laue-Langevin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9887" y="2809480"/>
            <a:ext cx="307474" cy="3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 descr="Image result for esr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2040" y="2317204"/>
            <a:ext cx="304660" cy="38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 descr="Image result for es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4468" y="3161274"/>
            <a:ext cx="468010" cy="25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 descr="eli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77870" y="3442774"/>
            <a:ext cx="417062" cy="3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2"/>
          <p:cNvSpPr txBox="1"/>
          <p:nvPr/>
        </p:nvSpPr>
        <p:spPr>
          <a:xfrm>
            <a:off x="3658277" y="935777"/>
            <a:ext cx="511768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EGI provides:</a:t>
            </a:r>
            <a:endParaRPr/>
          </a:p>
          <a:p>
            <a:pPr marL="28575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 Notebooks instance with EGI Cloud resources</a:t>
            </a:r>
            <a:endParaRPr/>
          </a:p>
          <a:p>
            <a:pPr marL="28575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Connected to community-specific storage with DataHub</a:t>
            </a:r>
            <a:endParaRPr sz="1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67386" y="1288108"/>
            <a:ext cx="1214912" cy="47108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2"/>
          <p:cNvSpPr/>
          <p:nvPr/>
        </p:nvSpPr>
        <p:spPr>
          <a:xfrm>
            <a:off x="504313" y="2398053"/>
            <a:ext cx="3165132" cy="200107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0712" y="3173653"/>
            <a:ext cx="823672" cy="82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01796" y="3491387"/>
            <a:ext cx="645175" cy="63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55854" y="2954376"/>
            <a:ext cx="673135" cy="65231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2"/>
          <p:cNvSpPr txBox="1"/>
          <p:nvPr/>
        </p:nvSpPr>
        <p:spPr>
          <a:xfrm>
            <a:off x="1672166" y="4029794"/>
            <a:ext cx="10084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</a:t>
            </a:r>
            <a:endParaRPr sz="1800" b="1" dirty="0"/>
          </a:p>
        </p:txBody>
      </p:sp>
      <p:sp>
        <p:nvSpPr>
          <p:cNvPr id="305" name="Google Shape;305;p12"/>
          <p:cNvSpPr txBox="1"/>
          <p:nvPr/>
        </p:nvSpPr>
        <p:spPr>
          <a:xfrm>
            <a:off x="2643757" y="3407058"/>
            <a:ext cx="10084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DataHub</a:t>
            </a:r>
            <a:endParaRPr dirty="0"/>
          </a:p>
        </p:txBody>
      </p:sp>
      <p:pic>
        <p:nvPicPr>
          <p:cNvPr id="306" name="Google Shape;306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288" y="3031851"/>
            <a:ext cx="726481" cy="72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81680" y="2457532"/>
            <a:ext cx="436047" cy="38196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2"/>
          <p:cNvSpPr txBox="1"/>
          <p:nvPr/>
        </p:nvSpPr>
        <p:spPr>
          <a:xfrm>
            <a:off x="1475944" y="2833082"/>
            <a:ext cx="12027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Notebooks</a:t>
            </a:r>
            <a:endParaRPr dirty="0"/>
          </a:p>
        </p:txBody>
      </p:sp>
      <p:cxnSp>
        <p:nvCxnSpPr>
          <p:cNvPr id="309" name="Google Shape;309;p12"/>
          <p:cNvCxnSpPr>
            <a:cxnSpLocks/>
            <a:stCxn id="299" idx="2"/>
          </p:cNvCxnSpPr>
          <p:nvPr/>
        </p:nvCxnSpPr>
        <p:spPr>
          <a:xfrm flipH="1">
            <a:off x="1961451" y="1759196"/>
            <a:ext cx="13391" cy="6884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10" name="Google Shape;310;p12"/>
          <p:cNvSpPr txBox="1"/>
          <p:nvPr/>
        </p:nvSpPr>
        <p:spPr>
          <a:xfrm>
            <a:off x="1311695" y="1891245"/>
            <a:ext cx="6880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Login</a:t>
            </a:r>
            <a:endParaRPr/>
          </a:p>
        </p:txBody>
      </p:sp>
      <p:cxnSp>
        <p:nvCxnSpPr>
          <p:cNvPr id="311" name="Google Shape;311;p12"/>
          <p:cNvCxnSpPr/>
          <p:nvPr/>
        </p:nvCxnSpPr>
        <p:spPr>
          <a:xfrm rot="10800000">
            <a:off x="3505136" y="3425909"/>
            <a:ext cx="274927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312" name="Google Shape;312;p12"/>
          <p:cNvCxnSpPr/>
          <p:nvPr/>
        </p:nvCxnSpPr>
        <p:spPr>
          <a:xfrm>
            <a:off x="3505136" y="3164309"/>
            <a:ext cx="274927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313" name="Google Shape;313;p12"/>
          <p:cNvSpPr txBox="1"/>
          <p:nvPr/>
        </p:nvSpPr>
        <p:spPr>
          <a:xfrm>
            <a:off x="4099008" y="2810781"/>
            <a:ext cx="14921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datasets</a:t>
            </a:r>
            <a:endParaRPr/>
          </a:p>
        </p:txBody>
      </p:sp>
      <p:sp>
        <p:nvSpPr>
          <p:cNvPr id="314" name="Google Shape;314;p12"/>
          <p:cNvSpPr txBox="1"/>
          <p:nvPr/>
        </p:nvSpPr>
        <p:spPr>
          <a:xfrm>
            <a:off x="3818330" y="3415312"/>
            <a:ext cx="2166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analysis results</a:t>
            </a:r>
            <a:endParaRPr/>
          </a:p>
        </p:txBody>
      </p:sp>
      <p:sp>
        <p:nvSpPr>
          <p:cNvPr id="315" name="Google Shape;315;p12"/>
          <p:cNvSpPr txBox="1"/>
          <p:nvPr/>
        </p:nvSpPr>
        <p:spPr>
          <a:xfrm>
            <a:off x="3136921" y="3630496"/>
            <a:ext cx="5453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D611F3-B414-4794-B1B8-EA4B18EFB318}"/>
              </a:ext>
            </a:extLst>
          </p:cNvPr>
          <p:cNvSpPr txBox="1"/>
          <p:nvPr/>
        </p:nvSpPr>
        <p:spPr>
          <a:xfrm>
            <a:off x="75216" y="4590802"/>
            <a:ext cx="526205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  <a:t>Achieving a Photon and Neutron community federated cloud in EOSC</a:t>
            </a:r>
            <a:b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</a:br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Monday 13:15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3" name="Google Shape;345;p13">
            <a:extLst>
              <a:ext uri="{FF2B5EF4-FFF2-40B4-BE49-F238E27FC236}">
                <a16:creationId xmlns:a16="http://schemas.microsoft.com/office/drawing/2014/main" id="{015C873C-F4F8-4326-AE27-6DAE8B885FF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76992" y="757946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45;p13">
            <a:extLst>
              <a:ext uri="{FF2B5EF4-FFF2-40B4-BE49-F238E27FC236}">
                <a16:creationId xmlns:a16="http://schemas.microsoft.com/office/drawing/2014/main" id="{73CE88E8-B685-4568-AAB2-46C1F8CD9CF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90002" y="69581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5;p13">
            <a:extLst>
              <a:ext uri="{FF2B5EF4-FFF2-40B4-BE49-F238E27FC236}">
                <a16:creationId xmlns:a16="http://schemas.microsoft.com/office/drawing/2014/main" id="{9D093116-5566-4C6D-BD0C-BE72BEBD5D1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999704" y="806953"/>
            <a:ext cx="576064" cy="57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An SLA example</a:t>
            </a:r>
            <a:endParaRPr/>
          </a:p>
        </p:txBody>
      </p:sp>
      <p:pic>
        <p:nvPicPr>
          <p:cNvPr id="358" name="Google Shape;358;p14"/>
          <p:cNvPicPr preferRelativeResize="0"/>
          <p:nvPr/>
        </p:nvPicPr>
        <p:blipFill rotWithShape="1">
          <a:blip r:embed="rId3">
            <a:alphaModFix/>
          </a:blip>
          <a:srcRect t="7955"/>
          <a:stretch/>
        </p:blipFill>
        <p:spPr>
          <a:xfrm>
            <a:off x="361567" y="1613758"/>
            <a:ext cx="2488934" cy="16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/>
          <p:cNvPicPr preferRelativeResize="0"/>
          <p:nvPr/>
        </p:nvPicPr>
        <p:blipFill rotWithShape="1">
          <a:blip r:embed="rId4">
            <a:alphaModFix/>
          </a:blip>
          <a:srcRect t="7955"/>
          <a:stretch/>
        </p:blipFill>
        <p:spPr>
          <a:xfrm>
            <a:off x="364519" y="3294056"/>
            <a:ext cx="2485982" cy="168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4"/>
          <p:cNvSpPr txBox="1"/>
          <p:nvPr/>
        </p:nvSpPr>
        <p:spPr>
          <a:xfrm>
            <a:off x="127528" y="972133"/>
            <a:ext cx="28645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Core services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Innovative &amp; Business Pilots</a:t>
            </a:r>
            <a:endParaRPr/>
          </a:p>
        </p:txBody>
      </p:sp>
      <p:pic>
        <p:nvPicPr>
          <p:cNvPr id="361" name="Google Shape;36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7784" y="537008"/>
            <a:ext cx="1298332" cy="28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4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134" y="1046477"/>
            <a:ext cx="2649190" cy="36426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3" name="Google Shape;363;p14"/>
          <p:cNvSpPr/>
          <p:nvPr/>
        </p:nvSpPr>
        <p:spPr>
          <a:xfrm>
            <a:off x="6186139" y="0"/>
            <a:ext cx="295786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D96B00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https://documents.egi.eu/document/3388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14" descr="A screenshot of a social media pos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60314" y="491569"/>
            <a:ext cx="2464951" cy="35297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5" name="Google Shape;365;p14" descr="A screenshot of a cell phon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06293" y="1416822"/>
            <a:ext cx="2860844" cy="36426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6" name="Google Shape;366;p14"/>
          <p:cNvSpPr/>
          <p:nvPr/>
        </p:nvSpPr>
        <p:spPr>
          <a:xfrm>
            <a:off x="2604837" y="734419"/>
            <a:ext cx="433187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A centralised European Earth observation data hub and platform. </a:t>
            </a:r>
            <a:endParaRPr sz="900" i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3A760-B0BF-417A-9903-68EBC954A3D6}"/>
              </a:ext>
            </a:extLst>
          </p:cNvPr>
          <p:cNvSpPr txBox="1"/>
          <p:nvPr/>
        </p:nvSpPr>
        <p:spPr>
          <a:xfrm>
            <a:off x="75216" y="4410277"/>
            <a:ext cx="408471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/>
                </a:solidFill>
                <a:effectLst/>
                <a:latin typeface="Roboto Light"/>
              </a:rPr>
              <a:t>Earth Observation data, cloud services and analytics tools for climate and environment protection</a:t>
            </a:r>
            <a:b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</a:br>
            <a: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  <a:t>Wednesday 9</a:t>
            </a:r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:45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5"/>
          <p:cNvSpPr txBox="1">
            <a:spLocks noGrp="1"/>
          </p:cNvSpPr>
          <p:nvPr>
            <p:ph type="body" idx="1"/>
          </p:nvPr>
        </p:nvSpPr>
        <p:spPr>
          <a:xfrm>
            <a:off x="101207" y="1312226"/>
            <a:ext cx="8754341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Open for anyone</a:t>
            </a:r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dirty="0"/>
              <a:t>Login with </a:t>
            </a:r>
            <a:r>
              <a:rPr lang="en-US" dirty="0" err="1"/>
              <a:t>EduGAIN</a:t>
            </a:r>
            <a:r>
              <a:rPr lang="en-US" dirty="0"/>
              <a:t>, Google, Facebook, LinkedIn… 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dirty="0"/>
              <a:t>1 CPU, 1GB RAM and 10GB of storage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dirty="0"/>
              <a:t>Persistence (don’t loose work after logout)</a:t>
            </a:r>
          </a:p>
          <a:p>
            <a:pPr marL="57150" indent="-171450">
              <a:spcBef>
                <a:spcPts val="375"/>
              </a:spcBef>
              <a:buSzPts val="1800"/>
              <a:buChar char="▪"/>
            </a:pPr>
            <a:endParaRPr lang="en-US" dirty="0"/>
          </a:p>
          <a:p>
            <a:pPr marL="57150" indent="-171450">
              <a:spcBef>
                <a:spcPts val="375"/>
              </a:spcBef>
              <a:buSzPts val="1800"/>
              <a:buChar char="▪"/>
            </a:pPr>
            <a:r>
              <a:rPr lang="en-US" dirty="0"/>
              <a:t>Often used as test environment by communities</a:t>
            </a:r>
          </a:p>
          <a:p>
            <a:pPr marL="514350" lvl="1" indent="-171450"/>
            <a:r>
              <a:rPr lang="en-US" dirty="0"/>
              <a:t>Stepping stone to dedicated setup with custom SLA 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/>
          </p:nvPr>
        </p:nvSpPr>
        <p:spPr>
          <a:xfrm>
            <a:off x="2579076" y="169145"/>
            <a:ext cx="6211721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Services that are open for anyone: Example</a:t>
            </a:r>
            <a:br>
              <a:rPr lang="en-US" dirty="0"/>
            </a:br>
            <a:r>
              <a:rPr lang="en-US" dirty="0"/>
              <a:t>EGI Notebooks</a:t>
            </a:r>
            <a:endParaRPr dirty="0"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2"/>
          </p:nvPr>
        </p:nvSpPr>
        <p:spPr>
          <a:xfrm>
            <a:off x="2579076" y="896980"/>
            <a:ext cx="4728795" cy="374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https://notebooks.egi.eu</a:t>
            </a:r>
            <a:r>
              <a:rPr lang="en-US"/>
              <a:t> </a:t>
            </a:r>
            <a:endParaRPr/>
          </a:p>
        </p:txBody>
      </p:sp>
      <p:pic>
        <p:nvPicPr>
          <p:cNvPr id="374" name="Google Shape;374;p15" descr="Screenshot 2019-05-07 at 12.03.3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9534" y="1569725"/>
            <a:ext cx="3369285" cy="297468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5" name="Google Shape;375;p15"/>
          <p:cNvSpPr/>
          <p:nvPr/>
        </p:nvSpPr>
        <p:spPr>
          <a:xfrm>
            <a:off x="7522805" y="896980"/>
            <a:ext cx="1379996" cy="455852"/>
          </a:xfrm>
          <a:prstGeom prst="wedgeRoundRectCallout">
            <a:avLst>
              <a:gd name="adj1" fmla="val 41114"/>
              <a:gd name="adj2" fmla="val 101137"/>
              <a:gd name="adj3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User guide</a:t>
            </a:r>
            <a:endParaRPr/>
          </a:p>
        </p:txBody>
      </p:sp>
      <p:sp>
        <p:nvSpPr>
          <p:cNvPr id="376" name="Google Shape;376;p15"/>
          <p:cNvSpPr/>
          <p:nvPr/>
        </p:nvSpPr>
        <p:spPr>
          <a:xfrm>
            <a:off x="7938729" y="2614527"/>
            <a:ext cx="964072" cy="537244"/>
          </a:xfrm>
          <a:prstGeom prst="wedgeRoundRectCallout">
            <a:avLst>
              <a:gd name="adj1" fmla="val -86130"/>
              <a:gd name="adj2" fmla="val 82955"/>
              <a:gd name="adj3" fmla="val 16667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Login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9832D-1F63-4C27-BC14-09924A62F0D5}"/>
              </a:ext>
            </a:extLst>
          </p:cNvPr>
          <p:cNvSpPr txBox="1"/>
          <p:nvPr/>
        </p:nvSpPr>
        <p:spPr>
          <a:xfrm>
            <a:off x="118386" y="4550971"/>
            <a:ext cx="519141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/>
                </a:solidFill>
                <a:effectLst/>
                <a:latin typeface="Roboto Light"/>
              </a:rPr>
              <a:t>Demos 6: Reproducible Open Data analysis with Binder and </a:t>
            </a:r>
            <a:r>
              <a:rPr lang="en-US" sz="1200" b="1" i="0" dirty="0" err="1">
                <a:solidFill>
                  <a:schemeClr val="tx1"/>
                </a:solidFill>
                <a:effectLst/>
                <a:latin typeface="Roboto Light"/>
              </a:rPr>
              <a:t>DataHub</a:t>
            </a:r>
            <a:b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</a:br>
            <a: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  <a:t>Tuesday 15:00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6"/>
          <p:cNvSpPr/>
          <p:nvPr/>
        </p:nvSpPr>
        <p:spPr>
          <a:xfrm>
            <a:off x="826936" y="822759"/>
            <a:ext cx="3816626" cy="6561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6"/>
          <p:cNvSpPr txBox="1">
            <a:spLocks noGrp="1"/>
          </p:cNvSpPr>
          <p:nvPr>
            <p:ph type="title"/>
          </p:nvPr>
        </p:nvSpPr>
        <p:spPr>
          <a:xfrm>
            <a:off x="2257276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EGI users, CPU usage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1BA850-4222-43B3-9858-8DF6BA1E7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6" y="831334"/>
            <a:ext cx="6271293" cy="302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6FE24F-88C0-43DE-9EDF-2648B4AFE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177" y="2291291"/>
            <a:ext cx="4385428" cy="285220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91DA0F-1265-4765-82B5-08392FCE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03" y="339961"/>
            <a:ext cx="3706533" cy="20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51A57A-0641-4DE2-BF0B-E0719299803E}"/>
              </a:ext>
            </a:extLst>
          </p:cNvPr>
          <p:cNvSpPr txBox="1"/>
          <p:nvPr/>
        </p:nvSpPr>
        <p:spPr>
          <a:xfrm flipH="1">
            <a:off x="6054810" y="32184"/>
            <a:ext cx="2885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HTC: 13 billon </a:t>
            </a:r>
            <a:r>
              <a:rPr lang="en-US" b="1" dirty="0" err="1"/>
              <a:t>CPUh</a:t>
            </a:r>
            <a:r>
              <a:rPr lang="en-US" b="1" dirty="0"/>
              <a:t> in 2020</a:t>
            </a:r>
            <a:endParaRPr lang="en-GB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93ADB-A028-448B-9158-763B640064F3}"/>
              </a:ext>
            </a:extLst>
          </p:cNvPr>
          <p:cNvSpPr txBox="1"/>
          <p:nvPr/>
        </p:nvSpPr>
        <p:spPr>
          <a:xfrm flipH="1">
            <a:off x="2006869" y="3861021"/>
            <a:ext cx="126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71,000 users</a:t>
            </a:r>
            <a:endParaRPr lang="en-GB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3E388-EADE-4403-8842-48B680B972CD}"/>
              </a:ext>
            </a:extLst>
          </p:cNvPr>
          <p:cNvSpPr txBox="1"/>
          <p:nvPr/>
        </p:nvSpPr>
        <p:spPr>
          <a:xfrm flipH="1">
            <a:off x="3488847" y="4525043"/>
            <a:ext cx="2805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Cloud: 18 million </a:t>
            </a:r>
            <a:r>
              <a:rPr lang="en-US" b="1" dirty="0" err="1"/>
              <a:t>CPUh</a:t>
            </a:r>
            <a:r>
              <a:rPr lang="en-US" b="1" dirty="0"/>
              <a:t> in 2020</a:t>
            </a:r>
            <a:endParaRPr lang="en-GB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7"/>
          <p:cNvSpPr txBox="1">
            <a:spLocks noGrp="1"/>
          </p:cNvSpPr>
          <p:nvPr>
            <p:ph type="title"/>
          </p:nvPr>
        </p:nvSpPr>
        <p:spPr>
          <a:xfrm>
            <a:off x="2146674" y="267251"/>
            <a:ext cx="7056184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EGI Internal Service Catalogue – Value proposition 2</a:t>
            </a:r>
            <a:endParaRPr dirty="0"/>
          </a:p>
        </p:txBody>
      </p:sp>
      <p:sp>
        <p:nvSpPr>
          <p:cNvPr id="391" name="Google Shape;391;p17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5784807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US" sz="1400"/>
              <a:t>Offered by the EGI Foundation </a:t>
            </a:r>
            <a:r>
              <a:rPr lang="en-US" sz="1400" u="sng"/>
              <a:t>for the members of the federation</a:t>
            </a:r>
            <a:endParaRPr/>
          </a:p>
        </p:txBody>
      </p:sp>
      <p:pic>
        <p:nvPicPr>
          <p:cNvPr id="392" name="Google Shape;3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8190" y="2872046"/>
            <a:ext cx="1824316" cy="9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8190" y="3791398"/>
            <a:ext cx="1824316" cy="90607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7"/>
          <p:cNvSpPr/>
          <p:nvPr/>
        </p:nvSpPr>
        <p:spPr>
          <a:xfrm>
            <a:off x="4579951" y="1383527"/>
            <a:ext cx="238539" cy="151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7"/>
          <p:cNvSpPr/>
          <p:nvPr/>
        </p:nvSpPr>
        <p:spPr>
          <a:xfrm>
            <a:off x="6681802" y="-35359"/>
            <a:ext cx="25535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https://www.egi.eu/internal-services/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17" descr="A screenshot of a social media pos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5721" y="873111"/>
            <a:ext cx="2663141" cy="423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7" descr="A screenshot of a cell pho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87370" y="888384"/>
            <a:ext cx="2652445" cy="133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7" descr="A screenshot of a social media pos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377" y="839930"/>
            <a:ext cx="2673836" cy="406423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7"/>
          <p:cNvSpPr/>
          <p:nvPr/>
        </p:nvSpPr>
        <p:spPr>
          <a:xfrm>
            <a:off x="4253948" y="1296063"/>
            <a:ext cx="238539" cy="151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669431-949E-4CBF-BC2F-2CC56D9195E8}"/>
              </a:ext>
            </a:extLst>
          </p:cNvPr>
          <p:cNvSpPr txBox="1"/>
          <p:nvPr/>
        </p:nvSpPr>
        <p:spPr>
          <a:xfrm>
            <a:off x="6044327" y="2340917"/>
            <a:ext cx="292699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/>
                </a:solidFill>
                <a:effectLst/>
                <a:latin typeface="Roboto Light"/>
              </a:rPr>
              <a:t>EGI Core Services Roadmap </a:t>
            </a:r>
            <a:r>
              <a:rPr lang="en-US" sz="1200" b="1" i="0" dirty="0" err="1">
                <a:solidFill>
                  <a:schemeClr val="tx1"/>
                </a:solidFill>
                <a:effectLst/>
                <a:latin typeface="Roboto Light"/>
              </a:rPr>
              <a:t>pt</a:t>
            </a:r>
            <a:r>
              <a:rPr lang="en-US" sz="1200" b="1" i="0" dirty="0">
                <a:solidFill>
                  <a:schemeClr val="tx1"/>
                </a:solidFill>
                <a:effectLst/>
                <a:latin typeface="Roboto Light"/>
              </a:rPr>
              <a:t> 1 &amp; 2</a:t>
            </a:r>
            <a:b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</a:br>
            <a: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  <a:t>Tuesday </a:t>
            </a:r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13:15-16:45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/>
          </p:nvPr>
        </p:nvSpPr>
        <p:spPr>
          <a:xfrm>
            <a:off x="2579076" y="169145"/>
            <a:ext cx="6351909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Distributed scientific computing enables scientific discoveries…</a:t>
            </a:r>
            <a:endParaRPr/>
          </a:p>
        </p:txBody>
      </p:sp>
      <p:pic>
        <p:nvPicPr>
          <p:cNvPr id="275" name="Google Shape;27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7680" y="1811509"/>
            <a:ext cx="3292842" cy="235537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6" name="Google Shape;276;p11"/>
          <p:cNvSpPr txBox="1"/>
          <p:nvPr/>
        </p:nvSpPr>
        <p:spPr>
          <a:xfrm>
            <a:off x="3368387" y="4288555"/>
            <a:ext cx="2812493" cy="29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0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LIGO-VIRGO Collaboration</a:t>
            </a:r>
            <a:endParaRPr dirty="0"/>
          </a:p>
        </p:txBody>
      </p:sp>
      <p:pic>
        <p:nvPicPr>
          <p:cNvPr id="277" name="Google Shape;27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059" y="1811509"/>
            <a:ext cx="2850833" cy="235537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8" name="Google Shape;278;p11"/>
          <p:cNvSpPr txBox="1"/>
          <p:nvPr/>
        </p:nvSpPr>
        <p:spPr>
          <a:xfrm>
            <a:off x="275335" y="4264693"/>
            <a:ext cx="2175886" cy="29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0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LHC Collaboration</a:t>
            </a:r>
            <a:endParaRPr/>
          </a:p>
        </p:txBody>
      </p:sp>
      <p:sp>
        <p:nvSpPr>
          <p:cNvPr id="279" name="Google Shape;279;p11"/>
          <p:cNvSpPr txBox="1"/>
          <p:nvPr/>
        </p:nvSpPr>
        <p:spPr>
          <a:xfrm>
            <a:off x="1236720" y="1129237"/>
            <a:ext cx="5234215" cy="3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1700 open access publications / year</a:t>
            </a:r>
            <a:endParaRPr dirty="0"/>
          </a:p>
        </p:txBody>
      </p:sp>
      <p:pic>
        <p:nvPicPr>
          <p:cNvPr id="280" name="Google Shape;28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810">
            <a:off x="7222501" y="2395337"/>
            <a:ext cx="1849161" cy="259943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1" name="Google Shape;281;p11"/>
          <p:cNvSpPr/>
          <p:nvPr/>
        </p:nvSpPr>
        <p:spPr>
          <a:xfrm>
            <a:off x="0" y="4835723"/>
            <a:ext cx="24506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https://www.egi.eu/use-cases/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504;p21">
            <a:extLst>
              <a:ext uri="{FF2B5EF4-FFF2-40B4-BE49-F238E27FC236}">
                <a16:creationId xmlns:a16="http://schemas.microsoft.com/office/drawing/2014/main" id="{7386FF7A-A559-46E0-92FB-DEFA7660D9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0878965">
            <a:off x="6902898" y="668898"/>
            <a:ext cx="1784725" cy="2525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1"/>
            <a:ext cx="9144000" cy="56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8"/>
          <p:cNvSpPr txBox="1"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Large Hadron Collider (LHC)</a:t>
            </a:r>
            <a:endParaRPr sz="4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6790" y="742950"/>
            <a:ext cx="2033810" cy="152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" y="2952750"/>
            <a:ext cx="2222444" cy="147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3200" y="964730"/>
            <a:ext cx="2317322" cy="121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91400" y="2800350"/>
            <a:ext cx="1522405" cy="111684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8"/>
          <p:cNvSpPr txBox="1"/>
          <p:nvPr/>
        </p:nvSpPr>
        <p:spPr>
          <a:xfrm>
            <a:off x="2141784" y="2383963"/>
            <a:ext cx="52664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new frontier in Energy &amp; </a:t>
            </a:r>
            <a:r>
              <a:rPr lang="en-US" sz="1800" b="1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volumes</a:t>
            </a: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LHC experiments generate 50 PB/year</a:t>
            </a:r>
            <a:endParaRPr/>
          </a:p>
        </p:txBody>
      </p:sp>
      <p:sp>
        <p:nvSpPr>
          <p:cNvPr id="412" name="Google Shape;412;p18"/>
          <p:cNvSpPr txBox="1">
            <a:spLocks noGrp="1"/>
          </p:cNvSpPr>
          <p:nvPr>
            <p:ph type="ftr" idx="11"/>
          </p:nvPr>
        </p:nvSpPr>
        <p:spPr>
          <a:xfrm>
            <a:off x="7920025" y="4995712"/>
            <a:ext cx="1223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Source: Ian.Bird@cern.ch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3" name="Google Shape;413;p18"/>
          <p:cNvSpPr txBox="1">
            <a:spLocks noGrp="1"/>
          </p:cNvSpPr>
          <p:nvPr>
            <p:ph type="sldNum" idx="12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14" name="Google Shape;414;p18"/>
          <p:cNvSpPr txBox="1"/>
          <p:nvPr/>
        </p:nvSpPr>
        <p:spPr>
          <a:xfrm>
            <a:off x="2298644" y="1148381"/>
            <a:ext cx="86113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~700 MB/s</a:t>
            </a:r>
            <a:endParaRPr/>
          </a:p>
        </p:txBody>
      </p:sp>
      <p:sp>
        <p:nvSpPr>
          <p:cNvPr id="415" name="Google Shape;415;p18"/>
          <p:cNvSpPr txBox="1"/>
          <p:nvPr/>
        </p:nvSpPr>
        <p:spPr>
          <a:xfrm>
            <a:off x="7458762" y="3934704"/>
            <a:ext cx="74892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~10 GB/s</a:t>
            </a:r>
            <a:endParaRPr/>
          </a:p>
        </p:txBody>
      </p:sp>
      <p:sp>
        <p:nvSpPr>
          <p:cNvPr id="416" name="Google Shape;416;p18"/>
          <p:cNvSpPr txBox="1"/>
          <p:nvPr/>
        </p:nvSpPr>
        <p:spPr>
          <a:xfrm>
            <a:off x="5942920" y="919708"/>
            <a:ext cx="67358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&gt;1 GB/s</a:t>
            </a:r>
            <a:endParaRPr dirty="0"/>
          </a:p>
        </p:txBody>
      </p:sp>
      <p:sp>
        <p:nvSpPr>
          <p:cNvPr id="417" name="Google Shape;417;p18"/>
          <p:cNvSpPr txBox="1"/>
          <p:nvPr/>
        </p:nvSpPr>
        <p:spPr>
          <a:xfrm>
            <a:off x="2312763" y="4272279"/>
            <a:ext cx="67358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&gt;1 GB/s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9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LHC data analysis and EGI support</a:t>
            </a:r>
            <a:endParaRPr/>
          </a:p>
        </p:txBody>
      </p:sp>
      <p:sp>
        <p:nvSpPr>
          <p:cNvPr id="423" name="Google Shape;423;p19"/>
          <p:cNvSpPr/>
          <p:nvPr/>
        </p:nvSpPr>
        <p:spPr>
          <a:xfrm>
            <a:off x="4365238" y="4517291"/>
            <a:ext cx="3783704" cy="24403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9"/>
          <p:cNvSpPr/>
          <p:nvPr/>
        </p:nvSpPr>
        <p:spPr>
          <a:xfrm>
            <a:off x="1295400" y="55658"/>
            <a:ext cx="304800" cy="2692497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9"/>
          <p:cNvSpPr txBox="1"/>
          <p:nvPr/>
        </p:nvSpPr>
        <p:spPr>
          <a:xfrm>
            <a:off x="2133600" y="571338"/>
            <a:ext cx="6888192" cy="382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process to transform raw data into useful physics datasets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complicated series of steps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Requiring a distributed and well-managed IT infrastructure </a:t>
            </a:r>
            <a:endParaRPr/>
          </a:p>
        </p:txBody>
      </p:sp>
      <p:pic>
        <p:nvPicPr>
          <p:cNvPr id="426" name="Google Shape;426;p19" descr="C:\NSS_talk_material\Event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062" y="2343150"/>
            <a:ext cx="1052418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9"/>
          <p:cNvPicPr preferRelativeResize="0"/>
          <p:nvPr/>
        </p:nvPicPr>
        <p:blipFill rotWithShape="1">
          <a:blip r:embed="rId4">
            <a:alphaModFix/>
          </a:blip>
          <a:srcRect r="-42857"/>
          <a:stretch/>
        </p:blipFill>
        <p:spPr>
          <a:xfrm>
            <a:off x="1973153" y="2343150"/>
            <a:ext cx="914400" cy="6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9"/>
          <p:cNvPicPr preferRelativeResize="0"/>
          <p:nvPr/>
        </p:nvPicPr>
        <p:blipFill rotWithShape="1">
          <a:blip r:embed="rId4">
            <a:alphaModFix/>
          </a:blip>
          <a:srcRect r="-42857"/>
          <a:stretch/>
        </p:blipFill>
        <p:spPr>
          <a:xfrm>
            <a:off x="3450838" y="2343150"/>
            <a:ext cx="914400" cy="6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9"/>
          <p:cNvPicPr preferRelativeResize="0"/>
          <p:nvPr/>
        </p:nvPicPr>
        <p:blipFill rotWithShape="1">
          <a:blip r:embed="rId4">
            <a:alphaModFix/>
          </a:blip>
          <a:srcRect r="-42857"/>
          <a:stretch/>
        </p:blipFill>
        <p:spPr>
          <a:xfrm>
            <a:off x="5078219" y="2333702"/>
            <a:ext cx="914400" cy="6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9"/>
          <p:cNvPicPr preferRelativeResize="0"/>
          <p:nvPr/>
        </p:nvPicPr>
        <p:blipFill rotWithShape="1">
          <a:blip r:embed="rId4">
            <a:alphaModFix/>
          </a:blip>
          <a:srcRect r="-42857"/>
          <a:stretch/>
        </p:blipFill>
        <p:spPr>
          <a:xfrm>
            <a:off x="6705600" y="2343150"/>
            <a:ext cx="914400" cy="6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335" y="2460473"/>
            <a:ext cx="622679" cy="374802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9"/>
          <p:cNvSpPr txBox="1"/>
          <p:nvPr/>
        </p:nvSpPr>
        <p:spPr>
          <a:xfrm>
            <a:off x="189063" y="1809751"/>
            <a:ext cx="6955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Volume</a:t>
            </a:r>
            <a:endParaRPr/>
          </a:p>
        </p:txBody>
      </p:sp>
      <p:sp>
        <p:nvSpPr>
          <p:cNvPr id="433" name="Google Shape;433;p19"/>
          <p:cNvSpPr txBox="1"/>
          <p:nvPr/>
        </p:nvSpPr>
        <p:spPr>
          <a:xfrm>
            <a:off x="189063" y="3038144"/>
            <a:ext cx="9376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Processing and people</a:t>
            </a:r>
            <a:endParaRPr/>
          </a:p>
        </p:txBody>
      </p:sp>
      <p:sp>
        <p:nvSpPr>
          <p:cNvPr id="434" name="Google Shape;434;p19"/>
          <p:cNvSpPr txBox="1"/>
          <p:nvPr/>
        </p:nvSpPr>
        <p:spPr>
          <a:xfrm>
            <a:off x="1961507" y="3038144"/>
            <a:ext cx="9376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HLT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9"/>
          <p:cNvSpPr txBox="1"/>
          <p:nvPr/>
        </p:nvSpPr>
        <p:spPr>
          <a:xfrm>
            <a:off x="3215916" y="3013319"/>
            <a:ext cx="13842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Reconstruction</a:t>
            </a:r>
            <a:endParaRPr/>
          </a:p>
        </p:txBody>
      </p:sp>
      <p:sp>
        <p:nvSpPr>
          <p:cNvPr id="436" name="Google Shape;436;p19"/>
          <p:cNvSpPr txBox="1"/>
          <p:nvPr/>
        </p:nvSpPr>
        <p:spPr>
          <a:xfrm>
            <a:off x="4912580" y="2992679"/>
            <a:ext cx="13842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Reprocessing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9"/>
          <p:cNvSpPr txBox="1"/>
          <p:nvPr/>
        </p:nvSpPr>
        <p:spPr>
          <a:xfrm>
            <a:off x="6609243" y="2992679"/>
            <a:ext cx="13842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Organized Analysis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9"/>
          <p:cNvSpPr txBox="1"/>
          <p:nvPr/>
        </p:nvSpPr>
        <p:spPr>
          <a:xfrm>
            <a:off x="8343900" y="2989956"/>
            <a:ext cx="1066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Final Selection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9"/>
          <p:cNvSpPr/>
          <p:nvPr/>
        </p:nvSpPr>
        <p:spPr>
          <a:xfrm>
            <a:off x="3616659" y="3356739"/>
            <a:ext cx="304800" cy="81521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9"/>
          <p:cNvSpPr txBox="1"/>
          <p:nvPr/>
        </p:nvSpPr>
        <p:spPr>
          <a:xfrm rot="-5400000">
            <a:off x="3326165" y="3156685"/>
            <a:ext cx="915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40k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cores</a:t>
            </a:r>
            <a:endParaRPr sz="1200" b="0" i="0" u="none" strike="noStrike" cap="none">
              <a:solidFill>
                <a:srgbClr val="B9DE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9"/>
          <p:cNvSpPr/>
          <p:nvPr/>
        </p:nvSpPr>
        <p:spPr>
          <a:xfrm>
            <a:off x="5241984" y="3315661"/>
            <a:ext cx="304800" cy="72673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9"/>
          <p:cNvSpPr/>
          <p:nvPr/>
        </p:nvSpPr>
        <p:spPr>
          <a:xfrm>
            <a:off x="6889975" y="3441724"/>
            <a:ext cx="304800" cy="141602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9"/>
          <p:cNvSpPr txBox="1"/>
          <p:nvPr/>
        </p:nvSpPr>
        <p:spPr>
          <a:xfrm rot="-5400000">
            <a:off x="6322115" y="3600033"/>
            <a:ext cx="13842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60k cores</a:t>
            </a:r>
            <a:endParaRPr/>
          </a:p>
        </p:txBody>
      </p:sp>
      <p:sp>
        <p:nvSpPr>
          <p:cNvPr id="444" name="Google Shape;444;p19"/>
          <p:cNvSpPr/>
          <p:nvPr/>
        </p:nvSpPr>
        <p:spPr>
          <a:xfrm>
            <a:off x="2135922" y="3315143"/>
            <a:ext cx="304800" cy="4539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9"/>
          <p:cNvSpPr txBox="1"/>
          <p:nvPr/>
        </p:nvSpPr>
        <p:spPr>
          <a:xfrm rot="-5400000">
            <a:off x="1585869" y="2877793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20k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cores</a:t>
            </a:r>
            <a:endParaRPr sz="1200" b="0" i="0" u="none" strike="noStrike" cap="none">
              <a:solidFill>
                <a:srgbClr val="B9DE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9"/>
          <p:cNvSpPr txBox="1"/>
          <p:nvPr/>
        </p:nvSpPr>
        <p:spPr>
          <a:xfrm rot="-5400000">
            <a:off x="4712525" y="3112783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30k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cores</a:t>
            </a:r>
            <a:endParaRPr sz="1200" b="0" i="0" u="none" strike="noStrike" cap="none">
              <a:solidFill>
                <a:srgbClr val="B9DE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9"/>
          <p:cNvSpPr txBox="1"/>
          <p:nvPr/>
        </p:nvSpPr>
        <p:spPr>
          <a:xfrm rot="-5400000">
            <a:off x="2006640" y="3511999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DAQ  and Trigger (less than 200)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9"/>
          <p:cNvSpPr txBox="1"/>
          <p:nvPr/>
        </p:nvSpPr>
        <p:spPr>
          <a:xfrm rot="-5400000">
            <a:off x="3517431" y="3569915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Operations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(less than 100)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9"/>
          <p:cNvSpPr txBox="1"/>
          <p:nvPr/>
        </p:nvSpPr>
        <p:spPr>
          <a:xfrm rot="-5400000">
            <a:off x="5102112" y="3511999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Operations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(less than100)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9"/>
          <p:cNvSpPr txBox="1"/>
          <p:nvPr/>
        </p:nvSpPr>
        <p:spPr>
          <a:xfrm rot="-5400000">
            <a:off x="6677105" y="3429722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Analysis Users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(lMore than 1000)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9"/>
          <p:cNvSpPr txBox="1"/>
          <p:nvPr/>
        </p:nvSpPr>
        <p:spPr>
          <a:xfrm rot="-5400000">
            <a:off x="8134313" y="3651027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Analysis Users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(More than 1000)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9"/>
          <p:cNvSpPr/>
          <p:nvPr/>
        </p:nvSpPr>
        <p:spPr>
          <a:xfrm>
            <a:off x="2947785" y="1885950"/>
            <a:ext cx="304800" cy="786006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9"/>
          <p:cNvSpPr txBox="1"/>
          <p:nvPr/>
        </p:nvSpPr>
        <p:spPr>
          <a:xfrm rot="-5400000">
            <a:off x="2722051" y="2141432"/>
            <a:ext cx="756248" cy="27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Selected RAW (1 GB/s)</a:t>
            </a:r>
            <a:endParaRPr/>
          </a:p>
        </p:txBody>
      </p:sp>
      <p:sp>
        <p:nvSpPr>
          <p:cNvPr id="454" name="Google Shape;454;p19"/>
          <p:cNvSpPr/>
          <p:nvPr/>
        </p:nvSpPr>
        <p:spPr>
          <a:xfrm>
            <a:off x="4457105" y="1581150"/>
            <a:ext cx="304800" cy="1090806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9"/>
          <p:cNvSpPr txBox="1"/>
          <p:nvPr/>
        </p:nvSpPr>
        <p:spPr>
          <a:xfrm rot="-5400000">
            <a:off x="4078976" y="1989032"/>
            <a:ext cx="1061048" cy="27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F78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F78"/>
                </a:solidFill>
                <a:latin typeface="Arial"/>
                <a:ea typeface="Arial"/>
                <a:cs typeface="Arial"/>
                <a:sym typeface="Arial"/>
              </a:rPr>
              <a:t>Derived Data (2 GB/s)</a:t>
            </a:r>
            <a:endParaRPr/>
          </a:p>
        </p:txBody>
      </p:sp>
      <p:sp>
        <p:nvSpPr>
          <p:cNvPr id="456" name="Google Shape;456;p19"/>
          <p:cNvSpPr/>
          <p:nvPr/>
        </p:nvSpPr>
        <p:spPr>
          <a:xfrm>
            <a:off x="7780312" y="2495550"/>
            <a:ext cx="304800" cy="184673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9"/>
          <p:cNvSpPr txBox="1"/>
          <p:nvPr/>
        </p:nvSpPr>
        <p:spPr>
          <a:xfrm rot="-5400000">
            <a:off x="561877" y="1537402"/>
            <a:ext cx="18351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From Detector (1PB/s)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9"/>
          <p:cNvSpPr txBox="1"/>
          <p:nvPr/>
        </p:nvSpPr>
        <p:spPr>
          <a:xfrm rot="-5400000">
            <a:off x="7224486" y="1555966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Analysis Selection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(100MB/s)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9"/>
          <p:cNvSpPr/>
          <p:nvPr/>
        </p:nvSpPr>
        <p:spPr>
          <a:xfrm>
            <a:off x="2776891" y="2834426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9"/>
          <p:cNvSpPr/>
          <p:nvPr/>
        </p:nvSpPr>
        <p:spPr>
          <a:xfrm>
            <a:off x="1484560" y="2866390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9"/>
          <p:cNvSpPr/>
          <p:nvPr/>
        </p:nvSpPr>
        <p:spPr>
          <a:xfrm>
            <a:off x="4433042" y="2866390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9"/>
          <p:cNvSpPr/>
          <p:nvPr/>
        </p:nvSpPr>
        <p:spPr>
          <a:xfrm>
            <a:off x="5950583" y="2834426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9"/>
          <p:cNvSpPr/>
          <p:nvPr/>
        </p:nvSpPr>
        <p:spPr>
          <a:xfrm>
            <a:off x="7645733" y="2805199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9"/>
          <p:cNvSpPr/>
          <p:nvPr/>
        </p:nvSpPr>
        <p:spPr>
          <a:xfrm>
            <a:off x="1676400" y="666750"/>
            <a:ext cx="304800" cy="2081406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9"/>
          <p:cNvSpPr txBox="1"/>
          <p:nvPr/>
        </p:nvSpPr>
        <p:spPr>
          <a:xfrm rot="-5400000">
            <a:off x="866679" y="1461202"/>
            <a:ext cx="19875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After HardwareTrigger  (TB/s)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9"/>
          <p:cNvSpPr/>
          <p:nvPr/>
        </p:nvSpPr>
        <p:spPr>
          <a:xfrm>
            <a:off x="6044309" y="1581150"/>
            <a:ext cx="304800" cy="1090806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9"/>
          <p:cNvSpPr txBox="1"/>
          <p:nvPr/>
        </p:nvSpPr>
        <p:spPr>
          <a:xfrm rot="-5400000">
            <a:off x="5666176" y="1989032"/>
            <a:ext cx="1061048" cy="27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F78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F78"/>
                </a:solidFill>
                <a:latin typeface="Arial"/>
                <a:ea typeface="Arial"/>
                <a:cs typeface="Arial"/>
                <a:sym typeface="Arial"/>
              </a:rPr>
              <a:t>Derived Data (2 GB/s)</a:t>
            </a:r>
            <a:endParaRPr/>
          </a:p>
        </p:txBody>
      </p:sp>
      <p:sp>
        <p:nvSpPr>
          <p:cNvPr id="468" name="Google Shape;468;p19"/>
          <p:cNvSpPr txBox="1"/>
          <p:nvPr/>
        </p:nvSpPr>
        <p:spPr>
          <a:xfrm>
            <a:off x="7307873" y="-13668"/>
            <a:ext cx="191416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LHC slide from Ian.Bird@cern.ch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9"/>
          <p:cNvSpPr txBox="1"/>
          <p:nvPr/>
        </p:nvSpPr>
        <p:spPr>
          <a:xfrm>
            <a:off x="8185376" y="4767263"/>
            <a:ext cx="501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700">
              <a:solidFill>
                <a:srgbClr val="8897B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167" y="3977696"/>
            <a:ext cx="1330910" cy="103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78903" y="1660655"/>
            <a:ext cx="604812" cy="67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42771" y="2179036"/>
            <a:ext cx="515687" cy="66699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9"/>
          <p:cNvSpPr/>
          <p:nvPr/>
        </p:nvSpPr>
        <p:spPr>
          <a:xfrm>
            <a:off x="1676400" y="4515890"/>
            <a:ext cx="1576186" cy="24403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27287" y="1952087"/>
            <a:ext cx="745682" cy="54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5961" y="1660655"/>
            <a:ext cx="604812" cy="67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38253" y="4293254"/>
            <a:ext cx="604812" cy="673047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9"/>
          <p:cNvSpPr/>
          <p:nvPr/>
        </p:nvSpPr>
        <p:spPr>
          <a:xfrm rot="-5400000">
            <a:off x="7409545" y="3792394"/>
            <a:ext cx="1610898" cy="24403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9"/>
          <p:cNvSpPr txBox="1"/>
          <p:nvPr/>
        </p:nvSpPr>
        <p:spPr>
          <a:xfrm>
            <a:off x="2137817" y="952851"/>
            <a:ext cx="5911335" cy="3509242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 collaboration with WLCG</a:t>
            </a:r>
            <a:endParaRPr/>
          </a:p>
          <a:p>
            <a:pPr marL="171446" marR="0" lvl="0" indent="-17144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Throughput Computing </a:t>
            </a: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paradigms, originally developed for LHC now delivered via EGI to multiple communities</a:t>
            </a:r>
            <a:endParaRPr/>
          </a:p>
          <a:p>
            <a:pPr marL="171446" marR="0" lvl="0" indent="-17144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 delivery </a:t>
            </a: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 EGI and WLCG (Helpdesk, Accounting, Information system, Security coord., Data transfer)</a:t>
            </a:r>
            <a:endParaRPr/>
          </a:p>
          <a:p>
            <a:pPr marL="171446" marR="0" lvl="0" indent="-17144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Interactions at multiple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(INDICO, XDC, EOSC-hub, ESCAPE,…)</a:t>
            </a:r>
            <a:endParaRPr/>
          </a:p>
          <a:p>
            <a:pPr marL="171446" marR="0" lvl="0" indent="-17144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</a:t>
            </a: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between EGI and WLCG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more! (such as Grid Deployment Board)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Who we are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What we do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Our services/technologies – With some examples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Where to hear more during the EGI Conference</a:t>
            </a:r>
            <a:endParaRPr dirty="0"/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Topics to </a:t>
            </a:r>
            <a:r>
              <a:rPr lang="en-US"/>
              <a:t>be covered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7CAA4-097F-4E6E-8F52-808C51FCCFFA}"/>
              </a:ext>
            </a:extLst>
          </p:cNvPr>
          <p:cNvSpPr txBox="1"/>
          <p:nvPr/>
        </p:nvSpPr>
        <p:spPr>
          <a:xfrm>
            <a:off x="5613437" y="2571750"/>
            <a:ext cx="189406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  <a:t>Recommended session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Time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0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IT Service Management</a:t>
            </a:r>
            <a:endParaRPr dirty="0"/>
          </a:p>
        </p:txBody>
      </p:sp>
      <p:sp>
        <p:nvSpPr>
          <p:cNvPr id="484" name="Google Shape;484;p20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4728795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</a:pPr>
            <a:r>
              <a:rPr lang="en-US" sz="1600" dirty="0"/>
              <a:t>Aiming at user-driven and professional service delivery</a:t>
            </a:r>
            <a:endParaRPr dirty="0"/>
          </a:p>
        </p:txBody>
      </p:sp>
      <p:pic>
        <p:nvPicPr>
          <p:cNvPr id="485" name="Google Shape;4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5458" y="2785106"/>
            <a:ext cx="1225302" cy="122530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0"/>
          <p:cNvSpPr txBox="1"/>
          <p:nvPr/>
        </p:nvSpPr>
        <p:spPr>
          <a:xfrm>
            <a:off x="271325" y="1133092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service management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Focuses on the provision of </a:t>
            </a:r>
            <a:r>
              <a:rPr lang="en-US" sz="1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quality IT services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Defines, documents and maintains service management </a:t>
            </a:r>
            <a:r>
              <a:rPr lang="en-US" sz="1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processes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ITIL, ISO20k, COBIT, …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 Service Management is Based on the open FitSM standard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 requirements that should be fulfilled by an organisation (or federation)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general requirements; 69 process-specific requirements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processes</a:t>
            </a:r>
            <a:endParaRPr/>
          </a:p>
        </p:txBody>
      </p:sp>
      <p:sp>
        <p:nvSpPr>
          <p:cNvPr id="487" name="Google Shape;487;p20"/>
          <p:cNvSpPr/>
          <p:nvPr/>
        </p:nvSpPr>
        <p:spPr>
          <a:xfrm>
            <a:off x="1757877" y="3574416"/>
            <a:ext cx="3121481" cy="1464673"/>
          </a:xfrm>
          <a:prstGeom prst="wedgeRectCallout">
            <a:avLst>
              <a:gd name="adj1" fmla="val -64743"/>
              <a:gd name="adj2" fmla="val -53065"/>
            </a:avLst>
          </a:prstGeom>
          <a:solidFill>
            <a:srgbClr val="BBD6EE"/>
          </a:solidFill>
          <a:ln w="9525" cap="flat" cmpd="sng">
            <a:solidFill>
              <a:srgbClr val="0B110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Service portfolio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Service level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Incident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Change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Capacity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Information security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488" name="Google Shape;488;p20"/>
          <p:cNvSpPr/>
          <p:nvPr/>
        </p:nvSpPr>
        <p:spPr>
          <a:xfrm>
            <a:off x="4318428" y="282603"/>
            <a:ext cx="4728796" cy="2263205"/>
          </a:xfrm>
          <a:prstGeom prst="wedgeRectCallout">
            <a:avLst>
              <a:gd name="adj1" fmla="val -68692"/>
              <a:gd name="adj2" fmla="val 67896"/>
            </a:avLst>
          </a:prstGeom>
          <a:solidFill>
            <a:srgbClr val="BBD6E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Example – Release and Deployment Management: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PR13.1 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A release policy shall be defined.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PR13.2 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The deployment of new or changed services and service components to the live environment shall be planned with all relevant parties including affected customers.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PR13.3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 Releases shall be built and tested prior to being deployed.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PR13.4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 Acceptance criteria for each release shall be agreed with the customers and any other relevant parties. Before deployment the release shall be verified against the agreed acceptance criteria and approved.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PR13.5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 Deployment preparation shall consider steps to be taken in case of unsuccessful deployment to reduce the impact on services and customers.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PR13.6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 Releases shall be evaluated for success or failure.</a:t>
            </a:r>
            <a:endParaRPr/>
          </a:p>
        </p:txBody>
      </p:sp>
      <p:pic>
        <p:nvPicPr>
          <p:cNvPr id="489" name="Google Shape;48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2224" y="3908497"/>
            <a:ext cx="19050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0"/>
          <p:cNvSpPr/>
          <p:nvPr/>
        </p:nvSpPr>
        <p:spPr>
          <a:xfrm>
            <a:off x="7237475" y="4202133"/>
            <a:ext cx="18314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https://www.fitsm.eu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20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572" y="993274"/>
            <a:ext cx="5708697" cy="40763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2" name="Google Shape;492;p20"/>
          <p:cNvSpPr/>
          <p:nvPr/>
        </p:nvSpPr>
        <p:spPr>
          <a:xfrm rot="8358970">
            <a:off x="4980920" y="970409"/>
            <a:ext cx="1169232" cy="745077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0E090-0E52-45C2-ADA3-FD73839E6FC4}"/>
              </a:ext>
            </a:extLst>
          </p:cNvPr>
          <p:cNvSpPr txBox="1"/>
          <p:nvPr/>
        </p:nvSpPr>
        <p:spPr>
          <a:xfrm>
            <a:off x="7598567" y="3300014"/>
            <a:ext cx="143759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effectLst/>
                <a:latin typeface="Liberation Sans"/>
              </a:rPr>
              <a:t>FitSM</a:t>
            </a:r>
            <a: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  <a:t> training</a:t>
            </a:r>
          </a:p>
          <a:p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Thu PM; Fri AM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8D290C-040B-45FF-BC41-638185011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645" y="1518349"/>
            <a:ext cx="8754341" cy="3197370"/>
          </a:xfrm>
        </p:spPr>
        <p:txBody>
          <a:bodyPr/>
          <a:lstStyle/>
          <a:p>
            <a:r>
              <a:rPr lang="en-US" dirty="0"/>
              <a:t>EOSC phase 1: Until end of 2020</a:t>
            </a:r>
          </a:p>
          <a:p>
            <a:pPr lvl="1"/>
            <a:r>
              <a:rPr lang="en-US" dirty="0"/>
              <a:t>EGI operates several core elements of EOSC – Portal; Helpdesk</a:t>
            </a:r>
          </a:p>
          <a:p>
            <a:pPr lvl="1"/>
            <a:r>
              <a:rPr lang="en-US" dirty="0"/>
              <a:t>EGI participates in the design and operation of CRM; Service onboarding; …</a:t>
            </a:r>
          </a:p>
          <a:p>
            <a:pPr lvl="1"/>
            <a:r>
              <a:rPr lang="en-US" dirty="0"/>
              <a:t>EGI contributes to the EOSC service portfolio. </a:t>
            </a:r>
          </a:p>
          <a:p>
            <a:pPr marL="1041400" lvl="2" indent="0">
              <a:buNone/>
            </a:pPr>
            <a:r>
              <a:rPr lang="en-US" dirty="0"/>
              <a:t>	EGI Cloud is the most demanded service in EOSC so far</a:t>
            </a:r>
          </a:p>
          <a:p>
            <a:pPr marL="1041400" lvl="2" indent="0">
              <a:buNone/>
            </a:pPr>
            <a:r>
              <a:rPr lang="en-US" dirty="0"/>
              <a:t>…</a:t>
            </a:r>
          </a:p>
          <a:p>
            <a:pPr marL="1041400" lvl="2" indent="0">
              <a:buNone/>
            </a:pPr>
            <a:endParaRPr lang="en-US" dirty="0"/>
          </a:p>
          <a:p>
            <a:r>
              <a:rPr lang="en-US" dirty="0"/>
              <a:t>EOSC phase 2: From 2021 – EOSC Association </a:t>
            </a:r>
          </a:p>
          <a:p>
            <a:pPr lvl="1"/>
            <a:r>
              <a:rPr lang="en-US" dirty="0"/>
              <a:t>EGI will provide the EOSC Compute infrastructure (EGI-ACE project)</a:t>
            </a:r>
          </a:p>
          <a:p>
            <a:pPr lvl="1"/>
            <a:r>
              <a:rPr lang="en-US" dirty="0"/>
              <a:t>EGI continues to operate the Portal and various operational tools and processes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4D5AE-4736-4632-BCBF-7B6CCD3F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169145"/>
            <a:ext cx="6192099" cy="341632"/>
          </a:xfrm>
        </p:spPr>
        <p:txBody>
          <a:bodyPr/>
          <a:lstStyle/>
          <a:p>
            <a:r>
              <a:rPr lang="en-US" dirty="0"/>
              <a:t>EGI and the European Open Science Cloud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93E11-B73F-4244-B600-92BC6FFDDBE2}"/>
              </a:ext>
            </a:extLst>
          </p:cNvPr>
          <p:cNvSpPr txBox="1"/>
          <p:nvPr/>
        </p:nvSpPr>
        <p:spPr>
          <a:xfrm>
            <a:off x="3685071" y="510777"/>
            <a:ext cx="5472663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i="1" dirty="0"/>
              <a:t>“… a virtual environment with free at the point of use, open and seamless services for storage, management, analysis and re-use of research data, across borders and scientific disciplines”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941820-8CE7-4F09-B1B5-643D2AFDF23A}"/>
              </a:ext>
            </a:extLst>
          </p:cNvPr>
          <p:cNvSpPr txBox="1"/>
          <p:nvPr/>
        </p:nvSpPr>
        <p:spPr>
          <a:xfrm>
            <a:off x="4474866" y="1111198"/>
            <a:ext cx="458573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200" i="1" u="sng" dirty="0">
                <a:solidFill>
                  <a:schemeClr val="hlink"/>
                </a:solidFill>
                <a:hlinkClick r:id="rId2"/>
              </a:rPr>
              <a:t>2016 Communication on the “European Cloud Initiative</a:t>
            </a:r>
            <a:endParaRPr lang="en-US" sz="12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3E40F-7CAF-4FE8-A98F-385A587AD510}"/>
              </a:ext>
            </a:extLst>
          </p:cNvPr>
          <p:cNvSpPr txBox="1"/>
          <p:nvPr/>
        </p:nvSpPr>
        <p:spPr>
          <a:xfrm>
            <a:off x="7276743" y="3508011"/>
            <a:ext cx="165424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  <a:t>Closing plenary</a:t>
            </a:r>
          </a:p>
          <a:p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Wednesday 16:45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15" name="Google Shape;532;p25">
            <a:extLst>
              <a:ext uri="{FF2B5EF4-FFF2-40B4-BE49-F238E27FC236}">
                <a16:creationId xmlns:a16="http://schemas.microsoft.com/office/drawing/2014/main" id="{DDE1E9ED-708D-41BC-B1AA-AABB6FF13D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542" y="1895490"/>
            <a:ext cx="729497" cy="927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133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"/>
          <p:cNvSpPr txBox="1">
            <a:spLocks noGrp="1"/>
          </p:cNvSpPr>
          <p:nvPr>
            <p:ph type="title"/>
          </p:nvPr>
        </p:nvSpPr>
        <p:spPr>
          <a:xfrm>
            <a:off x="300172" y="631859"/>
            <a:ext cx="4422358" cy="30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accent2"/>
                </a:solidFill>
              </a:rPr>
              <a:t>Learn more about EGI</a:t>
            </a:r>
            <a:endParaRPr/>
          </a:p>
        </p:txBody>
      </p:sp>
      <p:sp>
        <p:nvSpPr>
          <p:cNvPr id="499" name="Google Shape;499;p21"/>
          <p:cNvSpPr/>
          <p:nvPr/>
        </p:nvSpPr>
        <p:spPr>
          <a:xfrm>
            <a:off x="495990" y="913096"/>
            <a:ext cx="39769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067B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https://www.egi.eu/about/publications/</a:t>
            </a:r>
            <a:endParaRPr sz="1800">
              <a:solidFill>
                <a:srgbClr val="0067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1"/>
          <p:cNvSpPr/>
          <p:nvPr/>
        </p:nvSpPr>
        <p:spPr>
          <a:xfrm>
            <a:off x="5591081" y="679208"/>
            <a:ext cx="29424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https://www.egi.eu/services/</a:t>
            </a:r>
            <a:endParaRPr lang="en-US" sz="18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support@egi.eu</a:t>
            </a: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21" descr="A screenshot of a social media pos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1141" y="1372797"/>
            <a:ext cx="3032412" cy="33801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2" name="Google Shape;502;p21"/>
          <p:cNvSpPr txBox="1"/>
          <p:nvPr/>
        </p:nvSpPr>
        <p:spPr>
          <a:xfrm>
            <a:off x="5723472" y="390574"/>
            <a:ext cx="28100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</a:pPr>
            <a:r>
              <a:rPr lang="en-US" sz="18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Access/order EGI services:</a:t>
            </a:r>
            <a:endParaRPr/>
          </a:p>
        </p:txBody>
      </p:sp>
      <p:pic>
        <p:nvPicPr>
          <p:cNvPr id="503" name="Google Shape;50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8962" y="1377210"/>
            <a:ext cx="1141502" cy="164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02678" y="1377210"/>
            <a:ext cx="1159263" cy="164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7317" y="3118389"/>
            <a:ext cx="1159263" cy="164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05328" y="3112459"/>
            <a:ext cx="1160707" cy="164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3">
            <a:extLst>
              <a:ext uri="{FF2B5EF4-FFF2-40B4-BE49-F238E27FC236}">
                <a16:creationId xmlns:a16="http://schemas.microsoft.com/office/drawing/2014/main" id="{134BD32C-2C33-4E70-AEBC-EC5DB28298E6}"/>
              </a:ext>
            </a:extLst>
          </p:cNvPr>
          <p:cNvSpPr txBox="1"/>
          <p:nvPr/>
        </p:nvSpPr>
        <p:spPr>
          <a:xfrm>
            <a:off x="0" y="644585"/>
            <a:ext cx="91439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The EGI Federation is an international e-infrastructure that provides advanced computing and data analytics for research and innovation.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6" descr="CERN's new concept for a next-gen particle smasher dwarfs the Large Hadron-  Technology News, Firstpost">
            <a:extLst>
              <a:ext uri="{FF2B5EF4-FFF2-40B4-BE49-F238E27FC236}">
                <a16:creationId xmlns:a16="http://schemas.microsoft.com/office/drawing/2014/main" id="{E74DB8DA-E740-459A-8D7C-F5776239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5" y="1713681"/>
            <a:ext cx="3872027" cy="258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GO observatory. View of EGO (European Gravitational Observatory) that... |  Download Scientific Diagram">
            <a:extLst>
              <a:ext uri="{FF2B5EF4-FFF2-40B4-BE49-F238E27FC236}">
                <a16:creationId xmlns:a16="http://schemas.microsoft.com/office/drawing/2014/main" id="{71234B67-28D9-4280-9D04-690E4EA7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72" y="1725626"/>
            <a:ext cx="1678276" cy="11451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2F5F8-3498-43C4-B266-48F60C6FCC2F}"/>
              </a:ext>
            </a:extLst>
          </p:cNvPr>
          <p:cNvSpPr txBox="1"/>
          <p:nvPr/>
        </p:nvSpPr>
        <p:spPr>
          <a:xfrm>
            <a:off x="6625648" y="1634226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VIRGO</a:t>
            </a:r>
            <a:endParaRPr lang="en-GB" dirty="0"/>
          </a:p>
        </p:txBody>
      </p:sp>
      <p:pic>
        <p:nvPicPr>
          <p:cNvPr id="2052" name="Picture 4" descr="IceCube Neutrino Observatory">
            <a:extLst>
              <a:ext uri="{FF2B5EF4-FFF2-40B4-BE49-F238E27FC236}">
                <a16:creationId xmlns:a16="http://schemas.microsoft.com/office/drawing/2014/main" id="{4A292100-D551-4659-9E6B-8552B0642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02" y="2051594"/>
            <a:ext cx="1743826" cy="980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F82C52-2B05-475E-91ED-A9FA328438A8}"/>
              </a:ext>
            </a:extLst>
          </p:cNvPr>
          <p:cNvSpPr txBox="1"/>
          <p:nvPr/>
        </p:nvSpPr>
        <p:spPr>
          <a:xfrm>
            <a:off x="7043806" y="1967096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IceCube</a:t>
            </a:r>
            <a:endParaRPr lang="en-GB" dirty="0"/>
          </a:p>
        </p:txBody>
      </p:sp>
      <p:pic>
        <p:nvPicPr>
          <p:cNvPr id="2054" name="Picture 6" descr="HADDOCK Web Server">
            <a:extLst>
              <a:ext uri="{FF2B5EF4-FFF2-40B4-BE49-F238E27FC236}">
                <a16:creationId xmlns:a16="http://schemas.microsoft.com/office/drawing/2014/main" id="{076884CC-85FF-460D-9E42-DF71BD71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83" y="2394406"/>
            <a:ext cx="1712427" cy="11604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D1E92-FCDD-4784-A7B5-ECB9DA98F67F}"/>
              </a:ext>
            </a:extLst>
          </p:cNvPr>
          <p:cNvSpPr txBox="1"/>
          <p:nvPr/>
        </p:nvSpPr>
        <p:spPr>
          <a:xfrm>
            <a:off x="7480345" y="2301305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WeNMR</a:t>
            </a:r>
            <a:endParaRPr lang="en-GB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F904D7F-CD46-4881-97FB-CA7A3BB68214}"/>
              </a:ext>
            </a:extLst>
          </p:cNvPr>
          <p:cNvSpPr/>
          <p:nvPr/>
        </p:nvSpPr>
        <p:spPr>
          <a:xfrm>
            <a:off x="4045527" y="2722614"/>
            <a:ext cx="810491" cy="1011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2010</a:t>
            </a:r>
            <a:endParaRPr lang="en-GB" dirty="0"/>
          </a:p>
        </p:txBody>
      </p:sp>
      <p:pic>
        <p:nvPicPr>
          <p:cNvPr id="2058" name="Picture 10" descr="The Large Synoptic Survey Telescope: Unlocking the secrets of dark matter  and dark energy">
            <a:extLst>
              <a:ext uri="{FF2B5EF4-FFF2-40B4-BE49-F238E27FC236}">
                <a16:creationId xmlns:a16="http://schemas.microsoft.com/office/drawing/2014/main" id="{AAD9CBD8-AD07-4B51-85B2-F42D8BAE5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98" y="2719358"/>
            <a:ext cx="1611683" cy="12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1A2643-57D0-4C93-83C4-6DA1066F058F}"/>
              </a:ext>
            </a:extLst>
          </p:cNvPr>
          <p:cNvSpPr txBox="1"/>
          <p:nvPr/>
        </p:nvSpPr>
        <p:spPr>
          <a:xfrm>
            <a:off x="7770826" y="2647638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LSST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DA1EE-2C37-4230-BA93-2D3C9ACDC532}"/>
              </a:ext>
            </a:extLst>
          </p:cNvPr>
          <p:cNvSpPr txBox="1"/>
          <p:nvPr/>
        </p:nvSpPr>
        <p:spPr>
          <a:xfrm>
            <a:off x="8050754" y="2959178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EMSO</a:t>
            </a:r>
            <a:endParaRPr lang="en-GB" dirty="0"/>
          </a:p>
        </p:txBody>
      </p:sp>
      <p:pic>
        <p:nvPicPr>
          <p:cNvPr id="2062" name="Picture 14" descr="EMSODEV -european multidisciplinary seafloor and water column observatory  development.">
            <a:extLst>
              <a:ext uri="{FF2B5EF4-FFF2-40B4-BE49-F238E27FC236}">
                <a16:creationId xmlns:a16="http://schemas.microsoft.com/office/drawing/2014/main" id="{79836B51-4F0B-4CC6-BB70-F34CE0ED3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91" y="3034023"/>
            <a:ext cx="1696602" cy="11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limate change: Earth just had its second-hottest April on record - Axios">
            <a:extLst>
              <a:ext uri="{FF2B5EF4-FFF2-40B4-BE49-F238E27FC236}">
                <a16:creationId xmlns:a16="http://schemas.microsoft.com/office/drawing/2014/main" id="{5A4DAED8-EFE8-49AC-9494-D4161A6B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48" y="3361880"/>
            <a:ext cx="1743826" cy="9765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2E7C1A-8BE6-4F5D-A577-F1233FA48B0E}"/>
              </a:ext>
            </a:extLst>
          </p:cNvPr>
          <p:cNvSpPr txBox="1"/>
          <p:nvPr/>
        </p:nvSpPr>
        <p:spPr>
          <a:xfrm>
            <a:off x="8360312" y="32780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ENES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758B8D-057D-4AB1-923D-30EAE8347E1B}"/>
              </a:ext>
            </a:extLst>
          </p:cNvPr>
          <p:cNvSpPr txBox="1"/>
          <p:nvPr/>
        </p:nvSpPr>
        <p:spPr>
          <a:xfrm>
            <a:off x="4381981" y="4402347"/>
            <a:ext cx="4653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none" strike="noStrike" cap="none" dirty="0">
                <a:solidFill>
                  <a:sysClr val="windowText" lastClr="000000"/>
                </a:solidFill>
              </a:rPr>
              <a:t>To a multi-disciplinary, multi-technology infrastructure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C260C9-A46E-44C1-BE38-80BA29E0BF89}"/>
              </a:ext>
            </a:extLst>
          </p:cNvPr>
          <p:cNvSpPr txBox="1"/>
          <p:nvPr/>
        </p:nvSpPr>
        <p:spPr>
          <a:xfrm>
            <a:off x="-250149" y="4417313"/>
            <a:ext cx="4593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none" strike="noStrike" cap="none" dirty="0">
                <a:solidFill>
                  <a:sysClr val="windowText" lastClr="000000"/>
                </a:solidFill>
              </a:rPr>
              <a:t>From the high-energy physics compute grid</a:t>
            </a:r>
            <a:br>
              <a:rPr lang="en-US" sz="1400" b="1" u="none" strike="noStrike" cap="none" dirty="0">
                <a:solidFill>
                  <a:sysClr val="windowText" lastClr="000000"/>
                </a:solidFill>
              </a:rPr>
            </a:br>
            <a:r>
              <a:rPr lang="en-US" sz="1400" b="1" u="none" strike="noStrike" cap="none" dirty="0">
                <a:solidFill>
                  <a:sysClr val="windowText" lastClr="000000"/>
                </a:solidFill>
              </a:rPr>
              <a:t>(WLCG)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366648-BB5D-4211-9D3B-DC0B22AAC1C8}"/>
              </a:ext>
            </a:extLst>
          </p:cNvPr>
          <p:cNvSpPr txBox="1"/>
          <p:nvPr/>
        </p:nvSpPr>
        <p:spPr>
          <a:xfrm>
            <a:off x="8558367" y="3625010"/>
            <a:ext cx="587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…</a:t>
            </a:r>
          </a:p>
          <a:p>
            <a:r>
              <a:rPr lang="en-US" b="1" dirty="0"/>
              <a:t>250+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4160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EGI Participants</a:t>
            </a:r>
            <a:endParaRPr dirty="0"/>
          </a:p>
        </p:txBody>
      </p:sp>
      <p:pic>
        <p:nvPicPr>
          <p:cNvPr id="122" name="Google Shape;122;p5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1294" y="1550802"/>
            <a:ext cx="4856553" cy="33801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3" name="Google Shape;123;p5"/>
          <p:cNvSpPr txBox="1"/>
          <p:nvPr/>
        </p:nvSpPr>
        <p:spPr>
          <a:xfrm>
            <a:off x="512206" y="782491"/>
            <a:ext cx="31559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countries + CERN + IS-ENES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Coordinated by the EGI Foundation</a:t>
            </a:r>
            <a:endParaRPr dirty="0"/>
          </a:p>
        </p:txBody>
      </p:sp>
      <p:sp>
        <p:nvSpPr>
          <p:cNvPr id="124" name="Google Shape;124;p5"/>
          <p:cNvSpPr/>
          <p:nvPr/>
        </p:nvSpPr>
        <p:spPr>
          <a:xfrm>
            <a:off x="4265259" y="767101"/>
            <a:ext cx="44658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 agreement with Austria 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(Tech. University of Wien)</a:t>
            </a:r>
            <a:endParaRPr/>
          </a:p>
        </p:txBody>
      </p:sp>
      <p:sp>
        <p:nvSpPr>
          <p:cNvPr id="126" name="Google Shape;126;p5"/>
          <p:cNvSpPr txBox="1"/>
          <p:nvPr/>
        </p:nvSpPr>
        <p:spPr>
          <a:xfrm>
            <a:off x="-19350" y="3593356"/>
            <a:ext cx="10631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 Foundation</a:t>
            </a:r>
            <a:endParaRPr/>
          </a:p>
        </p:txBody>
      </p:sp>
      <p:sp>
        <p:nvSpPr>
          <p:cNvPr id="127" name="Google Shape;127;p5"/>
          <p:cNvSpPr/>
          <p:nvPr/>
        </p:nvSpPr>
        <p:spPr>
          <a:xfrm flipH="1">
            <a:off x="778899" y="3550740"/>
            <a:ext cx="1475652" cy="346841"/>
          </a:xfrm>
          <a:prstGeom prst="arc">
            <a:avLst>
              <a:gd name="adj1" fmla="val 16200000"/>
              <a:gd name="adj2" fmla="val 21393986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triangle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5021873" y="-33117"/>
            <a:ext cx="41221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https://www.egi.eu/about/egi-council/joining-the-egi-council/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-516835" y="4651512"/>
            <a:ext cx="715618" cy="24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-516835" y="4753861"/>
            <a:ext cx="636105" cy="1441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5"/>
          <p:cNvCxnSpPr/>
          <p:nvPr/>
        </p:nvCxnSpPr>
        <p:spPr>
          <a:xfrm>
            <a:off x="2" y="1550802"/>
            <a:ext cx="0" cy="338012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0A2DB2-E5CB-4111-A5B0-01C509F79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718" y="510777"/>
            <a:ext cx="4907737" cy="4632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B509E-4652-45F1-91B2-BABFA97EC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394" y="4540167"/>
            <a:ext cx="1736814" cy="571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E1BF6-234C-4A91-B20B-7CC4450AB5F3}"/>
              </a:ext>
            </a:extLst>
          </p:cNvPr>
          <p:cNvSpPr txBox="1"/>
          <p:nvPr/>
        </p:nvSpPr>
        <p:spPr>
          <a:xfrm>
            <a:off x="7821453" y="4561575"/>
            <a:ext cx="173681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From 2021:</a:t>
            </a:r>
          </a:p>
          <a:p>
            <a:pPr marL="227013" indent="-112713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SZTAKI (Hungary)</a:t>
            </a: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90832" y="880214"/>
            <a:ext cx="8770288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Mission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-US" dirty="0">
                <a:solidFill>
                  <a:schemeClr val="accent1"/>
                </a:solidFill>
              </a:rPr>
              <a:t>To deliver </a:t>
            </a:r>
            <a:r>
              <a:rPr lang="en-US" b="1" u="sng" dirty="0">
                <a:solidFill>
                  <a:schemeClr val="accent1"/>
                </a:solidFill>
              </a:rPr>
              <a:t>open solutions for advanced computing and data analytics </a:t>
            </a:r>
            <a:r>
              <a:rPr lang="en-US" dirty="0">
                <a:solidFill>
                  <a:schemeClr val="accent1"/>
                </a:solidFill>
              </a:rPr>
              <a:t>in research and innovation, </a:t>
            </a:r>
            <a:r>
              <a:rPr lang="en-US" b="1" dirty="0">
                <a:solidFill>
                  <a:schemeClr val="accent1"/>
                </a:solidFill>
              </a:rPr>
              <a:t>by coordinating and provisioning an international federated infrastructure</a:t>
            </a:r>
            <a:r>
              <a:rPr lang="en-US" dirty="0">
                <a:solidFill>
                  <a:schemeClr val="accent1"/>
                </a:solidFill>
              </a:rPr>
              <a:t> from both the public and private sector in Europe. As an open initiative </a:t>
            </a:r>
            <a:r>
              <a:rPr lang="en-US" b="1" dirty="0">
                <a:solidFill>
                  <a:schemeClr val="accent1"/>
                </a:solidFill>
              </a:rPr>
              <a:t>with a global outlook</a:t>
            </a:r>
            <a:r>
              <a:rPr lang="en-US" dirty="0">
                <a:solidFill>
                  <a:schemeClr val="accent1"/>
                </a:solidFill>
              </a:rPr>
              <a:t>, the EGI Federation also connects service providers beyond Europe following the collaboration needs of the served communities.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Vision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E67AD"/>
              </a:buClr>
              <a:buSzPts val="2000"/>
              <a:buNone/>
            </a:pPr>
            <a:r>
              <a:rPr lang="en-US" dirty="0">
                <a:solidFill>
                  <a:srgbClr val="0E67AD"/>
                </a:solidFill>
              </a:rPr>
              <a:t>The EGI Federation believes that </a:t>
            </a:r>
            <a:r>
              <a:rPr lang="en-US" b="1" u="sng" dirty="0">
                <a:solidFill>
                  <a:srgbClr val="0E67AD"/>
                </a:solidFill>
              </a:rPr>
              <a:t>all researchers should have seamless access </a:t>
            </a:r>
            <a:r>
              <a:rPr lang="en-US" b="1" dirty="0">
                <a:solidFill>
                  <a:srgbClr val="0E67AD"/>
                </a:solidFill>
              </a:rPr>
              <a:t>to</a:t>
            </a:r>
            <a:r>
              <a:rPr lang="en-US" dirty="0">
                <a:solidFill>
                  <a:srgbClr val="0E67AD"/>
                </a:solidFill>
              </a:rPr>
              <a:t> </a:t>
            </a:r>
            <a:r>
              <a:rPr lang="en-US" b="1" dirty="0">
                <a:solidFill>
                  <a:srgbClr val="0E67AD"/>
                </a:solidFill>
              </a:rPr>
              <a:t>services, resources and expertise </a:t>
            </a:r>
            <a:r>
              <a:rPr lang="en-US" dirty="0">
                <a:solidFill>
                  <a:srgbClr val="0E67AD"/>
                </a:solidFill>
              </a:rPr>
              <a:t>to collaborate and conduct world-class research and innovation.</a:t>
            </a:r>
            <a:endParaRPr dirty="0"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2579079" y="169146"/>
            <a:ext cx="5554268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EGI: Advanced computing for research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 txBox="1">
            <a:spLocks noGrp="1"/>
          </p:cNvSpPr>
          <p:nvPr>
            <p:ph type="title"/>
          </p:nvPr>
        </p:nvSpPr>
        <p:spPr>
          <a:xfrm>
            <a:off x="2579076" y="271179"/>
            <a:ext cx="6278437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EGI Service Catalogue – Value proposition 1</a:t>
            </a:r>
            <a:endParaRPr dirty="0"/>
          </a:p>
        </p:txBody>
      </p:sp>
      <p:pic>
        <p:nvPicPr>
          <p:cNvPr id="232" name="Google Shape;2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3556" y="3179179"/>
            <a:ext cx="1824316" cy="9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8190" y="3179180"/>
            <a:ext cx="1824316" cy="9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3438" y="691284"/>
            <a:ext cx="2628869" cy="196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9781" y="691284"/>
            <a:ext cx="2628869" cy="155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 descr="A picture containing bir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9781" y="2327122"/>
            <a:ext cx="2628869" cy="80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 descr="A screenshot of a social media pos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2117" y="3215311"/>
            <a:ext cx="2518639" cy="192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 descr="A screenshot of a social media pos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273" y="691284"/>
            <a:ext cx="2471685" cy="244472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/>
          <p:nvPr/>
        </p:nvSpPr>
        <p:spPr>
          <a:xfrm>
            <a:off x="6869684" y="-25098"/>
            <a:ext cx="23301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https://www.egi.eu/services/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96DAE-2225-41F8-9A36-6246DA43C38A}"/>
              </a:ext>
            </a:extLst>
          </p:cNvPr>
          <p:cNvSpPr txBox="1"/>
          <p:nvPr/>
        </p:nvSpPr>
        <p:spPr>
          <a:xfrm>
            <a:off x="3049781" y="4139449"/>
            <a:ext cx="476880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  <a:t>4 x Overview and use cases</a:t>
            </a:r>
          </a:p>
          <a:p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4 x Clinics</a:t>
            </a:r>
            <a:endParaRPr lang="en-US" sz="1200" b="1" i="0" dirty="0">
              <a:solidFill>
                <a:schemeClr val="tx1"/>
              </a:solidFill>
              <a:effectLst/>
              <a:latin typeface="Liberation Sans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Mon Security;  Tue Compute;   Wed  </a:t>
            </a:r>
            <a:r>
              <a:rPr lang="en-US" sz="1200" b="1" dirty="0" err="1">
                <a:solidFill>
                  <a:schemeClr val="tx1"/>
                </a:solidFill>
                <a:latin typeface="Liberation Sans"/>
              </a:rPr>
              <a:t>Storage&amp;Data</a:t>
            </a:r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; Analytics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6AFC5-588D-489C-9D4D-DF28FE40D3BD}"/>
              </a:ext>
            </a:extLst>
          </p:cNvPr>
          <p:cNvSpPr txBox="1"/>
          <p:nvPr/>
        </p:nvSpPr>
        <p:spPr>
          <a:xfrm>
            <a:off x="6204872" y="2782793"/>
            <a:ext cx="256240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tx1"/>
                </a:solidFill>
                <a:effectLst/>
                <a:latin typeface="Liberation Sans"/>
              </a:rPr>
              <a:t>New: </a:t>
            </a:r>
            <a:r>
              <a:rPr lang="en-US" sz="1600" b="1" i="0" dirty="0">
                <a:solidFill>
                  <a:schemeClr val="tx1"/>
                </a:solidFill>
                <a:effectLst/>
                <a:latin typeface="Liberation Sans"/>
                <a:hlinkClick r:id="rId11"/>
              </a:rPr>
              <a:t>https://docs.egi.eu</a:t>
            </a:r>
            <a:r>
              <a:rPr lang="en-US" sz="1600" b="1" i="0" dirty="0">
                <a:solidFill>
                  <a:schemeClr val="tx1"/>
                </a:solidFill>
                <a:effectLst/>
                <a:latin typeface="Liberation Sans"/>
              </a:rPr>
              <a:t>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5E3168A-354E-445F-9335-E587E23F3DC7}"/>
              </a:ext>
            </a:extLst>
          </p:cNvPr>
          <p:cNvSpPr/>
          <p:nvPr/>
        </p:nvSpPr>
        <p:spPr>
          <a:xfrm>
            <a:off x="4462108" y="648110"/>
            <a:ext cx="1357864" cy="383126"/>
          </a:xfrm>
          <a:prstGeom prst="wedgeRectCallout">
            <a:avLst>
              <a:gd name="adj1" fmla="val -38650"/>
              <a:gd name="adj2" fmla="val 87083"/>
            </a:avLst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CHIPSTER, NAMD, ECAS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700" dirty="0" err="1">
                <a:solidFill>
                  <a:schemeClr val="tx1"/>
                </a:solidFill>
              </a:rPr>
              <a:t>VMOps</a:t>
            </a:r>
            <a:r>
              <a:rPr lang="en-US" sz="700" dirty="0">
                <a:solidFill>
                  <a:schemeClr val="tx1"/>
                </a:solidFill>
              </a:rPr>
              <a:t>, EC3, FGSG</a:t>
            </a:r>
            <a:endParaRPr lang="en-GB" sz="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 txBox="1">
            <a:spLocks noGrp="1"/>
          </p:cNvSpPr>
          <p:nvPr>
            <p:ph type="title"/>
          </p:nvPr>
        </p:nvSpPr>
        <p:spPr>
          <a:xfrm>
            <a:off x="2579077" y="169146"/>
            <a:ext cx="5795534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EGI HTC Federation &amp; Cloud federation</a:t>
            </a:r>
            <a:endParaRPr dirty="0"/>
          </a:p>
        </p:txBody>
      </p:sp>
      <p:grpSp>
        <p:nvGrpSpPr>
          <p:cNvPr id="209" name="Google Shape;209;p7"/>
          <p:cNvGrpSpPr/>
          <p:nvPr/>
        </p:nvGrpSpPr>
        <p:grpSpPr>
          <a:xfrm>
            <a:off x="7094336" y="650998"/>
            <a:ext cx="1958087" cy="3509264"/>
            <a:chOff x="1041310" y="554735"/>
            <a:chExt cx="1958087" cy="3509264"/>
          </a:xfrm>
        </p:grpSpPr>
        <p:sp>
          <p:nvSpPr>
            <p:cNvPr id="211" name="Google Shape;211;p7"/>
            <p:cNvSpPr/>
            <p:nvPr/>
          </p:nvSpPr>
          <p:spPr>
            <a:xfrm>
              <a:off x="1805343" y="554735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1041310" y="880668"/>
              <a:ext cx="1532378" cy="15325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480" y="23523"/>
                  </a:moveTo>
                  <a:lnTo>
                    <a:pt x="87164" y="32839"/>
                  </a:lnTo>
                  <a:lnTo>
                    <a:pt x="87164" y="32839"/>
                  </a:lnTo>
                  <a:cubicBezTo>
                    <a:pt x="75944" y="21617"/>
                    <a:pt x="58979" y="18450"/>
                    <a:pt x="44466" y="24867"/>
                  </a:cubicBezTo>
                  <a:cubicBezTo>
                    <a:pt x="29954" y="31284"/>
                    <a:pt x="20880" y="45966"/>
                    <a:pt x="21631" y="61817"/>
                  </a:cubicBezTo>
                  <a:cubicBezTo>
                    <a:pt x="22382" y="77668"/>
                    <a:pt x="32801" y="91427"/>
                    <a:pt x="47856" y="96444"/>
                  </a:cubicBezTo>
                  <a:lnTo>
                    <a:pt x="47295" y="88507"/>
                  </a:lnTo>
                  <a:lnTo>
                    <a:pt x="63170" y="104890"/>
                  </a:lnTo>
                  <a:lnTo>
                    <a:pt x="49408" y="118429"/>
                  </a:lnTo>
                  <a:lnTo>
                    <a:pt x="48839" y="110367"/>
                  </a:lnTo>
                  <a:lnTo>
                    <a:pt x="48839" y="110367"/>
                  </a:lnTo>
                  <a:cubicBezTo>
                    <a:pt x="27395" y="105615"/>
                    <a:pt x="11312" y="87807"/>
                    <a:pt x="8761" y="65991"/>
                  </a:cubicBezTo>
                  <a:cubicBezTo>
                    <a:pt x="6210" y="44176"/>
                    <a:pt x="17752" y="23137"/>
                    <a:pt x="37521" y="13566"/>
                  </a:cubicBezTo>
                  <a:cubicBezTo>
                    <a:pt x="57290" y="3996"/>
                    <a:pt x="80951" y="7991"/>
                    <a:pt x="96480" y="23523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1377910" y="1437030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 txBox="1"/>
            <p:nvPr/>
          </p:nvSpPr>
          <p:spPr>
            <a:xfrm>
              <a:off x="1377910" y="1437030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&gt;1 Million computing cores</a:t>
              </a:r>
              <a:endParaRPr dirty="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467019" y="1764588"/>
              <a:ext cx="1532378" cy="15325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520" y="23523"/>
                  </a:moveTo>
                  <a:lnTo>
                    <a:pt x="23520" y="23523"/>
                  </a:lnTo>
                  <a:cubicBezTo>
                    <a:pt x="39049" y="7991"/>
                    <a:pt x="62710" y="3996"/>
                    <a:pt x="82479" y="13566"/>
                  </a:cubicBezTo>
                  <a:cubicBezTo>
                    <a:pt x="102248" y="23137"/>
                    <a:pt x="113790" y="44176"/>
                    <a:pt x="111239" y="65991"/>
                  </a:cubicBezTo>
                  <a:cubicBezTo>
                    <a:pt x="108688" y="87807"/>
                    <a:pt x="92605" y="105615"/>
                    <a:pt x="71161" y="110367"/>
                  </a:cubicBezTo>
                  <a:lnTo>
                    <a:pt x="70592" y="118429"/>
                  </a:lnTo>
                  <a:lnTo>
                    <a:pt x="56830" y="104890"/>
                  </a:lnTo>
                  <a:lnTo>
                    <a:pt x="72705" y="88507"/>
                  </a:lnTo>
                  <a:lnTo>
                    <a:pt x="72144" y="96444"/>
                  </a:lnTo>
                  <a:cubicBezTo>
                    <a:pt x="87199" y="91427"/>
                    <a:pt x="97618" y="77668"/>
                    <a:pt x="98369" y="61817"/>
                  </a:cubicBezTo>
                  <a:cubicBezTo>
                    <a:pt x="99120" y="45966"/>
                    <a:pt x="90046" y="31284"/>
                    <a:pt x="75534" y="24867"/>
                  </a:cubicBezTo>
                  <a:cubicBezTo>
                    <a:pt x="61021" y="18450"/>
                    <a:pt x="44056" y="21617"/>
                    <a:pt x="32836" y="32839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805343" y="2319324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 txBox="1"/>
            <p:nvPr/>
          </p:nvSpPr>
          <p:spPr>
            <a:xfrm>
              <a:off x="1805343" y="2319324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&gt; 900 PB disk &amp; tape </a:t>
              </a: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1150540" y="2746857"/>
              <a:ext cx="1316505" cy="1317142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solidFill>
              <a:schemeClr val="lt1"/>
            </a:solidFill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1377910" y="3201619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 txBox="1"/>
            <p:nvPr/>
          </p:nvSpPr>
          <p:spPr>
            <a:xfrm>
              <a:off x="1377910" y="3201619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2,915 service end-points</a:t>
              </a:r>
              <a:endParaRPr/>
            </a:p>
          </p:txBody>
        </p:sp>
      </p:grpSp>
      <p:sp>
        <p:nvSpPr>
          <p:cNvPr id="222" name="Google Shape;222;p7"/>
          <p:cNvSpPr txBox="1"/>
          <p:nvPr/>
        </p:nvSpPr>
        <p:spPr>
          <a:xfrm>
            <a:off x="65142" y="3085945"/>
            <a:ext cx="14501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HTC providers</a:t>
            </a:r>
            <a:endParaRPr dirty="0"/>
          </a:p>
        </p:txBody>
      </p:sp>
      <p:sp>
        <p:nvSpPr>
          <p:cNvPr id="223" name="Google Shape;223;p7"/>
          <p:cNvSpPr txBox="1"/>
          <p:nvPr/>
        </p:nvSpPr>
        <p:spPr>
          <a:xfrm>
            <a:off x="3748006" y="4835777"/>
            <a:ext cx="1378136" cy="31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Cloud providers</a:t>
            </a:r>
            <a:endParaRPr/>
          </a:p>
        </p:txBody>
      </p:sp>
      <p:pic>
        <p:nvPicPr>
          <p:cNvPr id="224" name="Google Shape;22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110" y="803238"/>
            <a:ext cx="5092940" cy="230575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5" name="Google Shape;225;p7" descr="A close up of a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4579" y="2781152"/>
            <a:ext cx="2970796" cy="20742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5-05-18 at 01.58.50.png">
            <a:extLst>
              <a:ext uri="{FF2B5EF4-FFF2-40B4-BE49-F238E27FC236}">
                <a16:creationId xmlns:a16="http://schemas.microsoft.com/office/drawing/2014/main" id="{2A62B8F9-8CAC-394B-BDA9-0868E8B02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960" y="2844919"/>
            <a:ext cx="810090" cy="445550"/>
          </a:xfrm>
          <a:prstGeom prst="rect">
            <a:avLst/>
          </a:prstGeom>
        </p:spPr>
      </p:pic>
      <p:pic>
        <p:nvPicPr>
          <p:cNvPr id="16" name="Picture 15" descr="Screen Shot 2016-10-17 at 22.59.06.png">
            <a:extLst>
              <a:ext uri="{FF2B5EF4-FFF2-40B4-BE49-F238E27FC236}">
                <a16:creationId xmlns:a16="http://schemas.microsoft.com/office/drawing/2014/main" id="{DA3C6C8B-EED5-9A48-80C3-3654B9B6F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205" y="3554811"/>
            <a:ext cx="735171" cy="847818"/>
          </a:xfrm>
          <a:prstGeom prst="rect">
            <a:avLst/>
          </a:prstGeom>
        </p:spPr>
      </p:pic>
      <p:pic>
        <p:nvPicPr>
          <p:cNvPr id="14" name="Picture 13" descr="Screen Shot 2016-10-04 at 07.05.40.png">
            <a:extLst>
              <a:ext uri="{FF2B5EF4-FFF2-40B4-BE49-F238E27FC236}">
                <a16:creationId xmlns:a16="http://schemas.microsoft.com/office/drawing/2014/main" id="{D1DFE162-ADCF-A241-9C79-765921B8C2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715" y="4369209"/>
            <a:ext cx="782378" cy="51896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06DFFFF-3857-9F4A-B22D-E3ECEE300F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7970038"/>
              </p:ext>
            </p:extLst>
          </p:nvPr>
        </p:nvGraphicFramePr>
        <p:xfrm>
          <a:off x="2077344" y="45088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Screen Shot 2015-05-18 at 01.56.13.png">
            <a:extLst>
              <a:ext uri="{FF2B5EF4-FFF2-40B4-BE49-F238E27FC236}">
                <a16:creationId xmlns:a16="http://schemas.microsoft.com/office/drawing/2014/main" id="{14478F56-891C-E346-AE7B-269137D60C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773" y="74459"/>
            <a:ext cx="563142" cy="301588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7F4283B-DCA2-4D47-9613-6086F0D157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6949" y="1331717"/>
            <a:ext cx="1712329" cy="387183"/>
          </a:xfrm>
          <a:prstGeom prst="rect">
            <a:avLst/>
          </a:prstGeom>
        </p:spPr>
      </p:pic>
      <p:pic>
        <p:nvPicPr>
          <p:cNvPr id="11" name="Picture 10" descr="Screen Shot 2015-05-18 at 01.59.22.png">
            <a:extLst>
              <a:ext uri="{FF2B5EF4-FFF2-40B4-BE49-F238E27FC236}">
                <a16:creationId xmlns:a16="http://schemas.microsoft.com/office/drawing/2014/main" id="{E3525FE4-BE67-0C4C-B024-E1F012215F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93" y="439335"/>
            <a:ext cx="880334" cy="477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DA996-CC33-534E-8281-15CF17E98276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622" y="2103939"/>
            <a:ext cx="1024982" cy="389100"/>
          </a:xfrm>
          <a:prstGeom prst="rect">
            <a:avLst/>
          </a:prstGeom>
        </p:spPr>
      </p:pic>
      <p:pic>
        <p:nvPicPr>
          <p:cNvPr id="13" name="图片 2" descr="A close up of a logo&#10;&#10;Description automatically generated">
            <a:extLst>
              <a:ext uri="{FF2B5EF4-FFF2-40B4-BE49-F238E27FC236}">
                <a16:creationId xmlns:a16="http://schemas.microsoft.com/office/drawing/2014/main" id="{CA0E02B7-6930-9748-A978-F6B647B81B5F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93" y="4589723"/>
            <a:ext cx="1032510" cy="298450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F71E72-093D-2641-BF42-50D94B054BD4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21629" r="33960" b="45340"/>
          <a:stretch>
            <a:fillRect/>
          </a:stretch>
        </p:blipFill>
        <p:spPr bwMode="auto">
          <a:xfrm>
            <a:off x="2536053" y="3754325"/>
            <a:ext cx="1054320" cy="6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7DB70FEE-AE24-9048-AF26-1E452CAB4276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2554160" y="2913692"/>
            <a:ext cx="381000" cy="406400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8048CC-0499-9142-920E-F1F83BEFE6C3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40" y="2192424"/>
            <a:ext cx="858520" cy="34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8DB50F2-0E4D-C040-BF0D-FB7C82453A7D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2505900" y="1331934"/>
            <a:ext cx="757555" cy="342265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C502F9-561F-9345-AF40-B92E787A57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40710" y="238529"/>
            <a:ext cx="1101577" cy="518965"/>
          </a:xfrm>
          <a:prstGeom prst="rect">
            <a:avLst/>
          </a:prstGeom>
        </p:spPr>
      </p:pic>
      <p:sp>
        <p:nvSpPr>
          <p:cNvPr id="17" name="Google Shape;137;p6">
            <a:extLst>
              <a:ext uri="{FF2B5EF4-FFF2-40B4-BE49-F238E27FC236}">
                <a16:creationId xmlns:a16="http://schemas.microsoft.com/office/drawing/2014/main" id="{93A2F221-0AEA-4EB8-85E6-058C66E2A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6467" y="54314"/>
            <a:ext cx="5557533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International Partnerships</a:t>
            </a:r>
            <a:endParaRPr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064681-E516-4B97-89B3-D5B052D21927}"/>
              </a:ext>
            </a:extLst>
          </p:cNvPr>
          <p:cNvSpPr txBox="1"/>
          <p:nvPr/>
        </p:nvSpPr>
        <p:spPr>
          <a:xfrm>
            <a:off x="75217" y="4457372"/>
            <a:ext cx="396306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/>
                </a:solidFill>
                <a:effectLst/>
                <a:latin typeface="Liberation Sans"/>
              </a:rPr>
              <a:t>EGI Federation partnerships with research communities, industry and infrastructure providers</a:t>
            </a:r>
          </a:p>
          <a:p>
            <a:r>
              <a:rPr lang="en-US" sz="1200" b="1" dirty="0">
                <a:solidFill>
                  <a:schemeClr val="tx1"/>
                </a:solidFill>
                <a:latin typeface="Liberation Sans"/>
              </a:rPr>
              <a:t>Monday 11:15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12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Access policies</a:t>
            </a:r>
            <a:endParaRPr/>
          </a:p>
        </p:txBody>
      </p:sp>
      <p:sp>
        <p:nvSpPr>
          <p:cNvPr id="245" name="Google Shape;245;p9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/>
          </a:p>
        </p:txBody>
      </p:sp>
      <p:sp>
        <p:nvSpPr>
          <p:cNvPr id="246" name="Google Shape;246;p9"/>
          <p:cNvSpPr txBox="1"/>
          <p:nvPr/>
        </p:nvSpPr>
        <p:spPr>
          <a:xfrm>
            <a:off x="3102452" y="1541447"/>
            <a:ext cx="2965129" cy="17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925" tIns="10450" rIns="20925" bIns="10450" anchor="t" anchorCtr="0">
            <a:spAutoFit/>
          </a:bodyPr>
          <a:lstStyle/>
          <a:p>
            <a:pPr marL="285279" marR="0" lvl="0" indent="-285279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✔"/>
            </a:pPr>
            <a:r>
              <a:rPr lang="en-US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Policy-based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Users are granted access based on policies defined by the EGI resource providers or by the EGI Foundation</a:t>
            </a:r>
            <a:endParaRPr sz="24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9"/>
          <p:cNvSpPr txBox="1"/>
          <p:nvPr/>
        </p:nvSpPr>
        <p:spPr>
          <a:xfrm>
            <a:off x="6361044" y="1541454"/>
            <a:ext cx="2554630" cy="206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925" tIns="10450" rIns="20925" bIns="10450" anchor="t" anchorCtr="0">
            <a:spAutoFit/>
          </a:bodyPr>
          <a:lstStyle/>
          <a:p>
            <a:pPr marL="285279" marR="0" lvl="0" indent="-285279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✔"/>
            </a:pPr>
            <a:r>
              <a:rPr lang="en-US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Market-driven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Users can negotiate a fee to access services either directly with EGI resource providers or indirectly with the EGI Foundation</a:t>
            </a:r>
            <a:endParaRPr sz="2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9"/>
          <p:cNvSpPr txBox="1"/>
          <p:nvPr/>
        </p:nvSpPr>
        <p:spPr>
          <a:xfrm>
            <a:off x="157175" y="1520665"/>
            <a:ext cx="2797004" cy="194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925" tIns="10450" rIns="20925" bIns="10450" anchor="t" anchorCtr="0">
            <a:spAutoFit/>
          </a:bodyPr>
          <a:lstStyle/>
          <a:p>
            <a:pPr marL="285279" marR="0" lvl="0" indent="-285279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✔"/>
            </a:pPr>
            <a:r>
              <a:rPr lang="en-US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Wide access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Users can freely access scientific data and digital services provided by EGI resource providers</a:t>
            </a:r>
            <a:endParaRPr sz="16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9"/>
          <p:cNvSpPr txBox="1"/>
          <p:nvPr/>
        </p:nvSpPr>
        <p:spPr>
          <a:xfrm>
            <a:off x="244641" y="3563263"/>
            <a:ext cx="282340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For example:</a:t>
            </a:r>
            <a:endParaRPr dirty="0"/>
          </a:p>
          <a:p>
            <a:pPr marL="182563" marR="0" lvl="0" indent="-134938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EGI Cloud for application piloting</a:t>
            </a:r>
            <a:endParaRPr dirty="0"/>
          </a:p>
          <a:p>
            <a:pPr marL="182563" marR="0" lvl="0" indent="-134938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EGI Notebooks open instance</a:t>
            </a:r>
            <a:endParaRPr dirty="0"/>
          </a:p>
          <a:p>
            <a:pPr marL="182563" marR="0" lvl="0" indent="-134938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Science discipline-specific HTC pools</a:t>
            </a:r>
            <a:endParaRPr dirty="0"/>
          </a:p>
          <a:p>
            <a:pPr marL="182563" marR="0" lvl="0" indent="-134938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Chipster</a:t>
            </a: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NGS toolkit (App. on demand)</a:t>
            </a:r>
            <a:endParaRPr dirty="0"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9"/>
          <p:cNvSpPr txBox="1"/>
          <p:nvPr/>
        </p:nvSpPr>
        <p:spPr>
          <a:xfrm>
            <a:off x="2980429" y="3546988"/>
            <a:ext cx="35741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875" marR="0" lvl="0" indent="-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For example:</a:t>
            </a:r>
            <a:endParaRPr/>
          </a:p>
          <a:p>
            <a:pPr marL="269875" marR="0" lvl="0" indent="-13493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Biomed HTC pool for life sciences</a:t>
            </a:r>
            <a:endParaRPr/>
          </a:p>
          <a:p>
            <a:pPr marL="269875" marR="0" lvl="0" indent="-13493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INFN-Bari (IT) provides Cloud for the </a:t>
            </a:r>
            <a:b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National Bioinformatics Infrastructure of Sweden</a:t>
            </a:r>
            <a:endParaRPr/>
          </a:p>
          <a:p>
            <a:pPr marL="269875" marR="0" lvl="0" indent="-13493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EGI Foundation negotiates services for projects </a:t>
            </a:r>
            <a:endParaRPr sz="1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9"/>
          <p:cNvSpPr txBox="1"/>
          <p:nvPr/>
        </p:nvSpPr>
        <p:spPr>
          <a:xfrm>
            <a:off x="6589370" y="3547039"/>
            <a:ext cx="255463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For example:</a:t>
            </a:r>
            <a:endParaRPr dirty="0"/>
          </a:p>
          <a:p>
            <a:pPr marL="285750" marR="0" lvl="0" indent="-150812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FitSM</a:t>
            </a: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training</a:t>
            </a:r>
            <a:endParaRPr dirty="0"/>
          </a:p>
          <a:p>
            <a:pPr marL="285750" marR="0" lvl="0" indent="-150812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4 EGI Cloud providers deliver to </a:t>
            </a:r>
            <a:r>
              <a:rPr lang="en-US" sz="12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Exprivia</a:t>
            </a: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(ESA Data and Information Access Services)</a:t>
            </a:r>
            <a:endParaRPr sz="12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M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D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1789</Words>
  <Application>Microsoft Office PowerPoint</Application>
  <PresentationFormat>On-screen Show (16:9)</PresentationFormat>
  <Paragraphs>340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Open Sans</vt:lpstr>
      <vt:lpstr>Wingdings</vt:lpstr>
      <vt:lpstr>Roboto Light</vt:lpstr>
      <vt:lpstr>Liberation Sans</vt:lpstr>
      <vt:lpstr>Courier New</vt:lpstr>
      <vt:lpstr>Noto Sans Symbols</vt:lpstr>
      <vt:lpstr>Calibri</vt:lpstr>
      <vt:lpstr>Arial</vt:lpstr>
      <vt:lpstr>HOME</vt:lpstr>
      <vt:lpstr>CONTENT</vt:lpstr>
      <vt:lpstr>END</vt:lpstr>
      <vt:lpstr>EGI 101: introduction to EGI</vt:lpstr>
      <vt:lpstr>Topics to be covered</vt:lpstr>
      <vt:lpstr>PowerPoint Presentation</vt:lpstr>
      <vt:lpstr>EGI Participants</vt:lpstr>
      <vt:lpstr>EGI: Advanced computing for research</vt:lpstr>
      <vt:lpstr>EGI Service Catalogue – Value proposition 1</vt:lpstr>
      <vt:lpstr>EGI HTC Federation &amp; Cloud federation</vt:lpstr>
      <vt:lpstr>International Partnerships</vt:lpstr>
      <vt:lpstr>Access policies</vt:lpstr>
      <vt:lpstr>Who do we serve</vt:lpstr>
      <vt:lpstr>Allocating capacity for user communities </vt:lpstr>
      <vt:lpstr>Support to the Photon &amp; Neutron Research Infrastructures – PaNOSC cluster project</vt:lpstr>
      <vt:lpstr>An SLA example</vt:lpstr>
      <vt:lpstr>Services that are open for anyone: Example EGI Notebooks</vt:lpstr>
      <vt:lpstr>EGI users, CPU usage</vt:lpstr>
      <vt:lpstr>EGI Internal Service Catalogue – Value proposition 2</vt:lpstr>
      <vt:lpstr>Distributed scientific computing enables scientific discoveries…</vt:lpstr>
      <vt:lpstr>The Large Hadron Collider (LHC)</vt:lpstr>
      <vt:lpstr>LHC data analysis and EGI support</vt:lpstr>
      <vt:lpstr>IT Service Management</vt:lpstr>
      <vt:lpstr>EGI and the European Open Science Cloud</vt:lpstr>
      <vt:lpstr>Learn more about EGI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EGI 101: introduction to EGI</dc:title>
  <dc:creator>Enol Fernandez</dc:creator>
  <cp:lastModifiedBy>Gergely Sipos</cp:lastModifiedBy>
  <cp:revision>31</cp:revision>
  <dcterms:created xsi:type="dcterms:W3CDTF">2019-11-12T09:21:29Z</dcterms:created>
  <dcterms:modified xsi:type="dcterms:W3CDTF">2020-11-02T07:45:14Z</dcterms:modified>
</cp:coreProperties>
</file>