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  <p:embeddedFont>
      <p:font typeface="Helvetica Neue Light"/>
      <p:regular r:id="rId22"/>
      <p:bold r:id="rId23"/>
      <p:italic r:id="rId24"/>
      <p:boldItalic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jXRm6r/8b+v1OoN2UxOZpfVDrt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HelveticaNeueLight-regular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HelveticaNeueLight-italic.fntdata"/><Relationship Id="rId23" Type="http://schemas.openxmlformats.org/officeDocument/2006/relationships/font" Target="fonts/HelveticaNeue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regular.fntdata"/><Relationship Id="rId25" Type="http://schemas.openxmlformats.org/officeDocument/2006/relationships/font" Target="fonts/HelveticaNeueLight-boldItalic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69456435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a694564350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694564350_0_1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694564350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a694564350_0_1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694564350_0_2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a694564350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a694564350_0_2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8" name="Google Shape;138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69456435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a694564350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6945643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a694564350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69456435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a694564350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Diapositiva tito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09981" y="3050606"/>
            <a:ext cx="10864256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8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14"/>
          <p:cNvSpPr/>
          <p:nvPr/>
        </p:nvSpPr>
        <p:spPr>
          <a:xfrm>
            <a:off x="6955761" y="4251767"/>
            <a:ext cx="962400" cy="63719"/>
          </a:xfrm>
          <a:prstGeom prst="rect">
            <a:avLst/>
          </a:prstGeom>
          <a:solidFill>
            <a:srgbClr val="0C9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4"/>
          <p:cNvSpPr/>
          <p:nvPr/>
        </p:nvSpPr>
        <p:spPr>
          <a:xfrm>
            <a:off x="7917915" y="4251767"/>
            <a:ext cx="962400" cy="63719"/>
          </a:xfrm>
          <a:prstGeom prst="rect">
            <a:avLst/>
          </a:prstGeom>
          <a:solidFill>
            <a:srgbClr val="055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0" y="4251767"/>
            <a:ext cx="6955600" cy="63719"/>
          </a:xfrm>
          <a:prstGeom prst="rect">
            <a:avLst/>
          </a:prstGeom>
          <a:solidFill>
            <a:srgbClr val="1CC1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4"/>
          <p:cNvSpPr txBox="1"/>
          <p:nvPr/>
        </p:nvSpPr>
        <p:spPr>
          <a:xfrm>
            <a:off x="9939337" y="6581001"/>
            <a:ext cx="20697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Grant Agreement 871042</a:t>
            </a:r>
            <a:endParaRPr/>
          </a:p>
        </p:txBody>
      </p:sp>
      <p:pic>
        <p:nvPicPr>
          <p:cNvPr descr="logo-SoBigData-RI++.png" id="21" name="Google Shape;2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3588" y="418642"/>
            <a:ext cx="3521397" cy="119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8650" y="5668881"/>
            <a:ext cx="1811169" cy="87977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1464961" y="4732965"/>
            <a:ext cx="8154296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1" type="ftr"/>
          </p:nvPr>
        </p:nvSpPr>
        <p:spPr>
          <a:xfrm>
            <a:off x="204185" y="6398438"/>
            <a:ext cx="94150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3A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type="title"/>
          </p:nvPr>
        </p:nvSpPr>
        <p:spPr>
          <a:xfrm>
            <a:off x="1218620" y="0"/>
            <a:ext cx="105614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3"/>
          <p:cNvSpPr/>
          <p:nvPr/>
        </p:nvSpPr>
        <p:spPr>
          <a:xfrm>
            <a:off x="6955922" y="6809623"/>
            <a:ext cx="1690113" cy="63719"/>
          </a:xfrm>
          <a:prstGeom prst="rect">
            <a:avLst/>
          </a:prstGeom>
          <a:solidFill>
            <a:srgbClr val="0C9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3"/>
          <p:cNvSpPr/>
          <p:nvPr/>
        </p:nvSpPr>
        <p:spPr>
          <a:xfrm>
            <a:off x="7918076" y="6809623"/>
            <a:ext cx="1690113" cy="63719"/>
          </a:xfrm>
          <a:prstGeom prst="rect">
            <a:avLst/>
          </a:prstGeom>
          <a:solidFill>
            <a:srgbClr val="055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3"/>
          <p:cNvSpPr/>
          <p:nvPr/>
        </p:nvSpPr>
        <p:spPr>
          <a:xfrm>
            <a:off x="162" y="6809623"/>
            <a:ext cx="12215037" cy="63719"/>
          </a:xfrm>
          <a:prstGeom prst="rect">
            <a:avLst/>
          </a:prstGeom>
          <a:solidFill>
            <a:srgbClr val="1CC1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3"/>
          <p:cNvSpPr txBox="1"/>
          <p:nvPr>
            <p:ph idx="12" type="sldNum"/>
          </p:nvPr>
        </p:nvSpPr>
        <p:spPr>
          <a:xfrm>
            <a:off x="11129319" y="6400800"/>
            <a:ext cx="906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3"/>
          <p:cNvSpPr/>
          <p:nvPr/>
        </p:nvSpPr>
        <p:spPr>
          <a:xfrm>
            <a:off x="0" y="0"/>
            <a:ext cx="900000" cy="900000"/>
          </a:xfrm>
          <a:prstGeom prst="rect">
            <a:avLst/>
          </a:prstGeom>
          <a:solidFill>
            <a:srgbClr val="8BD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204184" y="6398438"/>
            <a:ext cx="10731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3A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" type="body"/>
          </p:nvPr>
        </p:nvSpPr>
        <p:spPr>
          <a:xfrm rot="5400000">
            <a:off x="1902694" y="-607142"/>
            <a:ext cx="5851525" cy="7615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4"/>
          <p:cNvSpPr/>
          <p:nvPr/>
        </p:nvSpPr>
        <p:spPr>
          <a:xfrm>
            <a:off x="6955922" y="6809623"/>
            <a:ext cx="1690113" cy="63719"/>
          </a:xfrm>
          <a:prstGeom prst="rect">
            <a:avLst/>
          </a:prstGeom>
          <a:solidFill>
            <a:srgbClr val="0C9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4"/>
          <p:cNvSpPr/>
          <p:nvPr/>
        </p:nvSpPr>
        <p:spPr>
          <a:xfrm>
            <a:off x="7918076" y="6809623"/>
            <a:ext cx="1690113" cy="63719"/>
          </a:xfrm>
          <a:prstGeom prst="rect">
            <a:avLst/>
          </a:prstGeom>
          <a:solidFill>
            <a:srgbClr val="055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4"/>
          <p:cNvSpPr/>
          <p:nvPr/>
        </p:nvSpPr>
        <p:spPr>
          <a:xfrm>
            <a:off x="162" y="6809623"/>
            <a:ext cx="12215037" cy="63719"/>
          </a:xfrm>
          <a:prstGeom prst="rect">
            <a:avLst/>
          </a:prstGeom>
          <a:solidFill>
            <a:srgbClr val="1CC1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11129319" y="6400800"/>
            <a:ext cx="906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24"/>
          <p:cNvSpPr/>
          <p:nvPr/>
        </p:nvSpPr>
        <p:spPr>
          <a:xfrm>
            <a:off x="0" y="0"/>
            <a:ext cx="900000" cy="900000"/>
          </a:xfrm>
          <a:prstGeom prst="rect">
            <a:avLst/>
          </a:prstGeom>
          <a:solidFill>
            <a:srgbClr val="8BD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4"/>
          <p:cNvSpPr txBox="1"/>
          <p:nvPr>
            <p:ph idx="11" type="ftr"/>
          </p:nvPr>
        </p:nvSpPr>
        <p:spPr>
          <a:xfrm>
            <a:off x="204184" y="6398438"/>
            <a:ext cx="10731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3A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1020912" y="0"/>
            <a:ext cx="105614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5"/>
          <p:cNvSpPr/>
          <p:nvPr/>
        </p:nvSpPr>
        <p:spPr>
          <a:xfrm>
            <a:off x="0" y="0"/>
            <a:ext cx="900000" cy="900000"/>
          </a:xfrm>
          <a:prstGeom prst="rect">
            <a:avLst/>
          </a:prstGeom>
          <a:solidFill>
            <a:srgbClr val="8BD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5"/>
          <p:cNvSpPr/>
          <p:nvPr/>
        </p:nvSpPr>
        <p:spPr>
          <a:xfrm>
            <a:off x="6955922" y="6809623"/>
            <a:ext cx="1690113" cy="63719"/>
          </a:xfrm>
          <a:prstGeom prst="rect">
            <a:avLst/>
          </a:prstGeom>
          <a:solidFill>
            <a:srgbClr val="0C9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5"/>
          <p:cNvSpPr/>
          <p:nvPr/>
        </p:nvSpPr>
        <p:spPr>
          <a:xfrm>
            <a:off x="7918076" y="6809623"/>
            <a:ext cx="1690113" cy="63719"/>
          </a:xfrm>
          <a:prstGeom prst="rect">
            <a:avLst/>
          </a:prstGeom>
          <a:solidFill>
            <a:srgbClr val="055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5"/>
          <p:cNvSpPr/>
          <p:nvPr/>
        </p:nvSpPr>
        <p:spPr>
          <a:xfrm>
            <a:off x="162" y="6809623"/>
            <a:ext cx="12215037" cy="63719"/>
          </a:xfrm>
          <a:prstGeom prst="rect">
            <a:avLst/>
          </a:prstGeom>
          <a:solidFill>
            <a:srgbClr val="1CC1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11129319" y="6400800"/>
            <a:ext cx="906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15"/>
          <p:cNvSpPr txBox="1"/>
          <p:nvPr>
            <p:ph idx="11" type="ftr"/>
          </p:nvPr>
        </p:nvSpPr>
        <p:spPr>
          <a:xfrm>
            <a:off x="204184" y="6398438"/>
            <a:ext cx="10731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3A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93A9"/>
              </a:buClr>
              <a:buSzPts val="2000"/>
              <a:buNone/>
              <a:defRPr sz="2000">
                <a:solidFill>
                  <a:srgbClr val="8893A9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93A9"/>
              </a:buClr>
              <a:buSzPts val="1800"/>
              <a:buNone/>
              <a:defRPr sz="1800">
                <a:solidFill>
                  <a:srgbClr val="8893A9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93A9"/>
              </a:buClr>
              <a:buSzPts val="1600"/>
              <a:buNone/>
              <a:defRPr sz="1600">
                <a:solidFill>
                  <a:srgbClr val="8893A9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93A9"/>
              </a:buClr>
              <a:buSzPts val="1400"/>
              <a:buNone/>
              <a:defRPr sz="1400">
                <a:solidFill>
                  <a:srgbClr val="8893A9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93A9"/>
              </a:buClr>
              <a:buSzPts val="1400"/>
              <a:buNone/>
              <a:defRPr sz="1400">
                <a:solidFill>
                  <a:srgbClr val="8893A9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93A9"/>
              </a:buClr>
              <a:buSzPts val="1400"/>
              <a:buNone/>
              <a:defRPr sz="1400">
                <a:solidFill>
                  <a:srgbClr val="8893A9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93A9"/>
              </a:buClr>
              <a:buSzPts val="1400"/>
              <a:buNone/>
              <a:defRPr sz="1400">
                <a:solidFill>
                  <a:srgbClr val="8893A9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93A9"/>
              </a:buClr>
              <a:buSzPts val="1400"/>
              <a:buNone/>
              <a:defRPr sz="1400">
                <a:solidFill>
                  <a:srgbClr val="8893A9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93A9"/>
              </a:buClr>
              <a:buSzPts val="1400"/>
              <a:buNone/>
              <a:defRPr sz="1400">
                <a:solidFill>
                  <a:srgbClr val="8893A9"/>
                </a:solidFill>
              </a:defRPr>
            </a:lvl9pPr>
          </a:lstStyle>
          <a:p/>
        </p:txBody>
      </p:sp>
      <p:sp>
        <p:nvSpPr>
          <p:cNvPr id="37" name="Google Shape;37;p16"/>
          <p:cNvSpPr/>
          <p:nvPr/>
        </p:nvSpPr>
        <p:spPr>
          <a:xfrm>
            <a:off x="6955922" y="6809623"/>
            <a:ext cx="1690113" cy="63719"/>
          </a:xfrm>
          <a:prstGeom prst="rect">
            <a:avLst/>
          </a:prstGeom>
          <a:solidFill>
            <a:srgbClr val="0C9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6"/>
          <p:cNvSpPr/>
          <p:nvPr/>
        </p:nvSpPr>
        <p:spPr>
          <a:xfrm>
            <a:off x="7918076" y="6809623"/>
            <a:ext cx="1690113" cy="63719"/>
          </a:xfrm>
          <a:prstGeom prst="rect">
            <a:avLst/>
          </a:prstGeom>
          <a:solidFill>
            <a:srgbClr val="055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6"/>
          <p:cNvSpPr/>
          <p:nvPr/>
        </p:nvSpPr>
        <p:spPr>
          <a:xfrm>
            <a:off x="162" y="6809623"/>
            <a:ext cx="12215037" cy="63719"/>
          </a:xfrm>
          <a:prstGeom prst="rect">
            <a:avLst/>
          </a:prstGeom>
          <a:solidFill>
            <a:srgbClr val="1CC1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11129319" y="6400800"/>
            <a:ext cx="906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16"/>
          <p:cNvSpPr/>
          <p:nvPr/>
        </p:nvSpPr>
        <p:spPr>
          <a:xfrm>
            <a:off x="0" y="0"/>
            <a:ext cx="900000" cy="900000"/>
          </a:xfrm>
          <a:prstGeom prst="rect">
            <a:avLst/>
          </a:prstGeom>
          <a:solidFill>
            <a:srgbClr val="8BD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>
            <a:off x="204184" y="6398438"/>
            <a:ext cx="10731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3A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/>
          <p:nvPr>
            <p:ph type="title"/>
          </p:nvPr>
        </p:nvSpPr>
        <p:spPr>
          <a:xfrm>
            <a:off x="1260388" y="6038"/>
            <a:ext cx="103220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17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17"/>
          <p:cNvSpPr/>
          <p:nvPr/>
        </p:nvSpPr>
        <p:spPr>
          <a:xfrm>
            <a:off x="6955922" y="6809623"/>
            <a:ext cx="1690113" cy="63719"/>
          </a:xfrm>
          <a:prstGeom prst="rect">
            <a:avLst/>
          </a:prstGeom>
          <a:solidFill>
            <a:srgbClr val="0C9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7"/>
          <p:cNvSpPr/>
          <p:nvPr/>
        </p:nvSpPr>
        <p:spPr>
          <a:xfrm>
            <a:off x="7918076" y="6809623"/>
            <a:ext cx="1690113" cy="63719"/>
          </a:xfrm>
          <a:prstGeom prst="rect">
            <a:avLst/>
          </a:prstGeom>
          <a:solidFill>
            <a:srgbClr val="055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7"/>
          <p:cNvSpPr/>
          <p:nvPr/>
        </p:nvSpPr>
        <p:spPr>
          <a:xfrm>
            <a:off x="162" y="6809623"/>
            <a:ext cx="12215037" cy="63719"/>
          </a:xfrm>
          <a:prstGeom prst="rect">
            <a:avLst/>
          </a:prstGeom>
          <a:solidFill>
            <a:srgbClr val="1CC1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7"/>
          <p:cNvSpPr txBox="1"/>
          <p:nvPr>
            <p:ph idx="12" type="sldNum"/>
          </p:nvPr>
        </p:nvSpPr>
        <p:spPr>
          <a:xfrm>
            <a:off x="11129319" y="6400800"/>
            <a:ext cx="906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17"/>
          <p:cNvSpPr/>
          <p:nvPr/>
        </p:nvSpPr>
        <p:spPr>
          <a:xfrm>
            <a:off x="0" y="0"/>
            <a:ext cx="900000" cy="900000"/>
          </a:xfrm>
          <a:prstGeom prst="rect">
            <a:avLst/>
          </a:prstGeom>
          <a:solidFill>
            <a:srgbClr val="8BD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204184" y="6398438"/>
            <a:ext cx="10731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3A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type="title"/>
          </p:nvPr>
        </p:nvSpPr>
        <p:spPr>
          <a:xfrm>
            <a:off x="1037968" y="0"/>
            <a:ext cx="1054443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8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18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8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18"/>
          <p:cNvSpPr txBox="1"/>
          <p:nvPr>
            <p:ph idx="12" type="sldNum"/>
          </p:nvPr>
        </p:nvSpPr>
        <p:spPr>
          <a:xfrm>
            <a:off x="11129319" y="6400800"/>
            <a:ext cx="906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18"/>
          <p:cNvSpPr/>
          <p:nvPr/>
        </p:nvSpPr>
        <p:spPr>
          <a:xfrm>
            <a:off x="6955922" y="6809623"/>
            <a:ext cx="1690113" cy="63719"/>
          </a:xfrm>
          <a:prstGeom prst="rect">
            <a:avLst/>
          </a:prstGeom>
          <a:solidFill>
            <a:srgbClr val="0C9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8"/>
          <p:cNvSpPr/>
          <p:nvPr/>
        </p:nvSpPr>
        <p:spPr>
          <a:xfrm>
            <a:off x="7918076" y="6809623"/>
            <a:ext cx="1690113" cy="63719"/>
          </a:xfrm>
          <a:prstGeom prst="rect">
            <a:avLst/>
          </a:prstGeom>
          <a:solidFill>
            <a:srgbClr val="055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8"/>
          <p:cNvSpPr/>
          <p:nvPr/>
        </p:nvSpPr>
        <p:spPr>
          <a:xfrm>
            <a:off x="162" y="6809623"/>
            <a:ext cx="12215037" cy="63719"/>
          </a:xfrm>
          <a:prstGeom prst="rect">
            <a:avLst/>
          </a:prstGeom>
          <a:solidFill>
            <a:srgbClr val="1CC1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8"/>
          <p:cNvSpPr/>
          <p:nvPr/>
        </p:nvSpPr>
        <p:spPr>
          <a:xfrm>
            <a:off x="0" y="0"/>
            <a:ext cx="900000" cy="900000"/>
          </a:xfrm>
          <a:prstGeom prst="rect">
            <a:avLst/>
          </a:prstGeom>
          <a:solidFill>
            <a:srgbClr val="8BD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8"/>
          <p:cNvSpPr txBox="1"/>
          <p:nvPr>
            <p:ph idx="11" type="ftr"/>
          </p:nvPr>
        </p:nvSpPr>
        <p:spPr>
          <a:xfrm>
            <a:off x="204184" y="6398438"/>
            <a:ext cx="10731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3A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1223319" y="0"/>
            <a:ext cx="1063092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/>
        </p:nvSpPr>
        <p:spPr>
          <a:xfrm>
            <a:off x="6955922" y="6809623"/>
            <a:ext cx="1690113" cy="63719"/>
          </a:xfrm>
          <a:prstGeom prst="rect">
            <a:avLst/>
          </a:prstGeom>
          <a:solidFill>
            <a:srgbClr val="0C9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9"/>
          <p:cNvSpPr/>
          <p:nvPr/>
        </p:nvSpPr>
        <p:spPr>
          <a:xfrm>
            <a:off x="7918076" y="6809623"/>
            <a:ext cx="1690113" cy="63719"/>
          </a:xfrm>
          <a:prstGeom prst="rect">
            <a:avLst/>
          </a:prstGeom>
          <a:solidFill>
            <a:srgbClr val="055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9"/>
          <p:cNvSpPr/>
          <p:nvPr/>
        </p:nvSpPr>
        <p:spPr>
          <a:xfrm>
            <a:off x="162" y="6809623"/>
            <a:ext cx="12215037" cy="63719"/>
          </a:xfrm>
          <a:prstGeom prst="rect">
            <a:avLst/>
          </a:prstGeom>
          <a:solidFill>
            <a:srgbClr val="1CC1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11129319" y="6400800"/>
            <a:ext cx="906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19"/>
          <p:cNvSpPr/>
          <p:nvPr/>
        </p:nvSpPr>
        <p:spPr>
          <a:xfrm>
            <a:off x="0" y="0"/>
            <a:ext cx="900000" cy="900000"/>
          </a:xfrm>
          <a:prstGeom prst="rect">
            <a:avLst/>
          </a:prstGeom>
          <a:solidFill>
            <a:srgbClr val="8BD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204184" y="6398438"/>
            <a:ext cx="10731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3A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/>
          <p:nvPr/>
        </p:nvSpPr>
        <p:spPr>
          <a:xfrm>
            <a:off x="6955922" y="6809623"/>
            <a:ext cx="1690113" cy="63719"/>
          </a:xfrm>
          <a:prstGeom prst="rect">
            <a:avLst/>
          </a:prstGeom>
          <a:solidFill>
            <a:srgbClr val="0C9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0"/>
          <p:cNvSpPr/>
          <p:nvPr/>
        </p:nvSpPr>
        <p:spPr>
          <a:xfrm>
            <a:off x="7918076" y="6809623"/>
            <a:ext cx="1690113" cy="63719"/>
          </a:xfrm>
          <a:prstGeom prst="rect">
            <a:avLst/>
          </a:prstGeom>
          <a:solidFill>
            <a:srgbClr val="055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0"/>
          <p:cNvSpPr/>
          <p:nvPr/>
        </p:nvSpPr>
        <p:spPr>
          <a:xfrm>
            <a:off x="162" y="6809623"/>
            <a:ext cx="12215037" cy="63719"/>
          </a:xfrm>
          <a:prstGeom prst="rect">
            <a:avLst/>
          </a:prstGeom>
          <a:solidFill>
            <a:srgbClr val="1CC1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11129319" y="6400800"/>
            <a:ext cx="906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20"/>
          <p:cNvSpPr/>
          <p:nvPr/>
        </p:nvSpPr>
        <p:spPr>
          <a:xfrm>
            <a:off x="0" y="0"/>
            <a:ext cx="900000" cy="900000"/>
          </a:xfrm>
          <a:prstGeom prst="rect">
            <a:avLst/>
          </a:prstGeom>
          <a:solidFill>
            <a:srgbClr val="8BD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0"/>
          <p:cNvSpPr txBox="1"/>
          <p:nvPr>
            <p:ph idx="11" type="ftr"/>
          </p:nvPr>
        </p:nvSpPr>
        <p:spPr>
          <a:xfrm>
            <a:off x="204184" y="6398438"/>
            <a:ext cx="10731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3A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1020913" y="273050"/>
            <a:ext cx="3599771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3" name="Google Shape;83;p21"/>
          <p:cNvSpPr txBox="1"/>
          <p:nvPr>
            <p:ph idx="2" type="body"/>
          </p:nvPr>
        </p:nvSpPr>
        <p:spPr>
          <a:xfrm>
            <a:off x="1020913" y="1435101"/>
            <a:ext cx="3599771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21"/>
          <p:cNvSpPr/>
          <p:nvPr/>
        </p:nvSpPr>
        <p:spPr>
          <a:xfrm>
            <a:off x="6955922" y="6809623"/>
            <a:ext cx="1690113" cy="63719"/>
          </a:xfrm>
          <a:prstGeom prst="rect">
            <a:avLst/>
          </a:prstGeom>
          <a:solidFill>
            <a:srgbClr val="0C9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1"/>
          <p:cNvSpPr/>
          <p:nvPr/>
        </p:nvSpPr>
        <p:spPr>
          <a:xfrm>
            <a:off x="7918076" y="6809623"/>
            <a:ext cx="1690113" cy="63719"/>
          </a:xfrm>
          <a:prstGeom prst="rect">
            <a:avLst/>
          </a:prstGeom>
          <a:solidFill>
            <a:srgbClr val="055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1"/>
          <p:cNvSpPr/>
          <p:nvPr/>
        </p:nvSpPr>
        <p:spPr>
          <a:xfrm>
            <a:off x="162" y="6809623"/>
            <a:ext cx="12215037" cy="63719"/>
          </a:xfrm>
          <a:prstGeom prst="rect">
            <a:avLst/>
          </a:prstGeom>
          <a:solidFill>
            <a:srgbClr val="1CC1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11129319" y="6400800"/>
            <a:ext cx="906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1"/>
          <p:cNvSpPr/>
          <p:nvPr/>
        </p:nvSpPr>
        <p:spPr>
          <a:xfrm>
            <a:off x="0" y="0"/>
            <a:ext cx="900000" cy="900000"/>
          </a:xfrm>
          <a:prstGeom prst="rect">
            <a:avLst/>
          </a:prstGeom>
          <a:solidFill>
            <a:srgbClr val="8BD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1"/>
          <p:cNvSpPr txBox="1"/>
          <p:nvPr>
            <p:ph idx="11" type="ftr"/>
          </p:nvPr>
        </p:nvSpPr>
        <p:spPr>
          <a:xfrm>
            <a:off x="204184" y="6398438"/>
            <a:ext cx="10731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3A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4" name="Google Shape;94;p22"/>
          <p:cNvSpPr/>
          <p:nvPr/>
        </p:nvSpPr>
        <p:spPr>
          <a:xfrm>
            <a:off x="6955922" y="6809623"/>
            <a:ext cx="1690113" cy="63719"/>
          </a:xfrm>
          <a:prstGeom prst="rect">
            <a:avLst/>
          </a:prstGeom>
          <a:solidFill>
            <a:srgbClr val="0C9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2"/>
          <p:cNvSpPr/>
          <p:nvPr/>
        </p:nvSpPr>
        <p:spPr>
          <a:xfrm>
            <a:off x="7918076" y="6809623"/>
            <a:ext cx="1690113" cy="63719"/>
          </a:xfrm>
          <a:prstGeom prst="rect">
            <a:avLst/>
          </a:prstGeom>
          <a:solidFill>
            <a:srgbClr val="055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2"/>
          <p:cNvSpPr/>
          <p:nvPr/>
        </p:nvSpPr>
        <p:spPr>
          <a:xfrm>
            <a:off x="162" y="6809623"/>
            <a:ext cx="12215037" cy="63719"/>
          </a:xfrm>
          <a:prstGeom prst="rect">
            <a:avLst/>
          </a:prstGeom>
          <a:solidFill>
            <a:srgbClr val="1CC1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11129319" y="6400800"/>
            <a:ext cx="906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22"/>
          <p:cNvSpPr/>
          <p:nvPr/>
        </p:nvSpPr>
        <p:spPr>
          <a:xfrm>
            <a:off x="0" y="0"/>
            <a:ext cx="900000" cy="900000"/>
          </a:xfrm>
          <a:prstGeom prst="rect">
            <a:avLst/>
          </a:prstGeom>
          <a:solidFill>
            <a:srgbClr val="8BD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2"/>
          <p:cNvSpPr txBox="1"/>
          <p:nvPr>
            <p:ph idx="11" type="ftr"/>
          </p:nvPr>
        </p:nvSpPr>
        <p:spPr>
          <a:xfrm>
            <a:off x="204184" y="6398438"/>
            <a:ext cx="10731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3A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93A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93A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3A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3A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3A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3A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3A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3A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3A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3A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3A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 txBox="1"/>
          <p:nvPr>
            <p:ph type="ctrTitle"/>
          </p:nvPr>
        </p:nvSpPr>
        <p:spPr>
          <a:xfrm>
            <a:off x="663900" y="2288606"/>
            <a:ext cx="10864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GB"/>
              <a:t>SoBigData++</a:t>
            </a:r>
            <a:br>
              <a:rPr lang="en-GB"/>
            </a:br>
            <a:r>
              <a:rPr lang="en-GB"/>
              <a:t>Data Science, Multidisciplinary &amp; AI</a:t>
            </a:r>
            <a:endParaRPr/>
          </a:p>
        </p:txBody>
      </p:sp>
      <p:sp>
        <p:nvSpPr>
          <p:cNvPr id="124" name="Google Shape;124;p1"/>
          <p:cNvSpPr txBox="1"/>
          <p:nvPr>
            <p:ph idx="1" type="body"/>
          </p:nvPr>
        </p:nvSpPr>
        <p:spPr>
          <a:xfrm>
            <a:off x="2434201" y="4962700"/>
            <a:ext cx="72441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800"/>
              <a:t>Luca Pappalardo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800"/>
              <a:t>ISTI-CNR</a:t>
            </a:r>
            <a:endParaRPr sz="2800"/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440" y="4796972"/>
            <a:ext cx="1158989" cy="117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 b="0" l="29436" r="0" t="106"/>
          <a:stretch/>
        </p:blipFill>
        <p:spPr>
          <a:xfrm>
            <a:off x="281746" y="5975198"/>
            <a:ext cx="2193890" cy="37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18225" y="241602"/>
            <a:ext cx="1044000" cy="104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61243" y="812471"/>
            <a:ext cx="365510" cy="365510"/>
          </a:xfrm>
          <a:custGeom>
            <a:rect b="b" l="l" r="r" t="t"/>
            <a:pathLst>
              <a:path extrusionOk="0" h="207244" w="207244">
                <a:moveTo>
                  <a:pt x="123" y="10"/>
                </a:moveTo>
                <a:lnTo>
                  <a:pt x="207368" y="10"/>
                </a:lnTo>
                <a:lnTo>
                  <a:pt x="207368" y="207255"/>
                </a:lnTo>
                <a:lnTo>
                  <a:pt x="123" y="207255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9" name="Google Shape;12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61916" y="344763"/>
            <a:ext cx="364837" cy="364837"/>
          </a:xfrm>
          <a:custGeom>
            <a:rect b="b" l="l" r="r" t="t"/>
            <a:pathLst>
              <a:path extrusionOk="0" h="206719" w="206719">
                <a:moveTo>
                  <a:pt x="29" y="10"/>
                </a:moveTo>
                <a:lnTo>
                  <a:pt x="206749" y="10"/>
                </a:lnTo>
                <a:lnTo>
                  <a:pt x="206749" y="206730"/>
                </a:lnTo>
                <a:lnTo>
                  <a:pt x="29" y="20673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0" name="Google Shape;130;p1"/>
          <p:cNvSpPr txBox="1"/>
          <p:nvPr/>
        </p:nvSpPr>
        <p:spPr>
          <a:xfrm>
            <a:off x="10826753" y="373148"/>
            <a:ext cx="9875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SoBigData</a:t>
            </a:r>
            <a:endParaRPr/>
          </a:p>
        </p:txBody>
      </p:sp>
      <p:sp>
        <p:nvSpPr>
          <p:cNvPr id="131" name="Google Shape;131;p1"/>
          <p:cNvSpPr txBox="1"/>
          <p:nvPr/>
        </p:nvSpPr>
        <p:spPr>
          <a:xfrm>
            <a:off x="10826753" y="818718"/>
            <a:ext cx="9875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9AEE2"/>
                </a:solidFill>
                <a:latin typeface="Calibri"/>
                <a:ea typeface="Calibri"/>
                <a:cs typeface="Calibri"/>
                <a:sym typeface="Calibri"/>
              </a:rPr>
              <a:t>SoBigData</a:t>
            </a:r>
            <a:endParaRPr/>
          </a:p>
        </p:txBody>
      </p:sp>
      <p:sp>
        <p:nvSpPr>
          <p:cNvPr id="132" name="Google Shape;132;p1"/>
          <p:cNvSpPr txBox="1"/>
          <p:nvPr/>
        </p:nvSpPr>
        <p:spPr>
          <a:xfrm>
            <a:off x="9660925" y="1139832"/>
            <a:ext cx="2019908" cy="382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www.sobigdata.eu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9473947" y="1257974"/>
            <a:ext cx="2340377" cy="402145"/>
          </a:xfrm>
          <a:custGeom>
            <a:rect b="b" l="l" r="r" t="t"/>
            <a:pathLst>
              <a:path extrusionOk="0" h="402145" w="2008222">
                <a:moveTo>
                  <a:pt x="0" y="402145"/>
                </a:moveTo>
                <a:lnTo>
                  <a:pt x="2008223" y="402145"/>
                </a:lnTo>
                <a:lnTo>
                  <a:pt x="2008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F688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9496675" y="1269986"/>
            <a:ext cx="2318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www.sobigdata.eu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694564350_0_63"/>
          <p:cNvSpPr txBox="1"/>
          <p:nvPr>
            <p:ph idx="12" type="sldNum"/>
          </p:nvPr>
        </p:nvSpPr>
        <p:spPr>
          <a:xfrm>
            <a:off x="11129319" y="6400800"/>
            <a:ext cx="90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3" name="Google Shape;203;ga694564350_0_63"/>
          <p:cNvSpPr txBox="1"/>
          <p:nvPr>
            <p:ph type="title"/>
          </p:nvPr>
        </p:nvSpPr>
        <p:spPr>
          <a:xfrm>
            <a:off x="1020912" y="0"/>
            <a:ext cx="10561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</a:t>
            </a:r>
            <a:r>
              <a:rPr lang="en-GB" sz="4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xploratories</a:t>
            </a:r>
            <a:endParaRPr sz="47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4" name="Google Shape;204;ga694564350_0_63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Char char="•"/>
            </a:pPr>
            <a:r>
              <a:rPr lang="en-GB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Migration studies</a:t>
            </a:r>
            <a:endParaRPr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 Light"/>
              <a:buChar char="–"/>
            </a:pPr>
            <a:r>
              <a:rPr lang="en-GB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macroscopic human flows, social behavior analysis</a:t>
            </a:r>
            <a:b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 Light"/>
              <a:buChar char="•"/>
            </a:pPr>
            <a:r>
              <a:rPr lang="en-GB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Sports Data Science</a:t>
            </a:r>
            <a:endParaRPr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1" marL="74295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 Light"/>
              <a:buChar char="–"/>
            </a:pPr>
            <a:r>
              <a:rPr lang="en-GB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performance evaluation, injury prediction</a:t>
            </a:r>
            <a:br>
              <a:rPr lang="en-GB" sz="240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31800" lvl="0" marL="342900" rtl="0" algn="l">
              <a:spcBef>
                <a:spcPts val="0"/>
              </a:spcBef>
              <a:spcAft>
                <a:spcPts val="0"/>
              </a:spcAft>
              <a:buSzPts val="3200"/>
              <a:buFont typeface="Helvetica Neue Light"/>
              <a:buChar char="•"/>
            </a:pPr>
            <a:r>
              <a:rPr lang="en-GB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Social Impacts of AI and Expainable ML</a:t>
            </a:r>
            <a:endParaRPr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1" marL="74295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 Light"/>
              <a:buChar char="–"/>
            </a:pPr>
            <a:r>
              <a:rPr lang="en-GB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artificial intelligence, machine learning, explanation, ethics</a:t>
            </a:r>
            <a:br>
              <a:rPr lang="en-GB" sz="240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318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Char char="•"/>
            </a:pPr>
            <a:r>
              <a:rPr lang="en-GB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SoBigData interest group</a:t>
            </a:r>
            <a:endParaRPr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1" marL="74295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 Light"/>
              <a:buChar char="–"/>
            </a:pPr>
            <a:r>
              <a:rPr lang="en-GB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Network medicine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694564350_0_185"/>
          <p:cNvSpPr txBox="1"/>
          <p:nvPr>
            <p:ph type="title"/>
          </p:nvPr>
        </p:nvSpPr>
        <p:spPr>
          <a:xfrm>
            <a:off x="1020912" y="0"/>
            <a:ext cx="105615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Output of exploratories in SoBigData</a:t>
            </a:r>
            <a:endParaRPr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1" name="Google Shape;211;ga694564350_0_185"/>
          <p:cNvSpPr txBox="1"/>
          <p:nvPr>
            <p:ph idx="1" type="body"/>
          </p:nvPr>
        </p:nvSpPr>
        <p:spPr>
          <a:xfrm>
            <a:off x="2834675" y="1752600"/>
            <a:ext cx="8748000" cy="193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400"/>
              <a:t>International Journal of Data Science and Analytics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br>
              <a:rPr b="1" lang="en-GB" sz="2400"/>
            </a:br>
            <a:r>
              <a:rPr b="1" lang="en-GB" sz="2400"/>
              <a:t>Special issue:</a:t>
            </a:r>
            <a:r>
              <a:rPr lang="en-GB" sz="2400"/>
              <a:t> “A Social Mining and Big Data Ecosystem for Open, Responsible Data Science”</a:t>
            </a:r>
            <a:endParaRPr sz="2400"/>
          </a:p>
        </p:txBody>
      </p:sp>
      <p:sp>
        <p:nvSpPr>
          <p:cNvPr id="212" name="Google Shape;212;ga694564350_0_185"/>
          <p:cNvSpPr txBox="1"/>
          <p:nvPr>
            <p:ph idx="12" type="sldNum"/>
          </p:nvPr>
        </p:nvSpPr>
        <p:spPr>
          <a:xfrm>
            <a:off x="11129319" y="6400800"/>
            <a:ext cx="906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3" name="Google Shape;213;ga694564350_0_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875" y="1690100"/>
            <a:ext cx="1457325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a694564350_0_185"/>
          <p:cNvSpPr txBox="1"/>
          <p:nvPr/>
        </p:nvSpPr>
        <p:spPr>
          <a:xfrm>
            <a:off x="1141050" y="4051075"/>
            <a:ext cx="10439700" cy="23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 sz="1800">
                <a:latin typeface="Century Gothic"/>
                <a:ea typeface="Century Gothic"/>
                <a:cs typeface="Century Gothic"/>
                <a:sym typeface="Century Gothic"/>
              </a:rPr>
              <a:t>Measuring objective and subjective well-being: dimensions and data sources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 sz="1800">
                <a:latin typeface="Century Gothic"/>
                <a:ea typeface="Century Gothic"/>
                <a:cs typeface="Century Gothic"/>
                <a:sym typeface="Century Gothic"/>
              </a:rPr>
              <a:t>(So) Big Data and the transformation of the city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 sz="1800">
                <a:latin typeface="Century Gothic"/>
                <a:ea typeface="Century Gothic"/>
                <a:cs typeface="Century Gothic"/>
                <a:sym typeface="Century Gothic"/>
              </a:rPr>
              <a:t>Human migration: the Big Data perspective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 sz="1800">
                <a:latin typeface="Century Gothic"/>
                <a:ea typeface="Century Gothic"/>
                <a:cs typeface="Century Gothic"/>
                <a:sym typeface="Century Gothic"/>
              </a:rPr>
              <a:t>Corruption risk in contracting markets: a network science perspective (host)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 sz="1800">
                <a:latin typeface="Century Gothic"/>
                <a:ea typeface="Century Gothic"/>
                <a:cs typeface="Century Gothic"/>
                <a:sym typeface="Century Gothic"/>
              </a:rPr>
              <a:t>A workflow language for research e-infrastructures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 sz="1800">
                <a:latin typeface="Century Gothic"/>
                <a:ea typeface="Century Gothic"/>
                <a:cs typeface="Century Gothic"/>
                <a:sym typeface="Century Gothic"/>
              </a:rPr>
              <a:t>Data Science: a game-changer for science and innovation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 sz="1800">
                <a:latin typeface="Century Gothic"/>
                <a:ea typeface="Century Gothic"/>
                <a:cs typeface="Century Gothic"/>
                <a:sym typeface="Century Gothic"/>
              </a:rPr>
              <a:t>Ethical and Legal Framework for Research Infrastructures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a694564350_0_293"/>
          <p:cNvSpPr txBox="1"/>
          <p:nvPr>
            <p:ph type="ctrTitle"/>
          </p:nvPr>
        </p:nvSpPr>
        <p:spPr>
          <a:xfrm>
            <a:off x="663900" y="2288606"/>
            <a:ext cx="10864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GB" sz="5900"/>
              <a:t>Thank you!</a:t>
            </a:r>
            <a:endParaRPr sz="5900"/>
          </a:p>
        </p:txBody>
      </p:sp>
      <p:sp>
        <p:nvSpPr>
          <p:cNvPr id="221" name="Google Shape;221;ga694564350_0_293"/>
          <p:cNvSpPr txBox="1"/>
          <p:nvPr>
            <p:ph idx="1" type="body"/>
          </p:nvPr>
        </p:nvSpPr>
        <p:spPr>
          <a:xfrm>
            <a:off x="2434201" y="4962700"/>
            <a:ext cx="72441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800"/>
              <a:t>Luca Pappalardo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800"/>
              <a:t>ISTI-CNR</a:t>
            </a:r>
            <a:endParaRPr sz="2800"/>
          </a:p>
        </p:txBody>
      </p:sp>
      <p:pic>
        <p:nvPicPr>
          <p:cNvPr id="222" name="Google Shape;222;ga694564350_0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440" y="4796972"/>
            <a:ext cx="1158989" cy="117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a694564350_0_293"/>
          <p:cNvPicPr preferRelativeResize="0"/>
          <p:nvPr/>
        </p:nvPicPr>
        <p:blipFill rotWithShape="1">
          <a:blip r:embed="rId4">
            <a:alphaModFix/>
          </a:blip>
          <a:srcRect b="0" l="29438" r="0" t="109"/>
          <a:stretch/>
        </p:blipFill>
        <p:spPr>
          <a:xfrm>
            <a:off x="281746" y="5975198"/>
            <a:ext cx="2193890" cy="37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a694564350_0_2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18225" y="241602"/>
            <a:ext cx="1044000" cy="104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a694564350_0_2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61243" y="812471"/>
            <a:ext cx="365268" cy="365268"/>
          </a:xfrm>
          <a:custGeom>
            <a:rect b="b" l="l" r="r" t="t"/>
            <a:pathLst>
              <a:path extrusionOk="0" h="207244" w="207244">
                <a:moveTo>
                  <a:pt x="123" y="10"/>
                </a:moveTo>
                <a:lnTo>
                  <a:pt x="207368" y="10"/>
                </a:lnTo>
                <a:lnTo>
                  <a:pt x="207368" y="207255"/>
                </a:lnTo>
                <a:lnTo>
                  <a:pt x="123" y="207255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26" name="Google Shape;226;ga694564350_0_29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61916" y="344763"/>
            <a:ext cx="364859" cy="364859"/>
          </a:xfrm>
          <a:custGeom>
            <a:rect b="b" l="l" r="r" t="t"/>
            <a:pathLst>
              <a:path extrusionOk="0" h="206719" w="206719">
                <a:moveTo>
                  <a:pt x="29" y="10"/>
                </a:moveTo>
                <a:lnTo>
                  <a:pt x="206749" y="10"/>
                </a:lnTo>
                <a:lnTo>
                  <a:pt x="206749" y="206730"/>
                </a:lnTo>
                <a:lnTo>
                  <a:pt x="29" y="20673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27" name="Google Shape;227;ga694564350_0_293"/>
          <p:cNvSpPr txBox="1"/>
          <p:nvPr/>
        </p:nvSpPr>
        <p:spPr>
          <a:xfrm>
            <a:off x="10826753" y="373148"/>
            <a:ext cx="98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SoBigData</a:t>
            </a:r>
            <a:endParaRPr/>
          </a:p>
        </p:txBody>
      </p:sp>
      <p:sp>
        <p:nvSpPr>
          <p:cNvPr id="228" name="Google Shape;228;ga694564350_0_293"/>
          <p:cNvSpPr txBox="1"/>
          <p:nvPr/>
        </p:nvSpPr>
        <p:spPr>
          <a:xfrm>
            <a:off x="10826753" y="818718"/>
            <a:ext cx="98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9AEE2"/>
                </a:solidFill>
                <a:latin typeface="Calibri"/>
                <a:ea typeface="Calibri"/>
                <a:cs typeface="Calibri"/>
                <a:sym typeface="Calibri"/>
              </a:rPr>
              <a:t>SoBigData</a:t>
            </a:r>
            <a:endParaRPr/>
          </a:p>
        </p:txBody>
      </p:sp>
      <p:sp>
        <p:nvSpPr>
          <p:cNvPr id="229" name="Google Shape;229;ga694564350_0_293"/>
          <p:cNvSpPr txBox="1"/>
          <p:nvPr/>
        </p:nvSpPr>
        <p:spPr>
          <a:xfrm>
            <a:off x="9660925" y="1139832"/>
            <a:ext cx="20199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www.sobigdata.eu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a694564350_0_293"/>
          <p:cNvSpPr/>
          <p:nvPr/>
        </p:nvSpPr>
        <p:spPr>
          <a:xfrm>
            <a:off x="9473947" y="1257974"/>
            <a:ext cx="2339579" cy="402145"/>
          </a:xfrm>
          <a:custGeom>
            <a:rect b="b" l="l" r="r" t="t"/>
            <a:pathLst>
              <a:path extrusionOk="0" h="402145" w="2008222">
                <a:moveTo>
                  <a:pt x="0" y="402145"/>
                </a:moveTo>
                <a:lnTo>
                  <a:pt x="2008223" y="402145"/>
                </a:lnTo>
                <a:lnTo>
                  <a:pt x="2008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F688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ga694564350_0_293"/>
          <p:cNvSpPr txBox="1"/>
          <p:nvPr/>
        </p:nvSpPr>
        <p:spPr>
          <a:xfrm>
            <a:off x="9496675" y="1269986"/>
            <a:ext cx="231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www.sobigdata.eu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ichael sohn papa.jpg" id="140" name="Google Shape;140;p2"/>
          <p:cNvPicPr preferRelativeResize="0"/>
          <p:nvPr/>
        </p:nvPicPr>
        <p:blipFill rotWithShape="1">
          <a:blip r:embed="rId3">
            <a:alphaModFix/>
          </a:blip>
          <a:srcRect b="15590" l="0" r="0" t="0"/>
          <a:stretch/>
        </p:blipFill>
        <p:spPr>
          <a:xfrm>
            <a:off x="0" y="-28150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94306685-0aa635d7-cceb-46be-8309-cc641826c747.jpg" id="141" name="Google Shape;14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5675" y="828675"/>
            <a:ext cx="5200650" cy="5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_facebook.jpg" id="146" name="Google Shape;146;p3"/>
          <p:cNvPicPr preferRelativeResize="0"/>
          <p:nvPr/>
        </p:nvPicPr>
        <p:blipFill rotWithShape="1">
          <a:blip r:embed="rId3">
            <a:alphaModFix/>
          </a:blip>
          <a:srcRect b="24998" l="0" r="0" t="0"/>
          <a:stretch/>
        </p:blipFill>
        <p:spPr>
          <a:xfrm>
            <a:off x="-2925" y="-3677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0500" y="202325"/>
            <a:ext cx="825825" cy="8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"/>
          <p:cNvSpPr txBox="1"/>
          <p:nvPr/>
        </p:nvSpPr>
        <p:spPr>
          <a:xfrm>
            <a:off x="4454550" y="5801400"/>
            <a:ext cx="32829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social</a:t>
            </a:r>
            <a:r>
              <a:rPr b="1" lang="en-GB" sz="4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links</a:t>
            </a:r>
            <a:endParaRPr b="1" sz="4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4"/>
          <p:cNvPicPr preferRelativeResize="0"/>
          <p:nvPr/>
        </p:nvPicPr>
        <p:blipFill rotWithShape="1">
          <a:blip r:embed="rId3">
            <a:alphaModFix/>
          </a:blip>
          <a:srcRect b="7842" l="0" r="0" t="0"/>
          <a:stretch/>
        </p:blipFill>
        <p:spPr>
          <a:xfrm>
            <a:off x="-33700" y="828925"/>
            <a:ext cx="12192001" cy="596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 b="35172" l="0" r="0" t="33995"/>
          <a:stretch/>
        </p:blipFill>
        <p:spPr>
          <a:xfrm>
            <a:off x="10182675" y="177400"/>
            <a:ext cx="1808400" cy="41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 txBox="1"/>
          <p:nvPr/>
        </p:nvSpPr>
        <p:spPr>
          <a:xfrm>
            <a:off x="4454550" y="-41500"/>
            <a:ext cx="32829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latin typeface="Helvetica Neue Light"/>
                <a:ea typeface="Helvetica Neue Light"/>
                <a:cs typeface="Helvetica Neue Light"/>
                <a:sym typeface="Helvetica Neue Light"/>
              </a:rPr>
              <a:t>car</a:t>
            </a:r>
            <a:r>
              <a:rPr b="1" lang="en-GB" sz="4600">
                <a:latin typeface="Helvetica Neue"/>
                <a:ea typeface="Helvetica Neue"/>
                <a:cs typeface="Helvetica Neue"/>
                <a:sym typeface="Helvetica Neue"/>
              </a:rPr>
              <a:t>travels</a:t>
            </a:r>
            <a:endParaRPr b="1" sz="4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/>
          <p:nvPr>
            <p:ph idx="12" type="sldNum"/>
          </p:nvPr>
        </p:nvSpPr>
        <p:spPr>
          <a:xfrm>
            <a:off x="11129319" y="6400800"/>
            <a:ext cx="906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1066800" y="406400"/>
            <a:ext cx="4720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opinions&amp;</a:t>
            </a:r>
            <a:r>
              <a:rPr b="1" lang="en-GB" sz="3600">
                <a:latin typeface="Helvetica Neue"/>
                <a:ea typeface="Helvetica Neue"/>
                <a:cs typeface="Helvetica Neue"/>
                <a:sym typeface="Helvetica Neue"/>
              </a:rPr>
              <a:t>emotions</a:t>
            </a:r>
            <a:endParaRPr b="1" sz="56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800" y="406400"/>
            <a:ext cx="4302800" cy="64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3787" y="482600"/>
            <a:ext cx="4604427" cy="63595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7621800" y="406400"/>
            <a:ext cx="4720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s</a:t>
            </a:r>
            <a:r>
              <a:rPr lang="en-GB" sz="3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hopping</a:t>
            </a:r>
            <a:r>
              <a:rPr b="1" lang="en-GB" sz="3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patterns</a:t>
            </a:r>
            <a:endParaRPr b="1" sz="56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694564350_0_28"/>
          <p:cNvSpPr txBox="1"/>
          <p:nvPr>
            <p:ph idx="12" type="sldNum"/>
          </p:nvPr>
        </p:nvSpPr>
        <p:spPr>
          <a:xfrm>
            <a:off x="11129319" y="6400800"/>
            <a:ext cx="90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ga694564350_0_28"/>
          <p:cNvSpPr txBox="1"/>
          <p:nvPr/>
        </p:nvSpPr>
        <p:spPr>
          <a:xfrm>
            <a:off x="838200" y="406400"/>
            <a:ext cx="4720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sports</a:t>
            </a:r>
            <a:r>
              <a:rPr b="1" lang="en-GB" sz="3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</a:t>
            </a:r>
            <a:r>
              <a:rPr b="1" lang="en-GB" sz="3600">
                <a:latin typeface="Helvetica Neue"/>
                <a:ea typeface="Helvetica Neue"/>
                <a:cs typeface="Helvetica Neue"/>
                <a:sym typeface="Helvetica Neue"/>
              </a:rPr>
              <a:t>ivity</a:t>
            </a:r>
            <a:endParaRPr b="1" sz="56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ga694564350_0_28"/>
          <p:cNvSpPr txBox="1"/>
          <p:nvPr/>
        </p:nvSpPr>
        <p:spPr>
          <a:xfrm>
            <a:off x="7455625" y="406400"/>
            <a:ext cx="4720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medical</a:t>
            </a:r>
            <a:r>
              <a:rPr b="1" lang="en-GB" sz="3600">
                <a:latin typeface="Helvetica Neue"/>
                <a:ea typeface="Helvetica Neue"/>
                <a:cs typeface="Helvetica Neue"/>
                <a:sym typeface="Helvetica Neue"/>
              </a:rPr>
              <a:t>records</a:t>
            </a:r>
            <a:endParaRPr b="1" sz="56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2" name="Google Shape;172;ga694564350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5625" y="1016000"/>
            <a:ext cx="4720801" cy="590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a694564350_0_28"/>
          <p:cNvPicPr preferRelativeResize="0"/>
          <p:nvPr/>
        </p:nvPicPr>
        <p:blipFill rotWithShape="1">
          <a:blip r:embed="rId4">
            <a:alphaModFix/>
          </a:blip>
          <a:srcRect b="18858" l="5586" r="27272" t="41631"/>
          <a:stretch/>
        </p:blipFill>
        <p:spPr>
          <a:xfrm>
            <a:off x="361775" y="3276600"/>
            <a:ext cx="2516700" cy="221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a694564350_0_28"/>
          <p:cNvPicPr preferRelativeResize="0"/>
          <p:nvPr/>
        </p:nvPicPr>
        <p:blipFill rotWithShape="1">
          <a:blip r:embed="rId5">
            <a:alphaModFix/>
          </a:blip>
          <a:srcRect b="21663" l="26190" r="23789" t="49194"/>
          <a:stretch/>
        </p:blipFill>
        <p:spPr>
          <a:xfrm>
            <a:off x="1677700" y="1184600"/>
            <a:ext cx="2789425" cy="243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a694564350_0_28"/>
          <p:cNvPicPr preferRelativeResize="0"/>
          <p:nvPr/>
        </p:nvPicPr>
        <p:blipFill rotWithShape="1">
          <a:blip r:embed="rId6">
            <a:alphaModFix/>
          </a:blip>
          <a:srcRect b="27102" l="37694" r="0" t="39441"/>
          <a:stretch/>
        </p:blipFill>
        <p:spPr>
          <a:xfrm>
            <a:off x="3789625" y="2732025"/>
            <a:ext cx="2082225" cy="167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a694564350_0_28"/>
          <p:cNvPicPr preferRelativeResize="0"/>
          <p:nvPr/>
        </p:nvPicPr>
        <p:blipFill rotWithShape="1">
          <a:blip r:embed="rId7">
            <a:alphaModFix/>
          </a:blip>
          <a:srcRect b="0" l="0" r="0" t="61954"/>
          <a:stretch/>
        </p:blipFill>
        <p:spPr>
          <a:xfrm>
            <a:off x="889925" y="2884425"/>
            <a:ext cx="6801260" cy="38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1325" y="240700"/>
            <a:ext cx="9673500" cy="623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"/>
          <p:cNvSpPr txBox="1"/>
          <p:nvPr/>
        </p:nvSpPr>
        <p:spPr>
          <a:xfrm rot="-5400000">
            <a:off x="-1905000" y="2311400"/>
            <a:ext cx="4720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interdisciplinarity</a:t>
            </a:r>
            <a:endParaRPr b="1" sz="56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694564350_0_50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</a:t>
            </a:r>
            <a:r>
              <a:rPr lang="en-GB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reate and integrate new services within the infrastructure</a:t>
            </a:r>
            <a:br>
              <a:rPr lang="en-GB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Char char="-"/>
            </a:pPr>
            <a:r>
              <a:rPr lang="en-GB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activity will be monitored by:</a:t>
            </a:r>
            <a:br>
              <a:rPr lang="en-GB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2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en-GB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Scientific Leader</a:t>
            </a:r>
            <a:r>
              <a:rPr lang="en-GB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fostering research and supervising scientific validity;</a:t>
            </a:r>
            <a:br>
              <a:rPr lang="en-GB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4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en-GB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Community Activist</a:t>
            </a:r>
            <a:r>
              <a:rPr lang="en-GB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sharing information among partners, collaborating with other WPs and exploratories, organizing events and disseminating results.</a:t>
            </a:r>
            <a:endParaRPr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8" name="Google Shape;188;ga694564350_0_50"/>
          <p:cNvSpPr txBox="1"/>
          <p:nvPr>
            <p:ph idx="12" type="sldNum"/>
          </p:nvPr>
        </p:nvSpPr>
        <p:spPr>
          <a:xfrm>
            <a:off x="11129319" y="6400800"/>
            <a:ext cx="90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ga694564350_0_50"/>
          <p:cNvSpPr txBox="1"/>
          <p:nvPr>
            <p:ph type="title"/>
          </p:nvPr>
        </p:nvSpPr>
        <p:spPr>
          <a:xfrm>
            <a:off x="1020912" y="0"/>
            <a:ext cx="10561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</a:t>
            </a:r>
            <a:r>
              <a:rPr lang="en-GB" sz="4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xploratories</a:t>
            </a:r>
            <a:endParaRPr sz="47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694564350_0_56"/>
          <p:cNvSpPr txBox="1"/>
          <p:nvPr>
            <p:ph idx="12" type="sldNum"/>
          </p:nvPr>
        </p:nvSpPr>
        <p:spPr>
          <a:xfrm>
            <a:off x="11129319" y="6400800"/>
            <a:ext cx="90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ga694564350_0_56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Char char="•"/>
            </a:pPr>
            <a:r>
              <a:rPr lang="en-GB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Societal Debates and Misinformation Analysis</a:t>
            </a:r>
            <a:endParaRPr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 Light"/>
              <a:buChar char="–"/>
            </a:pPr>
            <a:r>
              <a:rPr lang="en-GB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text, social network, and misinformation analysis</a:t>
            </a:r>
            <a:br>
              <a:rPr lang="en-GB" sz="240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810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 Light"/>
              <a:buChar char="•"/>
            </a:pPr>
            <a:r>
              <a:rPr lang="en-GB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Demography, Economy &amp; Finance 2.0</a:t>
            </a:r>
            <a:endParaRPr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1" marL="74295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 Light"/>
              <a:buChar char="–"/>
            </a:pPr>
            <a:r>
              <a:rPr lang="en-GB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poverty indicators, spatial analysis, AI 4 Social Good</a:t>
            </a:r>
            <a:br>
              <a:rPr lang="en-GB" sz="240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31800" lvl="0" marL="342900" rtl="0" algn="l">
              <a:spcBef>
                <a:spcPts val="0"/>
              </a:spcBef>
              <a:spcAft>
                <a:spcPts val="0"/>
              </a:spcAft>
              <a:buSzPts val="3200"/>
              <a:buFont typeface="Helvetica Neue Light"/>
              <a:buChar char="•"/>
            </a:pPr>
            <a:r>
              <a:rPr lang="en-GB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Sustainable Cities for Citizens</a:t>
            </a:r>
            <a:endParaRPr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1" marL="74295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 Light"/>
              <a:buChar char="–"/>
            </a:pPr>
            <a:r>
              <a:rPr lang="en-GB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smart cities, human mobility behavior analysis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6" name="Google Shape;196;ga694564350_0_56"/>
          <p:cNvSpPr txBox="1"/>
          <p:nvPr/>
        </p:nvSpPr>
        <p:spPr>
          <a:xfrm>
            <a:off x="4294775" y="846100"/>
            <a:ext cx="3982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Gothic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ga694564350_0_56"/>
          <p:cNvSpPr txBox="1"/>
          <p:nvPr>
            <p:ph type="title"/>
          </p:nvPr>
        </p:nvSpPr>
        <p:spPr>
          <a:xfrm>
            <a:off x="1020912" y="0"/>
            <a:ext cx="10561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</a:t>
            </a:r>
            <a:r>
              <a:rPr lang="en-GB" sz="4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xploratories</a:t>
            </a:r>
            <a:endParaRPr sz="47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Impostazioni personalizzate 2">
      <a:dk1>
        <a:srgbClr val="0E497D"/>
      </a:dk1>
      <a:lt1>
        <a:srgbClr val="FFFFFF"/>
      </a:lt1>
      <a:dk2>
        <a:srgbClr val="0059A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2020-05-26T07:37:33Z</dcterms:created>
  <dc:creator>Valerio Grossi</dc:creator>
</cp:coreProperties>
</file>