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212" r:id="rId4"/>
    <p:sldId id="265" r:id="rId5"/>
    <p:sldId id="2211" r:id="rId6"/>
    <p:sldId id="259" r:id="rId7"/>
    <p:sldId id="260" r:id="rId8"/>
    <p:sldId id="618" r:id="rId9"/>
    <p:sldId id="619" r:id="rId10"/>
    <p:sldId id="2213" r:id="rId11"/>
    <p:sldId id="2210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Lato" panose="020F0502020204030204" pitchFamily="34" charset="0"/>
      <p:regular r:id="rId22"/>
      <p:bold r:id="rId23"/>
      <p:italic r:id="rId24"/>
      <p:boldItalic r:id="rId25"/>
    </p:embeddedFont>
    <p:embeddedFont>
      <p:font typeface="Montserrat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2" roundtripDataSignature="AMtx7mgf2Nrzyt2jgSPxEDBrOs/ouIES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16"/>
    <p:restoredTop sz="93119"/>
  </p:normalViewPr>
  <p:slideViewPr>
    <p:cSldViewPr snapToGrid="0">
      <p:cViewPr varScale="1">
        <p:scale>
          <a:sx n="86" d="100"/>
          <a:sy n="86" d="100"/>
        </p:scale>
        <p:origin x="232" y="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>
                <a:latin typeface="Century Gothic"/>
                <a:ea typeface="Century Gothic"/>
                <a:cs typeface="Century Gothic"/>
                <a:sym typeface="Century Gothic"/>
              </a:rPr>
              <a:t>(describe the topics covered by the exploratory)</a:t>
            </a: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it-IT" sz="3200">
                <a:latin typeface="Century Gothic"/>
                <a:ea typeface="Century Gothic"/>
                <a:cs typeface="Century Gothic"/>
                <a:sym typeface="Century Gothic"/>
              </a:rPr>
              <a:t>(describe the topics covered by the exploratory)</a:t>
            </a: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9907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latin typeface="Century Gothic"/>
                <a:ea typeface="Century Gothic"/>
                <a:cs typeface="Century Gothic"/>
                <a:sym typeface="Century Gothic"/>
              </a:rPr>
              <a:t>(describe the main results obtained during SoBigData)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efcd2338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latin typeface="Century Gothic"/>
                <a:ea typeface="Century Gothic"/>
                <a:cs typeface="Century Gothic"/>
                <a:sym typeface="Century Gothic"/>
              </a:rPr>
              <a:t>(describe the main results obtained during SoBigData)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6efcd2338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x-none">
              <a:latin typeface="Arial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1pPr>
            <a:lvl2pPr marL="742950" indent="-28575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2pPr>
            <a:lvl3pPr marL="1143000" indent="-22860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3pPr>
            <a:lvl4pPr marL="1600200" indent="-22860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4pPr>
            <a:lvl5pPr marL="2057400" indent="-22860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9pPr>
          </a:lstStyle>
          <a:p>
            <a:fld id="{96A8E1E1-CF96-1641-8181-50056D4C7347}" type="slidenum">
              <a:rPr lang="it-IT" altLang="x-none" sz="1300"/>
              <a:pPr/>
              <a:t>8</a:t>
            </a:fld>
            <a:endParaRPr lang="it-IT" altLang="x-none" sz="1300"/>
          </a:p>
        </p:txBody>
      </p:sp>
    </p:spTree>
    <p:extLst>
      <p:ext uri="{BB962C8B-B14F-4D97-AF65-F5344CB8AC3E}">
        <p14:creationId xmlns:p14="http://schemas.microsoft.com/office/powerpoint/2010/main" val="1391611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x-none">
              <a:latin typeface="Arial" charset="0"/>
            </a:endParaRP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1pPr>
            <a:lvl2pPr marL="742950" indent="-28575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2pPr>
            <a:lvl3pPr marL="1143000" indent="-22860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3pPr>
            <a:lvl4pPr marL="1600200" indent="-22860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4pPr>
            <a:lvl5pPr marL="2057400" indent="-22860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9pPr>
          </a:lstStyle>
          <a:p>
            <a:fld id="{B67286B2-FCA0-3B43-BCC5-B62066F4B31F}" type="slidenum">
              <a:rPr lang="it-IT" altLang="x-none" sz="1300"/>
              <a:pPr/>
              <a:t>9</a:t>
            </a:fld>
            <a:endParaRPr lang="it-IT" altLang="x-none" sz="1300"/>
          </a:p>
        </p:txBody>
      </p:sp>
    </p:spTree>
    <p:extLst>
      <p:ext uri="{BB962C8B-B14F-4D97-AF65-F5344CB8AC3E}">
        <p14:creationId xmlns:p14="http://schemas.microsoft.com/office/powerpoint/2010/main" val="684697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x-none">
              <a:latin typeface="Arial" charset="0"/>
            </a:endParaRP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1pPr>
            <a:lvl2pPr marL="742950" indent="-28575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2pPr>
            <a:lvl3pPr marL="1143000" indent="-22860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3pPr>
            <a:lvl4pPr marL="1600200" indent="-22860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4pPr>
            <a:lvl5pPr marL="2057400" indent="-228600" defTabSz="990600"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charset="0"/>
                <a:ea typeface="Arial" charset="0"/>
                <a:cs typeface="Arial" charset="0"/>
              </a:defRPr>
            </a:lvl9pPr>
          </a:lstStyle>
          <a:p>
            <a:fld id="{B67286B2-FCA0-3B43-BCC5-B62066F4B31F}" type="slidenum">
              <a:rPr lang="it-IT" altLang="x-none" sz="1300"/>
              <a:pPr/>
              <a:t>10</a:t>
            </a:fld>
            <a:endParaRPr lang="it-IT" altLang="x-none" sz="1300"/>
          </a:p>
        </p:txBody>
      </p:sp>
    </p:spTree>
    <p:extLst>
      <p:ext uri="{BB962C8B-B14F-4D97-AF65-F5344CB8AC3E}">
        <p14:creationId xmlns:p14="http://schemas.microsoft.com/office/powerpoint/2010/main" val="43954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09981" y="3050606"/>
            <a:ext cx="1086425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8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8"/>
          <p:cNvSpPr/>
          <p:nvPr/>
        </p:nvSpPr>
        <p:spPr>
          <a:xfrm>
            <a:off x="6955761" y="4251767"/>
            <a:ext cx="962400" cy="63719"/>
          </a:xfrm>
          <a:prstGeom prst="rect">
            <a:avLst/>
          </a:prstGeom>
          <a:solidFill>
            <a:srgbClr val="0C9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8"/>
          <p:cNvSpPr/>
          <p:nvPr/>
        </p:nvSpPr>
        <p:spPr>
          <a:xfrm>
            <a:off x="7917915" y="4251767"/>
            <a:ext cx="962400" cy="63719"/>
          </a:xfrm>
          <a:prstGeom prst="rect">
            <a:avLst/>
          </a:prstGeom>
          <a:solidFill>
            <a:srgbClr val="05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8"/>
          <p:cNvSpPr/>
          <p:nvPr/>
        </p:nvSpPr>
        <p:spPr>
          <a:xfrm>
            <a:off x="0" y="4251767"/>
            <a:ext cx="6955600" cy="63719"/>
          </a:xfrm>
          <a:prstGeom prst="rect">
            <a:avLst/>
          </a:prstGeom>
          <a:solidFill>
            <a:srgbClr val="1CC1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8"/>
          <p:cNvSpPr txBox="1"/>
          <p:nvPr/>
        </p:nvSpPr>
        <p:spPr>
          <a:xfrm>
            <a:off x="9939337" y="6581001"/>
            <a:ext cx="20697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Grant Agreement 871042</a:t>
            </a:r>
            <a:endParaRPr/>
          </a:p>
        </p:txBody>
      </p:sp>
      <p:pic>
        <p:nvPicPr>
          <p:cNvPr id="21" name="Google Shape;21;p8" descr="logo-SoBigData-RI++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3588" y="418642"/>
            <a:ext cx="3521397" cy="1195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8650" y="5668881"/>
            <a:ext cx="1811169" cy="87977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1464961" y="4732965"/>
            <a:ext cx="8154296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204185" y="6398438"/>
            <a:ext cx="941507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93A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 rot="5400000">
            <a:off x="1902694" y="-607142"/>
            <a:ext cx="5851525" cy="7615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/>
          <p:nvPr/>
        </p:nvSpPr>
        <p:spPr>
          <a:xfrm>
            <a:off x="6955922" y="6809623"/>
            <a:ext cx="1690113" cy="63719"/>
          </a:xfrm>
          <a:prstGeom prst="rect">
            <a:avLst/>
          </a:prstGeom>
          <a:solidFill>
            <a:srgbClr val="0C9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8"/>
          <p:cNvSpPr/>
          <p:nvPr/>
        </p:nvSpPr>
        <p:spPr>
          <a:xfrm>
            <a:off x="7918076" y="6809623"/>
            <a:ext cx="1690113" cy="63719"/>
          </a:xfrm>
          <a:prstGeom prst="rect">
            <a:avLst/>
          </a:prstGeom>
          <a:solidFill>
            <a:srgbClr val="05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162" y="6809623"/>
            <a:ext cx="12215037" cy="63719"/>
          </a:xfrm>
          <a:prstGeom prst="rect">
            <a:avLst/>
          </a:prstGeom>
          <a:solidFill>
            <a:srgbClr val="1CC1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8BD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"/>
          <p:cNvSpPr txBox="1">
            <a:spLocks noGrp="1"/>
          </p:cNvSpPr>
          <p:nvPr>
            <p:ph type="title"/>
          </p:nvPr>
        </p:nvSpPr>
        <p:spPr>
          <a:xfrm>
            <a:off x="1020912" y="0"/>
            <a:ext cx="105614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8BD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9"/>
          <p:cNvSpPr/>
          <p:nvPr/>
        </p:nvSpPr>
        <p:spPr>
          <a:xfrm>
            <a:off x="6955922" y="6809623"/>
            <a:ext cx="1690113" cy="63719"/>
          </a:xfrm>
          <a:prstGeom prst="rect">
            <a:avLst/>
          </a:prstGeom>
          <a:solidFill>
            <a:srgbClr val="0C9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9"/>
          <p:cNvSpPr/>
          <p:nvPr/>
        </p:nvSpPr>
        <p:spPr>
          <a:xfrm>
            <a:off x="7918076" y="6809623"/>
            <a:ext cx="1690113" cy="63719"/>
          </a:xfrm>
          <a:prstGeom prst="rect">
            <a:avLst/>
          </a:prstGeom>
          <a:solidFill>
            <a:srgbClr val="05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9"/>
          <p:cNvSpPr/>
          <p:nvPr/>
        </p:nvSpPr>
        <p:spPr>
          <a:xfrm>
            <a:off x="162" y="6809623"/>
            <a:ext cx="12215037" cy="63719"/>
          </a:xfrm>
          <a:prstGeom prst="rect">
            <a:avLst/>
          </a:prstGeom>
          <a:solidFill>
            <a:srgbClr val="1CC1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93A9"/>
              </a:buClr>
              <a:buSzPts val="2000"/>
              <a:buNone/>
              <a:defRPr sz="2000">
                <a:solidFill>
                  <a:srgbClr val="8893A9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93A9"/>
              </a:buClr>
              <a:buSzPts val="1800"/>
              <a:buNone/>
              <a:defRPr sz="1800">
                <a:solidFill>
                  <a:srgbClr val="8893A9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93A9"/>
              </a:buClr>
              <a:buSzPts val="1600"/>
              <a:buNone/>
              <a:defRPr sz="1600">
                <a:solidFill>
                  <a:srgbClr val="8893A9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93A9"/>
              </a:buClr>
              <a:buSzPts val="1400"/>
              <a:buNone/>
              <a:defRPr sz="1400">
                <a:solidFill>
                  <a:srgbClr val="8893A9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93A9"/>
              </a:buClr>
              <a:buSzPts val="1400"/>
              <a:buNone/>
              <a:defRPr sz="1400">
                <a:solidFill>
                  <a:srgbClr val="8893A9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93A9"/>
              </a:buClr>
              <a:buSzPts val="1400"/>
              <a:buNone/>
              <a:defRPr sz="1400">
                <a:solidFill>
                  <a:srgbClr val="8893A9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93A9"/>
              </a:buClr>
              <a:buSzPts val="1400"/>
              <a:buNone/>
              <a:defRPr sz="1400">
                <a:solidFill>
                  <a:srgbClr val="8893A9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93A9"/>
              </a:buClr>
              <a:buSzPts val="1400"/>
              <a:buNone/>
              <a:defRPr sz="1400">
                <a:solidFill>
                  <a:srgbClr val="8893A9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93A9"/>
              </a:buClr>
              <a:buSzPts val="1400"/>
              <a:buNone/>
              <a:defRPr sz="1400">
                <a:solidFill>
                  <a:srgbClr val="8893A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0"/>
          <p:cNvSpPr/>
          <p:nvPr/>
        </p:nvSpPr>
        <p:spPr>
          <a:xfrm>
            <a:off x="6955922" y="6809623"/>
            <a:ext cx="1690113" cy="63719"/>
          </a:xfrm>
          <a:prstGeom prst="rect">
            <a:avLst/>
          </a:prstGeom>
          <a:solidFill>
            <a:srgbClr val="0C9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0"/>
          <p:cNvSpPr/>
          <p:nvPr/>
        </p:nvSpPr>
        <p:spPr>
          <a:xfrm>
            <a:off x="7918076" y="6809623"/>
            <a:ext cx="1690113" cy="63719"/>
          </a:xfrm>
          <a:prstGeom prst="rect">
            <a:avLst/>
          </a:prstGeom>
          <a:solidFill>
            <a:srgbClr val="05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0"/>
          <p:cNvSpPr/>
          <p:nvPr/>
        </p:nvSpPr>
        <p:spPr>
          <a:xfrm>
            <a:off x="162" y="6809623"/>
            <a:ext cx="12215037" cy="63719"/>
          </a:xfrm>
          <a:prstGeom prst="rect">
            <a:avLst/>
          </a:prstGeom>
          <a:solidFill>
            <a:srgbClr val="1CC1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40" name="Google Shape;40;p10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8BD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1037968" y="0"/>
            <a:ext cx="105444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7" name="Google Shape;57;p12"/>
          <p:cNvSpPr/>
          <p:nvPr/>
        </p:nvSpPr>
        <p:spPr>
          <a:xfrm>
            <a:off x="6955922" y="6809623"/>
            <a:ext cx="1690113" cy="63719"/>
          </a:xfrm>
          <a:prstGeom prst="rect">
            <a:avLst/>
          </a:prstGeom>
          <a:solidFill>
            <a:srgbClr val="0C9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2"/>
          <p:cNvSpPr/>
          <p:nvPr/>
        </p:nvSpPr>
        <p:spPr>
          <a:xfrm>
            <a:off x="7918076" y="6809623"/>
            <a:ext cx="1690113" cy="63719"/>
          </a:xfrm>
          <a:prstGeom prst="rect">
            <a:avLst/>
          </a:prstGeom>
          <a:solidFill>
            <a:srgbClr val="05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2"/>
          <p:cNvSpPr/>
          <p:nvPr/>
        </p:nvSpPr>
        <p:spPr>
          <a:xfrm>
            <a:off x="162" y="6809623"/>
            <a:ext cx="12215037" cy="63719"/>
          </a:xfrm>
          <a:prstGeom prst="rect">
            <a:avLst/>
          </a:prstGeom>
          <a:solidFill>
            <a:srgbClr val="1CC1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2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8BD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223319" y="0"/>
            <a:ext cx="1063092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6955922" y="6809623"/>
            <a:ext cx="1690113" cy="63719"/>
          </a:xfrm>
          <a:prstGeom prst="rect">
            <a:avLst/>
          </a:prstGeom>
          <a:solidFill>
            <a:srgbClr val="0C9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7918076" y="6809623"/>
            <a:ext cx="1690113" cy="63719"/>
          </a:xfrm>
          <a:prstGeom prst="rect">
            <a:avLst/>
          </a:prstGeom>
          <a:solidFill>
            <a:srgbClr val="05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162" y="6809623"/>
            <a:ext cx="12215037" cy="63719"/>
          </a:xfrm>
          <a:prstGeom prst="rect">
            <a:avLst/>
          </a:prstGeom>
          <a:solidFill>
            <a:srgbClr val="1CC1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8BD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6955922" y="6809623"/>
            <a:ext cx="1690113" cy="63719"/>
          </a:xfrm>
          <a:prstGeom prst="rect">
            <a:avLst/>
          </a:prstGeom>
          <a:solidFill>
            <a:srgbClr val="0C9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7918076" y="6809623"/>
            <a:ext cx="1690113" cy="63719"/>
          </a:xfrm>
          <a:prstGeom prst="rect">
            <a:avLst/>
          </a:prstGeom>
          <a:solidFill>
            <a:srgbClr val="05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162" y="6809623"/>
            <a:ext cx="12215037" cy="63719"/>
          </a:xfrm>
          <a:prstGeom prst="rect">
            <a:avLst/>
          </a:prstGeom>
          <a:solidFill>
            <a:srgbClr val="1CC1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8BD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1020913" y="273050"/>
            <a:ext cx="3599771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2"/>
          </p:nvPr>
        </p:nvSpPr>
        <p:spPr>
          <a:xfrm>
            <a:off x="1020913" y="1435101"/>
            <a:ext cx="3599771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6955922" y="6809623"/>
            <a:ext cx="1690113" cy="63719"/>
          </a:xfrm>
          <a:prstGeom prst="rect">
            <a:avLst/>
          </a:prstGeom>
          <a:solidFill>
            <a:srgbClr val="0C9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7918076" y="6809623"/>
            <a:ext cx="1690113" cy="63719"/>
          </a:xfrm>
          <a:prstGeom prst="rect">
            <a:avLst/>
          </a:prstGeom>
          <a:solidFill>
            <a:srgbClr val="05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162" y="6809623"/>
            <a:ext cx="12215037" cy="63719"/>
          </a:xfrm>
          <a:prstGeom prst="rect">
            <a:avLst/>
          </a:prstGeom>
          <a:solidFill>
            <a:srgbClr val="1CC1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8BD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16"/>
          <p:cNvSpPr/>
          <p:nvPr/>
        </p:nvSpPr>
        <p:spPr>
          <a:xfrm>
            <a:off x="6955922" y="6809623"/>
            <a:ext cx="1690113" cy="63719"/>
          </a:xfrm>
          <a:prstGeom prst="rect">
            <a:avLst/>
          </a:prstGeom>
          <a:solidFill>
            <a:srgbClr val="0C9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7918076" y="6809623"/>
            <a:ext cx="1690113" cy="63719"/>
          </a:xfrm>
          <a:prstGeom prst="rect">
            <a:avLst/>
          </a:prstGeom>
          <a:solidFill>
            <a:srgbClr val="05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162" y="6809623"/>
            <a:ext cx="12215037" cy="63719"/>
          </a:xfrm>
          <a:prstGeom prst="rect">
            <a:avLst/>
          </a:prstGeom>
          <a:solidFill>
            <a:srgbClr val="1CC1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8BD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1218620" y="0"/>
            <a:ext cx="105614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6955922" y="6809623"/>
            <a:ext cx="1690113" cy="63719"/>
          </a:xfrm>
          <a:prstGeom prst="rect">
            <a:avLst/>
          </a:prstGeom>
          <a:solidFill>
            <a:srgbClr val="0C9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7918076" y="6809623"/>
            <a:ext cx="1690113" cy="63719"/>
          </a:xfrm>
          <a:prstGeom prst="rect">
            <a:avLst/>
          </a:prstGeom>
          <a:solidFill>
            <a:srgbClr val="05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162" y="6809623"/>
            <a:ext cx="12215037" cy="63719"/>
          </a:xfrm>
          <a:prstGeom prst="rect">
            <a:avLst/>
          </a:prstGeom>
          <a:solidFill>
            <a:srgbClr val="1CC1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0" y="0"/>
            <a:ext cx="900000" cy="900000"/>
          </a:xfrm>
          <a:prstGeom prst="rect">
            <a:avLst/>
          </a:prstGeom>
          <a:solidFill>
            <a:srgbClr val="8BD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9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9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93A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hyperlink" Target="https://developer.amazon.com/alexaprize/proceedings#collapseThree" TargetMode="External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"/>
          <p:cNvSpPr txBox="1">
            <a:spLocks noGrp="1"/>
          </p:cNvSpPr>
          <p:nvPr>
            <p:ph type="ctrTitle"/>
          </p:nvPr>
        </p:nvSpPr>
        <p:spPr>
          <a:xfrm>
            <a:off x="303337" y="2836172"/>
            <a:ext cx="8678558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it-IT" b="1" dirty="0">
                <a:solidFill>
                  <a:srgbClr val="FF0000"/>
                </a:solidFill>
              </a:rPr>
              <a:t>TagMe</a:t>
            </a:r>
            <a:r>
              <a:rPr lang="it-IT" b="1" dirty="0"/>
              <a:t>: </a:t>
            </a:r>
            <a:r>
              <a:rPr lang="it-IT" sz="3600" b="1" dirty="0"/>
              <a:t>A success story of </a:t>
            </a:r>
            <a:r>
              <a:rPr lang="it-IT" sz="3600" b="1" dirty="0" err="1"/>
              <a:t>how</a:t>
            </a:r>
            <a:r>
              <a:rPr lang="it-IT" sz="3600" b="1" dirty="0"/>
              <a:t> the </a:t>
            </a:r>
            <a:r>
              <a:rPr lang="it-IT" sz="3600" b="1" dirty="0" err="1"/>
              <a:t>integration</a:t>
            </a:r>
            <a:r>
              <a:rPr lang="it-IT" sz="3600" b="1" dirty="0"/>
              <a:t> </a:t>
            </a:r>
            <a:r>
              <a:rPr lang="it-IT" sz="3600" b="1" dirty="0" err="1"/>
              <a:t>boosted</a:t>
            </a:r>
            <a:r>
              <a:rPr lang="it-IT" sz="3600" b="1" dirty="0"/>
              <a:t> a </a:t>
            </a:r>
            <a:r>
              <a:rPr lang="it-IT" sz="3600" b="1" dirty="0" err="1"/>
              <a:t>research</a:t>
            </a:r>
            <a:r>
              <a:rPr lang="it-IT" sz="3600" b="1" dirty="0"/>
              <a:t> </a:t>
            </a:r>
            <a:r>
              <a:rPr lang="it-IT" sz="3600" b="1" dirty="0" err="1"/>
              <a:t>result</a:t>
            </a:r>
            <a:endParaRPr dirty="0"/>
          </a:p>
        </p:txBody>
      </p:sp>
      <p:pic>
        <p:nvPicPr>
          <p:cNvPr id="5" name="Google Shape;147;p23">
            <a:extLst>
              <a:ext uri="{FF2B5EF4-FFF2-40B4-BE49-F238E27FC236}">
                <a16:creationId xmlns:a16="http://schemas.microsoft.com/office/drawing/2014/main" id="{C0FADB12-6B2D-B445-A6AC-B4E3769FAD79}"/>
              </a:ext>
            </a:extLst>
          </p:cNvPr>
          <p:cNvPicPr preferRelativeResize="0"/>
          <p:nvPr/>
        </p:nvPicPr>
        <p:blipFill rotWithShape="1">
          <a:blip r:embed="rId3">
            <a:alphaModFix amt="40000"/>
          </a:blip>
          <a:srcRect r="11024" b="28021"/>
          <a:stretch/>
        </p:blipFill>
        <p:spPr>
          <a:xfrm>
            <a:off x="8882743" y="4016787"/>
            <a:ext cx="3263345" cy="258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8;p23">
            <a:extLst>
              <a:ext uri="{FF2B5EF4-FFF2-40B4-BE49-F238E27FC236}">
                <a16:creationId xmlns:a16="http://schemas.microsoft.com/office/drawing/2014/main" id="{9A90F427-9497-2A47-84DA-D6596AD91428}"/>
              </a:ext>
            </a:extLst>
          </p:cNvPr>
          <p:cNvPicPr preferRelativeResize="0"/>
          <p:nvPr/>
        </p:nvPicPr>
        <p:blipFill rotWithShape="1">
          <a:blip r:embed="rId4">
            <a:alphaModFix amt="31000"/>
          </a:blip>
          <a:srcRect t="8042" b="31395"/>
          <a:stretch/>
        </p:blipFill>
        <p:spPr>
          <a:xfrm>
            <a:off x="4158344" y="127651"/>
            <a:ext cx="7987744" cy="313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1;p23">
            <a:extLst>
              <a:ext uri="{FF2B5EF4-FFF2-40B4-BE49-F238E27FC236}">
                <a16:creationId xmlns:a16="http://schemas.microsoft.com/office/drawing/2014/main" id="{5154E8A3-948E-6040-8607-FF381532DB97}"/>
              </a:ext>
            </a:extLst>
          </p:cNvPr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398227" y="5647365"/>
            <a:ext cx="1001420" cy="10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60DFDA5-87E5-FA49-9117-EF6C2E0C5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828" y="5923539"/>
            <a:ext cx="1467878" cy="676599"/>
          </a:xfrm>
          <a:prstGeom prst="rect">
            <a:avLst/>
          </a:prstGeom>
        </p:spPr>
      </p:pic>
      <p:sp>
        <p:nvSpPr>
          <p:cNvPr id="10" name="Google Shape;114;p1">
            <a:extLst>
              <a:ext uri="{FF2B5EF4-FFF2-40B4-BE49-F238E27FC236}">
                <a16:creationId xmlns:a16="http://schemas.microsoft.com/office/drawing/2014/main" id="{266FB450-DAF8-4A42-930C-8B06AB5ADD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64961" y="4732965"/>
            <a:ext cx="8154296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rPr lang="it-IT" sz="2220" dirty="0"/>
              <a:t>Paolo Ferragina</a:t>
            </a:r>
            <a:endParaRPr sz="222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895641-1825-4D43-BDAB-98A956AE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846" y="0"/>
            <a:ext cx="5326521" cy="39424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D5E6791-C8A2-6443-8FF8-FDDD791789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66"/>
          <a:stretch/>
        </p:blipFill>
        <p:spPr>
          <a:xfrm>
            <a:off x="1019331" y="0"/>
            <a:ext cx="5336499" cy="389027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E768AB1-3B82-6148-9CF2-56AC783784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36"/>
          <a:stretch/>
        </p:blipFill>
        <p:spPr>
          <a:xfrm>
            <a:off x="3244023" y="2386728"/>
            <a:ext cx="6370820" cy="4471272"/>
          </a:xfrm>
          <a:prstGeom prst="rect">
            <a:avLst/>
          </a:prstGeom>
        </p:spPr>
      </p:pic>
      <p:sp>
        <p:nvSpPr>
          <p:cNvPr id="13" name="Fumetto 2 12">
            <a:extLst>
              <a:ext uri="{FF2B5EF4-FFF2-40B4-BE49-F238E27FC236}">
                <a16:creationId xmlns:a16="http://schemas.microsoft.com/office/drawing/2014/main" id="{72E04DC7-114A-024B-9A5F-1FBB6D09F728}"/>
              </a:ext>
            </a:extLst>
          </p:cNvPr>
          <p:cNvSpPr/>
          <p:nvPr/>
        </p:nvSpPr>
        <p:spPr>
          <a:xfrm>
            <a:off x="1019331" y="4856813"/>
            <a:ext cx="1558977" cy="719528"/>
          </a:xfrm>
          <a:prstGeom prst="wedgeRoundRectCallout">
            <a:avLst>
              <a:gd name="adj1" fmla="val 100642"/>
              <a:gd name="adj2" fmla="val 6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/>
              <a:t>10 </a:t>
            </a:r>
            <a:r>
              <a:rPr lang="it-IT" sz="2000" dirty="0" err="1"/>
              <a:t>millions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2358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2536802-6F9D-764A-971C-D9123DBB597F}"/>
              </a:ext>
            </a:extLst>
          </p:cNvPr>
          <p:cNvSpPr/>
          <p:nvPr/>
        </p:nvSpPr>
        <p:spPr>
          <a:xfrm>
            <a:off x="1264941" y="3854193"/>
            <a:ext cx="9144000" cy="833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A7B2B20-D240-7146-8429-EB2BC4E561D6}"/>
              </a:ext>
            </a:extLst>
          </p:cNvPr>
          <p:cNvGrpSpPr/>
          <p:nvPr/>
        </p:nvGrpSpPr>
        <p:grpSpPr>
          <a:xfrm>
            <a:off x="452817" y="3653945"/>
            <a:ext cx="8409126" cy="1701225"/>
            <a:chOff x="539552" y="4752111"/>
            <a:chExt cx="8409126" cy="1701225"/>
          </a:xfrm>
        </p:grpSpPr>
        <p:pic>
          <p:nvPicPr>
            <p:cNvPr id="15" name="Shape 491">
              <a:extLst>
                <a:ext uri="{FF2B5EF4-FFF2-40B4-BE49-F238E27FC236}">
                  <a16:creationId xmlns:a16="http://schemas.microsoft.com/office/drawing/2014/main" id="{E9EC6E68-6CFA-1142-A6C4-161F61F55FDF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001403" y="5486116"/>
              <a:ext cx="1633650" cy="96722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Shape 494">
              <a:extLst>
                <a:ext uri="{FF2B5EF4-FFF2-40B4-BE49-F238E27FC236}">
                  <a16:creationId xmlns:a16="http://schemas.microsoft.com/office/drawing/2014/main" id="{39F833D1-13DA-EF4F-87B2-85269D3E35AB}"/>
                </a:ext>
              </a:extLst>
            </p:cNvPr>
            <p:cNvGrpSpPr/>
            <p:nvPr/>
          </p:nvGrpSpPr>
          <p:grpSpPr>
            <a:xfrm>
              <a:off x="539553" y="4829023"/>
              <a:ext cx="1368650" cy="998250"/>
              <a:chOff x="907050" y="2580425"/>
              <a:chExt cx="1368650" cy="998250"/>
            </a:xfrm>
          </p:grpSpPr>
          <p:pic>
            <p:nvPicPr>
              <p:cNvPr id="19" name="Shape 495">
                <a:extLst>
                  <a:ext uri="{FF2B5EF4-FFF2-40B4-BE49-F238E27FC236}">
                    <a16:creationId xmlns:a16="http://schemas.microsoft.com/office/drawing/2014/main" id="{8AE80B5C-D0C1-984C-AB02-ED8A3CD2F80F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07050" y="2580425"/>
                <a:ext cx="1368650" cy="6090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Shape 496">
                <a:extLst>
                  <a:ext uri="{FF2B5EF4-FFF2-40B4-BE49-F238E27FC236}">
                    <a16:creationId xmlns:a16="http://schemas.microsoft.com/office/drawing/2014/main" id="{C2652A39-7BEF-4D4B-94D7-8EBECB41DBD9}"/>
                  </a:ext>
                </a:extLst>
              </p:cNvPr>
              <p:cNvSpPr txBox="1"/>
              <p:nvPr/>
            </p:nvSpPr>
            <p:spPr>
              <a:xfrm>
                <a:off x="1142850" y="3083375"/>
                <a:ext cx="820500" cy="49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GB" sz="1800" b="1">
                    <a:solidFill>
                      <a:srgbClr val="454F5B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Haifa</a:t>
                </a:r>
                <a:endParaRPr sz="1800"/>
              </a:p>
            </p:txBody>
          </p:sp>
        </p:grpSp>
        <p:pic>
          <p:nvPicPr>
            <p:cNvPr id="21" name="Shape 497">
              <a:extLst>
                <a:ext uri="{FF2B5EF4-FFF2-40B4-BE49-F238E27FC236}">
                  <a16:creationId xmlns:a16="http://schemas.microsoft.com/office/drawing/2014/main" id="{0FE7AADD-EA7E-F94A-978A-F99F6627C03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50688" y="4752111"/>
              <a:ext cx="1997990" cy="49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498">
              <a:extLst>
                <a:ext uri="{FF2B5EF4-FFF2-40B4-BE49-F238E27FC236}">
                  <a16:creationId xmlns:a16="http://schemas.microsoft.com/office/drawing/2014/main" id="{B74832C0-AE10-604B-A7AA-AB5790DFE8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4993" b="29160"/>
            <a:stretch/>
          </p:blipFill>
          <p:spPr>
            <a:xfrm>
              <a:off x="4703804" y="4829032"/>
              <a:ext cx="2207903" cy="586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99">
              <a:extLst>
                <a:ext uri="{FF2B5EF4-FFF2-40B4-BE49-F238E27FC236}">
                  <a16:creationId xmlns:a16="http://schemas.microsoft.com/office/drawing/2014/main" id="{CD4698A2-2386-D843-949D-148F360839C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676463" y="5935406"/>
              <a:ext cx="1446365" cy="384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500">
              <a:extLst>
                <a:ext uri="{FF2B5EF4-FFF2-40B4-BE49-F238E27FC236}">
                  <a16:creationId xmlns:a16="http://schemas.microsoft.com/office/drawing/2014/main" id="{E7218A23-181A-E14B-8847-DE4541011F7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9552" y="5953576"/>
              <a:ext cx="1633651" cy="348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501">
              <a:extLst>
                <a:ext uri="{FF2B5EF4-FFF2-40B4-BE49-F238E27FC236}">
                  <a16:creationId xmlns:a16="http://schemas.microsoft.com/office/drawing/2014/main" id="{A4D20841-2784-AF4E-ABD0-CE1753222F31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951763" y="5737260"/>
              <a:ext cx="1462678" cy="464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502">
              <a:extLst>
                <a:ext uri="{FF2B5EF4-FFF2-40B4-BE49-F238E27FC236}">
                  <a16:creationId xmlns:a16="http://schemas.microsoft.com/office/drawing/2014/main" id="{CABE860D-0686-634E-8ECC-C6249D2B2B5B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30857" b="36623"/>
            <a:stretch/>
          </p:blipFill>
          <p:spPr>
            <a:xfrm>
              <a:off x="2489178" y="4878286"/>
              <a:ext cx="1633650" cy="5312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540ACD7-3451-7540-A9AF-FE790380ED96}"/>
              </a:ext>
            </a:extLst>
          </p:cNvPr>
          <p:cNvSpPr txBox="1"/>
          <p:nvPr/>
        </p:nvSpPr>
        <p:spPr>
          <a:xfrm>
            <a:off x="630367" y="1400809"/>
            <a:ext cx="7624203" cy="1776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Since</a:t>
            </a:r>
            <a:r>
              <a:rPr lang="it-IT" sz="2800" dirty="0">
                <a:solidFill>
                  <a:srgbClr val="002060"/>
                </a:solidFill>
                <a:latin typeface="Century Gothic"/>
                <a:sym typeface="Century Gothic"/>
              </a:rPr>
              <a:t> 2016:</a:t>
            </a:r>
          </a:p>
          <a:p>
            <a:pPr marL="457200" lvl="5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It</a:t>
            </a:r>
            <a:r>
              <a:rPr lang="it-IT" sz="24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served</a:t>
            </a:r>
            <a:r>
              <a:rPr lang="it-IT" sz="2400" dirty="0">
                <a:solidFill>
                  <a:srgbClr val="002060"/>
                </a:solidFill>
                <a:latin typeface="Century Gothic"/>
                <a:sym typeface="Century Gothic"/>
              </a:rPr>
              <a:t> a </a:t>
            </a:r>
            <a:r>
              <a:rPr lang="it-IT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total</a:t>
            </a:r>
            <a:r>
              <a:rPr lang="it-IT" sz="2400" dirty="0">
                <a:solidFill>
                  <a:srgbClr val="002060"/>
                </a:solidFill>
                <a:latin typeface="Century Gothic"/>
                <a:sym typeface="Century Gothic"/>
              </a:rPr>
              <a:t> of more </a:t>
            </a:r>
            <a:r>
              <a:rPr lang="it-IT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than</a:t>
            </a:r>
            <a:r>
              <a:rPr lang="it-IT" sz="24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it-IT" sz="2400" b="1" dirty="0">
                <a:solidFill>
                  <a:srgbClr val="002060"/>
                </a:solidFill>
                <a:latin typeface="Century Gothic"/>
                <a:sym typeface="Century Gothic"/>
              </a:rPr>
              <a:t>1 </a:t>
            </a:r>
            <a:r>
              <a:rPr lang="it-IT" sz="24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billion</a:t>
            </a:r>
            <a:r>
              <a:rPr lang="it-IT" sz="2400" b="1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accesses</a:t>
            </a:r>
            <a:endParaRPr lang="it-IT" sz="2400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It</a:t>
            </a:r>
            <a:r>
              <a:rPr lang="it-IT" sz="24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hosts</a:t>
            </a:r>
            <a:r>
              <a:rPr lang="it-IT" sz="2400" dirty="0">
                <a:solidFill>
                  <a:srgbClr val="002060"/>
                </a:solidFill>
                <a:latin typeface="Century Gothic"/>
                <a:sym typeface="Century Gothic"/>
              </a:rPr>
              <a:t> more </a:t>
            </a:r>
            <a:r>
              <a:rPr lang="it-IT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than</a:t>
            </a:r>
            <a:r>
              <a:rPr lang="it-IT" sz="2400" dirty="0">
                <a:solidFill>
                  <a:srgbClr val="002060"/>
                </a:solidFill>
                <a:latin typeface="Century Gothic"/>
                <a:sym typeface="Century Gothic"/>
              </a:rPr>
              <a:t> 1500 </a:t>
            </a:r>
            <a:r>
              <a:rPr lang="it-IT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registered</a:t>
            </a:r>
            <a:r>
              <a:rPr lang="it-IT" sz="24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Century Gothic"/>
                <a:sym typeface="Century Gothic"/>
              </a:rPr>
              <a:t>users</a:t>
            </a:r>
            <a:endParaRPr lang="it-IT" sz="28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28" name="Google Shape;148;p4">
            <a:extLst>
              <a:ext uri="{FF2B5EF4-FFF2-40B4-BE49-F238E27FC236}">
                <a16:creationId xmlns:a16="http://schemas.microsoft.com/office/drawing/2014/main" id="{28F00B10-B0DB-0145-BFE4-839C7346003A}"/>
              </a:ext>
            </a:extLst>
          </p:cNvPr>
          <p:cNvSpPr txBox="1">
            <a:spLocks noGrp="1"/>
          </p:cNvSpPr>
          <p:nvPr/>
        </p:nvSpPr>
        <p:spPr>
          <a:xfrm>
            <a:off x="106513" y="326571"/>
            <a:ext cx="105614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  <a:defRPr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it-IT" dirty="0" err="1"/>
              <a:t>Example</a:t>
            </a:r>
            <a:r>
              <a:rPr lang="it-IT" dirty="0"/>
              <a:t> of </a:t>
            </a:r>
            <a:r>
              <a:rPr lang="it-IT" dirty="0" err="1"/>
              <a:t>usage</a:t>
            </a:r>
            <a:r>
              <a:rPr lang="it-IT" dirty="0"/>
              <a:t> in </a:t>
            </a:r>
            <a:r>
              <a:rPr lang="it-IT" dirty="0" err="1"/>
              <a:t>industries</a:t>
            </a:r>
            <a:endParaRPr dirty="0"/>
          </a:p>
        </p:txBody>
      </p:sp>
      <p:grpSp>
        <p:nvGrpSpPr>
          <p:cNvPr id="30" name="Shape 503">
            <a:extLst>
              <a:ext uri="{FF2B5EF4-FFF2-40B4-BE49-F238E27FC236}">
                <a16:creationId xmlns:a16="http://schemas.microsoft.com/office/drawing/2014/main" id="{A37BBCA7-84AF-994A-A7A5-DBA5512FED4F}"/>
              </a:ext>
            </a:extLst>
          </p:cNvPr>
          <p:cNvGrpSpPr/>
          <p:nvPr/>
        </p:nvGrpSpPr>
        <p:grpSpPr>
          <a:xfrm>
            <a:off x="8694295" y="4652311"/>
            <a:ext cx="3385931" cy="2060940"/>
            <a:chOff x="5223450" y="2767790"/>
            <a:chExt cx="3920551" cy="2361692"/>
          </a:xfrm>
        </p:grpSpPr>
        <p:pic>
          <p:nvPicPr>
            <p:cNvPr id="32" name="Shape 504">
              <a:extLst>
                <a:ext uri="{FF2B5EF4-FFF2-40B4-BE49-F238E27FC236}">
                  <a16:creationId xmlns:a16="http://schemas.microsoft.com/office/drawing/2014/main" id="{C6D33E4A-7B54-FA4B-B906-54D44384B156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23450" y="3654880"/>
              <a:ext cx="3920551" cy="14746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Shape 505">
              <a:extLst>
                <a:ext uri="{FF2B5EF4-FFF2-40B4-BE49-F238E27FC236}">
                  <a16:creationId xmlns:a16="http://schemas.microsoft.com/office/drawing/2014/main" id="{661BFCCF-2088-8E47-AA62-3665C84420BC}"/>
                </a:ext>
              </a:extLst>
            </p:cNvPr>
            <p:cNvSpPr txBox="1"/>
            <p:nvPr/>
          </p:nvSpPr>
          <p:spPr>
            <a:xfrm>
              <a:off x="5946860" y="3101031"/>
              <a:ext cx="2915583" cy="472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1100"/>
                </a:spcBef>
                <a:spcAft>
                  <a:spcPts val="1100"/>
                </a:spcAft>
                <a:buNone/>
              </a:pPr>
              <a:r>
                <a:rPr lang="en-GB" sz="2800" b="1" dirty="0" err="1">
                  <a:solidFill>
                    <a:srgbClr val="A61C00"/>
                  </a:solidFill>
                </a:rPr>
                <a:t>RubyStar</a:t>
              </a:r>
              <a:endParaRPr sz="2800" b="1" u="sng" dirty="0">
                <a:solidFill>
                  <a:srgbClr val="A61C00"/>
                </a:solidFill>
                <a:hlinkClick r:id="rId11"/>
              </a:endParaRPr>
            </a:p>
          </p:txBody>
        </p:sp>
        <p:pic>
          <p:nvPicPr>
            <p:cNvPr id="34" name="Shape 506">
              <a:extLst>
                <a:ext uri="{FF2B5EF4-FFF2-40B4-BE49-F238E27FC236}">
                  <a16:creationId xmlns:a16="http://schemas.microsoft.com/office/drawing/2014/main" id="{90AE70D7-0256-114A-905F-5F8F893A0D63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223451" y="2767790"/>
              <a:ext cx="1000726" cy="92042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0945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FB6D50F-DD10-634E-9996-C044EC29D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085" y="0"/>
            <a:ext cx="7505751" cy="6803682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5C0203AF-683C-104F-BA46-846F5C1993FF}"/>
              </a:ext>
            </a:extLst>
          </p:cNvPr>
          <p:cNvSpPr/>
          <p:nvPr/>
        </p:nvSpPr>
        <p:spPr>
          <a:xfrm>
            <a:off x="96599" y="3024741"/>
            <a:ext cx="3974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chemeClr val="bg2"/>
                </a:solidFill>
              </a:rPr>
              <a:t>http://</a:t>
            </a:r>
            <a:r>
              <a:rPr lang="it-IT" sz="2800" b="1" dirty="0" err="1">
                <a:solidFill>
                  <a:schemeClr val="bg2"/>
                </a:solidFill>
              </a:rPr>
              <a:t>acube.di.unipi.it</a:t>
            </a:r>
            <a:endParaRPr lang="it-IT" sz="2800" b="1" dirty="0">
              <a:solidFill>
                <a:schemeClr val="bg2"/>
              </a:solidFill>
            </a:endParaRPr>
          </a:p>
        </p:txBody>
      </p:sp>
      <p:sp>
        <p:nvSpPr>
          <p:cNvPr id="18" name="Cornice 17">
            <a:extLst>
              <a:ext uri="{FF2B5EF4-FFF2-40B4-BE49-F238E27FC236}">
                <a16:creationId xmlns:a16="http://schemas.microsoft.com/office/drawing/2014/main" id="{3B5150BA-D141-F04C-B4F9-2BE7DDF220B7}"/>
              </a:ext>
            </a:extLst>
          </p:cNvPr>
          <p:cNvSpPr/>
          <p:nvPr/>
        </p:nvSpPr>
        <p:spPr>
          <a:xfrm>
            <a:off x="4287188" y="4419600"/>
            <a:ext cx="3642610" cy="2351313"/>
          </a:xfrm>
          <a:prstGeom prst="frame">
            <a:avLst>
              <a:gd name="adj1" fmla="val 543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  <p:sp>
        <p:nvSpPr>
          <p:cNvPr id="122" name="Google Shape;122;p2"/>
          <p:cNvSpPr txBox="1">
            <a:spLocks noGrp="1"/>
          </p:cNvSpPr>
          <p:nvPr>
            <p:ph type="title"/>
          </p:nvPr>
        </p:nvSpPr>
        <p:spPr>
          <a:xfrm>
            <a:off x="1020912" y="0"/>
            <a:ext cx="105614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it-IT" dirty="0"/>
              <a:t>Text </a:t>
            </a:r>
            <a:r>
              <a:rPr lang="it-IT" dirty="0" err="1"/>
              <a:t>Understanding</a:t>
            </a:r>
            <a:endParaRPr dirty="0"/>
          </a:p>
        </p:txBody>
      </p:sp>
      <p:sp>
        <p:nvSpPr>
          <p:cNvPr id="5" name="Google Shape;194;p27">
            <a:extLst>
              <a:ext uri="{FF2B5EF4-FFF2-40B4-BE49-F238E27FC236}">
                <a16:creationId xmlns:a16="http://schemas.microsoft.com/office/drawing/2014/main" id="{A89DD33F-A480-7549-B46B-E6F9A5B2834A}"/>
              </a:ext>
            </a:extLst>
          </p:cNvPr>
          <p:cNvSpPr txBox="1"/>
          <p:nvPr/>
        </p:nvSpPr>
        <p:spPr>
          <a:xfrm>
            <a:off x="2989111" y="2388665"/>
            <a:ext cx="33129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Easy</a:t>
            </a:r>
            <a:r>
              <a:rPr lang="en" sz="2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for </a:t>
            </a:r>
            <a:r>
              <a:rPr lang="en" sz="20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humans</a:t>
            </a:r>
            <a:endParaRPr sz="20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Google Shape;195;p27">
            <a:extLst>
              <a:ext uri="{FF2B5EF4-FFF2-40B4-BE49-F238E27FC236}">
                <a16:creationId xmlns:a16="http://schemas.microsoft.com/office/drawing/2014/main" id="{C8F2679D-9970-AA46-9DD2-AE4732C5554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811" y="3034565"/>
            <a:ext cx="1478950" cy="14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6;p27">
            <a:extLst>
              <a:ext uri="{FF2B5EF4-FFF2-40B4-BE49-F238E27FC236}">
                <a16:creationId xmlns:a16="http://schemas.microsoft.com/office/drawing/2014/main" id="{267BA264-8F7E-B74A-8CD2-A840706003D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2761" y="2213965"/>
            <a:ext cx="643125" cy="83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7;p27">
            <a:extLst>
              <a:ext uri="{FF2B5EF4-FFF2-40B4-BE49-F238E27FC236}">
                <a16:creationId xmlns:a16="http://schemas.microsoft.com/office/drawing/2014/main" id="{9D29139A-4682-7945-ACC6-68CAD8081A5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6486" y="3034565"/>
            <a:ext cx="1308375" cy="13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8;p27">
            <a:extLst>
              <a:ext uri="{FF2B5EF4-FFF2-40B4-BE49-F238E27FC236}">
                <a16:creationId xmlns:a16="http://schemas.microsoft.com/office/drawing/2014/main" id="{36C99884-1DA4-F24F-9E96-D9EE8759E38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8561" y="2309227"/>
            <a:ext cx="643125" cy="6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9;p27">
            <a:extLst>
              <a:ext uri="{FF2B5EF4-FFF2-40B4-BE49-F238E27FC236}">
                <a16:creationId xmlns:a16="http://schemas.microsoft.com/office/drawing/2014/main" id="{770E3715-F801-5F45-8CF7-0BAE2DFB9951}"/>
              </a:ext>
            </a:extLst>
          </p:cNvPr>
          <p:cNvSpPr txBox="1"/>
          <p:nvPr/>
        </p:nvSpPr>
        <p:spPr>
          <a:xfrm>
            <a:off x="7180111" y="2388665"/>
            <a:ext cx="23598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Hard</a:t>
            </a:r>
            <a:r>
              <a:rPr lang="en" sz="2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for </a:t>
            </a:r>
            <a:r>
              <a:rPr lang="en" sz="2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machines</a:t>
            </a:r>
            <a:endParaRPr sz="2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Google Shape;200;p27">
            <a:extLst>
              <a:ext uri="{FF2B5EF4-FFF2-40B4-BE49-F238E27FC236}">
                <a16:creationId xmlns:a16="http://schemas.microsoft.com/office/drawing/2014/main" id="{4BF2219B-C4FD-404B-9F4C-2039B92CCD7E}"/>
              </a:ext>
            </a:extLst>
          </p:cNvPr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8985086" y="2995065"/>
            <a:ext cx="451063" cy="5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1;p27">
            <a:extLst>
              <a:ext uri="{FF2B5EF4-FFF2-40B4-BE49-F238E27FC236}">
                <a16:creationId xmlns:a16="http://schemas.microsoft.com/office/drawing/2014/main" id="{AA153DB1-28AC-7749-A3A6-E761A407C9A4}"/>
              </a:ext>
            </a:extLst>
          </p:cNvPr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6981661" y="3263540"/>
            <a:ext cx="451063" cy="5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2;p27">
            <a:extLst>
              <a:ext uri="{FF2B5EF4-FFF2-40B4-BE49-F238E27FC236}">
                <a16:creationId xmlns:a16="http://schemas.microsoft.com/office/drawing/2014/main" id="{CF385DCE-686C-9C43-B16E-1FB40EE568EB}"/>
              </a:ext>
            </a:extLst>
          </p:cNvPr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9137486" y="3749190"/>
            <a:ext cx="451063" cy="56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237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F62024-6A1C-FF45-A93D-354DB494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Text </a:t>
            </a:r>
            <a:r>
              <a:rPr lang="it-IT" dirty="0" err="1"/>
              <a:t>Understanding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D26E62-A6A3-804E-A7AF-5AF101BC80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/>
          </a:p>
        </p:txBody>
      </p:sp>
      <p:pic>
        <p:nvPicPr>
          <p:cNvPr id="5" name="Google Shape;207;p28">
            <a:extLst>
              <a:ext uri="{FF2B5EF4-FFF2-40B4-BE49-F238E27FC236}">
                <a16:creationId xmlns:a16="http://schemas.microsoft.com/office/drawing/2014/main" id="{0462D388-480B-3041-9687-9E8BE084A0D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 r="8692" b="32723"/>
          <a:stretch/>
        </p:blipFill>
        <p:spPr>
          <a:xfrm>
            <a:off x="8174169" y="4138012"/>
            <a:ext cx="4014325" cy="26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2;p28">
            <a:extLst>
              <a:ext uri="{FF2B5EF4-FFF2-40B4-BE49-F238E27FC236}">
                <a16:creationId xmlns:a16="http://schemas.microsoft.com/office/drawing/2014/main" id="{43E9B202-C636-A14D-895F-8722E9235A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3362" y="3264802"/>
            <a:ext cx="847338" cy="84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13;p28">
            <a:extLst>
              <a:ext uri="{FF2B5EF4-FFF2-40B4-BE49-F238E27FC236}">
                <a16:creationId xmlns:a16="http://schemas.microsoft.com/office/drawing/2014/main" id="{30F8C086-748B-B042-AB94-A01CC7B25B9B}"/>
              </a:ext>
            </a:extLst>
          </p:cNvPr>
          <p:cNvSpPr txBox="1"/>
          <p:nvPr/>
        </p:nvSpPr>
        <p:spPr>
          <a:xfrm>
            <a:off x="3624994" y="4111377"/>
            <a:ext cx="16179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Leonardo da Vinci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214;p28">
            <a:extLst>
              <a:ext uri="{FF2B5EF4-FFF2-40B4-BE49-F238E27FC236}">
                <a16:creationId xmlns:a16="http://schemas.microsoft.com/office/drawing/2014/main" id="{6CC997D3-9D21-8D46-A0A7-3BED394A69D7}"/>
              </a:ext>
            </a:extLst>
          </p:cNvPr>
          <p:cNvSpPr txBox="1"/>
          <p:nvPr/>
        </p:nvSpPr>
        <p:spPr>
          <a:xfrm>
            <a:off x="7593196" y="4105288"/>
            <a:ext cx="20808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Mona Lisa (painting)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Google Shape;215;p28">
            <a:extLst>
              <a:ext uri="{FF2B5EF4-FFF2-40B4-BE49-F238E27FC236}">
                <a16:creationId xmlns:a16="http://schemas.microsoft.com/office/drawing/2014/main" id="{C8F61B18-3AEA-1346-BFD9-65A587F13FB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3160" y="3254812"/>
            <a:ext cx="568505" cy="84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16;p28">
            <a:extLst>
              <a:ext uri="{FF2B5EF4-FFF2-40B4-BE49-F238E27FC236}">
                <a16:creationId xmlns:a16="http://schemas.microsoft.com/office/drawing/2014/main" id="{AC2CC7D9-0FE6-4441-86F3-29AF70DDA879}"/>
              </a:ext>
            </a:extLst>
          </p:cNvPr>
          <p:cNvSpPr/>
          <p:nvPr/>
        </p:nvSpPr>
        <p:spPr>
          <a:xfrm>
            <a:off x="2807857" y="1752552"/>
            <a:ext cx="1251847" cy="422100"/>
          </a:xfrm>
          <a:prstGeom prst="rect">
            <a:avLst/>
          </a:prstGeom>
          <a:noFill/>
          <a:ln w="2857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9138"/>
              </a:solidFill>
            </a:endParaRPr>
          </a:p>
        </p:txBody>
      </p:sp>
      <p:cxnSp>
        <p:nvCxnSpPr>
          <p:cNvPr id="13" name="Google Shape;217;p28">
            <a:extLst>
              <a:ext uri="{FF2B5EF4-FFF2-40B4-BE49-F238E27FC236}">
                <a16:creationId xmlns:a16="http://schemas.microsoft.com/office/drawing/2014/main" id="{DF8E5359-5585-D54E-A4B4-A0A87693383C}"/>
              </a:ext>
            </a:extLst>
          </p:cNvPr>
          <p:cNvCxnSpPr>
            <a:cxnSpLocks/>
            <a:stCxn id="12" idx="2"/>
            <a:endCxn id="8" idx="0"/>
          </p:cNvCxnSpPr>
          <p:nvPr/>
        </p:nvCxnSpPr>
        <p:spPr>
          <a:xfrm>
            <a:off x="3433781" y="2174652"/>
            <a:ext cx="933250" cy="1090150"/>
          </a:xfrm>
          <a:prstGeom prst="straightConnector1">
            <a:avLst/>
          </a:prstGeom>
          <a:noFill/>
          <a:ln w="28575" cap="flat" cmpd="sng">
            <a:solidFill>
              <a:srgbClr val="E6913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218;p28">
            <a:extLst>
              <a:ext uri="{FF2B5EF4-FFF2-40B4-BE49-F238E27FC236}">
                <a16:creationId xmlns:a16="http://schemas.microsoft.com/office/drawing/2014/main" id="{A6FC00AD-B496-5F4E-B85B-F3E0DBED5DE7}"/>
              </a:ext>
            </a:extLst>
          </p:cNvPr>
          <p:cNvSpPr/>
          <p:nvPr/>
        </p:nvSpPr>
        <p:spPr>
          <a:xfrm>
            <a:off x="7796095" y="1742102"/>
            <a:ext cx="1611269" cy="422100"/>
          </a:xfrm>
          <a:prstGeom prst="rect">
            <a:avLst/>
          </a:prstGeom>
          <a:noFill/>
          <a:ln w="2857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69138"/>
              </a:solidFill>
            </a:endParaRPr>
          </a:p>
        </p:txBody>
      </p:sp>
      <p:cxnSp>
        <p:nvCxnSpPr>
          <p:cNvPr id="15" name="Google Shape;219;p28">
            <a:extLst>
              <a:ext uri="{FF2B5EF4-FFF2-40B4-BE49-F238E27FC236}">
                <a16:creationId xmlns:a16="http://schemas.microsoft.com/office/drawing/2014/main" id="{C9BDADE7-1A6E-4242-A3B3-F79B5E75E193}"/>
              </a:ext>
            </a:extLst>
          </p:cNvPr>
          <p:cNvCxnSpPr/>
          <p:nvPr/>
        </p:nvCxnSpPr>
        <p:spPr>
          <a:xfrm>
            <a:off x="8417942" y="2174652"/>
            <a:ext cx="0" cy="1002300"/>
          </a:xfrm>
          <a:prstGeom prst="straightConnector1">
            <a:avLst/>
          </a:prstGeom>
          <a:noFill/>
          <a:ln w="28575" cap="flat" cmpd="sng">
            <a:solidFill>
              <a:srgbClr val="E69138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6" name="Google Shape;220;p28" descr="188233-numbers.png">
            <a:extLst>
              <a:ext uri="{FF2B5EF4-FFF2-40B4-BE49-F238E27FC236}">
                <a16:creationId xmlns:a16="http://schemas.microsoft.com/office/drawing/2014/main" id="{5A4CCC49-62B6-6A41-A78E-4584F601BDA6}"/>
              </a:ext>
            </a:extLst>
          </p:cNvPr>
          <p:cNvPicPr preferRelativeResize="0"/>
          <p:nvPr/>
        </p:nvPicPr>
        <p:blipFill rotWithShape="1">
          <a:blip r:embed="rId5">
            <a:alphaModFix amt="30000"/>
          </a:blip>
          <a:srcRect r="68705" b="67187"/>
          <a:stretch/>
        </p:blipFill>
        <p:spPr>
          <a:xfrm>
            <a:off x="907340" y="4876862"/>
            <a:ext cx="1201975" cy="11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1;p28">
            <a:extLst>
              <a:ext uri="{FF2B5EF4-FFF2-40B4-BE49-F238E27FC236}">
                <a16:creationId xmlns:a16="http://schemas.microsoft.com/office/drawing/2014/main" id="{7D58794D-61D6-D349-974F-999F74FFDA7C}"/>
              </a:ext>
            </a:extLst>
          </p:cNvPr>
          <p:cNvSpPr txBox="1"/>
          <p:nvPr/>
        </p:nvSpPr>
        <p:spPr>
          <a:xfrm>
            <a:off x="2097752" y="5242714"/>
            <a:ext cx="45822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Map ambiguous sequence of words into the </a:t>
            </a:r>
            <a:r>
              <a:rPr lang="en" dirty="0">
                <a:solidFill>
                  <a:srgbClr val="E69138"/>
                </a:solidFill>
                <a:latin typeface="Lato"/>
                <a:ea typeface="Lato"/>
                <a:cs typeface="Lato"/>
                <a:sym typeface="Lato"/>
              </a:rPr>
              <a:t>real-world </a:t>
            </a:r>
            <a:r>
              <a:rPr lang="en" dirty="0">
                <a:solidFill>
                  <a:srgbClr val="FF9715"/>
                </a:solidFill>
                <a:latin typeface="Lato"/>
                <a:ea typeface="Lato"/>
                <a:cs typeface="Lato"/>
                <a:sym typeface="Lato"/>
              </a:rPr>
              <a:t>entities</a:t>
            </a: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they refer to as well as </a:t>
            </a:r>
            <a:r>
              <a:rPr lang="en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contextualize</a:t>
            </a: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them together</a:t>
            </a:r>
            <a:b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with </a:t>
            </a:r>
            <a:r>
              <a:rPr lang="en" dirty="0">
                <a:solidFill>
                  <a:srgbClr val="E69138"/>
                </a:solidFill>
                <a:latin typeface="Lato"/>
                <a:ea typeface="Lato"/>
                <a:cs typeface="Lato"/>
                <a:sym typeface="Lato"/>
              </a:rPr>
              <a:t>related</a:t>
            </a: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entities</a:t>
            </a:r>
            <a:endParaRPr dirty="0">
              <a:solidFill>
                <a:srgbClr val="FF971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" name="Google Shape;222;p28">
            <a:extLst>
              <a:ext uri="{FF2B5EF4-FFF2-40B4-BE49-F238E27FC236}">
                <a16:creationId xmlns:a16="http://schemas.microsoft.com/office/drawing/2014/main" id="{4364C905-7EB0-0141-9B48-EA2878ED724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9988" y="2532765"/>
            <a:ext cx="642398" cy="48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23;p28">
            <a:extLst>
              <a:ext uri="{FF2B5EF4-FFF2-40B4-BE49-F238E27FC236}">
                <a16:creationId xmlns:a16="http://schemas.microsoft.com/office/drawing/2014/main" id="{399009D8-E4FD-8948-9B6E-6B2154C92148}"/>
              </a:ext>
            </a:extLst>
          </p:cNvPr>
          <p:cNvPicPr preferRelativeResize="0"/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2236295" y="2560848"/>
            <a:ext cx="453699" cy="45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24;p28">
            <a:extLst>
              <a:ext uri="{FF2B5EF4-FFF2-40B4-BE49-F238E27FC236}">
                <a16:creationId xmlns:a16="http://schemas.microsoft.com/office/drawing/2014/main" id="{14D6E80F-7645-CD45-9F22-AB5057052E6A}"/>
              </a:ext>
            </a:extLst>
          </p:cNvPr>
          <p:cNvSpPr txBox="1"/>
          <p:nvPr/>
        </p:nvSpPr>
        <p:spPr>
          <a:xfrm>
            <a:off x="2355458" y="2939515"/>
            <a:ext cx="9768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Science</a:t>
            </a:r>
            <a:endParaRPr sz="10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225;p28">
            <a:extLst>
              <a:ext uri="{FF2B5EF4-FFF2-40B4-BE49-F238E27FC236}">
                <a16:creationId xmlns:a16="http://schemas.microsoft.com/office/drawing/2014/main" id="{2421D197-84D1-FC4E-8965-6EF7002371AF}"/>
              </a:ext>
            </a:extLst>
          </p:cNvPr>
          <p:cNvSpPr txBox="1"/>
          <p:nvPr/>
        </p:nvSpPr>
        <p:spPr>
          <a:xfrm>
            <a:off x="2355521" y="4220152"/>
            <a:ext cx="9768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Cartography</a:t>
            </a:r>
            <a:endParaRPr sz="10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" name="Google Shape;226;p28">
            <a:extLst>
              <a:ext uri="{FF2B5EF4-FFF2-40B4-BE49-F238E27FC236}">
                <a16:creationId xmlns:a16="http://schemas.microsoft.com/office/drawing/2014/main" id="{46E24590-A838-EB42-A036-F46199D8F20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4709" y="3869625"/>
            <a:ext cx="779519" cy="42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27;p28">
            <a:extLst>
              <a:ext uri="{FF2B5EF4-FFF2-40B4-BE49-F238E27FC236}">
                <a16:creationId xmlns:a16="http://schemas.microsoft.com/office/drawing/2014/main" id="{1C722E19-C83A-044B-9B9D-DF8EE4C6164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06856" y="4220152"/>
            <a:ext cx="453711" cy="56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28;p28">
            <a:extLst>
              <a:ext uri="{FF2B5EF4-FFF2-40B4-BE49-F238E27FC236}">
                <a16:creationId xmlns:a16="http://schemas.microsoft.com/office/drawing/2014/main" id="{ED11C5A3-2E98-8648-AF96-70D45AE52165}"/>
              </a:ext>
            </a:extLst>
          </p:cNvPr>
          <p:cNvSpPr txBox="1"/>
          <p:nvPr/>
        </p:nvSpPr>
        <p:spPr>
          <a:xfrm>
            <a:off x="5335133" y="4761744"/>
            <a:ext cx="9768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Art</a:t>
            </a:r>
            <a:endParaRPr sz="10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" name="Google Shape;229;p28">
            <a:extLst>
              <a:ext uri="{FF2B5EF4-FFF2-40B4-BE49-F238E27FC236}">
                <a16:creationId xmlns:a16="http://schemas.microsoft.com/office/drawing/2014/main" id="{9D232680-C96D-8F4D-9C54-18B0CA6B088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20521" y="2609552"/>
            <a:ext cx="568500" cy="37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30;p28">
            <a:extLst>
              <a:ext uri="{FF2B5EF4-FFF2-40B4-BE49-F238E27FC236}">
                <a16:creationId xmlns:a16="http://schemas.microsoft.com/office/drawing/2014/main" id="{FF87BCCA-8DC7-1C4F-8A37-A155DB00A2D8}"/>
              </a:ext>
            </a:extLst>
          </p:cNvPr>
          <p:cNvSpPr txBox="1"/>
          <p:nvPr/>
        </p:nvSpPr>
        <p:spPr>
          <a:xfrm>
            <a:off x="4915221" y="2977744"/>
            <a:ext cx="9768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Italy</a:t>
            </a:r>
            <a:endParaRPr sz="10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" name="Google Shape;231;p28">
            <a:extLst>
              <a:ext uri="{FF2B5EF4-FFF2-40B4-BE49-F238E27FC236}">
                <a16:creationId xmlns:a16="http://schemas.microsoft.com/office/drawing/2014/main" id="{24941B60-1BAA-704E-8586-EF8C918360F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483196" y="2371652"/>
            <a:ext cx="453700" cy="72592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32;p28">
            <a:extLst>
              <a:ext uri="{FF2B5EF4-FFF2-40B4-BE49-F238E27FC236}">
                <a16:creationId xmlns:a16="http://schemas.microsoft.com/office/drawing/2014/main" id="{EE1827D6-4015-A148-9380-7A16C1D92888}"/>
              </a:ext>
            </a:extLst>
          </p:cNvPr>
          <p:cNvSpPr txBox="1"/>
          <p:nvPr/>
        </p:nvSpPr>
        <p:spPr>
          <a:xfrm>
            <a:off x="9271721" y="3012119"/>
            <a:ext cx="9768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Renaissance</a:t>
            </a:r>
            <a:endParaRPr sz="10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" name="Google Shape;233;p28">
            <a:extLst>
              <a:ext uri="{FF2B5EF4-FFF2-40B4-BE49-F238E27FC236}">
                <a16:creationId xmlns:a16="http://schemas.microsoft.com/office/drawing/2014/main" id="{B51851C9-74F2-8E44-AF4A-95B476F12605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407373" y="4554579"/>
            <a:ext cx="568499" cy="42637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234;p28">
            <a:extLst>
              <a:ext uri="{FF2B5EF4-FFF2-40B4-BE49-F238E27FC236}">
                <a16:creationId xmlns:a16="http://schemas.microsoft.com/office/drawing/2014/main" id="{AF03A04E-5EC8-C946-BA5F-CF02B1BEEEEE}"/>
              </a:ext>
            </a:extLst>
          </p:cNvPr>
          <p:cNvSpPr txBox="1"/>
          <p:nvPr/>
        </p:nvSpPr>
        <p:spPr>
          <a:xfrm>
            <a:off x="9271721" y="5020431"/>
            <a:ext cx="9768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Florence</a:t>
            </a:r>
            <a:endParaRPr sz="10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" name="Google Shape;235;p28">
            <a:extLst>
              <a:ext uri="{FF2B5EF4-FFF2-40B4-BE49-F238E27FC236}">
                <a16:creationId xmlns:a16="http://schemas.microsoft.com/office/drawing/2014/main" id="{9EB6BCE1-AE08-BA4F-86D4-364E0240D548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23721" y="3664953"/>
            <a:ext cx="847326" cy="44483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36;p28">
            <a:extLst>
              <a:ext uri="{FF2B5EF4-FFF2-40B4-BE49-F238E27FC236}">
                <a16:creationId xmlns:a16="http://schemas.microsoft.com/office/drawing/2014/main" id="{E3EB0F62-51AA-7C42-A20C-54061ACA254D}"/>
              </a:ext>
            </a:extLst>
          </p:cNvPr>
          <p:cNvSpPr txBox="1"/>
          <p:nvPr/>
        </p:nvSpPr>
        <p:spPr>
          <a:xfrm>
            <a:off x="6554333" y="4075944"/>
            <a:ext cx="9768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Louvre</a:t>
            </a:r>
            <a:endParaRPr sz="10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3" name="Google Shape;237;p28">
            <a:extLst>
              <a:ext uri="{FF2B5EF4-FFF2-40B4-BE49-F238E27FC236}">
                <a16:creationId xmlns:a16="http://schemas.microsoft.com/office/drawing/2014/main" id="{25AD8302-7CEA-BE40-BF01-06DD715697B6}"/>
              </a:ext>
            </a:extLst>
          </p:cNvPr>
          <p:cNvCxnSpPr/>
          <p:nvPr/>
        </p:nvCxnSpPr>
        <p:spPr>
          <a:xfrm rot="10800000">
            <a:off x="3489146" y="3066727"/>
            <a:ext cx="200400" cy="22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" name="Google Shape;238;p28">
            <a:extLst>
              <a:ext uri="{FF2B5EF4-FFF2-40B4-BE49-F238E27FC236}">
                <a16:creationId xmlns:a16="http://schemas.microsoft.com/office/drawing/2014/main" id="{33F33230-5BAD-384A-BAE9-DF2883A49C7D}"/>
              </a:ext>
            </a:extLst>
          </p:cNvPr>
          <p:cNvCxnSpPr/>
          <p:nvPr/>
        </p:nvCxnSpPr>
        <p:spPr>
          <a:xfrm flipH="1">
            <a:off x="3354296" y="3594402"/>
            <a:ext cx="316500" cy="2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5" name="Google Shape;239;p28">
            <a:extLst>
              <a:ext uri="{FF2B5EF4-FFF2-40B4-BE49-F238E27FC236}">
                <a16:creationId xmlns:a16="http://schemas.microsoft.com/office/drawing/2014/main" id="{3316920F-957B-6C44-A526-035E411D911C}"/>
              </a:ext>
            </a:extLst>
          </p:cNvPr>
          <p:cNvCxnSpPr/>
          <p:nvPr/>
        </p:nvCxnSpPr>
        <p:spPr>
          <a:xfrm rot="10800000" flipH="1">
            <a:off x="4957996" y="3224977"/>
            <a:ext cx="189900" cy="15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" name="Google Shape;240;p28">
            <a:extLst>
              <a:ext uri="{FF2B5EF4-FFF2-40B4-BE49-F238E27FC236}">
                <a16:creationId xmlns:a16="http://schemas.microsoft.com/office/drawing/2014/main" id="{17E494FF-E55C-974F-A034-7832B87251DE}"/>
              </a:ext>
            </a:extLst>
          </p:cNvPr>
          <p:cNvCxnSpPr/>
          <p:nvPr/>
        </p:nvCxnSpPr>
        <p:spPr>
          <a:xfrm>
            <a:off x="5169021" y="3974227"/>
            <a:ext cx="263700" cy="27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" name="Google Shape;241;p28">
            <a:extLst>
              <a:ext uri="{FF2B5EF4-FFF2-40B4-BE49-F238E27FC236}">
                <a16:creationId xmlns:a16="http://schemas.microsoft.com/office/drawing/2014/main" id="{E6F6D976-0F38-8A4B-8BC7-50731B2D9841}"/>
              </a:ext>
            </a:extLst>
          </p:cNvPr>
          <p:cNvCxnSpPr/>
          <p:nvPr/>
        </p:nvCxnSpPr>
        <p:spPr>
          <a:xfrm rot="10800000">
            <a:off x="7637971" y="3837052"/>
            <a:ext cx="32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" name="Google Shape;242;p28">
            <a:extLst>
              <a:ext uri="{FF2B5EF4-FFF2-40B4-BE49-F238E27FC236}">
                <a16:creationId xmlns:a16="http://schemas.microsoft.com/office/drawing/2014/main" id="{21646274-10CE-FE41-A2D7-85908C93C33F}"/>
              </a:ext>
            </a:extLst>
          </p:cNvPr>
          <p:cNvCxnSpPr/>
          <p:nvPr/>
        </p:nvCxnSpPr>
        <p:spPr>
          <a:xfrm rot="10800000" flipH="1">
            <a:off x="8851221" y="2887552"/>
            <a:ext cx="422100" cy="26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" name="Google Shape;243;p28">
            <a:extLst>
              <a:ext uri="{FF2B5EF4-FFF2-40B4-BE49-F238E27FC236}">
                <a16:creationId xmlns:a16="http://schemas.microsoft.com/office/drawing/2014/main" id="{75D78420-6EC5-0843-8091-DA0BE90FB448}"/>
              </a:ext>
            </a:extLst>
          </p:cNvPr>
          <p:cNvCxnSpPr/>
          <p:nvPr/>
        </p:nvCxnSpPr>
        <p:spPr>
          <a:xfrm>
            <a:off x="8946196" y="4522852"/>
            <a:ext cx="295500" cy="16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" name="Google Shape;211;p28">
            <a:extLst>
              <a:ext uri="{FF2B5EF4-FFF2-40B4-BE49-F238E27FC236}">
                <a16:creationId xmlns:a16="http://schemas.microsoft.com/office/drawing/2014/main" id="{B86C6AB9-13C0-EF4C-A5B9-28EEE10D57E2}"/>
              </a:ext>
            </a:extLst>
          </p:cNvPr>
          <p:cNvSpPr txBox="1"/>
          <p:nvPr/>
        </p:nvSpPr>
        <p:spPr>
          <a:xfrm>
            <a:off x="1466325" y="1698046"/>
            <a:ext cx="91440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i="1" dirty="0">
                <a:solidFill>
                  <a:srgbClr val="677480"/>
                </a:solidFill>
                <a:latin typeface="Corsiva"/>
                <a:ea typeface="Corsiva"/>
                <a:cs typeface="Corsiva"/>
                <a:sym typeface="Corsiva"/>
              </a:rPr>
              <a:t>Leonardo is the scientist who painted  Mona Lisa</a:t>
            </a:r>
            <a:endParaRPr sz="2500" i="1" dirty="0">
              <a:solidFill>
                <a:srgbClr val="67748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2A262CB-8097-3545-83B7-0CCECBA3C3E0}"/>
              </a:ext>
            </a:extLst>
          </p:cNvPr>
          <p:cNvSpPr/>
          <p:nvPr/>
        </p:nvSpPr>
        <p:spPr>
          <a:xfrm>
            <a:off x="8128182" y="5863376"/>
            <a:ext cx="3617428" cy="7889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it-IT" sz="1800" i="1" dirty="0"/>
              <a:t>Paolo </a:t>
            </a:r>
            <a:r>
              <a:rPr lang="it-IT" sz="1800" i="1" dirty="0" err="1"/>
              <a:t>Ferragina</a:t>
            </a:r>
            <a:r>
              <a:rPr lang="it-IT" sz="1800" i="1" dirty="0"/>
              <a:t>, Ugo Scaiella:</a:t>
            </a:r>
            <a:br>
              <a:rPr lang="it-IT" sz="1800" i="1" dirty="0"/>
            </a:br>
            <a:r>
              <a:rPr lang="it-IT" sz="1800" b="1" i="1" dirty="0"/>
              <a:t>TAGME.</a:t>
            </a:r>
            <a:r>
              <a:rPr lang="it-IT" sz="1800" i="1" dirty="0"/>
              <a:t> ACM CIKM, 2010</a:t>
            </a:r>
            <a:endParaRPr lang="it-IT" sz="1800" dirty="0"/>
          </a:p>
        </p:txBody>
      </p:sp>
      <p:sp>
        <p:nvSpPr>
          <p:cNvPr id="41" name="Google Shape;211;p28">
            <a:extLst>
              <a:ext uri="{FF2B5EF4-FFF2-40B4-BE49-F238E27FC236}">
                <a16:creationId xmlns:a16="http://schemas.microsoft.com/office/drawing/2014/main" id="{C2D303C4-DD1E-CB4E-96EA-28906DF44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72" y="6146264"/>
            <a:ext cx="91440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2000">
                <a:solidFill>
                  <a:schemeClr val="tx1"/>
                </a:solidFill>
                <a:latin typeface="Lucida Sans" panose="020B0602030504020204" pitchFamily="34" charset="77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ucida Sans" panose="020B0602030504020204" pitchFamily="34" charset="77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Lucida Sans" panose="020B0602030504020204" pitchFamily="34" charset="77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Lucida Sans" panose="020B0602030504020204" pitchFamily="34" charset="77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Lucida Sans" panose="020B0602030504020204" pitchFamily="34" charset="77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panose="020B0602030504020204" pitchFamily="34" charset="77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panose="020B0602030504020204" pitchFamily="34" charset="77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panose="020B0602030504020204" pitchFamily="34" charset="77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Sans" panose="020B0602030504020204" pitchFamily="34" charset="77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2500" i="1" dirty="0">
                <a:solidFill>
                  <a:srgbClr val="677480"/>
                </a:solidFill>
                <a:latin typeface="Corsiva" pitchFamily="2" charset="-79"/>
                <a:ea typeface="Corsiva" pitchFamily="2" charset="-79"/>
                <a:cs typeface="Corsiva" pitchFamily="2" charset="-79"/>
                <a:sym typeface="Corsiva" pitchFamily="2" charset="-79"/>
              </a:rPr>
              <a:t>Query: </a:t>
            </a:r>
            <a:r>
              <a:rPr lang="it-IT" altLang="it-IT" sz="2500" dirty="0" err="1">
                <a:solidFill>
                  <a:schemeClr val="accent1"/>
                </a:solidFill>
                <a:latin typeface="Corsiva" pitchFamily="2" charset="-79"/>
                <a:ea typeface="Corsiva" pitchFamily="2" charset="-79"/>
                <a:cs typeface="Corsiva" pitchFamily="2" charset="-79"/>
                <a:sym typeface="Corsiva" pitchFamily="2" charset="-79"/>
              </a:rPr>
              <a:t>Surrealism</a:t>
            </a:r>
            <a:endParaRPr lang="it-IT" altLang="it-IT" sz="2500" dirty="0">
              <a:solidFill>
                <a:schemeClr val="accent1"/>
              </a:solidFill>
              <a:latin typeface="Corsiva" pitchFamily="2" charset="-79"/>
              <a:ea typeface="Corsiva" pitchFamily="2" charset="-79"/>
              <a:cs typeface="Corsiva" pitchFamily="2" charset="-79"/>
              <a:sym typeface="Corsiv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3033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F62024-6A1C-FF45-A93D-354DB4946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8" y="15233"/>
            <a:ext cx="10561487" cy="1143000"/>
          </a:xfrm>
        </p:spPr>
        <p:txBody>
          <a:bodyPr/>
          <a:lstStyle/>
          <a:p>
            <a:r>
              <a:rPr lang="it-IT" dirty="0"/>
              <a:t>Query </a:t>
            </a:r>
            <a:r>
              <a:rPr lang="it-IT" dirty="0" err="1"/>
              <a:t>understanding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D26E62-A6A3-804E-A7AF-5AF101BC806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446348" y="6130978"/>
            <a:ext cx="906161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5</a:t>
            </a:fld>
            <a:endParaRPr lang="it-IT"/>
          </a:p>
        </p:txBody>
      </p:sp>
      <p:pic>
        <p:nvPicPr>
          <p:cNvPr id="5" name="Google Shape;207;p28">
            <a:extLst>
              <a:ext uri="{FF2B5EF4-FFF2-40B4-BE49-F238E27FC236}">
                <a16:creationId xmlns:a16="http://schemas.microsoft.com/office/drawing/2014/main" id="{0462D388-480B-3041-9687-9E8BE084A0D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 r="8692" b="32723"/>
          <a:stretch/>
        </p:blipFill>
        <p:spPr>
          <a:xfrm>
            <a:off x="8174169" y="4138012"/>
            <a:ext cx="4014325" cy="269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20394FA-625D-464B-BFA3-84E0211C1704}"/>
              </a:ext>
            </a:extLst>
          </p:cNvPr>
          <p:cNvSpPr txBox="1"/>
          <p:nvPr/>
        </p:nvSpPr>
        <p:spPr>
          <a:xfrm>
            <a:off x="1235193" y="1306442"/>
            <a:ext cx="87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>
                <a:latin typeface="Calibri" pitchFamily="34" charset="0"/>
              </a:rPr>
              <a:t>obama</a:t>
            </a:r>
            <a:r>
              <a:rPr lang="it-IT" sz="3200" dirty="0">
                <a:latin typeface="Calibri" pitchFamily="34" charset="0"/>
              </a:rPr>
              <a:t>  </a:t>
            </a:r>
            <a:r>
              <a:rPr lang="it-IT" sz="3200" dirty="0" err="1">
                <a:latin typeface="Calibri" pitchFamily="34" charset="0"/>
              </a:rPr>
              <a:t>says</a:t>
            </a:r>
            <a:r>
              <a:rPr lang="it-IT" sz="3200" dirty="0">
                <a:latin typeface="Calibri" pitchFamily="34" charset="0"/>
              </a:rPr>
              <a:t>  </a:t>
            </a:r>
            <a:r>
              <a:rPr lang="it-IT" sz="3200" dirty="0" err="1">
                <a:latin typeface="Calibri" pitchFamily="34" charset="0"/>
              </a:rPr>
              <a:t>gaddafi</a:t>
            </a:r>
            <a:r>
              <a:rPr lang="it-IT" sz="3200" dirty="0">
                <a:latin typeface="Calibri" pitchFamily="34" charset="0"/>
              </a:rPr>
              <a:t>  </a:t>
            </a:r>
            <a:r>
              <a:rPr lang="it-IT" sz="3200" dirty="0" err="1">
                <a:latin typeface="Calibri" pitchFamily="34" charset="0"/>
              </a:rPr>
              <a:t>may</a:t>
            </a:r>
            <a:r>
              <a:rPr lang="it-IT" sz="3200" dirty="0">
                <a:latin typeface="Calibri" pitchFamily="34" charset="0"/>
              </a:rPr>
              <a:t> way out  </a:t>
            </a:r>
            <a:r>
              <a:rPr lang="it-IT" sz="3200" dirty="0" err="1">
                <a:latin typeface="Calibri" pitchFamily="34" charset="0"/>
              </a:rPr>
              <a:t>military</a:t>
            </a:r>
            <a:r>
              <a:rPr lang="it-IT" sz="3200" dirty="0">
                <a:latin typeface="Calibri" pitchFamily="34" charset="0"/>
              </a:rPr>
              <a:t> </a:t>
            </a:r>
            <a:r>
              <a:rPr lang="it-IT" sz="3200" dirty="0" err="1">
                <a:latin typeface="Calibri" pitchFamily="34" charset="0"/>
              </a:rPr>
              <a:t>assault</a:t>
            </a:r>
            <a:endParaRPr lang="it-IT" sz="3200" dirty="0">
              <a:latin typeface="Calibri" pitchFamily="34" charset="0"/>
            </a:endParaRPr>
          </a:p>
        </p:txBody>
      </p:sp>
      <p:sp>
        <p:nvSpPr>
          <p:cNvPr id="42" name="CasellaDiTesto 21">
            <a:extLst>
              <a:ext uri="{FF2B5EF4-FFF2-40B4-BE49-F238E27FC236}">
                <a16:creationId xmlns:a16="http://schemas.microsoft.com/office/drawing/2014/main" id="{2C183B42-7286-3B44-868D-40655812465C}"/>
              </a:ext>
            </a:extLst>
          </p:cNvPr>
          <p:cNvSpPr txBox="1"/>
          <p:nvPr/>
        </p:nvSpPr>
        <p:spPr>
          <a:xfrm>
            <a:off x="2136527" y="5546203"/>
            <a:ext cx="6898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latin typeface="Calibri" pitchFamily="34" charset="0"/>
              </a:rPr>
              <a:t>us</a:t>
            </a:r>
            <a:r>
              <a:rPr lang="it-IT" sz="3200" dirty="0">
                <a:latin typeface="Calibri" pitchFamily="34" charset="0"/>
              </a:rPr>
              <a:t> </a:t>
            </a:r>
            <a:r>
              <a:rPr lang="it-IT" sz="3200" dirty="0" err="1">
                <a:latin typeface="Calibri" pitchFamily="34" charset="0"/>
              </a:rPr>
              <a:t>president</a:t>
            </a:r>
            <a:r>
              <a:rPr lang="it-IT" sz="3200" dirty="0">
                <a:latin typeface="Calibri" pitchFamily="34" charset="0"/>
              </a:rPr>
              <a:t>    </a:t>
            </a:r>
            <a:r>
              <a:rPr lang="it-IT" sz="3200" dirty="0" err="1">
                <a:latin typeface="Calibri" pitchFamily="34" charset="0"/>
              </a:rPr>
              <a:t>issues</a:t>
            </a:r>
            <a:r>
              <a:rPr lang="it-IT" sz="3200" dirty="0">
                <a:latin typeface="Calibri" pitchFamily="34" charset="0"/>
              </a:rPr>
              <a:t>    </a:t>
            </a:r>
            <a:r>
              <a:rPr lang="it-IT" sz="3200" dirty="0" err="1">
                <a:latin typeface="Calibri" pitchFamily="34" charset="0"/>
              </a:rPr>
              <a:t>libya</a:t>
            </a:r>
            <a:r>
              <a:rPr lang="it-IT" sz="3200" dirty="0">
                <a:latin typeface="Calibri" pitchFamily="34" charset="0"/>
              </a:rPr>
              <a:t>    ultimatum</a:t>
            </a:r>
          </a:p>
        </p:txBody>
      </p:sp>
      <p:cxnSp>
        <p:nvCxnSpPr>
          <p:cNvPr id="43" name="Connettore 1 32">
            <a:extLst>
              <a:ext uri="{FF2B5EF4-FFF2-40B4-BE49-F238E27FC236}">
                <a16:creationId xmlns:a16="http://schemas.microsoft.com/office/drawing/2014/main" id="{A5FBA967-76B0-174D-9FB0-D1496A31F7AD}"/>
              </a:ext>
            </a:extLst>
          </p:cNvPr>
          <p:cNvCxnSpPr/>
          <p:nvPr/>
        </p:nvCxnSpPr>
        <p:spPr>
          <a:xfrm>
            <a:off x="1378069" y="1819778"/>
            <a:ext cx="1143008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33">
            <a:extLst>
              <a:ext uri="{FF2B5EF4-FFF2-40B4-BE49-F238E27FC236}">
                <a16:creationId xmlns:a16="http://schemas.microsoft.com/office/drawing/2014/main" id="{F524F1BF-109B-DF42-9A4D-4E247C978801}"/>
              </a:ext>
            </a:extLst>
          </p:cNvPr>
          <p:cNvCxnSpPr/>
          <p:nvPr/>
        </p:nvCxnSpPr>
        <p:spPr>
          <a:xfrm>
            <a:off x="3521209" y="1819778"/>
            <a:ext cx="1285884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35">
            <a:extLst>
              <a:ext uri="{FF2B5EF4-FFF2-40B4-BE49-F238E27FC236}">
                <a16:creationId xmlns:a16="http://schemas.microsoft.com/office/drawing/2014/main" id="{F5CFB8D3-3704-5046-9401-C4352A8E663A}"/>
              </a:ext>
            </a:extLst>
          </p:cNvPr>
          <p:cNvCxnSpPr/>
          <p:nvPr/>
        </p:nvCxnSpPr>
        <p:spPr>
          <a:xfrm>
            <a:off x="7307423" y="1819778"/>
            <a:ext cx="2571768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4 41">
            <a:extLst>
              <a:ext uri="{FF2B5EF4-FFF2-40B4-BE49-F238E27FC236}">
                <a16:creationId xmlns:a16="http://schemas.microsoft.com/office/drawing/2014/main" id="{5FA022E4-A0F7-EC48-BA61-C6110FDBA9B4}"/>
              </a:ext>
            </a:extLst>
          </p:cNvPr>
          <p:cNvCxnSpPr>
            <a:endCxn id="48" idx="0"/>
          </p:cNvCxnSpPr>
          <p:nvPr/>
        </p:nvCxnSpPr>
        <p:spPr>
          <a:xfrm rot="16200000" flipH="1">
            <a:off x="1824556" y="1873356"/>
            <a:ext cx="642944" cy="535784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4 42">
            <a:extLst>
              <a:ext uri="{FF2B5EF4-FFF2-40B4-BE49-F238E27FC236}">
                <a16:creationId xmlns:a16="http://schemas.microsoft.com/office/drawing/2014/main" id="{1D65B51A-4AD3-A741-888E-6EA52AFF3DBD}"/>
              </a:ext>
            </a:extLst>
          </p:cNvPr>
          <p:cNvCxnSpPr/>
          <p:nvPr/>
        </p:nvCxnSpPr>
        <p:spPr>
          <a:xfrm rot="16200000" flipH="1">
            <a:off x="4592778" y="1819778"/>
            <a:ext cx="642942" cy="642942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ocumento 57">
            <a:extLst>
              <a:ext uri="{FF2B5EF4-FFF2-40B4-BE49-F238E27FC236}">
                <a16:creationId xmlns:a16="http://schemas.microsoft.com/office/drawing/2014/main" id="{7F9A5004-AC32-E748-9968-3C57FA5EBE98}"/>
              </a:ext>
            </a:extLst>
          </p:cNvPr>
          <p:cNvSpPr/>
          <p:nvPr/>
        </p:nvSpPr>
        <p:spPr>
          <a:xfrm>
            <a:off x="1163755" y="2462720"/>
            <a:ext cx="2500330" cy="785818"/>
          </a:xfrm>
          <a:prstGeom prst="flowChart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08000" rtlCol="0" anchor="t" anchorCtr="0"/>
          <a:lstStyle/>
          <a:p>
            <a:r>
              <a:rPr lang="it-IT" sz="2400" b="1" dirty="0">
                <a:latin typeface="Calibri" pitchFamily="34" charset="0"/>
              </a:rPr>
              <a:t>      </a:t>
            </a:r>
            <a:r>
              <a:rPr lang="it-IT" sz="2400" b="1" dirty="0" err="1">
                <a:latin typeface="Calibri" pitchFamily="34" charset="0"/>
              </a:rPr>
              <a:t>Barack</a:t>
            </a:r>
            <a:r>
              <a:rPr lang="it-IT" sz="2400" b="1" dirty="0">
                <a:latin typeface="Calibri" pitchFamily="34" charset="0"/>
              </a:rPr>
              <a:t> </a:t>
            </a:r>
            <a:r>
              <a:rPr lang="it-IT" sz="2400" b="1" dirty="0" err="1">
                <a:latin typeface="Calibri" pitchFamily="34" charset="0"/>
              </a:rPr>
              <a:t>Obama</a:t>
            </a:r>
            <a:endParaRPr lang="it-IT" sz="2400" i="1" dirty="0">
              <a:latin typeface="Calibri" pitchFamily="34" charset="0"/>
            </a:endParaRPr>
          </a:p>
        </p:txBody>
      </p:sp>
      <p:pic>
        <p:nvPicPr>
          <p:cNvPr id="49" name="Immagine 58" descr="wikipedia-icon.png">
            <a:extLst>
              <a:ext uri="{FF2B5EF4-FFF2-40B4-BE49-F238E27FC236}">
                <a16:creationId xmlns:a16="http://schemas.microsoft.com/office/drawing/2014/main" id="{FD13B08B-E033-FC45-8189-B7524BED4D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3755" y="2462720"/>
            <a:ext cx="472532" cy="538162"/>
          </a:xfrm>
          <a:prstGeom prst="rect">
            <a:avLst/>
          </a:prstGeom>
        </p:spPr>
      </p:pic>
      <p:sp>
        <p:nvSpPr>
          <p:cNvPr id="50" name="Documento 60">
            <a:extLst>
              <a:ext uri="{FF2B5EF4-FFF2-40B4-BE49-F238E27FC236}">
                <a16:creationId xmlns:a16="http://schemas.microsoft.com/office/drawing/2014/main" id="{44EA8F0A-951F-D640-BAAD-09BF21EBCABD}"/>
              </a:ext>
            </a:extLst>
          </p:cNvPr>
          <p:cNvSpPr/>
          <p:nvPr/>
        </p:nvSpPr>
        <p:spPr>
          <a:xfrm>
            <a:off x="4378465" y="2462720"/>
            <a:ext cx="2071702" cy="1214446"/>
          </a:xfrm>
          <a:prstGeom prst="flowChart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08000" rtlCol="0" anchor="t" anchorCtr="0"/>
          <a:lstStyle/>
          <a:p>
            <a:r>
              <a:rPr lang="it-IT" sz="2400" b="1" dirty="0">
                <a:latin typeface="Calibri" pitchFamily="34" charset="0"/>
              </a:rPr>
              <a:t>       Muammar</a:t>
            </a:r>
          </a:p>
          <a:p>
            <a:r>
              <a:rPr lang="it-IT" sz="2400" b="1" dirty="0">
                <a:latin typeface="Calibri" pitchFamily="34" charset="0"/>
              </a:rPr>
              <a:t>       </a:t>
            </a:r>
            <a:r>
              <a:rPr lang="it-IT" sz="2400" b="1" dirty="0" err="1">
                <a:latin typeface="Calibri" pitchFamily="34" charset="0"/>
              </a:rPr>
              <a:t>al-Gaddafi</a:t>
            </a:r>
            <a:endParaRPr lang="it-IT" sz="2400" i="1" dirty="0">
              <a:latin typeface="Calibri" pitchFamily="34" charset="0"/>
            </a:endParaRPr>
          </a:p>
        </p:txBody>
      </p:sp>
      <p:pic>
        <p:nvPicPr>
          <p:cNvPr id="51" name="Immagine 61" descr="wikipedia-icon.png">
            <a:extLst>
              <a:ext uri="{FF2B5EF4-FFF2-40B4-BE49-F238E27FC236}">
                <a16:creationId xmlns:a16="http://schemas.microsoft.com/office/drawing/2014/main" id="{98F2078E-77B8-574B-81D3-499BD67C79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8465" y="2462720"/>
            <a:ext cx="500066" cy="538162"/>
          </a:xfrm>
          <a:prstGeom prst="rect">
            <a:avLst/>
          </a:prstGeom>
        </p:spPr>
      </p:pic>
      <p:sp>
        <p:nvSpPr>
          <p:cNvPr id="52" name="Documento 67">
            <a:extLst>
              <a:ext uri="{FF2B5EF4-FFF2-40B4-BE49-F238E27FC236}">
                <a16:creationId xmlns:a16="http://schemas.microsoft.com/office/drawing/2014/main" id="{649F7A12-B7A4-FB46-B188-8BF37C6B0F5F}"/>
              </a:ext>
            </a:extLst>
          </p:cNvPr>
          <p:cNvSpPr/>
          <p:nvPr/>
        </p:nvSpPr>
        <p:spPr>
          <a:xfrm>
            <a:off x="7521737" y="2462720"/>
            <a:ext cx="2286016" cy="1214446"/>
          </a:xfrm>
          <a:prstGeom prst="flowChart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08000" rtlCol="0" anchor="t" anchorCtr="0"/>
          <a:lstStyle/>
          <a:p>
            <a:r>
              <a:rPr lang="it-IT" sz="2400" b="1" dirty="0">
                <a:latin typeface="Calibri" pitchFamily="34" charset="0"/>
              </a:rPr>
              <a:t>       Offensive</a:t>
            </a:r>
          </a:p>
          <a:p>
            <a:r>
              <a:rPr lang="it-IT" sz="2400" b="1" dirty="0">
                <a:latin typeface="Calibri" pitchFamily="34" charset="0"/>
              </a:rPr>
              <a:t>       (</a:t>
            </a:r>
            <a:r>
              <a:rPr lang="it-IT" sz="2400" b="1" dirty="0" err="1">
                <a:latin typeface="Calibri" pitchFamily="34" charset="0"/>
              </a:rPr>
              <a:t>military</a:t>
            </a:r>
            <a:r>
              <a:rPr lang="it-IT" sz="2400" b="1" dirty="0">
                <a:latin typeface="Calibri" pitchFamily="34" charset="0"/>
              </a:rPr>
              <a:t>)</a:t>
            </a:r>
            <a:endParaRPr lang="it-IT" sz="2400" i="1" dirty="0">
              <a:latin typeface="Calibri" pitchFamily="34" charset="0"/>
            </a:endParaRPr>
          </a:p>
        </p:txBody>
      </p:sp>
      <p:pic>
        <p:nvPicPr>
          <p:cNvPr id="53" name="Immagine 68" descr="wikipedia-icon.png">
            <a:extLst>
              <a:ext uri="{FF2B5EF4-FFF2-40B4-BE49-F238E27FC236}">
                <a16:creationId xmlns:a16="http://schemas.microsoft.com/office/drawing/2014/main" id="{AE32BB9D-059B-FC4A-884E-F7ACF780B4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1737" y="2461989"/>
            <a:ext cx="500066" cy="538162"/>
          </a:xfrm>
          <a:prstGeom prst="rect">
            <a:avLst/>
          </a:prstGeom>
        </p:spPr>
      </p:pic>
      <p:cxnSp>
        <p:nvCxnSpPr>
          <p:cNvPr id="54" name="Connettore 2 70">
            <a:extLst>
              <a:ext uri="{FF2B5EF4-FFF2-40B4-BE49-F238E27FC236}">
                <a16:creationId xmlns:a16="http://schemas.microsoft.com/office/drawing/2014/main" id="{DB6F2456-992C-AA49-9064-A7908BCE5570}"/>
              </a:ext>
            </a:extLst>
          </p:cNvPr>
          <p:cNvCxnSpPr/>
          <p:nvPr/>
        </p:nvCxnSpPr>
        <p:spPr>
          <a:xfrm rot="16200000" flipH="1">
            <a:off x="8057524" y="2141250"/>
            <a:ext cx="642943" cy="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32">
            <a:extLst>
              <a:ext uri="{FF2B5EF4-FFF2-40B4-BE49-F238E27FC236}">
                <a16:creationId xmlns:a16="http://schemas.microsoft.com/office/drawing/2014/main" id="{225AB021-84B6-5D43-8D21-6474AD1E6551}"/>
              </a:ext>
            </a:extLst>
          </p:cNvPr>
          <p:cNvCxnSpPr/>
          <p:nvPr/>
        </p:nvCxnSpPr>
        <p:spPr>
          <a:xfrm>
            <a:off x="2238716" y="6037148"/>
            <a:ext cx="201622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33">
            <a:extLst>
              <a:ext uri="{FF2B5EF4-FFF2-40B4-BE49-F238E27FC236}">
                <a16:creationId xmlns:a16="http://schemas.microsoft.com/office/drawing/2014/main" id="{721FBB4F-8D09-F44C-AE62-90384B15B3C3}"/>
              </a:ext>
            </a:extLst>
          </p:cNvPr>
          <p:cNvCxnSpPr/>
          <p:nvPr/>
        </p:nvCxnSpPr>
        <p:spPr>
          <a:xfrm>
            <a:off x="5878663" y="6033889"/>
            <a:ext cx="857256" cy="158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35">
            <a:extLst>
              <a:ext uri="{FF2B5EF4-FFF2-40B4-BE49-F238E27FC236}">
                <a16:creationId xmlns:a16="http://schemas.microsoft.com/office/drawing/2014/main" id="{1E75D248-8144-2A44-8293-4CEE5A21DD19}"/>
              </a:ext>
            </a:extLst>
          </p:cNvPr>
          <p:cNvCxnSpPr/>
          <p:nvPr/>
        </p:nvCxnSpPr>
        <p:spPr>
          <a:xfrm>
            <a:off x="7135260" y="6037148"/>
            <a:ext cx="165618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ocumento 57">
            <a:extLst>
              <a:ext uri="{FF2B5EF4-FFF2-40B4-BE49-F238E27FC236}">
                <a16:creationId xmlns:a16="http://schemas.microsoft.com/office/drawing/2014/main" id="{5DF1E7D1-E70E-4542-8DBB-473299EF3070}"/>
              </a:ext>
            </a:extLst>
          </p:cNvPr>
          <p:cNvSpPr/>
          <p:nvPr/>
        </p:nvSpPr>
        <p:spPr>
          <a:xfrm>
            <a:off x="1200423" y="4114753"/>
            <a:ext cx="2677976" cy="1224136"/>
          </a:xfrm>
          <a:prstGeom prst="flowChart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08000" rtlCol="0" anchor="t" anchorCtr="0"/>
          <a:lstStyle/>
          <a:p>
            <a:r>
              <a:rPr lang="it-IT" sz="2400" b="1" dirty="0">
                <a:latin typeface="Calibri" pitchFamily="34" charset="0"/>
              </a:rPr>
              <a:t>      President </a:t>
            </a:r>
            <a:r>
              <a:rPr lang="it-IT" sz="2400" b="1" dirty="0" err="1">
                <a:latin typeface="Calibri" pitchFamily="34" charset="0"/>
              </a:rPr>
              <a:t>of</a:t>
            </a:r>
            <a:r>
              <a:rPr lang="it-IT" sz="2400" b="1" dirty="0">
                <a:latin typeface="Calibri" pitchFamily="34" charset="0"/>
              </a:rPr>
              <a:t> the</a:t>
            </a:r>
            <a:br>
              <a:rPr lang="it-IT" sz="2400" b="1" dirty="0">
                <a:latin typeface="Calibri" pitchFamily="34" charset="0"/>
              </a:rPr>
            </a:br>
            <a:r>
              <a:rPr lang="it-IT" sz="2400" b="1" dirty="0">
                <a:latin typeface="Calibri" pitchFamily="34" charset="0"/>
              </a:rPr>
              <a:t>      </a:t>
            </a:r>
            <a:r>
              <a:rPr lang="it-IT" sz="2400" b="1" dirty="0" err="1">
                <a:latin typeface="Calibri" pitchFamily="34" charset="0"/>
              </a:rPr>
              <a:t>United</a:t>
            </a:r>
            <a:r>
              <a:rPr lang="it-IT" sz="2400" b="1" dirty="0">
                <a:latin typeface="Calibri" pitchFamily="34" charset="0"/>
              </a:rPr>
              <a:t> States</a:t>
            </a:r>
            <a:endParaRPr lang="it-IT" sz="2400" i="1" dirty="0">
              <a:latin typeface="Calibri" pitchFamily="34" charset="0"/>
            </a:endParaRPr>
          </a:p>
        </p:txBody>
      </p:sp>
      <p:sp>
        <p:nvSpPr>
          <p:cNvPr id="59" name="Documento 60">
            <a:extLst>
              <a:ext uri="{FF2B5EF4-FFF2-40B4-BE49-F238E27FC236}">
                <a16:creationId xmlns:a16="http://schemas.microsoft.com/office/drawing/2014/main" id="{D7026CA9-AC91-614D-B4AC-B5E8369A7FBC}"/>
              </a:ext>
            </a:extLst>
          </p:cNvPr>
          <p:cNvSpPr/>
          <p:nvPr/>
        </p:nvSpPr>
        <p:spPr>
          <a:xfrm>
            <a:off x="4415133" y="4114753"/>
            <a:ext cx="2071702" cy="720080"/>
          </a:xfrm>
          <a:prstGeom prst="flowChart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08000" rtlCol="0" anchor="t" anchorCtr="0"/>
          <a:lstStyle/>
          <a:p>
            <a:r>
              <a:rPr lang="it-IT" sz="2400" b="1" dirty="0">
                <a:latin typeface="Calibri" pitchFamily="34" charset="0"/>
              </a:rPr>
              <a:t>       Libya</a:t>
            </a:r>
            <a:endParaRPr lang="it-IT" sz="2400" i="1" dirty="0">
              <a:latin typeface="Calibri" pitchFamily="34" charset="0"/>
            </a:endParaRPr>
          </a:p>
        </p:txBody>
      </p:sp>
      <p:sp>
        <p:nvSpPr>
          <p:cNvPr id="60" name="Documento 67">
            <a:extLst>
              <a:ext uri="{FF2B5EF4-FFF2-40B4-BE49-F238E27FC236}">
                <a16:creationId xmlns:a16="http://schemas.microsoft.com/office/drawing/2014/main" id="{E84CC28F-67F3-F34F-A6F4-2128C76597ED}"/>
              </a:ext>
            </a:extLst>
          </p:cNvPr>
          <p:cNvSpPr/>
          <p:nvPr/>
        </p:nvSpPr>
        <p:spPr>
          <a:xfrm>
            <a:off x="7558405" y="4114753"/>
            <a:ext cx="2066954" cy="864096"/>
          </a:xfrm>
          <a:prstGeom prst="flowChartDocumen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108000" rtlCol="0" anchor="t" anchorCtr="0"/>
          <a:lstStyle/>
          <a:p>
            <a:r>
              <a:rPr lang="it-IT" sz="2400" b="1" dirty="0">
                <a:latin typeface="Calibri" pitchFamily="34" charset="0"/>
              </a:rPr>
              <a:t>       Ultimatum</a:t>
            </a:r>
            <a:endParaRPr lang="it-IT" sz="2400" i="1" dirty="0">
              <a:latin typeface="Calibri" pitchFamily="34" charset="0"/>
            </a:endParaRPr>
          </a:p>
        </p:txBody>
      </p:sp>
      <p:pic>
        <p:nvPicPr>
          <p:cNvPr id="61" name="Immagine 58" descr="wikipedia-icon.png">
            <a:extLst>
              <a:ext uri="{FF2B5EF4-FFF2-40B4-BE49-F238E27FC236}">
                <a16:creationId xmlns:a16="http://schemas.microsoft.com/office/drawing/2014/main" id="{C53086A1-84DC-8C48-88D1-AE7959C2D8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3755" y="4105063"/>
            <a:ext cx="472532" cy="538162"/>
          </a:xfrm>
          <a:prstGeom prst="rect">
            <a:avLst/>
          </a:prstGeom>
        </p:spPr>
      </p:pic>
      <p:pic>
        <p:nvPicPr>
          <p:cNvPr id="62" name="Immagine 61" descr="wikipedia-icon.png">
            <a:extLst>
              <a:ext uri="{FF2B5EF4-FFF2-40B4-BE49-F238E27FC236}">
                <a16:creationId xmlns:a16="http://schemas.microsoft.com/office/drawing/2014/main" id="{AD213029-E2B1-2644-9049-84531368D2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8465" y="4105063"/>
            <a:ext cx="571504" cy="538162"/>
          </a:xfrm>
          <a:prstGeom prst="rect">
            <a:avLst/>
          </a:prstGeom>
        </p:spPr>
      </p:pic>
      <p:pic>
        <p:nvPicPr>
          <p:cNvPr id="63" name="Immagine 68" descr="wikipedia-icon.png">
            <a:extLst>
              <a:ext uri="{FF2B5EF4-FFF2-40B4-BE49-F238E27FC236}">
                <a16:creationId xmlns:a16="http://schemas.microsoft.com/office/drawing/2014/main" id="{ADAF090A-20B8-5B4E-A753-75656DF868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1737" y="4105063"/>
            <a:ext cx="500066" cy="538162"/>
          </a:xfrm>
          <a:prstGeom prst="rect">
            <a:avLst/>
          </a:prstGeom>
        </p:spPr>
      </p:pic>
      <p:cxnSp>
        <p:nvCxnSpPr>
          <p:cNvPr id="64" name="Connettore 4 41">
            <a:extLst>
              <a:ext uri="{FF2B5EF4-FFF2-40B4-BE49-F238E27FC236}">
                <a16:creationId xmlns:a16="http://schemas.microsoft.com/office/drawing/2014/main" id="{8FB3B730-9288-4A4C-89D7-335143BA126B}"/>
              </a:ext>
            </a:extLst>
          </p:cNvPr>
          <p:cNvCxnSpPr>
            <a:endCxn id="58" idx="2"/>
          </p:cNvCxnSpPr>
          <p:nvPr/>
        </p:nvCxnSpPr>
        <p:spPr>
          <a:xfrm rot="10800000">
            <a:off x="2539411" y="5257960"/>
            <a:ext cx="533228" cy="440972"/>
          </a:xfrm>
          <a:prstGeom prst="bentConnector2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4 41">
            <a:extLst>
              <a:ext uri="{FF2B5EF4-FFF2-40B4-BE49-F238E27FC236}">
                <a16:creationId xmlns:a16="http://schemas.microsoft.com/office/drawing/2014/main" id="{C496F5FC-89A6-0948-98D7-96A6E08816E7}"/>
              </a:ext>
            </a:extLst>
          </p:cNvPr>
          <p:cNvCxnSpPr>
            <a:endCxn id="59" idx="2"/>
          </p:cNvCxnSpPr>
          <p:nvPr/>
        </p:nvCxnSpPr>
        <p:spPr>
          <a:xfrm rot="16200000" flipV="1">
            <a:off x="5426138" y="4812075"/>
            <a:ext cx="911704" cy="862011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4 41">
            <a:extLst>
              <a:ext uri="{FF2B5EF4-FFF2-40B4-BE49-F238E27FC236}">
                <a16:creationId xmlns:a16="http://schemas.microsoft.com/office/drawing/2014/main" id="{5BA83427-BE24-BB42-89BA-2A284E418EE9}"/>
              </a:ext>
            </a:extLst>
          </p:cNvPr>
          <p:cNvCxnSpPr>
            <a:endCxn id="60" idx="2"/>
          </p:cNvCxnSpPr>
          <p:nvPr/>
        </p:nvCxnSpPr>
        <p:spPr>
          <a:xfrm rot="5400000" flipH="1" flipV="1">
            <a:off x="7927929" y="5106986"/>
            <a:ext cx="849217" cy="478692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ccia bidirezionale verticale 66">
            <a:extLst>
              <a:ext uri="{FF2B5EF4-FFF2-40B4-BE49-F238E27FC236}">
                <a16:creationId xmlns:a16="http://schemas.microsoft.com/office/drawing/2014/main" id="{25D5F740-2E96-A149-86B7-18C3A4ED48DA}"/>
              </a:ext>
            </a:extLst>
          </p:cNvPr>
          <p:cNvSpPr/>
          <p:nvPr/>
        </p:nvSpPr>
        <p:spPr>
          <a:xfrm>
            <a:off x="2306763" y="3104931"/>
            <a:ext cx="285752" cy="1071570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Freccia bidirezionale verticale 67">
            <a:extLst>
              <a:ext uri="{FF2B5EF4-FFF2-40B4-BE49-F238E27FC236}">
                <a16:creationId xmlns:a16="http://schemas.microsoft.com/office/drawing/2014/main" id="{2AB9DF93-1AAA-D84D-8630-AC6628A31873}"/>
              </a:ext>
            </a:extLst>
          </p:cNvPr>
          <p:cNvSpPr/>
          <p:nvPr/>
        </p:nvSpPr>
        <p:spPr>
          <a:xfrm>
            <a:off x="5450035" y="3390683"/>
            <a:ext cx="285752" cy="785818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Freeform 31">
            <a:extLst>
              <a:ext uri="{FF2B5EF4-FFF2-40B4-BE49-F238E27FC236}">
                <a16:creationId xmlns:a16="http://schemas.microsoft.com/office/drawing/2014/main" id="{8B05BC9C-0D11-B74E-9298-6C0141C55554}"/>
              </a:ext>
            </a:extLst>
          </p:cNvPr>
          <p:cNvSpPr/>
          <p:nvPr/>
        </p:nvSpPr>
        <p:spPr>
          <a:xfrm>
            <a:off x="1020912" y="2136578"/>
            <a:ext cx="9003749" cy="3267720"/>
          </a:xfrm>
          <a:custGeom>
            <a:avLst/>
            <a:gdLst>
              <a:gd name="connsiteX0" fmla="*/ 0 w 9003749"/>
              <a:gd name="connsiteY0" fmla="*/ 259308 h 3267720"/>
              <a:gd name="connsiteX1" fmla="*/ 122830 w 9003749"/>
              <a:gd name="connsiteY1" fmla="*/ 136478 h 3267720"/>
              <a:gd name="connsiteX2" fmla="*/ 163773 w 9003749"/>
              <a:gd name="connsiteY2" fmla="*/ 81887 h 3267720"/>
              <a:gd name="connsiteX3" fmla="*/ 586854 w 9003749"/>
              <a:gd name="connsiteY3" fmla="*/ 0 h 3267720"/>
              <a:gd name="connsiteX4" fmla="*/ 4804012 w 9003749"/>
              <a:gd name="connsiteY4" fmla="*/ 81887 h 3267720"/>
              <a:gd name="connsiteX5" fmla="*/ 6864824 w 9003749"/>
              <a:gd name="connsiteY5" fmla="*/ 95535 h 3267720"/>
              <a:gd name="connsiteX6" fmla="*/ 8134066 w 9003749"/>
              <a:gd name="connsiteY6" fmla="*/ 109182 h 3267720"/>
              <a:gd name="connsiteX7" fmla="*/ 8625385 w 9003749"/>
              <a:gd name="connsiteY7" fmla="*/ 150126 h 3267720"/>
              <a:gd name="connsiteX8" fmla="*/ 8802806 w 9003749"/>
              <a:gd name="connsiteY8" fmla="*/ 300251 h 3267720"/>
              <a:gd name="connsiteX9" fmla="*/ 8939284 w 9003749"/>
              <a:gd name="connsiteY9" fmla="*/ 600502 h 3267720"/>
              <a:gd name="connsiteX10" fmla="*/ 8939284 w 9003749"/>
              <a:gd name="connsiteY10" fmla="*/ 2006221 h 3267720"/>
              <a:gd name="connsiteX11" fmla="*/ 8871045 w 9003749"/>
              <a:gd name="connsiteY11" fmla="*/ 2579427 h 3267720"/>
              <a:gd name="connsiteX12" fmla="*/ 8775510 w 9003749"/>
              <a:gd name="connsiteY12" fmla="*/ 2852382 h 3267720"/>
              <a:gd name="connsiteX13" fmla="*/ 8598090 w 9003749"/>
              <a:gd name="connsiteY13" fmla="*/ 3084394 h 3267720"/>
              <a:gd name="connsiteX14" fmla="*/ 8488907 w 9003749"/>
              <a:gd name="connsiteY14" fmla="*/ 3138985 h 3267720"/>
              <a:gd name="connsiteX15" fmla="*/ 7656394 w 9003749"/>
              <a:gd name="connsiteY15" fmla="*/ 3248167 h 3267720"/>
              <a:gd name="connsiteX16" fmla="*/ 6591869 w 9003749"/>
              <a:gd name="connsiteY16" fmla="*/ 3207224 h 3267720"/>
              <a:gd name="connsiteX17" fmla="*/ 5895833 w 9003749"/>
              <a:gd name="connsiteY17" fmla="*/ 3084394 h 3267720"/>
              <a:gd name="connsiteX18" fmla="*/ 5008728 w 9003749"/>
              <a:gd name="connsiteY18" fmla="*/ 2934269 h 3267720"/>
              <a:gd name="connsiteX19" fmla="*/ 2743200 w 9003749"/>
              <a:gd name="connsiteY19" fmla="*/ 2866030 h 3267720"/>
              <a:gd name="connsiteX20" fmla="*/ 1951630 w 9003749"/>
              <a:gd name="connsiteY20" fmla="*/ 2893326 h 3267720"/>
              <a:gd name="connsiteX21" fmla="*/ 1692322 w 9003749"/>
              <a:gd name="connsiteY21" fmla="*/ 2934269 h 3267720"/>
              <a:gd name="connsiteX22" fmla="*/ 1023582 w 9003749"/>
              <a:gd name="connsiteY22" fmla="*/ 3002508 h 3267720"/>
              <a:gd name="connsiteX23" fmla="*/ 641445 w 9003749"/>
              <a:gd name="connsiteY23" fmla="*/ 3111690 h 3267720"/>
              <a:gd name="connsiteX24" fmla="*/ 532263 w 9003749"/>
              <a:gd name="connsiteY24" fmla="*/ 3152633 h 3267720"/>
              <a:gd name="connsiteX25" fmla="*/ 382137 w 9003749"/>
              <a:gd name="connsiteY25" fmla="*/ 3193576 h 3267720"/>
              <a:gd name="connsiteX26" fmla="*/ 109182 w 9003749"/>
              <a:gd name="connsiteY26" fmla="*/ 3029803 h 3267720"/>
              <a:gd name="connsiteX27" fmla="*/ 95534 w 9003749"/>
              <a:gd name="connsiteY27" fmla="*/ 177421 h 326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003749" h="3267720">
                <a:moveTo>
                  <a:pt x="0" y="259308"/>
                </a:moveTo>
                <a:cubicBezTo>
                  <a:pt x="40943" y="218365"/>
                  <a:pt x="83556" y="179025"/>
                  <a:pt x="122830" y="136478"/>
                </a:cubicBezTo>
                <a:cubicBezTo>
                  <a:pt x="138258" y="119764"/>
                  <a:pt x="142475" y="89874"/>
                  <a:pt x="163773" y="81887"/>
                </a:cubicBezTo>
                <a:cubicBezTo>
                  <a:pt x="330029" y="19541"/>
                  <a:pt x="429393" y="15746"/>
                  <a:pt x="586854" y="0"/>
                </a:cubicBezTo>
                <a:lnTo>
                  <a:pt x="4804012" y="81887"/>
                </a:lnTo>
                <a:lnTo>
                  <a:pt x="6864824" y="95535"/>
                </a:lnTo>
                <a:lnTo>
                  <a:pt x="8134066" y="109182"/>
                </a:lnTo>
                <a:cubicBezTo>
                  <a:pt x="8297839" y="122830"/>
                  <a:pt x="8467368" y="104978"/>
                  <a:pt x="8625385" y="150126"/>
                </a:cubicBezTo>
                <a:cubicBezTo>
                  <a:pt x="8699875" y="171409"/>
                  <a:pt x="8752389" y="241431"/>
                  <a:pt x="8802806" y="300251"/>
                </a:cubicBezTo>
                <a:cubicBezTo>
                  <a:pt x="8833515" y="336078"/>
                  <a:pt x="8925874" y="568317"/>
                  <a:pt x="8939284" y="600502"/>
                </a:cubicBezTo>
                <a:cubicBezTo>
                  <a:pt x="9003749" y="1116249"/>
                  <a:pt x="8986164" y="935796"/>
                  <a:pt x="8939284" y="2006221"/>
                </a:cubicBezTo>
                <a:cubicBezTo>
                  <a:pt x="8930865" y="2198455"/>
                  <a:pt x="8907609" y="2390515"/>
                  <a:pt x="8871045" y="2579427"/>
                </a:cubicBezTo>
                <a:cubicBezTo>
                  <a:pt x="8852727" y="2674068"/>
                  <a:pt x="8813838" y="2763932"/>
                  <a:pt x="8775510" y="2852382"/>
                </a:cubicBezTo>
                <a:cubicBezTo>
                  <a:pt x="8739776" y="2934845"/>
                  <a:pt x="8672292" y="3029979"/>
                  <a:pt x="8598090" y="3084394"/>
                </a:cubicBezTo>
                <a:cubicBezTo>
                  <a:pt x="8565277" y="3108457"/>
                  <a:pt x="8527821" y="3127095"/>
                  <a:pt x="8488907" y="3138985"/>
                </a:cubicBezTo>
                <a:cubicBezTo>
                  <a:pt x="8067595" y="3267720"/>
                  <a:pt x="8116143" y="3234236"/>
                  <a:pt x="7656394" y="3248167"/>
                </a:cubicBezTo>
                <a:cubicBezTo>
                  <a:pt x="7301552" y="3234519"/>
                  <a:pt x="6945447" y="3240115"/>
                  <a:pt x="6591869" y="3207224"/>
                </a:cubicBezTo>
                <a:cubicBezTo>
                  <a:pt x="6357285" y="3185402"/>
                  <a:pt x="6127423" y="3127658"/>
                  <a:pt x="5895833" y="3084394"/>
                </a:cubicBezTo>
                <a:cubicBezTo>
                  <a:pt x="5384439" y="2988859"/>
                  <a:pt x="5443536" y="2975032"/>
                  <a:pt x="5008728" y="2934269"/>
                </a:cubicBezTo>
                <a:cubicBezTo>
                  <a:pt x="4139448" y="2852774"/>
                  <a:pt x="3877955" y="2883900"/>
                  <a:pt x="2743200" y="2866030"/>
                </a:cubicBezTo>
                <a:cubicBezTo>
                  <a:pt x="2479343" y="2875129"/>
                  <a:pt x="2215089" y="2876218"/>
                  <a:pt x="1951630" y="2893326"/>
                </a:cubicBezTo>
                <a:cubicBezTo>
                  <a:pt x="1864307" y="2898996"/>
                  <a:pt x="1778907" y="2921598"/>
                  <a:pt x="1692322" y="2934269"/>
                </a:cubicBezTo>
                <a:cubicBezTo>
                  <a:pt x="1328339" y="2987534"/>
                  <a:pt x="1421712" y="2973016"/>
                  <a:pt x="1023582" y="3002508"/>
                </a:cubicBezTo>
                <a:lnTo>
                  <a:pt x="641445" y="3111690"/>
                </a:lnTo>
                <a:cubicBezTo>
                  <a:pt x="604273" y="3123048"/>
                  <a:pt x="569328" y="3140928"/>
                  <a:pt x="532263" y="3152633"/>
                </a:cubicBezTo>
                <a:cubicBezTo>
                  <a:pt x="482801" y="3168252"/>
                  <a:pt x="432179" y="3179928"/>
                  <a:pt x="382137" y="3193576"/>
                </a:cubicBezTo>
                <a:cubicBezTo>
                  <a:pt x="291152" y="3138985"/>
                  <a:pt x="119219" y="3135433"/>
                  <a:pt x="109182" y="3029803"/>
                </a:cubicBezTo>
                <a:cubicBezTo>
                  <a:pt x="19239" y="2083262"/>
                  <a:pt x="95534" y="177421"/>
                  <a:pt x="95534" y="177421"/>
                </a:cubicBezTo>
              </a:path>
            </a:pathLst>
          </a:cu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Picture 37" descr="Google Faculty Research Awards">
            <a:extLst>
              <a:ext uri="{FF2B5EF4-FFF2-40B4-BE49-F238E27FC236}">
                <a16:creationId xmlns:a16="http://schemas.microsoft.com/office/drawing/2014/main" id="{D45D8F54-84F7-FF48-9C4C-03E1E2778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238" y="83055"/>
            <a:ext cx="3333750" cy="95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Google Shape;473;p40">
            <a:extLst>
              <a:ext uri="{FF2B5EF4-FFF2-40B4-BE49-F238E27FC236}">
                <a16:creationId xmlns:a16="http://schemas.microsoft.com/office/drawing/2014/main" id="{0440E26C-185F-E449-8F60-EDE27954A6D9}"/>
              </a:ext>
            </a:extLst>
          </p:cNvPr>
          <p:cNvSpPr txBox="1"/>
          <p:nvPr/>
        </p:nvSpPr>
        <p:spPr>
          <a:xfrm>
            <a:off x="9601452" y="4867956"/>
            <a:ext cx="2801554" cy="116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" sz="2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Clustering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" sz="2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Classification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" sz="2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Sentence similarity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" sz="2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Query resolution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" sz="2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Keyword extraction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" sz="2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….</a:t>
            </a:r>
            <a:endParaRPr sz="2000" i="1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6413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 animBg="1"/>
      <p:bldP spid="50" grpId="0" animBg="1"/>
      <p:bldP spid="52" grpId="0" animBg="1"/>
      <p:bldP spid="58" grpId="0" animBg="1"/>
      <p:bldP spid="59" grpId="0" animBg="1"/>
      <p:bldP spid="60" grpId="0" animBg="1"/>
      <p:bldP spid="67" grpId="0" animBg="1"/>
      <p:bldP spid="68" grpId="0" animBg="1"/>
      <p:bldP spid="69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1020912" y="0"/>
            <a:ext cx="105614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entury Gothic"/>
              <a:buNone/>
            </a:pPr>
            <a:r>
              <a:rPr lang="it-IT" sz="3959" dirty="0" err="1"/>
              <a:t>Main</a:t>
            </a:r>
            <a:r>
              <a:rPr lang="it-IT" sz="3959" dirty="0"/>
              <a:t> </a:t>
            </a:r>
            <a:r>
              <a:rPr lang="it-IT" sz="3959" dirty="0" err="1"/>
              <a:t>results</a:t>
            </a:r>
            <a:r>
              <a:rPr lang="it-IT" sz="3959" dirty="0"/>
              <a:t> @ SoBigData</a:t>
            </a:r>
            <a:endParaRPr sz="3959" dirty="0"/>
          </a:p>
        </p:txBody>
      </p:sp>
      <p:sp>
        <p:nvSpPr>
          <p:cNvPr id="135" name="Google Shape;135;p3"/>
          <p:cNvSpPr txBox="1">
            <a:spLocks noGrp="1"/>
          </p:cNvSpPr>
          <p:nvPr>
            <p:ph type="sldNum" idx="12"/>
          </p:nvPr>
        </p:nvSpPr>
        <p:spPr>
          <a:xfrm>
            <a:off x="11071868" y="6213619"/>
            <a:ext cx="90616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  <p:pic>
        <p:nvPicPr>
          <p:cNvPr id="5" name="Google Shape;463;p40" descr="business-color_goal-64_icon-icons.com_53458.png">
            <a:extLst>
              <a:ext uri="{FF2B5EF4-FFF2-40B4-BE49-F238E27FC236}">
                <a16:creationId xmlns:a16="http://schemas.microsoft.com/office/drawing/2014/main" id="{3FCF590A-042A-F041-858F-30C04FF113CC}"/>
              </a:ext>
            </a:extLst>
          </p:cNvPr>
          <p:cNvPicPr preferRelativeResize="0"/>
          <p:nvPr/>
        </p:nvPicPr>
        <p:blipFill rotWithShape="1">
          <a:blip r:embed="rId3">
            <a:alphaModFix amt="30000"/>
          </a:blip>
          <a:srcRect r="30695" b="1195"/>
          <a:stretch/>
        </p:blipFill>
        <p:spPr>
          <a:xfrm>
            <a:off x="7073673" y="2101044"/>
            <a:ext cx="3140876" cy="447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65;p40" descr="188233-numbers.png">
            <a:extLst>
              <a:ext uri="{FF2B5EF4-FFF2-40B4-BE49-F238E27FC236}">
                <a16:creationId xmlns:a16="http://schemas.microsoft.com/office/drawing/2014/main" id="{CA14B28E-53E3-F54E-A059-2E4FC367FCB7}"/>
              </a:ext>
            </a:extLst>
          </p:cNvPr>
          <p:cNvPicPr preferRelativeResize="0"/>
          <p:nvPr/>
        </p:nvPicPr>
        <p:blipFill rotWithShape="1">
          <a:blip r:embed="rId4">
            <a:alphaModFix amt="30000"/>
          </a:blip>
          <a:srcRect l="67140" b="65190"/>
          <a:stretch/>
        </p:blipFill>
        <p:spPr>
          <a:xfrm>
            <a:off x="1278348" y="3141651"/>
            <a:ext cx="1262075" cy="12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66;p40" descr="188233-numbers.png">
            <a:extLst>
              <a:ext uri="{FF2B5EF4-FFF2-40B4-BE49-F238E27FC236}">
                <a16:creationId xmlns:a16="http://schemas.microsoft.com/office/drawing/2014/main" id="{FFF9E8BC-713F-3541-AB7A-0BDDCFA0C343}"/>
              </a:ext>
            </a:extLst>
          </p:cNvPr>
          <p:cNvPicPr preferRelativeResize="0"/>
          <p:nvPr/>
        </p:nvPicPr>
        <p:blipFill rotWithShape="1">
          <a:blip r:embed="rId4">
            <a:alphaModFix amt="30000"/>
          </a:blip>
          <a:srcRect l="33550" r="35155" b="67187"/>
          <a:stretch/>
        </p:blipFill>
        <p:spPr>
          <a:xfrm>
            <a:off x="1262248" y="1991010"/>
            <a:ext cx="1201976" cy="11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67;p40" descr="188233-numbers.png">
            <a:extLst>
              <a:ext uri="{FF2B5EF4-FFF2-40B4-BE49-F238E27FC236}">
                <a16:creationId xmlns:a16="http://schemas.microsoft.com/office/drawing/2014/main" id="{36AAA02C-298D-4748-A016-C635A47A407A}"/>
              </a:ext>
            </a:extLst>
          </p:cNvPr>
          <p:cNvPicPr preferRelativeResize="0"/>
          <p:nvPr/>
        </p:nvPicPr>
        <p:blipFill rotWithShape="1">
          <a:blip r:embed="rId4">
            <a:alphaModFix amt="30000"/>
          </a:blip>
          <a:srcRect r="68705" b="67187"/>
          <a:stretch/>
        </p:blipFill>
        <p:spPr>
          <a:xfrm>
            <a:off x="1262248" y="905791"/>
            <a:ext cx="1201976" cy="11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68;p40">
            <a:extLst>
              <a:ext uri="{FF2B5EF4-FFF2-40B4-BE49-F238E27FC236}">
                <a16:creationId xmlns:a16="http://schemas.microsoft.com/office/drawing/2014/main" id="{EDA1E189-32A2-3C49-AA13-B5E1F1A125B2}"/>
              </a:ext>
            </a:extLst>
          </p:cNvPr>
          <p:cNvSpPr txBox="1"/>
          <p:nvPr/>
        </p:nvSpPr>
        <p:spPr>
          <a:xfrm>
            <a:off x="2360148" y="1248293"/>
            <a:ext cx="40444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Entity Linking in Texts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&gt; </a:t>
            </a:r>
            <a:r>
              <a:rPr lang="en" sz="2300" dirty="0" err="1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TagME</a:t>
            </a:r>
            <a:r>
              <a:rPr lang="en" sz="2300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 &amp; WAT</a:t>
            </a:r>
            <a:endParaRPr sz="2300" dirty="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469;p40">
            <a:extLst>
              <a:ext uri="{FF2B5EF4-FFF2-40B4-BE49-F238E27FC236}">
                <a16:creationId xmlns:a16="http://schemas.microsoft.com/office/drawing/2014/main" id="{17C83EA8-DAA2-0945-8001-3437D3CF7A0C}"/>
              </a:ext>
            </a:extLst>
          </p:cNvPr>
          <p:cNvSpPr txBox="1"/>
          <p:nvPr/>
        </p:nvSpPr>
        <p:spPr>
          <a:xfrm>
            <a:off x="2360148" y="2306353"/>
            <a:ext cx="34221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Entity Linking in Queries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&gt; SMAPH</a:t>
            </a:r>
            <a:endParaRPr sz="2300" dirty="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470;p40">
            <a:extLst>
              <a:ext uri="{FF2B5EF4-FFF2-40B4-BE49-F238E27FC236}">
                <a16:creationId xmlns:a16="http://schemas.microsoft.com/office/drawing/2014/main" id="{BECDB095-B505-E949-BE43-6858E01DA4AD}"/>
              </a:ext>
            </a:extLst>
          </p:cNvPr>
          <p:cNvSpPr txBox="1"/>
          <p:nvPr/>
        </p:nvSpPr>
        <p:spPr>
          <a:xfrm>
            <a:off x="2360148" y="3484333"/>
            <a:ext cx="34221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Entity Salience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&gt; SWAT</a:t>
            </a:r>
            <a:endParaRPr sz="2300" dirty="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" name="Google Shape;471;p40" descr="188233-numbers.png">
            <a:extLst>
              <a:ext uri="{FF2B5EF4-FFF2-40B4-BE49-F238E27FC236}">
                <a16:creationId xmlns:a16="http://schemas.microsoft.com/office/drawing/2014/main" id="{2352B085-A5EE-D749-8349-E691AF599788}"/>
              </a:ext>
            </a:extLst>
          </p:cNvPr>
          <p:cNvPicPr preferRelativeResize="0"/>
          <p:nvPr/>
        </p:nvPicPr>
        <p:blipFill rotWithShape="1">
          <a:blip r:embed="rId4">
            <a:alphaModFix amt="30000"/>
          </a:blip>
          <a:srcRect t="34315" r="68705" b="36146"/>
          <a:stretch/>
        </p:blipFill>
        <p:spPr>
          <a:xfrm>
            <a:off x="1247258" y="4387084"/>
            <a:ext cx="1201976" cy="106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72;p40">
            <a:extLst>
              <a:ext uri="{FF2B5EF4-FFF2-40B4-BE49-F238E27FC236}">
                <a16:creationId xmlns:a16="http://schemas.microsoft.com/office/drawing/2014/main" id="{E0190AF0-67EB-F546-AB7D-389ADC4486D1}"/>
              </a:ext>
            </a:extLst>
          </p:cNvPr>
          <p:cNvSpPr txBox="1"/>
          <p:nvPr/>
        </p:nvSpPr>
        <p:spPr>
          <a:xfrm>
            <a:off x="2360148" y="4568623"/>
            <a:ext cx="34221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Expert Finding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&gt; WISER</a:t>
            </a:r>
            <a:endParaRPr sz="2300" dirty="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473;p40">
            <a:extLst>
              <a:ext uri="{FF2B5EF4-FFF2-40B4-BE49-F238E27FC236}">
                <a16:creationId xmlns:a16="http://schemas.microsoft.com/office/drawing/2014/main" id="{D0AF275C-08CE-874A-A3DB-0EE6A6BA0CA5}"/>
              </a:ext>
            </a:extLst>
          </p:cNvPr>
          <p:cNvSpPr txBox="1"/>
          <p:nvPr/>
        </p:nvSpPr>
        <p:spPr>
          <a:xfrm>
            <a:off x="5738747" y="1268693"/>
            <a:ext cx="4296993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Annotate </a:t>
            </a:r>
            <a:r>
              <a:rPr lang="en" sz="2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texts</a:t>
            </a:r>
            <a:r>
              <a:rPr lang="en" sz="2000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via </a:t>
            </a:r>
            <a:r>
              <a:rPr lang="en" sz="2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links to</a:t>
            </a:r>
            <a:r>
              <a:rPr lang="en" sz="2000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Wikipedia pages [2010 </a:t>
            </a:r>
            <a:r>
              <a:rPr lang="en" sz="2000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Wingdings" pitchFamily="2" charset="2"/>
              </a:rPr>
              <a:t> 2016]</a:t>
            </a:r>
            <a:endParaRPr sz="2000" i="1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474;p40">
            <a:extLst>
              <a:ext uri="{FF2B5EF4-FFF2-40B4-BE49-F238E27FC236}">
                <a16:creationId xmlns:a16="http://schemas.microsoft.com/office/drawing/2014/main" id="{7452CE85-5E46-A843-B8F4-E223DBDFAC69}"/>
              </a:ext>
            </a:extLst>
          </p:cNvPr>
          <p:cNvSpPr txBox="1"/>
          <p:nvPr/>
        </p:nvSpPr>
        <p:spPr>
          <a:xfrm>
            <a:off x="5738748" y="3457198"/>
            <a:ext cx="4296992" cy="87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000" i="1" dirty="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Summarize</a:t>
            </a:r>
            <a:r>
              <a:rPr lang="en" sz="2000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document’s subject matter with its </a:t>
            </a:r>
            <a:r>
              <a:rPr lang="en" sz="2000" i="1" dirty="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Salient Wikipedia</a:t>
            </a:r>
            <a:r>
              <a:rPr lang="en" sz="2000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[2017]</a:t>
            </a:r>
            <a:endParaRPr sz="2000" i="1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476;p40">
            <a:extLst>
              <a:ext uri="{FF2B5EF4-FFF2-40B4-BE49-F238E27FC236}">
                <a16:creationId xmlns:a16="http://schemas.microsoft.com/office/drawing/2014/main" id="{1C8A68B7-0513-8547-B85F-A5D9E6A1A9F0}"/>
              </a:ext>
            </a:extLst>
          </p:cNvPr>
          <p:cNvSpPr txBox="1"/>
          <p:nvPr/>
        </p:nvSpPr>
        <p:spPr>
          <a:xfrm>
            <a:off x="5738748" y="4518849"/>
            <a:ext cx="3884937" cy="11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Who are the </a:t>
            </a:r>
            <a:r>
              <a:rPr lang="en" sz="2000" i="1" dirty="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experts </a:t>
            </a:r>
            <a:r>
              <a:rPr lang="en" sz="2000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of a given topic? [2018]</a:t>
            </a:r>
            <a:endParaRPr sz="2000" i="1" dirty="0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473;p40">
            <a:extLst>
              <a:ext uri="{FF2B5EF4-FFF2-40B4-BE49-F238E27FC236}">
                <a16:creationId xmlns:a16="http://schemas.microsoft.com/office/drawing/2014/main" id="{814EAA3A-21F9-C242-AC3B-2A33B5806C4C}"/>
              </a:ext>
            </a:extLst>
          </p:cNvPr>
          <p:cNvSpPr txBox="1"/>
          <p:nvPr/>
        </p:nvSpPr>
        <p:spPr>
          <a:xfrm>
            <a:off x="5782248" y="2337662"/>
            <a:ext cx="4049604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Annotate </a:t>
            </a:r>
            <a:r>
              <a:rPr lang="en" sz="2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queries</a:t>
            </a:r>
            <a:r>
              <a:rPr lang="en" sz="2000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via </a:t>
            </a:r>
            <a:r>
              <a:rPr lang="en" sz="20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links to</a:t>
            </a:r>
            <a:r>
              <a:rPr lang="en" sz="2000" i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Wikipedia pages [2016]</a:t>
            </a:r>
            <a:endParaRPr sz="2000" i="1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6" name="Picture 2" descr="Google">
            <a:extLst>
              <a:ext uri="{FF2B5EF4-FFF2-40B4-BE49-F238E27FC236}">
                <a16:creationId xmlns:a16="http://schemas.microsoft.com/office/drawing/2014/main" id="{E463DDA6-2666-0444-96FD-0E26A546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740" y="2452428"/>
            <a:ext cx="1737453" cy="58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mberg - Home | Facebook">
            <a:extLst>
              <a:ext uri="{FF2B5EF4-FFF2-40B4-BE49-F238E27FC236}">
                <a16:creationId xmlns:a16="http://schemas.microsoft.com/office/drawing/2014/main" id="{EE300CE9-74BF-914C-892B-4572C8916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2" b="24877"/>
          <a:stretch/>
        </p:blipFill>
        <p:spPr bwMode="auto">
          <a:xfrm>
            <a:off x="10266137" y="3476139"/>
            <a:ext cx="1611462" cy="8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471;p40" descr="Badge 5">
            <a:extLst>
              <a:ext uri="{FF2B5EF4-FFF2-40B4-BE49-F238E27FC236}">
                <a16:creationId xmlns:a16="http://schemas.microsoft.com/office/drawing/2014/main" id="{0C0BCE7F-29B4-7247-904D-5CF11D2F457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635" b="5635"/>
          <a:stretch/>
        </p:blipFill>
        <p:spPr>
          <a:xfrm>
            <a:off x="1320995" y="5610199"/>
            <a:ext cx="1095446" cy="9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472;p40">
            <a:extLst>
              <a:ext uri="{FF2B5EF4-FFF2-40B4-BE49-F238E27FC236}">
                <a16:creationId xmlns:a16="http://schemas.microsoft.com/office/drawing/2014/main" id="{46E11CF5-6EC6-7543-8FA3-6AC2CBEA2876}"/>
              </a:ext>
            </a:extLst>
          </p:cNvPr>
          <p:cNvSpPr txBox="1"/>
          <p:nvPr/>
        </p:nvSpPr>
        <p:spPr>
          <a:xfrm>
            <a:off x="2362648" y="5695377"/>
            <a:ext cx="34221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Extracting bio-networks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&gt; </a:t>
            </a:r>
            <a:r>
              <a:rPr lang="en" sz="2300" dirty="0" err="1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NetMe</a:t>
            </a:r>
            <a:endParaRPr sz="2300" dirty="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" name="Google Shape;476;p40">
            <a:extLst>
              <a:ext uri="{FF2B5EF4-FFF2-40B4-BE49-F238E27FC236}">
                <a16:creationId xmlns:a16="http://schemas.microsoft.com/office/drawing/2014/main" id="{2DCB6933-F95C-4D4C-A9A8-E46F87B63084}"/>
              </a:ext>
            </a:extLst>
          </p:cNvPr>
          <p:cNvSpPr txBox="1"/>
          <p:nvPr/>
        </p:nvSpPr>
        <p:spPr>
          <a:xfrm>
            <a:off x="5738747" y="5662588"/>
            <a:ext cx="5330620" cy="85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2000" i="1" dirty="0" err="1">
                <a:solidFill>
                  <a:srgbClr val="677480"/>
                </a:solidFill>
                <a:latin typeface="Lato"/>
                <a:ea typeface="Lato"/>
                <a:cs typeface="Lato"/>
              </a:rPr>
              <a:t>Synthesizes</a:t>
            </a:r>
            <a:r>
              <a:rPr lang="it-IT" sz="2000" i="1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 a network with relations </a:t>
            </a:r>
            <a:r>
              <a:rPr lang="it-IT" sz="2000" i="1" dirty="0" err="1">
                <a:solidFill>
                  <a:srgbClr val="677480"/>
                </a:solidFill>
                <a:latin typeface="Lato"/>
                <a:ea typeface="Lato"/>
                <a:cs typeface="Lato"/>
              </a:rPr>
              <a:t>among</a:t>
            </a:r>
            <a:r>
              <a:rPr lang="it-IT" sz="2000" i="1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 </a:t>
            </a:r>
            <a:r>
              <a:rPr lang="it-IT" sz="2000" i="1" dirty="0" err="1">
                <a:solidFill>
                  <a:srgbClr val="677480"/>
                </a:solidFill>
                <a:latin typeface="Lato"/>
                <a:ea typeface="Lato"/>
                <a:cs typeface="Lato"/>
              </a:rPr>
              <a:t>biological</a:t>
            </a:r>
            <a:r>
              <a:rPr lang="it-IT" sz="2000" i="1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 </a:t>
            </a:r>
            <a:r>
              <a:rPr lang="it-IT" sz="2000" i="1" dirty="0" err="1">
                <a:solidFill>
                  <a:srgbClr val="677480"/>
                </a:solidFill>
                <a:latin typeface="Lato"/>
                <a:ea typeface="Lato"/>
                <a:cs typeface="Lato"/>
              </a:rPr>
              <a:t>elements</a:t>
            </a:r>
            <a:r>
              <a:rPr lang="it-IT" sz="2000" i="1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 </a:t>
            </a:r>
            <a:r>
              <a:rPr lang="it-IT" sz="2000" i="1" dirty="0" err="1">
                <a:solidFill>
                  <a:srgbClr val="677480"/>
                </a:solidFill>
                <a:latin typeface="Lato"/>
                <a:ea typeface="Lato"/>
                <a:cs typeface="Lato"/>
              </a:rPr>
              <a:t>extracted</a:t>
            </a:r>
            <a:r>
              <a:rPr lang="it-IT" sz="2000" i="1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 from </a:t>
            </a:r>
            <a:r>
              <a:rPr lang="it-IT" sz="2000" i="1" dirty="0" err="1">
                <a:solidFill>
                  <a:srgbClr val="677480"/>
                </a:solidFill>
                <a:latin typeface="Lato"/>
                <a:ea typeface="Lato"/>
                <a:cs typeface="Lato"/>
              </a:rPr>
              <a:t>Bio</a:t>
            </a:r>
            <a:r>
              <a:rPr lang="it-IT" sz="2000" i="1" dirty="0">
                <a:solidFill>
                  <a:srgbClr val="677480"/>
                </a:solidFill>
                <a:latin typeface="Lato"/>
                <a:ea typeface="Lato"/>
                <a:cs typeface="Lato"/>
              </a:rPr>
              <a:t>-KB [2020]</a:t>
            </a:r>
            <a:endParaRPr sz="2000" i="1" dirty="0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" name="Picture 2" descr="Google">
            <a:extLst>
              <a:ext uri="{FF2B5EF4-FFF2-40B4-BE49-F238E27FC236}">
                <a16:creationId xmlns:a16="http://schemas.microsoft.com/office/drawing/2014/main" id="{855E7254-E621-474B-AED1-1694D32F7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739" y="1351231"/>
            <a:ext cx="1737453" cy="58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efcd2338d_0_6"/>
          <p:cNvSpPr txBox="1">
            <a:spLocks noGrp="1"/>
          </p:cNvSpPr>
          <p:nvPr>
            <p:ph type="title"/>
          </p:nvPr>
        </p:nvSpPr>
        <p:spPr>
          <a:xfrm>
            <a:off x="942115" y="92100"/>
            <a:ext cx="10561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entury Gothic"/>
              <a:buNone/>
            </a:pPr>
            <a:r>
              <a:rPr lang="it-IT" sz="4800" dirty="0"/>
              <a:t>The Toolbox</a:t>
            </a:r>
            <a:endParaRPr sz="4800" dirty="0"/>
          </a:p>
        </p:txBody>
      </p:sp>
      <p:sp>
        <p:nvSpPr>
          <p:cNvPr id="142" name="Google Shape;142;g6efcd2338d_0_6"/>
          <p:cNvSpPr txBox="1">
            <a:spLocks noGrp="1"/>
          </p:cNvSpPr>
          <p:nvPr>
            <p:ph type="sldNum" idx="12"/>
          </p:nvPr>
        </p:nvSpPr>
        <p:spPr>
          <a:xfrm>
            <a:off x="11129319" y="6400800"/>
            <a:ext cx="90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43D8DFAF-7242-A042-A64A-AE50CDFBC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12" y="1139792"/>
            <a:ext cx="9812907" cy="526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C9EC49C-2AEB-0D49-81D0-94589BC1DA05}"/>
              </a:ext>
            </a:extLst>
          </p:cNvPr>
          <p:cNvSpPr/>
          <p:nvPr/>
        </p:nvSpPr>
        <p:spPr>
          <a:xfrm>
            <a:off x="3208076" y="1706728"/>
            <a:ext cx="2428225" cy="576064"/>
          </a:xfrm>
          <a:prstGeom prst="rect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0" b="8199"/>
          <a:stretch/>
        </p:blipFill>
        <p:spPr>
          <a:xfrm>
            <a:off x="2927648" y="-459432"/>
            <a:ext cx="6480720" cy="7920880"/>
          </a:xfrm>
          <a:prstGeom prst="rect">
            <a:avLst/>
          </a:prstGeom>
          <a:scene3d>
            <a:camera prst="orthographicFront">
              <a:rot lat="600000" lon="0" rev="16200000"/>
            </a:camera>
            <a:lightRig rig="threePt" dir="t"/>
          </a:scene3d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44D22B1-5B68-3F43-BB63-EB53BFFC013C}"/>
              </a:ext>
            </a:extLst>
          </p:cNvPr>
          <p:cNvSpPr/>
          <p:nvPr/>
        </p:nvSpPr>
        <p:spPr>
          <a:xfrm>
            <a:off x="2263696" y="3730400"/>
            <a:ext cx="2188383" cy="576064"/>
          </a:xfrm>
          <a:prstGeom prst="rect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373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4814"/>
            <a:ext cx="91440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3922714"/>
            <a:ext cx="8999537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464426" y="2133600"/>
            <a:ext cx="2735263" cy="863600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 err="1"/>
              <a:t>Less</a:t>
            </a:r>
            <a:r>
              <a:rPr lang="it-IT" sz="3600" dirty="0"/>
              <a:t> </a:t>
            </a:r>
            <a:r>
              <a:rPr lang="it-IT" sz="3600" dirty="0" err="1"/>
              <a:t>links</a:t>
            </a:r>
            <a:endParaRPr lang="it-IT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535863" y="5589588"/>
            <a:ext cx="2736850" cy="863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dirty="0"/>
              <a:t>More </a:t>
            </a:r>
            <a:r>
              <a:rPr lang="it-IT" sz="3600" dirty="0" err="1"/>
              <a:t>links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3793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Impostazioni personalizzate 2">
      <a:dk1>
        <a:srgbClr val="0E497D"/>
      </a:dk1>
      <a:lt1>
        <a:srgbClr val="FFFFFF"/>
      </a:lt1>
      <a:dk2>
        <a:srgbClr val="0059A6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316</Words>
  <Application>Microsoft Macintosh PowerPoint</Application>
  <PresentationFormat>Widescreen</PresentationFormat>
  <Paragraphs>77</Paragraphs>
  <Slides>11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0" baseType="lpstr">
      <vt:lpstr>Arial</vt:lpstr>
      <vt:lpstr>Montserrat</vt:lpstr>
      <vt:lpstr>Wingdings</vt:lpstr>
      <vt:lpstr>Lato</vt:lpstr>
      <vt:lpstr>Century Gothic</vt:lpstr>
      <vt:lpstr>Calibri</vt:lpstr>
      <vt:lpstr>Lucida Sans</vt:lpstr>
      <vt:lpstr>Corsiva</vt:lpstr>
      <vt:lpstr>Tema di Office</vt:lpstr>
      <vt:lpstr>TagMe: A success story of how the integration boosted a research result</vt:lpstr>
      <vt:lpstr>Presentazione standard di PowerPoint</vt:lpstr>
      <vt:lpstr>Text Understanding</vt:lpstr>
      <vt:lpstr>Text Understanding</vt:lpstr>
      <vt:lpstr>Query understanding</vt:lpstr>
      <vt:lpstr>Main results @ SoBigData</vt:lpstr>
      <vt:lpstr>The Toolbox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Exploratory name</dc:title>
  <dc:creator>bea rap</dc:creator>
  <cp:lastModifiedBy>Microsoft Office User</cp:lastModifiedBy>
  <cp:revision>29</cp:revision>
  <dcterms:created xsi:type="dcterms:W3CDTF">2020-02-11T09:04:07Z</dcterms:created>
  <dcterms:modified xsi:type="dcterms:W3CDTF">2020-10-30T11:05:58Z</dcterms:modified>
</cp:coreProperties>
</file>