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61" r:id="rId2"/>
    <p:sldId id="532" r:id="rId3"/>
    <p:sldId id="533" r:id="rId4"/>
    <p:sldId id="265" r:id="rId5"/>
    <p:sldId id="339" r:id="rId6"/>
    <p:sldId id="784" r:id="rId7"/>
    <p:sldId id="258" r:id="rId8"/>
    <p:sldId id="546" r:id="rId9"/>
    <p:sldId id="550" r:id="rId10"/>
    <p:sldId id="551" r:id="rId11"/>
    <p:sldId id="552" r:id="rId12"/>
    <p:sldId id="566" r:id="rId13"/>
    <p:sldId id="529" r:id="rId14"/>
    <p:sldId id="342" r:id="rId15"/>
    <p:sldId id="535" r:id="rId16"/>
    <p:sldId id="349" r:id="rId17"/>
    <p:sldId id="565" r:id="rId18"/>
    <p:sldId id="553" r:id="rId19"/>
    <p:sldId id="379" r:id="rId20"/>
    <p:sldId id="785" r:id="rId21"/>
    <p:sldId id="530" r:id="rId22"/>
    <p:sldId id="936" r:id="rId23"/>
  </p:sldIdLst>
  <p:sldSz cx="12192000" cy="6858000"/>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ca Pratesi" initials="FP" lastIdx="1" clrIdx="0">
    <p:extLst>
      <p:ext uri="{19B8F6BF-5375-455C-9EA6-DF929625EA0E}">
        <p15:presenceInfo xmlns:p15="http://schemas.microsoft.com/office/powerpoint/2012/main" userId="9530f75dfc1f619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15"/>
    <p:restoredTop sz="96024"/>
  </p:normalViewPr>
  <p:slideViewPr>
    <p:cSldViewPr snapToGrid="0" snapToObjects="1">
      <p:cViewPr varScale="1">
        <p:scale>
          <a:sx n="78" d="100"/>
          <a:sy n="78" d="100"/>
        </p:scale>
        <p:origin x="444"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ADE220-5054-FB43-82EF-1A490606EA09}" type="datetimeFigureOut">
              <a:rPr lang="it-IT" smtClean="0"/>
              <a:t>28/10/2020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8EF108-AF31-1C4D-A4B6-1D5D297DBAF7}" type="slidenum">
              <a:rPr lang="it-IT" smtClean="0"/>
              <a:t>‹N›</a:t>
            </a:fld>
            <a:endParaRPr lang="it-IT"/>
          </a:p>
        </p:txBody>
      </p:sp>
    </p:spTree>
    <p:extLst>
      <p:ext uri="{BB962C8B-B14F-4D97-AF65-F5344CB8AC3E}">
        <p14:creationId xmlns:p14="http://schemas.microsoft.com/office/powerpoint/2010/main" val="31273104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87FD00-FF0C-7946-AC5A-08189C0D97A4}" type="datetimeFigureOut">
              <a:rPr lang="it-IT" smtClean="0"/>
              <a:t>28/10/2020</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B693C-44AF-8B46-9A6C-91B3D509615F}" type="slidenum">
              <a:rPr lang="it-IT" smtClean="0"/>
              <a:t>‹N›</a:t>
            </a:fld>
            <a:endParaRPr lang="it-IT"/>
          </a:p>
        </p:txBody>
      </p:sp>
    </p:spTree>
    <p:extLst>
      <p:ext uri="{BB962C8B-B14F-4D97-AF65-F5344CB8AC3E}">
        <p14:creationId xmlns:p14="http://schemas.microsoft.com/office/powerpoint/2010/main" val="5262183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E5CB693C-44AF-8B46-9A6C-91B3D509615F}" type="slidenum">
              <a:rPr lang="it-IT" smtClean="0"/>
              <a:t>1</a:t>
            </a:fld>
            <a:endParaRPr lang="it-IT"/>
          </a:p>
        </p:txBody>
      </p:sp>
    </p:spTree>
    <p:extLst>
      <p:ext uri="{BB962C8B-B14F-4D97-AF65-F5344CB8AC3E}">
        <p14:creationId xmlns:p14="http://schemas.microsoft.com/office/powerpoint/2010/main" val="1732118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noProof="0" dirty="0"/>
              <a:t>The journalists of </a:t>
            </a:r>
            <a:r>
              <a:rPr lang="en" sz="1200" noProof="0" dirty="0" err="1"/>
              <a:t>propublica</a:t>
            </a:r>
            <a:r>
              <a:rPr lang="en" sz="1200" noProof="0" dirty="0"/>
              <a:t>. org have shown that the COMPAS score, a predictive model for the “risk of crime recidivism” (proprietary secret of Northpointe), has a strong ethnic bias. Indeed, according to this score, a black who did not re-offend was classified as high risk twice as much as whites who did not re-</a:t>
            </a:r>
            <a:r>
              <a:rPr lang="en" sz="1200" noProof="0" dirty="0" err="1"/>
              <a:t>offend,and</a:t>
            </a:r>
            <a:r>
              <a:rPr lang="en" sz="1200" noProof="0" dirty="0"/>
              <a:t> white repeat offenders were classified as low risk twice as much as black repeat offenders.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t>The </a:t>
            </a:r>
            <a:r>
              <a:rPr lang="en-US" sz="1200" i="1" noProof="0" dirty="0"/>
              <a:t>COMPAS</a:t>
            </a:r>
            <a:r>
              <a:rPr lang="en-US" sz="1200" noProof="0" dirty="0"/>
              <a:t> score for </a:t>
            </a:r>
            <a:r>
              <a:rPr lang="en-US" sz="1200" noProof="0" dirty="0" err="1"/>
              <a:t>predictig</a:t>
            </a:r>
            <a:r>
              <a:rPr lang="en-US" sz="1200" noProof="0" dirty="0"/>
              <a:t> the “risk of crime recidivism”, has a strong ethnic bias as a black who did not re-offend was classified as high risk twice as much as whites who did not re-offend.</a:t>
            </a:r>
          </a:p>
          <a:p>
            <a:endParaRPr lang="en-US" dirty="0"/>
          </a:p>
        </p:txBody>
      </p:sp>
      <p:sp>
        <p:nvSpPr>
          <p:cNvPr id="4" name="Segnaposto numero diapositiva 3"/>
          <p:cNvSpPr>
            <a:spLocks noGrp="1"/>
          </p:cNvSpPr>
          <p:nvPr>
            <p:ph type="sldNum" sz="quarter" idx="5"/>
          </p:nvPr>
        </p:nvSpPr>
        <p:spPr/>
        <p:txBody>
          <a:bodyPr/>
          <a:lstStyle/>
          <a:p>
            <a:fld id="{7A319D3D-DC88-E04B-9559-84FF13BDC9A4}" type="slidenum">
              <a:rPr lang="en-US" smtClean="0"/>
              <a:t>19</a:t>
            </a:fld>
            <a:endParaRPr lang="en-US"/>
          </a:p>
        </p:txBody>
      </p:sp>
    </p:spTree>
    <p:extLst>
      <p:ext uri="{BB962C8B-B14F-4D97-AF65-F5344CB8AC3E}">
        <p14:creationId xmlns:p14="http://schemas.microsoft.com/office/powerpoint/2010/main" val="913894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The GPS tracks of car travels originating in Pisa (red) vs. the GPS tracks of car travels originating in Florence (green) (viz by KDD LAB)</a:t>
            </a:r>
            <a:endParaRPr/>
          </a:p>
        </p:txBody>
      </p:sp>
      <p:sp>
        <p:nvSpPr>
          <p:cNvPr id="443" name="Google Shape;44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La pseudonimizzazione è un processo in cui gli identificatori relativi ad un individuo (tipicamente il nome e il codice fiscale) </a:t>
            </a:r>
            <a:br>
              <a:rPr lang="it-IT" dirty="0"/>
            </a:br>
            <a:r>
              <a:rPr lang="it-IT" dirty="0"/>
              <a:t>vengono sostituiti con identificatori fittizi, noti come pseudonimi.</a:t>
            </a:r>
          </a:p>
          <a:p>
            <a:endParaRPr lang="it-IT" dirty="0"/>
          </a:p>
          <a:p>
            <a:r>
              <a:rPr lang="it-IT" sz="1200" b="0" i="0" u="none" strike="noStrike" kern="1200" baseline="0" dirty="0">
                <a:solidFill>
                  <a:schemeClr val="tx1"/>
                </a:solidFill>
                <a:latin typeface="+mn-lt"/>
                <a:ea typeface="+mn-ea"/>
                <a:cs typeface="+mn-cs"/>
              </a:rPr>
              <a:t>5) «pseudonimizzazione»:il trattamento dei dati personali in modo tale che i dati personali non possano più essere attribuiti a un interessato specifico senza l'utilizzo di informazioni aggiuntive, a condizione che tali informazioni aggiuntive siano conservate separatamente e soggette a misure tecniche e organizzative intese a garantire che tali dati personali non siano attribuiti a una persona fisica identificata o identificabile; </a:t>
            </a:r>
            <a:endParaRPr lang="it-IT"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CADEE-6888-EC41-A950-5A20EDB822EE}"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043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71450" indent="-171450">
              <a:buFontTx/>
              <a:buChar char="-"/>
            </a:pPr>
            <a:r>
              <a:rPr lang="en-US" sz="1200" b="0" i="0" u="none" strike="noStrike" kern="1200" baseline="0" dirty="0">
                <a:solidFill>
                  <a:schemeClr val="tx1"/>
                </a:solidFill>
                <a:latin typeface="+mn-lt"/>
                <a:ea typeface="+mn-ea"/>
                <a:cs typeface="+mn-cs"/>
              </a:rPr>
              <a:t>techniques for privacy preservation strongly </a:t>
            </a:r>
            <a:r>
              <a:rPr lang="en-US" sz="1200" b="1" i="0" u="none" strike="noStrike" kern="1200" baseline="0" dirty="0">
                <a:solidFill>
                  <a:schemeClr val="tx1"/>
                </a:solidFill>
                <a:latin typeface="+mn-lt"/>
                <a:ea typeface="+mn-ea"/>
                <a:cs typeface="+mn-cs"/>
              </a:rPr>
              <a:t>depend on the nature of the data</a:t>
            </a:r>
            <a:r>
              <a:rPr lang="en-US" sz="1200" b="0" i="0" u="none" strike="noStrike" kern="1200" baseline="0" dirty="0">
                <a:solidFill>
                  <a:schemeClr val="tx1"/>
                </a:solidFill>
                <a:latin typeface="+mn-lt"/>
                <a:ea typeface="+mn-ea"/>
                <a:cs typeface="+mn-cs"/>
              </a:rPr>
              <a:t> that we want to protect. </a:t>
            </a:r>
          </a:p>
          <a:p>
            <a:pPr marL="0" indent="0">
              <a:buFontTx/>
              <a:buNone/>
            </a:pPr>
            <a:r>
              <a:rPr lang="en-US" sz="1200" b="0" i="0" u="none" strike="noStrike" kern="1200" baseline="0" dirty="0">
                <a:solidFill>
                  <a:schemeClr val="tx1"/>
                </a:solidFill>
                <a:latin typeface="+mn-lt"/>
                <a:ea typeface="+mn-ea"/>
                <a:cs typeface="+mn-cs"/>
              </a:rPr>
              <a:t>    For example, many proposed methods are suitable for continuous variables but not for categorical variables, while other techniques employed to anonymize sequential</a:t>
            </a:r>
          </a:p>
          <a:p>
            <a:r>
              <a:rPr lang="en-US" sz="1200" b="0" i="0" u="none" strike="noStrike" kern="1200" baseline="0" dirty="0">
                <a:solidFill>
                  <a:schemeClr val="tx1"/>
                </a:solidFill>
                <a:latin typeface="+mn-lt"/>
                <a:ea typeface="+mn-ea"/>
                <a:cs typeface="+mn-cs"/>
              </a:rPr>
              <a:t>data such as tabular data are not appropriate for moving object datasets.</a:t>
            </a:r>
          </a:p>
          <a:p>
            <a:pPr marL="171450" indent="-171450">
              <a:buFontTx/>
              <a:buChar char="-"/>
            </a:pPr>
            <a:r>
              <a:rPr lang="en-US" sz="1200" b="0" i="0" u="none" strike="noStrike" kern="1200" baseline="0" dirty="0">
                <a:solidFill>
                  <a:schemeClr val="tx1"/>
                </a:solidFill>
                <a:latin typeface="+mn-lt"/>
                <a:ea typeface="+mn-ea"/>
                <a:cs typeface="+mn-cs"/>
              </a:rPr>
              <a:t>Second, a valid framework for privacy protection has to define the </a:t>
            </a:r>
            <a:r>
              <a:rPr lang="en-US" sz="1200" b="1" i="0" u="none" strike="noStrike" kern="1200" baseline="0" dirty="0">
                <a:solidFill>
                  <a:schemeClr val="tx1"/>
                </a:solidFill>
                <a:latin typeface="+mn-lt"/>
                <a:ea typeface="+mn-ea"/>
                <a:cs typeface="+mn-cs"/>
              </a:rPr>
              <a:t>background knowledge</a:t>
            </a:r>
            <a:r>
              <a:rPr lang="en-US" sz="1200" b="0" i="0" u="none" strike="noStrike" kern="1200" baseline="0" dirty="0">
                <a:solidFill>
                  <a:schemeClr val="tx1"/>
                </a:solidFill>
                <a:latin typeface="+mn-lt"/>
                <a:ea typeface="+mn-ea"/>
                <a:cs typeface="+mn-cs"/>
              </a:rPr>
              <a:t> of the adversary, that strongly depends on the context and on the kind of data. Different assumptions on the background knowledge of an attacker entail different defense strategies. </a:t>
            </a:r>
          </a:p>
          <a:p>
            <a:pPr marL="171450" indent="-171450">
              <a:buFontTx/>
              <a:buChar char="-"/>
            </a:pPr>
            <a:r>
              <a:rPr lang="en-US" sz="1200" b="0" i="0" u="none" strike="noStrike" kern="1200" baseline="0" dirty="0">
                <a:solidFill>
                  <a:schemeClr val="tx1"/>
                </a:solidFill>
                <a:latin typeface="+mn-lt"/>
                <a:ea typeface="+mn-ea"/>
                <a:cs typeface="+mn-cs"/>
              </a:rPr>
              <a:t>Finally, a privacy-preserving strategy should find an acceptable </a:t>
            </a:r>
            <a:r>
              <a:rPr lang="en-US" sz="1200" b="1" i="0" u="none" strike="noStrike" kern="1200" baseline="0" dirty="0">
                <a:solidFill>
                  <a:schemeClr val="tx1"/>
                </a:solidFill>
                <a:latin typeface="+mn-lt"/>
                <a:ea typeface="+mn-ea"/>
                <a:cs typeface="+mn-cs"/>
              </a:rPr>
              <a:t>trade-off</a:t>
            </a:r>
            <a:r>
              <a:rPr lang="en-US" sz="1200" b="0" i="0" u="none" strike="noStrike" kern="1200" baseline="0" dirty="0">
                <a:solidFill>
                  <a:schemeClr val="tx1"/>
                </a:solidFill>
                <a:latin typeface="+mn-lt"/>
                <a:ea typeface="+mn-ea"/>
                <a:cs typeface="+mn-cs"/>
              </a:rPr>
              <a:t> between data privacy on one side and data utility on the other side. In order to reach this goal it is fundamental to take into account during the design of the framework the analytical questions that might be answered with the transformed data. This means designing a transformation process capable to </a:t>
            </a:r>
            <a:r>
              <a:rPr lang="en-US" sz="1200" b="1" i="0" u="none" strike="noStrike" kern="1200" baseline="0" dirty="0">
                <a:solidFill>
                  <a:schemeClr val="tx1"/>
                </a:solidFill>
                <a:latin typeface="+mn-lt"/>
                <a:ea typeface="+mn-ea"/>
                <a:cs typeface="+mn-cs"/>
              </a:rPr>
              <a:t>preserve some data properties</a:t>
            </a:r>
            <a:r>
              <a:rPr lang="en-US" sz="1200" b="0" i="0" u="none" strike="noStrike" kern="1200" baseline="0" dirty="0">
                <a:solidFill>
                  <a:schemeClr val="tx1"/>
                </a:solidFill>
                <a:latin typeface="+mn-lt"/>
                <a:ea typeface="+mn-ea"/>
                <a:cs typeface="+mn-cs"/>
              </a:rPr>
              <a:t> that are necessary to preserve the results obtained by specific analytical and/or </a:t>
            </a:r>
            <a:r>
              <a:rPr lang="it-IT" sz="1200" b="0" i="0" u="none" strike="noStrike" kern="1200" baseline="0" dirty="0" err="1">
                <a:solidFill>
                  <a:schemeClr val="tx1"/>
                </a:solidFill>
                <a:latin typeface="+mn-lt"/>
                <a:ea typeface="+mn-ea"/>
                <a:cs typeface="+mn-cs"/>
              </a:rPr>
              <a:t>mining</a:t>
            </a:r>
            <a:r>
              <a:rPr lang="it-IT" sz="1200" b="0" i="0" u="none" strike="noStrike" kern="1200" baseline="0" dirty="0">
                <a:solidFill>
                  <a:schemeClr val="tx1"/>
                </a:solidFill>
                <a:latin typeface="+mn-lt"/>
                <a:ea typeface="+mn-ea"/>
                <a:cs typeface="+mn-cs"/>
              </a:rPr>
              <a:t> </a:t>
            </a:r>
            <a:r>
              <a:rPr lang="it-IT" sz="1200" b="0" i="0" u="none" strike="noStrike" kern="1200" baseline="0" dirty="0" err="1">
                <a:solidFill>
                  <a:schemeClr val="tx1"/>
                </a:solidFill>
                <a:latin typeface="+mn-lt"/>
                <a:ea typeface="+mn-ea"/>
                <a:cs typeface="+mn-cs"/>
              </a:rPr>
              <a:t>tasks</a:t>
            </a:r>
            <a:r>
              <a:rPr lang="it-IT" sz="1200" b="0" i="0" u="none" strike="noStrike" kern="1200" baseline="0" dirty="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C01E7B-1018-4C37-A75F-7CA8D7F7E5AE}"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6355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6"/>
        <p:cNvGrpSpPr/>
        <p:nvPr/>
      </p:nvGrpSpPr>
      <p:grpSpPr>
        <a:xfrm>
          <a:off x="0" y="0"/>
          <a:ext cx="0" cy="0"/>
          <a:chOff x="0" y="0"/>
          <a:chExt cx="0" cy="0"/>
        </a:xfrm>
      </p:grpSpPr>
      <p:sp>
        <p:nvSpPr>
          <p:cNvPr id="1347" name="Google Shape;1347;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8" name="Google Shape;1348;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F2B20"/>
              </a:buClr>
              <a:buSzPts val="1200"/>
              <a:buFont typeface="Calibri"/>
              <a:buNone/>
            </a:pPr>
            <a:r>
              <a:rPr lang="it-IT" sz="1200" b="1">
                <a:solidFill>
                  <a:srgbClr val="2F2B20"/>
                </a:solidFill>
              </a:rPr>
              <a:t>Resident</a:t>
            </a:r>
            <a:r>
              <a:rPr lang="it-IT" sz="1200">
                <a:solidFill>
                  <a:srgbClr val="2F2B20"/>
                </a:solidFill>
              </a:rPr>
              <a:t>. A person is resident in an area A when his/her home is inside the A. Therefore the mobility tends to be from and towards his/her home.</a:t>
            </a:r>
            <a:endParaRPr/>
          </a:p>
          <a:p>
            <a:pPr marL="0" marR="0" lvl="0" indent="0" algn="l" rtl="0">
              <a:lnSpc>
                <a:spcPct val="100000"/>
              </a:lnSpc>
              <a:spcBef>
                <a:spcPts val="0"/>
              </a:spcBef>
              <a:spcAft>
                <a:spcPts val="0"/>
              </a:spcAft>
              <a:buClr>
                <a:srgbClr val="2F2B20"/>
              </a:buClr>
              <a:buSzPts val="1200"/>
              <a:buFont typeface="Calibri"/>
              <a:buNone/>
            </a:pPr>
            <a:r>
              <a:rPr lang="it-IT" sz="1200" b="1">
                <a:solidFill>
                  <a:srgbClr val="2F2B20"/>
                </a:solidFill>
              </a:rPr>
              <a:t>Commuter</a:t>
            </a:r>
            <a:r>
              <a:rPr lang="it-IT" sz="1200">
                <a:solidFill>
                  <a:srgbClr val="2F2B20"/>
                </a:solidFill>
              </a:rPr>
              <a:t>. A person is a commuter between an area B and an area A, if his/her home is in B while the workplace is in A. Therefore the daily mobility of this person is mainly between B and A.</a:t>
            </a:r>
            <a:endParaRPr/>
          </a:p>
          <a:p>
            <a:pPr marL="0" marR="0" lvl="0" indent="0" algn="l" rtl="0">
              <a:lnSpc>
                <a:spcPct val="100000"/>
              </a:lnSpc>
              <a:spcBef>
                <a:spcPts val="0"/>
              </a:spcBef>
              <a:spcAft>
                <a:spcPts val="0"/>
              </a:spcAft>
              <a:buClr>
                <a:srgbClr val="2F2B20"/>
              </a:buClr>
              <a:buSzPts val="1200"/>
              <a:buFont typeface="Calibri"/>
              <a:buNone/>
            </a:pPr>
            <a:r>
              <a:rPr lang="it-IT" sz="1200" b="1">
                <a:solidFill>
                  <a:srgbClr val="2F2B20"/>
                </a:solidFill>
              </a:rPr>
              <a:t>Visitor</a:t>
            </a:r>
            <a:r>
              <a:rPr lang="it-IT" sz="1200">
                <a:solidFill>
                  <a:srgbClr val="2F2B20"/>
                </a:solidFill>
              </a:rPr>
              <a:t>. A person is a Visitor in an area A if his/her home and work/school places are outside A, and the presence inside the area is limited to a certain period of time that can allow him/her to perform some activities in A.</a:t>
            </a:r>
            <a:endParaRPr/>
          </a:p>
          <a:p>
            <a:pPr marL="0" marR="0" lvl="0" indent="0" algn="l" rtl="0">
              <a:lnSpc>
                <a:spcPct val="100000"/>
              </a:lnSpc>
              <a:spcBef>
                <a:spcPts val="0"/>
              </a:spcBef>
              <a:spcAft>
                <a:spcPts val="0"/>
              </a:spcAft>
              <a:buClr>
                <a:srgbClr val="2F2B20"/>
              </a:buClr>
              <a:buSzPts val="1200"/>
              <a:buFont typeface="Calibri"/>
              <a:buNone/>
            </a:pPr>
            <a:r>
              <a:rPr lang="it-IT" sz="1200" b="1">
                <a:solidFill>
                  <a:srgbClr val="2F2B20"/>
                </a:solidFill>
              </a:rPr>
              <a:t>In Transit</a:t>
            </a:r>
            <a:r>
              <a:rPr lang="it-IT" sz="1200">
                <a:solidFill>
                  <a:srgbClr val="2F2B20"/>
                </a:solidFill>
              </a:rPr>
              <a:t>. An individual is “in transit” over an area A, if his/her home and work places are outside area A, and his/her presence inside area A is limited by a temporal threshold representing the time necessary to transit through A.</a:t>
            </a:r>
            <a:endParaRPr/>
          </a:p>
          <a:p>
            <a:pPr marL="0" marR="0" lvl="0" indent="0" algn="l" rtl="0">
              <a:lnSpc>
                <a:spcPct val="100000"/>
              </a:lnSpc>
              <a:spcBef>
                <a:spcPts val="0"/>
              </a:spcBef>
              <a:spcAft>
                <a:spcPts val="0"/>
              </a:spcAft>
              <a:buClr>
                <a:schemeClr val="dk1"/>
              </a:buClr>
              <a:buSzPts val="1200"/>
              <a:buFont typeface="Calibri"/>
              <a:buNone/>
            </a:pPr>
            <a:endParaRPr sz="1200">
              <a:solidFill>
                <a:srgbClr val="2F2B20"/>
              </a:solidFill>
            </a:endParaRPr>
          </a:p>
          <a:p>
            <a:pPr marL="0" marR="0" lvl="0" indent="0" algn="l" rtl="0">
              <a:lnSpc>
                <a:spcPct val="100000"/>
              </a:lnSpc>
              <a:spcBef>
                <a:spcPts val="0"/>
              </a:spcBef>
              <a:spcAft>
                <a:spcPts val="0"/>
              </a:spcAft>
              <a:buClr>
                <a:schemeClr val="dk1"/>
              </a:buClr>
              <a:buSzPts val="1200"/>
              <a:buFont typeface="Calibri"/>
              <a:buNone/>
            </a:pPr>
            <a:endParaRPr sz="1200">
              <a:solidFill>
                <a:srgbClr val="2F2B20"/>
              </a:solidFill>
            </a:endParaRPr>
          </a:p>
          <a:p>
            <a:pPr marL="0" lvl="0" indent="0" algn="l" rtl="0">
              <a:spcBef>
                <a:spcPts val="0"/>
              </a:spcBef>
              <a:spcAft>
                <a:spcPts val="0"/>
              </a:spcAft>
              <a:buNone/>
            </a:pPr>
            <a:endParaRPr/>
          </a:p>
        </p:txBody>
      </p:sp>
      <p:sp>
        <p:nvSpPr>
          <p:cNvPr id="1349" name="Google Shape;1349;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13</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7" name="Google Shape;1397;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t-IT"/>
              <a:t>l'altra volta avevo analizzato il rischio della privacy nei dati GSM aggregati simulando due attacchi</a:t>
            </a:r>
            <a:endParaRPr/>
          </a:p>
        </p:txBody>
      </p:sp>
      <p:sp>
        <p:nvSpPr>
          <p:cNvPr id="1398" name="Google Shape;1398;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14</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1" name="Google Shape;1491;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11" name="Google Shape;10;p2"/>
          <p:cNvSpPr txBox="1">
            <a:spLocks noGrp="1"/>
          </p:cNvSpPr>
          <p:nvPr>
            <p:ph type="ctrTitle"/>
          </p:nvPr>
        </p:nvSpPr>
        <p:spPr>
          <a:xfrm>
            <a:off x="109981" y="3050606"/>
            <a:ext cx="10864256" cy="1159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4400"/>
              <a:buNone/>
              <a:defRPr sz="4800">
                <a:solidFill>
                  <a:schemeClr val="accent5">
                    <a:lumMod val="75000"/>
                  </a:schemeClr>
                </a:solidFill>
                <a:latin typeface="Calibri Light"/>
                <a:ea typeface="Calibri Light"/>
                <a:cs typeface="Calibri Light"/>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r>
              <a:rPr lang="it-IT"/>
              <a:t>Fare clic per modificare lo stile del titolo dello schema</a:t>
            </a:r>
            <a:endParaRPr dirty="0"/>
          </a:p>
        </p:txBody>
      </p:sp>
      <p:sp>
        <p:nvSpPr>
          <p:cNvPr id="12" name="Google Shape;11;p2"/>
          <p:cNvSpPr/>
          <p:nvPr userDrawn="1"/>
        </p:nvSpPr>
        <p:spPr>
          <a:xfrm>
            <a:off x="6955761" y="4251767"/>
            <a:ext cx="962400" cy="63719"/>
          </a:xfrm>
          <a:prstGeom prst="rect">
            <a:avLst/>
          </a:prstGeom>
          <a:solidFill>
            <a:srgbClr val="0C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3" name="Google Shape;12;p2"/>
          <p:cNvSpPr/>
          <p:nvPr userDrawn="1"/>
        </p:nvSpPr>
        <p:spPr>
          <a:xfrm>
            <a:off x="7917915" y="4251767"/>
            <a:ext cx="962400" cy="63719"/>
          </a:xfrm>
          <a:prstGeom prst="rect">
            <a:avLst/>
          </a:prstGeom>
          <a:solidFill>
            <a:srgbClr val="055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4" name="Google Shape;14;p2"/>
          <p:cNvSpPr/>
          <p:nvPr userDrawn="1"/>
        </p:nvSpPr>
        <p:spPr>
          <a:xfrm>
            <a:off x="0" y="4251767"/>
            <a:ext cx="6955600" cy="63719"/>
          </a:xfrm>
          <a:prstGeom prst="rect">
            <a:avLst/>
          </a:prstGeom>
          <a:solidFill>
            <a:srgbClr val="1CC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21" name="CasellaDiTesto 20"/>
          <p:cNvSpPr txBox="1"/>
          <p:nvPr userDrawn="1"/>
        </p:nvSpPr>
        <p:spPr>
          <a:xfrm>
            <a:off x="9939337" y="6581001"/>
            <a:ext cx="2069797" cy="276999"/>
          </a:xfrm>
          <a:prstGeom prst="rect">
            <a:avLst/>
          </a:prstGeom>
          <a:noFill/>
        </p:spPr>
        <p:txBody>
          <a:bodyPr wrap="none" rtlCol="0">
            <a:spAutoFit/>
          </a:bodyPr>
          <a:lstStyle/>
          <a:p>
            <a:r>
              <a:rPr lang="it-IT" sz="1200" dirty="0">
                <a:solidFill>
                  <a:schemeClr val="accent1"/>
                </a:solidFill>
              </a:rPr>
              <a:t>Grant Agreement 871042</a:t>
            </a:r>
          </a:p>
        </p:txBody>
      </p:sp>
      <p:pic>
        <p:nvPicPr>
          <p:cNvPr id="10" name="Immagine 9" descr="logo-SoBigData-RI++.png">
            <a:extLst>
              <a:ext uri="{FF2B5EF4-FFF2-40B4-BE49-F238E27FC236}">
                <a16:creationId xmlns:a16="http://schemas.microsoft.com/office/drawing/2014/main" id="{908ADDCB-71AB-5E48-8BB7-E881B27E42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588" y="418642"/>
            <a:ext cx="3521397" cy="1195005"/>
          </a:xfrm>
          <a:prstGeom prst="rect">
            <a:avLst/>
          </a:prstGeom>
        </p:spPr>
      </p:pic>
      <p:pic>
        <p:nvPicPr>
          <p:cNvPr id="3" name="Immagine 2">
            <a:extLst>
              <a:ext uri="{FF2B5EF4-FFF2-40B4-BE49-F238E27FC236}">
                <a16:creationId xmlns:a16="http://schemas.microsoft.com/office/drawing/2014/main" id="{0F0B284B-E78D-EE45-8798-C83DB8213BDF}"/>
              </a:ext>
            </a:extLst>
          </p:cNvPr>
          <p:cNvPicPr>
            <a:picLocks noChangeAspect="1"/>
          </p:cNvPicPr>
          <p:nvPr userDrawn="1"/>
        </p:nvPicPr>
        <p:blipFill>
          <a:blip r:embed="rId3"/>
          <a:stretch>
            <a:fillRect/>
          </a:stretch>
        </p:blipFill>
        <p:spPr>
          <a:xfrm>
            <a:off x="10068650" y="5668881"/>
            <a:ext cx="1811169" cy="879778"/>
          </a:xfrm>
          <a:prstGeom prst="rect">
            <a:avLst/>
          </a:prstGeom>
        </p:spPr>
      </p:pic>
      <p:sp>
        <p:nvSpPr>
          <p:cNvPr id="6" name="Segnaposto testo 5">
            <a:extLst>
              <a:ext uri="{FF2B5EF4-FFF2-40B4-BE49-F238E27FC236}">
                <a16:creationId xmlns:a16="http://schemas.microsoft.com/office/drawing/2014/main" id="{6A6D2CA7-F16F-494E-ABA0-33321C17788D}"/>
              </a:ext>
            </a:extLst>
          </p:cNvPr>
          <p:cNvSpPr>
            <a:spLocks noGrp="1"/>
          </p:cNvSpPr>
          <p:nvPr>
            <p:ph type="body" sz="quarter" idx="10"/>
          </p:nvPr>
        </p:nvSpPr>
        <p:spPr>
          <a:xfrm>
            <a:off x="1464961" y="4732965"/>
            <a:ext cx="8154296" cy="914400"/>
          </a:xfrm>
        </p:spPr>
        <p:txBody>
          <a:bodyPr>
            <a:normAutofit/>
          </a:bodyPr>
          <a:lstStyle>
            <a:lvl1pPr marL="0" indent="0" algn="ctr">
              <a:buNone/>
              <a:defRPr sz="2400"/>
            </a:lvl1pPr>
          </a:lstStyle>
          <a:p>
            <a:r>
              <a:rPr lang="it-IT"/>
              <a:t>Modifica gli stili del testo dello schema
Secondo livello
Terzo livello
Quarto livello
Quinto livello</a:t>
            </a:r>
            <a:endParaRPr lang="it-IT" dirty="0"/>
          </a:p>
        </p:txBody>
      </p:sp>
      <p:sp>
        <p:nvSpPr>
          <p:cNvPr id="20" name="Segnaposto piè di pagina 4">
            <a:extLst>
              <a:ext uri="{FF2B5EF4-FFF2-40B4-BE49-F238E27FC236}">
                <a16:creationId xmlns:a16="http://schemas.microsoft.com/office/drawing/2014/main" id="{311BE269-073B-764A-86B0-7E56541B10CD}"/>
              </a:ext>
            </a:extLst>
          </p:cNvPr>
          <p:cNvSpPr>
            <a:spLocks noGrp="1"/>
          </p:cNvSpPr>
          <p:nvPr>
            <p:ph type="ftr" sz="quarter" idx="3"/>
          </p:nvPr>
        </p:nvSpPr>
        <p:spPr>
          <a:xfrm>
            <a:off x="204185" y="6398438"/>
            <a:ext cx="941507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Tree>
    <p:extLst>
      <p:ext uri="{BB962C8B-B14F-4D97-AF65-F5344CB8AC3E}">
        <p14:creationId xmlns:p14="http://schemas.microsoft.com/office/powerpoint/2010/main" val="1488281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1218620" y="0"/>
            <a:ext cx="10561487" cy="1143000"/>
          </a:xfrm>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Modifica gli stili del testo dello schema
Secondo livello
Terzo livello
Quarto livello
Quinto livello</a:t>
            </a:r>
          </a:p>
        </p:txBody>
      </p:sp>
      <p:sp>
        <p:nvSpPr>
          <p:cNvPr id="8" name="Google Shape;11;p2"/>
          <p:cNvSpPr/>
          <p:nvPr userDrawn="1"/>
        </p:nvSpPr>
        <p:spPr>
          <a:xfrm>
            <a:off x="6955922" y="6809623"/>
            <a:ext cx="1690113" cy="63719"/>
          </a:xfrm>
          <a:prstGeom prst="rect">
            <a:avLst/>
          </a:prstGeom>
          <a:solidFill>
            <a:srgbClr val="0C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9" name="Google Shape;12;p2"/>
          <p:cNvSpPr/>
          <p:nvPr userDrawn="1"/>
        </p:nvSpPr>
        <p:spPr>
          <a:xfrm>
            <a:off x="7918076" y="6809623"/>
            <a:ext cx="1690113" cy="63719"/>
          </a:xfrm>
          <a:prstGeom prst="rect">
            <a:avLst/>
          </a:prstGeom>
          <a:solidFill>
            <a:srgbClr val="055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0" name="Google Shape;14;p2"/>
          <p:cNvSpPr/>
          <p:nvPr userDrawn="1"/>
        </p:nvSpPr>
        <p:spPr>
          <a:xfrm>
            <a:off x="162" y="6809623"/>
            <a:ext cx="12215037" cy="63719"/>
          </a:xfrm>
          <a:prstGeom prst="rect">
            <a:avLst/>
          </a:prstGeom>
          <a:solidFill>
            <a:srgbClr val="1CC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1" name="Segnaposto numero diapositiva 8">
            <a:extLst>
              <a:ext uri="{FF2B5EF4-FFF2-40B4-BE49-F238E27FC236}">
                <a16:creationId xmlns:a16="http://schemas.microsoft.com/office/drawing/2014/main" id="{BF14815D-B617-C24A-BF2C-B1FA67048F1F}"/>
              </a:ext>
            </a:extLst>
          </p:cNvPr>
          <p:cNvSpPr>
            <a:spLocks noGrp="1"/>
          </p:cNvSpPr>
          <p:nvPr>
            <p:ph type="sldNum" sz="quarter" idx="12"/>
          </p:nvPr>
        </p:nvSpPr>
        <p:spPr>
          <a:xfrm>
            <a:off x="11129319" y="6400800"/>
            <a:ext cx="906161" cy="365125"/>
          </a:xfrm>
        </p:spPr>
        <p:txBody>
          <a:bodyPr/>
          <a:lstStyle/>
          <a:p>
            <a:fld id="{ABF4B31E-2D6D-3D43-86E8-E074AD6C9D3B}" type="slidenum">
              <a:rPr lang="it-IT" smtClean="0"/>
              <a:t>‹N›</a:t>
            </a:fld>
            <a:endParaRPr lang="it-IT"/>
          </a:p>
        </p:txBody>
      </p:sp>
      <p:sp>
        <p:nvSpPr>
          <p:cNvPr id="12" name="Google Shape;131;p18">
            <a:extLst>
              <a:ext uri="{FF2B5EF4-FFF2-40B4-BE49-F238E27FC236}">
                <a16:creationId xmlns:a16="http://schemas.microsoft.com/office/drawing/2014/main" id="{F7FB65F4-C12D-9444-BDF2-831195C30B57}"/>
              </a:ext>
            </a:extLst>
          </p:cNvPr>
          <p:cNvSpPr/>
          <p:nvPr userDrawn="1"/>
        </p:nvSpPr>
        <p:spPr>
          <a:xfrm>
            <a:off x="0" y="0"/>
            <a:ext cx="900000" cy="900000"/>
          </a:xfrm>
          <a:prstGeom prst="rect">
            <a:avLst/>
          </a:prstGeom>
          <a:solidFill>
            <a:srgbClr val="8B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3" name="Segnaposto piè di pagina 4">
            <a:extLst>
              <a:ext uri="{FF2B5EF4-FFF2-40B4-BE49-F238E27FC236}">
                <a16:creationId xmlns:a16="http://schemas.microsoft.com/office/drawing/2014/main" id="{10090AF0-97C4-8443-A2AF-8159D6088023}"/>
              </a:ext>
            </a:extLst>
          </p:cNvPr>
          <p:cNvSpPr>
            <a:spLocks noGrp="1"/>
          </p:cNvSpPr>
          <p:nvPr>
            <p:ph type="ftr" sz="quarter" idx="3"/>
          </p:nvPr>
        </p:nvSpPr>
        <p:spPr>
          <a:xfrm>
            <a:off x="204184" y="6398438"/>
            <a:ext cx="107315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Tree>
    <p:extLst>
      <p:ext uri="{BB962C8B-B14F-4D97-AF65-F5344CB8AC3E}">
        <p14:creationId xmlns:p14="http://schemas.microsoft.com/office/powerpoint/2010/main" val="3530046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1020913" y="274639"/>
            <a:ext cx="7615087" cy="5851525"/>
          </a:xfrm>
        </p:spPr>
        <p:txBody>
          <a:bodyPr vert="eaVert"/>
          <a:lstStyle/>
          <a:p>
            <a:pPr lvl="0"/>
            <a:r>
              <a:rPr lang="it-IT"/>
              <a:t>Modifica gli stili del testo dello schema
Secondo livello
Terzo livello
Quarto livello
Quinto livello</a:t>
            </a:r>
          </a:p>
        </p:txBody>
      </p:sp>
      <p:sp>
        <p:nvSpPr>
          <p:cNvPr id="8" name="Google Shape;11;p2"/>
          <p:cNvSpPr/>
          <p:nvPr userDrawn="1"/>
        </p:nvSpPr>
        <p:spPr>
          <a:xfrm>
            <a:off x="6955922" y="6809623"/>
            <a:ext cx="1690113" cy="63719"/>
          </a:xfrm>
          <a:prstGeom prst="rect">
            <a:avLst/>
          </a:prstGeom>
          <a:solidFill>
            <a:srgbClr val="0C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9" name="Google Shape;12;p2"/>
          <p:cNvSpPr/>
          <p:nvPr userDrawn="1"/>
        </p:nvSpPr>
        <p:spPr>
          <a:xfrm>
            <a:off x="7918076" y="6809623"/>
            <a:ext cx="1690113" cy="63719"/>
          </a:xfrm>
          <a:prstGeom prst="rect">
            <a:avLst/>
          </a:prstGeom>
          <a:solidFill>
            <a:srgbClr val="055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0" name="Google Shape;14;p2"/>
          <p:cNvSpPr/>
          <p:nvPr userDrawn="1"/>
        </p:nvSpPr>
        <p:spPr>
          <a:xfrm>
            <a:off x="162" y="6809623"/>
            <a:ext cx="12215037" cy="63719"/>
          </a:xfrm>
          <a:prstGeom prst="rect">
            <a:avLst/>
          </a:prstGeom>
          <a:solidFill>
            <a:srgbClr val="1CC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1" name="Segnaposto numero diapositiva 8">
            <a:extLst>
              <a:ext uri="{FF2B5EF4-FFF2-40B4-BE49-F238E27FC236}">
                <a16:creationId xmlns:a16="http://schemas.microsoft.com/office/drawing/2014/main" id="{FCE3F77E-4C95-F04F-9F56-89B6B1633FFB}"/>
              </a:ext>
            </a:extLst>
          </p:cNvPr>
          <p:cNvSpPr>
            <a:spLocks noGrp="1"/>
          </p:cNvSpPr>
          <p:nvPr>
            <p:ph type="sldNum" sz="quarter" idx="12"/>
          </p:nvPr>
        </p:nvSpPr>
        <p:spPr>
          <a:xfrm>
            <a:off x="11129319" y="6400800"/>
            <a:ext cx="906161" cy="365125"/>
          </a:xfrm>
        </p:spPr>
        <p:txBody>
          <a:bodyPr/>
          <a:lstStyle/>
          <a:p>
            <a:fld id="{ABF4B31E-2D6D-3D43-86E8-E074AD6C9D3B}" type="slidenum">
              <a:rPr lang="it-IT" smtClean="0"/>
              <a:t>‹N›</a:t>
            </a:fld>
            <a:endParaRPr lang="it-IT"/>
          </a:p>
        </p:txBody>
      </p:sp>
      <p:sp>
        <p:nvSpPr>
          <p:cNvPr id="12" name="Google Shape;131;p18">
            <a:extLst>
              <a:ext uri="{FF2B5EF4-FFF2-40B4-BE49-F238E27FC236}">
                <a16:creationId xmlns:a16="http://schemas.microsoft.com/office/drawing/2014/main" id="{002A7FAC-80EB-3C45-A7CB-662812EE8CDB}"/>
              </a:ext>
            </a:extLst>
          </p:cNvPr>
          <p:cNvSpPr/>
          <p:nvPr userDrawn="1"/>
        </p:nvSpPr>
        <p:spPr>
          <a:xfrm>
            <a:off x="0" y="0"/>
            <a:ext cx="900000" cy="900000"/>
          </a:xfrm>
          <a:prstGeom prst="rect">
            <a:avLst/>
          </a:prstGeom>
          <a:solidFill>
            <a:srgbClr val="8B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3" name="Segnaposto piè di pagina 4">
            <a:extLst>
              <a:ext uri="{FF2B5EF4-FFF2-40B4-BE49-F238E27FC236}">
                <a16:creationId xmlns:a16="http://schemas.microsoft.com/office/drawing/2014/main" id="{2227579B-D81F-CB46-A1DF-C71DFA0A8A18}"/>
              </a:ext>
            </a:extLst>
          </p:cNvPr>
          <p:cNvSpPr>
            <a:spLocks noGrp="1"/>
          </p:cNvSpPr>
          <p:nvPr>
            <p:ph type="ftr" sz="quarter" idx="3"/>
          </p:nvPr>
        </p:nvSpPr>
        <p:spPr>
          <a:xfrm>
            <a:off x="204184" y="6398438"/>
            <a:ext cx="107315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Tree>
    <p:extLst>
      <p:ext uri="{BB962C8B-B14F-4D97-AF65-F5344CB8AC3E}">
        <p14:creationId xmlns:p14="http://schemas.microsoft.com/office/powerpoint/2010/main" val="3386665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uota" type="tx">
  <p:cSld name="Vuota">
    <p:spTree>
      <p:nvGrpSpPr>
        <p:cNvPr id="1" name="Shape 54"/>
        <p:cNvGrpSpPr/>
        <p:nvPr/>
      </p:nvGrpSpPr>
      <p:grpSpPr>
        <a:xfrm>
          <a:off x="0" y="0"/>
          <a:ext cx="0" cy="0"/>
          <a:chOff x="0" y="0"/>
          <a:chExt cx="0" cy="0"/>
        </a:xfrm>
      </p:grpSpPr>
      <p:sp>
        <p:nvSpPr>
          <p:cNvPr id="55" name="Google Shape;55;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341758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020912" y="0"/>
            <a:ext cx="10561487" cy="1143000"/>
          </a:xfrm>
        </p:spPr>
        <p:txBody>
          <a:bodyPr/>
          <a:lstStyle/>
          <a:p>
            <a:r>
              <a:rPr lang="it-IT"/>
              <a:t>Fare clic per modificare lo stile del titolo dello schema</a:t>
            </a:r>
            <a:endParaRPr lang="it-IT" dirty="0"/>
          </a:p>
        </p:txBody>
      </p:sp>
      <p:sp>
        <p:nvSpPr>
          <p:cNvPr id="3" name="Segnaposto contenuto 2"/>
          <p:cNvSpPr>
            <a:spLocks noGrp="1"/>
          </p:cNvSpPr>
          <p:nvPr>
            <p:ph idx="1"/>
          </p:nvPr>
        </p:nvSpPr>
        <p:spPr/>
        <p:txBody>
          <a:bodyPr/>
          <a:lstStyle/>
          <a:p>
            <a:pPr lvl="0"/>
            <a:r>
              <a:rPr lang="it-IT"/>
              <a:t>Modifica gli stili del testo dello schema
Secondo livello
Terzo livello
Quarto livello
Quinto livello</a:t>
            </a:r>
            <a:endParaRPr lang="it-IT" dirty="0"/>
          </a:p>
        </p:txBody>
      </p:sp>
      <p:sp>
        <p:nvSpPr>
          <p:cNvPr id="7" name="Google Shape;131;p18"/>
          <p:cNvSpPr/>
          <p:nvPr userDrawn="1"/>
        </p:nvSpPr>
        <p:spPr>
          <a:xfrm>
            <a:off x="0" y="0"/>
            <a:ext cx="900000" cy="900000"/>
          </a:xfrm>
          <a:prstGeom prst="rect">
            <a:avLst/>
          </a:prstGeom>
          <a:solidFill>
            <a:srgbClr val="8B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8" name="Google Shape;11;p2"/>
          <p:cNvSpPr/>
          <p:nvPr userDrawn="1"/>
        </p:nvSpPr>
        <p:spPr>
          <a:xfrm>
            <a:off x="6955922" y="6809623"/>
            <a:ext cx="1690113" cy="63719"/>
          </a:xfrm>
          <a:prstGeom prst="rect">
            <a:avLst/>
          </a:prstGeom>
          <a:solidFill>
            <a:srgbClr val="0C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9" name="Google Shape;12;p2"/>
          <p:cNvSpPr/>
          <p:nvPr userDrawn="1"/>
        </p:nvSpPr>
        <p:spPr>
          <a:xfrm>
            <a:off x="7918076" y="6809623"/>
            <a:ext cx="1690113" cy="63719"/>
          </a:xfrm>
          <a:prstGeom prst="rect">
            <a:avLst/>
          </a:prstGeom>
          <a:solidFill>
            <a:srgbClr val="055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0" name="Google Shape;14;p2"/>
          <p:cNvSpPr/>
          <p:nvPr userDrawn="1"/>
        </p:nvSpPr>
        <p:spPr>
          <a:xfrm>
            <a:off x="162" y="6809623"/>
            <a:ext cx="12215037" cy="63719"/>
          </a:xfrm>
          <a:prstGeom prst="rect">
            <a:avLst/>
          </a:prstGeom>
          <a:solidFill>
            <a:srgbClr val="1CC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1" name="Segnaposto numero diapositiva 8">
            <a:extLst>
              <a:ext uri="{FF2B5EF4-FFF2-40B4-BE49-F238E27FC236}">
                <a16:creationId xmlns:a16="http://schemas.microsoft.com/office/drawing/2014/main" id="{91053759-DBD8-2940-AD37-B13286BA3DD9}"/>
              </a:ext>
            </a:extLst>
          </p:cNvPr>
          <p:cNvSpPr>
            <a:spLocks noGrp="1"/>
          </p:cNvSpPr>
          <p:nvPr>
            <p:ph type="sldNum" sz="quarter" idx="12"/>
          </p:nvPr>
        </p:nvSpPr>
        <p:spPr>
          <a:xfrm>
            <a:off x="11129319" y="6400800"/>
            <a:ext cx="906161" cy="365125"/>
          </a:xfrm>
        </p:spPr>
        <p:txBody>
          <a:bodyPr/>
          <a:lstStyle/>
          <a:p>
            <a:fld id="{ABF4B31E-2D6D-3D43-86E8-E074AD6C9D3B}" type="slidenum">
              <a:rPr lang="it-IT" smtClean="0"/>
              <a:t>‹N›</a:t>
            </a:fld>
            <a:endParaRPr lang="it-IT"/>
          </a:p>
        </p:txBody>
      </p:sp>
      <p:sp>
        <p:nvSpPr>
          <p:cNvPr id="12" name="Segnaposto piè di pagina 4">
            <a:extLst>
              <a:ext uri="{FF2B5EF4-FFF2-40B4-BE49-F238E27FC236}">
                <a16:creationId xmlns:a16="http://schemas.microsoft.com/office/drawing/2014/main" id="{17D73721-8F45-DC4C-A796-326CF78DA4DD}"/>
              </a:ext>
            </a:extLst>
          </p:cNvPr>
          <p:cNvSpPr>
            <a:spLocks noGrp="1"/>
          </p:cNvSpPr>
          <p:nvPr>
            <p:ph type="ftr" sz="quarter" idx="3"/>
          </p:nvPr>
        </p:nvSpPr>
        <p:spPr>
          <a:xfrm>
            <a:off x="204184" y="6398438"/>
            <a:ext cx="107315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Tree>
    <p:extLst>
      <p:ext uri="{BB962C8B-B14F-4D97-AF65-F5344CB8AC3E}">
        <p14:creationId xmlns:p14="http://schemas.microsoft.com/office/powerpoint/2010/main" val="210275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 dello schema</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p>
        </p:txBody>
      </p:sp>
      <p:sp>
        <p:nvSpPr>
          <p:cNvPr id="8" name="Google Shape;11;p2"/>
          <p:cNvSpPr/>
          <p:nvPr userDrawn="1"/>
        </p:nvSpPr>
        <p:spPr>
          <a:xfrm>
            <a:off x="6955922" y="6809623"/>
            <a:ext cx="1690113" cy="63719"/>
          </a:xfrm>
          <a:prstGeom prst="rect">
            <a:avLst/>
          </a:prstGeom>
          <a:solidFill>
            <a:srgbClr val="0C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9" name="Google Shape;12;p2"/>
          <p:cNvSpPr/>
          <p:nvPr userDrawn="1"/>
        </p:nvSpPr>
        <p:spPr>
          <a:xfrm>
            <a:off x="7918076" y="6809623"/>
            <a:ext cx="1690113" cy="63719"/>
          </a:xfrm>
          <a:prstGeom prst="rect">
            <a:avLst/>
          </a:prstGeom>
          <a:solidFill>
            <a:srgbClr val="055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0" name="Google Shape;14;p2"/>
          <p:cNvSpPr/>
          <p:nvPr userDrawn="1"/>
        </p:nvSpPr>
        <p:spPr>
          <a:xfrm>
            <a:off x="162" y="6809623"/>
            <a:ext cx="12215037" cy="63719"/>
          </a:xfrm>
          <a:prstGeom prst="rect">
            <a:avLst/>
          </a:prstGeom>
          <a:solidFill>
            <a:srgbClr val="1CC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1" name="Segnaposto numero diapositiva 8">
            <a:extLst>
              <a:ext uri="{FF2B5EF4-FFF2-40B4-BE49-F238E27FC236}">
                <a16:creationId xmlns:a16="http://schemas.microsoft.com/office/drawing/2014/main" id="{78AD8A18-B28B-5047-BE6F-CC2098609AA7}"/>
              </a:ext>
            </a:extLst>
          </p:cNvPr>
          <p:cNvSpPr>
            <a:spLocks noGrp="1"/>
          </p:cNvSpPr>
          <p:nvPr>
            <p:ph type="sldNum" sz="quarter" idx="12"/>
          </p:nvPr>
        </p:nvSpPr>
        <p:spPr>
          <a:xfrm>
            <a:off x="11129319" y="6400800"/>
            <a:ext cx="906161" cy="365125"/>
          </a:xfrm>
        </p:spPr>
        <p:txBody>
          <a:bodyPr/>
          <a:lstStyle/>
          <a:p>
            <a:fld id="{ABF4B31E-2D6D-3D43-86E8-E074AD6C9D3B}" type="slidenum">
              <a:rPr lang="it-IT" smtClean="0"/>
              <a:t>‹N›</a:t>
            </a:fld>
            <a:endParaRPr lang="it-IT"/>
          </a:p>
        </p:txBody>
      </p:sp>
      <p:sp>
        <p:nvSpPr>
          <p:cNvPr id="12" name="Google Shape;131;p18">
            <a:extLst>
              <a:ext uri="{FF2B5EF4-FFF2-40B4-BE49-F238E27FC236}">
                <a16:creationId xmlns:a16="http://schemas.microsoft.com/office/drawing/2014/main" id="{48EF4F82-E4F9-A64B-83E1-E3B359F726A6}"/>
              </a:ext>
            </a:extLst>
          </p:cNvPr>
          <p:cNvSpPr/>
          <p:nvPr userDrawn="1"/>
        </p:nvSpPr>
        <p:spPr>
          <a:xfrm>
            <a:off x="0" y="0"/>
            <a:ext cx="900000" cy="900000"/>
          </a:xfrm>
          <a:prstGeom prst="rect">
            <a:avLst/>
          </a:prstGeom>
          <a:solidFill>
            <a:srgbClr val="8B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3" name="Segnaposto piè di pagina 4">
            <a:extLst>
              <a:ext uri="{FF2B5EF4-FFF2-40B4-BE49-F238E27FC236}">
                <a16:creationId xmlns:a16="http://schemas.microsoft.com/office/drawing/2014/main" id="{EC88B975-B27A-2F45-882E-4C841CF8395D}"/>
              </a:ext>
            </a:extLst>
          </p:cNvPr>
          <p:cNvSpPr>
            <a:spLocks noGrp="1"/>
          </p:cNvSpPr>
          <p:nvPr>
            <p:ph type="ftr" sz="quarter" idx="3"/>
          </p:nvPr>
        </p:nvSpPr>
        <p:spPr>
          <a:xfrm>
            <a:off x="204184" y="6398438"/>
            <a:ext cx="107315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Tree>
    <p:extLst>
      <p:ext uri="{BB962C8B-B14F-4D97-AF65-F5344CB8AC3E}">
        <p14:creationId xmlns:p14="http://schemas.microsoft.com/office/powerpoint/2010/main" val="960337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1260388" y="6038"/>
            <a:ext cx="10322011" cy="1143000"/>
          </a:xfrm>
        </p:spPr>
        <p:txBody>
          <a:bodyPr/>
          <a:lstStyle/>
          <a:p>
            <a:r>
              <a:rPr lang="it-IT"/>
              <a:t>Fare clic per modificare lo stile del titolo dello schema</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p>
        </p:txBody>
      </p:sp>
      <p:sp>
        <p:nvSpPr>
          <p:cNvPr id="9" name="Google Shape;11;p2"/>
          <p:cNvSpPr/>
          <p:nvPr userDrawn="1"/>
        </p:nvSpPr>
        <p:spPr>
          <a:xfrm>
            <a:off x="6955922" y="6809623"/>
            <a:ext cx="1690113" cy="63719"/>
          </a:xfrm>
          <a:prstGeom prst="rect">
            <a:avLst/>
          </a:prstGeom>
          <a:solidFill>
            <a:srgbClr val="0C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0" name="Google Shape;12;p2"/>
          <p:cNvSpPr/>
          <p:nvPr userDrawn="1"/>
        </p:nvSpPr>
        <p:spPr>
          <a:xfrm>
            <a:off x="7918076" y="6809623"/>
            <a:ext cx="1690113" cy="63719"/>
          </a:xfrm>
          <a:prstGeom prst="rect">
            <a:avLst/>
          </a:prstGeom>
          <a:solidFill>
            <a:srgbClr val="055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1" name="Google Shape;14;p2"/>
          <p:cNvSpPr/>
          <p:nvPr userDrawn="1"/>
        </p:nvSpPr>
        <p:spPr>
          <a:xfrm>
            <a:off x="162" y="6809623"/>
            <a:ext cx="12215037" cy="63719"/>
          </a:xfrm>
          <a:prstGeom prst="rect">
            <a:avLst/>
          </a:prstGeom>
          <a:solidFill>
            <a:srgbClr val="1CC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2" name="Segnaposto numero diapositiva 8">
            <a:extLst>
              <a:ext uri="{FF2B5EF4-FFF2-40B4-BE49-F238E27FC236}">
                <a16:creationId xmlns:a16="http://schemas.microsoft.com/office/drawing/2014/main" id="{2A435E19-00F6-FE41-8A43-F72FAD96B82D}"/>
              </a:ext>
            </a:extLst>
          </p:cNvPr>
          <p:cNvSpPr>
            <a:spLocks noGrp="1"/>
          </p:cNvSpPr>
          <p:nvPr>
            <p:ph type="sldNum" sz="quarter" idx="12"/>
          </p:nvPr>
        </p:nvSpPr>
        <p:spPr>
          <a:xfrm>
            <a:off x="11129319" y="6400800"/>
            <a:ext cx="906161" cy="365125"/>
          </a:xfrm>
        </p:spPr>
        <p:txBody>
          <a:bodyPr/>
          <a:lstStyle/>
          <a:p>
            <a:fld id="{ABF4B31E-2D6D-3D43-86E8-E074AD6C9D3B}" type="slidenum">
              <a:rPr lang="it-IT" smtClean="0"/>
              <a:t>‹N›</a:t>
            </a:fld>
            <a:endParaRPr lang="it-IT"/>
          </a:p>
        </p:txBody>
      </p:sp>
      <p:sp>
        <p:nvSpPr>
          <p:cNvPr id="13" name="Google Shape;131;p18">
            <a:extLst>
              <a:ext uri="{FF2B5EF4-FFF2-40B4-BE49-F238E27FC236}">
                <a16:creationId xmlns:a16="http://schemas.microsoft.com/office/drawing/2014/main" id="{AAF849AA-A8CF-FC4E-83F0-B842C8F389D3}"/>
              </a:ext>
            </a:extLst>
          </p:cNvPr>
          <p:cNvSpPr/>
          <p:nvPr userDrawn="1"/>
        </p:nvSpPr>
        <p:spPr>
          <a:xfrm>
            <a:off x="0" y="0"/>
            <a:ext cx="900000" cy="900000"/>
          </a:xfrm>
          <a:prstGeom prst="rect">
            <a:avLst/>
          </a:prstGeom>
          <a:solidFill>
            <a:srgbClr val="8B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4" name="Segnaposto piè di pagina 4">
            <a:extLst>
              <a:ext uri="{FF2B5EF4-FFF2-40B4-BE49-F238E27FC236}">
                <a16:creationId xmlns:a16="http://schemas.microsoft.com/office/drawing/2014/main" id="{4579C5ED-FFF7-E344-8FCE-9566DC5E84D6}"/>
              </a:ext>
            </a:extLst>
          </p:cNvPr>
          <p:cNvSpPr>
            <a:spLocks noGrp="1"/>
          </p:cNvSpPr>
          <p:nvPr>
            <p:ph type="ftr" sz="quarter" idx="3"/>
          </p:nvPr>
        </p:nvSpPr>
        <p:spPr>
          <a:xfrm>
            <a:off x="204184" y="6398438"/>
            <a:ext cx="107315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Tree>
    <p:extLst>
      <p:ext uri="{BB962C8B-B14F-4D97-AF65-F5344CB8AC3E}">
        <p14:creationId xmlns:p14="http://schemas.microsoft.com/office/powerpoint/2010/main" val="906321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037968" y="0"/>
            <a:ext cx="10544432" cy="1143000"/>
          </a:xfrm>
        </p:spPr>
        <p:txBody>
          <a:bodyPr/>
          <a:lstStyle>
            <a:lvl1pPr>
              <a:defRPr/>
            </a:lvl1pPr>
          </a:lstStyle>
          <a:p>
            <a:r>
              <a:rPr lang="it-IT"/>
              <a:t>Fare clic per modificare lo stile del titolo dello schema</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p>
        </p:txBody>
      </p:sp>
      <p:sp>
        <p:nvSpPr>
          <p:cNvPr id="9" name="Segnaposto numero diapositiva 8"/>
          <p:cNvSpPr>
            <a:spLocks noGrp="1"/>
          </p:cNvSpPr>
          <p:nvPr>
            <p:ph type="sldNum" sz="quarter" idx="12"/>
          </p:nvPr>
        </p:nvSpPr>
        <p:spPr>
          <a:xfrm>
            <a:off x="11129319" y="6400800"/>
            <a:ext cx="906161" cy="365125"/>
          </a:xfrm>
        </p:spPr>
        <p:txBody>
          <a:bodyPr/>
          <a:lstStyle/>
          <a:p>
            <a:fld id="{ABF4B31E-2D6D-3D43-86E8-E074AD6C9D3B}" type="slidenum">
              <a:rPr lang="it-IT" smtClean="0"/>
              <a:t>‹N›</a:t>
            </a:fld>
            <a:endParaRPr lang="it-IT"/>
          </a:p>
        </p:txBody>
      </p:sp>
      <p:sp>
        <p:nvSpPr>
          <p:cNvPr id="11" name="Google Shape;11;p2"/>
          <p:cNvSpPr/>
          <p:nvPr userDrawn="1"/>
        </p:nvSpPr>
        <p:spPr>
          <a:xfrm>
            <a:off x="6955922" y="6809623"/>
            <a:ext cx="1690113" cy="63719"/>
          </a:xfrm>
          <a:prstGeom prst="rect">
            <a:avLst/>
          </a:prstGeom>
          <a:solidFill>
            <a:srgbClr val="0C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2" name="Google Shape;12;p2"/>
          <p:cNvSpPr/>
          <p:nvPr userDrawn="1"/>
        </p:nvSpPr>
        <p:spPr>
          <a:xfrm>
            <a:off x="7918076" y="6809623"/>
            <a:ext cx="1690113" cy="63719"/>
          </a:xfrm>
          <a:prstGeom prst="rect">
            <a:avLst/>
          </a:prstGeom>
          <a:solidFill>
            <a:srgbClr val="055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3" name="Google Shape;14;p2"/>
          <p:cNvSpPr/>
          <p:nvPr userDrawn="1"/>
        </p:nvSpPr>
        <p:spPr>
          <a:xfrm>
            <a:off x="162" y="6809623"/>
            <a:ext cx="12215037" cy="63719"/>
          </a:xfrm>
          <a:prstGeom prst="rect">
            <a:avLst/>
          </a:prstGeom>
          <a:solidFill>
            <a:srgbClr val="1CC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4" name="Google Shape;131;p18">
            <a:extLst>
              <a:ext uri="{FF2B5EF4-FFF2-40B4-BE49-F238E27FC236}">
                <a16:creationId xmlns:a16="http://schemas.microsoft.com/office/drawing/2014/main" id="{01EFB907-3601-CA4F-BA6A-98913FDC0C87}"/>
              </a:ext>
            </a:extLst>
          </p:cNvPr>
          <p:cNvSpPr/>
          <p:nvPr userDrawn="1"/>
        </p:nvSpPr>
        <p:spPr>
          <a:xfrm>
            <a:off x="0" y="0"/>
            <a:ext cx="900000" cy="900000"/>
          </a:xfrm>
          <a:prstGeom prst="rect">
            <a:avLst/>
          </a:prstGeom>
          <a:solidFill>
            <a:srgbClr val="8B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5" name="Segnaposto piè di pagina 4">
            <a:extLst>
              <a:ext uri="{FF2B5EF4-FFF2-40B4-BE49-F238E27FC236}">
                <a16:creationId xmlns:a16="http://schemas.microsoft.com/office/drawing/2014/main" id="{8FE2D3C9-753F-5340-B03F-80A0D7621355}"/>
              </a:ext>
            </a:extLst>
          </p:cNvPr>
          <p:cNvSpPr>
            <a:spLocks noGrp="1"/>
          </p:cNvSpPr>
          <p:nvPr>
            <p:ph type="ftr" sz="quarter" idx="13"/>
          </p:nvPr>
        </p:nvSpPr>
        <p:spPr>
          <a:xfrm>
            <a:off x="204184" y="6398438"/>
            <a:ext cx="107315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Tree>
    <p:extLst>
      <p:ext uri="{BB962C8B-B14F-4D97-AF65-F5344CB8AC3E}">
        <p14:creationId xmlns:p14="http://schemas.microsoft.com/office/powerpoint/2010/main" val="393577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223319" y="0"/>
            <a:ext cx="10630929" cy="1143000"/>
          </a:xfrm>
        </p:spPr>
        <p:txBody>
          <a:bodyPr/>
          <a:lstStyle/>
          <a:p>
            <a:r>
              <a:rPr lang="it-IT"/>
              <a:t>Fare clic per modificare lo stile del titolo dello schema</a:t>
            </a:r>
          </a:p>
        </p:txBody>
      </p:sp>
      <p:sp>
        <p:nvSpPr>
          <p:cNvPr id="7" name="Google Shape;11;p2"/>
          <p:cNvSpPr/>
          <p:nvPr userDrawn="1"/>
        </p:nvSpPr>
        <p:spPr>
          <a:xfrm>
            <a:off x="6955922" y="6809623"/>
            <a:ext cx="1690113" cy="63719"/>
          </a:xfrm>
          <a:prstGeom prst="rect">
            <a:avLst/>
          </a:prstGeom>
          <a:solidFill>
            <a:srgbClr val="0C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8" name="Google Shape;12;p2"/>
          <p:cNvSpPr/>
          <p:nvPr userDrawn="1"/>
        </p:nvSpPr>
        <p:spPr>
          <a:xfrm>
            <a:off x="7918076" y="6809623"/>
            <a:ext cx="1690113" cy="63719"/>
          </a:xfrm>
          <a:prstGeom prst="rect">
            <a:avLst/>
          </a:prstGeom>
          <a:solidFill>
            <a:srgbClr val="055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9" name="Google Shape;14;p2"/>
          <p:cNvSpPr/>
          <p:nvPr userDrawn="1"/>
        </p:nvSpPr>
        <p:spPr>
          <a:xfrm>
            <a:off x="162" y="6809623"/>
            <a:ext cx="12215037" cy="63719"/>
          </a:xfrm>
          <a:prstGeom prst="rect">
            <a:avLst/>
          </a:prstGeom>
          <a:solidFill>
            <a:srgbClr val="1CC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0" name="Segnaposto numero diapositiva 8">
            <a:extLst>
              <a:ext uri="{FF2B5EF4-FFF2-40B4-BE49-F238E27FC236}">
                <a16:creationId xmlns:a16="http://schemas.microsoft.com/office/drawing/2014/main" id="{72925A27-619E-114D-A6D6-4549FD2A67EA}"/>
              </a:ext>
            </a:extLst>
          </p:cNvPr>
          <p:cNvSpPr>
            <a:spLocks noGrp="1"/>
          </p:cNvSpPr>
          <p:nvPr>
            <p:ph type="sldNum" sz="quarter" idx="12"/>
          </p:nvPr>
        </p:nvSpPr>
        <p:spPr>
          <a:xfrm>
            <a:off x="11129319" y="6400800"/>
            <a:ext cx="906161" cy="365125"/>
          </a:xfrm>
        </p:spPr>
        <p:txBody>
          <a:bodyPr/>
          <a:lstStyle/>
          <a:p>
            <a:fld id="{ABF4B31E-2D6D-3D43-86E8-E074AD6C9D3B}" type="slidenum">
              <a:rPr lang="it-IT" smtClean="0"/>
              <a:t>‹N›</a:t>
            </a:fld>
            <a:endParaRPr lang="it-IT"/>
          </a:p>
        </p:txBody>
      </p:sp>
      <p:sp>
        <p:nvSpPr>
          <p:cNvPr id="11" name="Google Shape;131;p18">
            <a:extLst>
              <a:ext uri="{FF2B5EF4-FFF2-40B4-BE49-F238E27FC236}">
                <a16:creationId xmlns:a16="http://schemas.microsoft.com/office/drawing/2014/main" id="{B0D5E3B6-BCBA-F84E-A9BD-8E0174440F82}"/>
              </a:ext>
            </a:extLst>
          </p:cNvPr>
          <p:cNvSpPr/>
          <p:nvPr userDrawn="1"/>
        </p:nvSpPr>
        <p:spPr>
          <a:xfrm>
            <a:off x="0" y="0"/>
            <a:ext cx="900000" cy="900000"/>
          </a:xfrm>
          <a:prstGeom prst="rect">
            <a:avLst/>
          </a:prstGeom>
          <a:solidFill>
            <a:srgbClr val="8B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2" name="Segnaposto piè di pagina 4">
            <a:extLst>
              <a:ext uri="{FF2B5EF4-FFF2-40B4-BE49-F238E27FC236}">
                <a16:creationId xmlns:a16="http://schemas.microsoft.com/office/drawing/2014/main" id="{5E4DDE6E-5DD6-6749-BE75-6806B47D7881}"/>
              </a:ext>
            </a:extLst>
          </p:cNvPr>
          <p:cNvSpPr>
            <a:spLocks noGrp="1"/>
          </p:cNvSpPr>
          <p:nvPr>
            <p:ph type="ftr" sz="quarter" idx="3"/>
          </p:nvPr>
        </p:nvSpPr>
        <p:spPr>
          <a:xfrm>
            <a:off x="204184" y="6398438"/>
            <a:ext cx="107315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Tree>
    <p:extLst>
      <p:ext uri="{BB962C8B-B14F-4D97-AF65-F5344CB8AC3E}">
        <p14:creationId xmlns:p14="http://schemas.microsoft.com/office/powerpoint/2010/main" val="76483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6" name="Google Shape;11;p2"/>
          <p:cNvSpPr/>
          <p:nvPr userDrawn="1"/>
        </p:nvSpPr>
        <p:spPr>
          <a:xfrm>
            <a:off x="6955922" y="6809623"/>
            <a:ext cx="1690113" cy="63719"/>
          </a:xfrm>
          <a:prstGeom prst="rect">
            <a:avLst/>
          </a:prstGeom>
          <a:solidFill>
            <a:srgbClr val="0C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7" name="Google Shape;12;p2"/>
          <p:cNvSpPr/>
          <p:nvPr userDrawn="1"/>
        </p:nvSpPr>
        <p:spPr>
          <a:xfrm>
            <a:off x="7918076" y="6809623"/>
            <a:ext cx="1690113" cy="63719"/>
          </a:xfrm>
          <a:prstGeom prst="rect">
            <a:avLst/>
          </a:prstGeom>
          <a:solidFill>
            <a:srgbClr val="055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8" name="Google Shape;14;p2"/>
          <p:cNvSpPr/>
          <p:nvPr userDrawn="1"/>
        </p:nvSpPr>
        <p:spPr>
          <a:xfrm>
            <a:off x="162" y="6809623"/>
            <a:ext cx="12215037" cy="63719"/>
          </a:xfrm>
          <a:prstGeom prst="rect">
            <a:avLst/>
          </a:prstGeom>
          <a:solidFill>
            <a:srgbClr val="1CC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9" name="Segnaposto numero diapositiva 8">
            <a:extLst>
              <a:ext uri="{FF2B5EF4-FFF2-40B4-BE49-F238E27FC236}">
                <a16:creationId xmlns:a16="http://schemas.microsoft.com/office/drawing/2014/main" id="{D0E60219-3933-8F4E-A008-511BC7E14598}"/>
              </a:ext>
            </a:extLst>
          </p:cNvPr>
          <p:cNvSpPr>
            <a:spLocks noGrp="1"/>
          </p:cNvSpPr>
          <p:nvPr>
            <p:ph type="sldNum" sz="quarter" idx="12"/>
          </p:nvPr>
        </p:nvSpPr>
        <p:spPr>
          <a:xfrm>
            <a:off x="11129319" y="6400800"/>
            <a:ext cx="906161" cy="365125"/>
          </a:xfrm>
        </p:spPr>
        <p:txBody>
          <a:bodyPr/>
          <a:lstStyle/>
          <a:p>
            <a:fld id="{ABF4B31E-2D6D-3D43-86E8-E074AD6C9D3B}" type="slidenum">
              <a:rPr lang="it-IT" smtClean="0"/>
              <a:t>‹N›</a:t>
            </a:fld>
            <a:endParaRPr lang="it-IT"/>
          </a:p>
        </p:txBody>
      </p:sp>
      <p:sp>
        <p:nvSpPr>
          <p:cNvPr id="10" name="Google Shape;131;p18">
            <a:extLst>
              <a:ext uri="{FF2B5EF4-FFF2-40B4-BE49-F238E27FC236}">
                <a16:creationId xmlns:a16="http://schemas.microsoft.com/office/drawing/2014/main" id="{14FFCC9B-3001-2D4E-91FA-3BF2447012BE}"/>
              </a:ext>
            </a:extLst>
          </p:cNvPr>
          <p:cNvSpPr/>
          <p:nvPr userDrawn="1"/>
        </p:nvSpPr>
        <p:spPr>
          <a:xfrm>
            <a:off x="0" y="0"/>
            <a:ext cx="900000" cy="900000"/>
          </a:xfrm>
          <a:prstGeom prst="rect">
            <a:avLst/>
          </a:prstGeom>
          <a:solidFill>
            <a:srgbClr val="8B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1" name="Segnaposto piè di pagina 4">
            <a:extLst>
              <a:ext uri="{FF2B5EF4-FFF2-40B4-BE49-F238E27FC236}">
                <a16:creationId xmlns:a16="http://schemas.microsoft.com/office/drawing/2014/main" id="{5A38928E-306C-FE48-924A-1EB42C705FD0}"/>
              </a:ext>
            </a:extLst>
          </p:cNvPr>
          <p:cNvSpPr>
            <a:spLocks noGrp="1"/>
          </p:cNvSpPr>
          <p:nvPr>
            <p:ph type="ftr" sz="quarter" idx="3"/>
          </p:nvPr>
        </p:nvSpPr>
        <p:spPr>
          <a:xfrm>
            <a:off x="204184" y="6398438"/>
            <a:ext cx="107315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Tree>
    <p:extLst>
      <p:ext uri="{BB962C8B-B14F-4D97-AF65-F5344CB8AC3E}">
        <p14:creationId xmlns:p14="http://schemas.microsoft.com/office/powerpoint/2010/main" val="3280054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020913" y="273050"/>
            <a:ext cx="3599771" cy="1162050"/>
          </a:xfrm>
        </p:spPr>
        <p:txBody>
          <a:bodyPr anchor="b"/>
          <a:lstStyle>
            <a:lvl1pPr algn="l">
              <a:defRPr sz="2000" b="1"/>
            </a:lvl1pPr>
          </a:lstStyle>
          <a:p>
            <a:r>
              <a:rPr lang="it-IT"/>
              <a:t>Fare clic per modificare lo stile del titolo dello schema</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
Secondo livello
Terzo livello
Quarto livello
Quinto livello</a:t>
            </a:r>
          </a:p>
        </p:txBody>
      </p:sp>
      <p:sp>
        <p:nvSpPr>
          <p:cNvPr id="4" name="Segnaposto testo 3"/>
          <p:cNvSpPr>
            <a:spLocks noGrp="1"/>
          </p:cNvSpPr>
          <p:nvPr>
            <p:ph type="body" sz="half" idx="2"/>
          </p:nvPr>
        </p:nvSpPr>
        <p:spPr>
          <a:xfrm>
            <a:off x="1020913" y="1435101"/>
            <a:ext cx="359977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p>
        </p:txBody>
      </p:sp>
      <p:sp>
        <p:nvSpPr>
          <p:cNvPr id="9" name="Google Shape;11;p2"/>
          <p:cNvSpPr/>
          <p:nvPr userDrawn="1"/>
        </p:nvSpPr>
        <p:spPr>
          <a:xfrm>
            <a:off x="6955922" y="6809623"/>
            <a:ext cx="1690113" cy="63719"/>
          </a:xfrm>
          <a:prstGeom prst="rect">
            <a:avLst/>
          </a:prstGeom>
          <a:solidFill>
            <a:srgbClr val="0C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0" name="Google Shape;12;p2"/>
          <p:cNvSpPr/>
          <p:nvPr userDrawn="1"/>
        </p:nvSpPr>
        <p:spPr>
          <a:xfrm>
            <a:off x="7918076" y="6809623"/>
            <a:ext cx="1690113" cy="63719"/>
          </a:xfrm>
          <a:prstGeom prst="rect">
            <a:avLst/>
          </a:prstGeom>
          <a:solidFill>
            <a:srgbClr val="055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1" name="Google Shape;14;p2"/>
          <p:cNvSpPr/>
          <p:nvPr userDrawn="1"/>
        </p:nvSpPr>
        <p:spPr>
          <a:xfrm>
            <a:off x="162" y="6809623"/>
            <a:ext cx="12215037" cy="63719"/>
          </a:xfrm>
          <a:prstGeom prst="rect">
            <a:avLst/>
          </a:prstGeom>
          <a:solidFill>
            <a:srgbClr val="1CC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2" name="Segnaposto numero diapositiva 8">
            <a:extLst>
              <a:ext uri="{FF2B5EF4-FFF2-40B4-BE49-F238E27FC236}">
                <a16:creationId xmlns:a16="http://schemas.microsoft.com/office/drawing/2014/main" id="{F603F465-4B0F-354D-B709-F0586727FD91}"/>
              </a:ext>
            </a:extLst>
          </p:cNvPr>
          <p:cNvSpPr>
            <a:spLocks noGrp="1"/>
          </p:cNvSpPr>
          <p:nvPr>
            <p:ph type="sldNum" sz="quarter" idx="12"/>
          </p:nvPr>
        </p:nvSpPr>
        <p:spPr>
          <a:xfrm>
            <a:off x="11129319" y="6400800"/>
            <a:ext cx="906161" cy="365125"/>
          </a:xfrm>
        </p:spPr>
        <p:txBody>
          <a:bodyPr/>
          <a:lstStyle/>
          <a:p>
            <a:fld id="{ABF4B31E-2D6D-3D43-86E8-E074AD6C9D3B}" type="slidenum">
              <a:rPr lang="it-IT" smtClean="0"/>
              <a:t>‹N›</a:t>
            </a:fld>
            <a:endParaRPr lang="it-IT"/>
          </a:p>
        </p:txBody>
      </p:sp>
      <p:sp>
        <p:nvSpPr>
          <p:cNvPr id="13" name="Google Shape;131;p18">
            <a:extLst>
              <a:ext uri="{FF2B5EF4-FFF2-40B4-BE49-F238E27FC236}">
                <a16:creationId xmlns:a16="http://schemas.microsoft.com/office/drawing/2014/main" id="{478B1528-714E-B741-A91D-F798F744FF2F}"/>
              </a:ext>
            </a:extLst>
          </p:cNvPr>
          <p:cNvSpPr/>
          <p:nvPr userDrawn="1"/>
        </p:nvSpPr>
        <p:spPr>
          <a:xfrm>
            <a:off x="0" y="0"/>
            <a:ext cx="900000" cy="900000"/>
          </a:xfrm>
          <a:prstGeom prst="rect">
            <a:avLst/>
          </a:prstGeom>
          <a:solidFill>
            <a:srgbClr val="8B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4" name="Segnaposto piè di pagina 4">
            <a:extLst>
              <a:ext uri="{FF2B5EF4-FFF2-40B4-BE49-F238E27FC236}">
                <a16:creationId xmlns:a16="http://schemas.microsoft.com/office/drawing/2014/main" id="{A67C47D0-5C3E-F842-83D0-BE973AAE763F}"/>
              </a:ext>
            </a:extLst>
          </p:cNvPr>
          <p:cNvSpPr>
            <a:spLocks noGrp="1"/>
          </p:cNvSpPr>
          <p:nvPr>
            <p:ph type="ftr" sz="quarter" idx="3"/>
          </p:nvPr>
        </p:nvSpPr>
        <p:spPr>
          <a:xfrm>
            <a:off x="204184" y="6398438"/>
            <a:ext cx="107315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Tree>
    <p:extLst>
      <p:ext uri="{BB962C8B-B14F-4D97-AF65-F5344CB8AC3E}">
        <p14:creationId xmlns:p14="http://schemas.microsoft.com/office/powerpoint/2010/main" val="2986311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 dello schema</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p>
        </p:txBody>
      </p:sp>
      <p:sp>
        <p:nvSpPr>
          <p:cNvPr id="9" name="Google Shape;11;p2"/>
          <p:cNvSpPr/>
          <p:nvPr userDrawn="1"/>
        </p:nvSpPr>
        <p:spPr>
          <a:xfrm>
            <a:off x="6955922" y="6809623"/>
            <a:ext cx="1690113" cy="63719"/>
          </a:xfrm>
          <a:prstGeom prst="rect">
            <a:avLst/>
          </a:prstGeom>
          <a:solidFill>
            <a:srgbClr val="0C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0" name="Google Shape;12;p2"/>
          <p:cNvSpPr/>
          <p:nvPr userDrawn="1"/>
        </p:nvSpPr>
        <p:spPr>
          <a:xfrm>
            <a:off x="7918076" y="6809623"/>
            <a:ext cx="1690113" cy="63719"/>
          </a:xfrm>
          <a:prstGeom prst="rect">
            <a:avLst/>
          </a:prstGeom>
          <a:solidFill>
            <a:srgbClr val="055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1" name="Google Shape;14;p2"/>
          <p:cNvSpPr/>
          <p:nvPr userDrawn="1"/>
        </p:nvSpPr>
        <p:spPr>
          <a:xfrm>
            <a:off x="162" y="6809623"/>
            <a:ext cx="12215037" cy="63719"/>
          </a:xfrm>
          <a:prstGeom prst="rect">
            <a:avLst/>
          </a:prstGeom>
          <a:solidFill>
            <a:srgbClr val="1CC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2" name="Segnaposto numero diapositiva 8">
            <a:extLst>
              <a:ext uri="{FF2B5EF4-FFF2-40B4-BE49-F238E27FC236}">
                <a16:creationId xmlns:a16="http://schemas.microsoft.com/office/drawing/2014/main" id="{8005A174-B5B5-0647-AADF-E0AF1B294159}"/>
              </a:ext>
            </a:extLst>
          </p:cNvPr>
          <p:cNvSpPr>
            <a:spLocks noGrp="1"/>
          </p:cNvSpPr>
          <p:nvPr>
            <p:ph type="sldNum" sz="quarter" idx="12"/>
          </p:nvPr>
        </p:nvSpPr>
        <p:spPr>
          <a:xfrm>
            <a:off x="11129319" y="6400800"/>
            <a:ext cx="906161" cy="365125"/>
          </a:xfrm>
        </p:spPr>
        <p:txBody>
          <a:bodyPr/>
          <a:lstStyle/>
          <a:p>
            <a:fld id="{ABF4B31E-2D6D-3D43-86E8-E074AD6C9D3B}" type="slidenum">
              <a:rPr lang="it-IT" smtClean="0"/>
              <a:t>‹N›</a:t>
            </a:fld>
            <a:endParaRPr lang="it-IT"/>
          </a:p>
        </p:txBody>
      </p:sp>
      <p:sp>
        <p:nvSpPr>
          <p:cNvPr id="13" name="Google Shape;131;p18">
            <a:extLst>
              <a:ext uri="{FF2B5EF4-FFF2-40B4-BE49-F238E27FC236}">
                <a16:creationId xmlns:a16="http://schemas.microsoft.com/office/drawing/2014/main" id="{F759C94A-E5A8-E547-9C49-B8EC5C90DDE9}"/>
              </a:ext>
            </a:extLst>
          </p:cNvPr>
          <p:cNvSpPr/>
          <p:nvPr userDrawn="1"/>
        </p:nvSpPr>
        <p:spPr>
          <a:xfrm>
            <a:off x="0" y="0"/>
            <a:ext cx="900000" cy="900000"/>
          </a:xfrm>
          <a:prstGeom prst="rect">
            <a:avLst/>
          </a:prstGeom>
          <a:solidFill>
            <a:srgbClr val="8BD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alibri Light"/>
              <a:ea typeface="Calibri Light"/>
              <a:cs typeface="Calibri Light"/>
            </a:endParaRPr>
          </a:p>
        </p:txBody>
      </p:sp>
      <p:sp>
        <p:nvSpPr>
          <p:cNvPr id="14" name="Segnaposto piè di pagina 4">
            <a:extLst>
              <a:ext uri="{FF2B5EF4-FFF2-40B4-BE49-F238E27FC236}">
                <a16:creationId xmlns:a16="http://schemas.microsoft.com/office/drawing/2014/main" id="{16268074-79AC-3A44-B8E7-460CF4640029}"/>
              </a:ext>
            </a:extLst>
          </p:cNvPr>
          <p:cNvSpPr>
            <a:spLocks noGrp="1"/>
          </p:cNvSpPr>
          <p:nvPr>
            <p:ph type="ftr" sz="quarter" idx="3"/>
          </p:nvPr>
        </p:nvSpPr>
        <p:spPr>
          <a:xfrm>
            <a:off x="204184" y="6398438"/>
            <a:ext cx="107315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Tree>
    <p:extLst>
      <p:ext uri="{BB962C8B-B14F-4D97-AF65-F5344CB8AC3E}">
        <p14:creationId xmlns:p14="http://schemas.microsoft.com/office/powerpoint/2010/main" val="352391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dirty="0"/>
              <a:t>Fare clic per modificare stile</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4B31E-2D6D-3D43-86E8-E074AD6C9D3B}" type="slidenum">
              <a:rPr lang="it-IT" smtClean="0"/>
              <a:t>‹N›</a:t>
            </a:fld>
            <a:endParaRPr lang="it-IT"/>
          </a:p>
        </p:txBody>
      </p:sp>
    </p:spTree>
    <p:extLst>
      <p:ext uri="{BB962C8B-B14F-4D97-AF65-F5344CB8AC3E}">
        <p14:creationId xmlns:p14="http://schemas.microsoft.com/office/powerpoint/2010/main" val="3761044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3A47E8-5994-694C-9F42-6CF99C06AFA2}"/>
              </a:ext>
            </a:extLst>
          </p:cNvPr>
          <p:cNvSpPr>
            <a:spLocks noGrp="1"/>
          </p:cNvSpPr>
          <p:nvPr>
            <p:ph type="ctrTitle"/>
          </p:nvPr>
        </p:nvSpPr>
        <p:spPr/>
        <p:txBody>
          <a:bodyPr/>
          <a:lstStyle/>
          <a:p>
            <a:r>
              <a:rPr lang="it-IT" dirty="0">
                <a:latin typeface="Akzidenz-Grotesk BQ Extra Conde" pitchFamily="50" charset="0"/>
              </a:rPr>
              <a:t>Ethics &amp; Privacy </a:t>
            </a:r>
            <a:br>
              <a:rPr lang="it-IT" sz="3200" dirty="0">
                <a:latin typeface="Akzidenz-Grotesk BQ Extra Conde" pitchFamily="50" charset="0"/>
              </a:rPr>
            </a:br>
            <a:r>
              <a:rPr lang="it-IT" sz="2800" dirty="0" err="1">
                <a:latin typeface="Akzidenz-Grotesk BQ Extra Conde" pitchFamily="50" charset="0"/>
              </a:rPr>
              <a:t>Towards</a:t>
            </a:r>
            <a:r>
              <a:rPr lang="it-IT" sz="2800" dirty="0">
                <a:latin typeface="Akzidenz-Grotesk BQ Extra Conde" pitchFamily="50" charset="0"/>
              </a:rPr>
              <a:t> a Responsible Data Science</a:t>
            </a:r>
            <a:endParaRPr lang="it-IT" sz="4400" dirty="0"/>
          </a:p>
        </p:txBody>
      </p:sp>
      <p:sp>
        <p:nvSpPr>
          <p:cNvPr id="3" name="Segnaposto testo 2">
            <a:extLst>
              <a:ext uri="{FF2B5EF4-FFF2-40B4-BE49-F238E27FC236}">
                <a16:creationId xmlns:a16="http://schemas.microsoft.com/office/drawing/2014/main" id="{F8FA00C9-04A0-AB40-950C-3F8239CE9040}"/>
              </a:ext>
            </a:extLst>
          </p:cNvPr>
          <p:cNvSpPr>
            <a:spLocks noGrp="1"/>
          </p:cNvSpPr>
          <p:nvPr>
            <p:ph type="body" sz="quarter" idx="10"/>
          </p:nvPr>
        </p:nvSpPr>
        <p:spPr/>
        <p:txBody>
          <a:bodyPr>
            <a:normAutofit fontScale="85000" lnSpcReduction="20000"/>
          </a:bodyPr>
          <a:lstStyle/>
          <a:p>
            <a:r>
              <a:rPr lang="it-IT" dirty="0"/>
              <a:t>Francesca Pratesi</a:t>
            </a:r>
            <a:br>
              <a:rPr lang="it-IT" dirty="0"/>
            </a:br>
            <a:r>
              <a:rPr lang="it-IT" dirty="0"/>
              <a:t>University of Pisa / ISTI – CNR</a:t>
            </a:r>
          </a:p>
          <a:p>
            <a:r>
              <a:rPr lang="it-IT" dirty="0"/>
              <a:t>francesca.pratesi@isti.cnr.it</a:t>
            </a:r>
          </a:p>
        </p:txBody>
      </p:sp>
      <p:sp>
        <p:nvSpPr>
          <p:cNvPr id="4" name="Segnaposto piè di pagina 3">
            <a:extLst>
              <a:ext uri="{FF2B5EF4-FFF2-40B4-BE49-F238E27FC236}">
                <a16:creationId xmlns:a16="http://schemas.microsoft.com/office/drawing/2014/main" id="{47B18068-1C49-0549-9D46-A00F65FA7F02}"/>
              </a:ext>
            </a:extLst>
          </p:cNvPr>
          <p:cNvSpPr>
            <a:spLocks noGrp="1"/>
          </p:cNvSpPr>
          <p:nvPr>
            <p:ph type="ftr" sz="quarter" idx="3"/>
          </p:nvPr>
        </p:nvSpPr>
        <p:spPr/>
        <p:txBody>
          <a:bodyPr/>
          <a:lstStyle/>
          <a:p>
            <a:r>
              <a:rPr lang="it-IT" dirty="0"/>
              <a:t>EGI Conference – 2 November 2020</a:t>
            </a:r>
          </a:p>
        </p:txBody>
      </p:sp>
    </p:spTree>
    <p:extLst>
      <p:ext uri="{BB962C8B-B14F-4D97-AF65-F5344CB8AC3E}">
        <p14:creationId xmlns:p14="http://schemas.microsoft.com/office/powerpoint/2010/main" val="315617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686146" y="559157"/>
            <a:ext cx="8819708" cy="710523"/>
          </a:xfrm>
        </p:spPr>
        <p:txBody>
          <a:bodyPr>
            <a:noAutofit/>
          </a:bodyPr>
          <a:lstStyle/>
          <a:p>
            <a:r>
              <a:rPr lang="en-US" sz="3600" b="1" dirty="0">
                <a:latin typeface="Calibri" panose="020F0502020204030204" pitchFamily="34" charset="0"/>
                <a:cs typeface="Calibri" panose="020F0502020204030204" pitchFamily="34" charset="0"/>
              </a:rPr>
              <a:t>THE GOVERNOR OF </a:t>
            </a:r>
            <a:r>
              <a:rPr lang="it-IT" sz="3600" b="1" dirty="0">
                <a:latin typeface="Calibri" panose="020F0502020204030204" pitchFamily="34" charset="0"/>
                <a:cs typeface="Calibri" panose="020F0502020204030204" pitchFamily="34" charset="0"/>
              </a:rPr>
              <a:t>MASSACHUSETTS’ CASE</a:t>
            </a:r>
          </a:p>
        </p:txBody>
      </p:sp>
      <p:sp>
        <p:nvSpPr>
          <p:cNvPr id="34818" name="Content Placeholder 2"/>
          <p:cNvSpPr>
            <a:spLocks noGrp="1"/>
          </p:cNvSpPr>
          <p:nvPr>
            <p:ph idx="1"/>
          </p:nvPr>
        </p:nvSpPr>
        <p:spPr>
          <a:xfrm>
            <a:off x="2222497" y="1828800"/>
            <a:ext cx="8512453" cy="3728852"/>
          </a:xfrm>
        </p:spPr>
        <p:txBody>
          <a:bodyPr>
            <a:normAutofit fontScale="92500" lnSpcReduction="10000"/>
          </a:bodyPr>
          <a:lstStyle/>
          <a:p>
            <a:r>
              <a:rPr lang="it-IT" sz="2800" dirty="0">
                <a:latin typeface="Calibri" panose="020F0502020204030204" pitchFamily="34" charset="0"/>
                <a:cs typeface="Calibri" panose="020F0502020204030204" pitchFamily="34" charset="0"/>
              </a:rPr>
              <a:t>An attack performed on a medical dataset (</a:t>
            </a:r>
            <a:r>
              <a:rPr lang="it-IT" sz="2800" b="1" dirty="0">
                <a:latin typeface="Calibri" panose="020F0502020204030204" pitchFamily="34" charset="0"/>
                <a:cs typeface="Calibri" panose="020F0502020204030204" pitchFamily="34" charset="0"/>
              </a:rPr>
              <a:t>without</a:t>
            </a:r>
            <a:r>
              <a:rPr lang="it-IT" sz="2800" dirty="0">
                <a:latin typeface="Calibri" panose="020F0502020204030204" pitchFamily="34" charset="0"/>
                <a:cs typeface="Calibri" panose="020F0502020204030204" pitchFamily="34" charset="0"/>
              </a:rPr>
              <a:t> direct identifier!) leads to re-identification of the Governor of MA</a:t>
            </a:r>
          </a:p>
          <a:p>
            <a:pPr lvl="1"/>
            <a:r>
              <a:rPr lang="en-US" sz="2200" dirty="0">
                <a:latin typeface="Calibri" panose="020F0502020204030204" pitchFamily="34" charset="0"/>
                <a:cs typeface="Calibri" panose="020F0502020204030204" pitchFamily="34" charset="0"/>
              </a:rPr>
              <a:t>MA published some (supposed secure) medical data (</a:t>
            </a:r>
            <a:r>
              <a:rPr lang="en-US" sz="2200" dirty="0">
                <a:solidFill>
                  <a:srgbClr val="FF0000"/>
                </a:solidFill>
                <a:latin typeface="Calibri" panose="020F0502020204030204" pitchFamily="34" charset="0"/>
                <a:cs typeface="Calibri" panose="020F0502020204030204" pitchFamily="34" charset="0"/>
              </a:rPr>
              <a:t>left</a:t>
            </a:r>
            <a:r>
              <a:rPr lang="en-US" sz="2200" dirty="0">
                <a:latin typeface="Calibri" panose="020F0502020204030204" pitchFamily="34" charset="0"/>
                <a:cs typeface="Calibri" panose="020F0502020204030204" pitchFamily="34" charset="0"/>
              </a:rPr>
              <a:t>)</a:t>
            </a:r>
          </a:p>
          <a:p>
            <a:pPr lvl="1"/>
            <a:r>
              <a:rPr lang="it-IT" sz="2200" dirty="0">
                <a:latin typeface="Calibri" panose="020F0502020204030204" pitchFamily="34" charset="0"/>
                <a:cs typeface="Calibri" panose="020F0502020204030204" pitchFamily="34" charset="0"/>
              </a:rPr>
              <a:t>Data about MA voters; public dataset (</a:t>
            </a:r>
            <a:r>
              <a:rPr lang="en-US" sz="2200" dirty="0">
                <a:solidFill>
                  <a:srgbClr val="FF0000"/>
                </a:solidFill>
                <a:latin typeface="Calibri" panose="020F0502020204030204" pitchFamily="34" charset="0"/>
                <a:cs typeface="Calibri" panose="020F0502020204030204" pitchFamily="34" charset="0"/>
              </a:rPr>
              <a:t>right</a:t>
            </a:r>
            <a:r>
              <a:rPr lang="en-US" sz="2200" dirty="0">
                <a:solidFill>
                  <a:srgbClr val="000000"/>
                </a:solidFill>
                <a:latin typeface="Calibri" panose="020F0502020204030204" pitchFamily="34" charset="0"/>
                <a:cs typeface="Calibri" panose="020F0502020204030204" pitchFamily="34" charset="0"/>
              </a:rPr>
              <a:t>)</a:t>
            </a:r>
          </a:p>
          <a:p>
            <a:pPr lvl="1"/>
            <a:endParaRPr lang="en-US" sz="1600" dirty="0">
              <a:solidFill>
                <a:srgbClr val="000000"/>
              </a:solidFill>
              <a:latin typeface="Calibri" panose="020F0502020204030204" pitchFamily="34" charset="0"/>
              <a:cs typeface="Calibri" panose="020F0502020204030204" pitchFamily="34" charset="0"/>
            </a:endParaRPr>
          </a:p>
          <a:p>
            <a:pPr marL="0" indent="0"/>
            <a:endParaRPr lang="en-US" sz="2000" dirty="0">
              <a:latin typeface="Calibri" panose="020F0502020204030204" pitchFamily="34" charset="0"/>
              <a:cs typeface="Calibri" panose="020F0502020204030204" pitchFamily="34" charset="0"/>
            </a:endParaRPr>
          </a:p>
          <a:p>
            <a:pPr>
              <a:buFontTx/>
              <a:buChar char="•"/>
            </a:pPr>
            <a:r>
              <a:rPr lang="en-US" sz="2600" dirty="0">
                <a:latin typeface="Calibri" panose="020F0502020204030204" pitchFamily="34" charset="0"/>
                <a:cs typeface="Calibri" panose="020F0502020204030204" pitchFamily="34" charset="0"/>
              </a:rPr>
              <a:t>Linking the two datasets we have:</a:t>
            </a:r>
          </a:p>
          <a:p>
            <a:pPr lvl="1">
              <a:buFontTx/>
              <a:buChar char="–"/>
            </a:pPr>
            <a:r>
              <a:rPr lang="en-US" sz="2200" b="1" dirty="0">
                <a:solidFill>
                  <a:srgbClr val="008000"/>
                </a:solidFill>
                <a:latin typeface="Calibri" panose="020F0502020204030204" pitchFamily="34" charset="0"/>
                <a:cs typeface="Calibri" panose="020F0502020204030204" pitchFamily="34" charset="0"/>
              </a:rPr>
              <a:t>6 persons with the same date of birth</a:t>
            </a:r>
          </a:p>
          <a:p>
            <a:pPr lvl="1">
              <a:buFontTx/>
              <a:buChar char="–"/>
            </a:pPr>
            <a:r>
              <a:rPr lang="en-US" sz="2200" b="1" dirty="0">
                <a:solidFill>
                  <a:schemeClr val="accent6">
                    <a:lumMod val="75000"/>
                  </a:schemeClr>
                </a:solidFill>
                <a:latin typeface="Calibri" panose="020F0502020204030204" pitchFamily="34" charset="0"/>
                <a:cs typeface="Calibri" panose="020F0502020204030204" pitchFamily="34" charset="0"/>
              </a:rPr>
              <a:t>3 were men</a:t>
            </a:r>
          </a:p>
          <a:p>
            <a:pPr lvl="1">
              <a:buFontTx/>
              <a:buChar char="–"/>
            </a:pPr>
            <a:r>
              <a:rPr lang="en-US" sz="2200" b="1" dirty="0">
                <a:solidFill>
                  <a:schemeClr val="bg1"/>
                </a:solidFill>
                <a:latin typeface="Calibri" panose="020F0502020204030204" pitchFamily="34" charset="0"/>
                <a:cs typeface="Calibri" panose="020F0502020204030204" pitchFamily="34" charset="0"/>
              </a:rPr>
              <a:t>Only 1 </a:t>
            </a:r>
            <a:r>
              <a:rPr lang="it-IT" sz="2200" b="1" dirty="0">
                <a:solidFill>
                  <a:schemeClr val="bg1"/>
                </a:solidFill>
                <a:latin typeface="Calibri" panose="020F0502020204030204" pitchFamily="34" charset="0"/>
                <a:cs typeface="Calibri" panose="020F0502020204030204" pitchFamily="34" charset="0"/>
              </a:rPr>
              <a:t>with the same ZIP code</a:t>
            </a:r>
            <a:endParaRPr lang="el-GR" sz="2200" b="1" dirty="0">
              <a:solidFill>
                <a:schemeClr val="bg1"/>
              </a:solidFill>
              <a:latin typeface="Calibri" panose="020F0502020204030204" pitchFamily="34" charset="0"/>
              <a:cs typeface="Calibri" panose="020F0502020204030204" pitchFamily="34" charset="0"/>
            </a:endParaRPr>
          </a:p>
          <a:p>
            <a:pPr lvl="1"/>
            <a:endParaRPr lang="en-US" sz="2200" dirty="0">
              <a:solidFill>
                <a:srgbClr val="000000"/>
              </a:solidFill>
              <a:latin typeface="Calibri" panose="020F0502020204030204" pitchFamily="34" charset="0"/>
              <a:cs typeface="Calibri" panose="020F0502020204030204" pitchFamily="34" charset="0"/>
            </a:endParaRPr>
          </a:p>
          <a:p>
            <a:pPr eaLnBrk="1" hangingPunct="1"/>
            <a:endParaRPr lang="it-IT" dirty="0">
              <a:latin typeface="Calibri" panose="020F0502020204030204" pitchFamily="34" charset="0"/>
              <a:cs typeface="Calibri" panose="020F0502020204030204" pitchFamily="34" charset="0"/>
            </a:endParaRP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378" y="3323034"/>
            <a:ext cx="3369477" cy="2234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2" name="TextBox 1"/>
          <p:cNvSpPr txBox="1">
            <a:spLocks noChangeArrowheads="1"/>
          </p:cNvSpPr>
          <p:nvPr/>
        </p:nvSpPr>
        <p:spPr bwMode="auto">
          <a:xfrm>
            <a:off x="1524001" y="5757847"/>
            <a:ext cx="921094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i="1">
                <a:solidFill>
                  <a:schemeClr val="tx1"/>
                </a:solidFill>
                <a:latin typeface="Arial" charset="0"/>
                <a:ea typeface="ＭＳ Ｐゴシック" charset="0"/>
                <a:cs typeface="ＭＳ Ｐゴシック" charset="0"/>
              </a:defRPr>
            </a:lvl1pPr>
            <a:lvl2pPr marL="742950" indent="-285750" eaLnBrk="0" hangingPunct="0">
              <a:defRPr sz="1600" i="1">
                <a:solidFill>
                  <a:schemeClr val="tx1"/>
                </a:solidFill>
                <a:latin typeface="Arial" charset="0"/>
                <a:ea typeface="ＭＳ Ｐゴシック" charset="0"/>
              </a:defRPr>
            </a:lvl2pPr>
            <a:lvl3pPr marL="1143000" indent="-228600" eaLnBrk="0" hangingPunct="0">
              <a:defRPr sz="1600" i="1">
                <a:solidFill>
                  <a:schemeClr val="tx1"/>
                </a:solidFill>
                <a:latin typeface="Arial" charset="0"/>
                <a:ea typeface="ＭＳ Ｐゴシック" charset="0"/>
              </a:defRPr>
            </a:lvl3pPr>
            <a:lvl4pPr marL="1600200" indent="-228600" eaLnBrk="0" hangingPunct="0">
              <a:defRPr sz="1600" i="1">
                <a:solidFill>
                  <a:schemeClr val="tx1"/>
                </a:solidFill>
                <a:latin typeface="Arial" charset="0"/>
                <a:ea typeface="ＭＳ Ｐゴシック" charset="0"/>
              </a:defRPr>
            </a:lvl4pPr>
            <a:lvl5pPr marL="2057400" indent="-228600" eaLnBrk="0" hangingPunct="0">
              <a:defRPr sz="1600" i="1">
                <a:solidFill>
                  <a:schemeClr val="tx1"/>
                </a:solidFill>
                <a:latin typeface="Arial" charset="0"/>
                <a:ea typeface="ＭＳ Ｐゴシック" charset="0"/>
              </a:defRPr>
            </a:lvl5pPr>
            <a:lvl6pPr marL="2514600" indent="-228600" eaLnBrk="0" fontAlgn="base" hangingPunct="0">
              <a:spcBef>
                <a:spcPct val="0"/>
              </a:spcBef>
              <a:spcAft>
                <a:spcPct val="0"/>
              </a:spcAft>
              <a:defRPr sz="1600" i="1">
                <a:solidFill>
                  <a:schemeClr val="tx1"/>
                </a:solidFill>
                <a:latin typeface="Arial" charset="0"/>
                <a:ea typeface="ＭＳ Ｐゴシック" charset="0"/>
              </a:defRPr>
            </a:lvl6pPr>
            <a:lvl7pPr marL="2971800" indent="-228600" eaLnBrk="0" fontAlgn="base" hangingPunct="0">
              <a:spcBef>
                <a:spcPct val="0"/>
              </a:spcBef>
              <a:spcAft>
                <a:spcPct val="0"/>
              </a:spcAft>
              <a:defRPr sz="1600" i="1">
                <a:solidFill>
                  <a:schemeClr val="tx1"/>
                </a:solidFill>
                <a:latin typeface="Arial" charset="0"/>
                <a:ea typeface="ＭＳ Ｐゴシック" charset="0"/>
              </a:defRPr>
            </a:lvl7pPr>
            <a:lvl8pPr marL="3429000" indent="-228600" eaLnBrk="0" fontAlgn="base" hangingPunct="0">
              <a:spcBef>
                <a:spcPct val="0"/>
              </a:spcBef>
              <a:spcAft>
                <a:spcPct val="0"/>
              </a:spcAft>
              <a:defRPr sz="1600" i="1">
                <a:solidFill>
                  <a:schemeClr val="tx1"/>
                </a:solidFill>
                <a:latin typeface="Arial" charset="0"/>
                <a:ea typeface="ＭＳ Ｐゴシック" charset="0"/>
              </a:defRPr>
            </a:lvl8pPr>
            <a:lvl9pPr marL="3886200" indent="-228600" eaLnBrk="0" fontAlgn="base" hangingPunct="0">
              <a:spcBef>
                <a:spcPct val="0"/>
              </a:spcBef>
              <a:spcAft>
                <a:spcPct val="0"/>
              </a:spcAft>
              <a:defRPr sz="1600" i="1">
                <a:solidFill>
                  <a:schemeClr val="tx1"/>
                </a:solidFill>
                <a:latin typeface="Arial" charset="0"/>
                <a:ea typeface="ＭＳ Ｐゴシック" charset="0"/>
              </a:defRPr>
            </a:lvl9pPr>
          </a:lstStyle>
          <a:p>
            <a:pPr defTabSz="342900" eaLnBrk="1" hangingPunct="1"/>
            <a:br>
              <a:rPr lang="en-US" sz="1400" dirty="0">
                <a:solidFill>
                  <a:schemeClr val="bg2"/>
                </a:solidFill>
                <a:latin typeface="Calibri" panose="020F0502020204030204" pitchFamily="34" charset="0"/>
                <a:cs typeface="Calibri" panose="020F0502020204030204" pitchFamily="34" charset="0"/>
              </a:rPr>
            </a:br>
            <a:r>
              <a:rPr lang="en-US" sz="1400" dirty="0" err="1">
                <a:solidFill>
                  <a:schemeClr val="tx2"/>
                </a:solidFill>
                <a:latin typeface="Calibri" panose="020F0502020204030204" pitchFamily="34" charset="0"/>
                <a:cs typeface="Calibri" panose="020F0502020204030204" pitchFamily="34" charset="0"/>
              </a:rPr>
              <a:t>Pierangela</a:t>
            </a:r>
            <a:r>
              <a:rPr lang="en-US" sz="1400" dirty="0">
                <a:solidFill>
                  <a:schemeClr val="tx2"/>
                </a:solidFill>
                <a:latin typeface="Calibri" panose="020F0502020204030204" pitchFamily="34" charset="0"/>
                <a:cs typeface="Calibri" panose="020F0502020204030204" pitchFamily="34" charset="0"/>
              </a:rPr>
              <a:t> </a:t>
            </a:r>
            <a:r>
              <a:rPr lang="en-US" sz="1400" dirty="0" err="1">
                <a:solidFill>
                  <a:schemeClr val="tx2"/>
                </a:solidFill>
                <a:latin typeface="Calibri" panose="020F0502020204030204" pitchFamily="34" charset="0"/>
                <a:cs typeface="Calibri" panose="020F0502020204030204" pitchFamily="34" charset="0"/>
              </a:rPr>
              <a:t>Samarati</a:t>
            </a:r>
            <a:r>
              <a:rPr lang="en-US" sz="1400" dirty="0">
                <a:solidFill>
                  <a:schemeClr val="tx2"/>
                </a:solidFill>
                <a:latin typeface="Calibri" panose="020F0502020204030204" pitchFamily="34" charset="0"/>
                <a:cs typeface="Calibri" panose="020F0502020204030204" pitchFamily="34" charset="0"/>
              </a:rPr>
              <a:t> and Latanya Sweeney: Generalizing Data to Provide Anonymity when Disclosing Information. PODS 1998</a:t>
            </a:r>
          </a:p>
        </p:txBody>
      </p:sp>
    </p:spTree>
    <p:extLst>
      <p:ext uri="{BB962C8B-B14F-4D97-AF65-F5344CB8AC3E}">
        <p14:creationId xmlns:p14="http://schemas.microsoft.com/office/powerpoint/2010/main" val="973658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686146" y="559157"/>
            <a:ext cx="8819708" cy="710523"/>
          </a:xfrm>
        </p:spPr>
        <p:txBody>
          <a:bodyPr>
            <a:noAutofit/>
          </a:bodyPr>
          <a:lstStyle/>
          <a:p>
            <a:r>
              <a:rPr lang="en-US" sz="3600" b="1" dirty="0">
                <a:latin typeface="Calibri" panose="020F0502020204030204" pitchFamily="34" charset="0"/>
                <a:cs typeface="Calibri" panose="020F0502020204030204" pitchFamily="34" charset="0"/>
              </a:rPr>
              <a:t>THE GOVERNOR OF </a:t>
            </a:r>
            <a:r>
              <a:rPr lang="it-IT" sz="3600" b="1" dirty="0">
                <a:latin typeface="Calibri" panose="020F0502020204030204" pitchFamily="34" charset="0"/>
                <a:cs typeface="Calibri" panose="020F0502020204030204" pitchFamily="34" charset="0"/>
              </a:rPr>
              <a:t>MASSACHUSETTS’ CASE</a:t>
            </a:r>
          </a:p>
        </p:txBody>
      </p:sp>
      <p:sp>
        <p:nvSpPr>
          <p:cNvPr id="34818" name="Content Placeholder 2"/>
          <p:cNvSpPr>
            <a:spLocks noGrp="1"/>
          </p:cNvSpPr>
          <p:nvPr>
            <p:ph idx="1"/>
          </p:nvPr>
        </p:nvSpPr>
        <p:spPr>
          <a:xfrm>
            <a:off x="2222497" y="1828800"/>
            <a:ext cx="8512453" cy="3728852"/>
          </a:xfrm>
        </p:spPr>
        <p:txBody>
          <a:bodyPr>
            <a:normAutofit fontScale="92500" lnSpcReduction="10000"/>
          </a:bodyPr>
          <a:lstStyle/>
          <a:p>
            <a:r>
              <a:rPr lang="it-IT" sz="2800" dirty="0">
                <a:latin typeface="Calibri" panose="020F0502020204030204" pitchFamily="34" charset="0"/>
                <a:cs typeface="Calibri" panose="020F0502020204030204" pitchFamily="34" charset="0"/>
              </a:rPr>
              <a:t>An attack performed on a medical dataset (</a:t>
            </a:r>
            <a:r>
              <a:rPr lang="it-IT" sz="2800" b="1" dirty="0">
                <a:latin typeface="Calibri" panose="020F0502020204030204" pitchFamily="34" charset="0"/>
                <a:cs typeface="Calibri" panose="020F0502020204030204" pitchFamily="34" charset="0"/>
              </a:rPr>
              <a:t>without</a:t>
            </a:r>
            <a:r>
              <a:rPr lang="it-IT" sz="2800" dirty="0">
                <a:latin typeface="Calibri" panose="020F0502020204030204" pitchFamily="34" charset="0"/>
                <a:cs typeface="Calibri" panose="020F0502020204030204" pitchFamily="34" charset="0"/>
              </a:rPr>
              <a:t> direct identifier!) leads to re-identification of the Governor of MA</a:t>
            </a:r>
          </a:p>
          <a:p>
            <a:pPr lvl="1"/>
            <a:r>
              <a:rPr lang="en-US" sz="2200" dirty="0">
                <a:latin typeface="Calibri" panose="020F0502020204030204" pitchFamily="34" charset="0"/>
                <a:cs typeface="Calibri" panose="020F0502020204030204" pitchFamily="34" charset="0"/>
              </a:rPr>
              <a:t>MA published some (supposed secure) medical data (</a:t>
            </a:r>
            <a:r>
              <a:rPr lang="en-US" sz="2200" dirty="0">
                <a:solidFill>
                  <a:srgbClr val="FF0000"/>
                </a:solidFill>
                <a:latin typeface="Calibri" panose="020F0502020204030204" pitchFamily="34" charset="0"/>
                <a:cs typeface="Calibri" panose="020F0502020204030204" pitchFamily="34" charset="0"/>
              </a:rPr>
              <a:t>left</a:t>
            </a:r>
            <a:r>
              <a:rPr lang="en-US" sz="2200" dirty="0">
                <a:latin typeface="Calibri" panose="020F0502020204030204" pitchFamily="34" charset="0"/>
                <a:cs typeface="Calibri" panose="020F0502020204030204" pitchFamily="34" charset="0"/>
              </a:rPr>
              <a:t>)</a:t>
            </a:r>
          </a:p>
          <a:p>
            <a:pPr lvl="1"/>
            <a:r>
              <a:rPr lang="it-IT" sz="2200" dirty="0">
                <a:latin typeface="Calibri" panose="020F0502020204030204" pitchFamily="34" charset="0"/>
                <a:cs typeface="Calibri" panose="020F0502020204030204" pitchFamily="34" charset="0"/>
              </a:rPr>
              <a:t>Data about MA voters; public dataset (</a:t>
            </a:r>
            <a:r>
              <a:rPr lang="en-US" sz="2200" dirty="0">
                <a:solidFill>
                  <a:srgbClr val="FF0000"/>
                </a:solidFill>
                <a:latin typeface="Calibri" panose="020F0502020204030204" pitchFamily="34" charset="0"/>
                <a:cs typeface="Calibri" panose="020F0502020204030204" pitchFamily="34" charset="0"/>
              </a:rPr>
              <a:t>right</a:t>
            </a:r>
            <a:r>
              <a:rPr lang="en-US" sz="2200" dirty="0">
                <a:solidFill>
                  <a:srgbClr val="000000"/>
                </a:solidFill>
                <a:latin typeface="Calibri" panose="020F0502020204030204" pitchFamily="34" charset="0"/>
                <a:cs typeface="Calibri" panose="020F0502020204030204" pitchFamily="34" charset="0"/>
              </a:rPr>
              <a:t>)</a:t>
            </a:r>
          </a:p>
          <a:p>
            <a:pPr lvl="1"/>
            <a:endParaRPr lang="en-US" sz="1600" dirty="0">
              <a:solidFill>
                <a:srgbClr val="000000"/>
              </a:solidFill>
              <a:latin typeface="Calibri" panose="020F0502020204030204" pitchFamily="34" charset="0"/>
              <a:cs typeface="Calibri" panose="020F0502020204030204" pitchFamily="34" charset="0"/>
            </a:endParaRPr>
          </a:p>
          <a:p>
            <a:pPr marL="0" indent="0"/>
            <a:endParaRPr lang="en-US" sz="2000" dirty="0">
              <a:latin typeface="Calibri" panose="020F0502020204030204" pitchFamily="34" charset="0"/>
              <a:cs typeface="Calibri" panose="020F0502020204030204" pitchFamily="34" charset="0"/>
            </a:endParaRPr>
          </a:p>
          <a:p>
            <a:pPr>
              <a:buFontTx/>
              <a:buChar char="•"/>
            </a:pPr>
            <a:r>
              <a:rPr lang="en-US" sz="2600" dirty="0">
                <a:latin typeface="Calibri" panose="020F0502020204030204" pitchFamily="34" charset="0"/>
                <a:cs typeface="Calibri" panose="020F0502020204030204" pitchFamily="34" charset="0"/>
              </a:rPr>
              <a:t>Linking the two datasets we have:</a:t>
            </a:r>
          </a:p>
          <a:p>
            <a:pPr lvl="1">
              <a:buFontTx/>
              <a:buChar char="–"/>
            </a:pPr>
            <a:r>
              <a:rPr lang="en-US" sz="2200" b="1" dirty="0">
                <a:solidFill>
                  <a:srgbClr val="008000"/>
                </a:solidFill>
                <a:latin typeface="Calibri" panose="020F0502020204030204" pitchFamily="34" charset="0"/>
                <a:cs typeface="Calibri" panose="020F0502020204030204" pitchFamily="34" charset="0"/>
              </a:rPr>
              <a:t>6 persons with the same date of birth</a:t>
            </a:r>
          </a:p>
          <a:p>
            <a:pPr lvl="1">
              <a:buFontTx/>
              <a:buChar char="–"/>
            </a:pPr>
            <a:r>
              <a:rPr lang="en-US" sz="2200" b="1" dirty="0">
                <a:solidFill>
                  <a:schemeClr val="accent6">
                    <a:lumMod val="75000"/>
                  </a:schemeClr>
                </a:solidFill>
                <a:latin typeface="Calibri" panose="020F0502020204030204" pitchFamily="34" charset="0"/>
                <a:cs typeface="Calibri" panose="020F0502020204030204" pitchFamily="34" charset="0"/>
              </a:rPr>
              <a:t>3 were men</a:t>
            </a:r>
          </a:p>
          <a:p>
            <a:pPr lvl="1">
              <a:buFontTx/>
              <a:buChar char="–"/>
            </a:pPr>
            <a:r>
              <a:rPr lang="en-US" sz="2200" b="1" dirty="0">
                <a:solidFill>
                  <a:srgbClr val="FF0000"/>
                </a:solidFill>
                <a:latin typeface="Calibri" panose="020F0502020204030204" pitchFamily="34" charset="0"/>
                <a:cs typeface="Calibri" panose="020F0502020204030204" pitchFamily="34" charset="0"/>
              </a:rPr>
              <a:t>Only 1 </a:t>
            </a:r>
            <a:r>
              <a:rPr lang="it-IT" sz="2200" b="1" dirty="0">
                <a:solidFill>
                  <a:srgbClr val="FF0000"/>
                </a:solidFill>
                <a:latin typeface="Calibri" panose="020F0502020204030204" pitchFamily="34" charset="0"/>
                <a:cs typeface="Calibri" panose="020F0502020204030204" pitchFamily="34" charset="0"/>
              </a:rPr>
              <a:t>with the same ZIP code</a:t>
            </a:r>
            <a:endParaRPr lang="el-GR" sz="2200" b="1" dirty="0">
              <a:solidFill>
                <a:srgbClr val="FF0000"/>
              </a:solidFill>
              <a:latin typeface="Calibri" panose="020F0502020204030204" pitchFamily="34" charset="0"/>
              <a:cs typeface="Calibri" panose="020F0502020204030204" pitchFamily="34" charset="0"/>
            </a:endParaRPr>
          </a:p>
          <a:p>
            <a:pPr lvl="1"/>
            <a:endParaRPr lang="en-US" sz="2200" dirty="0">
              <a:solidFill>
                <a:srgbClr val="000000"/>
              </a:solidFill>
              <a:latin typeface="Calibri" panose="020F0502020204030204" pitchFamily="34" charset="0"/>
              <a:cs typeface="Calibri" panose="020F0502020204030204" pitchFamily="34" charset="0"/>
            </a:endParaRPr>
          </a:p>
          <a:p>
            <a:pPr eaLnBrk="1" hangingPunct="1"/>
            <a:endParaRPr lang="it-IT" dirty="0">
              <a:latin typeface="Calibri" panose="020F0502020204030204" pitchFamily="34" charset="0"/>
              <a:cs typeface="Calibri" panose="020F0502020204030204" pitchFamily="34" charset="0"/>
            </a:endParaRP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378" y="3323034"/>
            <a:ext cx="3369477" cy="2234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2" name="TextBox 1"/>
          <p:cNvSpPr txBox="1">
            <a:spLocks noChangeArrowheads="1"/>
          </p:cNvSpPr>
          <p:nvPr/>
        </p:nvSpPr>
        <p:spPr bwMode="auto">
          <a:xfrm>
            <a:off x="1524001" y="5757847"/>
            <a:ext cx="921094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i="1">
                <a:solidFill>
                  <a:schemeClr val="tx1"/>
                </a:solidFill>
                <a:latin typeface="Arial" charset="0"/>
                <a:ea typeface="ＭＳ Ｐゴシック" charset="0"/>
                <a:cs typeface="ＭＳ Ｐゴシック" charset="0"/>
              </a:defRPr>
            </a:lvl1pPr>
            <a:lvl2pPr marL="742950" indent="-285750" eaLnBrk="0" hangingPunct="0">
              <a:defRPr sz="1600" i="1">
                <a:solidFill>
                  <a:schemeClr val="tx1"/>
                </a:solidFill>
                <a:latin typeface="Arial" charset="0"/>
                <a:ea typeface="ＭＳ Ｐゴシック" charset="0"/>
              </a:defRPr>
            </a:lvl2pPr>
            <a:lvl3pPr marL="1143000" indent="-228600" eaLnBrk="0" hangingPunct="0">
              <a:defRPr sz="1600" i="1">
                <a:solidFill>
                  <a:schemeClr val="tx1"/>
                </a:solidFill>
                <a:latin typeface="Arial" charset="0"/>
                <a:ea typeface="ＭＳ Ｐゴシック" charset="0"/>
              </a:defRPr>
            </a:lvl3pPr>
            <a:lvl4pPr marL="1600200" indent="-228600" eaLnBrk="0" hangingPunct="0">
              <a:defRPr sz="1600" i="1">
                <a:solidFill>
                  <a:schemeClr val="tx1"/>
                </a:solidFill>
                <a:latin typeface="Arial" charset="0"/>
                <a:ea typeface="ＭＳ Ｐゴシック" charset="0"/>
              </a:defRPr>
            </a:lvl4pPr>
            <a:lvl5pPr marL="2057400" indent="-228600" eaLnBrk="0" hangingPunct="0">
              <a:defRPr sz="1600" i="1">
                <a:solidFill>
                  <a:schemeClr val="tx1"/>
                </a:solidFill>
                <a:latin typeface="Arial" charset="0"/>
                <a:ea typeface="ＭＳ Ｐゴシック" charset="0"/>
              </a:defRPr>
            </a:lvl5pPr>
            <a:lvl6pPr marL="2514600" indent="-228600" eaLnBrk="0" fontAlgn="base" hangingPunct="0">
              <a:spcBef>
                <a:spcPct val="0"/>
              </a:spcBef>
              <a:spcAft>
                <a:spcPct val="0"/>
              </a:spcAft>
              <a:defRPr sz="1600" i="1">
                <a:solidFill>
                  <a:schemeClr val="tx1"/>
                </a:solidFill>
                <a:latin typeface="Arial" charset="0"/>
                <a:ea typeface="ＭＳ Ｐゴシック" charset="0"/>
              </a:defRPr>
            </a:lvl6pPr>
            <a:lvl7pPr marL="2971800" indent="-228600" eaLnBrk="0" fontAlgn="base" hangingPunct="0">
              <a:spcBef>
                <a:spcPct val="0"/>
              </a:spcBef>
              <a:spcAft>
                <a:spcPct val="0"/>
              </a:spcAft>
              <a:defRPr sz="1600" i="1">
                <a:solidFill>
                  <a:schemeClr val="tx1"/>
                </a:solidFill>
                <a:latin typeface="Arial" charset="0"/>
                <a:ea typeface="ＭＳ Ｐゴシック" charset="0"/>
              </a:defRPr>
            </a:lvl7pPr>
            <a:lvl8pPr marL="3429000" indent="-228600" eaLnBrk="0" fontAlgn="base" hangingPunct="0">
              <a:spcBef>
                <a:spcPct val="0"/>
              </a:spcBef>
              <a:spcAft>
                <a:spcPct val="0"/>
              </a:spcAft>
              <a:defRPr sz="1600" i="1">
                <a:solidFill>
                  <a:schemeClr val="tx1"/>
                </a:solidFill>
                <a:latin typeface="Arial" charset="0"/>
                <a:ea typeface="ＭＳ Ｐゴシック" charset="0"/>
              </a:defRPr>
            </a:lvl8pPr>
            <a:lvl9pPr marL="3886200" indent="-228600" eaLnBrk="0" fontAlgn="base" hangingPunct="0">
              <a:spcBef>
                <a:spcPct val="0"/>
              </a:spcBef>
              <a:spcAft>
                <a:spcPct val="0"/>
              </a:spcAft>
              <a:defRPr sz="1600" i="1">
                <a:solidFill>
                  <a:schemeClr val="tx1"/>
                </a:solidFill>
                <a:latin typeface="Arial" charset="0"/>
                <a:ea typeface="ＭＳ Ｐゴシック" charset="0"/>
              </a:defRPr>
            </a:lvl9pPr>
          </a:lstStyle>
          <a:p>
            <a:pPr defTabSz="342900" eaLnBrk="1" hangingPunct="1"/>
            <a:br>
              <a:rPr lang="en-US" sz="1400" dirty="0">
                <a:solidFill>
                  <a:schemeClr val="bg2"/>
                </a:solidFill>
                <a:latin typeface="Calibri" panose="020F0502020204030204" pitchFamily="34" charset="0"/>
                <a:cs typeface="Calibri" panose="020F0502020204030204" pitchFamily="34" charset="0"/>
              </a:rPr>
            </a:br>
            <a:r>
              <a:rPr lang="en-US" sz="1400" dirty="0" err="1">
                <a:solidFill>
                  <a:schemeClr val="tx2"/>
                </a:solidFill>
                <a:latin typeface="Calibri" panose="020F0502020204030204" pitchFamily="34" charset="0"/>
                <a:cs typeface="Calibri" panose="020F0502020204030204" pitchFamily="34" charset="0"/>
              </a:rPr>
              <a:t>Pierangela</a:t>
            </a:r>
            <a:r>
              <a:rPr lang="en-US" sz="1400" dirty="0">
                <a:solidFill>
                  <a:schemeClr val="tx2"/>
                </a:solidFill>
                <a:latin typeface="Calibri" panose="020F0502020204030204" pitchFamily="34" charset="0"/>
                <a:cs typeface="Calibri" panose="020F0502020204030204" pitchFamily="34" charset="0"/>
              </a:rPr>
              <a:t> </a:t>
            </a:r>
            <a:r>
              <a:rPr lang="en-US" sz="1400" dirty="0" err="1">
                <a:solidFill>
                  <a:schemeClr val="tx2"/>
                </a:solidFill>
                <a:latin typeface="Calibri" panose="020F0502020204030204" pitchFamily="34" charset="0"/>
                <a:cs typeface="Calibri" panose="020F0502020204030204" pitchFamily="34" charset="0"/>
              </a:rPr>
              <a:t>Samarati</a:t>
            </a:r>
            <a:r>
              <a:rPr lang="en-US" sz="1400" dirty="0">
                <a:solidFill>
                  <a:schemeClr val="tx2"/>
                </a:solidFill>
                <a:latin typeface="Calibri" panose="020F0502020204030204" pitchFamily="34" charset="0"/>
                <a:cs typeface="Calibri" panose="020F0502020204030204" pitchFamily="34" charset="0"/>
              </a:rPr>
              <a:t> and Latanya Sweeney: Generalizing Data to Provide Anonymity when Disclosing Information. PODS 1998</a:t>
            </a:r>
          </a:p>
        </p:txBody>
      </p:sp>
    </p:spTree>
    <p:extLst>
      <p:ext uri="{BB962C8B-B14F-4D97-AF65-F5344CB8AC3E}">
        <p14:creationId xmlns:p14="http://schemas.microsoft.com/office/powerpoint/2010/main" val="3512152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latin typeface="Akzidenz-Grotesk BQ Extra Conde" pitchFamily="50" charset="0"/>
              </a:rPr>
              <a:t>Some </a:t>
            </a:r>
            <a:r>
              <a:rPr lang="it-IT" b="1" dirty="0" err="1">
                <a:latin typeface="Akzidenz-Grotesk BQ Extra Conde" pitchFamily="50" charset="0"/>
              </a:rPr>
              <a:t>possible</a:t>
            </a:r>
            <a:r>
              <a:rPr lang="it-IT" b="1" dirty="0">
                <a:latin typeface="Akzidenz-Grotesk BQ Extra Conde" pitchFamily="50" charset="0"/>
              </a:rPr>
              <a:t> strategies</a:t>
            </a:r>
          </a:p>
        </p:txBody>
      </p:sp>
      <p:sp>
        <p:nvSpPr>
          <p:cNvPr id="3" name="Segnaposto contenuto 2"/>
          <p:cNvSpPr>
            <a:spLocks noGrp="1"/>
          </p:cNvSpPr>
          <p:nvPr>
            <p:ph idx="1"/>
          </p:nvPr>
        </p:nvSpPr>
        <p:spPr/>
        <p:txBody>
          <a:bodyPr>
            <a:normAutofit fontScale="77500" lnSpcReduction="20000"/>
          </a:bodyPr>
          <a:lstStyle/>
          <a:p>
            <a:r>
              <a:rPr lang="it-IT" sz="2800" dirty="0">
                <a:latin typeface="Akzidenz-Grotesk BQ Light Conde" pitchFamily="50" charset="0"/>
              </a:rPr>
              <a:t>Data </a:t>
            </a:r>
            <a:r>
              <a:rPr lang="it-IT" sz="2800" dirty="0" err="1">
                <a:latin typeface="Akzidenz-Grotesk BQ Light Conde" pitchFamily="50" charset="0"/>
              </a:rPr>
              <a:t>Minimization</a:t>
            </a:r>
            <a:endParaRPr lang="it-IT" sz="2800" dirty="0">
              <a:latin typeface="Akzidenz-Grotesk BQ Light Conde" pitchFamily="50" charset="0"/>
            </a:endParaRPr>
          </a:p>
          <a:p>
            <a:r>
              <a:rPr lang="it-IT" sz="2800" dirty="0">
                <a:latin typeface="Akzidenz-Grotesk BQ Light Conde" pitchFamily="50" charset="0"/>
              </a:rPr>
              <a:t>Privacy-by-Design</a:t>
            </a:r>
          </a:p>
          <a:p>
            <a:pPr lvl="1"/>
            <a:r>
              <a:rPr lang="it-IT" sz="2400" dirty="0" err="1">
                <a:latin typeface="Akzidenz-Grotesk BQ Light Conde" pitchFamily="50" charset="0"/>
              </a:rPr>
              <a:t>Proactive</a:t>
            </a:r>
            <a:r>
              <a:rPr lang="it-IT" sz="2400" dirty="0">
                <a:latin typeface="Akzidenz-Grotesk BQ Light Conde" pitchFamily="50" charset="0"/>
              </a:rPr>
              <a:t> </a:t>
            </a:r>
            <a:r>
              <a:rPr lang="it-IT" sz="2400" dirty="0" err="1">
                <a:latin typeface="Akzidenz-Grotesk BQ Light Conde" pitchFamily="50" charset="0"/>
              </a:rPr>
              <a:t>approach</a:t>
            </a:r>
            <a:endParaRPr lang="it-IT" sz="2400" dirty="0">
              <a:latin typeface="Akzidenz-Grotesk BQ Light Conde" pitchFamily="50" charset="0"/>
            </a:endParaRPr>
          </a:p>
          <a:p>
            <a:pPr lvl="1"/>
            <a:r>
              <a:rPr lang="it-IT" sz="2400" dirty="0" err="1">
                <a:latin typeface="Akzidenz-Grotesk BQ Light Conde" pitchFamily="50" charset="0"/>
              </a:rPr>
              <a:t>Needs</a:t>
            </a:r>
            <a:r>
              <a:rPr lang="it-IT" sz="2400" dirty="0">
                <a:latin typeface="Akzidenz-Grotesk BQ Light Conde" pitchFamily="50" charset="0"/>
              </a:rPr>
              <a:t> some </a:t>
            </a:r>
            <a:r>
              <a:rPr lang="it-IT" sz="2400" dirty="0" err="1">
                <a:latin typeface="Akzidenz-Grotesk BQ Light Conde" pitchFamily="50" charset="0"/>
              </a:rPr>
              <a:t>assumptions</a:t>
            </a:r>
            <a:r>
              <a:rPr lang="it-IT" sz="2400" dirty="0">
                <a:latin typeface="Akzidenz-Grotesk BQ Light Conde" pitchFamily="50" charset="0"/>
              </a:rPr>
              <a:t> on:</a:t>
            </a:r>
          </a:p>
          <a:p>
            <a:pPr marL="917257" lvl="2" indent="-342900"/>
            <a:r>
              <a:rPr lang="it-IT" sz="2200" dirty="0">
                <a:latin typeface="Akzidenz-Grotesk BQ Light Conde" pitchFamily="50" charset="0"/>
              </a:rPr>
              <a:t>data </a:t>
            </a:r>
            <a:r>
              <a:rPr lang="it-IT" sz="2200" dirty="0" err="1">
                <a:latin typeface="Akzidenz-Grotesk BQ Light Conde" pitchFamily="50" charset="0"/>
              </a:rPr>
              <a:t>type</a:t>
            </a:r>
            <a:endParaRPr lang="it-IT" sz="2200" dirty="0">
              <a:latin typeface="Akzidenz-Grotesk BQ Light Conde" pitchFamily="50" charset="0"/>
            </a:endParaRPr>
          </a:p>
          <a:p>
            <a:pPr marL="917257" lvl="2" indent="-342900"/>
            <a:r>
              <a:rPr lang="it-IT" sz="2400" dirty="0" err="1">
                <a:latin typeface="Akzidenz-Grotesk BQ Light Conde" pitchFamily="50" charset="0"/>
              </a:rPr>
              <a:t>attack</a:t>
            </a:r>
            <a:r>
              <a:rPr lang="it-IT" sz="2400" dirty="0">
                <a:latin typeface="Akzidenz-Grotesk BQ Light Conde" pitchFamily="50" charset="0"/>
              </a:rPr>
              <a:t> model</a:t>
            </a:r>
          </a:p>
          <a:p>
            <a:pPr marL="917257" lvl="2" indent="-342900"/>
            <a:r>
              <a:rPr lang="it-IT" sz="2400" dirty="0">
                <a:latin typeface="Akzidenz-Grotesk BQ Light Conde" pitchFamily="50" charset="0"/>
              </a:rPr>
              <a:t>service to be </a:t>
            </a:r>
            <a:r>
              <a:rPr lang="it-IT" sz="2400" dirty="0" err="1">
                <a:latin typeface="Akzidenz-Grotesk BQ Light Conde" pitchFamily="50" charset="0"/>
              </a:rPr>
              <a:t>implemented</a:t>
            </a:r>
            <a:endParaRPr lang="it-IT" sz="2800" dirty="0">
              <a:latin typeface="Akzidenz-Grotesk BQ Light Conde" pitchFamily="50" charset="0"/>
            </a:endParaRPr>
          </a:p>
          <a:p>
            <a:r>
              <a:rPr lang="it-IT" sz="2800" dirty="0" err="1">
                <a:latin typeface="Akzidenz-Grotesk BQ Light Conde" pitchFamily="50" charset="0"/>
              </a:rPr>
              <a:t>Anonymization</a:t>
            </a:r>
            <a:r>
              <a:rPr lang="it-IT" sz="2800" dirty="0">
                <a:latin typeface="Akzidenz-Grotesk BQ Light Conde" pitchFamily="50" charset="0"/>
              </a:rPr>
              <a:t> Techniques</a:t>
            </a:r>
          </a:p>
          <a:p>
            <a:pPr lvl="1"/>
            <a:r>
              <a:rPr lang="it-IT" sz="2400" dirty="0" err="1">
                <a:latin typeface="Akzidenz-Grotesk BQ Light Conde" pitchFamily="50" charset="0"/>
              </a:rPr>
              <a:t>Anonymity</a:t>
            </a:r>
            <a:r>
              <a:rPr lang="it-IT" sz="2400" dirty="0">
                <a:latin typeface="Akzidenz-Grotesk BQ Light Conde" pitchFamily="50" charset="0"/>
              </a:rPr>
              <a:t> by </a:t>
            </a:r>
            <a:r>
              <a:rPr lang="it-IT" sz="2400" dirty="0" err="1">
                <a:latin typeface="Akzidenz-Grotesk BQ Light Conde" pitchFamily="50" charset="0"/>
              </a:rPr>
              <a:t>Indistinguishability</a:t>
            </a:r>
            <a:endParaRPr lang="it-IT" sz="2400" dirty="0">
              <a:latin typeface="Akzidenz-Grotesk BQ Light Conde" pitchFamily="50" charset="0"/>
            </a:endParaRPr>
          </a:p>
          <a:p>
            <a:pPr lvl="2"/>
            <a:r>
              <a:rPr lang="it-IT" sz="2200" dirty="0">
                <a:latin typeface="Akzidenz-Grotesk BQ Light Conde" pitchFamily="50" charset="0"/>
              </a:rPr>
              <a:t>K-</a:t>
            </a:r>
            <a:r>
              <a:rPr lang="it-IT" sz="2200" dirty="0" err="1">
                <a:latin typeface="Akzidenz-Grotesk BQ Light Conde" pitchFamily="50" charset="0"/>
              </a:rPr>
              <a:t>anonymity</a:t>
            </a:r>
            <a:endParaRPr lang="it-IT" sz="2200" dirty="0">
              <a:latin typeface="Akzidenz-Grotesk BQ Light Conde" pitchFamily="50" charset="0"/>
            </a:endParaRPr>
          </a:p>
          <a:p>
            <a:pPr lvl="2"/>
            <a:r>
              <a:rPr lang="it-IT" sz="2200" dirty="0">
                <a:latin typeface="Akzidenz-Grotesk BQ Light Conde" pitchFamily="50" charset="0"/>
              </a:rPr>
              <a:t>l-</a:t>
            </a:r>
            <a:r>
              <a:rPr lang="it-IT" sz="2200" dirty="0" err="1">
                <a:latin typeface="Akzidenz-Grotesk BQ Light Conde" pitchFamily="50" charset="0"/>
              </a:rPr>
              <a:t>diversity</a:t>
            </a:r>
            <a:endParaRPr lang="it-IT" sz="2200" dirty="0">
              <a:latin typeface="Akzidenz-Grotesk BQ Light Conde" pitchFamily="50" charset="0"/>
            </a:endParaRPr>
          </a:p>
          <a:p>
            <a:pPr lvl="2"/>
            <a:r>
              <a:rPr lang="it-IT" sz="2200" dirty="0">
                <a:latin typeface="Akzidenz-Grotesk BQ Light Conde" pitchFamily="50" charset="0"/>
              </a:rPr>
              <a:t>t-</a:t>
            </a:r>
            <a:r>
              <a:rPr lang="it-IT" sz="2200" dirty="0" err="1">
                <a:latin typeface="Akzidenz-Grotesk BQ Light Conde" pitchFamily="50" charset="0"/>
              </a:rPr>
              <a:t>closeness</a:t>
            </a:r>
            <a:endParaRPr lang="it-IT" sz="2200" dirty="0">
              <a:latin typeface="Akzidenz-Grotesk BQ Light Conde" pitchFamily="50" charset="0"/>
            </a:endParaRPr>
          </a:p>
          <a:p>
            <a:pPr marL="274320" lvl="1" indent="0">
              <a:buNone/>
            </a:pPr>
            <a:r>
              <a:rPr lang="it-IT" sz="1100" dirty="0">
                <a:latin typeface="Akzidenz-Grotesk BQ Light Conde" pitchFamily="50" charset="0"/>
              </a:rPr>
              <a:t> </a:t>
            </a:r>
          </a:p>
          <a:p>
            <a:pPr lvl="1"/>
            <a:r>
              <a:rPr lang="it-IT" sz="2400" dirty="0" err="1">
                <a:latin typeface="Akzidenz-Grotesk BQ Light Conde" pitchFamily="50" charset="0"/>
              </a:rPr>
              <a:t>Anonymity</a:t>
            </a:r>
            <a:r>
              <a:rPr lang="it-IT" sz="2400" dirty="0">
                <a:latin typeface="Akzidenz-Grotesk BQ Light Conde" pitchFamily="50" charset="0"/>
              </a:rPr>
              <a:t> by </a:t>
            </a:r>
            <a:r>
              <a:rPr lang="it-IT" sz="2400" dirty="0" err="1">
                <a:latin typeface="Akzidenz-Grotesk BQ Light Conde" pitchFamily="50" charset="0"/>
              </a:rPr>
              <a:t>Randomization</a:t>
            </a:r>
            <a:endParaRPr lang="it-IT" sz="2400" dirty="0">
              <a:latin typeface="Akzidenz-Grotesk BQ Light Conde" pitchFamily="50" charset="0"/>
            </a:endParaRPr>
          </a:p>
          <a:p>
            <a:pPr lvl="2"/>
            <a:r>
              <a:rPr lang="it-IT" sz="2200" dirty="0" err="1">
                <a:latin typeface="Akzidenz-Grotesk BQ Light Conde" pitchFamily="50" charset="0"/>
              </a:rPr>
              <a:t>Differential</a:t>
            </a:r>
            <a:r>
              <a:rPr lang="it-IT" sz="2200" dirty="0">
                <a:latin typeface="Akzidenz-Grotesk BQ Light Conde" pitchFamily="50" charset="0"/>
              </a:rPr>
              <a:t>-privacy</a:t>
            </a:r>
          </a:p>
          <a:p>
            <a:endParaRPr lang="it-IT" sz="2400" dirty="0">
              <a:latin typeface="Akzidenz-Grotesk BQ Light Conde" pitchFamily="50" charset="0"/>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993" y="2186863"/>
            <a:ext cx="4801584" cy="2788015"/>
          </a:xfrm>
          <a:prstGeom prst="rect">
            <a:avLst/>
          </a:prstGeom>
        </p:spPr>
      </p:pic>
      <p:sp>
        <p:nvSpPr>
          <p:cNvPr id="5" name="TextBox 10">
            <a:extLst>
              <a:ext uri="{FF2B5EF4-FFF2-40B4-BE49-F238E27FC236}">
                <a16:creationId xmlns:a16="http://schemas.microsoft.com/office/drawing/2014/main" id="{2D3A9D58-3FBB-4C8D-BD10-212CB05390D2}"/>
              </a:ext>
            </a:extLst>
          </p:cNvPr>
          <p:cNvSpPr txBox="1">
            <a:spLocks noChangeArrowheads="1"/>
          </p:cNvSpPr>
          <p:nvPr/>
        </p:nvSpPr>
        <p:spPr bwMode="auto">
          <a:xfrm>
            <a:off x="3163" y="5857053"/>
            <a:ext cx="1257831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i="1">
                <a:solidFill>
                  <a:schemeClr val="tx1"/>
                </a:solidFill>
                <a:latin typeface="Arial" charset="0"/>
                <a:ea typeface="ＭＳ Ｐゴシック" charset="0"/>
                <a:cs typeface="ＭＳ Ｐゴシック" charset="0"/>
              </a:defRPr>
            </a:lvl1pPr>
            <a:lvl2pPr marL="742950" indent="-285750" eaLnBrk="0" hangingPunct="0">
              <a:defRPr sz="1600" i="1">
                <a:solidFill>
                  <a:schemeClr val="tx1"/>
                </a:solidFill>
                <a:latin typeface="Arial" charset="0"/>
                <a:ea typeface="ＭＳ Ｐゴシック" charset="0"/>
              </a:defRPr>
            </a:lvl2pPr>
            <a:lvl3pPr marL="1143000" indent="-228600" eaLnBrk="0" hangingPunct="0">
              <a:defRPr sz="1600" i="1">
                <a:solidFill>
                  <a:schemeClr val="tx1"/>
                </a:solidFill>
                <a:latin typeface="Arial" charset="0"/>
                <a:ea typeface="ＭＳ Ｐゴシック" charset="0"/>
              </a:defRPr>
            </a:lvl3pPr>
            <a:lvl4pPr marL="1600200" indent="-228600" eaLnBrk="0" hangingPunct="0">
              <a:defRPr sz="1600" i="1">
                <a:solidFill>
                  <a:schemeClr val="tx1"/>
                </a:solidFill>
                <a:latin typeface="Arial" charset="0"/>
                <a:ea typeface="ＭＳ Ｐゴシック" charset="0"/>
              </a:defRPr>
            </a:lvl4pPr>
            <a:lvl5pPr marL="2057400" indent="-228600" eaLnBrk="0" hangingPunct="0">
              <a:defRPr sz="1600" i="1">
                <a:solidFill>
                  <a:schemeClr val="tx1"/>
                </a:solidFill>
                <a:latin typeface="Arial" charset="0"/>
                <a:ea typeface="ＭＳ Ｐゴシック" charset="0"/>
              </a:defRPr>
            </a:lvl5pPr>
            <a:lvl6pPr marL="2514600" indent="-228600" eaLnBrk="0" fontAlgn="base" hangingPunct="0">
              <a:spcBef>
                <a:spcPct val="0"/>
              </a:spcBef>
              <a:spcAft>
                <a:spcPct val="0"/>
              </a:spcAft>
              <a:defRPr sz="1600" i="1">
                <a:solidFill>
                  <a:schemeClr val="tx1"/>
                </a:solidFill>
                <a:latin typeface="Arial" charset="0"/>
                <a:ea typeface="ＭＳ Ｐゴシック" charset="0"/>
              </a:defRPr>
            </a:lvl6pPr>
            <a:lvl7pPr marL="2971800" indent="-228600" eaLnBrk="0" fontAlgn="base" hangingPunct="0">
              <a:spcBef>
                <a:spcPct val="0"/>
              </a:spcBef>
              <a:spcAft>
                <a:spcPct val="0"/>
              </a:spcAft>
              <a:defRPr sz="1600" i="1">
                <a:solidFill>
                  <a:schemeClr val="tx1"/>
                </a:solidFill>
                <a:latin typeface="Arial" charset="0"/>
                <a:ea typeface="ＭＳ Ｐゴシック" charset="0"/>
              </a:defRPr>
            </a:lvl7pPr>
            <a:lvl8pPr marL="3429000" indent="-228600" eaLnBrk="0" fontAlgn="base" hangingPunct="0">
              <a:spcBef>
                <a:spcPct val="0"/>
              </a:spcBef>
              <a:spcAft>
                <a:spcPct val="0"/>
              </a:spcAft>
              <a:defRPr sz="1600" i="1">
                <a:solidFill>
                  <a:schemeClr val="tx1"/>
                </a:solidFill>
                <a:latin typeface="Arial" charset="0"/>
                <a:ea typeface="ＭＳ Ｐゴシック" charset="0"/>
              </a:defRPr>
            </a:lvl8pPr>
            <a:lvl9pPr marL="3886200" indent="-228600" eaLnBrk="0" fontAlgn="base" hangingPunct="0">
              <a:spcBef>
                <a:spcPct val="0"/>
              </a:spcBef>
              <a:spcAft>
                <a:spcPct val="0"/>
              </a:spcAft>
              <a:defRPr sz="1600" i="1">
                <a:solidFill>
                  <a:schemeClr val="tx1"/>
                </a:solidFill>
                <a:latin typeface="Arial" charset="0"/>
                <a:ea typeface="ＭＳ Ｐゴシック" charset="0"/>
              </a:defRPr>
            </a:lvl9pPr>
          </a:lstStyle>
          <a:p>
            <a:pPr lvl="0" defTabSz="457200" eaLnBrk="1" hangingPunct="1"/>
            <a:r>
              <a:rPr lang="en-US" sz="1200" dirty="0"/>
              <a:t>Ann </a:t>
            </a:r>
            <a:r>
              <a:rPr lang="en-US" sz="1200" dirty="0" err="1"/>
              <a:t>Cavoukian</a:t>
            </a:r>
            <a:r>
              <a:rPr lang="en-US" sz="1200" dirty="0"/>
              <a:t>: </a:t>
            </a:r>
            <a:r>
              <a:rPr lang="en-US" sz="1200" i="0" dirty="0">
                <a:solidFill>
                  <a:schemeClr val="tx2"/>
                </a:solidFill>
              </a:rPr>
              <a:t>Privacy by Design: The 7 Foundational Principles</a:t>
            </a:r>
            <a:r>
              <a:rPr lang="en-US" sz="1200" dirty="0"/>
              <a:t>. Information &amp; Privacy Commissioner, Ontario Canada</a:t>
            </a:r>
          </a:p>
          <a:p>
            <a:pPr lvl="0" eaLnBrk="1" hangingPunct="1"/>
            <a:r>
              <a:rPr lang="en-US" sz="1200" dirty="0">
                <a:solidFill>
                  <a:schemeClr val="tx2"/>
                </a:solidFill>
              </a:rPr>
              <a:t>Cynthia </a:t>
            </a:r>
            <a:r>
              <a:rPr lang="en-US" sz="1200" dirty="0" err="1">
                <a:solidFill>
                  <a:schemeClr val="tx2"/>
                </a:solidFill>
              </a:rPr>
              <a:t>Dwork</a:t>
            </a:r>
            <a:r>
              <a:rPr lang="en-US" sz="1200" i="0" dirty="0">
                <a:solidFill>
                  <a:schemeClr val="tx2"/>
                </a:solidFill>
              </a:rPr>
              <a:t>: Differential Privacy</a:t>
            </a:r>
            <a:r>
              <a:rPr lang="en-US" sz="1200" dirty="0">
                <a:solidFill>
                  <a:schemeClr val="tx2"/>
                </a:solidFill>
              </a:rPr>
              <a:t>, pages 1–12. Springer Berlin Heidelberg, Berlin, Heidelberg, 2006</a:t>
            </a:r>
          </a:p>
          <a:p>
            <a:pPr lvl="0" eaLnBrk="1" hangingPunct="1"/>
            <a:r>
              <a:rPr lang="en-US" sz="1200" dirty="0">
                <a:solidFill>
                  <a:schemeClr val="tx2"/>
                </a:solidFill>
              </a:rPr>
              <a:t>Latanya Sweeney, </a:t>
            </a:r>
            <a:r>
              <a:rPr lang="en-US" sz="1200" i="0" dirty="0">
                <a:solidFill>
                  <a:schemeClr val="tx2"/>
                </a:solidFill>
              </a:rPr>
              <a:t>k-anonymity: A model for protecting privacy</a:t>
            </a:r>
            <a:r>
              <a:rPr lang="en-US" sz="1200" dirty="0">
                <a:solidFill>
                  <a:schemeClr val="tx2"/>
                </a:solidFill>
              </a:rPr>
              <a:t>. International Journal of Uncertainty, Fuzziness and Knowledge-Based Systems, 10(5):557–570 (2002)</a:t>
            </a:r>
          </a:p>
          <a:p>
            <a:pPr lvl="0" eaLnBrk="1" hangingPunct="1"/>
            <a:r>
              <a:rPr lang="en-US" sz="1200" dirty="0">
                <a:solidFill>
                  <a:schemeClr val="tx2"/>
                </a:solidFill>
              </a:rPr>
              <a:t>Ashwin </a:t>
            </a:r>
            <a:r>
              <a:rPr lang="en-US" sz="1200" dirty="0" err="1">
                <a:solidFill>
                  <a:schemeClr val="tx2"/>
                </a:solidFill>
              </a:rPr>
              <a:t>Machanavajjhala</a:t>
            </a:r>
            <a:r>
              <a:rPr lang="en-US" sz="1200" dirty="0">
                <a:solidFill>
                  <a:schemeClr val="tx2"/>
                </a:solidFill>
              </a:rPr>
              <a:t> et al.: </a:t>
            </a:r>
            <a:r>
              <a:rPr lang="en-US" sz="1200" i="0" dirty="0">
                <a:solidFill>
                  <a:schemeClr val="tx2"/>
                </a:solidFill>
              </a:rPr>
              <a:t>l-diversity: Privacy beyond k-anonymity</a:t>
            </a:r>
            <a:r>
              <a:rPr lang="en-US" sz="1200" dirty="0">
                <a:solidFill>
                  <a:schemeClr val="tx2"/>
                </a:solidFill>
              </a:rPr>
              <a:t>, ICDE 2006.</a:t>
            </a:r>
          </a:p>
          <a:p>
            <a:pPr lvl="0" eaLnBrk="1" hangingPunct="1"/>
            <a:r>
              <a:rPr lang="en-US" sz="1200" dirty="0" err="1">
                <a:solidFill>
                  <a:schemeClr val="tx2"/>
                </a:solidFill>
              </a:rPr>
              <a:t>Ninghui</a:t>
            </a:r>
            <a:r>
              <a:rPr lang="en-US" sz="1200" dirty="0">
                <a:solidFill>
                  <a:schemeClr val="tx2"/>
                </a:solidFill>
              </a:rPr>
              <a:t> Li et al</a:t>
            </a:r>
            <a:r>
              <a:rPr lang="en-US" sz="1200" i="0" dirty="0">
                <a:solidFill>
                  <a:schemeClr val="tx2"/>
                </a:solidFill>
              </a:rPr>
              <a:t>.: t-closeness: Privacy beyond k-anonymity and l-diversity</a:t>
            </a:r>
            <a:r>
              <a:rPr lang="en-US" sz="1200" dirty="0">
                <a:solidFill>
                  <a:schemeClr val="tx2"/>
                </a:solidFill>
              </a:rPr>
              <a:t>, ICDE 2007.</a:t>
            </a:r>
          </a:p>
        </p:txBody>
      </p:sp>
    </p:spTree>
    <p:extLst>
      <p:ext uri="{BB962C8B-B14F-4D97-AF65-F5344CB8AC3E}">
        <p14:creationId xmlns:p14="http://schemas.microsoft.com/office/powerpoint/2010/main" val="390663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1" name="Google Shape;1351;p117"/>
          <p:cNvSpPr/>
          <p:nvPr/>
        </p:nvSpPr>
        <p:spPr>
          <a:xfrm>
            <a:off x="1883440" y="4348006"/>
            <a:ext cx="1969512" cy="1860046"/>
          </a:xfrm>
          <a:custGeom>
            <a:avLst/>
            <a:gdLst/>
            <a:ahLst/>
            <a:cxnLst/>
            <a:rect l="l" t="t" r="r" b="b"/>
            <a:pathLst>
              <a:path w="1969512" h="1860046" extrusionOk="0">
                <a:moveTo>
                  <a:pt x="310778" y="1254543"/>
                </a:moveTo>
                <a:cubicBezTo>
                  <a:pt x="307603" y="1509337"/>
                  <a:pt x="304428" y="1764131"/>
                  <a:pt x="567953" y="1835568"/>
                </a:cubicBezTo>
                <a:cubicBezTo>
                  <a:pt x="831478" y="1907005"/>
                  <a:pt x="1718891" y="1811755"/>
                  <a:pt x="1891928" y="1683168"/>
                </a:cubicBezTo>
                <a:cubicBezTo>
                  <a:pt x="2064965" y="1554581"/>
                  <a:pt x="1593478" y="1192630"/>
                  <a:pt x="1606178" y="1064043"/>
                </a:cubicBezTo>
                <a:cubicBezTo>
                  <a:pt x="1618878" y="935456"/>
                  <a:pt x="1995115" y="1044993"/>
                  <a:pt x="1968128" y="911643"/>
                </a:cubicBezTo>
                <a:cubicBezTo>
                  <a:pt x="1941141" y="778293"/>
                  <a:pt x="1650628" y="413168"/>
                  <a:pt x="1444253" y="263943"/>
                </a:cubicBezTo>
                <a:cubicBezTo>
                  <a:pt x="1237878" y="114718"/>
                  <a:pt x="845766" y="-53557"/>
                  <a:pt x="729878" y="16293"/>
                </a:cubicBezTo>
                <a:cubicBezTo>
                  <a:pt x="613991" y="86143"/>
                  <a:pt x="867990" y="551281"/>
                  <a:pt x="748928" y="683043"/>
                </a:cubicBezTo>
                <a:cubicBezTo>
                  <a:pt x="629866" y="814805"/>
                  <a:pt x="86940" y="687806"/>
                  <a:pt x="15503" y="806868"/>
                </a:cubicBezTo>
                <a:cubicBezTo>
                  <a:pt x="-55934" y="925930"/>
                  <a:pt x="132184" y="1161674"/>
                  <a:pt x="320303" y="1397418"/>
                </a:cubicBezTo>
              </a:path>
            </a:pathLst>
          </a:custGeom>
          <a:gradFill>
            <a:gsLst>
              <a:gs pos="0">
                <a:srgbClr val="BDF295"/>
              </a:gs>
              <a:gs pos="50000">
                <a:srgbClr val="D5F5BE"/>
              </a:gs>
              <a:gs pos="100000">
                <a:srgbClr val="EAFADE"/>
              </a:gs>
            </a:gsLst>
            <a:lin ang="27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352" name="Google Shape;1352;p117"/>
          <p:cNvSpPr txBox="1">
            <a:spLocks noGrp="1"/>
          </p:cNvSpPr>
          <p:nvPr>
            <p:ph type="title"/>
          </p:nvPr>
        </p:nvSpPr>
        <p:spPr>
          <a:xfrm>
            <a:off x="691116" y="274638"/>
            <a:ext cx="11047228"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rgbClr val="366092"/>
              </a:buClr>
              <a:buSzPts val="3959"/>
            </a:pPr>
            <a:r>
              <a:rPr lang="it-IT" sz="3959" b="1" dirty="0"/>
              <a:t>Sociometer: Estimating User Category</a:t>
            </a:r>
            <a:endParaRPr dirty="0"/>
          </a:p>
        </p:txBody>
      </p:sp>
      <p:sp>
        <p:nvSpPr>
          <p:cNvPr id="1353" name="Google Shape;1353;p117"/>
          <p:cNvSpPr/>
          <p:nvPr/>
        </p:nvSpPr>
        <p:spPr>
          <a:xfrm>
            <a:off x="4255123" y="4497002"/>
            <a:ext cx="1545602" cy="1319811"/>
          </a:xfrm>
          <a:custGeom>
            <a:avLst/>
            <a:gdLst/>
            <a:ahLst/>
            <a:cxnLst/>
            <a:rect l="l" t="t" r="r" b="b"/>
            <a:pathLst>
              <a:path w="1060588" h="922324" extrusionOk="0">
                <a:moveTo>
                  <a:pt x="269252" y="395715"/>
                </a:moveTo>
                <a:cubicBezTo>
                  <a:pt x="169239" y="421115"/>
                  <a:pt x="-24436" y="594153"/>
                  <a:pt x="2552" y="681465"/>
                </a:cubicBezTo>
                <a:cubicBezTo>
                  <a:pt x="29539" y="768778"/>
                  <a:pt x="278777" y="903715"/>
                  <a:pt x="431177" y="919590"/>
                </a:cubicBezTo>
                <a:cubicBezTo>
                  <a:pt x="583577" y="935465"/>
                  <a:pt x="815352" y="881490"/>
                  <a:pt x="916952" y="776715"/>
                </a:cubicBezTo>
                <a:cubicBezTo>
                  <a:pt x="1018552" y="671940"/>
                  <a:pt x="1099515" y="419528"/>
                  <a:pt x="1040777" y="290940"/>
                </a:cubicBezTo>
                <a:cubicBezTo>
                  <a:pt x="982039" y="162352"/>
                  <a:pt x="637552" y="-34498"/>
                  <a:pt x="564527" y="5190"/>
                </a:cubicBezTo>
                <a:cubicBezTo>
                  <a:pt x="491502" y="44877"/>
                  <a:pt x="659777" y="462390"/>
                  <a:pt x="602627" y="529065"/>
                </a:cubicBezTo>
                <a:cubicBezTo>
                  <a:pt x="545477" y="595740"/>
                  <a:pt x="369265" y="370315"/>
                  <a:pt x="269252" y="395715"/>
                </a:cubicBezTo>
                <a:close/>
              </a:path>
            </a:pathLst>
          </a:custGeom>
          <a:gradFill>
            <a:gsLst>
              <a:gs pos="0">
                <a:srgbClr val="97B4E4"/>
              </a:gs>
              <a:gs pos="50000">
                <a:srgbClr val="BFCFEC"/>
              </a:gs>
              <a:gs pos="100000">
                <a:srgbClr val="E0E8F4"/>
              </a:gs>
            </a:gsLst>
            <a:lin ang="27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354" name="Google Shape;1354;p117"/>
          <p:cNvSpPr/>
          <p:nvPr/>
        </p:nvSpPr>
        <p:spPr>
          <a:xfrm>
            <a:off x="1689472" y="1688682"/>
            <a:ext cx="1969512" cy="1860046"/>
          </a:xfrm>
          <a:custGeom>
            <a:avLst/>
            <a:gdLst/>
            <a:ahLst/>
            <a:cxnLst/>
            <a:rect l="l" t="t" r="r" b="b"/>
            <a:pathLst>
              <a:path w="1969512" h="1860046" extrusionOk="0">
                <a:moveTo>
                  <a:pt x="310778" y="1254543"/>
                </a:moveTo>
                <a:cubicBezTo>
                  <a:pt x="307603" y="1509337"/>
                  <a:pt x="304428" y="1764131"/>
                  <a:pt x="567953" y="1835568"/>
                </a:cubicBezTo>
                <a:cubicBezTo>
                  <a:pt x="831478" y="1907005"/>
                  <a:pt x="1718891" y="1811755"/>
                  <a:pt x="1891928" y="1683168"/>
                </a:cubicBezTo>
                <a:cubicBezTo>
                  <a:pt x="2064965" y="1554581"/>
                  <a:pt x="1593478" y="1192630"/>
                  <a:pt x="1606178" y="1064043"/>
                </a:cubicBezTo>
                <a:cubicBezTo>
                  <a:pt x="1618878" y="935456"/>
                  <a:pt x="1995115" y="1044993"/>
                  <a:pt x="1968128" y="911643"/>
                </a:cubicBezTo>
                <a:cubicBezTo>
                  <a:pt x="1941141" y="778293"/>
                  <a:pt x="1650628" y="413168"/>
                  <a:pt x="1444253" y="263943"/>
                </a:cubicBezTo>
                <a:cubicBezTo>
                  <a:pt x="1237878" y="114718"/>
                  <a:pt x="845766" y="-53557"/>
                  <a:pt x="729878" y="16293"/>
                </a:cubicBezTo>
                <a:cubicBezTo>
                  <a:pt x="613991" y="86143"/>
                  <a:pt x="867990" y="551281"/>
                  <a:pt x="748928" y="683043"/>
                </a:cubicBezTo>
                <a:cubicBezTo>
                  <a:pt x="629866" y="814805"/>
                  <a:pt x="86940" y="687806"/>
                  <a:pt x="15503" y="806868"/>
                </a:cubicBezTo>
                <a:cubicBezTo>
                  <a:pt x="-55934" y="925930"/>
                  <a:pt x="132184" y="1161674"/>
                  <a:pt x="320303" y="1397418"/>
                </a:cubicBezTo>
              </a:path>
            </a:pathLst>
          </a:custGeom>
          <a:gradFill>
            <a:gsLst>
              <a:gs pos="0">
                <a:srgbClr val="BDF295"/>
              </a:gs>
              <a:gs pos="50000">
                <a:srgbClr val="D5F5BE"/>
              </a:gs>
              <a:gs pos="100000">
                <a:srgbClr val="EAFADE"/>
              </a:gs>
            </a:gsLst>
            <a:lin ang="27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pic>
        <p:nvPicPr>
          <p:cNvPr id="1355" name="Google Shape;1355;p117" descr="C:\Users\Barbara\AppData\Local\Microsoft\Windows\Temporary Internet Files\Content.IE5\Z4I6DTUJ\MC900432561[1].png"/>
          <p:cNvPicPr preferRelativeResize="0"/>
          <p:nvPr/>
        </p:nvPicPr>
        <p:blipFill rotWithShape="1">
          <a:blip r:embed="rId3">
            <a:alphaModFix/>
          </a:blip>
          <a:srcRect/>
          <a:stretch/>
        </p:blipFill>
        <p:spPr>
          <a:xfrm>
            <a:off x="2579570" y="1919220"/>
            <a:ext cx="360000" cy="360000"/>
          </a:xfrm>
          <a:prstGeom prst="rect">
            <a:avLst/>
          </a:prstGeom>
          <a:noFill/>
          <a:ln>
            <a:noFill/>
          </a:ln>
        </p:spPr>
      </p:pic>
      <p:pic>
        <p:nvPicPr>
          <p:cNvPr id="1356" name="Google Shape;1356;p117" descr="C:\Users\Barbara\AppData\Local\Microsoft\Windows\Temporary Internet Files\Content.IE5\WEGJAK4J\MC900442122[1].png"/>
          <p:cNvPicPr preferRelativeResize="0"/>
          <p:nvPr/>
        </p:nvPicPr>
        <p:blipFill rotWithShape="1">
          <a:blip r:embed="rId4">
            <a:alphaModFix/>
          </a:blip>
          <a:srcRect/>
          <a:stretch/>
        </p:blipFill>
        <p:spPr>
          <a:xfrm>
            <a:off x="2112253" y="3113904"/>
            <a:ext cx="360000" cy="357568"/>
          </a:xfrm>
          <a:prstGeom prst="rect">
            <a:avLst/>
          </a:prstGeom>
          <a:noFill/>
          <a:ln>
            <a:noFill/>
          </a:ln>
        </p:spPr>
      </p:pic>
      <p:cxnSp>
        <p:nvCxnSpPr>
          <p:cNvPr id="1357" name="Google Shape;1357;p117"/>
          <p:cNvCxnSpPr>
            <a:stCxn id="1356" idx="3"/>
            <a:endCxn id="1355" idx="3"/>
          </p:cNvCxnSpPr>
          <p:nvPr/>
        </p:nvCxnSpPr>
        <p:spPr>
          <a:xfrm rot="10800000" flipH="1">
            <a:off x="2472253" y="2099288"/>
            <a:ext cx="467400" cy="1193400"/>
          </a:xfrm>
          <a:prstGeom prst="curvedConnector3">
            <a:avLst>
              <a:gd name="adj1" fmla="val 148892"/>
            </a:avLst>
          </a:prstGeom>
          <a:noFill/>
          <a:ln w="9525" cap="flat" cmpd="sng">
            <a:solidFill>
              <a:schemeClr val="dk1"/>
            </a:solidFill>
            <a:prstDash val="dash"/>
            <a:round/>
            <a:headEnd type="stealth" w="med" len="med"/>
            <a:tailEnd type="stealth" w="med" len="med"/>
          </a:ln>
        </p:spPr>
      </p:cxnSp>
      <p:sp>
        <p:nvSpPr>
          <p:cNvPr id="1358" name="Google Shape;1358;p117"/>
          <p:cNvSpPr txBox="1"/>
          <p:nvPr/>
        </p:nvSpPr>
        <p:spPr>
          <a:xfrm>
            <a:off x="1788125" y="2434039"/>
            <a:ext cx="324128" cy="369332"/>
          </a:xfrm>
          <a:prstGeom prst="rect">
            <a:avLst/>
          </a:prstGeom>
          <a:noFill/>
          <a:ln>
            <a:noFill/>
          </a:ln>
        </p:spPr>
        <p:txBody>
          <a:bodyPr spcFirstLastPara="1" wrap="square" lIns="91425" tIns="45700" rIns="91425" bIns="45700" anchor="t" anchorCtr="0">
            <a:noAutofit/>
          </a:bodyPr>
          <a:lstStyle/>
          <a:p>
            <a:r>
              <a:rPr lang="it-IT">
                <a:solidFill>
                  <a:schemeClr val="dk1"/>
                </a:solidFill>
                <a:latin typeface="Calibri"/>
                <a:ea typeface="Calibri"/>
                <a:cs typeface="Calibri"/>
                <a:sym typeface="Calibri"/>
              </a:rPr>
              <a:t>A</a:t>
            </a:r>
            <a:endParaRPr/>
          </a:p>
        </p:txBody>
      </p:sp>
      <p:cxnSp>
        <p:nvCxnSpPr>
          <p:cNvPr id="1359" name="Google Shape;1359;p117"/>
          <p:cNvCxnSpPr>
            <a:stCxn id="1360" idx="3"/>
            <a:endCxn id="1361" idx="0"/>
          </p:cNvCxnSpPr>
          <p:nvPr/>
        </p:nvCxnSpPr>
        <p:spPr>
          <a:xfrm>
            <a:off x="3133538" y="4758544"/>
            <a:ext cx="1539300" cy="525300"/>
          </a:xfrm>
          <a:prstGeom prst="curvedConnector2">
            <a:avLst/>
          </a:prstGeom>
          <a:noFill/>
          <a:ln w="9525" cap="flat" cmpd="sng">
            <a:solidFill>
              <a:schemeClr val="dk1"/>
            </a:solidFill>
            <a:prstDash val="dash"/>
            <a:round/>
            <a:headEnd type="stealth" w="med" len="med"/>
            <a:tailEnd type="stealth" w="med" len="med"/>
          </a:ln>
        </p:spPr>
      </p:cxnSp>
      <p:sp>
        <p:nvSpPr>
          <p:cNvPr id="1362" name="Google Shape;1362;p117"/>
          <p:cNvSpPr txBox="1"/>
          <p:nvPr/>
        </p:nvSpPr>
        <p:spPr>
          <a:xfrm>
            <a:off x="5076121" y="4497001"/>
            <a:ext cx="300082" cy="369332"/>
          </a:xfrm>
          <a:prstGeom prst="rect">
            <a:avLst/>
          </a:prstGeom>
          <a:noFill/>
          <a:ln>
            <a:noFill/>
          </a:ln>
        </p:spPr>
        <p:txBody>
          <a:bodyPr spcFirstLastPara="1" wrap="square" lIns="91425" tIns="45700" rIns="91425" bIns="45700" anchor="t" anchorCtr="0">
            <a:noAutofit/>
          </a:bodyPr>
          <a:lstStyle/>
          <a:p>
            <a:r>
              <a:rPr lang="it-IT">
                <a:solidFill>
                  <a:schemeClr val="dk1"/>
                </a:solidFill>
                <a:latin typeface="Calibri"/>
                <a:ea typeface="Calibri"/>
                <a:cs typeface="Calibri"/>
                <a:sym typeface="Calibri"/>
              </a:rPr>
              <a:t>B</a:t>
            </a:r>
            <a:endParaRPr/>
          </a:p>
        </p:txBody>
      </p:sp>
      <p:sp>
        <p:nvSpPr>
          <p:cNvPr id="1363" name="Google Shape;1363;p117"/>
          <p:cNvSpPr txBox="1"/>
          <p:nvPr/>
        </p:nvSpPr>
        <p:spPr>
          <a:xfrm>
            <a:off x="3014520" y="1457325"/>
            <a:ext cx="2786100" cy="400200"/>
          </a:xfrm>
          <a:prstGeom prst="rect">
            <a:avLst/>
          </a:prstGeom>
          <a:noFill/>
          <a:ln>
            <a:noFill/>
          </a:ln>
        </p:spPr>
        <p:txBody>
          <a:bodyPr spcFirstLastPara="1" wrap="square" lIns="91425" tIns="45700" rIns="91425" bIns="45700" anchor="t" anchorCtr="0">
            <a:noAutofit/>
          </a:bodyPr>
          <a:lstStyle/>
          <a:p>
            <a:r>
              <a:rPr lang="it-IT" sz="2000" b="1">
                <a:solidFill>
                  <a:schemeClr val="dk1"/>
                </a:solidFill>
                <a:latin typeface="Calibri"/>
                <a:ea typeface="Calibri"/>
                <a:cs typeface="Calibri"/>
                <a:sym typeface="Calibri"/>
              </a:rPr>
              <a:t>Resident</a:t>
            </a:r>
            <a:endParaRPr sz="2000" b="1">
              <a:solidFill>
                <a:schemeClr val="dk1"/>
              </a:solidFill>
              <a:latin typeface="Calibri"/>
              <a:ea typeface="Calibri"/>
              <a:cs typeface="Calibri"/>
              <a:sym typeface="Calibri"/>
            </a:endParaRPr>
          </a:p>
        </p:txBody>
      </p:sp>
      <p:sp>
        <p:nvSpPr>
          <p:cNvPr id="1364" name="Google Shape;1364;p117"/>
          <p:cNvSpPr txBox="1"/>
          <p:nvPr/>
        </p:nvSpPr>
        <p:spPr>
          <a:xfrm>
            <a:off x="2759577" y="3843475"/>
            <a:ext cx="1808100" cy="400200"/>
          </a:xfrm>
          <a:prstGeom prst="rect">
            <a:avLst/>
          </a:prstGeom>
          <a:noFill/>
          <a:ln>
            <a:noFill/>
          </a:ln>
        </p:spPr>
        <p:txBody>
          <a:bodyPr spcFirstLastPara="1" wrap="square" lIns="91425" tIns="45700" rIns="91425" bIns="45700" anchor="t" anchorCtr="0">
            <a:noAutofit/>
          </a:bodyPr>
          <a:lstStyle/>
          <a:p>
            <a:r>
              <a:rPr lang="it-IT" sz="2000" b="1">
                <a:solidFill>
                  <a:schemeClr val="dk1"/>
                </a:solidFill>
                <a:latin typeface="Calibri"/>
                <a:ea typeface="Calibri"/>
                <a:cs typeface="Calibri"/>
                <a:sym typeface="Calibri"/>
              </a:rPr>
              <a:t>Commuter</a:t>
            </a:r>
            <a:endParaRPr sz="2000" b="1">
              <a:solidFill>
                <a:schemeClr val="dk1"/>
              </a:solidFill>
              <a:latin typeface="Calibri"/>
              <a:ea typeface="Calibri"/>
              <a:cs typeface="Calibri"/>
              <a:sym typeface="Calibri"/>
            </a:endParaRPr>
          </a:p>
        </p:txBody>
      </p:sp>
      <p:pic>
        <p:nvPicPr>
          <p:cNvPr id="1365" name="Google Shape;1365;p117" descr="C:\Users\Barbara\AppData\Local\Microsoft\Windows\Temporary Internet Files\Content.IE5\D3DQUPWO\MC900397004[1].wmf"/>
          <p:cNvPicPr preferRelativeResize="0"/>
          <p:nvPr/>
        </p:nvPicPr>
        <p:blipFill rotWithShape="1">
          <a:blip r:embed="rId5">
            <a:alphaModFix/>
          </a:blip>
          <a:srcRect/>
          <a:stretch/>
        </p:blipFill>
        <p:spPr>
          <a:xfrm>
            <a:off x="2732380" y="2417187"/>
            <a:ext cx="404927" cy="681808"/>
          </a:xfrm>
          <a:prstGeom prst="rect">
            <a:avLst/>
          </a:prstGeom>
          <a:noFill/>
          <a:ln>
            <a:noFill/>
          </a:ln>
        </p:spPr>
      </p:pic>
      <p:pic>
        <p:nvPicPr>
          <p:cNvPr id="1360" name="Google Shape;1360;p117" descr="C:\Users\Barbara\AppData\Local\Microsoft\Windows\Temporary Internet Files\Content.IE5\Z4I6DTUJ\MC900432561[1].png"/>
          <p:cNvPicPr preferRelativeResize="0"/>
          <p:nvPr/>
        </p:nvPicPr>
        <p:blipFill rotWithShape="1">
          <a:blip r:embed="rId3">
            <a:alphaModFix/>
          </a:blip>
          <a:srcRect/>
          <a:stretch/>
        </p:blipFill>
        <p:spPr>
          <a:xfrm>
            <a:off x="2773538" y="4578544"/>
            <a:ext cx="360000" cy="360000"/>
          </a:xfrm>
          <a:prstGeom prst="rect">
            <a:avLst/>
          </a:prstGeom>
          <a:noFill/>
          <a:ln>
            <a:noFill/>
          </a:ln>
        </p:spPr>
      </p:pic>
      <p:sp>
        <p:nvSpPr>
          <p:cNvPr id="1366" name="Google Shape;1366;p117"/>
          <p:cNvSpPr txBox="1"/>
          <p:nvPr/>
        </p:nvSpPr>
        <p:spPr>
          <a:xfrm>
            <a:off x="1982093" y="5093363"/>
            <a:ext cx="324128" cy="369332"/>
          </a:xfrm>
          <a:prstGeom prst="rect">
            <a:avLst/>
          </a:prstGeom>
          <a:noFill/>
          <a:ln>
            <a:noFill/>
          </a:ln>
        </p:spPr>
        <p:txBody>
          <a:bodyPr spcFirstLastPara="1" wrap="square" lIns="91425" tIns="45700" rIns="91425" bIns="45700" anchor="t" anchorCtr="0">
            <a:noAutofit/>
          </a:bodyPr>
          <a:lstStyle/>
          <a:p>
            <a:r>
              <a:rPr lang="it-IT">
                <a:solidFill>
                  <a:schemeClr val="dk1"/>
                </a:solidFill>
                <a:latin typeface="Calibri"/>
                <a:ea typeface="Calibri"/>
                <a:cs typeface="Calibri"/>
                <a:sym typeface="Calibri"/>
              </a:rPr>
              <a:t>A</a:t>
            </a:r>
            <a:endParaRPr/>
          </a:p>
        </p:txBody>
      </p:sp>
      <p:pic>
        <p:nvPicPr>
          <p:cNvPr id="1361" name="Google Shape;1361;p117" descr="C:\Users\Barbara\AppData\Local\Microsoft\Windows\Temporary Internet Files\Content.IE5\WEGJAK4J\MC900442122[1].png"/>
          <p:cNvPicPr preferRelativeResize="0"/>
          <p:nvPr/>
        </p:nvPicPr>
        <p:blipFill rotWithShape="1">
          <a:blip r:embed="rId4">
            <a:alphaModFix/>
          </a:blip>
          <a:srcRect/>
          <a:stretch/>
        </p:blipFill>
        <p:spPr>
          <a:xfrm>
            <a:off x="4492953" y="5283911"/>
            <a:ext cx="360000" cy="357568"/>
          </a:xfrm>
          <a:prstGeom prst="rect">
            <a:avLst/>
          </a:prstGeom>
          <a:noFill/>
          <a:ln>
            <a:noFill/>
          </a:ln>
        </p:spPr>
      </p:pic>
      <p:pic>
        <p:nvPicPr>
          <p:cNvPr id="1367" name="Google Shape;1367;p117" descr="C:\Users\Barbara\AppData\Local\Microsoft\Windows\Temporary Internet Files\Content.IE5\D3DQUPWO\MC900397004[1].wmf"/>
          <p:cNvPicPr preferRelativeResize="0"/>
          <p:nvPr/>
        </p:nvPicPr>
        <p:blipFill rotWithShape="1">
          <a:blip r:embed="rId5">
            <a:alphaModFix/>
          </a:blip>
          <a:srcRect/>
          <a:stretch/>
        </p:blipFill>
        <p:spPr>
          <a:xfrm flipH="1">
            <a:off x="3868727" y="4206945"/>
            <a:ext cx="404927" cy="681808"/>
          </a:xfrm>
          <a:prstGeom prst="rect">
            <a:avLst/>
          </a:prstGeom>
          <a:noFill/>
          <a:ln>
            <a:noFill/>
          </a:ln>
        </p:spPr>
      </p:pic>
      <p:sp>
        <p:nvSpPr>
          <p:cNvPr id="1368" name="Google Shape;1368;p117"/>
          <p:cNvSpPr/>
          <p:nvPr/>
        </p:nvSpPr>
        <p:spPr>
          <a:xfrm>
            <a:off x="6674515" y="1813441"/>
            <a:ext cx="1969512" cy="1860046"/>
          </a:xfrm>
          <a:custGeom>
            <a:avLst/>
            <a:gdLst/>
            <a:ahLst/>
            <a:cxnLst/>
            <a:rect l="l" t="t" r="r" b="b"/>
            <a:pathLst>
              <a:path w="1969512" h="1860046" extrusionOk="0">
                <a:moveTo>
                  <a:pt x="310778" y="1254543"/>
                </a:moveTo>
                <a:cubicBezTo>
                  <a:pt x="307603" y="1509337"/>
                  <a:pt x="304428" y="1764131"/>
                  <a:pt x="567953" y="1835568"/>
                </a:cubicBezTo>
                <a:cubicBezTo>
                  <a:pt x="831478" y="1907005"/>
                  <a:pt x="1718891" y="1811755"/>
                  <a:pt x="1891928" y="1683168"/>
                </a:cubicBezTo>
                <a:cubicBezTo>
                  <a:pt x="2064965" y="1554581"/>
                  <a:pt x="1593478" y="1192630"/>
                  <a:pt x="1606178" y="1064043"/>
                </a:cubicBezTo>
                <a:cubicBezTo>
                  <a:pt x="1618878" y="935456"/>
                  <a:pt x="1995115" y="1044993"/>
                  <a:pt x="1968128" y="911643"/>
                </a:cubicBezTo>
                <a:cubicBezTo>
                  <a:pt x="1941141" y="778293"/>
                  <a:pt x="1650628" y="413168"/>
                  <a:pt x="1444253" y="263943"/>
                </a:cubicBezTo>
                <a:cubicBezTo>
                  <a:pt x="1237878" y="114718"/>
                  <a:pt x="845766" y="-53557"/>
                  <a:pt x="729878" y="16293"/>
                </a:cubicBezTo>
                <a:cubicBezTo>
                  <a:pt x="613991" y="86143"/>
                  <a:pt x="867990" y="551281"/>
                  <a:pt x="748928" y="683043"/>
                </a:cubicBezTo>
                <a:cubicBezTo>
                  <a:pt x="629866" y="814805"/>
                  <a:pt x="86940" y="687806"/>
                  <a:pt x="15503" y="806868"/>
                </a:cubicBezTo>
                <a:cubicBezTo>
                  <a:pt x="-55934" y="925930"/>
                  <a:pt x="132184" y="1161674"/>
                  <a:pt x="320303" y="1397418"/>
                </a:cubicBezTo>
              </a:path>
            </a:pathLst>
          </a:custGeom>
          <a:gradFill>
            <a:gsLst>
              <a:gs pos="0">
                <a:srgbClr val="BDF295"/>
              </a:gs>
              <a:gs pos="50000">
                <a:srgbClr val="D5F5BE"/>
              </a:gs>
              <a:gs pos="100000">
                <a:srgbClr val="EAFADE"/>
              </a:gs>
            </a:gsLst>
            <a:lin ang="27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369" name="Google Shape;1369;p117"/>
          <p:cNvSpPr txBox="1"/>
          <p:nvPr/>
        </p:nvSpPr>
        <p:spPr>
          <a:xfrm>
            <a:off x="6773168" y="2558798"/>
            <a:ext cx="324128" cy="369332"/>
          </a:xfrm>
          <a:prstGeom prst="rect">
            <a:avLst/>
          </a:prstGeom>
          <a:noFill/>
          <a:ln>
            <a:noFill/>
          </a:ln>
        </p:spPr>
        <p:txBody>
          <a:bodyPr spcFirstLastPara="1" wrap="square" lIns="91425" tIns="45700" rIns="91425" bIns="45700" anchor="t" anchorCtr="0">
            <a:noAutofit/>
          </a:bodyPr>
          <a:lstStyle/>
          <a:p>
            <a:r>
              <a:rPr lang="it-IT">
                <a:solidFill>
                  <a:schemeClr val="dk1"/>
                </a:solidFill>
                <a:latin typeface="Calibri"/>
                <a:ea typeface="Calibri"/>
                <a:cs typeface="Calibri"/>
                <a:sym typeface="Calibri"/>
              </a:rPr>
              <a:t>A</a:t>
            </a:r>
            <a:endParaRPr/>
          </a:p>
        </p:txBody>
      </p:sp>
      <p:pic>
        <p:nvPicPr>
          <p:cNvPr id="1370" name="Google Shape;1370;p117" descr="C:\Users\Barbara\AppData\Local\Microsoft\Windows\Temporary Internet Files\Content.IE5\Z4I6DTUJ\MC900352099[1].wmf"/>
          <p:cNvPicPr preferRelativeResize="0"/>
          <p:nvPr/>
        </p:nvPicPr>
        <p:blipFill rotWithShape="1">
          <a:blip r:embed="rId6">
            <a:alphaModFix/>
          </a:blip>
          <a:srcRect/>
          <a:stretch/>
        </p:blipFill>
        <p:spPr>
          <a:xfrm>
            <a:off x="7867043" y="3019485"/>
            <a:ext cx="536030" cy="418157"/>
          </a:xfrm>
          <a:prstGeom prst="rect">
            <a:avLst/>
          </a:prstGeom>
          <a:noFill/>
          <a:ln>
            <a:noFill/>
          </a:ln>
        </p:spPr>
      </p:pic>
      <p:pic>
        <p:nvPicPr>
          <p:cNvPr id="1371" name="Google Shape;1371;p117" descr="C:\Users\Barbara\AppData\Local\Microsoft\Windows\Temporary Internet Files\Content.IE5\Z4I6DTUJ\MC900352068[1].wmf"/>
          <p:cNvPicPr preferRelativeResize="0"/>
          <p:nvPr/>
        </p:nvPicPr>
        <p:blipFill rotWithShape="1">
          <a:blip r:embed="rId7">
            <a:alphaModFix/>
          </a:blip>
          <a:srcRect/>
          <a:stretch/>
        </p:blipFill>
        <p:spPr>
          <a:xfrm>
            <a:off x="6864036" y="3073530"/>
            <a:ext cx="317815" cy="376493"/>
          </a:xfrm>
          <a:prstGeom prst="rect">
            <a:avLst/>
          </a:prstGeom>
          <a:noFill/>
          <a:ln>
            <a:noFill/>
          </a:ln>
        </p:spPr>
      </p:pic>
      <p:pic>
        <p:nvPicPr>
          <p:cNvPr id="1372" name="Google Shape;1372;p117" descr="C:\Users\Barbara\AppData\Local\Microsoft\Windows\Temporary Internet Files\Content.IE5\WEGJAK4J\MC900406284[1].wmf"/>
          <p:cNvPicPr preferRelativeResize="0"/>
          <p:nvPr/>
        </p:nvPicPr>
        <p:blipFill rotWithShape="1">
          <a:blip r:embed="rId8">
            <a:alphaModFix/>
          </a:blip>
          <a:srcRect/>
          <a:stretch/>
        </p:blipFill>
        <p:spPr>
          <a:xfrm>
            <a:off x="7550420" y="1778784"/>
            <a:ext cx="428303" cy="755131"/>
          </a:xfrm>
          <a:prstGeom prst="rect">
            <a:avLst/>
          </a:prstGeom>
          <a:noFill/>
          <a:ln>
            <a:noFill/>
          </a:ln>
        </p:spPr>
      </p:pic>
      <p:pic>
        <p:nvPicPr>
          <p:cNvPr id="1373" name="Google Shape;1373;p117" descr="C:\Program Files (x86)\Microsoft Office\MEDIA\CAGCAT10\j0293234.wmf"/>
          <p:cNvPicPr preferRelativeResize="0"/>
          <p:nvPr/>
        </p:nvPicPr>
        <p:blipFill rotWithShape="1">
          <a:blip r:embed="rId9">
            <a:alphaModFix/>
          </a:blip>
          <a:srcRect/>
          <a:stretch/>
        </p:blipFill>
        <p:spPr>
          <a:xfrm>
            <a:off x="8081997" y="2236706"/>
            <a:ext cx="447035" cy="329793"/>
          </a:xfrm>
          <a:prstGeom prst="rect">
            <a:avLst/>
          </a:prstGeom>
          <a:noFill/>
          <a:ln>
            <a:noFill/>
          </a:ln>
        </p:spPr>
      </p:pic>
      <p:sp>
        <p:nvSpPr>
          <p:cNvPr id="1374" name="Google Shape;1374;p117"/>
          <p:cNvSpPr/>
          <p:nvPr/>
        </p:nvSpPr>
        <p:spPr>
          <a:xfrm>
            <a:off x="9060539" y="1906594"/>
            <a:ext cx="1545602" cy="1319811"/>
          </a:xfrm>
          <a:custGeom>
            <a:avLst/>
            <a:gdLst/>
            <a:ahLst/>
            <a:cxnLst/>
            <a:rect l="l" t="t" r="r" b="b"/>
            <a:pathLst>
              <a:path w="1060588" h="922324" extrusionOk="0">
                <a:moveTo>
                  <a:pt x="269252" y="395715"/>
                </a:moveTo>
                <a:cubicBezTo>
                  <a:pt x="169239" y="421115"/>
                  <a:pt x="-24436" y="594153"/>
                  <a:pt x="2552" y="681465"/>
                </a:cubicBezTo>
                <a:cubicBezTo>
                  <a:pt x="29539" y="768778"/>
                  <a:pt x="278777" y="903715"/>
                  <a:pt x="431177" y="919590"/>
                </a:cubicBezTo>
                <a:cubicBezTo>
                  <a:pt x="583577" y="935465"/>
                  <a:pt x="815352" y="881490"/>
                  <a:pt x="916952" y="776715"/>
                </a:cubicBezTo>
                <a:cubicBezTo>
                  <a:pt x="1018552" y="671940"/>
                  <a:pt x="1099515" y="419528"/>
                  <a:pt x="1040777" y="290940"/>
                </a:cubicBezTo>
                <a:cubicBezTo>
                  <a:pt x="982039" y="162352"/>
                  <a:pt x="637552" y="-34498"/>
                  <a:pt x="564527" y="5190"/>
                </a:cubicBezTo>
                <a:cubicBezTo>
                  <a:pt x="491502" y="44877"/>
                  <a:pt x="659777" y="462390"/>
                  <a:pt x="602627" y="529065"/>
                </a:cubicBezTo>
                <a:cubicBezTo>
                  <a:pt x="545477" y="595740"/>
                  <a:pt x="369265" y="370315"/>
                  <a:pt x="269252" y="395715"/>
                </a:cubicBezTo>
                <a:close/>
              </a:path>
            </a:pathLst>
          </a:custGeom>
          <a:gradFill>
            <a:gsLst>
              <a:gs pos="0">
                <a:srgbClr val="97B4E4"/>
              </a:gs>
              <a:gs pos="50000">
                <a:srgbClr val="BFCFEC"/>
              </a:gs>
              <a:gs pos="100000">
                <a:srgbClr val="E0E8F4"/>
              </a:gs>
            </a:gsLst>
            <a:lin ang="27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375" name="Google Shape;1375;p117"/>
          <p:cNvSpPr txBox="1"/>
          <p:nvPr/>
        </p:nvSpPr>
        <p:spPr>
          <a:xfrm>
            <a:off x="9881537" y="1906593"/>
            <a:ext cx="300082" cy="369332"/>
          </a:xfrm>
          <a:prstGeom prst="rect">
            <a:avLst/>
          </a:prstGeom>
          <a:noFill/>
          <a:ln>
            <a:noFill/>
          </a:ln>
        </p:spPr>
        <p:txBody>
          <a:bodyPr spcFirstLastPara="1" wrap="square" lIns="91425" tIns="45700" rIns="91425" bIns="45700" anchor="t" anchorCtr="0">
            <a:noAutofit/>
          </a:bodyPr>
          <a:lstStyle/>
          <a:p>
            <a:r>
              <a:rPr lang="it-IT">
                <a:solidFill>
                  <a:schemeClr val="dk1"/>
                </a:solidFill>
                <a:latin typeface="Calibri"/>
                <a:ea typeface="Calibri"/>
                <a:cs typeface="Calibri"/>
                <a:sym typeface="Calibri"/>
              </a:rPr>
              <a:t>B</a:t>
            </a:r>
            <a:endParaRPr/>
          </a:p>
        </p:txBody>
      </p:sp>
      <p:pic>
        <p:nvPicPr>
          <p:cNvPr id="1376" name="Google Shape;1376;p117" descr="C:\Users\Barbara\AppData\Local\Microsoft\Windows\Temporary Internet Files\Content.IE5\WEGJAK4J\MC900442122[1].png"/>
          <p:cNvPicPr preferRelativeResize="0"/>
          <p:nvPr/>
        </p:nvPicPr>
        <p:blipFill rotWithShape="1">
          <a:blip r:embed="rId4">
            <a:alphaModFix/>
          </a:blip>
          <a:srcRect/>
          <a:stretch/>
        </p:blipFill>
        <p:spPr>
          <a:xfrm>
            <a:off x="9412669" y="2845903"/>
            <a:ext cx="360000" cy="357568"/>
          </a:xfrm>
          <a:prstGeom prst="rect">
            <a:avLst/>
          </a:prstGeom>
          <a:noFill/>
          <a:ln>
            <a:noFill/>
          </a:ln>
        </p:spPr>
      </p:pic>
      <p:pic>
        <p:nvPicPr>
          <p:cNvPr id="1377" name="Google Shape;1377;p117" descr="C:\Users\Barbara\AppData\Local\Microsoft\Windows\Temporary Internet Files\Content.IE5\Z4I6DTUJ\MC900432561[1].png"/>
          <p:cNvPicPr preferRelativeResize="0"/>
          <p:nvPr/>
        </p:nvPicPr>
        <p:blipFill rotWithShape="1">
          <a:blip r:embed="rId3">
            <a:alphaModFix/>
          </a:blip>
          <a:srcRect/>
          <a:stretch/>
        </p:blipFill>
        <p:spPr>
          <a:xfrm>
            <a:off x="10110048" y="2176659"/>
            <a:ext cx="360000" cy="360000"/>
          </a:xfrm>
          <a:prstGeom prst="rect">
            <a:avLst/>
          </a:prstGeom>
          <a:noFill/>
          <a:ln>
            <a:noFill/>
          </a:ln>
        </p:spPr>
      </p:pic>
      <p:cxnSp>
        <p:nvCxnSpPr>
          <p:cNvPr id="1378" name="Google Shape;1378;p117"/>
          <p:cNvCxnSpPr>
            <a:stCxn id="1373" idx="0"/>
            <a:endCxn id="1379" idx="0"/>
          </p:cNvCxnSpPr>
          <p:nvPr/>
        </p:nvCxnSpPr>
        <p:spPr>
          <a:xfrm rot="-5400000" flipH="1">
            <a:off x="8947514" y="1594705"/>
            <a:ext cx="243900" cy="1527900"/>
          </a:xfrm>
          <a:prstGeom prst="curvedConnector3">
            <a:avLst>
              <a:gd name="adj1" fmla="val -93727"/>
            </a:avLst>
          </a:prstGeom>
          <a:noFill/>
          <a:ln w="9525" cap="flat" cmpd="sng">
            <a:solidFill>
              <a:schemeClr val="dk1"/>
            </a:solidFill>
            <a:prstDash val="dash"/>
            <a:round/>
            <a:headEnd type="stealth" w="med" len="med"/>
            <a:tailEnd type="stealth" w="med" len="med"/>
          </a:ln>
        </p:spPr>
      </p:cxnSp>
      <p:pic>
        <p:nvPicPr>
          <p:cNvPr id="1379" name="Google Shape;1379;p117" descr="C:\Program Files (x86)\Microsoft Office\MEDIA\CAGCAT10\j0293234.wmf"/>
          <p:cNvPicPr preferRelativeResize="0"/>
          <p:nvPr/>
        </p:nvPicPr>
        <p:blipFill rotWithShape="1">
          <a:blip r:embed="rId9">
            <a:alphaModFix/>
          </a:blip>
          <a:srcRect/>
          <a:stretch/>
        </p:blipFill>
        <p:spPr>
          <a:xfrm>
            <a:off x="9609823" y="2480462"/>
            <a:ext cx="447035" cy="329793"/>
          </a:xfrm>
          <a:prstGeom prst="rect">
            <a:avLst/>
          </a:prstGeom>
          <a:noFill/>
          <a:ln>
            <a:noFill/>
          </a:ln>
        </p:spPr>
      </p:pic>
      <p:pic>
        <p:nvPicPr>
          <p:cNvPr id="1380" name="Google Shape;1380;p117" descr="C:\Users\Barbara\AppData\Local\Microsoft\Windows\Temporary Internet Files\Content.IE5\D3DQUPWO\MC900285542[1].wmf"/>
          <p:cNvPicPr preferRelativeResize="0"/>
          <p:nvPr/>
        </p:nvPicPr>
        <p:blipFill rotWithShape="1">
          <a:blip r:embed="rId10">
            <a:alphaModFix/>
          </a:blip>
          <a:srcRect/>
          <a:stretch/>
        </p:blipFill>
        <p:spPr>
          <a:xfrm>
            <a:off x="8736233" y="1870594"/>
            <a:ext cx="754706" cy="210359"/>
          </a:xfrm>
          <a:prstGeom prst="rect">
            <a:avLst/>
          </a:prstGeom>
          <a:noFill/>
          <a:ln>
            <a:noFill/>
          </a:ln>
        </p:spPr>
      </p:pic>
      <p:cxnSp>
        <p:nvCxnSpPr>
          <p:cNvPr id="1381" name="Google Shape;1381;p117"/>
          <p:cNvCxnSpPr>
            <a:stCxn id="1373" idx="2"/>
            <a:endCxn id="1370" idx="0"/>
          </p:cNvCxnSpPr>
          <p:nvPr/>
        </p:nvCxnSpPr>
        <p:spPr>
          <a:xfrm rot="5400000">
            <a:off x="7993814" y="2707798"/>
            <a:ext cx="453000" cy="170400"/>
          </a:xfrm>
          <a:prstGeom prst="curvedConnector3">
            <a:avLst>
              <a:gd name="adj1" fmla="val 50000"/>
            </a:avLst>
          </a:prstGeom>
          <a:noFill/>
          <a:ln w="25400" cap="flat" cmpd="sng">
            <a:solidFill>
              <a:srgbClr val="FF0000"/>
            </a:solidFill>
            <a:prstDash val="dot"/>
            <a:round/>
            <a:headEnd type="none" w="sm" len="sm"/>
            <a:tailEnd type="stealth" w="med" len="med"/>
          </a:ln>
          <a:effectLst>
            <a:outerShdw blurRad="40000" dist="20000" dir="5400000" rotWithShape="0">
              <a:srgbClr val="000000">
                <a:alpha val="37647"/>
              </a:srgbClr>
            </a:outerShdw>
          </a:effectLst>
        </p:spPr>
      </p:cxnSp>
      <p:cxnSp>
        <p:nvCxnSpPr>
          <p:cNvPr id="1382" name="Google Shape;1382;p117"/>
          <p:cNvCxnSpPr>
            <a:stCxn id="1370" idx="1"/>
            <a:endCxn id="1372" idx="2"/>
          </p:cNvCxnSpPr>
          <p:nvPr/>
        </p:nvCxnSpPr>
        <p:spPr>
          <a:xfrm rot="10800000">
            <a:off x="7764443" y="2534062"/>
            <a:ext cx="102600" cy="694500"/>
          </a:xfrm>
          <a:prstGeom prst="curvedConnector2">
            <a:avLst/>
          </a:prstGeom>
          <a:noFill/>
          <a:ln w="25400" cap="flat" cmpd="sng">
            <a:solidFill>
              <a:srgbClr val="FF0000"/>
            </a:solidFill>
            <a:prstDash val="dot"/>
            <a:round/>
            <a:headEnd type="none" w="sm" len="sm"/>
            <a:tailEnd type="stealth" w="med" len="med"/>
          </a:ln>
          <a:effectLst>
            <a:outerShdw blurRad="40000" dist="20000" dir="5400000" rotWithShape="0">
              <a:srgbClr val="000000">
                <a:alpha val="37647"/>
              </a:srgbClr>
            </a:outerShdw>
          </a:effectLst>
        </p:spPr>
      </p:cxnSp>
      <p:cxnSp>
        <p:nvCxnSpPr>
          <p:cNvPr id="1383" name="Google Shape;1383;p117"/>
          <p:cNvCxnSpPr>
            <a:stCxn id="1372" idx="1"/>
          </p:cNvCxnSpPr>
          <p:nvPr/>
        </p:nvCxnSpPr>
        <p:spPr>
          <a:xfrm flipH="1">
            <a:off x="7097419" y="2156349"/>
            <a:ext cx="453000" cy="894600"/>
          </a:xfrm>
          <a:prstGeom prst="curvedConnector2">
            <a:avLst/>
          </a:prstGeom>
          <a:noFill/>
          <a:ln w="25400" cap="flat" cmpd="sng">
            <a:solidFill>
              <a:srgbClr val="FF0000"/>
            </a:solidFill>
            <a:prstDash val="dot"/>
            <a:round/>
            <a:headEnd type="none" w="sm" len="sm"/>
            <a:tailEnd type="stealth" w="med" len="med"/>
          </a:ln>
          <a:effectLst>
            <a:outerShdw blurRad="40000" dist="20000" dir="5400000" rotWithShape="0">
              <a:srgbClr val="000000">
                <a:alpha val="37647"/>
              </a:srgbClr>
            </a:outerShdw>
          </a:effectLst>
        </p:spPr>
      </p:cxnSp>
      <p:sp>
        <p:nvSpPr>
          <p:cNvPr id="1384" name="Google Shape;1384;p117"/>
          <p:cNvSpPr/>
          <p:nvPr/>
        </p:nvSpPr>
        <p:spPr>
          <a:xfrm>
            <a:off x="6948182" y="4449274"/>
            <a:ext cx="1969512" cy="1860046"/>
          </a:xfrm>
          <a:custGeom>
            <a:avLst/>
            <a:gdLst/>
            <a:ahLst/>
            <a:cxnLst/>
            <a:rect l="l" t="t" r="r" b="b"/>
            <a:pathLst>
              <a:path w="1969512" h="1860046" extrusionOk="0">
                <a:moveTo>
                  <a:pt x="310778" y="1254543"/>
                </a:moveTo>
                <a:cubicBezTo>
                  <a:pt x="307603" y="1509337"/>
                  <a:pt x="304428" y="1764131"/>
                  <a:pt x="567953" y="1835568"/>
                </a:cubicBezTo>
                <a:cubicBezTo>
                  <a:pt x="831478" y="1907005"/>
                  <a:pt x="1718891" y="1811755"/>
                  <a:pt x="1891928" y="1683168"/>
                </a:cubicBezTo>
                <a:cubicBezTo>
                  <a:pt x="2064965" y="1554581"/>
                  <a:pt x="1593478" y="1192630"/>
                  <a:pt x="1606178" y="1064043"/>
                </a:cubicBezTo>
                <a:cubicBezTo>
                  <a:pt x="1618878" y="935456"/>
                  <a:pt x="1995115" y="1044993"/>
                  <a:pt x="1968128" y="911643"/>
                </a:cubicBezTo>
                <a:cubicBezTo>
                  <a:pt x="1941141" y="778293"/>
                  <a:pt x="1650628" y="413168"/>
                  <a:pt x="1444253" y="263943"/>
                </a:cubicBezTo>
                <a:cubicBezTo>
                  <a:pt x="1237878" y="114718"/>
                  <a:pt x="845766" y="-53557"/>
                  <a:pt x="729878" y="16293"/>
                </a:cubicBezTo>
                <a:cubicBezTo>
                  <a:pt x="613991" y="86143"/>
                  <a:pt x="867990" y="551281"/>
                  <a:pt x="748928" y="683043"/>
                </a:cubicBezTo>
                <a:cubicBezTo>
                  <a:pt x="629866" y="814805"/>
                  <a:pt x="86940" y="687806"/>
                  <a:pt x="15503" y="806868"/>
                </a:cubicBezTo>
                <a:cubicBezTo>
                  <a:pt x="-55934" y="925930"/>
                  <a:pt x="132184" y="1161674"/>
                  <a:pt x="320303" y="1397418"/>
                </a:cubicBezTo>
              </a:path>
            </a:pathLst>
          </a:custGeom>
          <a:gradFill>
            <a:gsLst>
              <a:gs pos="0">
                <a:srgbClr val="BDF295"/>
              </a:gs>
              <a:gs pos="50000">
                <a:srgbClr val="D5F5BE"/>
              </a:gs>
              <a:gs pos="100000">
                <a:srgbClr val="EAFADE"/>
              </a:gs>
            </a:gsLst>
            <a:lin ang="27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385" name="Google Shape;1385;p117"/>
          <p:cNvSpPr txBox="1"/>
          <p:nvPr/>
        </p:nvSpPr>
        <p:spPr>
          <a:xfrm>
            <a:off x="7046835" y="5194631"/>
            <a:ext cx="324128" cy="369332"/>
          </a:xfrm>
          <a:prstGeom prst="rect">
            <a:avLst/>
          </a:prstGeom>
          <a:noFill/>
          <a:ln>
            <a:noFill/>
          </a:ln>
        </p:spPr>
        <p:txBody>
          <a:bodyPr spcFirstLastPara="1" wrap="square" lIns="91425" tIns="45700" rIns="91425" bIns="45700" anchor="t" anchorCtr="0">
            <a:noAutofit/>
          </a:bodyPr>
          <a:lstStyle/>
          <a:p>
            <a:r>
              <a:rPr lang="it-IT">
                <a:solidFill>
                  <a:schemeClr val="dk1"/>
                </a:solidFill>
                <a:latin typeface="Calibri"/>
                <a:ea typeface="Calibri"/>
                <a:cs typeface="Calibri"/>
                <a:sym typeface="Calibri"/>
              </a:rPr>
              <a:t>A</a:t>
            </a:r>
            <a:endParaRPr/>
          </a:p>
        </p:txBody>
      </p:sp>
      <p:pic>
        <p:nvPicPr>
          <p:cNvPr id="1386" name="Google Shape;1386;p117" descr="C:\Users\Barbara\AppData\Local\Microsoft\Windows\Temporary Internet Files\Content.IE5\Z4I6DTUJ\MC900352099[1].wmf"/>
          <p:cNvPicPr preferRelativeResize="0"/>
          <p:nvPr/>
        </p:nvPicPr>
        <p:blipFill rotWithShape="1">
          <a:blip r:embed="rId6">
            <a:alphaModFix/>
          </a:blip>
          <a:srcRect/>
          <a:stretch/>
        </p:blipFill>
        <p:spPr>
          <a:xfrm>
            <a:off x="8140710" y="5655318"/>
            <a:ext cx="536030" cy="418157"/>
          </a:xfrm>
          <a:prstGeom prst="rect">
            <a:avLst/>
          </a:prstGeom>
          <a:noFill/>
          <a:ln>
            <a:noFill/>
          </a:ln>
        </p:spPr>
      </p:pic>
      <p:pic>
        <p:nvPicPr>
          <p:cNvPr id="1387" name="Google Shape;1387;p117" descr="C:\Users\Barbara\AppData\Local\Microsoft\Windows\Temporary Internet Files\Content.IE5\Z4I6DTUJ\MC900352068[1].wmf"/>
          <p:cNvPicPr preferRelativeResize="0"/>
          <p:nvPr/>
        </p:nvPicPr>
        <p:blipFill rotWithShape="1">
          <a:blip r:embed="rId7">
            <a:alphaModFix/>
          </a:blip>
          <a:srcRect/>
          <a:stretch/>
        </p:blipFill>
        <p:spPr>
          <a:xfrm>
            <a:off x="7137703" y="5709363"/>
            <a:ext cx="317815" cy="376493"/>
          </a:xfrm>
          <a:prstGeom prst="rect">
            <a:avLst/>
          </a:prstGeom>
          <a:noFill/>
          <a:ln>
            <a:noFill/>
          </a:ln>
        </p:spPr>
      </p:pic>
      <p:pic>
        <p:nvPicPr>
          <p:cNvPr id="1388" name="Google Shape;1388;p117" descr="C:\Users\Barbara\AppData\Local\Microsoft\Windows\Temporary Internet Files\Content.IE5\WEGJAK4J\MC900406284[1].wmf"/>
          <p:cNvPicPr preferRelativeResize="0"/>
          <p:nvPr/>
        </p:nvPicPr>
        <p:blipFill rotWithShape="1">
          <a:blip r:embed="rId8">
            <a:alphaModFix/>
          </a:blip>
          <a:srcRect/>
          <a:stretch/>
        </p:blipFill>
        <p:spPr>
          <a:xfrm>
            <a:off x="7824087" y="4414617"/>
            <a:ext cx="428303" cy="755131"/>
          </a:xfrm>
          <a:prstGeom prst="rect">
            <a:avLst/>
          </a:prstGeom>
          <a:noFill/>
          <a:ln>
            <a:noFill/>
          </a:ln>
        </p:spPr>
      </p:pic>
      <p:sp>
        <p:nvSpPr>
          <p:cNvPr id="1389" name="Google Shape;1389;p117"/>
          <p:cNvSpPr txBox="1"/>
          <p:nvPr/>
        </p:nvSpPr>
        <p:spPr>
          <a:xfrm>
            <a:off x="7963966" y="1501250"/>
            <a:ext cx="1808100" cy="400200"/>
          </a:xfrm>
          <a:prstGeom prst="rect">
            <a:avLst/>
          </a:prstGeom>
          <a:noFill/>
          <a:ln>
            <a:noFill/>
          </a:ln>
        </p:spPr>
        <p:txBody>
          <a:bodyPr spcFirstLastPara="1" wrap="square" lIns="91425" tIns="45700" rIns="91425" bIns="45700" anchor="t" anchorCtr="0">
            <a:noAutofit/>
          </a:bodyPr>
          <a:lstStyle/>
          <a:p>
            <a:r>
              <a:rPr lang="it-IT" sz="2000" b="1">
                <a:solidFill>
                  <a:schemeClr val="dk1"/>
                </a:solidFill>
                <a:latin typeface="Calibri"/>
                <a:ea typeface="Calibri"/>
                <a:cs typeface="Calibri"/>
                <a:sym typeface="Calibri"/>
              </a:rPr>
              <a:t>Visitor</a:t>
            </a:r>
            <a:endParaRPr/>
          </a:p>
        </p:txBody>
      </p:sp>
      <p:cxnSp>
        <p:nvCxnSpPr>
          <p:cNvPr id="1390" name="Google Shape;1390;p117"/>
          <p:cNvCxnSpPr/>
          <p:nvPr/>
        </p:nvCxnSpPr>
        <p:spPr>
          <a:xfrm>
            <a:off x="6744072" y="4922995"/>
            <a:ext cx="2929200" cy="842400"/>
          </a:xfrm>
          <a:prstGeom prst="curvedConnector3">
            <a:avLst>
              <a:gd name="adj1" fmla="val 39922"/>
            </a:avLst>
          </a:prstGeom>
          <a:noFill/>
          <a:ln w="25400" cap="flat" cmpd="sng">
            <a:solidFill>
              <a:srgbClr val="0000FF"/>
            </a:solidFill>
            <a:prstDash val="dash"/>
            <a:round/>
            <a:headEnd type="none" w="sm" len="sm"/>
            <a:tailEnd type="stealth" w="med" len="med"/>
          </a:ln>
          <a:effectLst>
            <a:outerShdw blurRad="40000" dist="20000" dir="5400000" rotWithShape="0">
              <a:srgbClr val="000000">
                <a:alpha val="37647"/>
              </a:srgbClr>
            </a:outerShdw>
          </a:effectLst>
        </p:spPr>
      </p:cxnSp>
      <p:pic>
        <p:nvPicPr>
          <p:cNvPr id="1391" name="Google Shape;1391;p117" descr="C:\Users\Barbara\AppData\Local\Microsoft\Windows\Temporary Internet Files\Content.IE5\D3DQUPWO\MC900424188[1].wmf"/>
          <p:cNvPicPr preferRelativeResize="0"/>
          <p:nvPr/>
        </p:nvPicPr>
        <p:blipFill rotWithShape="1">
          <a:blip r:embed="rId11">
            <a:alphaModFix/>
          </a:blip>
          <a:srcRect/>
          <a:stretch/>
        </p:blipFill>
        <p:spPr>
          <a:xfrm flipH="1">
            <a:off x="8698048" y="5545617"/>
            <a:ext cx="439293" cy="318779"/>
          </a:xfrm>
          <a:prstGeom prst="rect">
            <a:avLst/>
          </a:prstGeom>
          <a:noFill/>
          <a:ln>
            <a:noFill/>
          </a:ln>
        </p:spPr>
      </p:pic>
      <p:pic>
        <p:nvPicPr>
          <p:cNvPr id="1392" name="Google Shape;1392;p117" descr="C:\Users\Barbara\AppData\Local\Microsoft\Windows\Temporary Internet Files\Content.IE5\D3DQUPWO\MC900424188[1].wmf"/>
          <p:cNvPicPr preferRelativeResize="0"/>
          <p:nvPr/>
        </p:nvPicPr>
        <p:blipFill rotWithShape="1">
          <a:blip r:embed="rId11">
            <a:alphaModFix/>
          </a:blip>
          <a:srcRect/>
          <a:stretch/>
        </p:blipFill>
        <p:spPr>
          <a:xfrm flipH="1">
            <a:off x="6917351" y="4792182"/>
            <a:ext cx="439293" cy="318779"/>
          </a:xfrm>
          <a:prstGeom prst="rect">
            <a:avLst/>
          </a:prstGeom>
          <a:noFill/>
          <a:ln>
            <a:noFill/>
          </a:ln>
        </p:spPr>
      </p:pic>
      <p:sp>
        <p:nvSpPr>
          <p:cNvPr id="1393" name="Google Shape;1393;p117"/>
          <p:cNvSpPr txBox="1"/>
          <p:nvPr/>
        </p:nvSpPr>
        <p:spPr>
          <a:xfrm>
            <a:off x="8325905" y="4140400"/>
            <a:ext cx="1969500" cy="400200"/>
          </a:xfrm>
          <a:prstGeom prst="rect">
            <a:avLst/>
          </a:prstGeom>
          <a:noFill/>
          <a:ln>
            <a:noFill/>
          </a:ln>
        </p:spPr>
        <p:txBody>
          <a:bodyPr spcFirstLastPara="1" wrap="square" lIns="91425" tIns="45700" rIns="91425" bIns="45700" anchor="t" anchorCtr="0">
            <a:noAutofit/>
          </a:bodyPr>
          <a:lstStyle/>
          <a:p>
            <a:r>
              <a:rPr lang="it-IT" sz="2000" b="1">
                <a:solidFill>
                  <a:schemeClr val="dk1"/>
                </a:solidFill>
                <a:latin typeface="Calibri"/>
                <a:ea typeface="Calibri"/>
                <a:cs typeface="Calibri"/>
                <a:sym typeface="Calibri"/>
              </a:rPr>
              <a:t>In transit</a:t>
            </a:r>
            <a:endParaRPr sz="2000" b="1">
              <a:solidFill>
                <a:schemeClr val="dk1"/>
              </a:solidFill>
              <a:latin typeface="Calibri"/>
              <a:ea typeface="Calibri"/>
              <a:cs typeface="Calibri"/>
              <a:sym typeface="Calibri"/>
            </a:endParaRPr>
          </a:p>
        </p:txBody>
      </p:sp>
      <p:pic>
        <p:nvPicPr>
          <p:cNvPr id="1394" name="Google Shape;1394;p117" descr="C:\Users\Barbara\AppData\Local\Microsoft\Windows\Temporary Internet Files\Content.IE5\TM3AIFXX\MC900297727[1].wmf"/>
          <p:cNvPicPr preferRelativeResize="0"/>
          <p:nvPr/>
        </p:nvPicPr>
        <p:blipFill rotWithShape="1">
          <a:blip r:embed="rId12">
            <a:alphaModFix/>
          </a:blip>
          <a:srcRect/>
          <a:stretch/>
        </p:blipFill>
        <p:spPr>
          <a:xfrm>
            <a:off x="7288387" y="2137098"/>
            <a:ext cx="274396" cy="4217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sp>
        <p:nvSpPr>
          <p:cNvPr id="1400" name="Google Shape;1400;p118"/>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rgbClr val="366092"/>
              </a:buClr>
              <a:buSzPts val="4400"/>
            </a:pPr>
            <a:r>
              <a:rPr lang="it-IT" b="1"/>
              <a:t>Sociometer: Data Definition</a:t>
            </a:r>
            <a:endParaRPr/>
          </a:p>
        </p:txBody>
      </p:sp>
      <p:sp>
        <p:nvSpPr>
          <p:cNvPr id="1401" name="Google Shape;1401;p118"/>
          <p:cNvSpPr txBox="1">
            <a:spLocks noGrp="1"/>
          </p:cNvSpPr>
          <p:nvPr>
            <p:ph type="body" idx="1"/>
          </p:nvPr>
        </p:nvSpPr>
        <p:spPr>
          <a:xfrm>
            <a:off x="1981200" y="1600201"/>
            <a:ext cx="8229600" cy="4525963"/>
          </a:xfrm>
          <a:prstGeom prst="rect">
            <a:avLst/>
          </a:prstGeom>
          <a:noFill/>
          <a:ln>
            <a:noFill/>
          </a:ln>
        </p:spPr>
        <p:txBody>
          <a:bodyPr spcFirstLastPara="1" vert="horz" wrap="square" lIns="91425" tIns="45700" rIns="91425" bIns="45700" rtlCol="0" anchor="t" anchorCtr="0">
            <a:noAutofit/>
          </a:bodyPr>
          <a:lstStyle/>
          <a:p>
            <a:pPr marL="342900" indent="-139700">
              <a:spcBef>
                <a:spcPts val="0"/>
              </a:spcBef>
              <a:buClr>
                <a:srgbClr val="17375E"/>
              </a:buClr>
              <a:buSzPts val="3200"/>
              <a:buNone/>
            </a:pPr>
            <a:endParaRPr/>
          </a:p>
        </p:txBody>
      </p:sp>
      <p:sp>
        <p:nvSpPr>
          <p:cNvPr id="1402" name="Google Shape;1402;p118"/>
          <p:cNvSpPr txBox="1">
            <a:spLocks noGrp="1"/>
          </p:cNvSpPr>
          <p:nvPr>
            <p:ph type="ftr" idx="11"/>
          </p:nvPr>
        </p:nvSpPr>
        <p:spPr>
          <a:xfrm>
            <a:off x="4572000" y="18288"/>
            <a:ext cx="5486400" cy="329184"/>
          </a:xfrm>
          <a:prstGeom prst="rect">
            <a:avLst/>
          </a:prstGeom>
          <a:noFill/>
          <a:ln>
            <a:noFill/>
          </a:ln>
        </p:spPr>
        <p:txBody>
          <a:bodyPr spcFirstLastPara="1" vert="horz" wrap="square" lIns="91440" tIns="45720" rIns="91440" bIns="45720" rtlCol="0" anchor="ctr" anchorCtr="0">
            <a:noAutofit/>
          </a:bodyPr>
          <a:lstStyle>
            <a:defPPr>
              <a:defRPr lang="it-IT"/>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1403" name="Google Shape;1403;p118" descr="E:\Università e Ricerca\PDS\iconeCubo\carrellini.png"/>
          <p:cNvPicPr preferRelativeResize="0"/>
          <p:nvPr/>
        </p:nvPicPr>
        <p:blipFill rotWithShape="1">
          <a:blip r:embed="rId3">
            <a:alphaModFix/>
          </a:blip>
          <a:srcRect/>
          <a:stretch/>
        </p:blipFill>
        <p:spPr>
          <a:xfrm>
            <a:off x="2254102" y="1148316"/>
            <a:ext cx="7060019" cy="570968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7BAD-0ADE-4E4E-95FA-D9E56ADCBA1C}"/>
              </a:ext>
            </a:extLst>
          </p:cNvPr>
          <p:cNvSpPr>
            <a:spLocks noGrp="1"/>
          </p:cNvSpPr>
          <p:nvPr>
            <p:ph type="title"/>
          </p:nvPr>
        </p:nvSpPr>
        <p:spPr/>
        <p:txBody>
          <a:bodyPr/>
          <a:lstStyle/>
          <a:p>
            <a:endParaRPr lang="it-IT"/>
          </a:p>
        </p:txBody>
      </p:sp>
      <p:pic>
        <p:nvPicPr>
          <p:cNvPr id="6" name="Picture 5">
            <a:extLst>
              <a:ext uri="{FF2B5EF4-FFF2-40B4-BE49-F238E27FC236}">
                <a16:creationId xmlns:a16="http://schemas.microsoft.com/office/drawing/2014/main" id="{9BDAE043-9C63-4E6F-89CD-CE1D2FEA516E}"/>
              </a:ext>
            </a:extLst>
          </p:cNvPr>
          <p:cNvPicPr>
            <a:picLocks noChangeAspect="1"/>
          </p:cNvPicPr>
          <p:nvPr/>
        </p:nvPicPr>
        <p:blipFill rotWithShape="1">
          <a:blip r:embed="rId2"/>
          <a:srcRect l="21366" t="9767" r="21773" b="50639"/>
          <a:stretch/>
        </p:blipFill>
        <p:spPr>
          <a:xfrm>
            <a:off x="1818157" y="387419"/>
            <a:ext cx="8526307" cy="3339610"/>
          </a:xfrm>
          <a:prstGeom prst="rect">
            <a:avLst/>
          </a:prstGeom>
        </p:spPr>
      </p:pic>
      <p:pic>
        <p:nvPicPr>
          <p:cNvPr id="7" name="Picture 6">
            <a:extLst>
              <a:ext uri="{FF2B5EF4-FFF2-40B4-BE49-F238E27FC236}">
                <a16:creationId xmlns:a16="http://schemas.microsoft.com/office/drawing/2014/main" id="{7C2F4C99-424E-466D-930D-628FA3213F22}"/>
              </a:ext>
            </a:extLst>
          </p:cNvPr>
          <p:cNvPicPr>
            <a:picLocks noChangeAspect="1"/>
          </p:cNvPicPr>
          <p:nvPr/>
        </p:nvPicPr>
        <p:blipFill rotWithShape="1">
          <a:blip r:embed="rId2"/>
          <a:srcRect l="21298" t="53624" r="20146" b="6783"/>
          <a:stretch/>
        </p:blipFill>
        <p:spPr>
          <a:xfrm>
            <a:off x="1795748" y="3606526"/>
            <a:ext cx="8780444" cy="3339610"/>
          </a:xfrm>
          <a:prstGeom prst="rect">
            <a:avLst/>
          </a:prstGeom>
        </p:spPr>
      </p:pic>
      <p:sp>
        <p:nvSpPr>
          <p:cNvPr id="8" name="Rectangle 7">
            <a:extLst>
              <a:ext uri="{FF2B5EF4-FFF2-40B4-BE49-F238E27FC236}">
                <a16:creationId xmlns:a16="http://schemas.microsoft.com/office/drawing/2014/main" id="{5BC48788-84B5-4117-9F0A-AE94D312ABCC}"/>
              </a:ext>
            </a:extLst>
          </p:cNvPr>
          <p:cNvSpPr/>
          <p:nvPr/>
        </p:nvSpPr>
        <p:spPr>
          <a:xfrm>
            <a:off x="4858439" y="4627084"/>
            <a:ext cx="484742" cy="5067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dirty="0"/>
              <a:t>?</a:t>
            </a:r>
            <a:endParaRPr lang="it-IT" b="1" dirty="0"/>
          </a:p>
        </p:txBody>
      </p:sp>
    </p:spTree>
    <p:extLst>
      <p:ext uri="{BB962C8B-B14F-4D97-AF65-F5344CB8AC3E}">
        <p14:creationId xmlns:p14="http://schemas.microsoft.com/office/powerpoint/2010/main" val="1115950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grpSp>
        <p:nvGrpSpPr>
          <p:cNvPr id="1493" name="Google Shape;1493;p125"/>
          <p:cNvGrpSpPr/>
          <p:nvPr/>
        </p:nvGrpSpPr>
        <p:grpSpPr>
          <a:xfrm>
            <a:off x="416799" y="414714"/>
            <a:ext cx="2429073" cy="2232248"/>
            <a:chOff x="1619672" y="1132395"/>
            <a:chExt cx="5453409" cy="5812223"/>
          </a:xfrm>
        </p:grpSpPr>
        <p:pic>
          <p:nvPicPr>
            <p:cNvPr id="1494" name="Google Shape;1494;p125"/>
            <p:cNvPicPr preferRelativeResize="0"/>
            <p:nvPr/>
          </p:nvPicPr>
          <p:blipFill rotWithShape="1">
            <a:blip r:embed="rId3">
              <a:alphaModFix/>
            </a:blip>
            <a:srcRect b="4862"/>
            <a:stretch/>
          </p:blipFill>
          <p:spPr>
            <a:xfrm>
              <a:off x="1619672" y="1132395"/>
              <a:ext cx="5453409" cy="5336204"/>
            </a:xfrm>
            <a:prstGeom prst="rect">
              <a:avLst/>
            </a:prstGeom>
            <a:noFill/>
            <a:ln>
              <a:noFill/>
            </a:ln>
          </p:spPr>
        </p:pic>
        <p:sp>
          <p:nvSpPr>
            <p:cNvPr id="1495" name="Google Shape;1495;p125"/>
            <p:cNvSpPr/>
            <p:nvPr/>
          </p:nvSpPr>
          <p:spPr>
            <a:xfrm>
              <a:off x="4716016" y="6165304"/>
              <a:ext cx="720080" cy="779314"/>
            </a:xfrm>
            <a:prstGeom prst="rect">
              <a:avLst/>
            </a:prstGeom>
            <a:solidFill>
              <a:schemeClr val="lt1"/>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sp>
        <p:nvSpPr>
          <p:cNvPr id="1496" name="Google Shape;1496;p125"/>
          <p:cNvSpPr txBox="1">
            <a:spLocks noGrp="1"/>
          </p:cNvSpPr>
          <p:nvPr>
            <p:ph type="title"/>
          </p:nvPr>
        </p:nvSpPr>
        <p:spPr>
          <a:xfrm>
            <a:off x="1524000" y="274638"/>
            <a:ext cx="86868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rgbClr val="366092"/>
              </a:buClr>
              <a:buSzPts val="4400"/>
            </a:pPr>
            <a:r>
              <a:rPr lang="it-IT" b="1" dirty="0"/>
              <a:t>Real Experiments Results</a:t>
            </a:r>
            <a:endParaRPr dirty="0"/>
          </a:p>
        </p:txBody>
      </p:sp>
      <p:graphicFrame>
        <p:nvGraphicFramePr>
          <p:cNvPr id="1497" name="Google Shape;1497;p125"/>
          <p:cNvGraphicFramePr/>
          <p:nvPr/>
        </p:nvGraphicFramePr>
        <p:xfrm>
          <a:off x="446315" y="2603452"/>
          <a:ext cx="11364688" cy="4216480"/>
        </p:xfrm>
        <a:graphic>
          <a:graphicData uri="http://schemas.openxmlformats.org/drawingml/2006/table">
            <a:tbl>
              <a:tblPr firstRow="1" bandRow="1">
                <a:noFill/>
              </a:tblPr>
              <a:tblGrid>
                <a:gridCol w="1596703">
                  <a:extLst>
                    <a:ext uri="{9D8B030D-6E8A-4147-A177-3AD203B41FA5}">
                      <a16:colId xmlns:a16="http://schemas.microsoft.com/office/drawing/2014/main" val="20000"/>
                    </a:ext>
                  </a:extLst>
                </a:gridCol>
                <a:gridCol w="1596703">
                  <a:extLst>
                    <a:ext uri="{9D8B030D-6E8A-4147-A177-3AD203B41FA5}">
                      <a16:colId xmlns:a16="http://schemas.microsoft.com/office/drawing/2014/main" val="20001"/>
                    </a:ext>
                  </a:extLst>
                </a:gridCol>
                <a:gridCol w="1033150">
                  <a:extLst>
                    <a:ext uri="{9D8B030D-6E8A-4147-A177-3AD203B41FA5}">
                      <a16:colId xmlns:a16="http://schemas.microsoft.com/office/drawing/2014/main" val="20002"/>
                    </a:ext>
                  </a:extLst>
                </a:gridCol>
                <a:gridCol w="1033150">
                  <a:extLst>
                    <a:ext uri="{9D8B030D-6E8A-4147-A177-3AD203B41FA5}">
                      <a16:colId xmlns:a16="http://schemas.microsoft.com/office/drawing/2014/main" val="20003"/>
                    </a:ext>
                  </a:extLst>
                </a:gridCol>
                <a:gridCol w="1033150">
                  <a:extLst>
                    <a:ext uri="{9D8B030D-6E8A-4147-A177-3AD203B41FA5}">
                      <a16:colId xmlns:a16="http://schemas.microsoft.com/office/drawing/2014/main" val="20004"/>
                    </a:ext>
                  </a:extLst>
                </a:gridCol>
                <a:gridCol w="1033150">
                  <a:extLst>
                    <a:ext uri="{9D8B030D-6E8A-4147-A177-3AD203B41FA5}">
                      <a16:colId xmlns:a16="http://schemas.microsoft.com/office/drawing/2014/main" val="20005"/>
                    </a:ext>
                  </a:extLst>
                </a:gridCol>
                <a:gridCol w="1033150">
                  <a:extLst>
                    <a:ext uri="{9D8B030D-6E8A-4147-A177-3AD203B41FA5}">
                      <a16:colId xmlns:a16="http://schemas.microsoft.com/office/drawing/2014/main" val="20006"/>
                    </a:ext>
                  </a:extLst>
                </a:gridCol>
                <a:gridCol w="1033150">
                  <a:extLst>
                    <a:ext uri="{9D8B030D-6E8A-4147-A177-3AD203B41FA5}">
                      <a16:colId xmlns:a16="http://schemas.microsoft.com/office/drawing/2014/main" val="20007"/>
                    </a:ext>
                  </a:extLst>
                </a:gridCol>
                <a:gridCol w="1033150">
                  <a:extLst>
                    <a:ext uri="{9D8B030D-6E8A-4147-A177-3AD203B41FA5}">
                      <a16:colId xmlns:a16="http://schemas.microsoft.com/office/drawing/2014/main" val="20008"/>
                    </a:ext>
                  </a:extLst>
                </a:gridCol>
                <a:gridCol w="939232">
                  <a:extLst>
                    <a:ext uri="{9D8B030D-6E8A-4147-A177-3AD203B41FA5}">
                      <a16:colId xmlns:a16="http://schemas.microsoft.com/office/drawing/2014/main" val="20009"/>
                    </a:ext>
                  </a:extLst>
                </a:gridCol>
              </a:tblGrid>
              <a:tr h="370850">
                <a:tc>
                  <a:txBody>
                    <a:bodyPr/>
                    <a:lstStyle/>
                    <a:p>
                      <a:pPr marL="0" marR="0" lvl="0" indent="0" algn="l" rtl="0">
                        <a:spcBef>
                          <a:spcPts val="0"/>
                        </a:spcBef>
                        <a:spcAft>
                          <a:spcPts val="0"/>
                        </a:spcAft>
                        <a:buNone/>
                      </a:pPr>
                      <a:r>
                        <a:rPr lang="it-IT" sz="1800" dirty="0">
                          <a:latin typeface="Akzidenz-Grotesk BQ Condensed" pitchFamily="50" charset="0"/>
                        </a:rPr>
                        <a:t>Risk (r)</a:t>
                      </a:r>
                      <a:endParaRPr sz="2800" dirty="0">
                        <a:latin typeface="Akzidenz-Grotesk BQ Condensed" pitchFamily="50" charset="0"/>
                      </a:endParaRPr>
                    </a:p>
                  </a:txBody>
                  <a:tcPr marL="91450" marR="91450" marT="45725" marB="45725"/>
                </a:tc>
                <a:tc>
                  <a:txBody>
                    <a:bodyPr/>
                    <a:lstStyle/>
                    <a:p>
                      <a:pPr marL="0" marR="0" lvl="0" indent="0" algn="l" rtl="0">
                        <a:spcBef>
                          <a:spcPts val="0"/>
                        </a:spcBef>
                        <a:spcAft>
                          <a:spcPts val="0"/>
                        </a:spcAft>
                        <a:buNone/>
                      </a:pPr>
                      <a:r>
                        <a:rPr lang="it-IT" sz="1800" dirty="0">
                          <a:latin typeface="Akzidenz-Grotesk BQ Condensed" pitchFamily="50" charset="0"/>
                        </a:rPr>
                        <a:t>K</a:t>
                      </a:r>
                      <a:endParaRPr sz="2800" dirty="0">
                        <a:latin typeface="Akzidenz-Grotesk BQ Condensed" pitchFamily="50" charset="0"/>
                      </a:endParaRPr>
                    </a:p>
                  </a:txBody>
                  <a:tcPr marL="91450" marR="91450" marT="45725" marB="45725"/>
                </a:tc>
                <a:tc>
                  <a:txBody>
                    <a:bodyPr/>
                    <a:lstStyle/>
                    <a:p>
                      <a:pPr marL="0" marR="0" lvl="0" indent="0" algn="l" rtl="0">
                        <a:spcBef>
                          <a:spcPts val="0"/>
                        </a:spcBef>
                        <a:spcAft>
                          <a:spcPts val="0"/>
                        </a:spcAft>
                        <a:buNone/>
                      </a:pPr>
                      <a:r>
                        <a:rPr lang="it-IT" sz="1800" dirty="0">
                          <a:latin typeface="Akzidenz-Grotesk BQ Condensed" pitchFamily="50" charset="0"/>
                        </a:rPr>
                        <a:t>% users</a:t>
                      </a:r>
                      <a:endParaRPr sz="1800" dirty="0">
                        <a:latin typeface="Akzidenz-Grotesk BQ Condensed" pitchFamily="50" charset="0"/>
                      </a:endParaRPr>
                    </a:p>
                  </a:txBody>
                  <a:tcPr marL="91450" marR="91450" marT="45725" marB="45725"/>
                </a:tc>
                <a:tc>
                  <a:txBody>
                    <a:bodyPr/>
                    <a:lstStyle/>
                    <a:p>
                      <a:pPr marL="0" marR="0" lvl="0" indent="0" algn="l" rtl="0">
                        <a:spcBef>
                          <a:spcPts val="0"/>
                        </a:spcBef>
                        <a:spcAft>
                          <a:spcPts val="0"/>
                        </a:spcAft>
                        <a:buNone/>
                      </a:pPr>
                      <a:r>
                        <a:rPr lang="it-IT" sz="1800" dirty="0">
                          <a:latin typeface="Akzidenz-Grotesk BQ Condensed" pitchFamily="50" charset="0"/>
                        </a:rPr>
                        <a:t># users</a:t>
                      </a:r>
                      <a:endParaRPr sz="1800" dirty="0">
                        <a:latin typeface="Akzidenz-Grotesk BQ Condensed" pitchFamily="50" charset="0"/>
                      </a:endParaRPr>
                    </a:p>
                  </a:txBody>
                  <a:tcPr marL="91450" marR="91450" marT="45725" marB="45725"/>
                </a:tc>
                <a:tc>
                  <a:txBody>
                    <a:bodyPr/>
                    <a:lstStyle/>
                    <a:p>
                      <a:pPr marL="0" marR="0" lvl="0" indent="0" algn="l" rtl="0">
                        <a:spcBef>
                          <a:spcPts val="0"/>
                        </a:spcBef>
                        <a:spcAft>
                          <a:spcPts val="0"/>
                        </a:spcAft>
                        <a:buNone/>
                      </a:pPr>
                      <a:r>
                        <a:rPr lang="it-IT" sz="1800" dirty="0">
                          <a:latin typeface="Akzidenz-Grotesk BQ Condensed" pitchFamily="50" charset="0"/>
                        </a:rPr>
                        <a:t>% users</a:t>
                      </a:r>
                      <a:endParaRPr sz="1800" dirty="0">
                        <a:latin typeface="Akzidenz-Grotesk BQ Condensed" pitchFamily="50" charset="0"/>
                      </a:endParaRPr>
                    </a:p>
                  </a:txBody>
                  <a:tcPr marL="91450" marR="91450" marT="45725" marB="45725"/>
                </a:tc>
                <a:tc>
                  <a:txBody>
                    <a:bodyPr/>
                    <a:lstStyle/>
                    <a:p>
                      <a:pPr marL="0" marR="0" lvl="0" indent="0" algn="l" rtl="0">
                        <a:spcBef>
                          <a:spcPts val="0"/>
                        </a:spcBef>
                        <a:spcAft>
                          <a:spcPts val="0"/>
                        </a:spcAft>
                        <a:buNone/>
                      </a:pPr>
                      <a:r>
                        <a:rPr lang="it-IT" sz="1800" dirty="0">
                          <a:latin typeface="Akzidenz-Grotesk BQ Condensed" pitchFamily="50" charset="0"/>
                        </a:rPr>
                        <a:t># users</a:t>
                      </a:r>
                      <a:endParaRPr sz="1800" dirty="0">
                        <a:latin typeface="Akzidenz-Grotesk BQ Condensed" pitchFamily="50" charset="0"/>
                      </a:endParaRPr>
                    </a:p>
                  </a:txBody>
                  <a:tcPr marL="91450" marR="91450" marT="45725" marB="45725"/>
                </a:tc>
                <a:tc>
                  <a:txBody>
                    <a:bodyPr/>
                    <a:lstStyle/>
                    <a:p>
                      <a:pPr marL="0" marR="0" lvl="0" indent="0" algn="l" rtl="0">
                        <a:spcBef>
                          <a:spcPts val="0"/>
                        </a:spcBef>
                        <a:spcAft>
                          <a:spcPts val="0"/>
                        </a:spcAft>
                        <a:buNone/>
                      </a:pPr>
                      <a:r>
                        <a:rPr lang="it-IT" sz="1800" dirty="0">
                          <a:latin typeface="Akzidenz-Grotesk BQ Condensed" pitchFamily="50" charset="0"/>
                        </a:rPr>
                        <a:t>% users</a:t>
                      </a:r>
                      <a:endParaRPr sz="1800" dirty="0">
                        <a:latin typeface="Akzidenz-Grotesk BQ Condensed" pitchFamily="50" charset="0"/>
                      </a:endParaRPr>
                    </a:p>
                  </a:txBody>
                  <a:tcPr marL="91450" marR="91450" marT="45725" marB="45725"/>
                </a:tc>
                <a:tc>
                  <a:txBody>
                    <a:bodyPr/>
                    <a:lstStyle/>
                    <a:p>
                      <a:pPr marL="0" marR="0" lvl="0" indent="0" algn="l" rtl="0">
                        <a:spcBef>
                          <a:spcPts val="0"/>
                        </a:spcBef>
                        <a:spcAft>
                          <a:spcPts val="0"/>
                        </a:spcAft>
                        <a:buNone/>
                      </a:pPr>
                      <a:r>
                        <a:rPr lang="it-IT" sz="1800" dirty="0">
                          <a:latin typeface="Akzidenz-Grotesk BQ Condensed" pitchFamily="50" charset="0"/>
                        </a:rPr>
                        <a:t># users</a:t>
                      </a:r>
                      <a:endParaRPr sz="1800" dirty="0">
                        <a:latin typeface="Akzidenz-Grotesk BQ Condensed" pitchFamily="50" charset="0"/>
                      </a:endParaRPr>
                    </a:p>
                  </a:txBody>
                  <a:tcPr marL="91450" marR="91450" marT="45725" marB="45725"/>
                </a:tc>
                <a:tc>
                  <a:txBody>
                    <a:bodyPr/>
                    <a:lstStyle/>
                    <a:p>
                      <a:pPr marL="0" marR="0" lvl="0" indent="0" algn="l" rtl="0">
                        <a:spcBef>
                          <a:spcPts val="0"/>
                        </a:spcBef>
                        <a:spcAft>
                          <a:spcPts val="0"/>
                        </a:spcAft>
                        <a:buNone/>
                      </a:pPr>
                      <a:r>
                        <a:rPr lang="it-IT" sz="1800" dirty="0">
                          <a:latin typeface="Akzidenz-Grotesk BQ Condensed" pitchFamily="50" charset="0"/>
                        </a:rPr>
                        <a:t>% users</a:t>
                      </a:r>
                      <a:endParaRPr sz="1800" dirty="0">
                        <a:latin typeface="Akzidenz-Grotesk BQ Condensed" pitchFamily="50" charset="0"/>
                      </a:endParaRPr>
                    </a:p>
                  </a:txBody>
                  <a:tcPr marL="91450" marR="91450" marT="45725" marB="45725"/>
                </a:tc>
                <a:tc>
                  <a:txBody>
                    <a:bodyPr/>
                    <a:lstStyle/>
                    <a:p>
                      <a:pPr marL="0" marR="0" lvl="0" indent="0" algn="l" rtl="0">
                        <a:spcBef>
                          <a:spcPts val="0"/>
                        </a:spcBef>
                        <a:spcAft>
                          <a:spcPts val="0"/>
                        </a:spcAft>
                        <a:buNone/>
                      </a:pPr>
                      <a:r>
                        <a:rPr lang="it-IT" sz="1800" dirty="0">
                          <a:latin typeface="Akzidenz-Grotesk BQ Condensed" pitchFamily="50" charset="0"/>
                        </a:rPr>
                        <a:t># users</a:t>
                      </a:r>
                      <a:endParaRPr sz="1800" dirty="0">
                        <a:latin typeface="Akzidenz-Grotesk BQ Condensed" pitchFamily="50" charset="0"/>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it-IT" sz="1600" dirty="0"/>
                        <a:t>r&lt;=0.01%</a:t>
                      </a:r>
                      <a:endParaRPr sz="2000" dirty="0"/>
                    </a:p>
                  </a:txBody>
                  <a:tcPr marL="91450" marR="91450" marT="45725" marB="45725"/>
                </a:tc>
                <a:tc>
                  <a:txBody>
                    <a:bodyPr/>
                    <a:lstStyle/>
                    <a:p>
                      <a:pPr marL="0" marR="0" lvl="0" indent="0" algn="l" rtl="0">
                        <a:spcBef>
                          <a:spcPts val="0"/>
                        </a:spcBef>
                        <a:spcAft>
                          <a:spcPts val="0"/>
                        </a:spcAft>
                        <a:buNone/>
                      </a:pPr>
                      <a:r>
                        <a:rPr lang="it-IT" sz="1600"/>
                        <a:t>K&gt;=10.000</a:t>
                      </a:r>
                      <a:endParaRPr sz="2000"/>
                    </a:p>
                  </a:txBody>
                  <a:tcPr marL="91450" marR="91450" marT="45725" marB="45725"/>
                </a:tc>
                <a:tc>
                  <a:txBody>
                    <a:bodyPr/>
                    <a:lstStyle/>
                    <a:p>
                      <a:pPr marL="0" marR="0" lvl="0" indent="0" algn="l" rtl="0">
                        <a:spcBef>
                          <a:spcPts val="0"/>
                        </a:spcBef>
                        <a:spcAft>
                          <a:spcPts val="0"/>
                        </a:spcAft>
                        <a:buNone/>
                      </a:pPr>
                      <a:r>
                        <a:rPr lang="it-IT" sz="1600"/>
                        <a:t>50</a:t>
                      </a:r>
                      <a:endParaRPr sz="2000"/>
                    </a:p>
                  </a:txBody>
                  <a:tcPr marL="91450" marR="91450" marT="45725" marB="45725"/>
                </a:tc>
                <a:tc>
                  <a:txBody>
                    <a:bodyPr/>
                    <a:lstStyle/>
                    <a:p>
                      <a:pPr marL="0" marR="0" lvl="0" indent="0" algn="l" rtl="0">
                        <a:spcBef>
                          <a:spcPts val="0"/>
                        </a:spcBef>
                        <a:spcAft>
                          <a:spcPts val="0"/>
                        </a:spcAft>
                        <a:buNone/>
                      </a:pPr>
                      <a:r>
                        <a:rPr lang="it-IT" sz="1600"/>
                        <a:t>91.613</a:t>
                      </a:r>
                      <a:endParaRPr sz="2000"/>
                    </a:p>
                  </a:txBody>
                  <a:tcPr marL="91450" marR="91450" marT="45725" marB="45725"/>
                </a:tc>
                <a:tc>
                  <a:txBody>
                    <a:bodyPr/>
                    <a:lstStyle/>
                    <a:p>
                      <a:pPr marL="0" marR="0" lvl="0" indent="0" algn="l" rtl="0">
                        <a:spcBef>
                          <a:spcPts val="0"/>
                        </a:spcBef>
                        <a:spcAft>
                          <a:spcPts val="0"/>
                        </a:spcAft>
                        <a:buNone/>
                      </a:pPr>
                      <a:r>
                        <a:rPr lang="it-IT" sz="1600"/>
                        <a:t>40</a:t>
                      </a:r>
                      <a:endParaRPr sz="2000"/>
                    </a:p>
                  </a:txBody>
                  <a:tcPr marL="91450" marR="91450" marT="45725" marB="45725"/>
                </a:tc>
                <a:tc>
                  <a:txBody>
                    <a:bodyPr/>
                    <a:lstStyle/>
                    <a:p>
                      <a:pPr marL="0" marR="0" lvl="0" indent="0" algn="l" rtl="0">
                        <a:spcBef>
                          <a:spcPts val="0"/>
                        </a:spcBef>
                        <a:spcAft>
                          <a:spcPts val="0"/>
                        </a:spcAft>
                        <a:buNone/>
                      </a:pPr>
                      <a:r>
                        <a:rPr lang="it-IT" sz="1600"/>
                        <a:t>73.141</a:t>
                      </a:r>
                      <a:endParaRPr sz="2000"/>
                    </a:p>
                  </a:txBody>
                  <a:tcPr marL="91450" marR="91450" marT="45725" marB="45725"/>
                </a:tc>
                <a:tc>
                  <a:txBody>
                    <a:bodyPr/>
                    <a:lstStyle/>
                    <a:p>
                      <a:pPr marL="0" marR="0" lvl="0" indent="0" algn="l" rtl="0">
                        <a:spcBef>
                          <a:spcPts val="0"/>
                        </a:spcBef>
                        <a:spcAft>
                          <a:spcPts val="0"/>
                        </a:spcAft>
                        <a:buNone/>
                      </a:pPr>
                      <a:r>
                        <a:rPr lang="it-IT" sz="1600" dirty="0"/>
                        <a:t>40</a:t>
                      </a:r>
                      <a:endParaRPr sz="2000" dirty="0"/>
                    </a:p>
                  </a:txBody>
                  <a:tcPr marL="91450" marR="91450" marT="45725" marB="45725"/>
                </a:tc>
                <a:tc>
                  <a:txBody>
                    <a:bodyPr/>
                    <a:lstStyle/>
                    <a:p>
                      <a:pPr marL="0" marR="0" lvl="0" indent="0" algn="l" rtl="0">
                        <a:spcBef>
                          <a:spcPts val="0"/>
                        </a:spcBef>
                        <a:spcAft>
                          <a:spcPts val="0"/>
                        </a:spcAft>
                        <a:buNone/>
                      </a:pPr>
                      <a:r>
                        <a:rPr lang="it-IT" sz="1600" dirty="0"/>
                        <a:t>73.001</a:t>
                      </a:r>
                      <a:endParaRPr sz="2000" dirty="0"/>
                    </a:p>
                  </a:txBody>
                  <a:tcPr marL="91450" marR="91450" marT="45725" marB="45725"/>
                </a:tc>
                <a:tc>
                  <a:txBody>
                    <a:bodyPr/>
                    <a:lstStyle/>
                    <a:p>
                      <a:pPr marL="0" marR="0" lvl="0" indent="0" algn="l" rtl="0">
                        <a:spcBef>
                          <a:spcPts val="0"/>
                        </a:spcBef>
                        <a:spcAft>
                          <a:spcPts val="0"/>
                        </a:spcAft>
                        <a:buNone/>
                      </a:pPr>
                      <a:r>
                        <a:rPr lang="it-IT" sz="1600" dirty="0"/>
                        <a:t>40</a:t>
                      </a:r>
                      <a:endParaRPr sz="2000" dirty="0"/>
                    </a:p>
                  </a:txBody>
                  <a:tcPr marL="91450" marR="91450" marT="45725" marB="45725"/>
                </a:tc>
                <a:tc>
                  <a:txBody>
                    <a:bodyPr/>
                    <a:lstStyle/>
                    <a:p>
                      <a:pPr marL="0" marR="0" lvl="0" indent="0" algn="l" rtl="0">
                        <a:spcBef>
                          <a:spcPts val="0"/>
                        </a:spcBef>
                        <a:spcAft>
                          <a:spcPts val="0"/>
                        </a:spcAft>
                        <a:buNone/>
                      </a:pPr>
                      <a:r>
                        <a:rPr lang="it-IT" sz="1600" dirty="0"/>
                        <a:t>73.001</a:t>
                      </a:r>
                      <a:endParaRPr sz="2000"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1400"/>
                        <a:buFont typeface="Calibri"/>
                        <a:buNone/>
                      </a:pPr>
                      <a:r>
                        <a:rPr lang="it-IT" sz="1600" dirty="0"/>
                        <a:t>0.01%&lt;r</a:t>
                      </a:r>
                      <a:endParaRPr sz="2000" dirty="0"/>
                    </a:p>
                    <a:p>
                      <a:pPr marL="0" marR="0" lvl="0" indent="0" algn="l" rtl="0">
                        <a:lnSpc>
                          <a:spcPct val="100000"/>
                        </a:lnSpc>
                        <a:spcBef>
                          <a:spcPts val="0"/>
                        </a:spcBef>
                        <a:spcAft>
                          <a:spcPts val="0"/>
                        </a:spcAft>
                        <a:buClr>
                          <a:schemeClr val="dk1"/>
                        </a:buClr>
                        <a:buSzPts val="1400"/>
                        <a:buFont typeface="Calibri"/>
                        <a:buNone/>
                      </a:pPr>
                      <a:r>
                        <a:rPr lang="it-IT" sz="1600" dirty="0"/>
                        <a:t>r&lt;=0.1%</a:t>
                      </a:r>
                      <a:endParaRPr sz="2000" dirty="0"/>
                    </a:p>
                  </a:txBody>
                  <a:tcPr marL="91450" marR="91450" marT="45725" marB="45725"/>
                </a:tc>
                <a:tc>
                  <a:txBody>
                    <a:bodyPr/>
                    <a:lstStyle/>
                    <a:p>
                      <a:pPr marL="0" marR="0" lvl="0" indent="0" algn="l" rtl="0">
                        <a:spcBef>
                          <a:spcPts val="0"/>
                        </a:spcBef>
                        <a:spcAft>
                          <a:spcPts val="0"/>
                        </a:spcAft>
                        <a:buNone/>
                      </a:pPr>
                      <a:r>
                        <a:rPr lang="it-IT" sz="1600"/>
                        <a:t>1000&lt;=K</a:t>
                      </a:r>
                      <a:endParaRPr sz="2000"/>
                    </a:p>
                    <a:p>
                      <a:pPr marL="0" marR="0" lvl="0" indent="0" algn="l" rtl="0">
                        <a:spcBef>
                          <a:spcPts val="0"/>
                        </a:spcBef>
                        <a:spcAft>
                          <a:spcPts val="0"/>
                        </a:spcAft>
                        <a:buNone/>
                      </a:pPr>
                      <a:r>
                        <a:rPr lang="it-IT" sz="1600"/>
                        <a:t>K&lt;10.000</a:t>
                      </a:r>
                      <a:endParaRPr sz="2000"/>
                    </a:p>
                  </a:txBody>
                  <a:tcPr marL="91450" marR="91450" marT="45725" marB="45725"/>
                </a:tc>
                <a:tc>
                  <a:txBody>
                    <a:bodyPr/>
                    <a:lstStyle/>
                    <a:p>
                      <a:pPr marL="0" marR="0" lvl="0" indent="0" algn="l" rtl="0">
                        <a:spcBef>
                          <a:spcPts val="0"/>
                        </a:spcBef>
                        <a:spcAft>
                          <a:spcPts val="0"/>
                        </a:spcAft>
                        <a:buNone/>
                      </a:pPr>
                      <a:r>
                        <a:rPr lang="it-IT" sz="1600"/>
                        <a:t>22</a:t>
                      </a:r>
                      <a:endParaRPr sz="2000"/>
                    </a:p>
                  </a:txBody>
                  <a:tcPr marL="91450" marR="91450" marT="45725" marB="45725"/>
                </a:tc>
                <a:tc>
                  <a:txBody>
                    <a:bodyPr/>
                    <a:lstStyle/>
                    <a:p>
                      <a:pPr marL="0" marR="0" lvl="0" indent="0" algn="l" rtl="0">
                        <a:spcBef>
                          <a:spcPts val="0"/>
                        </a:spcBef>
                        <a:spcAft>
                          <a:spcPts val="0"/>
                        </a:spcAft>
                        <a:buNone/>
                      </a:pPr>
                      <a:r>
                        <a:rPr lang="it-IT" sz="1600"/>
                        <a:t>40.514</a:t>
                      </a:r>
                      <a:endParaRPr sz="2000"/>
                    </a:p>
                  </a:txBody>
                  <a:tcPr marL="91450" marR="91450" marT="45725" marB="45725"/>
                </a:tc>
                <a:tc>
                  <a:txBody>
                    <a:bodyPr/>
                    <a:lstStyle/>
                    <a:p>
                      <a:pPr marL="0" marR="0" lvl="0" indent="0" algn="l" rtl="0">
                        <a:spcBef>
                          <a:spcPts val="0"/>
                        </a:spcBef>
                        <a:spcAft>
                          <a:spcPts val="0"/>
                        </a:spcAft>
                        <a:buNone/>
                      </a:pPr>
                      <a:r>
                        <a:rPr lang="it-IT" sz="1600"/>
                        <a:t>16</a:t>
                      </a:r>
                      <a:endParaRPr sz="2000"/>
                    </a:p>
                  </a:txBody>
                  <a:tcPr marL="91450" marR="91450" marT="45725" marB="45725"/>
                </a:tc>
                <a:tc>
                  <a:txBody>
                    <a:bodyPr/>
                    <a:lstStyle/>
                    <a:p>
                      <a:pPr marL="0" marR="0" lvl="0" indent="0" algn="l" rtl="0">
                        <a:spcBef>
                          <a:spcPts val="0"/>
                        </a:spcBef>
                        <a:spcAft>
                          <a:spcPts val="0"/>
                        </a:spcAft>
                        <a:buNone/>
                      </a:pPr>
                      <a:r>
                        <a:rPr lang="it-IT" sz="1600"/>
                        <a:t>29.595</a:t>
                      </a:r>
                      <a:endParaRPr sz="2000"/>
                    </a:p>
                  </a:txBody>
                  <a:tcPr marL="91450" marR="91450" marT="45725" marB="45725"/>
                </a:tc>
                <a:tc>
                  <a:txBody>
                    <a:bodyPr/>
                    <a:lstStyle/>
                    <a:p>
                      <a:pPr marL="0" marR="0" lvl="0" indent="0" algn="l" rtl="0">
                        <a:spcBef>
                          <a:spcPts val="0"/>
                        </a:spcBef>
                        <a:spcAft>
                          <a:spcPts val="0"/>
                        </a:spcAft>
                        <a:buNone/>
                      </a:pPr>
                      <a:r>
                        <a:rPr lang="it-IT" sz="1600" dirty="0"/>
                        <a:t>14</a:t>
                      </a:r>
                      <a:endParaRPr sz="2000" dirty="0"/>
                    </a:p>
                  </a:txBody>
                  <a:tcPr marL="91450" marR="91450" marT="45725" marB="45725"/>
                </a:tc>
                <a:tc>
                  <a:txBody>
                    <a:bodyPr/>
                    <a:lstStyle/>
                    <a:p>
                      <a:pPr marL="0" marR="0" lvl="0" indent="0" algn="l" rtl="0">
                        <a:spcBef>
                          <a:spcPts val="0"/>
                        </a:spcBef>
                        <a:spcAft>
                          <a:spcPts val="0"/>
                        </a:spcAft>
                        <a:buNone/>
                      </a:pPr>
                      <a:r>
                        <a:rPr lang="it-IT" sz="1600" dirty="0"/>
                        <a:t>26.311</a:t>
                      </a:r>
                      <a:endParaRPr sz="2000" dirty="0"/>
                    </a:p>
                  </a:txBody>
                  <a:tcPr marL="91450" marR="91450" marT="45725" marB="45725"/>
                </a:tc>
                <a:tc>
                  <a:txBody>
                    <a:bodyPr/>
                    <a:lstStyle/>
                    <a:p>
                      <a:pPr marL="0" marR="0" lvl="0" indent="0" algn="l" rtl="0">
                        <a:spcBef>
                          <a:spcPts val="0"/>
                        </a:spcBef>
                        <a:spcAft>
                          <a:spcPts val="0"/>
                        </a:spcAft>
                        <a:buNone/>
                      </a:pPr>
                      <a:r>
                        <a:rPr lang="it-IT" sz="1600" dirty="0"/>
                        <a:t>14</a:t>
                      </a:r>
                      <a:endParaRPr sz="2000" dirty="0"/>
                    </a:p>
                  </a:txBody>
                  <a:tcPr marL="91450" marR="91450" marT="45725" marB="45725"/>
                </a:tc>
                <a:tc>
                  <a:txBody>
                    <a:bodyPr/>
                    <a:lstStyle/>
                    <a:p>
                      <a:pPr marL="0" marR="0" lvl="0" indent="0" algn="l" rtl="0">
                        <a:spcBef>
                          <a:spcPts val="0"/>
                        </a:spcBef>
                        <a:spcAft>
                          <a:spcPts val="0"/>
                        </a:spcAft>
                        <a:buNone/>
                      </a:pPr>
                      <a:r>
                        <a:rPr lang="it-IT" sz="1600" dirty="0"/>
                        <a:t>26.328</a:t>
                      </a:r>
                      <a:endParaRPr sz="2000"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1400"/>
                        <a:buFont typeface="Calibri"/>
                        <a:buNone/>
                      </a:pPr>
                      <a:r>
                        <a:rPr lang="it-IT" sz="1600" dirty="0"/>
                        <a:t>0.1%&lt;r</a:t>
                      </a:r>
                      <a:endParaRPr sz="2000" dirty="0"/>
                    </a:p>
                    <a:p>
                      <a:pPr marL="0" marR="0" lvl="0" indent="0" algn="l" rtl="0">
                        <a:lnSpc>
                          <a:spcPct val="100000"/>
                        </a:lnSpc>
                        <a:spcBef>
                          <a:spcPts val="0"/>
                        </a:spcBef>
                        <a:spcAft>
                          <a:spcPts val="0"/>
                        </a:spcAft>
                        <a:buClr>
                          <a:schemeClr val="dk1"/>
                        </a:buClr>
                        <a:buSzPts val="1400"/>
                        <a:buFont typeface="Calibri"/>
                        <a:buNone/>
                      </a:pPr>
                      <a:r>
                        <a:rPr lang="it-IT" sz="1600" dirty="0"/>
                        <a:t>r&lt;=1%</a:t>
                      </a:r>
                      <a:endParaRPr sz="2000" dirty="0"/>
                    </a:p>
                  </a:txBody>
                  <a:tcPr marL="91450" marR="91450" marT="45725" marB="45725"/>
                </a:tc>
                <a:tc>
                  <a:txBody>
                    <a:bodyPr/>
                    <a:lstStyle/>
                    <a:p>
                      <a:pPr marL="0" marR="0" lvl="0" indent="0" algn="l" rtl="0">
                        <a:spcBef>
                          <a:spcPts val="0"/>
                        </a:spcBef>
                        <a:spcAft>
                          <a:spcPts val="0"/>
                        </a:spcAft>
                        <a:buNone/>
                      </a:pPr>
                      <a:r>
                        <a:rPr lang="it-IT" sz="1600"/>
                        <a:t>100&lt;=K</a:t>
                      </a:r>
                      <a:endParaRPr sz="2000"/>
                    </a:p>
                    <a:p>
                      <a:pPr marL="0" marR="0" lvl="0" indent="0" algn="l" rtl="0">
                        <a:spcBef>
                          <a:spcPts val="0"/>
                        </a:spcBef>
                        <a:spcAft>
                          <a:spcPts val="0"/>
                        </a:spcAft>
                        <a:buNone/>
                      </a:pPr>
                      <a:r>
                        <a:rPr lang="it-IT" sz="1600"/>
                        <a:t>K&lt;1.000</a:t>
                      </a:r>
                      <a:endParaRPr sz="2000"/>
                    </a:p>
                  </a:txBody>
                  <a:tcPr marL="91450" marR="91450" marT="45725" marB="45725"/>
                </a:tc>
                <a:tc>
                  <a:txBody>
                    <a:bodyPr/>
                    <a:lstStyle/>
                    <a:p>
                      <a:pPr marL="0" marR="0" lvl="0" indent="0" algn="l" rtl="0">
                        <a:spcBef>
                          <a:spcPts val="0"/>
                        </a:spcBef>
                        <a:spcAft>
                          <a:spcPts val="0"/>
                        </a:spcAft>
                        <a:buNone/>
                      </a:pPr>
                      <a:r>
                        <a:rPr lang="it-IT" sz="1600"/>
                        <a:t>16</a:t>
                      </a:r>
                      <a:endParaRPr sz="2000"/>
                    </a:p>
                  </a:txBody>
                  <a:tcPr marL="91450" marR="91450" marT="45725" marB="45725"/>
                </a:tc>
                <a:tc>
                  <a:txBody>
                    <a:bodyPr/>
                    <a:lstStyle/>
                    <a:p>
                      <a:pPr marL="0" marR="0" lvl="0" indent="0" algn="l" rtl="0">
                        <a:spcBef>
                          <a:spcPts val="0"/>
                        </a:spcBef>
                        <a:spcAft>
                          <a:spcPts val="0"/>
                        </a:spcAft>
                        <a:buNone/>
                      </a:pPr>
                      <a:r>
                        <a:rPr lang="it-IT" sz="1600"/>
                        <a:t>30.179</a:t>
                      </a:r>
                      <a:endParaRPr sz="2000"/>
                    </a:p>
                  </a:txBody>
                  <a:tcPr marL="91450" marR="91450" marT="45725" marB="45725"/>
                </a:tc>
                <a:tc>
                  <a:txBody>
                    <a:bodyPr/>
                    <a:lstStyle/>
                    <a:p>
                      <a:pPr marL="0" marR="0" lvl="0" indent="0" algn="l" rtl="0">
                        <a:spcBef>
                          <a:spcPts val="0"/>
                        </a:spcBef>
                        <a:spcAft>
                          <a:spcPts val="0"/>
                        </a:spcAft>
                        <a:buNone/>
                      </a:pPr>
                      <a:r>
                        <a:rPr lang="it-IT" sz="1600"/>
                        <a:t>11</a:t>
                      </a:r>
                      <a:endParaRPr sz="2000"/>
                    </a:p>
                  </a:txBody>
                  <a:tcPr marL="91450" marR="91450" marT="45725" marB="45725"/>
                </a:tc>
                <a:tc>
                  <a:txBody>
                    <a:bodyPr/>
                    <a:lstStyle/>
                    <a:p>
                      <a:pPr marL="0" marR="0" lvl="0" indent="0" algn="l" rtl="0">
                        <a:spcBef>
                          <a:spcPts val="0"/>
                        </a:spcBef>
                        <a:spcAft>
                          <a:spcPts val="0"/>
                        </a:spcAft>
                        <a:buNone/>
                      </a:pPr>
                      <a:r>
                        <a:rPr lang="it-IT" sz="1600"/>
                        <a:t>19.707</a:t>
                      </a:r>
                      <a:endParaRPr sz="2000"/>
                    </a:p>
                  </a:txBody>
                  <a:tcPr marL="91450" marR="91450" marT="45725" marB="45725"/>
                </a:tc>
                <a:tc>
                  <a:txBody>
                    <a:bodyPr/>
                    <a:lstStyle/>
                    <a:p>
                      <a:pPr marL="0" marR="0" lvl="0" indent="0" algn="l" rtl="0">
                        <a:spcBef>
                          <a:spcPts val="0"/>
                        </a:spcBef>
                        <a:spcAft>
                          <a:spcPts val="0"/>
                        </a:spcAft>
                        <a:buNone/>
                      </a:pPr>
                      <a:r>
                        <a:rPr lang="it-IT" sz="1600"/>
                        <a:t>9,6</a:t>
                      </a:r>
                      <a:endParaRPr sz="2000"/>
                    </a:p>
                  </a:txBody>
                  <a:tcPr marL="91450" marR="91450" marT="45725" marB="45725"/>
                </a:tc>
                <a:tc>
                  <a:txBody>
                    <a:bodyPr/>
                    <a:lstStyle/>
                    <a:p>
                      <a:pPr marL="0" marR="0" lvl="0" indent="0" algn="l" rtl="0">
                        <a:spcBef>
                          <a:spcPts val="0"/>
                        </a:spcBef>
                        <a:spcAft>
                          <a:spcPts val="0"/>
                        </a:spcAft>
                        <a:buNone/>
                      </a:pPr>
                      <a:r>
                        <a:rPr lang="it-IT" sz="1600"/>
                        <a:t>17.494</a:t>
                      </a:r>
                      <a:endParaRPr sz="2000"/>
                    </a:p>
                  </a:txBody>
                  <a:tcPr marL="91450" marR="91450" marT="45725" marB="45725"/>
                </a:tc>
                <a:tc>
                  <a:txBody>
                    <a:bodyPr/>
                    <a:lstStyle/>
                    <a:p>
                      <a:pPr marL="0" marR="0" lvl="0" indent="0" algn="l" rtl="0">
                        <a:spcBef>
                          <a:spcPts val="0"/>
                        </a:spcBef>
                        <a:spcAft>
                          <a:spcPts val="0"/>
                        </a:spcAft>
                        <a:buNone/>
                      </a:pPr>
                      <a:r>
                        <a:rPr lang="it-IT" sz="1600"/>
                        <a:t>9,5</a:t>
                      </a:r>
                      <a:endParaRPr sz="2000"/>
                    </a:p>
                  </a:txBody>
                  <a:tcPr marL="91450" marR="91450" marT="45725" marB="45725"/>
                </a:tc>
                <a:tc>
                  <a:txBody>
                    <a:bodyPr/>
                    <a:lstStyle/>
                    <a:p>
                      <a:pPr marL="0" marR="0" lvl="0" indent="0" algn="l" rtl="0">
                        <a:spcBef>
                          <a:spcPts val="0"/>
                        </a:spcBef>
                        <a:spcAft>
                          <a:spcPts val="0"/>
                        </a:spcAft>
                        <a:buNone/>
                      </a:pPr>
                      <a:r>
                        <a:rPr lang="it-IT" sz="1600"/>
                        <a:t>17.381</a:t>
                      </a:r>
                      <a:endParaRPr sz="20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chemeClr val="dk1"/>
                        </a:buClr>
                        <a:buSzPts val="1400"/>
                        <a:buFont typeface="Calibri"/>
                        <a:buNone/>
                      </a:pPr>
                      <a:r>
                        <a:rPr lang="it-IT" sz="1600" dirty="0"/>
                        <a:t>1%&lt;r</a:t>
                      </a:r>
                      <a:endParaRPr sz="2000" dirty="0"/>
                    </a:p>
                    <a:p>
                      <a:pPr marL="0" marR="0" lvl="0" indent="0" algn="l" rtl="0">
                        <a:lnSpc>
                          <a:spcPct val="100000"/>
                        </a:lnSpc>
                        <a:spcBef>
                          <a:spcPts val="0"/>
                        </a:spcBef>
                        <a:spcAft>
                          <a:spcPts val="0"/>
                        </a:spcAft>
                        <a:buClr>
                          <a:schemeClr val="dk1"/>
                        </a:buClr>
                        <a:buSzPts val="1400"/>
                        <a:buFont typeface="Calibri"/>
                        <a:buNone/>
                      </a:pPr>
                      <a:r>
                        <a:rPr lang="it-IT" sz="1600" dirty="0"/>
                        <a:t>r&lt;=2%</a:t>
                      </a:r>
                      <a:endParaRPr sz="2000" dirty="0"/>
                    </a:p>
                  </a:txBody>
                  <a:tcPr marL="91450" marR="91450" marT="45725" marB="45725"/>
                </a:tc>
                <a:tc>
                  <a:txBody>
                    <a:bodyPr/>
                    <a:lstStyle/>
                    <a:p>
                      <a:pPr marL="0" marR="0" lvl="0" indent="0" algn="l" rtl="0">
                        <a:spcBef>
                          <a:spcPts val="0"/>
                        </a:spcBef>
                        <a:spcAft>
                          <a:spcPts val="0"/>
                        </a:spcAft>
                        <a:buNone/>
                      </a:pPr>
                      <a:r>
                        <a:rPr lang="it-IT" sz="1600"/>
                        <a:t>50&lt;=K</a:t>
                      </a:r>
                      <a:endParaRPr sz="2000"/>
                    </a:p>
                    <a:p>
                      <a:pPr marL="0" marR="0" lvl="0" indent="0" algn="l" rtl="0">
                        <a:spcBef>
                          <a:spcPts val="0"/>
                        </a:spcBef>
                        <a:spcAft>
                          <a:spcPts val="0"/>
                        </a:spcAft>
                        <a:buNone/>
                      </a:pPr>
                      <a:r>
                        <a:rPr lang="it-IT" sz="1600"/>
                        <a:t>K&lt;100</a:t>
                      </a:r>
                      <a:endParaRPr sz="2000"/>
                    </a:p>
                  </a:txBody>
                  <a:tcPr marL="91450" marR="91450" marT="45725" marB="45725"/>
                </a:tc>
                <a:tc>
                  <a:txBody>
                    <a:bodyPr/>
                    <a:lstStyle/>
                    <a:p>
                      <a:pPr marL="0" marR="0" lvl="0" indent="0" algn="l" rtl="0">
                        <a:spcBef>
                          <a:spcPts val="0"/>
                        </a:spcBef>
                        <a:spcAft>
                          <a:spcPts val="0"/>
                        </a:spcAft>
                        <a:buNone/>
                      </a:pPr>
                      <a:r>
                        <a:rPr lang="it-IT" sz="1600"/>
                        <a:t>4,8</a:t>
                      </a:r>
                      <a:endParaRPr sz="2000"/>
                    </a:p>
                  </a:txBody>
                  <a:tcPr marL="91450" marR="91450" marT="45725" marB="45725"/>
                </a:tc>
                <a:tc>
                  <a:txBody>
                    <a:bodyPr/>
                    <a:lstStyle/>
                    <a:p>
                      <a:pPr marL="0" marR="0" lvl="0" indent="0" algn="l" rtl="0">
                        <a:spcBef>
                          <a:spcPts val="0"/>
                        </a:spcBef>
                        <a:spcAft>
                          <a:spcPts val="0"/>
                        </a:spcAft>
                        <a:buNone/>
                      </a:pPr>
                      <a:r>
                        <a:rPr lang="it-IT" sz="1600"/>
                        <a:t>8.688</a:t>
                      </a:r>
                      <a:endParaRPr sz="2000"/>
                    </a:p>
                  </a:txBody>
                  <a:tcPr marL="91450" marR="91450" marT="45725" marB="45725"/>
                </a:tc>
                <a:tc>
                  <a:txBody>
                    <a:bodyPr/>
                    <a:lstStyle/>
                    <a:p>
                      <a:pPr marL="0" marR="0" lvl="0" indent="0" algn="l" rtl="0">
                        <a:spcBef>
                          <a:spcPts val="0"/>
                        </a:spcBef>
                        <a:spcAft>
                          <a:spcPts val="0"/>
                        </a:spcAft>
                        <a:buNone/>
                      </a:pPr>
                      <a:r>
                        <a:rPr lang="it-IT" sz="1600"/>
                        <a:t>2,7</a:t>
                      </a:r>
                      <a:endParaRPr sz="2000"/>
                    </a:p>
                  </a:txBody>
                  <a:tcPr marL="91450" marR="91450" marT="45725" marB="45725"/>
                </a:tc>
                <a:tc>
                  <a:txBody>
                    <a:bodyPr/>
                    <a:lstStyle/>
                    <a:p>
                      <a:pPr marL="0" marR="0" lvl="0" indent="0" algn="l" rtl="0">
                        <a:spcBef>
                          <a:spcPts val="0"/>
                        </a:spcBef>
                        <a:spcAft>
                          <a:spcPts val="0"/>
                        </a:spcAft>
                        <a:buNone/>
                      </a:pPr>
                      <a:r>
                        <a:rPr lang="it-IT" sz="1600"/>
                        <a:t>4.953</a:t>
                      </a:r>
                      <a:endParaRPr sz="2000"/>
                    </a:p>
                  </a:txBody>
                  <a:tcPr marL="91450" marR="91450" marT="45725" marB="45725"/>
                </a:tc>
                <a:tc>
                  <a:txBody>
                    <a:bodyPr/>
                    <a:lstStyle/>
                    <a:p>
                      <a:pPr marL="0" marR="0" lvl="0" indent="0" algn="l" rtl="0">
                        <a:spcBef>
                          <a:spcPts val="0"/>
                        </a:spcBef>
                        <a:spcAft>
                          <a:spcPts val="0"/>
                        </a:spcAft>
                        <a:buNone/>
                      </a:pPr>
                      <a:r>
                        <a:rPr lang="it-IT" sz="1600"/>
                        <a:t>2,3</a:t>
                      </a:r>
                      <a:endParaRPr sz="2000"/>
                    </a:p>
                  </a:txBody>
                  <a:tcPr marL="91450" marR="91450" marT="45725" marB="45725"/>
                </a:tc>
                <a:tc>
                  <a:txBody>
                    <a:bodyPr/>
                    <a:lstStyle/>
                    <a:p>
                      <a:pPr marL="0" marR="0" lvl="0" indent="0" algn="l" rtl="0">
                        <a:spcBef>
                          <a:spcPts val="0"/>
                        </a:spcBef>
                        <a:spcAft>
                          <a:spcPts val="0"/>
                        </a:spcAft>
                        <a:buNone/>
                      </a:pPr>
                      <a:r>
                        <a:rPr lang="it-IT" sz="1600"/>
                        <a:t>4.244</a:t>
                      </a:r>
                      <a:endParaRPr sz="2000"/>
                    </a:p>
                  </a:txBody>
                  <a:tcPr marL="91450" marR="91450" marT="45725" marB="45725"/>
                </a:tc>
                <a:tc>
                  <a:txBody>
                    <a:bodyPr/>
                    <a:lstStyle/>
                    <a:p>
                      <a:pPr marL="0" marR="0" lvl="0" indent="0" algn="l" rtl="0">
                        <a:spcBef>
                          <a:spcPts val="0"/>
                        </a:spcBef>
                        <a:spcAft>
                          <a:spcPts val="0"/>
                        </a:spcAft>
                        <a:buNone/>
                      </a:pPr>
                      <a:r>
                        <a:rPr lang="it-IT" sz="1600"/>
                        <a:t>2,3</a:t>
                      </a:r>
                      <a:endParaRPr sz="2000"/>
                    </a:p>
                  </a:txBody>
                  <a:tcPr marL="91450" marR="91450" marT="45725" marB="45725"/>
                </a:tc>
                <a:tc>
                  <a:txBody>
                    <a:bodyPr/>
                    <a:lstStyle/>
                    <a:p>
                      <a:pPr marL="0" marR="0" lvl="0" indent="0" algn="l" rtl="0">
                        <a:spcBef>
                          <a:spcPts val="0"/>
                        </a:spcBef>
                        <a:spcAft>
                          <a:spcPts val="0"/>
                        </a:spcAft>
                        <a:buNone/>
                      </a:pPr>
                      <a:r>
                        <a:rPr lang="it-IT" sz="1600" b="0"/>
                        <a:t>4.225</a:t>
                      </a:r>
                      <a:endParaRPr sz="20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chemeClr val="dk1"/>
                        </a:buClr>
                        <a:buSzPts val="1400"/>
                        <a:buFont typeface="Calibri"/>
                        <a:buNone/>
                      </a:pPr>
                      <a:r>
                        <a:rPr lang="it-IT" sz="1600" dirty="0"/>
                        <a:t>2%&lt;r</a:t>
                      </a:r>
                      <a:endParaRPr sz="2000" dirty="0"/>
                    </a:p>
                    <a:p>
                      <a:pPr marL="0" marR="0" lvl="0" indent="0" algn="l" rtl="0">
                        <a:lnSpc>
                          <a:spcPct val="100000"/>
                        </a:lnSpc>
                        <a:spcBef>
                          <a:spcPts val="0"/>
                        </a:spcBef>
                        <a:spcAft>
                          <a:spcPts val="0"/>
                        </a:spcAft>
                        <a:buClr>
                          <a:schemeClr val="dk1"/>
                        </a:buClr>
                        <a:buSzPts val="1400"/>
                        <a:buFont typeface="Calibri"/>
                        <a:buNone/>
                      </a:pPr>
                      <a:r>
                        <a:rPr lang="it-IT" sz="1600" dirty="0"/>
                        <a:t>r&lt;=10%</a:t>
                      </a:r>
                      <a:endParaRPr sz="2000" dirty="0"/>
                    </a:p>
                  </a:txBody>
                  <a:tcPr marL="91450" marR="91450" marT="45725" marB="45725"/>
                </a:tc>
                <a:tc>
                  <a:txBody>
                    <a:bodyPr/>
                    <a:lstStyle/>
                    <a:p>
                      <a:pPr marL="0" marR="0" lvl="0" indent="0" algn="l" rtl="0">
                        <a:spcBef>
                          <a:spcPts val="0"/>
                        </a:spcBef>
                        <a:spcAft>
                          <a:spcPts val="0"/>
                        </a:spcAft>
                        <a:buNone/>
                      </a:pPr>
                      <a:r>
                        <a:rPr lang="it-IT" sz="1600"/>
                        <a:t>10&lt;=K</a:t>
                      </a:r>
                      <a:endParaRPr sz="2000"/>
                    </a:p>
                    <a:p>
                      <a:pPr marL="0" marR="0" lvl="0" indent="0" algn="l" rtl="0">
                        <a:spcBef>
                          <a:spcPts val="0"/>
                        </a:spcBef>
                        <a:spcAft>
                          <a:spcPts val="0"/>
                        </a:spcAft>
                        <a:buNone/>
                      </a:pPr>
                      <a:r>
                        <a:rPr lang="it-IT" sz="1600"/>
                        <a:t>K&lt;50</a:t>
                      </a:r>
                      <a:endParaRPr sz="2000"/>
                    </a:p>
                  </a:txBody>
                  <a:tcPr marL="91450" marR="91450" marT="45725" marB="45725"/>
                </a:tc>
                <a:tc>
                  <a:txBody>
                    <a:bodyPr/>
                    <a:lstStyle/>
                    <a:p>
                      <a:pPr marL="0" marR="0" lvl="0" indent="0" algn="l" rtl="0">
                        <a:spcBef>
                          <a:spcPts val="0"/>
                        </a:spcBef>
                        <a:spcAft>
                          <a:spcPts val="0"/>
                        </a:spcAft>
                        <a:buNone/>
                      </a:pPr>
                      <a:r>
                        <a:rPr lang="it-IT" sz="1600"/>
                        <a:t>4,6</a:t>
                      </a:r>
                      <a:endParaRPr sz="2000"/>
                    </a:p>
                  </a:txBody>
                  <a:tcPr marL="91450" marR="91450" marT="45725" marB="45725"/>
                </a:tc>
                <a:tc>
                  <a:txBody>
                    <a:bodyPr/>
                    <a:lstStyle/>
                    <a:p>
                      <a:pPr marL="0" marR="0" lvl="0" indent="0" algn="l" rtl="0">
                        <a:spcBef>
                          <a:spcPts val="0"/>
                        </a:spcBef>
                        <a:spcAft>
                          <a:spcPts val="0"/>
                        </a:spcAft>
                        <a:buNone/>
                      </a:pPr>
                      <a:r>
                        <a:rPr lang="it-IT" sz="1600"/>
                        <a:t>8.434</a:t>
                      </a:r>
                      <a:endParaRPr sz="2000"/>
                    </a:p>
                  </a:txBody>
                  <a:tcPr marL="91450" marR="91450" marT="45725" marB="45725"/>
                </a:tc>
                <a:tc>
                  <a:txBody>
                    <a:bodyPr/>
                    <a:lstStyle/>
                    <a:p>
                      <a:pPr marL="0" marR="0" lvl="0" indent="0" algn="l" rtl="0">
                        <a:spcBef>
                          <a:spcPts val="0"/>
                        </a:spcBef>
                        <a:spcAft>
                          <a:spcPts val="0"/>
                        </a:spcAft>
                        <a:buNone/>
                      </a:pPr>
                      <a:r>
                        <a:rPr lang="it-IT" sz="1600"/>
                        <a:t>6,8</a:t>
                      </a:r>
                      <a:endParaRPr sz="2000"/>
                    </a:p>
                  </a:txBody>
                  <a:tcPr marL="91450" marR="91450" marT="45725" marB="45725"/>
                </a:tc>
                <a:tc>
                  <a:txBody>
                    <a:bodyPr/>
                    <a:lstStyle/>
                    <a:p>
                      <a:pPr marL="0" marR="0" lvl="0" indent="0" algn="l" rtl="0">
                        <a:spcBef>
                          <a:spcPts val="0"/>
                        </a:spcBef>
                        <a:spcAft>
                          <a:spcPts val="0"/>
                        </a:spcAft>
                        <a:buNone/>
                      </a:pPr>
                      <a:r>
                        <a:rPr lang="it-IT" sz="1600"/>
                        <a:t>12.322</a:t>
                      </a:r>
                      <a:endParaRPr sz="2000"/>
                    </a:p>
                  </a:txBody>
                  <a:tcPr marL="91450" marR="91450" marT="45725" marB="45725"/>
                </a:tc>
                <a:tc>
                  <a:txBody>
                    <a:bodyPr/>
                    <a:lstStyle/>
                    <a:p>
                      <a:pPr marL="0" marR="0" lvl="0" indent="0" algn="l" rtl="0">
                        <a:spcBef>
                          <a:spcPts val="0"/>
                        </a:spcBef>
                        <a:spcAft>
                          <a:spcPts val="0"/>
                        </a:spcAft>
                        <a:buNone/>
                      </a:pPr>
                      <a:r>
                        <a:rPr lang="it-IT" sz="1600"/>
                        <a:t>5,5</a:t>
                      </a:r>
                      <a:endParaRPr sz="2000"/>
                    </a:p>
                  </a:txBody>
                  <a:tcPr marL="91450" marR="91450" marT="45725" marB="45725"/>
                </a:tc>
                <a:tc>
                  <a:txBody>
                    <a:bodyPr/>
                    <a:lstStyle/>
                    <a:p>
                      <a:pPr marL="0" marR="0" lvl="0" indent="0" algn="l" rtl="0">
                        <a:spcBef>
                          <a:spcPts val="0"/>
                        </a:spcBef>
                        <a:spcAft>
                          <a:spcPts val="0"/>
                        </a:spcAft>
                        <a:buNone/>
                      </a:pPr>
                      <a:r>
                        <a:rPr lang="it-IT" sz="1600"/>
                        <a:t>10.031</a:t>
                      </a:r>
                      <a:endParaRPr sz="2000"/>
                    </a:p>
                  </a:txBody>
                  <a:tcPr marL="91450" marR="91450" marT="45725" marB="45725"/>
                </a:tc>
                <a:tc>
                  <a:txBody>
                    <a:bodyPr/>
                    <a:lstStyle/>
                    <a:p>
                      <a:pPr marL="0" marR="0" lvl="0" indent="0" algn="l" rtl="0">
                        <a:spcBef>
                          <a:spcPts val="0"/>
                        </a:spcBef>
                        <a:spcAft>
                          <a:spcPts val="0"/>
                        </a:spcAft>
                        <a:buNone/>
                      </a:pPr>
                      <a:r>
                        <a:rPr lang="it-IT" sz="1600"/>
                        <a:t>5,3</a:t>
                      </a:r>
                      <a:endParaRPr sz="2000"/>
                    </a:p>
                  </a:txBody>
                  <a:tcPr marL="91450" marR="91450" marT="45725" marB="45725"/>
                </a:tc>
                <a:tc>
                  <a:txBody>
                    <a:bodyPr/>
                    <a:lstStyle/>
                    <a:p>
                      <a:pPr marL="0" marR="0" lvl="0" indent="0" algn="l" rtl="0">
                        <a:spcBef>
                          <a:spcPts val="0"/>
                        </a:spcBef>
                        <a:spcAft>
                          <a:spcPts val="0"/>
                        </a:spcAft>
                        <a:buNone/>
                      </a:pPr>
                      <a:r>
                        <a:rPr lang="it-IT" sz="1600"/>
                        <a:t>9.741</a:t>
                      </a:r>
                      <a:endParaRPr sz="2000"/>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chemeClr val="dk1"/>
                        </a:buClr>
                        <a:buSzPts val="1400"/>
                        <a:buFont typeface="Calibri"/>
                        <a:buNone/>
                      </a:pPr>
                      <a:r>
                        <a:rPr lang="it-IT" sz="1600" dirty="0"/>
                        <a:t>10%&lt;r</a:t>
                      </a:r>
                      <a:endParaRPr sz="2000" dirty="0"/>
                    </a:p>
                    <a:p>
                      <a:pPr marL="0" marR="0" lvl="0" indent="0" algn="l" rtl="0">
                        <a:lnSpc>
                          <a:spcPct val="100000"/>
                        </a:lnSpc>
                        <a:spcBef>
                          <a:spcPts val="0"/>
                        </a:spcBef>
                        <a:spcAft>
                          <a:spcPts val="0"/>
                        </a:spcAft>
                        <a:buClr>
                          <a:schemeClr val="dk1"/>
                        </a:buClr>
                        <a:buSzPts val="1400"/>
                        <a:buFont typeface="Calibri"/>
                        <a:buNone/>
                      </a:pPr>
                      <a:r>
                        <a:rPr lang="it-IT" sz="1600" dirty="0"/>
                        <a:t>r&lt;=20%</a:t>
                      </a:r>
                      <a:endParaRPr sz="2000" dirty="0"/>
                    </a:p>
                  </a:txBody>
                  <a:tcPr marL="91450" marR="91450" marT="45725" marB="45725"/>
                </a:tc>
                <a:tc>
                  <a:txBody>
                    <a:bodyPr/>
                    <a:lstStyle/>
                    <a:p>
                      <a:pPr marL="0" marR="0" lvl="0" indent="0" algn="l" rtl="0">
                        <a:spcBef>
                          <a:spcPts val="0"/>
                        </a:spcBef>
                        <a:spcAft>
                          <a:spcPts val="0"/>
                        </a:spcAft>
                        <a:buNone/>
                      </a:pPr>
                      <a:r>
                        <a:rPr lang="it-IT" sz="1600"/>
                        <a:t>5&lt;=K</a:t>
                      </a:r>
                      <a:endParaRPr sz="2000"/>
                    </a:p>
                    <a:p>
                      <a:pPr marL="0" marR="0" lvl="0" indent="0" algn="l" rtl="0">
                        <a:spcBef>
                          <a:spcPts val="0"/>
                        </a:spcBef>
                        <a:spcAft>
                          <a:spcPts val="0"/>
                        </a:spcAft>
                        <a:buNone/>
                      </a:pPr>
                      <a:r>
                        <a:rPr lang="it-IT" sz="1600"/>
                        <a:t>K&lt;10</a:t>
                      </a:r>
                      <a:endParaRPr sz="2000"/>
                    </a:p>
                  </a:txBody>
                  <a:tcPr marL="91450" marR="91450" marT="45725" marB="45725"/>
                </a:tc>
                <a:tc>
                  <a:txBody>
                    <a:bodyPr/>
                    <a:lstStyle/>
                    <a:p>
                      <a:pPr marL="0" marR="0" lvl="0" indent="0" algn="l" rtl="0">
                        <a:spcBef>
                          <a:spcPts val="0"/>
                        </a:spcBef>
                        <a:spcAft>
                          <a:spcPts val="0"/>
                        </a:spcAft>
                        <a:buNone/>
                      </a:pPr>
                      <a:r>
                        <a:rPr lang="it-IT" sz="1600"/>
                        <a:t>0,7</a:t>
                      </a:r>
                      <a:endParaRPr sz="2000"/>
                    </a:p>
                  </a:txBody>
                  <a:tcPr marL="91450" marR="91450" marT="45725" marB="45725"/>
                </a:tc>
                <a:tc>
                  <a:txBody>
                    <a:bodyPr/>
                    <a:lstStyle/>
                    <a:p>
                      <a:pPr marL="0" marR="0" lvl="0" indent="0" algn="l" rtl="0">
                        <a:spcBef>
                          <a:spcPts val="0"/>
                        </a:spcBef>
                        <a:spcAft>
                          <a:spcPts val="0"/>
                        </a:spcAft>
                        <a:buNone/>
                      </a:pPr>
                      <a:r>
                        <a:rPr lang="it-IT" sz="1600"/>
                        <a:t>1.213</a:t>
                      </a:r>
                      <a:endParaRPr sz="2000"/>
                    </a:p>
                  </a:txBody>
                  <a:tcPr marL="91450" marR="91450" marT="45725" marB="45725"/>
                </a:tc>
                <a:tc>
                  <a:txBody>
                    <a:bodyPr/>
                    <a:lstStyle/>
                    <a:p>
                      <a:pPr marL="0" marR="0" lvl="0" indent="0" algn="l" rtl="0">
                        <a:spcBef>
                          <a:spcPts val="0"/>
                        </a:spcBef>
                        <a:spcAft>
                          <a:spcPts val="0"/>
                        </a:spcAft>
                        <a:buNone/>
                      </a:pPr>
                      <a:r>
                        <a:rPr lang="it-IT" sz="1600"/>
                        <a:t>3,6</a:t>
                      </a:r>
                      <a:endParaRPr sz="2000"/>
                    </a:p>
                  </a:txBody>
                  <a:tcPr marL="91450" marR="91450" marT="45725" marB="45725"/>
                </a:tc>
                <a:tc>
                  <a:txBody>
                    <a:bodyPr/>
                    <a:lstStyle/>
                    <a:p>
                      <a:pPr marL="0" marR="0" lvl="0" indent="0" algn="l" rtl="0">
                        <a:spcBef>
                          <a:spcPts val="0"/>
                        </a:spcBef>
                        <a:spcAft>
                          <a:spcPts val="0"/>
                        </a:spcAft>
                        <a:buNone/>
                      </a:pPr>
                      <a:r>
                        <a:rPr lang="it-IT" sz="1600"/>
                        <a:t>6.574</a:t>
                      </a:r>
                      <a:endParaRPr sz="2000"/>
                    </a:p>
                  </a:txBody>
                  <a:tcPr marL="91450" marR="91450" marT="45725" marB="45725"/>
                </a:tc>
                <a:tc>
                  <a:txBody>
                    <a:bodyPr/>
                    <a:lstStyle/>
                    <a:p>
                      <a:pPr marL="0" marR="0" lvl="0" indent="0" algn="l" rtl="0">
                        <a:spcBef>
                          <a:spcPts val="0"/>
                        </a:spcBef>
                        <a:spcAft>
                          <a:spcPts val="0"/>
                        </a:spcAft>
                        <a:buNone/>
                      </a:pPr>
                      <a:r>
                        <a:rPr lang="it-IT" sz="1600"/>
                        <a:t>2,5</a:t>
                      </a:r>
                      <a:endParaRPr sz="2000"/>
                    </a:p>
                  </a:txBody>
                  <a:tcPr marL="91450" marR="91450" marT="45725" marB="45725"/>
                </a:tc>
                <a:tc>
                  <a:txBody>
                    <a:bodyPr/>
                    <a:lstStyle/>
                    <a:p>
                      <a:pPr marL="0" marR="0" lvl="0" indent="0" algn="l" rtl="0">
                        <a:spcBef>
                          <a:spcPts val="0"/>
                        </a:spcBef>
                        <a:spcAft>
                          <a:spcPts val="0"/>
                        </a:spcAft>
                        <a:buNone/>
                      </a:pPr>
                      <a:r>
                        <a:rPr lang="it-IT" sz="1600"/>
                        <a:t>4.586</a:t>
                      </a:r>
                      <a:endParaRPr sz="2000"/>
                    </a:p>
                  </a:txBody>
                  <a:tcPr marL="91450" marR="91450" marT="45725" marB="45725"/>
                </a:tc>
                <a:tc>
                  <a:txBody>
                    <a:bodyPr/>
                    <a:lstStyle/>
                    <a:p>
                      <a:pPr marL="0" marR="0" lvl="0" indent="0" algn="l" rtl="0">
                        <a:spcBef>
                          <a:spcPts val="0"/>
                        </a:spcBef>
                        <a:spcAft>
                          <a:spcPts val="0"/>
                        </a:spcAft>
                        <a:buNone/>
                      </a:pPr>
                      <a:r>
                        <a:rPr lang="it-IT" sz="1600"/>
                        <a:t>2,3</a:t>
                      </a:r>
                      <a:endParaRPr sz="2000"/>
                    </a:p>
                  </a:txBody>
                  <a:tcPr marL="91450" marR="91450" marT="45725" marB="45725"/>
                </a:tc>
                <a:tc>
                  <a:txBody>
                    <a:bodyPr/>
                    <a:lstStyle/>
                    <a:p>
                      <a:pPr marL="0" marR="0" lvl="0" indent="0" algn="l" rtl="0">
                        <a:spcBef>
                          <a:spcPts val="0"/>
                        </a:spcBef>
                        <a:spcAft>
                          <a:spcPts val="0"/>
                        </a:spcAft>
                        <a:buNone/>
                      </a:pPr>
                      <a:r>
                        <a:rPr lang="it-IT" sz="1600"/>
                        <a:t>4.170</a:t>
                      </a:r>
                      <a:endParaRPr sz="2000"/>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it-IT" sz="1600" dirty="0"/>
                        <a:t>r&gt;20%</a:t>
                      </a:r>
                      <a:endParaRPr sz="2000" dirty="0"/>
                    </a:p>
                  </a:txBody>
                  <a:tcPr marL="91450" marR="91450" marT="45725" marB="45725"/>
                </a:tc>
                <a:tc>
                  <a:txBody>
                    <a:bodyPr/>
                    <a:lstStyle/>
                    <a:p>
                      <a:pPr marL="0" marR="0" lvl="0" indent="0" algn="l" rtl="0">
                        <a:spcBef>
                          <a:spcPts val="0"/>
                        </a:spcBef>
                        <a:spcAft>
                          <a:spcPts val="0"/>
                        </a:spcAft>
                        <a:buNone/>
                      </a:pPr>
                      <a:r>
                        <a:rPr lang="it-IT" sz="1600" dirty="0"/>
                        <a:t>1&lt;=K</a:t>
                      </a:r>
                      <a:endParaRPr sz="2000" dirty="0"/>
                    </a:p>
                    <a:p>
                      <a:pPr marL="0" marR="0" lvl="0" indent="0" algn="l" rtl="0">
                        <a:spcBef>
                          <a:spcPts val="0"/>
                        </a:spcBef>
                        <a:spcAft>
                          <a:spcPts val="0"/>
                        </a:spcAft>
                        <a:buNone/>
                      </a:pPr>
                      <a:r>
                        <a:rPr lang="it-IT" sz="1600" dirty="0"/>
                        <a:t>K&lt;5</a:t>
                      </a:r>
                      <a:endParaRPr sz="2000" dirty="0"/>
                    </a:p>
                  </a:txBody>
                  <a:tcPr marL="91450" marR="91450" marT="45725" marB="45725"/>
                </a:tc>
                <a:tc>
                  <a:txBody>
                    <a:bodyPr/>
                    <a:lstStyle/>
                    <a:p>
                      <a:pPr marL="0" marR="0" lvl="0" indent="0" algn="l" rtl="0">
                        <a:spcBef>
                          <a:spcPts val="0"/>
                        </a:spcBef>
                        <a:spcAft>
                          <a:spcPts val="0"/>
                        </a:spcAft>
                        <a:buNone/>
                      </a:pPr>
                      <a:r>
                        <a:rPr lang="it-IT" sz="1600" dirty="0"/>
                        <a:t>0,7</a:t>
                      </a:r>
                      <a:endParaRPr sz="2000" dirty="0"/>
                    </a:p>
                  </a:txBody>
                  <a:tcPr marL="91450" marR="91450" marT="45725" marB="45725"/>
                </a:tc>
                <a:tc>
                  <a:txBody>
                    <a:bodyPr/>
                    <a:lstStyle/>
                    <a:p>
                      <a:pPr marL="0" marR="0" lvl="0" indent="0" algn="l" rtl="0">
                        <a:spcBef>
                          <a:spcPts val="0"/>
                        </a:spcBef>
                        <a:spcAft>
                          <a:spcPts val="0"/>
                        </a:spcAft>
                        <a:buNone/>
                      </a:pPr>
                      <a:r>
                        <a:rPr lang="it-IT" sz="1600" dirty="0"/>
                        <a:t>1.225</a:t>
                      </a:r>
                      <a:endParaRPr sz="2000" dirty="0"/>
                    </a:p>
                  </a:txBody>
                  <a:tcPr marL="91450" marR="91450" marT="45725" marB="45725"/>
                </a:tc>
                <a:tc>
                  <a:txBody>
                    <a:bodyPr/>
                    <a:lstStyle/>
                    <a:p>
                      <a:pPr marL="0" marR="0" lvl="0" indent="0" algn="l" rtl="0">
                        <a:spcBef>
                          <a:spcPts val="0"/>
                        </a:spcBef>
                        <a:spcAft>
                          <a:spcPts val="0"/>
                        </a:spcAft>
                        <a:buNone/>
                      </a:pPr>
                      <a:r>
                        <a:rPr lang="it-IT" sz="1600" dirty="0"/>
                        <a:t>19</a:t>
                      </a:r>
                      <a:endParaRPr sz="2000" dirty="0"/>
                    </a:p>
                  </a:txBody>
                  <a:tcPr marL="91450" marR="91450" marT="45725" marB="45725"/>
                </a:tc>
                <a:tc>
                  <a:txBody>
                    <a:bodyPr/>
                    <a:lstStyle/>
                    <a:p>
                      <a:pPr marL="0" marR="0" lvl="0" indent="0" algn="l" rtl="0">
                        <a:spcBef>
                          <a:spcPts val="0"/>
                        </a:spcBef>
                        <a:spcAft>
                          <a:spcPts val="0"/>
                        </a:spcAft>
                        <a:buNone/>
                      </a:pPr>
                      <a:r>
                        <a:rPr lang="it-IT" sz="1600" dirty="0"/>
                        <a:t>35.574</a:t>
                      </a:r>
                      <a:endParaRPr sz="2000" dirty="0"/>
                    </a:p>
                  </a:txBody>
                  <a:tcPr marL="91450" marR="91450" marT="45725" marB="45725"/>
                </a:tc>
                <a:tc>
                  <a:txBody>
                    <a:bodyPr/>
                    <a:lstStyle/>
                    <a:p>
                      <a:pPr marL="0" marR="0" lvl="0" indent="0" algn="l" rtl="0">
                        <a:spcBef>
                          <a:spcPts val="0"/>
                        </a:spcBef>
                        <a:spcAft>
                          <a:spcPts val="0"/>
                        </a:spcAft>
                        <a:buNone/>
                      </a:pPr>
                      <a:r>
                        <a:rPr lang="it-IT" sz="1600" dirty="0"/>
                        <a:t>25</a:t>
                      </a:r>
                      <a:endParaRPr sz="2000" dirty="0"/>
                    </a:p>
                  </a:txBody>
                  <a:tcPr marL="91450" marR="91450" marT="45725" marB="45725"/>
                </a:tc>
                <a:tc>
                  <a:txBody>
                    <a:bodyPr/>
                    <a:lstStyle/>
                    <a:p>
                      <a:pPr marL="0" marR="0" lvl="0" indent="0" algn="l" rtl="0">
                        <a:spcBef>
                          <a:spcPts val="0"/>
                        </a:spcBef>
                        <a:spcAft>
                          <a:spcPts val="0"/>
                        </a:spcAft>
                        <a:buNone/>
                      </a:pPr>
                      <a:r>
                        <a:rPr lang="it-IT" sz="1600" dirty="0"/>
                        <a:t>46.199</a:t>
                      </a:r>
                      <a:endParaRPr sz="2000" dirty="0"/>
                    </a:p>
                  </a:txBody>
                  <a:tcPr marL="91450" marR="91450" marT="45725" marB="45725"/>
                </a:tc>
                <a:tc>
                  <a:txBody>
                    <a:bodyPr/>
                    <a:lstStyle/>
                    <a:p>
                      <a:pPr marL="0" marR="0" lvl="0" indent="0" algn="l" rtl="0">
                        <a:spcBef>
                          <a:spcPts val="0"/>
                        </a:spcBef>
                        <a:spcAft>
                          <a:spcPts val="0"/>
                        </a:spcAft>
                        <a:buNone/>
                      </a:pPr>
                      <a:r>
                        <a:rPr lang="it-IT" sz="1600" dirty="0"/>
                        <a:t>25</a:t>
                      </a:r>
                      <a:endParaRPr sz="2000" dirty="0"/>
                    </a:p>
                  </a:txBody>
                  <a:tcPr marL="91450" marR="91450" marT="45725" marB="45725"/>
                </a:tc>
                <a:tc>
                  <a:txBody>
                    <a:bodyPr/>
                    <a:lstStyle/>
                    <a:p>
                      <a:pPr marL="0" marR="0" lvl="0" indent="0" algn="l" rtl="0">
                        <a:spcBef>
                          <a:spcPts val="0"/>
                        </a:spcBef>
                        <a:spcAft>
                          <a:spcPts val="0"/>
                        </a:spcAft>
                        <a:buNone/>
                      </a:pPr>
                      <a:r>
                        <a:rPr lang="it-IT" sz="1600" dirty="0"/>
                        <a:t>47.000</a:t>
                      </a:r>
                      <a:endParaRPr sz="2000" dirty="0"/>
                    </a:p>
                  </a:txBody>
                  <a:tcPr marL="91450" marR="91450" marT="45725" marB="45725"/>
                </a:tc>
                <a:extLst>
                  <a:ext uri="{0D108BD9-81ED-4DB2-BD59-A6C34878D82A}">
                    <a16:rowId xmlns:a16="http://schemas.microsoft.com/office/drawing/2014/main" val="10007"/>
                  </a:ext>
                </a:extLst>
              </a:tr>
            </a:tbl>
          </a:graphicData>
        </a:graphic>
      </p:graphicFrame>
      <p:sp>
        <p:nvSpPr>
          <p:cNvPr id="1498" name="Google Shape;1498;p125"/>
          <p:cNvSpPr txBox="1"/>
          <p:nvPr/>
        </p:nvSpPr>
        <p:spPr>
          <a:xfrm>
            <a:off x="3646714" y="2160518"/>
            <a:ext cx="2078360" cy="369332"/>
          </a:xfrm>
          <a:prstGeom prst="rect">
            <a:avLst/>
          </a:prstGeom>
          <a:noFill/>
          <a:ln>
            <a:noFill/>
          </a:ln>
        </p:spPr>
        <p:txBody>
          <a:bodyPr spcFirstLastPara="1" wrap="square" lIns="91425" tIns="45700" rIns="91425" bIns="45700" anchor="t" anchorCtr="0">
            <a:noAutofit/>
          </a:bodyPr>
          <a:lstStyle/>
          <a:p>
            <a:pPr algn="ctr"/>
            <a:r>
              <a:rPr lang="it-IT" dirty="0">
                <a:solidFill>
                  <a:schemeClr val="dk1"/>
                </a:solidFill>
                <a:latin typeface="Calibri"/>
                <a:ea typeface="Calibri"/>
                <a:cs typeface="Calibri"/>
                <a:sym typeface="Calibri"/>
              </a:rPr>
              <a:t>bk: 1 week</a:t>
            </a:r>
            <a:endParaRPr dirty="0"/>
          </a:p>
        </p:txBody>
      </p:sp>
      <p:sp>
        <p:nvSpPr>
          <p:cNvPr id="1499" name="Google Shape;1499;p125"/>
          <p:cNvSpPr txBox="1"/>
          <p:nvPr/>
        </p:nvSpPr>
        <p:spPr>
          <a:xfrm>
            <a:off x="5633593" y="2171655"/>
            <a:ext cx="2078360" cy="369332"/>
          </a:xfrm>
          <a:prstGeom prst="rect">
            <a:avLst/>
          </a:prstGeom>
          <a:noFill/>
          <a:ln>
            <a:noFill/>
          </a:ln>
        </p:spPr>
        <p:txBody>
          <a:bodyPr spcFirstLastPara="1" wrap="square" lIns="91425" tIns="45700" rIns="91425" bIns="45700" anchor="t" anchorCtr="0">
            <a:noAutofit/>
          </a:bodyPr>
          <a:lstStyle/>
          <a:p>
            <a:pPr algn="ctr"/>
            <a:r>
              <a:rPr lang="it-IT" dirty="0">
                <a:solidFill>
                  <a:schemeClr val="dk1"/>
                </a:solidFill>
                <a:latin typeface="Calibri"/>
                <a:ea typeface="Calibri"/>
                <a:cs typeface="Calibri"/>
                <a:sym typeface="Calibri"/>
              </a:rPr>
              <a:t>bk: 2 weeks</a:t>
            </a:r>
            <a:endParaRPr dirty="0"/>
          </a:p>
        </p:txBody>
      </p:sp>
      <p:sp>
        <p:nvSpPr>
          <p:cNvPr id="1500" name="Google Shape;1500;p125"/>
          <p:cNvSpPr txBox="1"/>
          <p:nvPr/>
        </p:nvSpPr>
        <p:spPr>
          <a:xfrm>
            <a:off x="7750629" y="2149055"/>
            <a:ext cx="1989992" cy="369332"/>
          </a:xfrm>
          <a:prstGeom prst="rect">
            <a:avLst/>
          </a:prstGeom>
          <a:noFill/>
          <a:ln>
            <a:noFill/>
          </a:ln>
        </p:spPr>
        <p:txBody>
          <a:bodyPr spcFirstLastPara="1" wrap="square" lIns="91425" tIns="45700" rIns="91425" bIns="45700" anchor="t" anchorCtr="0">
            <a:noAutofit/>
          </a:bodyPr>
          <a:lstStyle/>
          <a:p>
            <a:pPr algn="ctr"/>
            <a:r>
              <a:rPr lang="it-IT" dirty="0">
                <a:solidFill>
                  <a:schemeClr val="dk1"/>
                </a:solidFill>
                <a:latin typeface="Calibri"/>
                <a:ea typeface="Calibri"/>
                <a:cs typeface="Calibri"/>
                <a:sym typeface="Calibri"/>
              </a:rPr>
              <a:t>bk: 3 weeks</a:t>
            </a:r>
            <a:endParaRPr dirty="0"/>
          </a:p>
        </p:txBody>
      </p:sp>
      <p:sp>
        <p:nvSpPr>
          <p:cNvPr id="1501" name="Google Shape;1501;p125"/>
          <p:cNvSpPr txBox="1"/>
          <p:nvPr/>
        </p:nvSpPr>
        <p:spPr>
          <a:xfrm>
            <a:off x="9851305" y="2096600"/>
            <a:ext cx="1907435" cy="419968"/>
          </a:xfrm>
          <a:prstGeom prst="rect">
            <a:avLst/>
          </a:prstGeom>
          <a:noFill/>
          <a:ln>
            <a:noFill/>
          </a:ln>
        </p:spPr>
        <p:txBody>
          <a:bodyPr spcFirstLastPara="1" wrap="square" lIns="91425" tIns="45700" rIns="91425" bIns="45700" anchor="t" anchorCtr="0">
            <a:noAutofit/>
          </a:bodyPr>
          <a:lstStyle/>
          <a:p>
            <a:pPr algn="ctr"/>
            <a:r>
              <a:rPr lang="it-IT" dirty="0">
                <a:solidFill>
                  <a:schemeClr val="dk1"/>
                </a:solidFill>
                <a:latin typeface="Calibri"/>
                <a:ea typeface="Calibri"/>
                <a:cs typeface="Calibri"/>
                <a:sym typeface="Calibri"/>
              </a:rPr>
              <a:t>bk: 4 weeks</a:t>
            </a:r>
            <a:endParaRPr dirty="0"/>
          </a:p>
        </p:txBody>
      </p:sp>
      <p:sp>
        <p:nvSpPr>
          <p:cNvPr id="1502" name="Google Shape;1502;p125"/>
          <p:cNvSpPr/>
          <p:nvPr/>
        </p:nvSpPr>
        <p:spPr>
          <a:xfrm rot="-5400000">
            <a:off x="4598941" y="1496321"/>
            <a:ext cx="173909" cy="2078361"/>
          </a:xfrm>
          <a:prstGeom prst="rightBrace">
            <a:avLst>
              <a:gd name="adj1" fmla="val 63297"/>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dk1"/>
              </a:solidFill>
              <a:latin typeface="Calibri"/>
              <a:ea typeface="Calibri"/>
              <a:cs typeface="Calibri"/>
              <a:sym typeface="Calibri"/>
            </a:endParaRPr>
          </a:p>
        </p:txBody>
      </p:sp>
      <p:sp>
        <p:nvSpPr>
          <p:cNvPr id="1503" name="Google Shape;1503;p125"/>
          <p:cNvSpPr/>
          <p:nvPr/>
        </p:nvSpPr>
        <p:spPr>
          <a:xfrm rot="-5400000">
            <a:off x="6657829" y="1477318"/>
            <a:ext cx="173909" cy="2078359"/>
          </a:xfrm>
          <a:prstGeom prst="rightBrace">
            <a:avLst>
              <a:gd name="adj1" fmla="val 63297"/>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dk1"/>
              </a:solidFill>
              <a:latin typeface="Calibri"/>
              <a:ea typeface="Calibri"/>
              <a:cs typeface="Calibri"/>
              <a:sym typeface="Calibri"/>
            </a:endParaRPr>
          </a:p>
        </p:txBody>
      </p:sp>
      <p:sp>
        <p:nvSpPr>
          <p:cNvPr id="1504" name="Google Shape;1504;p125"/>
          <p:cNvSpPr/>
          <p:nvPr/>
        </p:nvSpPr>
        <p:spPr>
          <a:xfrm rot="-5400000">
            <a:off x="8730679" y="1498901"/>
            <a:ext cx="173909" cy="1989993"/>
          </a:xfrm>
          <a:prstGeom prst="rightBrace">
            <a:avLst>
              <a:gd name="adj1" fmla="val 63297"/>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dk1"/>
              </a:solidFill>
              <a:latin typeface="Calibri"/>
              <a:ea typeface="Calibri"/>
              <a:cs typeface="Calibri"/>
              <a:sym typeface="Calibri"/>
            </a:endParaRPr>
          </a:p>
        </p:txBody>
      </p:sp>
      <p:sp>
        <p:nvSpPr>
          <p:cNvPr id="1505" name="Google Shape;1505;p125"/>
          <p:cNvSpPr/>
          <p:nvPr/>
        </p:nvSpPr>
        <p:spPr>
          <a:xfrm rot="-5400000">
            <a:off x="10706148" y="1526440"/>
            <a:ext cx="197752" cy="1907436"/>
          </a:xfrm>
          <a:prstGeom prst="rightBrace">
            <a:avLst>
              <a:gd name="adj1" fmla="val 63297"/>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C573E-FECD-4DF3-A9D2-16ABF41137D1}"/>
              </a:ext>
            </a:extLst>
          </p:cNvPr>
          <p:cNvSpPr>
            <a:spLocks noGrp="1"/>
          </p:cNvSpPr>
          <p:nvPr>
            <p:ph type="title"/>
          </p:nvPr>
        </p:nvSpPr>
        <p:spPr/>
        <p:txBody>
          <a:bodyPr/>
          <a:lstStyle/>
          <a:p>
            <a:endParaRPr lang="it-IT"/>
          </a:p>
        </p:txBody>
      </p:sp>
      <p:sp>
        <p:nvSpPr>
          <p:cNvPr id="3" name="Content Placeholder 2">
            <a:extLst>
              <a:ext uri="{FF2B5EF4-FFF2-40B4-BE49-F238E27FC236}">
                <a16:creationId xmlns:a16="http://schemas.microsoft.com/office/drawing/2014/main" id="{A32E804D-15ED-4638-8823-9AB573EC6340}"/>
              </a:ext>
            </a:extLst>
          </p:cNvPr>
          <p:cNvSpPr>
            <a:spLocks noGrp="1"/>
          </p:cNvSpPr>
          <p:nvPr>
            <p:ph idx="1"/>
          </p:nvPr>
        </p:nvSpPr>
        <p:spPr/>
        <p:txBody>
          <a:bodyPr/>
          <a:lstStyle/>
          <a:p>
            <a:endParaRPr lang="it-IT"/>
          </a:p>
        </p:txBody>
      </p:sp>
      <p:pic>
        <p:nvPicPr>
          <p:cNvPr id="1026" name="Picture 2" descr="Image result for iceberg">
            <a:extLst>
              <a:ext uri="{FF2B5EF4-FFF2-40B4-BE49-F238E27FC236}">
                <a16:creationId xmlns:a16="http://schemas.microsoft.com/office/drawing/2014/main" id="{58A5C76A-161A-473F-920F-FB24B739F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766379" cy="718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717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878A-33E3-4A28-9F0D-C66E949E1C5E}"/>
              </a:ext>
            </a:extLst>
          </p:cNvPr>
          <p:cNvSpPr>
            <a:spLocks noGrp="1"/>
          </p:cNvSpPr>
          <p:nvPr>
            <p:ph type="title"/>
          </p:nvPr>
        </p:nvSpPr>
        <p:spPr/>
        <p:txBody>
          <a:bodyPr/>
          <a:lstStyle/>
          <a:p>
            <a:r>
              <a:rPr lang="it-IT" dirty="0"/>
              <a:t>MAJOR ETHICAL DILEMMAS</a:t>
            </a:r>
          </a:p>
        </p:txBody>
      </p:sp>
      <p:sp>
        <p:nvSpPr>
          <p:cNvPr id="3" name="Content Placeholder 2">
            <a:extLst>
              <a:ext uri="{FF2B5EF4-FFF2-40B4-BE49-F238E27FC236}">
                <a16:creationId xmlns:a16="http://schemas.microsoft.com/office/drawing/2014/main" id="{6218BDE9-74C6-499E-B2A1-1C987202A1DD}"/>
              </a:ext>
            </a:extLst>
          </p:cNvPr>
          <p:cNvSpPr>
            <a:spLocks noGrp="1"/>
          </p:cNvSpPr>
          <p:nvPr>
            <p:ph idx="1"/>
          </p:nvPr>
        </p:nvSpPr>
        <p:spPr/>
        <p:txBody>
          <a:bodyPr/>
          <a:lstStyle/>
          <a:p>
            <a:r>
              <a:rPr lang="en-US" dirty="0"/>
              <a:t>Accuracy vs Fairness</a:t>
            </a:r>
          </a:p>
          <a:p>
            <a:r>
              <a:rPr lang="en-US" dirty="0"/>
              <a:t>Quality &amp; efficiency vs Informational autonomy </a:t>
            </a:r>
          </a:p>
          <a:p>
            <a:r>
              <a:rPr lang="en-US" dirty="0" err="1"/>
              <a:t>Personalisation</a:t>
            </a:r>
            <a:r>
              <a:rPr lang="en-US" dirty="0"/>
              <a:t> vs Solidarity </a:t>
            </a:r>
          </a:p>
          <a:p>
            <a:r>
              <a:rPr lang="en-US" dirty="0"/>
              <a:t>Convenience vs Self-</a:t>
            </a:r>
            <a:r>
              <a:rPr lang="en-US" dirty="0" err="1"/>
              <a:t>actualisation</a:t>
            </a:r>
            <a:endParaRPr lang="it-IT" dirty="0"/>
          </a:p>
        </p:txBody>
      </p:sp>
      <p:sp>
        <p:nvSpPr>
          <p:cNvPr id="4" name="TextBox 3">
            <a:extLst>
              <a:ext uri="{FF2B5EF4-FFF2-40B4-BE49-F238E27FC236}">
                <a16:creationId xmlns:a16="http://schemas.microsoft.com/office/drawing/2014/main" id="{E0AE4A44-AC41-45D6-A313-9D07CAE3E302}"/>
              </a:ext>
            </a:extLst>
          </p:cNvPr>
          <p:cNvSpPr txBox="1"/>
          <p:nvPr/>
        </p:nvSpPr>
        <p:spPr>
          <a:xfrm>
            <a:off x="1868386" y="5833776"/>
            <a:ext cx="8446047" cy="584775"/>
          </a:xfrm>
          <a:prstGeom prst="rect">
            <a:avLst/>
          </a:prstGeom>
          <a:noFill/>
        </p:spPr>
        <p:txBody>
          <a:bodyPr wrap="square" rtlCol="0">
            <a:spAutoFit/>
          </a:bodyPr>
          <a:lstStyle/>
          <a:p>
            <a:pPr defTabSz="457200">
              <a:defRPr/>
            </a:pPr>
            <a:r>
              <a:rPr lang="en-US" sz="1600" dirty="0" err="1">
                <a:solidFill>
                  <a:prstClr val="black"/>
                </a:solidFill>
                <a:latin typeface="Calibri"/>
              </a:rPr>
              <a:t>Whittlestone</a:t>
            </a:r>
            <a:r>
              <a:rPr lang="en-US" sz="1600" dirty="0">
                <a:solidFill>
                  <a:prstClr val="black"/>
                </a:solidFill>
                <a:latin typeface="Calibri"/>
              </a:rPr>
              <a:t>, J. </a:t>
            </a:r>
            <a:r>
              <a:rPr lang="en-US" sz="1600" dirty="0" err="1">
                <a:solidFill>
                  <a:prstClr val="black"/>
                </a:solidFill>
                <a:latin typeface="Calibri"/>
              </a:rPr>
              <a:t>Nyrup</a:t>
            </a:r>
            <a:r>
              <a:rPr lang="en-US" sz="1600" dirty="0">
                <a:solidFill>
                  <a:prstClr val="black"/>
                </a:solidFill>
                <a:latin typeface="Calibri"/>
              </a:rPr>
              <a:t>, R. </a:t>
            </a:r>
            <a:r>
              <a:rPr lang="en-US" sz="1600" dirty="0" err="1">
                <a:solidFill>
                  <a:prstClr val="black"/>
                </a:solidFill>
                <a:latin typeface="Calibri"/>
              </a:rPr>
              <a:t>Alexandrova</a:t>
            </a:r>
            <a:r>
              <a:rPr lang="en-US" sz="1600" dirty="0">
                <a:solidFill>
                  <a:prstClr val="black"/>
                </a:solidFill>
                <a:latin typeface="Calibri"/>
              </a:rPr>
              <a:t>, A. </a:t>
            </a:r>
            <a:r>
              <a:rPr lang="en-US" sz="1600" dirty="0" err="1">
                <a:solidFill>
                  <a:prstClr val="black"/>
                </a:solidFill>
                <a:latin typeface="Calibri"/>
              </a:rPr>
              <a:t>Dihal</a:t>
            </a:r>
            <a:r>
              <a:rPr lang="en-US" sz="1600" dirty="0">
                <a:solidFill>
                  <a:prstClr val="black"/>
                </a:solidFill>
                <a:latin typeface="Calibri"/>
              </a:rPr>
              <a:t>, K. Cave, S. (2019) Ethical and societal implications of algorithms, data, and artificial intelligence: a roadmap for research. London: Nuffield Foundation</a:t>
            </a:r>
            <a:endParaRPr lang="it-IT" sz="1600" dirty="0">
              <a:solidFill>
                <a:prstClr val="black"/>
              </a:solidFill>
              <a:latin typeface="Calibri"/>
            </a:endParaRPr>
          </a:p>
        </p:txBody>
      </p:sp>
    </p:spTree>
    <p:extLst>
      <p:ext uri="{BB962C8B-B14F-4D97-AF65-F5344CB8AC3E}">
        <p14:creationId xmlns:p14="http://schemas.microsoft.com/office/powerpoint/2010/main" val="101871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persona, uomo, parete, interni&#10;&#10;&#10;&#10;Descrizione generata automaticamente">
            <a:extLst>
              <a:ext uri="{FF2B5EF4-FFF2-40B4-BE49-F238E27FC236}">
                <a16:creationId xmlns:a16="http://schemas.microsoft.com/office/drawing/2014/main" id="{2A90AB7E-83EC-EC42-B480-77D1397F03A5}"/>
              </a:ext>
            </a:extLst>
          </p:cNvPr>
          <p:cNvPicPr>
            <a:picLocks noGrp="1" noChangeAspect="1"/>
          </p:cNvPicPr>
          <p:nvPr>
            <p:ph idx="1"/>
          </p:nvPr>
        </p:nvPicPr>
        <p:blipFill>
          <a:blip r:embed="rId3"/>
          <a:stretch>
            <a:fillRect/>
          </a:stretch>
        </p:blipFill>
        <p:spPr>
          <a:xfrm flipH="1">
            <a:off x="1524000" y="0"/>
            <a:ext cx="9144000" cy="6858000"/>
          </a:xfrm>
        </p:spPr>
      </p:pic>
      <p:sp>
        <p:nvSpPr>
          <p:cNvPr id="15" name="Titolo 1">
            <a:extLst>
              <a:ext uri="{FF2B5EF4-FFF2-40B4-BE49-F238E27FC236}">
                <a16:creationId xmlns:a16="http://schemas.microsoft.com/office/drawing/2014/main" id="{DB3F003A-4D33-A347-8940-9435CD195BFF}"/>
              </a:ext>
            </a:extLst>
          </p:cNvPr>
          <p:cNvSpPr>
            <a:spLocks noGrp="1"/>
          </p:cNvSpPr>
          <p:nvPr>
            <p:ph type="title"/>
          </p:nvPr>
        </p:nvSpPr>
        <p:spPr>
          <a:xfrm>
            <a:off x="1524000" y="365127"/>
            <a:ext cx="9144000" cy="1325563"/>
          </a:xfrm>
          <a:solidFill>
            <a:schemeClr val="bg1">
              <a:alpha val="85000"/>
            </a:schemeClr>
          </a:solidFill>
        </p:spPr>
        <p:txBody>
          <a:bodyPr>
            <a:normAutofit fontScale="90000"/>
          </a:bodyPr>
          <a:lstStyle/>
          <a:p>
            <a:r>
              <a:rPr lang="en-US" noProof="0" dirty="0"/>
              <a:t>	</a:t>
            </a:r>
            <a:r>
              <a:rPr lang="en-US" i="1" noProof="0" dirty="0"/>
              <a:t> </a:t>
            </a:r>
            <a:r>
              <a:rPr lang="en-US" noProof="0" dirty="0"/>
              <a:t>COMPAS crime recidivism score</a:t>
            </a:r>
          </a:p>
        </p:txBody>
      </p:sp>
      <p:pic>
        <p:nvPicPr>
          <p:cNvPr id="3" name="Immagine 2" descr="Immagine che contiene fotografia, uomo, testo, mostrando&#10;&#10;&#10;&#10;Descrizione generata automaticamente">
            <a:extLst>
              <a:ext uri="{FF2B5EF4-FFF2-40B4-BE49-F238E27FC236}">
                <a16:creationId xmlns:a16="http://schemas.microsoft.com/office/drawing/2014/main" id="{EF4827FE-0182-E14F-9641-75F72C6B101F}"/>
              </a:ext>
            </a:extLst>
          </p:cNvPr>
          <p:cNvPicPr>
            <a:picLocks noChangeAspect="1"/>
          </p:cNvPicPr>
          <p:nvPr/>
        </p:nvPicPr>
        <p:blipFill>
          <a:blip r:embed="rId4"/>
          <a:stretch>
            <a:fillRect/>
          </a:stretch>
        </p:blipFill>
        <p:spPr>
          <a:xfrm>
            <a:off x="3926565" y="1690688"/>
            <a:ext cx="4338870" cy="5158042"/>
          </a:xfrm>
          <a:prstGeom prst="rect">
            <a:avLst/>
          </a:prstGeom>
        </p:spPr>
      </p:pic>
    </p:spTree>
    <p:extLst>
      <p:ext uri="{BB962C8B-B14F-4D97-AF65-F5344CB8AC3E}">
        <p14:creationId xmlns:p14="http://schemas.microsoft.com/office/powerpoint/2010/main" val="13682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6"/>
          <p:cNvSpPr txBox="1">
            <a:spLocks noGrp="1"/>
          </p:cNvSpPr>
          <p:nvPr>
            <p:ph type="title"/>
          </p:nvPr>
        </p:nvSpPr>
        <p:spPr>
          <a:xfrm>
            <a:off x="1981199" y="274638"/>
            <a:ext cx="9275805"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rgbClr val="366092"/>
              </a:buClr>
              <a:buSzPts val="4400"/>
            </a:pPr>
            <a:r>
              <a:rPr lang="it-IT" b="1" dirty="0"/>
              <a:t>Big Data as ‘proxies’ of social life</a:t>
            </a:r>
            <a:endParaRPr dirty="0"/>
          </a:p>
        </p:txBody>
      </p:sp>
      <p:sp>
        <p:nvSpPr>
          <p:cNvPr id="274" name="Google Shape;274;p36"/>
          <p:cNvSpPr txBox="1">
            <a:spLocks noGrp="1"/>
          </p:cNvSpPr>
          <p:nvPr>
            <p:ph type="body" idx="1"/>
          </p:nvPr>
        </p:nvSpPr>
        <p:spPr>
          <a:xfrm>
            <a:off x="2104750" y="1789593"/>
            <a:ext cx="8229600" cy="4876800"/>
          </a:xfrm>
          <a:prstGeom prst="rect">
            <a:avLst/>
          </a:prstGeom>
          <a:noFill/>
          <a:ln>
            <a:noFill/>
          </a:ln>
        </p:spPr>
        <p:txBody>
          <a:bodyPr spcFirstLastPara="1" vert="horz" wrap="square" lIns="91425" tIns="45700" rIns="91425" bIns="45700" rtlCol="0" anchor="t" anchorCtr="0">
            <a:noAutofit/>
          </a:bodyPr>
          <a:lstStyle/>
          <a:p>
            <a:pPr marL="342900" indent="-139700">
              <a:spcBef>
                <a:spcPts val="0"/>
              </a:spcBef>
              <a:buClr>
                <a:srgbClr val="17375E"/>
              </a:buClr>
              <a:buSzPts val="3200"/>
              <a:buNone/>
            </a:pPr>
            <a:endParaRPr dirty="0"/>
          </a:p>
        </p:txBody>
      </p:sp>
      <p:grpSp>
        <p:nvGrpSpPr>
          <p:cNvPr id="275" name="Google Shape;275;p36"/>
          <p:cNvGrpSpPr/>
          <p:nvPr/>
        </p:nvGrpSpPr>
        <p:grpSpPr>
          <a:xfrm>
            <a:off x="654468" y="1879230"/>
            <a:ext cx="4010927" cy="2396465"/>
            <a:chOff x="393700" y="1652431"/>
            <a:chExt cx="9471025" cy="6045057"/>
          </a:xfrm>
        </p:grpSpPr>
        <p:pic>
          <p:nvPicPr>
            <p:cNvPr id="276" name="Google Shape;276;p36" descr="http://quattrovecchiinamerica.files.wordpress.com/2009/10/credit-card.jpg"/>
            <p:cNvPicPr preferRelativeResize="0"/>
            <p:nvPr/>
          </p:nvPicPr>
          <p:blipFill rotWithShape="1">
            <a:blip r:embed="rId3">
              <a:alphaModFix/>
            </a:blip>
            <a:srcRect/>
            <a:stretch/>
          </p:blipFill>
          <p:spPr>
            <a:xfrm>
              <a:off x="1103313" y="1731963"/>
              <a:ext cx="3186112" cy="2849562"/>
            </a:xfrm>
            <a:prstGeom prst="rect">
              <a:avLst/>
            </a:prstGeom>
            <a:noFill/>
            <a:ln>
              <a:noFill/>
            </a:ln>
          </p:spPr>
        </p:pic>
        <p:pic>
          <p:nvPicPr>
            <p:cNvPr id="277" name="Google Shape;277;p36" descr="http://www.thinkbudget.com/pictures/shopping-cart.jpg"/>
            <p:cNvPicPr preferRelativeResize="0"/>
            <p:nvPr/>
          </p:nvPicPr>
          <p:blipFill rotWithShape="1">
            <a:blip r:embed="rId4">
              <a:alphaModFix/>
            </a:blip>
            <a:srcRect/>
            <a:stretch/>
          </p:blipFill>
          <p:spPr>
            <a:xfrm>
              <a:off x="4960937" y="1652431"/>
              <a:ext cx="4903788" cy="5732463"/>
            </a:xfrm>
            <a:prstGeom prst="rect">
              <a:avLst/>
            </a:prstGeom>
            <a:noFill/>
            <a:ln>
              <a:noFill/>
            </a:ln>
          </p:spPr>
        </p:pic>
        <p:pic>
          <p:nvPicPr>
            <p:cNvPr id="278" name="Google Shape;278;p36" descr="http://ceoworld.biz/ceo/wp-content/uploads/2009/11/barcode.png"/>
            <p:cNvPicPr preferRelativeResize="0"/>
            <p:nvPr/>
          </p:nvPicPr>
          <p:blipFill rotWithShape="1">
            <a:blip r:embed="rId5">
              <a:alphaModFix/>
            </a:blip>
            <a:srcRect/>
            <a:stretch/>
          </p:blipFill>
          <p:spPr>
            <a:xfrm>
              <a:off x="393700" y="4643137"/>
              <a:ext cx="5083177" cy="3054351"/>
            </a:xfrm>
            <a:prstGeom prst="rect">
              <a:avLst/>
            </a:prstGeom>
            <a:noFill/>
            <a:ln>
              <a:noFill/>
            </a:ln>
          </p:spPr>
        </p:pic>
      </p:grpSp>
      <p:grpSp>
        <p:nvGrpSpPr>
          <p:cNvPr id="279" name="Google Shape;279;p36"/>
          <p:cNvGrpSpPr/>
          <p:nvPr/>
        </p:nvGrpSpPr>
        <p:grpSpPr>
          <a:xfrm>
            <a:off x="2423592" y="4820029"/>
            <a:ext cx="2965538" cy="1945051"/>
            <a:chOff x="1077912" y="1811338"/>
            <a:chExt cx="8331201" cy="4870450"/>
          </a:xfrm>
        </p:grpSpPr>
        <p:pic>
          <p:nvPicPr>
            <p:cNvPr id="280" name="Google Shape;280;p36" descr="http://www.nicsrl.it/blog/wp-content/uploads/2009/11/homer-google.jpg"/>
            <p:cNvPicPr preferRelativeResize="0"/>
            <p:nvPr/>
          </p:nvPicPr>
          <p:blipFill rotWithShape="1">
            <a:blip r:embed="rId6">
              <a:alphaModFix/>
            </a:blip>
            <a:srcRect/>
            <a:stretch/>
          </p:blipFill>
          <p:spPr>
            <a:xfrm>
              <a:off x="1077912" y="2179637"/>
              <a:ext cx="4289425" cy="2636838"/>
            </a:xfrm>
            <a:prstGeom prst="rect">
              <a:avLst/>
            </a:prstGeom>
            <a:noFill/>
            <a:ln>
              <a:noFill/>
            </a:ln>
          </p:spPr>
        </p:pic>
        <p:pic>
          <p:nvPicPr>
            <p:cNvPr id="281" name="Google Shape;281;p36" descr="http://blog.e.govt.nz/wp-content/uploads/2008/10/wikipedia-logo-en-big.png"/>
            <p:cNvPicPr preferRelativeResize="0"/>
            <p:nvPr/>
          </p:nvPicPr>
          <p:blipFill rotWithShape="1">
            <a:blip r:embed="rId7">
              <a:alphaModFix/>
            </a:blip>
            <a:srcRect/>
            <a:stretch/>
          </p:blipFill>
          <p:spPr>
            <a:xfrm>
              <a:off x="5434013" y="1811338"/>
              <a:ext cx="3975100" cy="4870450"/>
            </a:xfrm>
            <a:prstGeom prst="rect">
              <a:avLst/>
            </a:prstGeom>
            <a:noFill/>
            <a:ln>
              <a:noFill/>
            </a:ln>
          </p:spPr>
        </p:pic>
      </p:grpSp>
      <p:pic>
        <p:nvPicPr>
          <p:cNvPr id="282" name="Google Shape;282;p36"/>
          <p:cNvPicPr preferRelativeResize="0"/>
          <p:nvPr/>
        </p:nvPicPr>
        <p:blipFill rotWithShape="1">
          <a:blip r:embed="rId8">
            <a:alphaModFix/>
          </a:blip>
          <a:srcRect/>
          <a:stretch/>
        </p:blipFill>
        <p:spPr>
          <a:xfrm>
            <a:off x="7390815" y="1879666"/>
            <a:ext cx="2835360" cy="1867876"/>
          </a:xfrm>
          <a:prstGeom prst="rect">
            <a:avLst/>
          </a:prstGeom>
          <a:noFill/>
          <a:ln>
            <a:noFill/>
          </a:ln>
        </p:spPr>
      </p:pic>
      <p:pic>
        <p:nvPicPr>
          <p:cNvPr id="283" name="Google Shape;283;p36" descr="http://api.ning.com/files/yUm7DuJNINzqgmeY8ycNp86qfRVAO11I5vGTvTnm9BnRYTHq3CfDdd5J-FIF2Ik1mjVEJ28AElJZp-RY*BuomrXl3NbwG*Ik/a9a1d5317a33ae8cef33961c34144f84web2_icons.jpg"/>
          <p:cNvPicPr preferRelativeResize="0"/>
          <p:nvPr/>
        </p:nvPicPr>
        <p:blipFill rotWithShape="1">
          <a:blip r:embed="rId9">
            <a:alphaModFix/>
          </a:blip>
          <a:srcRect b="10714"/>
          <a:stretch/>
        </p:blipFill>
        <p:spPr>
          <a:xfrm>
            <a:off x="6284894" y="2153990"/>
            <a:ext cx="1232640" cy="1087314"/>
          </a:xfrm>
          <a:prstGeom prst="rect">
            <a:avLst/>
          </a:prstGeom>
          <a:noFill/>
          <a:ln>
            <a:noFill/>
          </a:ln>
        </p:spPr>
      </p:pic>
      <p:pic>
        <p:nvPicPr>
          <p:cNvPr id="284" name="Google Shape;284;p36" descr="Trajectories of life... aka The Spy da fabbio."/>
          <p:cNvPicPr preferRelativeResize="0"/>
          <p:nvPr/>
        </p:nvPicPr>
        <p:blipFill rotWithShape="1">
          <a:blip r:embed="rId10">
            <a:alphaModFix/>
          </a:blip>
          <a:srcRect/>
          <a:stretch/>
        </p:blipFill>
        <p:spPr>
          <a:xfrm>
            <a:off x="6747869" y="4355711"/>
            <a:ext cx="4294555" cy="2433856"/>
          </a:xfrm>
          <a:prstGeom prst="rect">
            <a:avLst/>
          </a:prstGeom>
          <a:noFill/>
          <a:ln>
            <a:noFill/>
          </a:ln>
        </p:spPr>
      </p:pic>
      <p:sp>
        <p:nvSpPr>
          <p:cNvPr id="285" name="Google Shape;285;p36"/>
          <p:cNvSpPr txBox="1"/>
          <p:nvPr/>
        </p:nvSpPr>
        <p:spPr>
          <a:xfrm>
            <a:off x="49617" y="1259054"/>
            <a:ext cx="5161804" cy="553018"/>
          </a:xfrm>
          <a:prstGeom prst="rect">
            <a:avLst/>
          </a:prstGeom>
          <a:noFill/>
          <a:ln>
            <a:noFill/>
          </a:ln>
        </p:spPr>
        <p:txBody>
          <a:bodyPr spcFirstLastPara="1" wrap="square" lIns="91425" tIns="45700" rIns="91425" bIns="45700" anchor="ctr" anchorCtr="0">
            <a:noAutofit/>
          </a:bodyPr>
          <a:lstStyle/>
          <a:p>
            <a:pPr algn="ctr"/>
            <a:r>
              <a:rPr lang="it-IT" sz="2800" dirty="0">
                <a:solidFill>
                  <a:schemeClr val="dk1"/>
                </a:solidFill>
                <a:latin typeface="Akzidenz-Grotesk BQ Condensed" pitchFamily="50" charset="0"/>
                <a:ea typeface="Calibri"/>
                <a:cs typeface="Calibri"/>
                <a:sym typeface="Calibri"/>
              </a:rPr>
              <a:t>Shopping patterns &amp; lifestyle</a:t>
            </a:r>
            <a:endParaRPr sz="2800" dirty="0">
              <a:solidFill>
                <a:schemeClr val="dk1"/>
              </a:solidFill>
              <a:latin typeface="Akzidenz-Grotesk BQ Condensed" pitchFamily="50" charset="0"/>
              <a:ea typeface="Calibri"/>
              <a:cs typeface="Calibri"/>
              <a:sym typeface="Calibri"/>
            </a:endParaRPr>
          </a:p>
        </p:txBody>
      </p:sp>
      <p:sp>
        <p:nvSpPr>
          <p:cNvPr id="286" name="Google Shape;286;p36"/>
          <p:cNvSpPr txBox="1"/>
          <p:nvPr/>
        </p:nvSpPr>
        <p:spPr>
          <a:xfrm>
            <a:off x="1565680" y="4338474"/>
            <a:ext cx="5243675" cy="483891"/>
          </a:xfrm>
          <a:prstGeom prst="rect">
            <a:avLst/>
          </a:prstGeom>
          <a:noFill/>
          <a:ln>
            <a:noFill/>
          </a:ln>
        </p:spPr>
        <p:txBody>
          <a:bodyPr spcFirstLastPara="1" wrap="square" lIns="0" tIns="0" rIns="0" bIns="0" anchor="ctr" anchorCtr="0">
            <a:noAutofit/>
          </a:bodyPr>
          <a:lstStyle/>
          <a:p>
            <a:pPr algn="ctr">
              <a:lnSpc>
                <a:spcPct val="97000"/>
              </a:lnSpc>
            </a:pPr>
            <a:r>
              <a:rPr lang="it-IT" sz="2800">
                <a:solidFill>
                  <a:schemeClr val="dk1"/>
                </a:solidFill>
                <a:latin typeface="Akzidenz-Grotesk BQ Condensed" pitchFamily="50" charset="0"/>
                <a:ea typeface="Calibri"/>
                <a:cs typeface="Calibri"/>
                <a:sym typeface="Calibri"/>
              </a:rPr>
              <a:t>Desires, opinions, sentiments</a:t>
            </a:r>
            <a:endParaRPr sz="2800">
              <a:solidFill>
                <a:schemeClr val="dk1"/>
              </a:solidFill>
              <a:latin typeface="Akzidenz-Grotesk BQ Condensed" pitchFamily="50" charset="0"/>
              <a:ea typeface="Calibri"/>
              <a:cs typeface="Calibri"/>
              <a:sym typeface="Calibri"/>
            </a:endParaRPr>
          </a:p>
        </p:txBody>
      </p:sp>
      <p:sp>
        <p:nvSpPr>
          <p:cNvPr id="287" name="Google Shape;287;p36"/>
          <p:cNvSpPr txBox="1"/>
          <p:nvPr/>
        </p:nvSpPr>
        <p:spPr>
          <a:xfrm>
            <a:off x="4738749" y="1296968"/>
            <a:ext cx="6303676" cy="553018"/>
          </a:xfrm>
          <a:prstGeom prst="rect">
            <a:avLst/>
          </a:prstGeom>
          <a:noFill/>
          <a:ln>
            <a:noFill/>
          </a:ln>
        </p:spPr>
        <p:txBody>
          <a:bodyPr spcFirstLastPara="1" wrap="square" lIns="0" tIns="0" rIns="0" bIns="0" anchor="ctr" anchorCtr="0">
            <a:noAutofit/>
          </a:bodyPr>
          <a:lstStyle/>
          <a:p>
            <a:pPr algn="ctr">
              <a:lnSpc>
                <a:spcPct val="97000"/>
              </a:lnSpc>
            </a:pPr>
            <a:r>
              <a:rPr lang="it-IT" sz="2800" dirty="0">
                <a:solidFill>
                  <a:schemeClr val="dk1"/>
                </a:solidFill>
                <a:latin typeface="Akzidenz-Grotesk BQ Condensed" pitchFamily="50" charset="0"/>
                <a:ea typeface="Calibri"/>
                <a:cs typeface="Calibri"/>
                <a:sym typeface="Calibri"/>
              </a:rPr>
              <a:t>Relationships &amp; social ties</a:t>
            </a:r>
            <a:endParaRPr sz="2800" dirty="0">
              <a:solidFill>
                <a:schemeClr val="dk1"/>
              </a:solidFill>
              <a:latin typeface="Akzidenz-Grotesk BQ Condensed" pitchFamily="50" charset="0"/>
              <a:ea typeface="Calibri"/>
              <a:cs typeface="Calibri"/>
              <a:sym typeface="Calibri"/>
            </a:endParaRPr>
          </a:p>
        </p:txBody>
      </p:sp>
      <p:sp>
        <p:nvSpPr>
          <p:cNvPr id="288" name="Google Shape;288;p36"/>
          <p:cNvSpPr txBox="1"/>
          <p:nvPr/>
        </p:nvSpPr>
        <p:spPr>
          <a:xfrm>
            <a:off x="6860973" y="3923363"/>
            <a:ext cx="4046400" cy="390281"/>
          </a:xfrm>
          <a:prstGeom prst="rect">
            <a:avLst/>
          </a:prstGeom>
          <a:noFill/>
          <a:ln>
            <a:noFill/>
          </a:ln>
        </p:spPr>
        <p:txBody>
          <a:bodyPr spcFirstLastPara="1" wrap="square" lIns="0" tIns="0" rIns="0" bIns="0" anchor="ctr" anchorCtr="0">
            <a:noAutofit/>
          </a:bodyPr>
          <a:lstStyle/>
          <a:p>
            <a:pPr algn="ctr">
              <a:lnSpc>
                <a:spcPct val="97000"/>
              </a:lnSpc>
            </a:pPr>
            <a:r>
              <a:rPr lang="it-IT" sz="2800" dirty="0">
                <a:solidFill>
                  <a:schemeClr val="dk1"/>
                </a:solidFill>
                <a:latin typeface="Akzidenz-Grotesk BQ Condensed" pitchFamily="50" charset="0"/>
                <a:ea typeface="Calibri"/>
                <a:cs typeface="Calibri"/>
                <a:sym typeface="Calibri"/>
              </a:rPr>
              <a:t>Movements</a:t>
            </a:r>
            <a:endParaRPr sz="2800" dirty="0">
              <a:solidFill>
                <a:schemeClr val="dk1"/>
              </a:solidFill>
              <a:latin typeface="Akzidenz-Grotesk BQ Condensed" pitchFamily="50" charset="0"/>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CA8843-0107-4945-BCBF-F5DE57878D6D}"/>
              </a:ext>
            </a:extLst>
          </p:cNvPr>
          <p:cNvSpPr>
            <a:spLocks noGrp="1"/>
          </p:cNvSpPr>
          <p:nvPr>
            <p:ph type="title"/>
          </p:nvPr>
        </p:nvSpPr>
        <p:spPr/>
        <p:txBody>
          <a:bodyPr/>
          <a:lstStyle/>
          <a:p>
            <a:r>
              <a:rPr lang="it-IT" b="1" dirty="0" err="1"/>
              <a:t>Towards</a:t>
            </a:r>
            <a:r>
              <a:rPr lang="it-IT" b="1" dirty="0"/>
              <a:t> </a:t>
            </a:r>
            <a:r>
              <a:rPr lang="it-IT" b="1" dirty="0" err="1"/>
              <a:t>Trusworthy</a:t>
            </a:r>
            <a:r>
              <a:rPr lang="it-IT" b="1" dirty="0"/>
              <a:t> AI</a:t>
            </a:r>
          </a:p>
        </p:txBody>
      </p:sp>
      <p:sp>
        <p:nvSpPr>
          <p:cNvPr id="3" name="Segnaposto contenuto 2">
            <a:extLst>
              <a:ext uri="{FF2B5EF4-FFF2-40B4-BE49-F238E27FC236}">
                <a16:creationId xmlns:a16="http://schemas.microsoft.com/office/drawing/2014/main" id="{5C1F5F5A-AB7E-47A4-82F3-BE89E92CE316}"/>
              </a:ext>
            </a:extLst>
          </p:cNvPr>
          <p:cNvSpPr>
            <a:spLocks noGrp="1"/>
          </p:cNvSpPr>
          <p:nvPr>
            <p:ph idx="1"/>
          </p:nvPr>
        </p:nvSpPr>
        <p:spPr/>
        <p:txBody>
          <a:bodyPr/>
          <a:lstStyle/>
          <a:p>
            <a:endParaRPr lang="it-IT"/>
          </a:p>
        </p:txBody>
      </p:sp>
      <p:sp>
        <p:nvSpPr>
          <p:cNvPr id="4" name="Segnaposto numero diapositiva 3">
            <a:extLst>
              <a:ext uri="{FF2B5EF4-FFF2-40B4-BE49-F238E27FC236}">
                <a16:creationId xmlns:a16="http://schemas.microsoft.com/office/drawing/2014/main" id="{47BC136E-3EBA-4CAC-ADFA-0AEF15CDE3CB}"/>
              </a:ext>
            </a:extLst>
          </p:cNvPr>
          <p:cNvSpPr>
            <a:spLocks noGrp="1"/>
          </p:cNvSpPr>
          <p:nvPr>
            <p:ph type="sldNum" sz="quarter" idx="12"/>
          </p:nvPr>
        </p:nvSpPr>
        <p:spPr/>
        <p:txBody>
          <a:bodyPr/>
          <a:lstStyle/>
          <a:p>
            <a:fld id="{ABF4B31E-2D6D-3D43-86E8-E074AD6C9D3B}" type="slidenum">
              <a:rPr lang="it-IT" smtClean="0"/>
              <a:t>20</a:t>
            </a:fld>
            <a:endParaRPr lang="it-IT"/>
          </a:p>
        </p:txBody>
      </p:sp>
      <p:sp>
        <p:nvSpPr>
          <p:cNvPr id="5" name="Segnaposto piè di pagina 4">
            <a:extLst>
              <a:ext uri="{FF2B5EF4-FFF2-40B4-BE49-F238E27FC236}">
                <a16:creationId xmlns:a16="http://schemas.microsoft.com/office/drawing/2014/main" id="{ED312628-462C-4890-A907-C3C22E9EE059}"/>
              </a:ext>
            </a:extLst>
          </p:cNvPr>
          <p:cNvSpPr>
            <a:spLocks noGrp="1"/>
          </p:cNvSpPr>
          <p:nvPr>
            <p:ph type="ftr" sz="quarter" idx="3"/>
          </p:nvPr>
        </p:nvSpPr>
        <p:spPr/>
        <p:txBody>
          <a:bodyPr/>
          <a:lstStyle/>
          <a:p>
            <a:endParaRPr lang="it-IT" dirty="0"/>
          </a:p>
        </p:txBody>
      </p:sp>
      <p:pic>
        <p:nvPicPr>
          <p:cNvPr id="6" name="Immagine 5">
            <a:extLst>
              <a:ext uri="{FF2B5EF4-FFF2-40B4-BE49-F238E27FC236}">
                <a16:creationId xmlns:a16="http://schemas.microsoft.com/office/drawing/2014/main" id="{6750DA0D-F7B5-4D4B-95E0-BF3E445EB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0" y="1111459"/>
            <a:ext cx="6286500" cy="5648325"/>
          </a:xfrm>
          <a:prstGeom prst="rect">
            <a:avLst/>
          </a:prstGeom>
        </p:spPr>
      </p:pic>
    </p:spTree>
    <p:extLst>
      <p:ext uri="{BB962C8B-B14F-4D97-AF65-F5344CB8AC3E}">
        <p14:creationId xmlns:p14="http://schemas.microsoft.com/office/powerpoint/2010/main" val="4203574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3">
            <a:extLst>
              <a:ext uri="{FF2B5EF4-FFF2-40B4-BE49-F238E27FC236}">
                <a16:creationId xmlns:a16="http://schemas.microsoft.com/office/drawing/2014/main" id="{22FDAD45-F402-4018-96A8-050DF3AD6A20}"/>
              </a:ext>
            </a:extLst>
          </p:cNvPr>
          <p:cNvPicPr>
            <a:picLocks noChangeAspect="1"/>
          </p:cNvPicPr>
          <p:nvPr/>
        </p:nvPicPr>
        <p:blipFill rotWithShape="1">
          <a:blip r:embed="rId2">
            <a:extLst>
              <a:ext uri="{28A0092B-C50C-407E-A947-70E740481C1C}">
                <a14:useLocalDpi xmlns:a14="http://schemas.microsoft.com/office/drawing/2010/main" val="0"/>
              </a:ext>
            </a:extLst>
          </a:blip>
          <a:srcRect b="56847"/>
          <a:stretch/>
        </p:blipFill>
        <p:spPr>
          <a:xfrm>
            <a:off x="0" y="1158949"/>
            <a:ext cx="12192000" cy="5720316"/>
          </a:xfrm>
          <a:prstGeom prst="rect">
            <a:avLst/>
          </a:prstGeom>
        </p:spPr>
      </p:pic>
      <p:sp>
        <p:nvSpPr>
          <p:cNvPr id="2" name="Title 1">
            <a:extLst>
              <a:ext uri="{FF2B5EF4-FFF2-40B4-BE49-F238E27FC236}">
                <a16:creationId xmlns:a16="http://schemas.microsoft.com/office/drawing/2014/main" id="{01C3CEE1-77ED-4D46-9392-3DC4B1C05420}"/>
              </a:ext>
            </a:extLst>
          </p:cNvPr>
          <p:cNvSpPr>
            <a:spLocks noGrp="1"/>
          </p:cNvSpPr>
          <p:nvPr>
            <p:ph type="title"/>
          </p:nvPr>
        </p:nvSpPr>
        <p:spPr>
          <a:xfrm>
            <a:off x="0" y="352646"/>
            <a:ext cx="12192000" cy="990600"/>
          </a:xfrm>
        </p:spPr>
        <p:txBody>
          <a:bodyPr>
            <a:normAutofit fontScale="90000"/>
          </a:bodyPr>
          <a:lstStyle/>
          <a:p>
            <a:pPr algn="ctr"/>
            <a:r>
              <a:rPr lang="it-IT" sz="6000" dirty="0">
                <a:solidFill>
                  <a:srgbClr val="0070C0"/>
                </a:solidFill>
                <a:latin typeface="Akzidenz-Grotesk BQ Extra Conde" pitchFamily="50" charset="0"/>
                <a:cs typeface="Arial" panose="020B0604020202020204" pitchFamily="34" charset="0"/>
              </a:rPr>
              <a:t>fair.sobigdata.eu/moodle</a:t>
            </a:r>
            <a:endParaRPr lang="it-IT" sz="6000" dirty="0">
              <a:latin typeface="Akzidenz-Grotesk BQ Extra Conde" pitchFamily="50" charset="0"/>
            </a:endParaRPr>
          </a:p>
        </p:txBody>
      </p:sp>
      <p:sp>
        <p:nvSpPr>
          <p:cNvPr id="3" name="Title 1">
            <a:extLst>
              <a:ext uri="{FF2B5EF4-FFF2-40B4-BE49-F238E27FC236}">
                <a16:creationId xmlns:a16="http://schemas.microsoft.com/office/drawing/2014/main" id="{D35666C7-2048-4573-ADF0-F53A87A7B64A}"/>
              </a:ext>
            </a:extLst>
          </p:cNvPr>
          <p:cNvSpPr txBox="1">
            <a:spLocks/>
          </p:cNvSpPr>
          <p:nvPr/>
        </p:nvSpPr>
        <p:spPr>
          <a:xfrm>
            <a:off x="1294349" y="1"/>
            <a:ext cx="9584843" cy="148275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it-IT"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4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79635-E579-4B43-8864-AD1529BF9195}"/>
              </a:ext>
            </a:extLst>
          </p:cNvPr>
          <p:cNvSpPr>
            <a:spLocks noGrp="1"/>
          </p:cNvSpPr>
          <p:nvPr>
            <p:ph type="title"/>
          </p:nvPr>
        </p:nvSpPr>
        <p:spPr/>
        <p:txBody>
          <a:bodyPr/>
          <a:lstStyle/>
          <a:p>
            <a:endParaRPr lang="it-IT"/>
          </a:p>
        </p:txBody>
      </p:sp>
      <p:pic>
        <p:nvPicPr>
          <p:cNvPr id="1026" name="Picture 2" descr="Image result for thank you">
            <a:extLst>
              <a:ext uri="{FF2B5EF4-FFF2-40B4-BE49-F238E27FC236}">
                <a16:creationId xmlns:a16="http://schemas.microsoft.com/office/drawing/2014/main" id="{F397005D-BC45-4765-96CA-5BF95A38A4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2390" y="735180"/>
            <a:ext cx="9322420" cy="5863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03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40" descr="HD (2).jpg"/>
          <p:cNvPicPr preferRelativeResize="0"/>
          <p:nvPr/>
        </p:nvPicPr>
        <p:blipFill rotWithShape="1">
          <a:blip r:embed="rId3">
            <a:alphaModFix/>
          </a:blip>
          <a:srcRect/>
          <a:stretch/>
        </p:blipFill>
        <p:spPr>
          <a:xfrm>
            <a:off x="-852772" y="173"/>
            <a:ext cx="13867673" cy="6857827"/>
          </a:xfrm>
          <a:prstGeom prst="rect">
            <a:avLst/>
          </a:prstGeom>
          <a:noFill/>
          <a:ln>
            <a:noFill/>
          </a:ln>
        </p:spPr>
      </p:pic>
      <p:sp>
        <p:nvSpPr>
          <p:cNvPr id="5" name="Rectangle 4">
            <a:extLst>
              <a:ext uri="{FF2B5EF4-FFF2-40B4-BE49-F238E27FC236}">
                <a16:creationId xmlns:a16="http://schemas.microsoft.com/office/drawing/2014/main" id="{2729DD1E-C83D-4CA2-B02E-2BDEF9C39BA3}"/>
              </a:ext>
            </a:extLst>
          </p:cNvPr>
          <p:cNvSpPr/>
          <p:nvPr/>
        </p:nvSpPr>
        <p:spPr>
          <a:xfrm>
            <a:off x="393406" y="148856"/>
            <a:ext cx="11472530" cy="12440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a:extLst>
              <a:ext uri="{FF2B5EF4-FFF2-40B4-BE49-F238E27FC236}">
                <a16:creationId xmlns:a16="http://schemas.microsoft.com/office/drawing/2014/main" id="{71E16E6B-F541-49F3-8CA2-E8BB4CF6F26C}"/>
              </a:ext>
            </a:extLst>
          </p:cNvPr>
          <p:cNvSpPr txBox="1"/>
          <p:nvPr/>
        </p:nvSpPr>
        <p:spPr>
          <a:xfrm>
            <a:off x="555680" y="447695"/>
            <a:ext cx="11138379" cy="646331"/>
          </a:xfrm>
          <a:prstGeom prst="rect">
            <a:avLst/>
          </a:prstGeom>
          <a:noFill/>
        </p:spPr>
        <p:txBody>
          <a:bodyPr wrap="square" rtlCol="0">
            <a:spAutoFit/>
          </a:bodyPr>
          <a:lstStyle/>
          <a:p>
            <a:pPr algn="ctr"/>
            <a:r>
              <a:rPr lang="it-IT" sz="3600" dirty="0">
                <a:solidFill>
                  <a:schemeClr val="tx2"/>
                </a:solidFill>
                <a:latin typeface="+mj-lt"/>
              </a:rPr>
              <a:t>from data…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41" descr="Screen Shot 2016-06-27 at 02.56.24.png"/>
          <p:cNvPicPr preferRelativeResize="0"/>
          <p:nvPr/>
        </p:nvPicPr>
        <p:blipFill rotWithShape="1">
          <a:blip r:embed="rId3">
            <a:alphaModFix/>
          </a:blip>
          <a:srcRect/>
          <a:stretch/>
        </p:blipFill>
        <p:spPr>
          <a:xfrm>
            <a:off x="162339" y="0"/>
            <a:ext cx="8346240" cy="6858000"/>
          </a:xfrm>
          <a:prstGeom prst="rect">
            <a:avLst/>
          </a:prstGeom>
          <a:noFill/>
          <a:ln>
            <a:noFill/>
          </a:ln>
        </p:spPr>
      </p:pic>
      <p:pic>
        <p:nvPicPr>
          <p:cNvPr id="5" name="Google Shape;450;p41" descr="Screen Shot 2016-06-27 at 02.56.24.png">
            <a:extLst>
              <a:ext uri="{FF2B5EF4-FFF2-40B4-BE49-F238E27FC236}">
                <a16:creationId xmlns:a16="http://schemas.microsoft.com/office/drawing/2014/main" id="{AE6B12B0-1C15-4912-B582-ECE49AE3F092}"/>
              </a:ext>
            </a:extLst>
          </p:cNvPr>
          <p:cNvPicPr preferRelativeResize="0"/>
          <p:nvPr/>
        </p:nvPicPr>
        <p:blipFill rotWithShape="1">
          <a:blip r:embed="rId3">
            <a:alphaModFix/>
          </a:blip>
          <a:srcRect l="13809" t="36848" r="9833" b="7338"/>
          <a:stretch/>
        </p:blipFill>
        <p:spPr>
          <a:xfrm>
            <a:off x="1318430" y="1813977"/>
            <a:ext cx="6373134" cy="3827720"/>
          </a:xfrm>
          <a:prstGeom prst="rect">
            <a:avLst/>
          </a:prstGeom>
          <a:noFill/>
          <a:ln>
            <a:noFill/>
          </a:ln>
        </p:spPr>
      </p:pic>
      <p:sp>
        <p:nvSpPr>
          <p:cNvPr id="3" name="Rectangle 2">
            <a:extLst>
              <a:ext uri="{FF2B5EF4-FFF2-40B4-BE49-F238E27FC236}">
                <a16:creationId xmlns:a16="http://schemas.microsoft.com/office/drawing/2014/main" id="{88B0602D-53CD-4D0B-88CA-65C939F88136}"/>
              </a:ext>
            </a:extLst>
          </p:cNvPr>
          <p:cNvSpPr/>
          <p:nvPr/>
        </p:nvSpPr>
        <p:spPr>
          <a:xfrm>
            <a:off x="359735" y="5167424"/>
            <a:ext cx="11472530" cy="12440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Google Shape;455;p42" descr="Screen Shot 2016-06-27 at 02.57.31.png">
            <a:extLst>
              <a:ext uri="{FF2B5EF4-FFF2-40B4-BE49-F238E27FC236}">
                <a16:creationId xmlns:a16="http://schemas.microsoft.com/office/drawing/2014/main" id="{981396E8-5B20-4FC5-9FC6-106DDCA7B6B5}"/>
              </a:ext>
            </a:extLst>
          </p:cNvPr>
          <p:cNvPicPr preferRelativeResize="0"/>
          <p:nvPr/>
        </p:nvPicPr>
        <p:blipFill rotWithShape="1">
          <a:blip r:embed="rId4">
            <a:alphaModFix/>
          </a:blip>
          <a:srcRect l="2515" t="4806" r="37592" b="45581"/>
          <a:stretch/>
        </p:blipFill>
        <p:spPr>
          <a:xfrm>
            <a:off x="7275544" y="1796911"/>
            <a:ext cx="4834956" cy="3402419"/>
          </a:xfrm>
          <a:prstGeom prst="rect">
            <a:avLst/>
          </a:prstGeom>
          <a:noFill/>
          <a:ln>
            <a:noFill/>
          </a:ln>
        </p:spPr>
      </p:pic>
      <p:sp>
        <p:nvSpPr>
          <p:cNvPr id="4" name="TextBox 3">
            <a:extLst>
              <a:ext uri="{FF2B5EF4-FFF2-40B4-BE49-F238E27FC236}">
                <a16:creationId xmlns:a16="http://schemas.microsoft.com/office/drawing/2014/main" id="{28C50590-97D3-4BFC-B638-253950CBF2D0}"/>
              </a:ext>
            </a:extLst>
          </p:cNvPr>
          <p:cNvSpPr txBox="1"/>
          <p:nvPr/>
        </p:nvSpPr>
        <p:spPr>
          <a:xfrm>
            <a:off x="522009" y="5466263"/>
            <a:ext cx="11138379" cy="646331"/>
          </a:xfrm>
          <a:prstGeom prst="rect">
            <a:avLst/>
          </a:prstGeom>
          <a:noFill/>
        </p:spPr>
        <p:txBody>
          <a:bodyPr wrap="square" rtlCol="0">
            <a:spAutoFit/>
          </a:bodyPr>
          <a:lstStyle/>
          <a:p>
            <a:pPr algn="ctr"/>
            <a:r>
              <a:rPr lang="it-IT" sz="3600" dirty="0">
                <a:solidFill>
                  <a:schemeClr val="tx2"/>
                </a:solidFill>
                <a:latin typeface="+mj-lt"/>
              </a:rPr>
              <a:t>… to knowledge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p:cNvSpPr>
          <p:nvPr>
            <p:ph type="title"/>
          </p:nvPr>
        </p:nvSpPr>
        <p:spPr>
          <a:xfrm>
            <a:off x="1981200" y="274639"/>
            <a:ext cx="8229600" cy="1143001"/>
          </a:xfrm>
          <a:prstGeom prst="rect">
            <a:avLst/>
          </a:prstGeom>
        </p:spPr>
        <p:txBody>
          <a:bodyPr/>
          <a:lstStyle/>
          <a:p>
            <a:endParaRPr/>
          </a:p>
        </p:txBody>
      </p:sp>
      <p:pic>
        <p:nvPicPr>
          <p:cNvPr id="328" name="image36.jpg" descr="occhiodidio.jpg"/>
          <p:cNvPicPr>
            <a:picLocks noChangeAspect="1"/>
          </p:cNvPicPr>
          <p:nvPr/>
        </p:nvPicPr>
        <p:blipFill>
          <a:blip r:embed="rId2"/>
          <a:stretch>
            <a:fillRect/>
          </a:stretch>
        </p:blipFill>
        <p:spPr>
          <a:xfrm>
            <a:off x="0" y="-1150232"/>
            <a:ext cx="12191999" cy="9152266"/>
          </a:xfrm>
          <a:prstGeom prst="rect">
            <a:avLst/>
          </a:prstGeom>
          <a:ln w="12700">
            <a:miter lim="400000"/>
          </a:ln>
        </p:spPr>
      </p:pic>
      <p:pic>
        <p:nvPicPr>
          <p:cNvPr id="4" name="Segnaposto contenuto 13">
            <a:extLst>
              <a:ext uri="{FF2B5EF4-FFF2-40B4-BE49-F238E27FC236}">
                <a16:creationId xmlns:a16="http://schemas.microsoft.com/office/drawing/2014/main" id="{2DC39473-8D5B-46BC-9F48-9AFE389944F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12" y="-1150231"/>
            <a:ext cx="12228512" cy="9134390"/>
          </a:xfrm>
        </p:spPr>
      </p:pic>
      <p:sp>
        <p:nvSpPr>
          <p:cNvPr id="5" name="Titolo 1">
            <a:extLst>
              <a:ext uri="{FF2B5EF4-FFF2-40B4-BE49-F238E27FC236}">
                <a16:creationId xmlns:a16="http://schemas.microsoft.com/office/drawing/2014/main" id="{787B8925-8F52-4DE5-9FD3-D705D3F8F67C}"/>
              </a:ext>
            </a:extLst>
          </p:cNvPr>
          <p:cNvSpPr txBox="1">
            <a:spLocks/>
          </p:cNvSpPr>
          <p:nvPr/>
        </p:nvSpPr>
        <p:spPr>
          <a:xfrm>
            <a:off x="1981200" y="4858995"/>
            <a:ext cx="8229600" cy="1143000"/>
          </a:xfrm>
          <a:prstGeom prst="rect">
            <a:avLst/>
          </a:prstGeom>
          <a:solidFill>
            <a:schemeClr val="bg1">
              <a:alpha val="80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err="1"/>
              <a:t>Why</a:t>
            </a:r>
            <a:r>
              <a:rPr lang="it-IT" dirty="0"/>
              <a:t> </a:t>
            </a:r>
            <a:r>
              <a:rPr lang="it-IT" dirty="0" err="1"/>
              <a:t>consider</a:t>
            </a:r>
            <a:r>
              <a:rPr lang="it-IT" dirty="0"/>
              <a:t> privacy?</a:t>
            </a:r>
          </a:p>
        </p:txBody>
      </p:sp>
    </p:spTree>
    <p:extLst>
      <p:ext uri="{BB962C8B-B14F-4D97-AF65-F5344CB8AC3E}">
        <p14:creationId xmlns:p14="http://schemas.microsoft.com/office/powerpoint/2010/main" val="26253006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972066" y="433264"/>
            <a:ext cx="11570042" cy="1411560"/>
          </a:xfrm>
        </p:spPr>
        <p:txBody>
          <a:bodyPr>
            <a:noAutofit/>
          </a:bodyPr>
          <a:lstStyle/>
          <a:p>
            <a:r>
              <a:rPr lang="en-US" sz="3600" b="1" dirty="0">
                <a:latin typeface="Arial" charset="0"/>
              </a:rPr>
              <a:t>EU Legislation for protection of personal data</a:t>
            </a:r>
            <a:br>
              <a:rPr lang="en-US" sz="3600" b="1" dirty="0">
                <a:latin typeface="Arial" charset="0"/>
              </a:rPr>
            </a:br>
            <a:endParaRPr lang="en-US" sz="3600" b="1" dirty="0">
              <a:latin typeface="Arial" charset="0"/>
            </a:endParaRPr>
          </a:p>
        </p:txBody>
      </p:sp>
      <p:sp>
        <p:nvSpPr>
          <p:cNvPr id="35842" name="Content Placeholder 2"/>
          <p:cNvSpPr>
            <a:spLocks noGrp="1"/>
          </p:cNvSpPr>
          <p:nvPr>
            <p:ph idx="1"/>
          </p:nvPr>
        </p:nvSpPr>
        <p:spPr>
          <a:xfrm>
            <a:off x="1981199" y="1600200"/>
            <a:ext cx="9238735" cy="4876800"/>
          </a:xfrm>
        </p:spPr>
        <p:txBody>
          <a:bodyPr>
            <a:normAutofit/>
          </a:bodyPr>
          <a:lstStyle/>
          <a:p>
            <a:pPr marL="0" indent="0">
              <a:buNone/>
              <a:defRPr/>
            </a:pPr>
            <a:endParaRPr lang="en-US" sz="1200" dirty="0">
              <a:latin typeface="Calibri"/>
              <a:cs typeface="Calibri"/>
            </a:endParaRPr>
          </a:p>
          <a:p>
            <a:pPr>
              <a:defRPr/>
            </a:pPr>
            <a:r>
              <a:rPr lang="en-US" sz="2800" b="1" dirty="0">
                <a:latin typeface="Calibri"/>
                <a:cs typeface="Calibri"/>
              </a:rPr>
              <a:t>European directives:</a:t>
            </a:r>
          </a:p>
          <a:p>
            <a:pPr lvl="1">
              <a:defRPr/>
            </a:pPr>
            <a:r>
              <a:rPr lang="en-US" sz="2400" dirty="0">
                <a:latin typeface="Calibri"/>
                <a:cs typeface="Calibri"/>
              </a:rPr>
              <a:t>Data protection directive (95/46/EC) </a:t>
            </a:r>
          </a:p>
          <a:p>
            <a:pPr lvl="1">
              <a:defRPr/>
            </a:pPr>
            <a:r>
              <a:rPr lang="en-US" sz="2400" dirty="0" err="1">
                <a:latin typeface="Calibri"/>
                <a:cs typeface="Calibri"/>
              </a:rPr>
              <a:t>ePrivacy</a:t>
            </a:r>
            <a:r>
              <a:rPr lang="en-US" sz="2400" dirty="0">
                <a:latin typeface="Calibri"/>
                <a:cs typeface="Calibri"/>
              </a:rPr>
              <a:t> directive (2002/58/EC) and its revision (2009/136/EC)</a:t>
            </a:r>
          </a:p>
          <a:p>
            <a:pPr lvl="1">
              <a:defRPr/>
            </a:pPr>
            <a:r>
              <a:rPr lang="en-US" sz="2400" b="1" dirty="0">
                <a:latin typeface="Calibri"/>
                <a:cs typeface="Calibri"/>
              </a:rPr>
              <a:t>General Data Protection Regulation (25 May 2018)</a:t>
            </a:r>
          </a:p>
          <a:p>
            <a:pPr>
              <a:defRPr/>
            </a:pPr>
            <a:endParaRPr lang="it-IT" sz="2800" b="1" dirty="0">
              <a:latin typeface="Calibri"/>
              <a:cs typeface="Calibri"/>
            </a:endParaRPr>
          </a:p>
          <a:p>
            <a:pPr>
              <a:defRPr/>
            </a:pPr>
            <a:r>
              <a:rPr lang="it-IT" sz="2800" b="1" dirty="0" err="1">
                <a:latin typeface="Calibri"/>
                <a:cs typeface="Calibri"/>
              </a:rPr>
              <a:t>Opinions</a:t>
            </a:r>
            <a:r>
              <a:rPr lang="it-IT" sz="2800" b="1" dirty="0">
                <a:latin typeface="Calibri"/>
                <a:cs typeface="Calibri"/>
              </a:rPr>
              <a:t> by </a:t>
            </a:r>
            <a:r>
              <a:rPr lang="en-US" sz="2800" b="1" dirty="0">
                <a:latin typeface="Calibri"/>
                <a:cs typeface="Calibri"/>
              </a:rPr>
              <a:t>EU Article 29 Data Protection Working Party</a:t>
            </a:r>
            <a:endParaRPr lang="it-IT" sz="2800" b="1" dirty="0">
              <a:latin typeface="Calibri"/>
              <a:cs typeface="Calibri"/>
            </a:endParaRPr>
          </a:p>
          <a:p>
            <a:pPr lvl="1">
              <a:defRPr/>
            </a:pPr>
            <a:endParaRPr lang="en-US" sz="1050" dirty="0">
              <a:latin typeface="Arial" charset="0"/>
            </a:endParaRPr>
          </a:p>
          <a:p>
            <a:pPr>
              <a:defRPr/>
            </a:pPr>
            <a:endParaRPr lang="en-US" sz="2800" dirty="0">
              <a:latin typeface="Arial" charset="0"/>
            </a:endParaRPr>
          </a:p>
        </p:txBody>
      </p:sp>
    </p:spTree>
    <p:extLst>
      <p:ext uri="{BB962C8B-B14F-4D97-AF65-F5344CB8AC3E}">
        <p14:creationId xmlns:p14="http://schemas.microsoft.com/office/powerpoint/2010/main" val="399794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a:solidFill>
                  <a:srgbClr val="1F497D"/>
                </a:solidFill>
                <a:latin typeface="Akzidenz-Grotesk BQ Extra Conde" pitchFamily="50" charset="0"/>
              </a:rPr>
              <a:t>Anonymization vs Pseudonymization</a:t>
            </a:r>
          </a:p>
        </p:txBody>
      </p:sp>
      <p:sp>
        <p:nvSpPr>
          <p:cNvPr id="3" name="Segnaposto contenuto 2"/>
          <p:cNvSpPr>
            <a:spLocks noGrp="1"/>
          </p:cNvSpPr>
          <p:nvPr>
            <p:ph idx="1"/>
          </p:nvPr>
        </p:nvSpPr>
        <p:spPr/>
        <p:txBody>
          <a:bodyPr>
            <a:normAutofit/>
          </a:bodyPr>
          <a:lstStyle/>
          <a:p>
            <a:r>
              <a:rPr lang="it-IT" sz="2400" dirty="0">
                <a:latin typeface="Akzidenz-Grotesk BQ Light Conde" pitchFamily="50" charset="0"/>
              </a:rPr>
              <a:t>Often misunderstood</a:t>
            </a:r>
          </a:p>
          <a:p>
            <a:r>
              <a:rPr lang="it-IT" sz="2400" dirty="0">
                <a:latin typeface="Akzidenz-Grotesk BQ Light Conde" pitchFamily="50" charset="0"/>
              </a:rPr>
              <a:t>From a legal prespective, anonymized data and pseudonymized data are very different</a:t>
            </a:r>
          </a:p>
          <a:p>
            <a:r>
              <a:rPr lang="it-IT" sz="2400" b="1" dirty="0">
                <a:solidFill>
                  <a:srgbClr val="FF0000"/>
                </a:solidFill>
                <a:latin typeface="Akzidenz-Grotesk BQ Light Conde" pitchFamily="50" charset="0"/>
              </a:rPr>
              <a:t>Pseudonymization substitutes identity </a:t>
            </a:r>
            <a:r>
              <a:rPr lang="it-IT" sz="2400" dirty="0">
                <a:latin typeface="Akzidenz-Grotesk BQ Light Conde" pitchFamily="50" charset="0"/>
              </a:rPr>
              <a:t>of a individual to avoid re-identification without use of additional knowledge</a:t>
            </a:r>
          </a:p>
          <a:p>
            <a:r>
              <a:rPr lang="it-IT" sz="2400" b="1" dirty="0">
                <a:solidFill>
                  <a:srgbClr val="FF0000"/>
                </a:solidFill>
                <a:latin typeface="Akzidenz-Grotesk BQ Light Conde" pitchFamily="50" charset="0"/>
              </a:rPr>
              <a:t>Anonymization ensures data protection </a:t>
            </a:r>
            <a:r>
              <a:rPr lang="it-IT" sz="2400" dirty="0">
                <a:latin typeface="Akzidenz-Grotesk BQ Light Conde" pitchFamily="50" charset="0"/>
              </a:rPr>
              <a:t>against direct or undirect re-identification of a data subject</a:t>
            </a:r>
          </a:p>
        </p:txBody>
      </p:sp>
      <p:sp>
        <p:nvSpPr>
          <p:cNvPr id="4" name="Segnaposto contenuto 2">
            <a:extLst>
              <a:ext uri="{FF2B5EF4-FFF2-40B4-BE49-F238E27FC236}">
                <a16:creationId xmlns:a16="http://schemas.microsoft.com/office/drawing/2014/main" id="{5ABD318E-303C-44A1-95F2-FB94AED89E1E}"/>
              </a:ext>
            </a:extLst>
          </p:cNvPr>
          <p:cNvSpPr txBox="1">
            <a:spLocks/>
          </p:cNvSpPr>
          <p:nvPr/>
        </p:nvSpPr>
        <p:spPr>
          <a:xfrm>
            <a:off x="2133600" y="3541794"/>
            <a:ext cx="8229600" cy="249578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4F81BD"/>
              </a:buClr>
              <a:buSzPct val="85000"/>
              <a:buFont typeface="Arial" pitchFamily="34" charset="0"/>
              <a:buNone/>
              <a:tabLst/>
              <a:defRPr/>
            </a:pPr>
            <a:endParaRPr kumimoji="0" lang="it-IT" sz="4000" b="0" i="0" u="none" strike="noStrike" kern="1200" cap="none" spc="0" normalizeH="0" baseline="0" noProof="0" dirty="0">
              <a:ln>
                <a:noFill/>
              </a:ln>
              <a:solidFill>
                <a:prstClr val="black"/>
              </a:solidFill>
              <a:effectLst/>
              <a:uLnTx/>
              <a:uFillTx/>
              <a:latin typeface="Akzidenz-Grotesk BQ Extra Conde" pitchFamily="50" charset="0"/>
              <a:ea typeface="+mn-ea"/>
              <a:cs typeface="+mn-cs"/>
            </a:endParaRPr>
          </a:p>
          <a:p>
            <a:pPr marL="0" marR="0" lvl="0" indent="0" algn="ctr" defTabSz="914400" rtl="0" eaLnBrk="1" fontAlgn="auto" latinLnBrk="0" hangingPunct="1">
              <a:lnSpc>
                <a:spcPct val="100000"/>
              </a:lnSpc>
              <a:spcBef>
                <a:spcPct val="20000"/>
              </a:spcBef>
              <a:spcAft>
                <a:spcPts val="0"/>
              </a:spcAft>
              <a:buClr>
                <a:srgbClr val="4F81BD"/>
              </a:buClr>
              <a:buSzPct val="85000"/>
              <a:buFont typeface="Arial" pitchFamily="34" charset="0"/>
              <a:buNone/>
              <a:tabLst/>
              <a:defRPr/>
            </a:pPr>
            <a:r>
              <a:rPr kumimoji="0" lang="it-IT" sz="3600" b="1" i="0" u="none" strike="noStrike" kern="1200" cap="none" spc="0" normalizeH="0" baseline="0" noProof="0" dirty="0">
                <a:ln>
                  <a:noFill/>
                </a:ln>
                <a:solidFill>
                  <a:srgbClr val="C0504D"/>
                </a:solidFill>
                <a:effectLst/>
                <a:uLnTx/>
                <a:uFillTx/>
                <a:latin typeface="Akzidenz-Grotesk BQ Extra Conde" pitchFamily="50" charset="0"/>
                <a:ea typeface="+mn-ea"/>
                <a:cs typeface="+mn-cs"/>
              </a:rPr>
              <a:t>Pseudoanonymized Data</a:t>
            </a:r>
            <a:br>
              <a:rPr kumimoji="0" lang="it-IT" sz="3600" b="1" i="0" u="none" strike="noStrike" kern="1200" cap="none" spc="0" normalizeH="0" baseline="0" noProof="0" dirty="0">
                <a:ln>
                  <a:noFill/>
                </a:ln>
                <a:solidFill>
                  <a:srgbClr val="C0504D"/>
                </a:solidFill>
                <a:effectLst/>
                <a:uLnTx/>
                <a:uFillTx/>
                <a:latin typeface="Akzidenz-Grotesk BQ Extra Conde" pitchFamily="50" charset="0"/>
                <a:ea typeface="+mn-ea"/>
                <a:cs typeface="+mn-cs"/>
              </a:rPr>
            </a:br>
            <a:r>
              <a:rPr kumimoji="0" lang="it-IT" sz="3600" b="1" i="0" u="none" strike="noStrike" kern="1200" cap="none" spc="0" normalizeH="0" baseline="0" noProof="0" dirty="0">
                <a:ln>
                  <a:noFill/>
                </a:ln>
                <a:solidFill>
                  <a:srgbClr val="C0504D"/>
                </a:solidFill>
                <a:effectLst/>
                <a:uLnTx/>
                <a:uFillTx/>
                <a:latin typeface="Akzidenz-Grotesk BQ Extra Conde" pitchFamily="50" charset="0"/>
                <a:ea typeface="+mn-ea"/>
                <a:cs typeface="+mn-cs"/>
              </a:rPr>
              <a:t>are still </a:t>
            </a:r>
            <a:br>
              <a:rPr kumimoji="0" lang="it-IT" sz="3600" b="1" i="0" u="none" strike="noStrike" kern="1200" cap="none" spc="0" normalizeH="0" baseline="0" noProof="0" dirty="0">
                <a:ln>
                  <a:noFill/>
                </a:ln>
                <a:solidFill>
                  <a:srgbClr val="C0504D"/>
                </a:solidFill>
                <a:effectLst/>
                <a:uLnTx/>
                <a:uFillTx/>
                <a:latin typeface="Akzidenz-Grotesk BQ Extra Conde" pitchFamily="50" charset="0"/>
                <a:ea typeface="+mn-ea"/>
                <a:cs typeface="+mn-cs"/>
              </a:rPr>
            </a:br>
            <a:r>
              <a:rPr kumimoji="0" lang="it-IT" sz="3600" b="1" i="0" u="none" strike="noStrike" kern="1200" cap="none" spc="0" normalizeH="0" baseline="0" noProof="0" dirty="0">
                <a:ln>
                  <a:noFill/>
                </a:ln>
                <a:solidFill>
                  <a:srgbClr val="C0504D"/>
                </a:solidFill>
                <a:effectLst/>
                <a:uLnTx/>
                <a:uFillTx/>
                <a:latin typeface="Akzidenz-Grotesk BQ Extra Conde" pitchFamily="50" charset="0"/>
                <a:ea typeface="+mn-ea"/>
                <a:cs typeface="+mn-cs"/>
              </a:rPr>
              <a:t>Personal Data!</a:t>
            </a:r>
          </a:p>
        </p:txBody>
      </p:sp>
    </p:spTree>
    <p:extLst>
      <p:ext uri="{BB962C8B-B14F-4D97-AF65-F5344CB8AC3E}">
        <p14:creationId xmlns:p14="http://schemas.microsoft.com/office/powerpoint/2010/main" val="3200980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2222497" y="1828800"/>
            <a:ext cx="8512453" cy="3728852"/>
          </a:xfrm>
        </p:spPr>
        <p:txBody>
          <a:bodyPr>
            <a:normAutofit fontScale="92500" lnSpcReduction="10000"/>
          </a:bodyPr>
          <a:lstStyle/>
          <a:p>
            <a:r>
              <a:rPr lang="it-IT" sz="2800" dirty="0">
                <a:latin typeface="Calibri" panose="020F0502020204030204" pitchFamily="34" charset="0"/>
                <a:cs typeface="Calibri" panose="020F0502020204030204" pitchFamily="34" charset="0"/>
              </a:rPr>
              <a:t>An attack performed on a medical dataset (</a:t>
            </a:r>
            <a:r>
              <a:rPr lang="it-IT" sz="2800" b="1" dirty="0">
                <a:latin typeface="Calibri" panose="020F0502020204030204" pitchFamily="34" charset="0"/>
                <a:cs typeface="Calibri" panose="020F0502020204030204" pitchFamily="34" charset="0"/>
              </a:rPr>
              <a:t>without</a:t>
            </a:r>
            <a:r>
              <a:rPr lang="it-IT" sz="2800" dirty="0">
                <a:latin typeface="Calibri" panose="020F0502020204030204" pitchFamily="34" charset="0"/>
                <a:cs typeface="Calibri" panose="020F0502020204030204" pitchFamily="34" charset="0"/>
              </a:rPr>
              <a:t> direct identifier!) leads to re-identification of the Governor of MA</a:t>
            </a:r>
          </a:p>
          <a:p>
            <a:pPr lvl="1"/>
            <a:r>
              <a:rPr lang="en-US" sz="2200" dirty="0">
                <a:latin typeface="Calibri" panose="020F0502020204030204" pitchFamily="34" charset="0"/>
                <a:cs typeface="Calibri" panose="020F0502020204030204" pitchFamily="34" charset="0"/>
              </a:rPr>
              <a:t>MA published some (supposed secure) medical data (</a:t>
            </a:r>
            <a:r>
              <a:rPr lang="en-US" sz="2200" dirty="0">
                <a:solidFill>
                  <a:srgbClr val="FF0000"/>
                </a:solidFill>
                <a:latin typeface="Calibri" panose="020F0502020204030204" pitchFamily="34" charset="0"/>
                <a:cs typeface="Calibri" panose="020F0502020204030204" pitchFamily="34" charset="0"/>
              </a:rPr>
              <a:t>left</a:t>
            </a:r>
            <a:r>
              <a:rPr lang="en-US" sz="2200" dirty="0">
                <a:latin typeface="Calibri" panose="020F0502020204030204" pitchFamily="34" charset="0"/>
                <a:cs typeface="Calibri" panose="020F0502020204030204" pitchFamily="34" charset="0"/>
              </a:rPr>
              <a:t>)</a:t>
            </a:r>
          </a:p>
          <a:p>
            <a:pPr lvl="1"/>
            <a:r>
              <a:rPr lang="it-IT" sz="2200" dirty="0">
                <a:latin typeface="Calibri" panose="020F0502020204030204" pitchFamily="34" charset="0"/>
                <a:cs typeface="Calibri" panose="020F0502020204030204" pitchFamily="34" charset="0"/>
              </a:rPr>
              <a:t>Data about MA voters; public dataset (</a:t>
            </a:r>
            <a:r>
              <a:rPr lang="en-US" sz="2200" dirty="0">
                <a:solidFill>
                  <a:srgbClr val="FF0000"/>
                </a:solidFill>
                <a:latin typeface="Calibri" panose="020F0502020204030204" pitchFamily="34" charset="0"/>
                <a:cs typeface="Calibri" panose="020F0502020204030204" pitchFamily="34" charset="0"/>
              </a:rPr>
              <a:t>right</a:t>
            </a:r>
            <a:r>
              <a:rPr lang="en-US" sz="2200" dirty="0">
                <a:solidFill>
                  <a:srgbClr val="000000"/>
                </a:solidFill>
                <a:latin typeface="Calibri" panose="020F0502020204030204" pitchFamily="34" charset="0"/>
                <a:cs typeface="Calibri" panose="020F0502020204030204" pitchFamily="34" charset="0"/>
              </a:rPr>
              <a:t>)</a:t>
            </a:r>
          </a:p>
          <a:p>
            <a:pPr lvl="1"/>
            <a:endParaRPr lang="en-US" sz="1600" dirty="0">
              <a:solidFill>
                <a:srgbClr val="000000"/>
              </a:solidFill>
              <a:latin typeface="Calibri" panose="020F0502020204030204" pitchFamily="34" charset="0"/>
              <a:cs typeface="Calibri" panose="020F0502020204030204" pitchFamily="34" charset="0"/>
            </a:endParaRPr>
          </a:p>
          <a:p>
            <a:pPr marL="0" indent="0"/>
            <a:endParaRPr lang="en-US" sz="2000" dirty="0">
              <a:latin typeface="Calibri" panose="020F0502020204030204" pitchFamily="34" charset="0"/>
              <a:cs typeface="Calibri" panose="020F0502020204030204" pitchFamily="34" charset="0"/>
            </a:endParaRPr>
          </a:p>
          <a:p>
            <a:pPr>
              <a:buFontTx/>
              <a:buChar char="•"/>
            </a:pPr>
            <a:r>
              <a:rPr lang="en-US" sz="2600" dirty="0">
                <a:solidFill>
                  <a:schemeClr val="bg1"/>
                </a:solidFill>
                <a:latin typeface="Calibri" panose="020F0502020204030204" pitchFamily="34" charset="0"/>
                <a:cs typeface="Calibri" panose="020F0502020204030204" pitchFamily="34" charset="0"/>
              </a:rPr>
              <a:t>Linking the two datasets we have:</a:t>
            </a:r>
          </a:p>
          <a:p>
            <a:pPr lvl="1">
              <a:buFontTx/>
              <a:buChar char="–"/>
            </a:pPr>
            <a:r>
              <a:rPr lang="en-US" sz="2200" b="1" dirty="0">
                <a:solidFill>
                  <a:schemeClr val="bg1"/>
                </a:solidFill>
                <a:latin typeface="Calibri" panose="020F0502020204030204" pitchFamily="34" charset="0"/>
                <a:cs typeface="Calibri" panose="020F0502020204030204" pitchFamily="34" charset="0"/>
              </a:rPr>
              <a:t>6 persons with the same date of birth</a:t>
            </a:r>
          </a:p>
          <a:p>
            <a:pPr lvl="1">
              <a:buFontTx/>
              <a:buChar char="–"/>
            </a:pPr>
            <a:r>
              <a:rPr lang="en-US" sz="2200" b="1" dirty="0">
                <a:solidFill>
                  <a:schemeClr val="bg1"/>
                </a:solidFill>
                <a:latin typeface="Calibri" panose="020F0502020204030204" pitchFamily="34" charset="0"/>
                <a:cs typeface="Calibri" panose="020F0502020204030204" pitchFamily="34" charset="0"/>
              </a:rPr>
              <a:t>3 were men</a:t>
            </a:r>
          </a:p>
          <a:p>
            <a:pPr lvl="1">
              <a:buFontTx/>
              <a:buChar char="–"/>
            </a:pPr>
            <a:r>
              <a:rPr lang="en-US" sz="2200" b="1" dirty="0">
                <a:solidFill>
                  <a:schemeClr val="bg1"/>
                </a:solidFill>
                <a:latin typeface="Calibri" panose="020F0502020204030204" pitchFamily="34" charset="0"/>
                <a:cs typeface="Calibri" panose="020F0502020204030204" pitchFamily="34" charset="0"/>
              </a:rPr>
              <a:t>Only 1 </a:t>
            </a:r>
            <a:r>
              <a:rPr lang="it-IT" sz="2200" b="1" dirty="0">
                <a:solidFill>
                  <a:schemeClr val="bg1"/>
                </a:solidFill>
                <a:latin typeface="Calibri" panose="020F0502020204030204" pitchFamily="34" charset="0"/>
                <a:cs typeface="Calibri" panose="020F0502020204030204" pitchFamily="34" charset="0"/>
              </a:rPr>
              <a:t>with the same ZIP code</a:t>
            </a:r>
            <a:endParaRPr lang="el-GR" sz="2200" b="1" dirty="0">
              <a:solidFill>
                <a:schemeClr val="bg1"/>
              </a:solidFill>
              <a:latin typeface="Calibri" panose="020F0502020204030204" pitchFamily="34" charset="0"/>
              <a:cs typeface="Calibri" panose="020F0502020204030204" pitchFamily="34" charset="0"/>
            </a:endParaRPr>
          </a:p>
          <a:p>
            <a:pPr lvl="1"/>
            <a:endParaRPr lang="en-US" sz="2200" dirty="0">
              <a:solidFill>
                <a:srgbClr val="000000"/>
              </a:solidFill>
              <a:latin typeface="Calibri" panose="020F0502020204030204" pitchFamily="34" charset="0"/>
              <a:cs typeface="Calibri" panose="020F0502020204030204" pitchFamily="34" charset="0"/>
            </a:endParaRPr>
          </a:p>
          <a:p>
            <a:pPr eaLnBrk="1" hangingPunct="1"/>
            <a:endParaRPr lang="it-IT" dirty="0">
              <a:latin typeface="Calibri" panose="020F0502020204030204" pitchFamily="34" charset="0"/>
              <a:cs typeface="Calibri" panose="020F0502020204030204" pitchFamily="34" charset="0"/>
            </a:endParaRP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378" y="3323034"/>
            <a:ext cx="3369477" cy="2234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2" name="TextBox 1"/>
          <p:cNvSpPr txBox="1">
            <a:spLocks noChangeArrowheads="1"/>
          </p:cNvSpPr>
          <p:nvPr/>
        </p:nvSpPr>
        <p:spPr bwMode="auto">
          <a:xfrm>
            <a:off x="1524001" y="5757847"/>
            <a:ext cx="921094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i="1">
                <a:solidFill>
                  <a:schemeClr val="tx1"/>
                </a:solidFill>
                <a:latin typeface="Arial" charset="0"/>
                <a:ea typeface="ＭＳ Ｐゴシック" charset="0"/>
                <a:cs typeface="ＭＳ Ｐゴシック" charset="0"/>
              </a:defRPr>
            </a:lvl1pPr>
            <a:lvl2pPr marL="742950" indent="-285750" eaLnBrk="0" hangingPunct="0">
              <a:defRPr sz="1600" i="1">
                <a:solidFill>
                  <a:schemeClr val="tx1"/>
                </a:solidFill>
                <a:latin typeface="Arial" charset="0"/>
                <a:ea typeface="ＭＳ Ｐゴシック" charset="0"/>
              </a:defRPr>
            </a:lvl2pPr>
            <a:lvl3pPr marL="1143000" indent="-228600" eaLnBrk="0" hangingPunct="0">
              <a:defRPr sz="1600" i="1">
                <a:solidFill>
                  <a:schemeClr val="tx1"/>
                </a:solidFill>
                <a:latin typeface="Arial" charset="0"/>
                <a:ea typeface="ＭＳ Ｐゴシック" charset="0"/>
              </a:defRPr>
            </a:lvl3pPr>
            <a:lvl4pPr marL="1600200" indent="-228600" eaLnBrk="0" hangingPunct="0">
              <a:defRPr sz="1600" i="1">
                <a:solidFill>
                  <a:schemeClr val="tx1"/>
                </a:solidFill>
                <a:latin typeface="Arial" charset="0"/>
                <a:ea typeface="ＭＳ Ｐゴシック" charset="0"/>
              </a:defRPr>
            </a:lvl4pPr>
            <a:lvl5pPr marL="2057400" indent="-228600" eaLnBrk="0" hangingPunct="0">
              <a:defRPr sz="1600" i="1">
                <a:solidFill>
                  <a:schemeClr val="tx1"/>
                </a:solidFill>
                <a:latin typeface="Arial" charset="0"/>
                <a:ea typeface="ＭＳ Ｐゴシック" charset="0"/>
              </a:defRPr>
            </a:lvl5pPr>
            <a:lvl6pPr marL="2514600" indent="-228600" eaLnBrk="0" fontAlgn="base" hangingPunct="0">
              <a:spcBef>
                <a:spcPct val="0"/>
              </a:spcBef>
              <a:spcAft>
                <a:spcPct val="0"/>
              </a:spcAft>
              <a:defRPr sz="1600" i="1">
                <a:solidFill>
                  <a:schemeClr val="tx1"/>
                </a:solidFill>
                <a:latin typeface="Arial" charset="0"/>
                <a:ea typeface="ＭＳ Ｐゴシック" charset="0"/>
              </a:defRPr>
            </a:lvl6pPr>
            <a:lvl7pPr marL="2971800" indent="-228600" eaLnBrk="0" fontAlgn="base" hangingPunct="0">
              <a:spcBef>
                <a:spcPct val="0"/>
              </a:spcBef>
              <a:spcAft>
                <a:spcPct val="0"/>
              </a:spcAft>
              <a:defRPr sz="1600" i="1">
                <a:solidFill>
                  <a:schemeClr val="tx1"/>
                </a:solidFill>
                <a:latin typeface="Arial" charset="0"/>
                <a:ea typeface="ＭＳ Ｐゴシック" charset="0"/>
              </a:defRPr>
            </a:lvl7pPr>
            <a:lvl8pPr marL="3429000" indent="-228600" eaLnBrk="0" fontAlgn="base" hangingPunct="0">
              <a:spcBef>
                <a:spcPct val="0"/>
              </a:spcBef>
              <a:spcAft>
                <a:spcPct val="0"/>
              </a:spcAft>
              <a:defRPr sz="1600" i="1">
                <a:solidFill>
                  <a:schemeClr val="tx1"/>
                </a:solidFill>
                <a:latin typeface="Arial" charset="0"/>
                <a:ea typeface="ＭＳ Ｐゴシック" charset="0"/>
              </a:defRPr>
            </a:lvl8pPr>
            <a:lvl9pPr marL="3886200" indent="-228600" eaLnBrk="0" fontAlgn="base" hangingPunct="0">
              <a:spcBef>
                <a:spcPct val="0"/>
              </a:spcBef>
              <a:spcAft>
                <a:spcPct val="0"/>
              </a:spcAft>
              <a:defRPr sz="1600" i="1">
                <a:solidFill>
                  <a:schemeClr val="tx1"/>
                </a:solidFill>
                <a:latin typeface="Arial" charset="0"/>
                <a:ea typeface="ＭＳ Ｐゴシック" charset="0"/>
              </a:defRPr>
            </a:lvl9pPr>
          </a:lstStyle>
          <a:p>
            <a:pPr defTabSz="342900" eaLnBrk="1" hangingPunct="1"/>
            <a:br>
              <a:rPr lang="en-US" sz="1400" dirty="0">
                <a:solidFill>
                  <a:schemeClr val="bg2"/>
                </a:solidFill>
                <a:latin typeface="Calibri" panose="020F0502020204030204" pitchFamily="34" charset="0"/>
                <a:cs typeface="Calibri" panose="020F0502020204030204" pitchFamily="34" charset="0"/>
              </a:rPr>
            </a:br>
            <a:r>
              <a:rPr lang="en-US" sz="1400" dirty="0" err="1">
                <a:solidFill>
                  <a:schemeClr val="tx2"/>
                </a:solidFill>
                <a:latin typeface="Calibri" panose="020F0502020204030204" pitchFamily="34" charset="0"/>
                <a:cs typeface="Calibri" panose="020F0502020204030204" pitchFamily="34" charset="0"/>
              </a:rPr>
              <a:t>Pierangela</a:t>
            </a:r>
            <a:r>
              <a:rPr lang="en-US" sz="1400" dirty="0">
                <a:solidFill>
                  <a:schemeClr val="tx2"/>
                </a:solidFill>
                <a:latin typeface="Calibri" panose="020F0502020204030204" pitchFamily="34" charset="0"/>
                <a:cs typeface="Calibri" panose="020F0502020204030204" pitchFamily="34" charset="0"/>
              </a:rPr>
              <a:t> </a:t>
            </a:r>
            <a:r>
              <a:rPr lang="en-US" sz="1400" dirty="0" err="1">
                <a:solidFill>
                  <a:schemeClr val="tx2"/>
                </a:solidFill>
                <a:latin typeface="Calibri" panose="020F0502020204030204" pitchFamily="34" charset="0"/>
                <a:cs typeface="Calibri" panose="020F0502020204030204" pitchFamily="34" charset="0"/>
              </a:rPr>
              <a:t>Samarati</a:t>
            </a:r>
            <a:r>
              <a:rPr lang="en-US" sz="1400" dirty="0">
                <a:solidFill>
                  <a:schemeClr val="tx2"/>
                </a:solidFill>
                <a:latin typeface="Calibri" panose="020F0502020204030204" pitchFamily="34" charset="0"/>
                <a:cs typeface="Calibri" panose="020F0502020204030204" pitchFamily="34" charset="0"/>
              </a:rPr>
              <a:t> and Latanya Sweeney: Generalizing Data to Provide Anonymity when Disclosing Information. PODS 1998</a:t>
            </a:r>
          </a:p>
        </p:txBody>
      </p:sp>
      <p:sp>
        <p:nvSpPr>
          <p:cNvPr id="9" name="Title 1">
            <a:extLst>
              <a:ext uri="{FF2B5EF4-FFF2-40B4-BE49-F238E27FC236}">
                <a16:creationId xmlns:a16="http://schemas.microsoft.com/office/drawing/2014/main" id="{88AEEEEA-19A9-45AA-B24E-34342E27D49D}"/>
              </a:ext>
            </a:extLst>
          </p:cNvPr>
          <p:cNvSpPr txBox="1">
            <a:spLocks/>
          </p:cNvSpPr>
          <p:nvPr/>
        </p:nvSpPr>
        <p:spPr>
          <a:xfrm>
            <a:off x="1686146" y="559157"/>
            <a:ext cx="8819708" cy="71052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accent1">
                    <a:lumMod val="75000"/>
                  </a:schemeClr>
                </a:solidFill>
                <a:latin typeface="+mj-lt"/>
                <a:ea typeface="+mj-ea"/>
                <a:cs typeface="+mj-cs"/>
              </a:defRPr>
            </a:lvl1pPr>
          </a:lstStyle>
          <a:p>
            <a:r>
              <a:rPr lang="en-US" sz="3600">
                <a:latin typeface="Calibri" panose="020F0502020204030204" pitchFamily="34" charset="0"/>
                <a:cs typeface="Calibri" panose="020F0502020204030204" pitchFamily="34" charset="0"/>
              </a:rPr>
              <a:t>THE GOVERNOR OF </a:t>
            </a:r>
            <a:r>
              <a:rPr lang="it-IT" sz="3600">
                <a:latin typeface="Calibri" panose="020F0502020204030204" pitchFamily="34" charset="0"/>
                <a:cs typeface="Calibri" panose="020F0502020204030204" pitchFamily="34" charset="0"/>
              </a:rPr>
              <a:t>MASSACHUSETTS’ CASE</a:t>
            </a:r>
            <a:endParaRPr lang="it-IT"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181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686146" y="559157"/>
            <a:ext cx="8819708" cy="710523"/>
          </a:xfrm>
        </p:spPr>
        <p:txBody>
          <a:bodyPr>
            <a:noAutofit/>
          </a:bodyPr>
          <a:lstStyle/>
          <a:p>
            <a:r>
              <a:rPr lang="en-US" sz="3600" b="1" dirty="0">
                <a:latin typeface="Calibri" panose="020F0502020204030204" pitchFamily="34" charset="0"/>
                <a:cs typeface="Calibri" panose="020F0502020204030204" pitchFamily="34" charset="0"/>
              </a:rPr>
              <a:t>THE GOVERNOR OF </a:t>
            </a:r>
            <a:r>
              <a:rPr lang="it-IT" sz="3600" b="1" dirty="0">
                <a:latin typeface="Calibri" panose="020F0502020204030204" pitchFamily="34" charset="0"/>
                <a:cs typeface="Calibri" panose="020F0502020204030204" pitchFamily="34" charset="0"/>
              </a:rPr>
              <a:t>MASSACHUSETTS’ CASE</a:t>
            </a:r>
          </a:p>
        </p:txBody>
      </p:sp>
      <p:sp>
        <p:nvSpPr>
          <p:cNvPr id="34818" name="Content Placeholder 2"/>
          <p:cNvSpPr>
            <a:spLocks noGrp="1"/>
          </p:cNvSpPr>
          <p:nvPr>
            <p:ph idx="1"/>
          </p:nvPr>
        </p:nvSpPr>
        <p:spPr>
          <a:xfrm>
            <a:off x="2222497" y="1828800"/>
            <a:ext cx="8512453" cy="3728852"/>
          </a:xfrm>
        </p:spPr>
        <p:txBody>
          <a:bodyPr>
            <a:normAutofit fontScale="92500" lnSpcReduction="10000"/>
          </a:bodyPr>
          <a:lstStyle/>
          <a:p>
            <a:r>
              <a:rPr lang="it-IT" sz="2800" dirty="0">
                <a:latin typeface="Calibri" panose="020F0502020204030204" pitchFamily="34" charset="0"/>
                <a:cs typeface="Calibri" panose="020F0502020204030204" pitchFamily="34" charset="0"/>
              </a:rPr>
              <a:t>An attack performed on a medical dataset (</a:t>
            </a:r>
            <a:r>
              <a:rPr lang="it-IT" sz="2800" b="1" dirty="0">
                <a:latin typeface="Calibri" panose="020F0502020204030204" pitchFamily="34" charset="0"/>
                <a:cs typeface="Calibri" panose="020F0502020204030204" pitchFamily="34" charset="0"/>
              </a:rPr>
              <a:t>without</a:t>
            </a:r>
            <a:r>
              <a:rPr lang="it-IT" sz="2800" dirty="0">
                <a:latin typeface="Calibri" panose="020F0502020204030204" pitchFamily="34" charset="0"/>
                <a:cs typeface="Calibri" panose="020F0502020204030204" pitchFamily="34" charset="0"/>
              </a:rPr>
              <a:t> direct identifier!) leads to re-identification of the Governor of MA</a:t>
            </a:r>
          </a:p>
          <a:p>
            <a:pPr lvl="1"/>
            <a:r>
              <a:rPr lang="en-US" sz="2200" dirty="0">
                <a:latin typeface="Calibri" panose="020F0502020204030204" pitchFamily="34" charset="0"/>
                <a:cs typeface="Calibri" panose="020F0502020204030204" pitchFamily="34" charset="0"/>
              </a:rPr>
              <a:t>MA published some (supposed secure) medical data (</a:t>
            </a:r>
            <a:r>
              <a:rPr lang="en-US" sz="2200" dirty="0">
                <a:solidFill>
                  <a:srgbClr val="FF0000"/>
                </a:solidFill>
                <a:latin typeface="Calibri" panose="020F0502020204030204" pitchFamily="34" charset="0"/>
                <a:cs typeface="Calibri" panose="020F0502020204030204" pitchFamily="34" charset="0"/>
              </a:rPr>
              <a:t>left</a:t>
            </a:r>
            <a:r>
              <a:rPr lang="en-US" sz="2200" dirty="0">
                <a:latin typeface="Calibri" panose="020F0502020204030204" pitchFamily="34" charset="0"/>
                <a:cs typeface="Calibri" panose="020F0502020204030204" pitchFamily="34" charset="0"/>
              </a:rPr>
              <a:t>)</a:t>
            </a:r>
          </a:p>
          <a:p>
            <a:pPr lvl="1"/>
            <a:r>
              <a:rPr lang="it-IT" sz="2200" dirty="0">
                <a:latin typeface="Calibri" panose="020F0502020204030204" pitchFamily="34" charset="0"/>
                <a:cs typeface="Calibri" panose="020F0502020204030204" pitchFamily="34" charset="0"/>
              </a:rPr>
              <a:t>Data about MA voters; public dataset (</a:t>
            </a:r>
            <a:r>
              <a:rPr lang="en-US" sz="2200" dirty="0">
                <a:solidFill>
                  <a:srgbClr val="FF0000"/>
                </a:solidFill>
                <a:latin typeface="Calibri" panose="020F0502020204030204" pitchFamily="34" charset="0"/>
                <a:cs typeface="Calibri" panose="020F0502020204030204" pitchFamily="34" charset="0"/>
              </a:rPr>
              <a:t>right</a:t>
            </a:r>
            <a:r>
              <a:rPr lang="en-US" sz="2200" dirty="0">
                <a:solidFill>
                  <a:srgbClr val="000000"/>
                </a:solidFill>
                <a:latin typeface="Calibri" panose="020F0502020204030204" pitchFamily="34" charset="0"/>
                <a:cs typeface="Calibri" panose="020F0502020204030204" pitchFamily="34" charset="0"/>
              </a:rPr>
              <a:t>)</a:t>
            </a:r>
          </a:p>
          <a:p>
            <a:pPr lvl="1"/>
            <a:endParaRPr lang="en-US" sz="1600" dirty="0">
              <a:solidFill>
                <a:srgbClr val="000000"/>
              </a:solidFill>
              <a:latin typeface="Calibri" panose="020F0502020204030204" pitchFamily="34" charset="0"/>
              <a:cs typeface="Calibri" panose="020F0502020204030204" pitchFamily="34" charset="0"/>
            </a:endParaRPr>
          </a:p>
          <a:p>
            <a:pPr marL="0" indent="0"/>
            <a:endParaRPr lang="en-US" sz="2000" dirty="0">
              <a:latin typeface="Calibri" panose="020F0502020204030204" pitchFamily="34" charset="0"/>
              <a:cs typeface="Calibri" panose="020F0502020204030204" pitchFamily="34" charset="0"/>
            </a:endParaRPr>
          </a:p>
          <a:p>
            <a:pPr>
              <a:buFontTx/>
              <a:buChar char="•"/>
            </a:pPr>
            <a:r>
              <a:rPr lang="en-US" sz="2600" dirty="0">
                <a:latin typeface="Calibri" panose="020F0502020204030204" pitchFamily="34" charset="0"/>
                <a:cs typeface="Calibri" panose="020F0502020204030204" pitchFamily="34" charset="0"/>
              </a:rPr>
              <a:t>Linking the two datasets we have:</a:t>
            </a:r>
          </a:p>
          <a:p>
            <a:pPr lvl="1">
              <a:buFontTx/>
              <a:buChar char="–"/>
            </a:pPr>
            <a:r>
              <a:rPr lang="en-US" sz="2200" b="1" dirty="0">
                <a:solidFill>
                  <a:srgbClr val="008000"/>
                </a:solidFill>
                <a:latin typeface="Calibri" panose="020F0502020204030204" pitchFamily="34" charset="0"/>
                <a:cs typeface="Calibri" panose="020F0502020204030204" pitchFamily="34" charset="0"/>
              </a:rPr>
              <a:t>6 persons with the same date of birth</a:t>
            </a:r>
          </a:p>
          <a:p>
            <a:pPr lvl="1">
              <a:buFontTx/>
              <a:buChar char="–"/>
            </a:pPr>
            <a:r>
              <a:rPr lang="en-US" sz="2200" b="1" dirty="0">
                <a:solidFill>
                  <a:schemeClr val="bg1"/>
                </a:solidFill>
                <a:latin typeface="Calibri" panose="020F0502020204030204" pitchFamily="34" charset="0"/>
                <a:cs typeface="Calibri" panose="020F0502020204030204" pitchFamily="34" charset="0"/>
              </a:rPr>
              <a:t>3 were men</a:t>
            </a:r>
          </a:p>
          <a:p>
            <a:pPr lvl="1">
              <a:buFontTx/>
              <a:buChar char="–"/>
            </a:pPr>
            <a:r>
              <a:rPr lang="en-US" sz="2200" b="1" dirty="0">
                <a:solidFill>
                  <a:schemeClr val="bg1"/>
                </a:solidFill>
                <a:latin typeface="Calibri" panose="020F0502020204030204" pitchFamily="34" charset="0"/>
                <a:cs typeface="Calibri" panose="020F0502020204030204" pitchFamily="34" charset="0"/>
              </a:rPr>
              <a:t>Only 1 </a:t>
            </a:r>
            <a:r>
              <a:rPr lang="it-IT" sz="2200" b="1" dirty="0">
                <a:solidFill>
                  <a:schemeClr val="bg1"/>
                </a:solidFill>
                <a:latin typeface="Calibri" panose="020F0502020204030204" pitchFamily="34" charset="0"/>
                <a:cs typeface="Calibri" panose="020F0502020204030204" pitchFamily="34" charset="0"/>
              </a:rPr>
              <a:t>with the same ZIP code</a:t>
            </a:r>
            <a:endParaRPr lang="el-GR" sz="2200" b="1" dirty="0">
              <a:solidFill>
                <a:schemeClr val="bg1"/>
              </a:solidFill>
              <a:latin typeface="Calibri" panose="020F0502020204030204" pitchFamily="34" charset="0"/>
              <a:cs typeface="Calibri" panose="020F0502020204030204" pitchFamily="34" charset="0"/>
            </a:endParaRPr>
          </a:p>
          <a:p>
            <a:pPr lvl="1"/>
            <a:endParaRPr lang="en-US" sz="2200" dirty="0">
              <a:solidFill>
                <a:srgbClr val="000000"/>
              </a:solidFill>
              <a:latin typeface="Calibri" panose="020F0502020204030204" pitchFamily="34" charset="0"/>
              <a:cs typeface="Calibri" panose="020F0502020204030204" pitchFamily="34" charset="0"/>
            </a:endParaRPr>
          </a:p>
          <a:p>
            <a:pPr eaLnBrk="1" hangingPunct="1"/>
            <a:endParaRPr lang="it-IT" dirty="0">
              <a:latin typeface="Calibri" panose="020F0502020204030204" pitchFamily="34" charset="0"/>
              <a:cs typeface="Calibri" panose="020F0502020204030204" pitchFamily="34" charset="0"/>
            </a:endParaRP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378" y="3323034"/>
            <a:ext cx="3369477" cy="2234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2" name="TextBox 1"/>
          <p:cNvSpPr txBox="1">
            <a:spLocks noChangeArrowheads="1"/>
          </p:cNvSpPr>
          <p:nvPr/>
        </p:nvSpPr>
        <p:spPr bwMode="auto">
          <a:xfrm>
            <a:off x="1524001" y="5757847"/>
            <a:ext cx="921094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i="1">
                <a:solidFill>
                  <a:schemeClr val="tx1"/>
                </a:solidFill>
                <a:latin typeface="Arial" charset="0"/>
                <a:ea typeface="ＭＳ Ｐゴシック" charset="0"/>
                <a:cs typeface="ＭＳ Ｐゴシック" charset="0"/>
              </a:defRPr>
            </a:lvl1pPr>
            <a:lvl2pPr marL="742950" indent="-285750" eaLnBrk="0" hangingPunct="0">
              <a:defRPr sz="1600" i="1">
                <a:solidFill>
                  <a:schemeClr val="tx1"/>
                </a:solidFill>
                <a:latin typeface="Arial" charset="0"/>
                <a:ea typeface="ＭＳ Ｐゴシック" charset="0"/>
              </a:defRPr>
            </a:lvl2pPr>
            <a:lvl3pPr marL="1143000" indent="-228600" eaLnBrk="0" hangingPunct="0">
              <a:defRPr sz="1600" i="1">
                <a:solidFill>
                  <a:schemeClr val="tx1"/>
                </a:solidFill>
                <a:latin typeface="Arial" charset="0"/>
                <a:ea typeface="ＭＳ Ｐゴシック" charset="0"/>
              </a:defRPr>
            </a:lvl3pPr>
            <a:lvl4pPr marL="1600200" indent="-228600" eaLnBrk="0" hangingPunct="0">
              <a:defRPr sz="1600" i="1">
                <a:solidFill>
                  <a:schemeClr val="tx1"/>
                </a:solidFill>
                <a:latin typeface="Arial" charset="0"/>
                <a:ea typeface="ＭＳ Ｐゴシック" charset="0"/>
              </a:defRPr>
            </a:lvl4pPr>
            <a:lvl5pPr marL="2057400" indent="-228600" eaLnBrk="0" hangingPunct="0">
              <a:defRPr sz="1600" i="1">
                <a:solidFill>
                  <a:schemeClr val="tx1"/>
                </a:solidFill>
                <a:latin typeface="Arial" charset="0"/>
                <a:ea typeface="ＭＳ Ｐゴシック" charset="0"/>
              </a:defRPr>
            </a:lvl5pPr>
            <a:lvl6pPr marL="2514600" indent="-228600" eaLnBrk="0" fontAlgn="base" hangingPunct="0">
              <a:spcBef>
                <a:spcPct val="0"/>
              </a:spcBef>
              <a:spcAft>
                <a:spcPct val="0"/>
              </a:spcAft>
              <a:defRPr sz="1600" i="1">
                <a:solidFill>
                  <a:schemeClr val="tx1"/>
                </a:solidFill>
                <a:latin typeface="Arial" charset="0"/>
                <a:ea typeface="ＭＳ Ｐゴシック" charset="0"/>
              </a:defRPr>
            </a:lvl6pPr>
            <a:lvl7pPr marL="2971800" indent="-228600" eaLnBrk="0" fontAlgn="base" hangingPunct="0">
              <a:spcBef>
                <a:spcPct val="0"/>
              </a:spcBef>
              <a:spcAft>
                <a:spcPct val="0"/>
              </a:spcAft>
              <a:defRPr sz="1600" i="1">
                <a:solidFill>
                  <a:schemeClr val="tx1"/>
                </a:solidFill>
                <a:latin typeface="Arial" charset="0"/>
                <a:ea typeface="ＭＳ Ｐゴシック" charset="0"/>
              </a:defRPr>
            </a:lvl7pPr>
            <a:lvl8pPr marL="3429000" indent="-228600" eaLnBrk="0" fontAlgn="base" hangingPunct="0">
              <a:spcBef>
                <a:spcPct val="0"/>
              </a:spcBef>
              <a:spcAft>
                <a:spcPct val="0"/>
              </a:spcAft>
              <a:defRPr sz="1600" i="1">
                <a:solidFill>
                  <a:schemeClr val="tx1"/>
                </a:solidFill>
                <a:latin typeface="Arial" charset="0"/>
                <a:ea typeface="ＭＳ Ｐゴシック" charset="0"/>
              </a:defRPr>
            </a:lvl8pPr>
            <a:lvl9pPr marL="3886200" indent="-228600" eaLnBrk="0" fontAlgn="base" hangingPunct="0">
              <a:spcBef>
                <a:spcPct val="0"/>
              </a:spcBef>
              <a:spcAft>
                <a:spcPct val="0"/>
              </a:spcAft>
              <a:defRPr sz="1600" i="1">
                <a:solidFill>
                  <a:schemeClr val="tx1"/>
                </a:solidFill>
                <a:latin typeface="Arial" charset="0"/>
                <a:ea typeface="ＭＳ Ｐゴシック" charset="0"/>
              </a:defRPr>
            </a:lvl9pPr>
          </a:lstStyle>
          <a:p>
            <a:pPr defTabSz="342900" eaLnBrk="1" hangingPunct="1"/>
            <a:br>
              <a:rPr lang="en-US" sz="1400" dirty="0">
                <a:solidFill>
                  <a:schemeClr val="bg2"/>
                </a:solidFill>
                <a:latin typeface="Calibri" panose="020F0502020204030204" pitchFamily="34" charset="0"/>
                <a:cs typeface="Calibri" panose="020F0502020204030204" pitchFamily="34" charset="0"/>
              </a:rPr>
            </a:br>
            <a:r>
              <a:rPr lang="en-US" sz="1400" dirty="0" err="1">
                <a:solidFill>
                  <a:schemeClr val="tx2"/>
                </a:solidFill>
                <a:latin typeface="Calibri" panose="020F0502020204030204" pitchFamily="34" charset="0"/>
                <a:cs typeface="Calibri" panose="020F0502020204030204" pitchFamily="34" charset="0"/>
              </a:rPr>
              <a:t>Pierangela</a:t>
            </a:r>
            <a:r>
              <a:rPr lang="en-US" sz="1400" dirty="0">
                <a:solidFill>
                  <a:schemeClr val="tx2"/>
                </a:solidFill>
                <a:latin typeface="Calibri" panose="020F0502020204030204" pitchFamily="34" charset="0"/>
                <a:cs typeface="Calibri" panose="020F0502020204030204" pitchFamily="34" charset="0"/>
              </a:rPr>
              <a:t> </a:t>
            </a:r>
            <a:r>
              <a:rPr lang="en-US" sz="1400" dirty="0" err="1">
                <a:solidFill>
                  <a:schemeClr val="tx2"/>
                </a:solidFill>
                <a:latin typeface="Calibri" panose="020F0502020204030204" pitchFamily="34" charset="0"/>
                <a:cs typeface="Calibri" panose="020F0502020204030204" pitchFamily="34" charset="0"/>
              </a:rPr>
              <a:t>Samarati</a:t>
            </a:r>
            <a:r>
              <a:rPr lang="en-US" sz="1400" dirty="0">
                <a:solidFill>
                  <a:schemeClr val="tx2"/>
                </a:solidFill>
                <a:latin typeface="Calibri" panose="020F0502020204030204" pitchFamily="34" charset="0"/>
                <a:cs typeface="Calibri" panose="020F0502020204030204" pitchFamily="34" charset="0"/>
              </a:rPr>
              <a:t> and Latanya Sweeney: Generalizing Data to Provide Anonymity when Disclosing Information. PODS 1998</a:t>
            </a:r>
          </a:p>
        </p:txBody>
      </p:sp>
    </p:spTree>
    <p:extLst>
      <p:ext uri="{BB962C8B-B14F-4D97-AF65-F5344CB8AC3E}">
        <p14:creationId xmlns:p14="http://schemas.microsoft.com/office/powerpoint/2010/main" val="3635259391"/>
      </p:ext>
    </p:extLst>
  </p:cSld>
  <p:clrMapOvr>
    <a:masterClrMapping/>
  </p:clrMapOvr>
</p:sld>
</file>

<file path=ppt/theme/theme1.xml><?xml version="1.0" encoding="utf-8"?>
<a:theme xmlns:a="http://schemas.openxmlformats.org/drawingml/2006/main" name="Tema di Office">
  <a:themeElements>
    <a:clrScheme name="Impostazioni personalizzate 2">
      <a:dk1>
        <a:srgbClr val="0E497D"/>
      </a:dk1>
      <a:lt1>
        <a:sysClr val="window" lastClr="FFFFFF"/>
      </a:lt1>
      <a:dk2>
        <a:srgbClr val="0059A6"/>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oBigData++Presentation-Template" id="{EEA6B52A-4AA4-8C4E-BBC9-DA78195B3543}" vid="{7681F23B-51FC-014E-8A15-B2E43536EFD7}"/>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Tema di Office</Template>
  <TotalTime>137</TotalTime>
  <Words>1584</Words>
  <Application>Microsoft Office PowerPoint</Application>
  <PresentationFormat>Widescreen</PresentationFormat>
  <Paragraphs>235</Paragraphs>
  <Slides>22</Slides>
  <Notes>10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22</vt:i4>
      </vt:variant>
    </vt:vector>
  </HeadingPairs>
  <TitlesOfParts>
    <vt:vector size="30" baseType="lpstr">
      <vt:lpstr>Akzidenz-Grotesk BQ Condensed</vt:lpstr>
      <vt:lpstr>Akzidenz-Grotesk BQ Extra Conde</vt:lpstr>
      <vt:lpstr>Akzidenz-Grotesk BQ Light Conde</vt:lpstr>
      <vt:lpstr>Arial</vt:lpstr>
      <vt:lpstr>Calibri</vt:lpstr>
      <vt:lpstr>Calibri Light</vt:lpstr>
      <vt:lpstr>Century Gothic</vt:lpstr>
      <vt:lpstr>Tema di Office</vt:lpstr>
      <vt:lpstr>Ethics &amp; Privacy  Towards a Responsible Data Science</vt:lpstr>
      <vt:lpstr>Big Data as ‘proxies’ of social life</vt:lpstr>
      <vt:lpstr>Presentazione standard di PowerPoint</vt:lpstr>
      <vt:lpstr>Presentazione standard di PowerPoint</vt:lpstr>
      <vt:lpstr>Presentazione standard di PowerPoint</vt:lpstr>
      <vt:lpstr>EU Legislation for protection of personal data </vt:lpstr>
      <vt:lpstr>Anonymization vs Pseudonymization</vt:lpstr>
      <vt:lpstr>Presentazione standard di PowerPoint</vt:lpstr>
      <vt:lpstr>THE GOVERNOR OF MASSACHUSETTS’ CASE</vt:lpstr>
      <vt:lpstr>THE GOVERNOR OF MASSACHUSETTS’ CASE</vt:lpstr>
      <vt:lpstr>THE GOVERNOR OF MASSACHUSETTS’ CASE</vt:lpstr>
      <vt:lpstr>Some possible strategies</vt:lpstr>
      <vt:lpstr>Sociometer: Estimating User Category</vt:lpstr>
      <vt:lpstr>Sociometer: Data Definition</vt:lpstr>
      <vt:lpstr>Presentazione standard di PowerPoint</vt:lpstr>
      <vt:lpstr>Real Experiments Results</vt:lpstr>
      <vt:lpstr>Presentazione standard di PowerPoint</vt:lpstr>
      <vt:lpstr>MAJOR ETHICAL DILEMMAS</vt:lpstr>
      <vt:lpstr>  COMPAS crime recidivism score</vt:lpstr>
      <vt:lpstr>Towards Trusworthy AI</vt:lpstr>
      <vt:lpstr>fair.sobigdata.eu/moodle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bea rap</dc:creator>
  <cp:lastModifiedBy>Francesca Pratesi</cp:lastModifiedBy>
  <cp:revision>13</cp:revision>
  <cp:lastPrinted>2020-10-28T14:35:25Z</cp:lastPrinted>
  <dcterms:created xsi:type="dcterms:W3CDTF">2020-02-11T09:04:07Z</dcterms:created>
  <dcterms:modified xsi:type="dcterms:W3CDTF">2020-10-28T14:38:54Z</dcterms:modified>
</cp:coreProperties>
</file>