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handoutMasterIdLst>
    <p:handoutMasterId r:id="rId37"/>
  </p:handoutMasterIdLst>
  <p:sldIdLst>
    <p:sldId id="261" r:id="rId2"/>
    <p:sldId id="263" r:id="rId3"/>
    <p:sldId id="312" r:id="rId4"/>
    <p:sldId id="264" r:id="rId5"/>
    <p:sldId id="265" r:id="rId6"/>
    <p:sldId id="266" r:id="rId7"/>
    <p:sldId id="270" r:id="rId8"/>
    <p:sldId id="271" r:id="rId9"/>
    <p:sldId id="313" r:id="rId10"/>
    <p:sldId id="272" r:id="rId11"/>
    <p:sldId id="274" r:id="rId12"/>
    <p:sldId id="275" r:id="rId13"/>
    <p:sldId id="276" r:id="rId14"/>
    <p:sldId id="277" r:id="rId15"/>
    <p:sldId id="280" r:id="rId16"/>
    <p:sldId id="278" r:id="rId17"/>
    <p:sldId id="273" r:id="rId18"/>
    <p:sldId id="279" r:id="rId19"/>
    <p:sldId id="303" r:id="rId20"/>
    <p:sldId id="281" r:id="rId21"/>
    <p:sldId id="298" r:id="rId22"/>
    <p:sldId id="304" r:id="rId23"/>
    <p:sldId id="305" r:id="rId24"/>
    <p:sldId id="306" r:id="rId25"/>
    <p:sldId id="308" r:id="rId26"/>
    <p:sldId id="310" r:id="rId27"/>
    <p:sldId id="311" r:id="rId28"/>
    <p:sldId id="314" r:id="rId29"/>
    <p:sldId id="316" r:id="rId30"/>
    <p:sldId id="317" r:id="rId31"/>
    <p:sldId id="268" r:id="rId32"/>
    <p:sldId id="318" r:id="rId33"/>
    <p:sldId id="315" r:id="rId34"/>
    <p:sldId id="319" r:id="rId35"/>
  </p:sldIdLst>
  <p:sldSz cx="12192000" cy="6858000"/>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513"/>
    <p:restoredTop sz="96024"/>
  </p:normalViewPr>
  <p:slideViewPr>
    <p:cSldViewPr snapToGrid="0" snapToObjects="1">
      <p:cViewPr varScale="1">
        <p:scale>
          <a:sx n="79" d="100"/>
          <a:sy n="79" d="100"/>
        </p:scale>
        <p:origin x="208" y="99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ADE220-5054-FB43-82EF-1A490606EA09}" type="datetimeFigureOut">
              <a:rPr lang="it-IT" smtClean="0"/>
              <a:t>30/10/20</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68EF108-AF31-1C4D-A4B6-1D5D297DBAF7}" type="slidenum">
              <a:rPr lang="it-IT" smtClean="0"/>
              <a:t>‹#›</a:t>
            </a:fld>
            <a:endParaRPr lang="it-IT"/>
          </a:p>
        </p:txBody>
      </p:sp>
    </p:spTree>
    <p:extLst>
      <p:ext uri="{BB962C8B-B14F-4D97-AF65-F5344CB8AC3E}">
        <p14:creationId xmlns:p14="http://schemas.microsoft.com/office/powerpoint/2010/main" val="31273104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87FD00-FF0C-7946-AC5A-08189C0D97A4}" type="datetimeFigureOut">
              <a:rPr lang="it-IT" smtClean="0"/>
              <a:t>30/10/20</a:t>
            </a:fld>
            <a:endParaRPr lang="it-IT"/>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CB693C-44AF-8B46-9A6C-91B3D509615F}" type="slidenum">
              <a:rPr lang="it-IT" smtClean="0"/>
              <a:t>‹#›</a:t>
            </a:fld>
            <a:endParaRPr lang="it-IT"/>
          </a:p>
        </p:txBody>
      </p:sp>
    </p:spTree>
    <p:extLst>
      <p:ext uri="{BB962C8B-B14F-4D97-AF65-F5344CB8AC3E}">
        <p14:creationId xmlns:p14="http://schemas.microsoft.com/office/powerpoint/2010/main" val="52621833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E5CB693C-44AF-8B46-9A6C-91B3D509615F}" type="slidenum">
              <a:rPr lang="it-IT" smtClean="0"/>
              <a:t>1</a:t>
            </a:fld>
            <a:endParaRPr lang="it-IT"/>
          </a:p>
        </p:txBody>
      </p:sp>
    </p:spTree>
    <p:extLst>
      <p:ext uri="{BB962C8B-B14F-4D97-AF65-F5344CB8AC3E}">
        <p14:creationId xmlns:p14="http://schemas.microsoft.com/office/powerpoint/2010/main" val="17321180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11" name="Google Shape;10;p2"/>
          <p:cNvSpPr txBox="1">
            <a:spLocks noGrp="1"/>
          </p:cNvSpPr>
          <p:nvPr>
            <p:ph type="ctrTitle"/>
          </p:nvPr>
        </p:nvSpPr>
        <p:spPr>
          <a:xfrm>
            <a:off x="109981" y="3050606"/>
            <a:ext cx="10864256" cy="11598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2"/>
              </a:buClr>
              <a:buSzPts val="4400"/>
              <a:buNone/>
              <a:defRPr sz="4800">
                <a:solidFill>
                  <a:schemeClr val="accent5">
                    <a:lumMod val="75000"/>
                  </a:schemeClr>
                </a:solidFill>
                <a:latin typeface="Calibri Light"/>
                <a:ea typeface="Calibri Light"/>
                <a:cs typeface="Calibri Light"/>
              </a:defRPr>
            </a:lvl1pPr>
            <a:lvl2pPr lvl="1">
              <a:spcBef>
                <a:spcPts val="0"/>
              </a:spcBef>
              <a:spcAft>
                <a:spcPts val="0"/>
              </a:spcAft>
              <a:buClr>
                <a:schemeClr val="dk2"/>
              </a:buClr>
              <a:buSzPts val="4400"/>
              <a:buNone/>
              <a:defRPr sz="4400">
                <a:solidFill>
                  <a:schemeClr val="dk2"/>
                </a:solidFill>
              </a:defRPr>
            </a:lvl2pPr>
            <a:lvl3pPr lvl="2">
              <a:spcBef>
                <a:spcPts val="0"/>
              </a:spcBef>
              <a:spcAft>
                <a:spcPts val="0"/>
              </a:spcAft>
              <a:buClr>
                <a:schemeClr val="dk2"/>
              </a:buClr>
              <a:buSzPts val="4400"/>
              <a:buNone/>
              <a:defRPr sz="4400">
                <a:solidFill>
                  <a:schemeClr val="dk2"/>
                </a:solidFill>
              </a:defRPr>
            </a:lvl3pPr>
            <a:lvl4pPr lvl="3">
              <a:spcBef>
                <a:spcPts val="0"/>
              </a:spcBef>
              <a:spcAft>
                <a:spcPts val="0"/>
              </a:spcAft>
              <a:buClr>
                <a:schemeClr val="dk2"/>
              </a:buClr>
              <a:buSzPts val="4400"/>
              <a:buNone/>
              <a:defRPr sz="4400">
                <a:solidFill>
                  <a:schemeClr val="dk2"/>
                </a:solidFill>
              </a:defRPr>
            </a:lvl4pPr>
            <a:lvl5pPr lvl="4">
              <a:spcBef>
                <a:spcPts val="0"/>
              </a:spcBef>
              <a:spcAft>
                <a:spcPts val="0"/>
              </a:spcAft>
              <a:buClr>
                <a:schemeClr val="dk2"/>
              </a:buClr>
              <a:buSzPts val="4400"/>
              <a:buNone/>
              <a:defRPr sz="4400">
                <a:solidFill>
                  <a:schemeClr val="dk2"/>
                </a:solidFill>
              </a:defRPr>
            </a:lvl5pPr>
            <a:lvl6pPr lvl="5">
              <a:spcBef>
                <a:spcPts val="0"/>
              </a:spcBef>
              <a:spcAft>
                <a:spcPts val="0"/>
              </a:spcAft>
              <a:buClr>
                <a:schemeClr val="dk2"/>
              </a:buClr>
              <a:buSzPts val="4400"/>
              <a:buNone/>
              <a:defRPr sz="4400">
                <a:solidFill>
                  <a:schemeClr val="dk2"/>
                </a:solidFill>
              </a:defRPr>
            </a:lvl6pPr>
            <a:lvl7pPr lvl="6">
              <a:spcBef>
                <a:spcPts val="0"/>
              </a:spcBef>
              <a:spcAft>
                <a:spcPts val="0"/>
              </a:spcAft>
              <a:buClr>
                <a:schemeClr val="dk2"/>
              </a:buClr>
              <a:buSzPts val="4400"/>
              <a:buNone/>
              <a:defRPr sz="4400">
                <a:solidFill>
                  <a:schemeClr val="dk2"/>
                </a:solidFill>
              </a:defRPr>
            </a:lvl7pPr>
            <a:lvl8pPr lvl="7">
              <a:spcBef>
                <a:spcPts val="0"/>
              </a:spcBef>
              <a:spcAft>
                <a:spcPts val="0"/>
              </a:spcAft>
              <a:buClr>
                <a:schemeClr val="dk2"/>
              </a:buClr>
              <a:buSzPts val="4400"/>
              <a:buNone/>
              <a:defRPr sz="4400">
                <a:solidFill>
                  <a:schemeClr val="dk2"/>
                </a:solidFill>
              </a:defRPr>
            </a:lvl8pPr>
            <a:lvl9pPr lvl="8">
              <a:spcBef>
                <a:spcPts val="0"/>
              </a:spcBef>
              <a:spcAft>
                <a:spcPts val="0"/>
              </a:spcAft>
              <a:buClr>
                <a:schemeClr val="dk2"/>
              </a:buClr>
              <a:buSzPts val="4400"/>
              <a:buNone/>
              <a:defRPr sz="4400">
                <a:solidFill>
                  <a:schemeClr val="dk2"/>
                </a:solidFill>
              </a:defRPr>
            </a:lvl9pPr>
          </a:lstStyle>
          <a:p>
            <a:r>
              <a:rPr lang="it-IT"/>
              <a:t>Fare clic per modificare lo stile del titolo dello schema</a:t>
            </a:r>
            <a:endParaRPr dirty="0"/>
          </a:p>
        </p:txBody>
      </p:sp>
      <p:sp>
        <p:nvSpPr>
          <p:cNvPr id="12" name="Google Shape;11;p2"/>
          <p:cNvSpPr/>
          <p:nvPr userDrawn="1"/>
        </p:nvSpPr>
        <p:spPr>
          <a:xfrm>
            <a:off x="6955761" y="4251767"/>
            <a:ext cx="962400" cy="63719"/>
          </a:xfrm>
          <a:prstGeom prst="rect">
            <a:avLst/>
          </a:prstGeom>
          <a:solidFill>
            <a:srgbClr val="0C9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latin typeface="Calibri Light"/>
              <a:ea typeface="Calibri Light"/>
              <a:cs typeface="Calibri Light"/>
            </a:endParaRPr>
          </a:p>
        </p:txBody>
      </p:sp>
      <p:sp>
        <p:nvSpPr>
          <p:cNvPr id="13" name="Google Shape;12;p2"/>
          <p:cNvSpPr/>
          <p:nvPr userDrawn="1"/>
        </p:nvSpPr>
        <p:spPr>
          <a:xfrm>
            <a:off x="7917915" y="4251767"/>
            <a:ext cx="962400" cy="63719"/>
          </a:xfrm>
          <a:prstGeom prst="rect">
            <a:avLst/>
          </a:prstGeom>
          <a:solidFill>
            <a:srgbClr val="055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latin typeface="Calibri Light"/>
              <a:ea typeface="Calibri Light"/>
              <a:cs typeface="Calibri Light"/>
            </a:endParaRPr>
          </a:p>
        </p:txBody>
      </p:sp>
      <p:sp>
        <p:nvSpPr>
          <p:cNvPr id="14" name="Google Shape;14;p2"/>
          <p:cNvSpPr/>
          <p:nvPr userDrawn="1"/>
        </p:nvSpPr>
        <p:spPr>
          <a:xfrm>
            <a:off x="0" y="4251767"/>
            <a:ext cx="6955600" cy="63719"/>
          </a:xfrm>
          <a:prstGeom prst="rect">
            <a:avLst/>
          </a:prstGeom>
          <a:solidFill>
            <a:srgbClr val="1CC1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latin typeface="Calibri Light"/>
              <a:ea typeface="Calibri Light"/>
              <a:cs typeface="Calibri Light"/>
            </a:endParaRPr>
          </a:p>
        </p:txBody>
      </p:sp>
      <p:sp>
        <p:nvSpPr>
          <p:cNvPr id="21" name="CasellaDiTesto 20"/>
          <p:cNvSpPr txBox="1"/>
          <p:nvPr userDrawn="1"/>
        </p:nvSpPr>
        <p:spPr>
          <a:xfrm>
            <a:off x="9939337" y="6581001"/>
            <a:ext cx="2069797" cy="276999"/>
          </a:xfrm>
          <a:prstGeom prst="rect">
            <a:avLst/>
          </a:prstGeom>
          <a:noFill/>
        </p:spPr>
        <p:txBody>
          <a:bodyPr wrap="none" rtlCol="0">
            <a:spAutoFit/>
          </a:bodyPr>
          <a:lstStyle/>
          <a:p>
            <a:r>
              <a:rPr lang="it-IT" sz="1200" dirty="0">
                <a:solidFill>
                  <a:schemeClr val="accent1"/>
                </a:solidFill>
              </a:rPr>
              <a:t>Grant Agreement 871042</a:t>
            </a:r>
          </a:p>
        </p:txBody>
      </p:sp>
      <p:pic>
        <p:nvPicPr>
          <p:cNvPr id="10" name="Immagine 9" descr="logo-SoBigData-RI++.png">
            <a:extLst>
              <a:ext uri="{FF2B5EF4-FFF2-40B4-BE49-F238E27FC236}">
                <a16:creationId xmlns:a16="http://schemas.microsoft.com/office/drawing/2014/main" id="{908ADDCB-71AB-5E48-8BB7-E881B27E42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3588" y="418642"/>
            <a:ext cx="3521397" cy="1195005"/>
          </a:xfrm>
          <a:prstGeom prst="rect">
            <a:avLst/>
          </a:prstGeom>
        </p:spPr>
      </p:pic>
      <p:pic>
        <p:nvPicPr>
          <p:cNvPr id="3" name="Immagine 2">
            <a:extLst>
              <a:ext uri="{FF2B5EF4-FFF2-40B4-BE49-F238E27FC236}">
                <a16:creationId xmlns:a16="http://schemas.microsoft.com/office/drawing/2014/main" id="{0F0B284B-E78D-EE45-8798-C83DB8213BDF}"/>
              </a:ext>
            </a:extLst>
          </p:cNvPr>
          <p:cNvPicPr>
            <a:picLocks noChangeAspect="1"/>
          </p:cNvPicPr>
          <p:nvPr userDrawn="1"/>
        </p:nvPicPr>
        <p:blipFill>
          <a:blip r:embed="rId3"/>
          <a:stretch>
            <a:fillRect/>
          </a:stretch>
        </p:blipFill>
        <p:spPr>
          <a:xfrm>
            <a:off x="10068650" y="5668881"/>
            <a:ext cx="1811169" cy="879778"/>
          </a:xfrm>
          <a:prstGeom prst="rect">
            <a:avLst/>
          </a:prstGeom>
        </p:spPr>
      </p:pic>
      <p:sp>
        <p:nvSpPr>
          <p:cNvPr id="6" name="Segnaposto testo 5">
            <a:extLst>
              <a:ext uri="{FF2B5EF4-FFF2-40B4-BE49-F238E27FC236}">
                <a16:creationId xmlns:a16="http://schemas.microsoft.com/office/drawing/2014/main" id="{6A6D2CA7-F16F-494E-ABA0-33321C17788D}"/>
              </a:ext>
            </a:extLst>
          </p:cNvPr>
          <p:cNvSpPr>
            <a:spLocks noGrp="1"/>
          </p:cNvSpPr>
          <p:nvPr>
            <p:ph type="body" sz="quarter" idx="10"/>
          </p:nvPr>
        </p:nvSpPr>
        <p:spPr>
          <a:xfrm>
            <a:off x="1464961" y="4732965"/>
            <a:ext cx="8154296" cy="914400"/>
          </a:xfrm>
        </p:spPr>
        <p:txBody>
          <a:bodyPr>
            <a:normAutofit/>
          </a:bodyPr>
          <a:lstStyle>
            <a:lvl1pPr marL="0" indent="0" algn="ctr">
              <a:buNone/>
              <a:defRPr sz="2400"/>
            </a:lvl1pPr>
          </a:lstStyle>
          <a:p>
            <a:r>
              <a:rPr lang="it-IT"/>
              <a:t>Modifica gli stili del testo dello schema
Secondo livello
Terzo livello
Quarto livello
Quinto livello</a:t>
            </a:r>
            <a:endParaRPr lang="it-IT" dirty="0"/>
          </a:p>
        </p:txBody>
      </p:sp>
      <p:sp>
        <p:nvSpPr>
          <p:cNvPr id="20" name="Segnaposto piè di pagina 4">
            <a:extLst>
              <a:ext uri="{FF2B5EF4-FFF2-40B4-BE49-F238E27FC236}">
                <a16:creationId xmlns:a16="http://schemas.microsoft.com/office/drawing/2014/main" id="{311BE269-073B-764A-86B0-7E56541B10CD}"/>
              </a:ext>
            </a:extLst>
          </p:cNvPr>
          <p:cNvSpPr>
            <a:spLocks noGrp="1"/>
          </p:cNvSpPr>
          <p:nvPr>
            <p:ph type="ftr" sz="quarter" idx="3"/>
          </p:nvPr>
        </p:nvSpPr>
        <p:spPr>
          <a:xfrm>
            <a:off x="204185" y="6398438"/>
            <a:ext cx="941507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Tree>
    <p:extLst>
      <p:ext uri="{BB962C8B-B14F-4D97-AF65-F5344CB8AC3E}">
        <p14:creationId xmlns:p14="http://schemas.microsoft.com/office/powerpoint/2010/main" val="1488281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1218620" y="0"/>
            <a:ext cx="10561487" cy="1143000"/>
          </a:xfrm>
        </p:spPr>
        <p:txBody>
          <a:bodyPr/>
          <a:lstStyle/>
          <a:p>
            <a:r>
              <a:rPr lang="it-IT"/>
              <a:t>Fare clic per modificare lo stile del titolo dello schema</a:t>
            </a:r>
          </a:p>
        </p:txBody>
      </p:sp>
      <p:sp>
        <p:nvSpPr>
          <p:cNvPr id="3" name="Segnaposto testo verticale 2"/>
          <p:cNvSpPr>
            <a:spLocks noGrp="1"/>
          </p:cNvSpPr>
          <p:nvPr>
            <p:ph type="body" orient="vert" idx="1"/>
          </p:nvPr>
        </p:nvSpPr>
        <p:spPr/>
        <p:txBody>
          <a:bodyPr vert="eaVert"/>
          <a:lstStyle/>
          <a:p>
            <a:pPr lvl="0"/>
            <a:r>
              <a:rPr lang="it-IT"/>
              <a:t>Modifica gli stili del testo dello schema
Secondo livello
Terzo livello
Quarto livello
Quinto livello</a:t>
            </a:r>
          </a:p>
        </p:txBody>
      </p:sp>
      <p:sp>
        <p:nvSpPr>
          <p:cNvPr id="8" name="Google Shape;11;p2"/>
          <p:cNvSpPr/>
          <p:nvPr userDrawn="1"/>
        </p:nvSpPr>
        <p:spPr>
          <a:xfrm>
            <a:off x="6955922" y="6809623"/>
            <a:ext cx="1690113" cy="63719"/>
          </a:xfrm>
          <a:prstGeom prst="rect">
            <a:avLst/>
          </a:prstGeom>
          <a:solidFill>
            <a:srgbClr val="0C9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latin typeface="Calibri Light"/>
              <a:ea typeface="Calibri Light"/>
              <a:cs typeface="Calibri Light"/>
            </a:endParaRPr>
          </a:p>
        </p:txBody>
      </p:sp>
      <p:sp>
        <p:nvSpPr>
          <p:cNvPr id="9" name="Google Shape;12;p2"/>
          <p:cNvSpPr/>
          <p:nvPr userDrawn="1"/>
        </p:nvSpPr>
        <p:spPr>
          <a:xfrm>
            <a:off x="7918076" y="6809623"/>
            <a:ext cx="1690113" cy="63719"/>
          </a:xfrm>
          <a:prstGeom prst="rect">
            <a:avLst/>
          </a:prstGeom>
          <a:solidFill>
            <a:srgbClr val="055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latin typeface="Calibri Light"/>
              <a:ea typeface="Calibri Light"/>
              <a:cs typeface="Calibri Light"/>
            </a:endParaRPr>
          </a:p>
        </p:txBody>
      </p:sp>
      <p:sp>
        <p:nvSpPr>
          <p:cNvPr id="10" name="Google Shape;14;p2"/>
          <p:cNvSpPr/>
          <p:nvPr userDrawn="1"/>
        </p:nvSpPr>
        <p:spPr>
          <a:xfrm>
            <a:off x="162" y="6809623"/>
            <a:ext cx="12215037" cy="63719"/>
          </a:xfrm>
          <a:prstGeom prst="rect">
            <a:avLst/>
          </a:prstGeom>
          <a:solidFill>
            <a:srgbClr val="1CC1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latin typeface="Calibri Light"/>
              <a:ea typeface="Calibri Light"/>
              <a:cs typeface="Calibri Light"/>
            </a:endParaRPr>
          </a:p>
        </p:txBody>
      </p:sp>
      <p:sp>
        <p:nvSpPr>
          <p:cNvPr id="11" name="Segnaposto numero diapositiva 8">
            <a:extLst>
              <a:ext uri="{FF2B5EF4-FFF2-40B4-BE49-F238E27FC236}">
                <a16:creationId xmlns:a16="http://schemas.microsoft.com/office/drawing/2014/main" id="{BF14815D-B617-C24A-BF2C-B1FA67048F1F}"/>
              </a:ext>
            </a:extLst>
          </p:cNvPr>
          <p:cNvSpPr>
            <a:spLocks noGrp="1"/>
          </p:cNvSpPr>
          <p:nvPr>
            <p:ph type="sldNum" sz="quarter" idx="12"/>
          </p:nvPr>
        </p:nvSpPr>
        <p:spPr>
          <a:xfrm>
            <a:off x="11129319" y="6400800"/>
            <a:ext cx="906161" cy="365125"/>
          </a:xfrm>
        </p:spPr>
        <p:txBody>
          <a:bodyPr/>
          <a:lstStyle/>
          <a:p>
            <a:fld id="{ABF4B31E-2D6D-3D43-86E8-E074AD6C9D3B}" type="slidenum">
              <a:rPr lang="it-IT" smtClean="0"/>
              <a:t>‹#›</a:t>
            </a:fld>
            <a:endParaRPr lang="it-IT"/>
          </a:p>
        </p:txBody>
      </p:sp>
      <p:sp>
        <p:nvSpPr>
          <p:cNvPr id="12" name="Google Shape;131;p18">
            <a:extLst>
              <a:ext uri="{FF2B5EF4-FFF2-40B4-BE49-F238E27FC236}">
                <a16:creationId xmlns:a16="http://schemas.microsoft.com/office/drawing/2014/main" id="{F7FB65F4-C12D-9444-BDF2-831195C30B57}"/>
              </a:ext>
            </a:extLst>
          </p:cNvPr>
          <p:cNvSpPr/>
          <p:nvPr userDrawn="1"/>
        </p:nvSpPr>
        <p:spPr>
          <a:xfrm>
            <a:off x="0" y="0"/>
            <a:ext cx="900000" cy="900000"/>
          </a:xfrm>
          <a:prstGeom prst="rect">
            <a:avLst/>
          </a:prstGeom>
          <a:solidFill>
            <a:srgbClr val="8BD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latin typeface="Calibri Light"/>
              <a:ea typeface="Calibri Light"/>
              <a:cs typeface="Calibri Light"/>
            </a:endParaRPr>
          </a:p>
        </p:txBody>
      </p:sp>
      <p:sp>
        <p:nvSpPr>
          <p:cNvPr id="13" name="Segnaposto piè di pagina 4">
            <a:extLst>
              <a:ext uri="{FF2B5EF4-FFF2-40B4-BE49-F238E27FC236}">
                <a16:creationId xmlns:a16="http://schemas.microsoft.com/office/drawing/2014/main" id="{10090AF0-97C4-8443-A2AF-8159D6088023}"/>
              </a:ext>
            </a:extLst>
          </p:cNvPr>
          <p:cNvSpPr>
            <a:spLocks noGrp="1"/>
          </p:cNvSpPr>
          <p:nvPr>
            <p:ph type="ftr" sz="quarter" idx="3"/>
          </p:nvPr>
        </p:nvSpPr>
        <p:spPr>
          <a:xfrm>
            <a:off x="204184" y="6398438"/>
            <a:ext cx="1073154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Tree>
    <p:extLst>
      <p:ext uri="{BB962C8B-B14F-4D97-AF65-F5344CB8AC3E}">
        <p14:creationId xmlns:p14="http://schemas.microsoft.com/office/powerpoint/2010/main" val="3530046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a:t>Fare clic per modificare lo stile del titolo dello schema</a:t>
            </a:r>
          </a:p>
        </p:txBody>
      </p:sp>
      <p:sp>
        <p:nvSpPr>
          <p:cNvPr id="3" name="Segnaposto testo verticale 2"/>
          <p:cNvSpPr>
            <a:spLocks noGrp="1"/>
          </p:cNvSpPr>
          <p:nvPr>
            <p:ph type="body" orient="vert" idx="1"/>
          </p:nvPr>
        </p:nvSpPr>
        <p:spPr>
          <a:xfrm>
            <a:off x="1020913" y="274639"/>
            <a:ext cx="7615087" cy="5851525"/>
          </a:xfrm>
        </p:spPr>
        <p:txBody>
          <a:bodyPr vert="eaVert"/>
          <a:lstStyle/>
          <a:p>
            <a:pPr lvl="0"/>
            <a:r>
              <a:rPr lang="it-IT"/>
              <a:t>Modifica gli stili del testo dello schema
Secondo livello
Terzo livello
Quarto livello
Quinto livello</a:t>
            </a:r>
          </a:p>
        </p:txBody>
      </p:sp>
      <p:sp>
        <p:nvSpPr>
          <p:cNvPr id="8" name="Google Shape;11;p2"/>
          <p:cNvSpPr/>
          <p:nvPr userDrawn="1"/>
        </p:nvSpPr>
        <p:spPr>
          <a:xfrm>
            <a:off x="6955922" y="6809623"/>
            <a:ext cx="1690113" cy="63719"/>
          </a:xfrm>
          <a:prstGeom prst="rect">
            <a:avLst/>
          </a:prstGeom>
          <a:solidFill>
            <a:srgbClr val="0C9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latin typeface="Calibri Light"/>
              <a:ea typeface="Calibri Light"/>
              <a:cs typeface="Calibri Light"/>
            </a:endParaRPr>
          </a:p>
        </p:txBody>
      </p:sp>
      <p:sp>
        <p:nvSpPr>
          <p:cNvPr id="9" name="Google Shape;12;p2"/>
          <p:cNvSpPr/>
          <p:nvPr userDrawn="1"/>
        </p:nvSpPr>
        <p:spPr>
          <a:xfrm>
            <a:off x="7918076" y="6809623"/>
            <a:ext cx="1690113" cy="63719"/>
          </a:xfrm>
          <a:prstGeom prst="rect">
            <a:avLst/>
          </a:prstGeom>
          <a:solidFill>
            <a:srgbClr val="055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latin typeface="Calibri Light"/>
              <a:ea typeface="Calibri Light"/>
              <a:cs typeface="Calibri Light"/>
            </a:endParaRPr>
          </a:p>
        </p:txBody>
      </p:sp>
      <p:sp>
        <p:nvSpPr>
          <p:cNvPr id="10" name="Google Shape;14;p2"/>
          <p:cNvSpPr/>
          <p:nvPr userDrawn="1"/>
        </p:nvSpPr>
        <p:spPr>
          <a:xfrm>
            <a:off x="162" y="6809623"/>
            <a:ext cx="12215037" cy="63719"/>
          </a:xfrm>
          <a:prstGeom prst="rect">
            <a:avLst/>
          </a:prstGeom>
          <a:solidFill>
            <a:srgbClr val="1CC1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latin typeface="Calibri Light"/>
              <a:ea typeface="Calibri Light"/>
              <a:cs typeface="Calibri Light"/>
            </a:endParaRPr>
          </a:p>
        </p:txBody>
      </p:sp>
      <p:sp>
        <p:nvSpPr>
          <p:cNvPr id="11" name="Segnaposto numero diapositiva 8">
            <a:extLst>
              <a:ext uri="{FF2B5EF4-FFF2-40B4-BE49-F238E27FC236}">
                <a16:creationId xmlns:a16="http://schemas.microsoft.com/office/drawing/2014/main" id="{FCE3F77E-4C95-F04F-9F56-89B6B1633FFB}"/>
              </a:ext>
            </a:extLst>
          </p:cNvPr>
          <p:cNvSpPr>
            <a:spLocks noGrp="1"/>
          </p:cNvSpPr>
          <p:nvPr>
            <p:ph type="sldNum" sz="quarter" idx="12"/>
          </p:nvPr>
        </p:nvSpPr>
        <p:spPr>
          <a:xfrm>
            <a:off x="11129319" y="6400800"/>
            <a:ext cx="906161" cy="365125"/>
          </a:xfrm>
        </p:spPr>
        <p:txBody>
          <a:bodyPr/>
          <a:lstStyle/>
          <a:p>
            <a:fld id="{ABF4B31E-2D6D-3D43-86E8-E074AD6C9D3B}" type="slidenum">
              <a:rPr lang="it-IT" smtClean="0"/>
              <a:t>‹#›</a:t>
            </a:fld>
            <a:endParaRPr lang="it-IT"/>
          </a:p>
        </p:txBody>
      </p:sp>
      <p:sp>
        <p:nvSpPr>
          <p:cNvPr id="12" name="Google Shape;131;p18">
            <a:extLst>
              <a:ext uri="{FF2B5EF4-FFF2-40B4-BE49-F238E27FC236}">
                <a16:creationId xmlns:a16="http://schemas.microsoft.com/office/drawing/2014/main" id="{002A7FAC-80EB-3C45-A7CB-662812EE8CDB}"/>
              </a:ext>
            </a:extLst>
          </p:cNvPr>
          <p:cNvSpPr/>
          <p:nvPr userDrawn="1"/>
        </p:nvSpPr>
        <p:spPr>
          <a:xfrm>
            <a:off x="0" y="0"/>
            <a:ext cx="900000" cy="900000"/>
          </a:xfrm>
          <a:prstGeom prst="rect">
            <a:avLst/>
          </a:prstGeom>
          <a:solidFill>
            <a:srgbClr val="8BD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latin typeface="Calibri Light"/>
              <a:ea typeface="Calibri Light"/>
              <a:cs typeface="Calibri Light"/>
            </a:endParaRPr>
          </a:p>
        </p:txBody>
      </p:sp>
      <p:sp>
        <p:nvSpPr>
          <p:cNvPr id="13" name="Segnaposto piè di pagina 4">
            <a:extLst>
              <a:ext uri="{FF2B5EF4-FFF2-40B4-BE49-F238E27FC236}">
                <a16:creationId xmlns:a16="http://schemas.microsoft.com/office/drawing/2014/main" id="{2227579B-D81F-CB46-A1DF-C71DFA0A8A18}"/>
              </a:ext>
            </a:extLst>
          </p:cNvPr>
          <p:cNvSpPr>
            <a:spLocks noGrp="1"/>
          </p:cNvSpPr>
          <p:nvPr>
            <p:ph type="ftr" sz="quarter" idx="3"/>
          </p:nvPr>
        </p:nvSpPr>
        <p:spPr>
          <a:xfrm>
            <a:off x="204184" y="6398438"/>
            <a:ext cx="1073154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Tree>
    <p:extLst>
      <p:ext uri="{BB962C8B-B14F-4D97-AF65-F5344CB8AC3E}">
        <p14:creationId xmlns:p14="http://schemas.microsoft.com/office/powerpoint/2010/main" val="3386665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1020912" y="0"/>
            <a:ext cx="10561487" cy="1143000"/>
          </a:xfrm>
        </p:spPr>
        <p:txBody>
          <a:bodyPr/>
          <a:lstStyle/>
          <a:p>
            <a:r>
              <a:rPr lang="it-IT"/>
              <a:t>Fare clic per modificare lo stile del titolo dello schema</a:t>
            </a:r>
            <a:endParaRPr lang="it-IT" dirty="0"/>
          </a:p>
        </p:txBody>
      </p:sp>
      <p:sp>
        <p:nvSpPr>
          <p:cNvPr id="3" name="Segnaposto contenuto 2"/>
          <p:cNvSpPr>
            <a:spLocks noGrp="1"/>
          </p:cNvSpPr>
          <p:nvPr>
            <p:ph idx="1"/>
          </p:nvPr>
        </p:nvSpPr>
        <p:spPr/>
        <p:txBody>
          <a:bodyPr/>
          <a:lstStyle/>
          <a:p>
            <a:pPr lvl="0"/>
            <a:r>
              <a:rPr lang="it-IT"/>
              <a:t>Modifica gli stili del testo dello schema
Secondo livello
Terzo livello
Quarto livello
Quinto livello</a:t>
            </a:r>
            <a:endParaRPr lang="it-IT" dirty="0"/>
          </a:p>
        </p:txBody>
      </p:sp>
      <p:sp>
        <p:nvSpPr>
          <p:cNvPr id="7" name="Google Shape;131;p18"/>
          <p:cNvSpPr/>
          <p:nvPr userDrawn="1"/>
        </p:nvSpPr>
        <p:spPr>
          <a:xfrm>
            <a:off x="0" y="0"/>
            <a:ext cx="900000" cy="900000"/>
          </a:xfrm>
          <a:prstGeom prst="rect">
            <a:avLst/>
          </a:prstGeom>
          <a:solidFill>
            <a:srgbClr val="8BD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latin typeface="Calibri Light"/>
              <a:ea typeface="Calibri Light"/>
              <a:cs typeface="Calibri Light"/>
            </a:endParaRPr>
          </a:p>
        </p:txBody>
      </p:sp>
      <p:sp>
        <p:nvSpPr>
          <p:cNvPr id="8" name="Google Shape;11;p2"/>
          <p:cNvSpPr/>
          <p:nvPr userDrawn="1"/>
        </p:nvSpPr>
        <p:spPr>
          <a:xfrm>
            <a:off x="6955922" y="6809623"/>
            <a:ext cx="1690113" cy="63719"/>
          </a:xfrm>
          <a:prstGeom prst="rect">
            <a:avLst/>
          </a:prstGeom>
          <a:solidFill>
            <a:srgbClr val="0C9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latin typeface="Calibri Light"/>
              <a:ea typeface="Calibri Light"/>
              <a:cs typeface="Calibri Light"/>
            </a:endParaRPr>
          </a:p>
        </p:txBody>
      </p:sp>
      <p:sp>
        <p:nvSpPr>
          <p:cNvPr id="9" name="Google Shape;12;p2"/>
          <p:cNvSpPr/>
          <p:nvPr userDrawn="1"/>
        </p:nvSpPr>
        <p:spPr>
          <a:xfrm>
            <a:off x="7918076" y="6809623"/>
            <a:ext cx="1690113" cy="63719"/>
          </a:xfrm>
          <a:prstGeom prst="rect">
            <a:avLst/>
          </a:prstGeom>
          <a:solidFill>
            <a:srgbClr val="055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latin typeface="Calibri Light"/>
              <a:ea typeface="Calibri Light"/>
              <a:cs typeface="Calibri Light"/>
            </a:endParaRPr>
          </a:p>
        </p:txBody>
      </p:sp>
      <p:sp>
        <p:nvSpPr>
          <p:cNvPr id="10" name="Google Shape;14;p2"/>
          <p:cNvSpPr/>
          <p:nvPr userDrawn="1"/>
        </p:nvSpPr>
        <p:spPr>
          <a:xfrm>
            <a:off x="162" y="6809623"/>
            <a:ext cx="12215037" cy="63719"/>
          </a:xfrm>
          <a:prstGeom prst="rect">
            <a:avLst/>
          </a:prstGeom>
          <a:solidFill>
            <a:srgbClr val="1CC1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latin typeface="Calibri Light"/>
              <a:ea typeface="Calibri Light"/>
              <a:cs typeface="Calibri Light"/>
            </a:endParaRPr>
          </a:p>
        </p:txBody>
      </p:sp>
      <p:sp>
        <p:nvSpPr>
          <p:cNvPr id="11" name="Segnaposto numero diapositiva 8">
            <a:extLst>
              <a:ext uri="{FF2B5EF4-FFF2-40B4-BE49-F238E27FC236}">
                <a16:creationId xmlns:a16="http://schemas.microsoft.com/office/drawing/2014/main" id="{91053759-DBD8-2940-AD37-B13286BA3DD9}"/>
              </a:ext>
            </a:extLst>
          </p:cNvPr>
          <p:cNvSpPr>
            <a:spLocks noGrp="1"/>
          </p:cNvSpPr>
          <p:nvPr>
            <p:ph type="sldNum" sz="quarter" idx="12"/>
          </p:nvPr>
        </p:nvSpPr>
        <p:spPr>
          <a:xfrm>
            <a:off x="11129319" y="6400800"/>
            <a:ext cx="906161" cy="365125"/>
          </a:xfrm>
        </p:spPr>
        <p:txBody>
          <a:bodyPr/>
          <a:lstStyle/>
          <a:p>
            <a:fld id="{ABF4B31E-2D6D-3D43-86E8-E074AD6C9D3B}" type="slidenum">
              <a:rPr lang="it-IT" smtClean="0"/>
              <a:t>‹#›</a:t>
            </a:fld>
            <a:endParaRPr lang="it-IT"/>
          </a:p>
        </p:txBody>
      </p:sp>
      <p:sp>
        <p:nvSpPr>
          <p:cNvPr id="12" name="Segnaposto piè di pagina 4">
            <a:extLst>
              <a:ext uri="{FF2B5EF4-FFF2-40B4-BE49-F238E27FC236}">
                <a16:creationId xmlns:a16="http://schemas.microsoft.com/office/drawing/2014/main" id="{17D73721-8F45-DC4C-A796-326CF78DA4DD}"/>
              </a:ext>
            </a:extLst>
          </p:cNvPr>
          <p:cNvSpPr>
            <a:spLocks noGrp="1"/>
          </p:cNvSpPr>
          <p:nvPr>
            <p:ph type="ftr" sz="quarter" idx="3"/>
          </p:nvPr>
        </p:nvSpPr>
        <p:spPr>
          <a:xfrm>
            <a:off x="204184" y="6398438"/>
            <a:ext cx="1073154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Tree>
    <p:extLst>
      <p:ext uri="{BB962C8B-B14F-4D97-AF65-F5344CB8AC3E}">
        <p14:creationId xmlns:p14="http://schemas.microsoft.com/office/powerpoint/2010/main" val="2102755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a:t>Fare clic per modificare lo stile del titolo dello schema</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
Secondo livello
Terzo livello
Quarto livello
Quinto livello</a:t>
            </a:r>
          </a:p>
        </p:txBody>
      </p:sp>
      <p:sp>
        <p:nvSpPr>
          <p:cNvPr id="8" name="Google Shape;11;p2"/>
          <p:cNvSpPr/>
          <p:nvPr userDrawn="1"/>
        </p:nvSpPr>
        <p:spPr>
          <a:xfrm>
            <a:off x="6955922" y="6809623"/>
            <a:ext cx="1690113" cy="63719"/>
          </a:xfrm>
          <a:prstGeom prst="rect">
            <a:avLst/>
          </a:prstGeom>
          <a:solidFill>
            <a:srgbClr val="0C9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latin typeface="Calibri Light"/>
              <a:ea typeface="Calibri Light"/>
              <a:cs typeface="Calibri Light"/>
            </a:endParaRPr>
          </a:p>
        </p:txBody>
      </p:sp>
      <p:sp>
        <p:nvSpPr>
          <p:cNvPr id="9" name="Google Shape;12;p2"/>
          <p:cNvSpPr/>
          <p:nvPr userDrawn="1"/>
        </p:nvSpPr>
        <p:spPr>
          <a:xfrm>
            <a:off x="7918076" y="6809623"/>
            <a:ext cx="1690113" cy="63719"/>
          </a:xfrm>
          <a:prstGeom prst="rect">
            <a:avLst/>
          </a:prstGeom>
          <a:solidFill>
            <a:srgbClr val="055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latin typeface="Calibri Light"/>
              <a:ea typeface="Calibri Light"/>
              <a:cs typeface="Calibri Light"/>
            </a:endParaRPr>
          </a:p>
        </p:txBody>
      </p:sp>
      <p:sp>
        <p:nvSpPr>
          <p:cNvPr id="10" name="Google Shape;14;p2"/>
          <p:cNvSpPr/>
          <p:nvPr userDrawn="1"/>
        </p:nvSpPr>
        <p:spPr>
          <a:xfrm>
            <a:off x="162" y="6809623"/>
            <a:ext cx="12215037" cy="63719"/>
          </a:xfrm>
          <a:prstGeom prst="rect">
            <a:avLst/>
          </a:prstGeom>
          <a:solidFill>
            <a:srgbClr val="1CC1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latin typeface="Calibri Light"/>
              <a:ea typeface="Calibri Light"/>
              <a:cs typeface="Calibri Light"/>
            </a:endParaRPr>
          </a:p>
        </p:txBody>
      </p:sp>
      <p:sp>
        <p:nvSpPr>
          <p:cNvPr id="11" name="Segnaposto numero diapositiva 8">
            <a:extLst>
              <a:ext uri="{FF2B5EF4-FFF2-40B4-BE49-F238E27FC236}">
                <a16:creationId xmlns:a16="http://schemas.microsoft.com/office/drawing/2014/main" id="{78AD8A18-B28B-5047-BE6F-CC2098609AA7}"/>
              </a:ext>
            </a:extLst>
          </p:cNvPr>
          <p:cNvSpPr>
            <a:spLocks noGrp="1"/>
          </p:cNvSpPr>
          <p:nvPr>
            <p:ph type="sldNum" sz="quarter" idx="12"/>
          </p:nvPr>
        </p:nvSpPr>
        <p:spPr>
          <a:xfrm>
            <a:off x="11129319" y="6400800"/>
            <a:ext cx="906161" cy="365125"/>
          </a:xfrm>
        </p:spPr>
        <p:txBody>
          <a:bodyPr/>
          <a:lstStyle/>
          <a:p>
            <a:fld id="{ABF4B31E-2D6D-3D43-86E8-E074AD6C9D3B}" type="slidenum">
              <a:rPr lang="it-IT" smtClean="0"/>
              <a:t>‹#›</a:t>
            </a:fld>
            <a:endParaRPr lang="it-IT"/>
          </a:p>
        </p:txBody>
      </p:sp>
      <p:sp>
        <p:nvSpPr>
          <p:cNvPr id="12" name="Google Shape;131;p18">
            <a:extLst>
              <a:ext uri="{FF2B5EF4-FFF2-40B4-BE49-F238E27FC236}">
                <a16:creationId xmlns:a16="http://schemas.microsoft.com/office/drawing/2014/main" id="{48EF4F82-E4F9-A64B-83E1-E3B359F726A6}"/>
              </a:ext>
            </a:extLst>
          </p:cNvPr>
          <p:cNvSpPr/>
          <p:nvPr userDrawn="1"/>
        </p:nvSpPr>
        <p:spPr>
          <a:xfrm>
            <a:off x="0" y="0"/>
            <a:ext cx="900000" cy="900000"/>
          </a:xfrm>
          <a:prstGeom prst="rect">
            <a:avLst/>
          </a:prstGeom>
          <a:solidFill>
            <a:srgbClr val="8BD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latin typeface="Calibri Light"/>
              <a:ea typeface="Calibri Light"/>
              <a:cs typeface="Calibri Light"/>
            </a:endParaRPr>
          </a:p>
        </p:txBody>
      </p:sp>
      <p:sp>
        <p:nvSpPr>
          <p:cNvPr id="13" name="Segnaposto piè di pagina 4">
            <a:extLst>
              <a:ext uri="{FF2B5EF4-FFF2-40B4-BE49-F238E27FC236}">
                <a16:creationId xmlns:a16="http://schemas.microsoft.com/office/drawing/2014/main" id="{EC88B975-B27A-2F45-882E-4C841CF8395D}"/>
              </a:ext>
            </a:extLst>
          </p:cNvPr>
          <p:cNvSpPr>
            <a:spLocks noGrp="1"/>
          </p:cNvSpPr>
          <p:nvPr>
            <p:ph type="ftr" sz="quarter" idx="3"/>
          </p:nvPr>
        </p:nvSpPr>
        <p:spPr>
          <a:xfrm>
            <a:off x="204184" y="6398438"/>
            <a:ext cx="1073154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Tree>
    <p:extLst>
      <p:ext uri="{BB962C8B-B14F-4D97-AF65-F5344CB8AC3E}">
        <p14:creationId xmlns:p14="http://schemas.microsoft.com/office/powerpoint/2010/main" val="960337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1260388" y="6038"/>
            <a:ext cx="10322011" cy="1143000"/>
          </a:xfrm>
        </p:spPr>
        <p:txBody>
          <a:bodyPr/>
          <a:lstStyle/>
          <a:p>
            <a:r>
              <a:rPr lang="it-IT"/>
              <a:t>Fare clic per modificare lo stile del titolo dello schema</a:t>
            </a:r>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Modifica gli stili del testo dello schema
Secondo livello
Terzo livello
Quarto livello
Quinto livello</a:t>
            </a:r>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Modifica gli stili del testo dello schema
Secondo livello
Terzo livello
Quarto livello
Quinto livello</a:t>
            </a:r>
          </a:p>
        </p:txBody>
      </p:sp>
      <p:sp>
        <p:nvSpPr>
          <p:cNvPr id="9" name="Google Shape;11;p2"/>
          <p:cNvSpPr/>
          <p:nvPr userDrawn="1"/>
        </p:nvSpPr>
        <p:spPr>
          <a:xfrm>
            <a:off x="6955922" y="6809623"/>
            <a:ext cx="1690113" cy="63719"/>
          </a:xfrm>
          <a:prstGeom prst="rect">
            <a:avLst/>
          </a:prstGeom>
          <a:solidFill>
            <a:srgbClr val="0C9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latin typeface="Calibri Light"/>
              <a:ea typeface="Calibri Light"/>
              <a:cs typeface="Calibri Light"/>
            </a:endParaRPr>
          </a:p>
        </p:txBody>
      </p:sp>
      <p:sp>
        <p:nvSpPr>
          <p:cNvPr id="10" name="Google Shape;12;p2"/>
          <p:cNvSpPr/>
          <p:nvPr userDrawn="1"/>
        </p:nvSpPr>
        <p:spPr>
          <a:xfrm>
            <a:off x="7918076" y="6809623"/>
            <a:ext cx="1690113" cy="63719"/>
          </a:xfrm>
          <a:prstGeom prst="rect">
            <a:avLst/>
          </a:prstGeom>
          <a:solidFill>
            <a:srgbClr val="055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latin typeface="Calibri Light"/>
              <a:ea typeface="Calibri Light"/>
              <a:cs typeface="Calibri Light"/>
            </a:endParaRPr>
          </a:p>
        </p:txBody>
      </p:sp>
      <p:sp>
        <p:nvSpPr>
          <p:cNvPr id="11" name="Google Shape;14;p2"/>
          <p:cNvSpPr/>
          <p:nvPr userDrawn="1"/>
        </p:nvSpPr>
        <p:spPr>
          <a:xfrm>
            <a:off x="162" y="6809623"/>
            <a:ext cx="12215037" cy="63719"/>
          </a:xfrm>
          <a:prstGeom prst="rect">
            <a:avLst/>
          </a:prstGeom>
          <a:solidFill>
            <a:srgbClr val="1CC1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latin typeface="Calibri Light"/>
              <a:ea typeface="Calibri Light"/>
              <a:cs typeface="Calibri Light"/>
            </a:endParaRPr>
          </a:p>
        </p:txBody>
      </p:sp>
      <p:sp>
        <p:nvSpPr>
          <p:cNvPr id="12" name="Segnaposto numero diapositiva 8">
            <a:extLst>
              <a:ext uri="{FF2B5EF4-FFF2-40B4-BE49-F238E27FC236}">
                <a16:creationId xmlns:a16="http://schemas.microsoft.com/office/drawing/2014/main" id="{2A435E19-00F6-FE41-8A43-F72FAD96B82D}"/>
              </a:ext>
            </a:extLst>
          </p:cNvPr>
          <p:cNvSpPr>
            <a:spLocks noGrp="1"/>
          </p:cNvSpPr>
          <p:nvPr>
            <p:ph type="sldNum" sz="quarter" idx="12"/>
          </p:nvPr>
        </p:nvSpPr>
        <p:spPr>
          <a:xfrm>
            <a:off x="11129319" y="6400800"/>
            <a:ext cx="906161" cy="365125"/>
          </a:xfrm>
        </p:spPr>
        <p:txBody>
          <a:bodyPr/>
          <a:lstStyle/>
          <a:p>
            <a:fld id="{ABF4B31E-2D6D-3D43-86E8-E074AD6C9D3B}" type="slidenum">
              <a:rPr lang="it-IT" smtClean="0"/>
              <a:t>‹#›</a:t>
            </a:fld>
            <a:endParaRPr lang="it-IT"/>
          </a:p>
        </p:txBody>
      </p:sp>
      <p:sp>
        <p:nvSpPr>
          <p:cNvPr id="13" name="Google Shape;131;p18">
            <a:extLst>
              <a:ext uri="{FF2B5EF4-FFF2-40B4-BE49-F238E27FC236}">
                <a16:creationId xmlns:a16="http://schemas.microsoft.com/office/drawing/2014/main" id="{AAF849AA-A8CF-FC4E-83F0-B842C8F389D3}"/>
              </a:ext>
            </a:extLst>
          </p:cNvPr>
          <p:cNvSpPr/>
          <p:nvPr userDrawn="1"/>
        </p:nvSpPr>
        <p:spPr>
          <a:xfrm>
            <a:off x="0" y="0"/>
            <a:ext cx="900000" cy="900000"/>
          </a:xfrm>
          <a:prstGeom prst="rect">
            <a:avLst/>
          </a:prstGeom>
          <a:solidFill>
            <a:srgbClr val="8BD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latin typeface="Calibri Light"/>
              <a:ea typeface="Calibri Light"/>
              <a:cs typeface="Calibri Light"/>
            </a:endParaRPr>
          </a:p>
        </p:txBody>
      </p:sp>
      <p:sp>
        <p:nvSpPr>
          <p:cNvPr id="14" name="Segnaposto piè di pagina 4">
            <a:extLst>
              <a:ext uri="{FF2B5EF4-FFF2-40B4-BE49-F238E27FC236}">
                <a16:creationId xmlns:a16="http://schemas.microsoft.com/office/drawing/2014/main" id="{4579C5ED-FFF7-E344-8FCE-9566DC5E84D6}"/>
              </a:ext>
            </a:extLst>
          </p:cNvPr>
          <p:cNvSpPr>
            <a:spLocks noGrp="1"/>
          </p:cNvSpPr>
          <p:nvPr>
            <p:ph type="ftr" sz="quarter" idx="3"/>
          </p:nvPr>
        </p:nvSpPr>
        <p:spPr>
          <a:xfrm>
            <a:off x="204184" y="6398438"/>
            <a:ext cx="1073154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Tree>
    <p:extLst>
      <p:ext uri="{BB962C8B-B14F-4D97-AF65-F5344CB8AC3E}">
        <p14:creationId xmlns:p14="http://schemas.microsoft.com/office/powerpoint/2010/main" val="906321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1037968" y="0"/>
            <a:ext cx="10544432" cy="1143000"/>
          </a:xfrm>
        </p:spPr>
        <p:txBody>
          <a:bodyPr/>
          <a:lstStyle>
            <a:lvl1pPr>
              <a:defRPr/>
            </a:lvl1pPr>
          </a:lstStyle>
          <a:p>
            <a:r>
              <a:rPr lang="it-IT"/>
              <a:t>Fare clic per modificare lo stile del titolo dello schema</a:t>
            </a: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Modifica gli stili del testo dello schema
Secondo livello
Terzo livello
Quarto livello
Quinto livello</a:t>
            </a:r>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Modifica gli stili del testo dello schema
Secondo livello
Terzo livello
Quarto livello
Quinto livello</a:t>
            </a:r>
          </a:p>
        </p:txBody>
      </p:sp>
      <p:sp>
        <p:nvSpPr>
          <p:cNvPr id="9" name="Segnaposto numero diapositiva 8"/>
          <p:cNvSpPr>
            <a:spLocks noGrp="1"/>
          </p:cNvSpPr>
          <p:nvPr>
            <p:ph type="sldNum" sz="quarter" idx="12"/>
          </p:nvPr>
        </p:nvSpPr>
        <p:spPr>
          <a:xfrm>
            <a:off x="11129319" y="6400800"/>
            <a:ext cx="906161" cy="365125"/>
          </a:xfrm>
        </p:spPr>
        <p:txBody>
          <a:bodyPr/>
          <a:lstStyle/>
          <a:p>
            <a:fld id="{ABF4B31E-2D6D-3D43-86E8-E074AD6C9D3B}" type="slidenum">
              <a:rPr lang="it-IT" smtClean="0"/>
              <a:t>‹#›</a:t>
            </a:fld>
            <a:endParaRPr lang="it-IT"/>
          </a:p>
        </p:txBody>
      </p:sp>
      <p:sp>
        <p:nvSpPr>
          <p:cNvPr id="11" name="Google Shape;11;p2"/>
          <p:cNvSpPr/>
          <p:nvPr userDrawn="1"/>
        </p:nvSpPr>
        <p:spPr>
          <a:xfrm>
            <a:off x="6955922" y="6809623"/>
            <a:ext cx="1690113" cy="63719"/>
          </a:xfrm>
          <a:prstGeom prst="rect">
            <a:avLst/>
          </a:prstGeom>
          <a:solidFill>
            <a:srgbClr val="0C9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latin typeface="Calibri Light"/>
              <a:ea typeface="Calibri Light"/>
              <a:cs typeface="Calibri Light"/>
            </a:endParaRPr>
          </a:p>
        </p:txBody>
      </p:sp>
      <p:sp>
        <p:nvSpPr>
          <p:cNvPr id="12" name="Google Shape;12;p2"/>
          <p:cNvSpPr/>
          <p:nvPr userDrawn="1"/>
        </p:nvSpPr>
        <p:spPr>
          <a:xfrm>
            <a:off x="7918076" y="6809623"/>
            <a:ext cx="1690113" cy="63719"/>
          </a:xfrm>
          <a:prstGeom prst="rect">
            <a:avLst/>
          </a:prstGeom>
          <a:solidFill>
            <a:srgbClr val="055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latin typeface="Calibri Light"/>
              <a:ea typeface="Calibri Light"/>
              <a:cs typeface="Calibri Light"/>
            </a:endParaRPr>
          </a:p>
        </p:txBody>
      </p:sp>
      <p:sp>
        <p:nvSpPr>
          <p:cNvPr id="13" name="Google Shape;14;p2"/>
          <p:cNvSpPr/>
          <p:nvPr userDrawn="1"/>
        </p:nvSpPr>
        <p:spPr>
          <a:xfrm>
            <a:off x="162" y="6809623"/>
            <a:ext cx="12215037" cy="63719"/>
          </a:xfrm>
          <a:prstGeom prst="rect">
            <a:avLst/>
          </a:prstGeom>
          <a:solidFill>
            <a:srgbClr val="1CC1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latin typeface="Calibri Light"/>
              <a:ea typeface="Calibri Light"/>
              <a:cs typeface="Calibri Light"/>
            </a:endParaRPr>
          </a:p>
        </p:txBody>
      </p:sp>
      <p:sp>
        <p:nvSpPr>
          <p:cNvPr id="14" name="Google Shape;131;p18">
            <a:extLst>
              <a:ext uri="{FF2B5EF4-FFF2-40B4-BE49-F238E27FC236}">
                <a16:creationId xmlns:a16="http://schemas.microsoft.com/office/drawing/2014/main" id="{01EFB907-3601-CA4F-BA6A-98913FDC0C87}"/>
              </a:ext>
            </a:extLst>
          </p:cNvPr>
          <p:cNvSpPr/>
          <p:nvPr userDrawn="1"/>
        </p:nvSpPr>
        <p:spPr>
          <a:xfrm>
            <a:off x="0" y="0"/>
            <a:ext cx="900000" cy="900000"/>
          </a:xfrm>
          <a:prstGeom prst="rect">
            <a:avLst/>
          </a:prstGeom>
          <a:solidFill>
            <a:srgbClr val="8BD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latin typeface="Calibri Light"/>
              <a:ea typeface="Calibri Light"/>
              <a:cs typeface="Calibri Light"/>
            </a:endParaRPr>
          </a:p>
        </p:txBody>
      </p:sp>
      <p:sp>
        <p:nvSpPr>
          <p:cNvPr id="15" name="Segnaposto piè di pagina 4">
            <a:extLst>
              <a:ext uri="{FF2B5EF4-FFF2-40B4-BE49-F238E27FC236}">
                <a16:creationId xmlns:a16="http://schemas.microsoft.com/office/drawing/2014/main" id="{8FE2D3C9-753F-5340-B03F-80A0D7621355}"/>
              </a:ext>
            </a:extLst>
          </p:cNvPr>
          <p:cNvSpPr>
            <a:spLocks noGrp="1"/>
          </p:cNvSpPr>
          <p:nvPr>
            <p:ph type="ftr" sz="quarter" idx="13"/>
          </p:nvPr>
        </p:nvSpPr>
        <p:spPr>
          <a:xfrm>
            <a:off x="204184" y="6398438"/>
            <a:ext cx="1073154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Tree>
    <p:extLst>
      <p:ext uri="{BB962C8B-B14F-4D97-AF65-F5344CB8AC3E}">
        <p14:creationId xmlns:p14="http://schemas.microsoft.com/office/powerpoint/2010/main" val="3935777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1223319" y="0"/>
            <a:ext cx="10630929" cy="1143000"/>
          </a:xfrm>
        </p:spPr>
        <p:txBody>
          <a:bodyPr/>
          <a:lstStyle/>
          <a:p>
            <a:r>
              <a:rPr lang="it-IT"/>
              <a:t>Fare clic per modificare lo stile del titolo dello schema</a:t>
            </a:r>
          </a:p>
        </p:txBody>
      </p:sp>
      <p:sp>
        <p:nvSpPr>
          <p:cNvPr id="7" name="Google Shape;11;p2"/>
          <p:cNvSpPr/>
          <p:nvPr userDrawn="1"/>
        </p:nvSpPr>
        <p:spPr>
          <a:xfrm>
            <a:off x="6955922" y="6809623"/>
            <a:ext cx="1690113" cy="63719"/>
          </a:xfrm>
          <a:prstGeom prst="rect">
            <a:avLst/>
          </a:prstGeom>
          <a:solidFill>
            <a:srgbClr val="0C9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latin typeface="Calibri Light"/>
              <a:ea typeface="Calibri Light"/>
              <a:cs typeface="Calibri Light"/>
            </a:endParaRPr>
          </a:p>
        </p:txBody>
      </p:sp>
      <p:sp>
        <p:nvSpPr>
          <p:cNvPr id="8" name="Google Shape;12;p2"/>
          <p:cNvSpPr/>
          <p:nvPr userDrawn="1"/>
        </p:nvSpPr>
        <p:spPr>
          <a:xfrm>
            <a:off x="7918076" y="6809623"/>
            <a:ext cx="1690113" cy="63719"/>
          </a:xfrm>
          <a:prstGeom prst="rect">
            <a:avLst/>
          </a:prstGeom>
          <a:solidFill>
            <a:srgbClr val="055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latin typeface="Calibri Light"/>
              <a:ea typeface="Calibri Light"/>
              <a:cs typeface="Calibri Light"/>
            </a:endParaRPr>
          </a:p>
        </p:txBody>
      </p:sp>
      <p:sp>
        <p:nvSpPr>
          <p:cNvPr id="9" name="Google Shape;14;p2"/>
          <p:cNvSpPr/>
          <p:nvPr userDrawn="1"/>
        </p:nvSpPr>
        <p:spPr>
          <a:xfrm>
            <a:off x="162" y="6809623"/>
            <a:ext cx="12215037" cy="63719"/>
          </a:xfrm>
          <a:prstGeom prst="rect">
            <a:avLst/>
          </a:prstGeom>
          <a:solidFill>
            <a:srgbClr val="1CC1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latin typeface="Calibri Light"/>
              <a:ea typeface="Calibri Light"/>
              <a:cs typeface="Calibri Light"/>
            </a:endParaRPr>
          </a:p>
        </p:txBody>
      </p:sp>
      <p:sp>
        <p:nvSpPr>
          <p:cNvPr id="10" name="Segnaposto numero diapositiva 8">
            <a:extLst>
              <a:ext uri="{FF2B5EF4-FFF2-40B4-BE49-F238E27FC236}">
                <a16:creationId xmlns:a16="http://schemas.microsoft.com/office/drawing/2014/main" id="{72925A27-619E-114D-A6D6-4549FD2A67EA}"/>
              </a:ext>
            </a:extLst>
          </p:cNvPr>
          <p:cNvSpPr>
            <a:spLocks noGrp="1"/>
          </p:cNvSpPr>
          <p:nvPr>
            <p:ph type="sldNum" sz="quarter" idx="12"/>
          </p:nvPr>
        </p:nvSpPr>
        <p:spPr>
          <a:xfrm>
            <a:off x="11129319" y="6400800"/>
            <a:ext cx="906161" cy="365125"/>
          </a:xfrm>
        </p:spPr>
        <p:txBody>
          <a:bodyPr/>
          <a:lstStyle/>
          <a:p>
            <a:fld id="{ABF4B31E-2D6D-3D43-86E8-E074AD6C9D3B}" type="slidenum">
              <a:rPr lang="it-IT" smtClean="0"/>
              <a:t>‹#›</a:t>
            </a:fld>
            <a:endParaRPr lang="it-IT"/>
          </a:p>
        </p:txBody>
      </p:sp>
      <p:sp>
        <p:nvSpPr>
          <p:cNvPr id="11" name="Google Shape;131;p18">
            <a:extLst>
              <a:ext uri="{FF2B5EF4-FFF2-40B4-BE49-F238E27FC236}">
                <a16:creationId xmlns:a16="http://schemas.microsoft.com/office/drawing/2014/main" id="{B0D5E3B6-BCBA-F84E-A9BD-8E0174440F82}"/>
              </a:ext>
            </a:extLst>
          </p:cNvPr>
          <p:cNvSpPr/>
          <p:nvPr userDrawn="1"/>
        </p:nvSpPr>
        <p:spPr>
          <a:xfrm>
            <a:off x="0" y="0"/>
            <a:ext cx="900000" cy="900000"/>
          </a:xfrm>
          <a:prstGeom prst="rect">
            <a:avLst/>
          </a:prstGeom>
          <a:solidFill>
            <a:srgbClr val="8BD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latin typeface="Calibri Light"/>
              <a:ea typeface="Calibri Light"/>
              <a:cs typeface="Calibri Light"/>
            </a:endParaRPr>
          </a:p>
        </p:txBody>
      </p:sp>
      <p:sp>
        <p:nvSpPr>
          <p:cNvPr id="12" name="Segnaposto piè di pagina 4">
            <a:extLst>
              <a:ext uri="{FF2B5EF4-FFF2-40B4-BE49-F238E27FC236}">
                <a16:creationId xmlns:a16="http://schemas.microsoft.com/office/drawing/2014/main" id="{5E4DDE6E-5DD6-6749-BE75-6806B47D7881}"/>
              </a:ext>
            </a:extLst>
          </p:cNvPr>
          <p:cNvSpPr>
            <a:spLocks noGrp="1"/>
          </p:cNvSpPr>
          <p:nvPr>
            <p:ph type="ftr" sz="quarter" idx="3"/>
          </p:nvPr>
        </p:nvSpPr>
        <p:spPr>
          <a:xfrm>
            <a:off x="204184" y="6398438"/>
            <a:ext cx="1073154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Tree>
    <p:extLst>
      <p:ext uri="{BB962C8B-B14F-4D97-AF65-F5344CB8AC3E}">
        <p14:creationId xmlns:p14="http://schemas.microsoft.com/office/powerpoint/2010/main" val="764830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6" name="Google Shape;11;p2"/>
          <p:cNvSpPr/>
          <p:nvPr userDrawn="1"/>
        </p:nvSpPr>
        <p:spPr>
          <a:xfrm>
            <a:off x="6955922" y="6809623"/>
            <a:ext cx="1690113" cy="63719"/>
          </a:xfrm>
          <a:prstGeom prst="rect">
            <a:avLst/>
          </a:prstGeom>
          <a:solidFill>
            <a:srgbClr val="0C9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latin typeface="Calibri Light"/>
              <a:ea typeface="Calibri Light"/>
              <a:cs typeface="Calibri Light"/>
            </a:endParaRPr>
          </a:p>
        </p:txBody>
      </p:sp>
      <p:sp>
        <p:nvSpPr>
          <p:cNvPr id="7" name="Google Shape;12;p2"/>
          <p:cNvSpPr/>
          <p:nvPr userDrawn="1"/>
        </p:nvSpPr>
        <p:spPr>
          <a:xfrm>
            <a:off x="7918076" y="6809623"/>
            <a:ext cx="1690113" cy="63719"/>
          </a:xfrm>
          <a:prstGeom prst="rect">
            <a:avLst/>
          </a:prstGeom>
          <a:solidFill>
            <a:srgbClr val="055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latin typeface="Calibri Light"/>
              <a:ea typeface="Calibri Light"/>
              <a:cs typeface="Calibri Light"/>
            </a:endParaRPr>
          </a:p>
        </p:txBody>
      </p:sp>
      <p:sp>
        <p:nvSpPr>
          <p:cNvPr id="8" name="Google Shape;14;p2"/>
          <p:cNvSpPr/>
          <p:nvPr userDrawn="1"/>
        </p:nvSpPr>
        <p:spPr>
          <a:xfrm>
            <a:off x="162" y="6809623"/>
            <a:ext cx="12215037" cy="63719"/>
          </a:xfrm>
          <a:prstGeom prst="rect">
            <a:avLst/>
          </a:prstGeom>
          <a:solidFill>
            <a:srgbClr val="1CC1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latin typeface="Calibri Light"/>
              <a:ea typeface="Calibri Light"/>
              <a:cs typeface="Calibri Light"/>
            </a:endParaRPr>
          </a:p>
        </p:txBody>
      </p:sp>
      <p:sp>
        <p:nvSpPr>
          <p:cNvPr id="9" name="Segnaposto numero diapositiva 8">
            <a:extLst>
              <a:ext uri="{FF2B5EF4-FFF2-40B4-BE49-F238E27FC236}">
                <a16:creationId xmlns:a16="http://schemas.microsoft.com/office/drawing/2014/main" id="{D0E60219-3933-8F4E-A008-511BC7E14598}"/>
              </a:ext>
            </a:extLst>
          </p:cNvPr>
          <p:cNvSpPr>
            <a:spLocks noGrp="1"/>
          </p:cNvSpPr>
          <p:nvPr>
            <p:ph type="sldNum" sz="quarter" idx="12"/>
          </p:nvPr>
        </p:nvSpPr>
        <p:spPr>
          <a:xfrm>
            <a:off x="11129319" y="6400800"/>
            <a:ext cx="906161" cy="365125"/>
          </a:xfrm>
        </p:spPr>
        <p:txBody>
          <a:bodyPr/>
          <a:lstStyle/>
          <a:p>
            <a:fld id="{ABF4B31E-2D6D-3D43-86E8-E074AD6C9D3B}" type="slidenum">
              <a:rPr lang="it-IT" smtClean="0"/>
              <a:t>‹#›</a:t>
            </a:fld>
            <a:endParaRPr lang="it-IT"/>
          </a:p>
        </p:txBody>
      </p:sp>
      <p:sp>
        <p:nvSpPr>
          <p:cNvPr id="10" name="Google Shape;131;p18">
            <a:extLst>
              <a:ext uri="{FF2B5EF4-FFF2-40B4-BE49-F238E27FC236}">
                <a16:creationId xmlns:a16="http://schemas.microsoft.com/office/drawing/2014/main" id="{14FFCC9B-3001-2D4E-91FA-3BF2447012BE}"/>
              </a:ext>
            </a:extLst>
          </p:cNvPr>
          <p:cNvSpPr/>
          <p:nvPr userDrawn="1"/>
        </p:nvSpPr>
        <p:spPr>
          <a:xfrm>
            <a:off x="0" y="0"/>
            <a:ext cx="900000" cy="900000"/>
          </a:xfrm>
          <a:prstGeom prst="rect">
            <a:avLst/>
          </a:prstGeom>
          <a:solidFill>
            <a:srgbClr val="8BD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latin typeface="Calibri Light"/>
              <a:ea typeface="Calibri Light"/>
              <a:cs typeface="Calibri Light"/>
            </a:endParaRPr>
          </a:p>
        </p:txBody>
      </p:sp>
      <p:sp>
        <p:nvSpPr>
          <p:cNvPr id="11" name="Segnaposto piè di pagina 4">
            <a:extLst>
              <a:ext uri="{FF2B5EF4-FFF2-40B4-BE49-F238E27FC236}">
                <a16:creationId xmlns:a16="http://schemas.microsoft.com/office/drawing/2014/main" id="{5A38928E-306C-FE48-924A-1EB42C705FD0}"/>
              </a:ext>
            </a:extLst>
          </p:cNvPr>
          <p:cNvSpPr>
            <a:spLocks noGrp="1"/>
          </p:cNvSpPr>
          <p:nvPr>
            <p:ph type="ftr" sz="quarter" idx="3"/>
          </p:nvPr>
        </p:nvSpPr>
        <p:spPr>
          <a:xfrm>
            <a:off x="204184" y="6398438"/>
            <a:ext cx="1073154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Tree>
    <p:extLst>
      <p:ext uri="{BB962C8B-B14F-4D97-AF65-F5344CB8AC3E}">
        <p14:creationId xmlns:p14="http://schemas.microsoft.com/office/powerpoint/2010/main" val="3280054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020913" y="273050"/>
            <a:ext cx="3599771" cy="1162050"/>
          </a:xfrm>
        </p:spPr>
        <p:txBody>
          <a:bodyPr anchor="b"/>
          <a:lstStyle>
            <a:lvl1pPr algn="l">
              <a:defRPr sz="2000" b="1"/>
            </a:lvl1pPr>
          </a:lstStyle>
          <a:p>
            <a:r>
              <a:rPr lang="it-IT"/>
              <a:t>Fare clic per modificare lo stile del titolo dello schema</a:t>
            </a:r>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
Secondo livello
Terzo livello
Quarto livello
Quinto livello</a:t>
            </a:r>
          </a:p>
        </p:txBody>
      </p:sp>
      <p:sp>
        <p:nvSpPr>
          <p:cNvPr id="4" name="Segnaposto testo 3"/>
          <p:cNvSpPr>
            <a:spLocks noGrp="1"/>
          </p:cNvSpPr>
          <p:nvPr>
            <p:ph type="body" sz="half" idx="2"/>
          </p:nvPr>
        </p:nvSpPr>
        <p:spPr>
          <a:xfrm>
            <a:off x="1020913" y="1435101"/>
            <a:ext cx="359977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p>
        </p:txBody>
      </p:sp>
      <p:sp>
        <p:nvSpPr>
          <p:cNvPr id="9" name="Google Shape;11;p2"/>
          <p:cNvSpPr/>
          <p:nvPr userDrawn="1"/>
        </p:nvSpPr>
        <p:spPr>
          <a:xfrm>
            <a:off x="6955922" y="6809623"/>
            <a:ext cx="1690113" cy="63719"/>
          </a:xfrm>
          <a:prstGeom prst="rect">
            <a:avLst/>
          </a:prstGeom>
          <a:solidFill>
            <a:srgbClr val="0C9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latin typeface="Calibri Light"/>
              <a:ea typeface="Calibri Light"/>
              <a:cs typeface="Calibri Light"/>
            </a:endParaRPr>
          </a:p>
        </p:txBody>
      </p:sp>
      <p:sp>
        <p:nvSpPr>
          <p:cNvPr id="10" name="Google Shape;12;p2"/>
          <p:cNvSpPr/>
          <p:nvPr userDrawn="1"/>
        </p:nvSpPr>
        <p:spPr>
          <a:xfrm>
            <a:off x="7918076" y="6809623"/>
            <a:ext cx="1690113" cy="63719"/>
          </a:xfrm>
          <a:prstGeom prst="rect">
            <a:avLst/>
          </a:prstGeom>
          <a:solidFill>
            <a:srgbClr val="055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latin typeface="Calibri Light"/>
              <a:ea typeface="Calibri Light"/>
              <a:cs typeface="Calibri Light"/>
            </a:endParaRPr>
          </a:p>
        </p:txBody>
      </p:sp>
      <p:sp>
        <p:nvSpPr>
          <p:cNvPr id="11" name="Google Shape;14;p2"/>
          <p:cNvSpPr/>
          <p:nvPr userDrawn="1"/>
        </p:nvSpPr>
        <p:spPr>
          <a:xfrm>
            <a:off x="162" y="6809623"/>
            <a:ext cx="12215037" cy="63719"/>
          </a:xfrm>
          <a:prstGeom prst="rect">
            <a:avLst/>
          </a:prstGeom>
          <a:solidFill>
            <a:srgbClr val="1CC1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latin typeface="Calibri Light"/>
              <a:ea typeface="Calibri Light"/>
              <a:cs typeface="Calibri Light"/>
            </a:endParaRPr>
          </a:p>
        </p:txBody>
      </p:sp>
      <p:sp>
        <p:nvSpPr>
          <p:cNvPr id="12" name="Segnaposto numero diapositiva 8">
            <a:extLst>
              <a:ext uri="{FF2B5EF4-FFF2-40B4-BE49-F238E27FC236}">
                <a16:creationId xmlns:a16="http://schemas.microsoft.com/office/drawing/2014/main" id="{F603F465-4B0F-354D-B709-F0586727FD91}"/>
              </a:ext>
            </a:extLst>
          </p:cNvPr>
          <p:cNvSpPr>
            <a:spLocks noGrp="1"/>
          </p:cNvSpPr>
          <p:nvPr>
            <p:ph type="sldNum" sz="quarter" idx="12"/>
          </p:nvPr>
        </p:nvSpPr>
        <p:spPr>
          <a:xfrm>
            <a:off x="11129319" y="6400800"/>
            <a:ext cx="906161" cy="365125"/>
          </a:xfrm>
        </p:spPr>
        <p:txBody>
          <a:bodyPr/>
          <a:lstStyle/>
          <a:p>
            <a:fld id="{ABF4B31E-2D6D-3D43-86E8-E074AD6C9D3B}" type="slidenum">
              <a:rPr lang="it-IT" smtClean="0"/>
              <a:t>‹#›</a:t>
            </a:fld>
            <a:endParaRPr lang="it-IT"/>
          </a:p>
        </p:txBody>
      </p:sp>
      <p:sp>
        <p:nvSpPr>
          <p:cNvPr id="13" name="Google Shape;131;p18">
            <a:extLst>
              <a:ext uri="{FF2B5EF4-FFF2-40B4-BE49-F238E27FC236}">
                <a16:creationId xmlns:a16="http://schemas.microsoft.com/office/drawing/2014/main" id="{478B1528-714E-B741-A91D-F798F744FF2F}"/>
              </a:ext>
            </a:extLst>
          </p:cNvPr>
          <p:cNvSpPr/>
          <p:nvPr userDrawn="1"/>
        </p:nvSpPr>
        <p:spPr>
          <a:xfrm>
            <a:off x="0" y="0"/>
            <a:ext cx="900000" cy="900000"/>
          </a:xfrm>
          <a:prstGeom prst="rect">
            <a:avLst/>
          </a:prstGeom>
          <a:solidFill>
            <a:srgbClr val="8BD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latin typeface="Calibri Light"/>
              <a:ea typeface="Calibri Light"/>
              <a:cs typeface="Calibri Light"/>
            </a:endParaRPr>
          </a:p>
        </p:txBody>
      </p:sp>
      <p:sp>
        <p:nvSpPr>
          <p:cNvPr id="14" name="Segnaposto piè di pagina 4">
            <a:extLst>
              <a:ext uri="{FF2B5EF4-FFF2-40B4-BE49-F238E27FC236}">
                <a16:creationId xmlns:a16="http://schemas.microsoft.com/office/drawing/2014/main" id="{A67C47D0-5C3E-F842-83D0-BE973AAE763F}"/>
              </a:ext>
            </a:extLst>
          </p:cNvPr>
          <p:cNvSpPr>
            <a:spLocks noGrp="1"/>
          </p:cNvSpPr>
          <p:nvPr>
            <p:ph type="ftr" sz="quarter" idx="3"/>
          </p:nvPr>
        </p:nvSpPr>
        <p:spPr>
          <a:xfrm>
            <a:off x="204184" y="6398438"/>
            <a:ext cx="1073154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Tree>
    <p:extLst>
      <p:ext uri="{BB962C8B-B14F-4D97-AF65-F5344CB8AC3E}">
        <p14:creationId xmlns:p14="http://schemas.microsoft.com/office/powerpoint/2010/main" val="2986311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lo stile del titolo dello schema</a:t>
            </a:r>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p>
        </p:txBody>
      </p:sp>
      <p:sp>
        <p:nvSpPr>
          <p:cNvPr id="9" name="Google Shape;11;p2"/>
          <p:cNvSpPr/>
          <p:nvPr userDrawn="1"/>
        </p:nvSpPr>
        <p:spPr>
          <a:xfrm>
            <a:off x="6955922" y="6809623"/>
            <a:ext cx="1690113" cy="63719"/>
          </a:xfrm>
          <a:prstGeom prst="rect">
            <a:avLst/>
          </a:prstGeom>
          <a:solidFill>
            <a:srgbClr val="0C9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latin typeface="Calibri Light"/>
              <a:ea typeface="Calibri Light"/>
              <a:cs typeface="Calibri Light"/>
            </a:endParaRPr>
          </a:p>
        </p:txBody>
      </p:sp>
      <p:sp>
        <p:nvSpPr>
          <p:cNvPr id="10" name="Google Shape;12;p2"/>
          <p:cNvSpPr/>
          <p:nvPr userDrawn="1"/>
        </p:nvSpPr>
        <p:spPr>
          <a:xfrm>
            <a:off x="7918076" y="6809623"/>
            <a:ext cx="1690113" cy="63719"/>
          </a:xfrm>
          <a:prstGeom prst="rect">
            <a:avLst/>
          </a:prstGeom>
          <a:solidFill>
            <a:srgbClr val="055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latin typeface="Calibri Light"/>
              <a:ea typeface="Calibri Light"/>
              <a:cs typeface="Calibri Light"/>
            </a:endParaRPr>
          </a:p>
        </p:txBody>
      </p:sp>
      <p:sp>
        <p:nvSpPr>
          <p:cNvPr id="11" name="Google Shape;14;p2"/>
          <p:cNvSpPr/>
          <p:nvPr userDrawn="1"/>
        </p:nvSpPr>
        <p:spPr>
          <a:xfrm>
            <a:off x="162" y="6809623"/>
            <a:ext cx="12215037" cy="63719"/>
          </a:xfrm>
          <a:prstGeom prst="rect">
            <a:avLst/>
          </a:prstGeom>
          <a:solidFill>
            <a:srgbClr val="1CC1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latin typeface="Calibri Light"/>
              <a:ea typeface="Calibri Light"/>
              <a:cs typeface="Calibri Light"/>
            </a:endParaRPr>
          </a:p>
        </p:txBody>
      </p:sp>
      <p:sp>
        <p:nvSpPr>
          <p:cNvPr id="12" name="Segnaposto numero diapositiva 8">
            <a:extLst>
              <a:ext uri="{FF2B5EF4-FFF2-40B4-BE49-F238E27FC236}">
                <a16:creationId xmlns:a16="http://schemas.microsoft.com/office/drawing/2014/main" id="{8005A174-B5B5-0647-AADF-E0AF1B294159}"/>
              </a:ext>
            </a:extLst>
          </p:cNvPr>
          <p:cNvSpPr>
            <a:spLocks noGrp="1"/>
          </p:cNvSpPr>
          <p:nvPr>
            <p:ph type="sldNum" sz="quarter" idx="12"/>
          </p:nvPr>
        </p:nvSpPr>
        <p:spPr>
          <a:xfrm>
            <a:off x="11129319" y="6400800"/>
            <a:ext cx="906161" cy="365125"/>
          </a:xfrm>
        </p:spPr>
        <p:txBody>
          <a:bodyPr/>
          <a:lstStyle/>
          <a:p>
            <a:fld id="{ABF4B31E-2D6D-3D43-86E8-E074AD6C9D3B}" type="slidenum">
              <a:rPr lang="it-IT" smtClean="0"/>
              <a:t>‹#›</a:t>
            </a:fld>
            <a:endParaRPr lang="it-IT"/>
          </a:p>
        </p:txBody>
      </p:sp>
      <p:sp>
        <p:nvSpPr>
          <p:cNvPr id="13" name="Google Shape;131;p18">
            <a:extLst>
              <a:ext uri="{FF2B5EF4-FFF2-40B4-BE49-F238E27FC236}">
                <a16:creationId xmlns:a16="http://schemas.microsoft.com/office/drawing/2014/main" id="{F759C94A-E5A8-E547-9C49-B8EC5C90DDE9}"/>
              </a:ext>
            </a:extLst>
          </p:cNvPr>
          <p:cNvSpPr/>
          <p:nvPr userDrawn="1"/>
        </p:nvSpPr>
        <p:spPr>
          <a:xfrm>
            <a:off x="0" y="0"/>
            <a:ext cx="900000" cy="900000"/>
          </a:xfrm>
          <a:prstGeom prst="rect">
            <a:avLst/>
          </a:prstGeom>
          <a:solidFill>
            <a:srgbClr val="8BD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latin typeface="Calibri Light"/>
              <a:ea typeface="Calibri Light"/>
              <a:cs typeface="Calibri Light"/>
            </a:endParaRPr>
          </a:p>
        </p:txBody>
      </p:sp>
      <p:sp>
        <p:nvSpPr>
          <p:cNvPr id="14" name="Segnaposto piè di pagina 4">
            <a:extLst>
              <a:ext uri="{FF2B5EF4-FFF2-40B4-BE49-F238E27FC236}">
                <a16:creationId xmlns:a16="http://schemas.microsoft.com/office/drawing/2014/main" id="{16268074-79AC-3A44-B8E7-460CF4640029}"/>
              </a:ext>
            </a:extLst>
          </p:cNvPr>
          <p:cNvSpPr>
            <a:spLocks noGrp="1"/>
          </p:cNvSpPr>
          <p:nvPr>
            <p:ph type="ftr" sz="quarter" idx="3"/>
          </p:nvPr>
        </p:nvSpPr>
        <p:spPr>
          <a:xfrm>
            <a:off x="204184" y="6398438"/>
            <a:ext cx="1073154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Tree>
    <p:extLst>
      <p:ext uri="{BB962C8B-B14F-4D97-AF65-F5344CB8AC3E}">
        <p14:creationId xmlns:p14="http://schemas.microsoft.com/office/powerpoint/2010/main" val="3523914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it-IT" dirty="0"/>
              <a:t>Fare clic per modificare stile</a:t>
            </a:r>
          </a:p>
        </p:txBody>
      </p:sp>
      <p:sp>
        <p:nvSpPr>
          <p:cNvPr id="3" name="Segnaposto tes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it-IT"/>
          </a:p>
        </p:txBody>
      </p:sp>
      <p:sp>
        <p:nvSpPr>
          <p:cNvPr id="5" name="Segnaposto piè di pa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
        <p:nvSpPr>
          <p:cNvPr id="6" name="Segnaposto numero diapos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F4B31E-2D6D-3D43-86E8-E074AD6C9D3B}" type="slidenum">
              <a:rPr lang="it-IT" smtClean="0"/>
              <a:t>‹#›</a:t>
            </a:fld>
            <a:endParaRPr lang="it-IT"/>
          </a:p>
        </p:txBody>
      </p:sp>
    </p:spTree>
    <p:extLst>
      <p:ext uri="{BB962C8B-B14F-4D97-AF65-F5344CB8AC3E}">
        <p14:creationId xmlns:p14="http://schemas.microsoft.com/office/powerpoint/2010/main" val="37610447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epidemicdatathon.co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hyperlink" Target="https://www.mldyn2020sns.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info@sobigdata.eu"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C3A47E8-5994-694C-9F42-6CF99C06AFA2}"/>
              </a:ext>
            </a:extLst>
          </p:cNvPr>
          <p:cNvSpPr>
            <a:spLocks noGrp="1"/>
          </p:cNvSpPr>
          <p:nvPr>
            <p:ph type="ctrTitle"/>
          </p:nvPr>
        </p:nvSpPr>
        <p:spPr>
          <a:xfrm>
            <a:off x="109981" y="2617729"/>
            <a:ext cx="10864256" cy="1159800"/>
          </a:xfrm>
        </p:spPr>
        <p:txBody>
          <a:bodyPr/>
          <a:lstStyle/>
          <a:p>
            <a:r>
              <a:rPr lang="en-GB" b="1" dirty="0"/>
              <a:t>Training the Next Generation </a:t>
            </a:r>
            <a:br>
              <a:rPr lang="en-GB" b="1" dirty="0"/>
            </a:br>
            <a:r>
              <a:rPr lang="en-GB" b="1" dirty="0"/>
              <a:t>of Data Scientists for Social Good</a:t>
            </a:r>
            <a:br>
              <a:rPr lang="en-GB" dirty="0"/>
            </a:br>
            <a:endParaRPr lang="en-GB" dirty="0"/>
          </a:p>
        </p:txBody>
      </p:sp>
      <p:sp>
        <p:nvSpPr>
          <p:cNvPr id="3" name="Segnaposto testo 2">
            <a:extLst>
              <a:ext uri="{FF2B5EF4-FFF2-40B4-BE49-F238E27FC236}">
                <a16:creationId xmlns:a16="http://schemas.microsoft.com/office/drawing/2014/main" id="{F8FA00C9-04A0-AB40-950C-3F8239CE9040}"/>
              </a:ext>
            </a:extLst>
          </p:cNvPr>
          <p:cNvSpPr>
            <a:spLocks noGrp="1"/>
          </p:cNvSpPr>
          <p:nvPr>
            <p:ph type="body" sz="quarter" idx="10"/>
          </p:nvPr>
        </p:nvSpPr>
        <p:spPr/>
        <p:txBody>
          <a:bodyPr/>
          <a:lstStyle/>
          <a:p>
            <a:r>
              <a:rPr lang="it-IT" dirty="0"/>
              <a:t>Mark Coté (KCL)</a:t>
            </a:r>
          </a:p>
          <a:p>
            <a:r>
              <a:rPr lang="it-IT" dirty="0"/>
              <a:t>Giulio Rossetti (CNR)</a:t>
            </a:r>
          </a:p>
        </p:txBody>
      </p:sp>
      <p:sp>
        <p:nvSpPr>
          <p:cNvPr id="4" name="Segnaposto piè di pagina 3">
            <a:extLst>
              <a:ext uri="{FF2B5EF4-FFF2-40B4-BE49-F238E27FC236}">
                <a16:creationId xmlns:a16="http://schemas.microsoft.com/office/drawing/2014/main" id="{47B18068-1C49-0549-9D46-A00F65FA7F02}"/>
              </a:ext>
            </a:extLst>
          </p:cNvPr>
          <p:cNvSpPr>
            <a:spLocks noGrp="1"/>
          </p:cNvSpPr>
          <p:nvPr>
            <p:ph type="ftr" sz="quarter" idx="3"/>
          </p:nvPr>
        </p:nvSpPr>
        <p:spPr/>
        <p:txBody>
          <a:bodyPr/>
          <a:lstStyle/>
          <a:p>
            <a:r>
              <a:rPr lang="en-GB" dirty="0"/>
              <a:t>EGI Conference 2020 - SoBigData Research Infrastructure Workshop</a:t>
            </a:r>
          </a:p>
        </p:txBody>
      </p:sp>
    </p:spTree>
    <p:extLst>
      <p:ext uri="{BB962C8B-B14F-4D97-AF65-F5344CB8AC3E}">
        <p14:creationId xmlns:p14="http://schemas.microsoft.com/office/powerpoint/2010/main" val="3156170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D230208-78E1-9E40-96E9-134189668FDC}"/>
              </a:ext>
            </a:extLst>
          </p:cNvPr>
          <p:cNvSpPr>
            <a:spLocks noGrp="1"/>
          </p:cNvSpPr>
          <p:nvPr>
            <p:ph type="title"/>
          </p:nvPr>
        </p:nvSpPr>
        <p:spPr/>
        <p:txBody>
          <a:bodyPr>
            <a:normAutofit fontScale="90000"/>
          </a:bodyPr>
          <a:lstStyle/>
          <a:p>
            <a:r>
              <a:rPr lang="en-GB" dirty="0"/>
              <a:t>Training Data Scientists for Social Good</a:t>
            </a:r>
          </a:p>
        </p:txBody>
      </p:sp>
      <p:sp>
        <p:nvSpPr>
          <p:cNvPr id="3" name="Segnaposto contenuto 2">
            <a:extLst>
              <a:ext uri="{FF2B5EF4-FFF2-40B4-BE49-F238E27FC236}">
                <a16:creationId xmlns:a16="http://schemas.microsoft.com/office/drawing/2014/main" id="{AF9024CD-476D-114C-B60F-ECAD36BFAC0D}"/>
              </a:ext>
            </a:extLst>
          </p:cNvPr>
          <p:cNvSpPr>
            <a:spLocks noGrp="1"/>
          </p:cNvSpPr>
          <p:nvPr>
            <p:ph idx="1"/>
          </p:nvPr>
        </p:nvSpPr>
        <p:spPr/>
        <p:txBody>
          <a:bodyPr/>
          <a:lstStyle/>
          <a:p>
            <a:pPr marL="0" indent="0">
              <a:buNone/>
            </a:pPr>
            <a:r>
              <a:rPr lang="en-GB" dirty="0"/>
              <a:t>Since its inception, the SoBigData Research Infrastructure operates on a Virtual Research Access basis, meaning:</a:t>
            </a:r>
          </a:p>
          <a:p>
            <a:pPr marL="0" indent="0">
              <a:buNone/>
            </a:pPr>
            <a:endParaRPr lang="en-GB" dirty="0"/>
          </a:p>
          <a:p>
            <a:r>
              <a:rPr lang="en-GB" dirty="0"/>
              <a:t>All datasets, services and tools are accessible on the platform</a:t>
            </a:r>
          </a:p>
          <a:p>
            <a:r>
              <a:rPr lang="en-GB" dirty="0"/>
              <a:t>Training has been developed to be integrated into the Research Infrastructure </a:t>
            </a:r>
          </a:p>
        </p:txBody>
      </p:sp>
      <p:sp>
        <p:nvSpPr>
          <p:cNvPr id="4" name="Segnaposto numero diapositiva 3">
            <a:extLst>
              <a:ext uri="{FF2B5EF4-FFF2-40B4-BE49-F238E27FC236}">
                <a16:creationId xmlns:a16="http://schemas.microsoft.com/office/drawing/2014/main" id="{3714C7DB-0624-0040-92D9-9A69A0B7C68B}"/>
              </a:ext>
            </a:extLst>
          </p:cNvPr>
          <p:cNvSpPr>
            <a:spLocks noGrp="1"/>
          </p:cNvSpPr>
          <p:nvPr>
            <p:ph type="sldNum" sz="quarter" idx="12"/>
          </p:nvPr>
        </p:nvSpPr>
        <p:spPr/>
        <p:txBody>
          <a:bodyPr/>
          <a:lstStyle/>
          <a:p>
            <a:fld id="{ABF4B31E-2D6D-3D43-86E8-E074AD6C9D3B}" type="slidenum">
              <a:rPr lang="it-IT" smtClean="0"/>
              <a:t>10</a:t>
            </a:fld>
            <a:endParaRPr lang="it-IT"/>
          </a:p>
        </p:txBody>
      </p:sp>
      <p:sp>
        <p:nvSpPr>
          <p:cNvPr id="5" name="Segnaposto piè di pagina 4">
            <a:extLst>
              <a:ext uri="{FF2B5EF4-FFF2-40B4-BE49-F238E27FC236}">
                <a16:creationId xmlns:a16="http://schemas.microsoft.com/office/drawing/2014/main" id="{343C93CB-6AE8-9B4D-9FD4-901409D93B19}"/>
              </a:ext>
            </a:extLst>
          </p:cNvPr>
          <p:cNvSpPr>
            <a:spLocks noGrp="1"/>
          </p:cNvSpPr>
          <p:nvPr>
            <p:ph type="ftr" sz="quarter" idx="3"/>
          </p:nvPr>
        </p:nvSpPr>
        <p:spPr/>
        <p:txBody>
          <a:bodyPr/>
          <a:lstStyle/>
          <a:p>
            <a:r>
              <a:rPr lang="en-GB" dirty="0"/>
              <a:t>EGI Conference 2020 - SoBigData Research Infrastructure Workshop</a:t>
            </a:r>
          </a:p>
        </p:txBody>
      </p:sp>
    </p:spTree>
    <p:extLst>
      <p:ext uri="{BB962C8B-B14F-4D97-AF65-F5344CB8AC3E}">
        <p14:creationId xmlns:p14="http://schemas.microsoft.com/office/powerpoint/2010/main" val="1904625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82A2D7-3FED-E64B-80A4-20750CA2A9DD}"/>
              </a:ext>
            </a:extLst>
          </p:cNvPr>
          <p:cNvSpPr>
            <a:spLocks noGrp="1"/>
          </p:cNvSpPr>
          <p:nvPr>
            <p:ph type="title"/>
          </p:nvPr>
        </p:nvSpPr>
        <p:spPr/>
        <p:txBody>
          <a:bodyPr>
            <a:normAutofit fontScale="90000"/>
          </a:bodyPr>
          <a:lstStyle/>
          <a:p>
            <a:r>
              <a:rPr lang="en-GB" dirty="0"/>
              <a:t>Training Data Scientists for Social Good</a:t>
            </a:r>
          </a:p>
        </p:txBody>
      </p:sp>
      <p:sp>
        <p:nvSpPr>
          <p:cNvPr id="3" name="Segnaposto contenuto 2">
            <a:extLst>
              <a:ext uri="{FF2B5EF4-FFF2-40B4-BE49-F238E27FC236}">
                <a16:creationId xmlns:a16="http://schemas.microsoft.com/office/drawing/2014/main" id="{8EC6375D-B84F-0D48-A625-E6CE3B490CFE}"/>
              </a:ext>
            </a:extLst>
          </p:cNvPr>
          <p:cNvSpPr>
            <a:spLocks noGrp="1"/>
          </p:cNvSpPr>
          <p:nvPr>
            <p:ph idx="1"/>
          </p:nvPr>
        </p:nvSpPr>
        <p:spPr/>
        <p:txBody>
          <a:bodyPr>
            <a:normAutofit fontScale="92500"/>
          </a:bodyPr>
          <a:lstStyle/>
          <a:p>
            <a:pPr marL="0" indent="0">
              <a:buNone/>
            </a:pPr>
            <a:r>
              <a:rPr lang="en-GB" dirty="0"/>
              <a:t>In the SoBigData project a whole Work Package (WP4) has been devoted to Training, with two main objectives and four tasks, with the collaboration of many partners.</a:t>
            </a:r>
          </a:p>
          <a:p>
            <a:pPr marL="0" indent="0">
              <a:buNone/>
            </a:pPr>
            <a:endParaRPr lang="en-GB" dirty="0"/>
          </a:p>
          <a:p>
            <a:r>
              <a:rPr lang="en-GB" b="1" dirty="0"/>
              <a:t>KCL</a:t>
            </a:r>
            <a:r>
              <a:rPr lang="en-GB" dirty="0"/>
              <a:t> is WP lead</a:t>
            </a:r>
          </a:p>
          <a:p>
            <a:r>
              <a:rPr lang="en-GB" dirty="0"/>
              <a:t>WP participants are: </a:t>
            </a:r>
          </a:p>
          <a:p>
            <a:pPr marL="0" indent="0">
              <a:buNone/>
            </a:pPr>
            <a:r>
              <a:rPr lang="en-GB" b="1" dirty="0"/>
              <a:t>   CNR</a:t>
            </a:r>
            <a:r>
              <a:rPr lang="en-GB" dirty="0"/>
              <a:t>, </a:t>
            </a:r>
            <a:r>
              <a:rPr lang="en-GB" b="1" dirty="0"/>
              <a:t>USFD</a:t>
            </a:r>
            <a:r>
              <a:rPr lang="en-GB" dirty="0"/>
              <a:t>, </a:t>
            </a:r>
            <a:r>
              <a:rPr lang="en-GB" b="1" dirty="0"/>
              <a:t>UNIPI</a:t>
            </a:r>
            <a:r>
              <a:rPr lang="en-GB" dirty="0"/>
              <a:t>, </a:t>
            </a:r>
            <a:r>
              <a:rPr lang="en-GB" b="1" dirty="0"/>
              <a:t>FRH</a:t>
            </a:r>
            <a:r>
              <a:rPr lang="en-GB" dirty="0"/>
              <a:t>, </a:t>
            </a:r>
            <a:r>
              <a:rPr lang="en-GB" b="1" dirty="0"/>
              <a:t>UT</a:t>
            </a:r>
            <a:r>
              <a:rPr lang="en-GB" dirty="0"/>
              <a:t>, </a:t>
            </a:r>
            <a:r>
              <a:rPr lang="en-GB" b="1" dirty="0"/>
              <a:t>IMT</a:t>
            </a:r>
            <a:r>
              <a:rPr lang="en-GB" dirty="0"/>
              <a:t>, </a:t>
            </a:r>
            <a:r>
              <a:rPr lang="en-GB" b="1" dirty="0"/>
              <a:t>LUH</a:t>
            </a:r>
            <a:r>
              <a:rPr lang="en-GB" dirty="0"/>
              <a:t>, </a:t>
            </a:r>
            <a:r>
              <a:rPr lang="en-GB" b="1" dirty="0"/>
              <a:t>SNS</a:t>
            </a:r>
            <a:r>
              <a:rPr lang="en-GB" dirty="0"/>
              <a:t>, </a:t>
            </a:r>
          </a:p>
          <a:p>
            <a:pPr marL="0" indent="0">
              <a:buNone/>
            </a:pPr>
            <a:r>
              <a:rPr lang="en-GB" b="1" dirty="0"/>
              <a:t>   AALTO</a:t>
            </a:r>
            <a:r>
              <a:rPr lang="en-GB" dirty="0"/>
              <a:t>,</a:t>
            </a:r>
            <a:r>
              <a:rPr lang="en-GB" b="1" dirty="0"/>
              <a:t>ETHZ</a:t>
            </a:r>
            <a:r>
              <a:rPr lang="en-GB" dirty="0"/>
              <a:t>, </a:t>
            </a:r>
            <a:r>
              <a:rPr lang="en-GB" b="1" dirty="0"/>
              <a:t>UNIROMA1</a:t>
            </a:r>
            <a:r>
              <a:rPr lang="en-GB" dirty="0"/>
              <a:t>, </a:t>
            </a:r>
            <a:r>
              <a:rPr lang="en-GB" b="1" dirty="0"/>
              <a:t>CNRS</a:t>
            </a:r>
            <a:r>
              <a:rPr lang="en-GB" dirty="0"/>
              <a:t>, </a:t>
            </a:r>
            <a:r>
              <a:rPr lang="en-GB" b="1" dirty="0"/>
              <a:t>URV</a:t>
            </a:r>
            <a:r>
              <a:rPr lang="en-GB" dirty="0"/>
              <a:t>, </a:t>
            </a:r>
            <a:r>
              <a:rPr lang="en-GB" b="1" dirty="0"/>
              <a:t>SSSA</a:t>
            </a:r>
          </a:p>
          <a:p>
            <a:pPr marL="0" indent="0">
              <a:buNone/>
            </a:pPr>
            <a:endParaRPr lang="en-GB" dirty="0"/>
          </a:p>
        </p:txBody>
      </p:sp>
      <p:sp>
        <p:nvSpPr>
          <p:cNvPr id="4" name="Segnaposto numero diapositiva 3">
            <a:extLst>
              <a:ext uri="{FF2B5EF4-FFF2-40B4-BE49-F238E27FC236}">
                <a16:creationId xmlns:a16="http://schemas.microsoft.com/office/drawing/2014/main" id="{3F54E02A-5133-CA47-B2DF-6C690FA0FEA3}"/>
              </a:ext>
            </a:extLst>
          </p:cNvPr>
          <p:cNvSpPr>
            <a:spLocks noGrp="1"/>
          </p:cNvSpPr>
          <p:nvPr>
            <p:ph type="sldNum" sz="quarter" idx="12"/>
          </p:nvPr>
        </p:nvSpPr>
        <p:spPr/>
        <p:txBody>
          <a:bodyPr/>
          <a:lstStyle/>
          <a:p>
            <a:fld id="{ABF4B31E-2D6D-3D43-86E8-E074AD6C9D3B}" type="slidenum">
              <a:rPr lang="it-IT" smtClean="0"/>
              <a:t>11</a:t>
            </a:fld>
            <a:endParaRPr lang="it-IT"/>
          </a:p>
        </p:txBody>
      </p:sp>
      <p:sp>
        <p:nvSpPr>
          <p:cNvPr id="5" name="Segnaposto piè di pagina 4">
            <a:extLst>
              <a:ext uri="{FF2B5EF4-FFF2-40B4-BE49-F238E27FC236}">
                <a16:creationId xmlns:a16="http://schemas.microsoft.com/office/drawing/2014/main" id="{A005F7AD-CA7A-CF47-8F96-B12B283845CA}"/>
              </a:ext>
            </a:extLst>
          </p:cNvPr>
          <p:cNvSpPr>
            <a:spLocks noGrp="1"/>
          </p:cNvSpPr>
          <p:nvPr>
            <p:ph type="ftr" sz="quarter" idx="3"/>
          </p:nvPr>
        </p:nvSpPr>
        <p:spPr/>
        <p:txBody>
          <a:bodyPr/>
          <a:lstStyle/>
          <a:p>
            <a:r>
              <a:rPr lang="en-GB" dirty="0"/>
              <a:t>EGI Conference 2020 - SoBigData Research Infrastructure Workshop</a:t>
            </a:r>
          </a:p>
        </p:txBody>
      </p:sp>
    </p:spTree>
    <p:extLst>
      <p:ext uri="{BB962C8B-B14F-4D97-AF65-F5344CB8AC3E}">
        <p14:creationId xmlns:p14="http://schemas.microsoft.com/office/powerpoint/2010/main" val="954265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3747260-45D0-D644-8A13-52BEF103A75B}"/>
              </a:ext>
            </a:extLst>
          </p:cNvPr>
          <p:cNvSpPr>
            <a:spLocks noGrp="1"/>
          </p:cNvSpPr>
          <p:nvPr>
            <p:ph type="title"/>
          </p:nvPr>
        </p:nvSpPr>
        <p:spPr/>
        <p:txBody>
          <a:bodyPr>
            <a:normAutofit fontScale="90000"/>
          </a:bodyPr>
          <a:lstStyle/>
          <a:p>
            <a:r>
              <a:rPr lang="en-GB" dirty="0"/>
              <a:t>Training Data Scientists for Social Good</a:t>
            </a:r>
          </a:p>
        </p:txBody>
      </p:sp>
      <p:sp>
        <p:nvSpPr>
          <p:cNvPr id="3" name="Segnaposto contenuto 2">
            <a:extLst>
              <a:ext uri="{FF2B5EF4-FFF2-40B4-BE49-F238E27FC236}">
                <a16:creationId xmlns:a16="http://schemas.microsoft.com/office/drawing/2014/main" id="{2A6A9C5B-733A-1E42-B932-54138E2F913F}"/>
              </a:ext>
            </a:extLst>
          </p:cNvPr>
          <p:cNvSpPr>
            <a:spLocks noGrp="1"/>
          </p:cNvSpPr>
          <p:nvPr>
            <p:ph idx="1"/>
          </p:nvPr>
        </p:nvSpPr>
        <p:spPr/>
        <p:txBody>
          <a:bodyPr/>
          <a:lstStyle/>
          <a:p>
            <a:r>
              <a:rPr lang="en-GB" dirty="0"/>
              <a:t>WP4’s main objective in SoBigData is to</a:t>
            </a:r>
          </a:p>
          <a:p>
            <a:pPr marL="0" indent="0">
              <a:buNone/>
            </a:pPr>
            <a:endParaRPr lang="en-GB" dirty="0"/>
          </a:p>
          <a:p>
            <a:pPr marL="0" indent="0" algn="ctr">
              <a:buNone/>
            </a:pPr>
            <a:r>
              <a:rPr lang="en-GB" i="1" dirty="0"/>
              <a:t>‘establish a joint training and education resource </a:t>
            </a:r>
            <a:br>
              <a:rPr lang="en-GB" i="1" dirty="0"/>
            </a:br>
            <a:r>
              <a:rPr lang="en-GB" i="1" dirty="0"/>
              <a:t>on big social data in the European research area, promoting the education of the next generation </a:t>
            </a:r>
            <a:br>
              <a:rPr lang="en-GB" i="1" dirty="0"/>
            </a:br>
            <a:r>
              <a:rPr lang="en-GB" i="1" dirty="0"/>
              <a:t>of data science researchers, </a:t>
            </a:r>
            <a:br>
              <a:rPr lang="en-GB" i="1" dirty="0"/>
            </a:br>
            <a:r>
              <a:rPr lang="en-GB" i="1" dirty="0"/>
              <a:t>with emphasis on social analytics’.</a:t>
            </a:r>
            <a:endParaRPr lang="en-GB" dirty="0"/>
          </a:p>
        </p:txBody>
      </p:sp>
      <p:sp>
        <p:nvSpPr>
          <p:cNvPr id="4" name="Segnaposto numero diapositiva 3">
            <a:extLst>
              <a:ext uri="{FF2B5EF4-FFF2-40B4-BE49-F238E27FC236}">
                <a16:creationId xmlns:a16="http://schemas.microsoft.com/office/drawing/2014/main" id="{412E537B-386C-7A4D-BCF3-686906E4CE87}"/>
              </a:ext>
            </a:extLst>
          </p:cNvPr>
          <p:cNvSpPr>
            <a:spLocks noGrp="1"/>
          </p:cNvSpPr>
          <p:nvPr>
            <p:ph type="sldNum" sz="quarter" idx="12"/>
          </p:nvPr>
        </p:nvSpPr>
        <p:spPr/>
        <p:txBody>
          <a:bodyPr/>
          <a:lstStyle/>
          <a:p>
            <a:fld id="{ABF4B31E-2D6D-3D43-86E8-E074AD6C9D3B}" type="slidenum">
              <a:rPr lang="it-IT" smtClean="0"/>
              <a:t>12</a:t>
            </a:fld>
            <a:endParaRPr lang="it-IT"/>
          </a:p>
        </p:txBody>
      </p:sp>
      <p:sp>
        <p:nvSpPr>
          <p:cNvPr id="6" name="Segnaposto piè di pagina 4">
            <a:extLst>
              <a:ext uri="{FF2B5EF4-FFF2-40B4-BE49-F238E27FC236}">
                <a16:creationId xmlns:a16="http://schemas.microsoft.com/office/drawing/2014/main" id="{DCC3BC0A-45B0-F44B-9644-08F5CF518868}"/>
              </a:ext>
            </a:extLst>
          </p:cNvPr>
          <p:cNvSpPr>
            <a:spLocks noGrp="1"/>
          </p:cNvSpPr>
          <p:nvPr>
            <p:ph type="ftr" sz="quarter" idx="3"/>
          </p:nvPr>
        </p:nvSpPr>
        <p:spPr>
          <a:xfrm>
            <a:off x="204184" y="6398438"/>
            <a:ext cx="10731545" cy="365125"/>
          </a:xfrm>
        </p:spPr>
        <p:txBody>
          <a:bodyPr/>
          <a:lstStyle/>
          <a:p>
            <a:r>
              <a:rPr lang="en-GB" dirty="0"/>
              <a:t>EGI Conference 2020 - SoBigData Research Infrastructure Workshop</a:t>
            </a:r>
          </a:p>
        </p:txBody>
      </p:sp>
    </p:spTree>
    <p:extLst>
      <p:ext uri="{BB962C8B-B14F-4D97-AF65-F5344CB8AC3E}">
        <p14:creationId xmlns:p14="http://schemas.microsoft.com/office/powerpoint/2010/main" val="2455933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3747260-45D0-D644-8A13-52BEF103A75B}"/>
              </a:ext>
            </a:extLst>
          </p:cNvPr>
          <p:cNvSpPr>
            <a:spLocks noGrp="1"/>
          </p:cNvSpPr>
          <p:nvPr>
            <p:ph type="title"/>
          </p:nvPr>
        </p:nvSpPr>
        <p:spPr/>
        <p:txBody>
          <a:bodyPr>
            <a:normAutofit fontScale="90000"/>
          </a:bodyPr>
          <a:lstStyle/>
          <a:p>
            <a:r>
              <a:rPr lang="en-GB" dirty="0"/>
              <a:t>Training Data Scientists for Social Good</a:t>
            </a:r>
          </a:p>
        </p:txBody>
      </p:sp>
      <p:sp>
        <p:nvSpPr>
          <p:cNvPr id="3" name="Segnaposto contenuto 2">
            <a:extLst>
              <a:ext uri="{FF2B5EF4-FFF2-40B4-BE49-F238E27FC236}">
                <a16:creationId xmlns:a16="http://schemas.microsoft.com/office/drawing/2014/main" id="{2A6A9C5B-733A-1E42-B932-54138E2F913F}"/>
              </a:ext>
            </a:extLst>
          </p:cNvPr>
          <p:cNvSpPr>
            <a:spLocks noGrp="1"/>
          </p:cNvSpPr>
          <p:nvPr>
            <p:ph idx="1"/>
          </p:nvPr>
        </p:nvSpPr>
        <p:spPr/>
        <p:txBody>
          <a:bodyPr/>
          <a:lstStyle/>
          <a:p>
            <a:r>
              <a:rPr lang="en-GB" dirty="0"/>
              <a:t>Moreover, WP4’s objective is to</a:t>
            </a:r>
          </a:p>
          <a:p>
            <a:pPr marL="0" indent="0" algn="ctr">
              <a:buNone/>
            </a:pPr>
            <a:endParaRPr lang="en-GB" dirty="0"/>
          </a:p>
          <a:p>
            <a:pPr marL="0" indent="0" algn="ctr">
              <a:buNone/>
            </a:pPr>
            <a:r>
              <a:rPr lang="en-GB" i="1" dirty="0"/>
              <a:t>‘connect with research communities yet underrepresented in social big data resources and will engage researchers with new research methodologies for social big data and will support the SoBigData++ research infrastructure usage through user training’.</a:t>
            </a:r>
          </a:p>
        </p:txBody>
      </p:sp>
      <p:sp>
        <p:nvSpPr>
          <p:cNvPr id="4" name="Segnaposto numero diapositiva 3">
            <a:extLst>
              <a:ext uri="{FF2B5EF4-FFF2-40B4-BE49-F238E27FC236}">
                <a16:creationId xmlns:a16="http://schemas.microsoft.com/office/drawing/2014/main" id="{412E537B-386C-7A4D-BCF3-686906E4CE87}"/>
              </a:ext>
            </a:extLst>
          </p:cNvPr>
          <p:cNvSpPr>
            <a:spLocks noGrp="1"/>
          </p:cNvSpPr>
          <p:nvPr>
            <p:ph type="sldNum" sz="quarter" idx="12"/>
          </p:nvPr>
        </p:nvSpPr>
        <p:spPr/>
        <p:txBody>
          <a:bodyPr/>
          <a:lstStyle/>
          <a:p>
            <a:fld id="{ABF4B31E-2D6D-3D43-86E8-E074AD6C9D3B}" type="slidenum">
              <a:rPr lang="it-IT" smtClean="0"/>
              <a:t>13</a:t>
            </a:fld>
            <a:endParaRPr lang="it-IT"/>
          </a:p>
        </p:txBody>
      </p:sp>
      <p:sp>
        <p:nvSpPr>
          <p:cNvPr id="7" name="Segnaposto piè di pagina 4">
            <a:extLst>
              <a:ext uri="{FF2B5EF4-FFF2-40B4-BE49-F238E27FC236}">
                <a16:creationId xmlns:a16="http://schemas.microsoft.com/office/drawing/2014/main" id="{53D95C59-C3B8-E34F-AF67-E126194A9EEC}"/>
              </a:ext>
            </a:extLst>
          </p:cNvPr>
          <p:cNvSpPr>
            <a:spLocks noGrp="1"/>
          </p:cNvSpPr>
          <p:nvPr>
            <p:ph type="ftr" sz="quarter" idx="3"/>
          </p:nvPr>
        </p:nvSpPr>
        <p:spPr>
          <a:xfrm>
            <a:off x="204184" y="6398438"/>
            <a:ext cx="10731545" cy="365125"/>
          </a:xfrm>
        </p:spPr>
        <p:txBody>
          <a:bodyPr/>
          <a:lstStyle/>
          <a:p>
            <a:r>
              <a:rPr lang="en-GB" dirty="0"/>
              <a:t>EGI Conference 2020 - SoBigData Research Infrastructure Workshop</a:t>
            </a:r>
          </a:p>
        </p:txBody>
      </p:sp>
    </p:spTree>
    <p:extLst>
      <p:ext uri="{BB962C8B-B14F-4D97-AF65-F5344CB8AC3E}">
        <p14:creationId xmlns:p14="http://schemas.microsoft.com/office/powerpoint/2010/main" val="841833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8CDF3B-F739-4043-86AA-CBD7E7C855D6}"/>
              </a:ext>
            </a:extLst>
          </p:cNvPr>
          <p:cNvSpPr>
            <a:spLocks noGrp="1"/>
          </p:cNvSpPr>
          <p:nvPr>
            <p:ph type="title"/>
          </p:nvPr>
        </p:nvSpPr>
        <p:spPr/>
        <p:txBody>
          <a:bodyPr>
            <a:normAutofit fontScale="90000"/>
          </a:bodyPr>
          <a:lstStyle/>
          <a:p>
            <a:r>
              <a:rPr lang="en-GB" dirty="0"/>
              <a:t>Training Data Scientists for Social Good</a:t>
            </a:r>
          </a:p>
        </p:txBody>
      </p:sp>
      <p:sp>
        <p:nvSpPr>
          <p:cNvPr id="3" name="Segnaposto contenuto 2">
            <a:extLst>
              <a:ext uri="{FF2B5EF4-FFF2-40B4-BE49-F238E27FC236}">
                <a16:creationId xmlns:a16="http://schemas.microsoft.com/office/drawing/2014/main" id="{10ACE83A-43BB-CB40-9CBE-6862ECBCB67E}"/>
              </a:ext>
            </a:extLst>
          </p:cNvPr>
          <p:cNvSpPr>
            <a:spLocks noGrp="1"/>
          </p:cNvSpPr>
          <p:nvPr>
            <p:ph idx="1"/>
          </p:nvPr>
        </p:nvSpPr>
        <p:spPr/>
        <p:txBody>
          <a:bodyPr/>
          <a:lstStyle/>
          <a:p>
            <a:r>
              <a:rPr lang="en-GB" dirty="0"/>
              <a:t>In order to reach this objective, WP4 has set four tasks:</a:t>
            </a:r>
          </a:p>
          <a:p>
            <a:pPr marL="0" indent="0">
              <a:buNone/>
            </a:pPr>
            <a:endParaRPr lang="en-GB" dirty="0"/>
          </a:p>
          <a:p>
            <a:r>
              <a:rPr lang="en-GB" dirty="0"/>
              <a:t>T4.1 – Online Training Modules</a:t>
            </a:r>
          </a:p>
          <a:p>
            <a:r>
              <a:rPr lang="en-GB" dirty="0"/>
              <a:t>T4.2 – Summer Schools </a:t>
            </a:r>
          </a:p>
          <a:p>
            <a:r>
              <a:rPr lang="en-GB" dirty="0"/>
              <a:t>T4.3 – Datathons</a:t>
            </a:r>
          </a:p>
          <a:p>
            <a:r>
              <a:rPr lang="en-GB" dirty="0"/>
              <a:t>T4.4 - Cultivating diversity in data science</a:t>
            </a:r>
          </a:p>
        </p:txBody>
      </p:sp>
      <p:sp>
        <p:nvSpPr>
          <p:cNvPr id="4" name="Segnaposto numero diapositiva 3">
            <a:extLst>
              <a:ext uri="{FF2B5EF4-FFF2-40B4-BE49-F238E27FC236}">
                <a16:creationId xmlns:a16="http://schemas.microsoft.com/office/drawing/2014/main" id="{4D61A061-619E-3041-97BC-AD8CC0E30DAC}"/>
              </a:ext>
            </a:extLst>
          </p:cNvPr>
          <p:cNvSpPr>
            <a:spLocks noGrp="1"/>
          </p:cNvSpPr>
          <p:nvPr>
            <p:ph type="sldNum" sz="quarter" idx="12"/>
          </p:nvPr>
        </p:nvSpPr>
        <p:spPr/>
        <p:txBody>
          <a:bodyPr/>
          <a:lstStyle/>
          <a:p>
            <a:fld id="{ABF4B31E-2D6D-3D43-86E8-E074AD6C9D3B}" type="slidenum">
              <a:rPr lang="it-IT" smtClean="0"/>
              <a:t>14</a:t>
            </a:fld>
            <a:endParaRPr lang="it-IT"/>
          </a:p>
        </p:txBody>
      </p:sp>
      <p:sp>
        <p:nvSpPr>
          <p:cNvPr id="6" name="Segnaposto piè di pagina 4">
            <a:extLst>
              <a:ext uri="{FF2B5EF4-FFF2-40B4-BE49-F238E27FC236}">
                <a16:creationId xmlns:a16="http://schemas.microsoft.com/office/drawing/2014/main" id="{5D3B9E8D-6E43-624C-B957-6D61F9DFBDB6}"/>
              </a:ext>
            </a:extLst>
          </p:cNvPr>
          <p:cNvSpPr>
            <a:spLocks noGrp="1"/>
          </p:cNvSpPr>
          <p:nvPr>
            <p:ph type="ftr" sz="quarter" idx="3"/>
          </p:nvPr>
        </p:nvSpPr>
        <p:spPr/>
        <p:txBody>
          <a:bodyPr/>
          <a:lstStyle/>
          <a:p>
            <a:r>
              <a:rPr lang="en-GB" dirty="0"/>
              <a:t>EGI Conference 2020 - SoBigData Research Infrastructure Workshop</a:t>
            </a:r>
          </a:p>
        </p:txBody>
      </p:sp>
    </p:spTree>
    <p:extLst>
      <p:ext uri="{BB962C8B-B14F-4D97-AF65-F5344CB8AC3E}">
        <p14:creationId xmlns:p14="http://schemas.microsoft.com/office/powerpoint/2010/main" val="2627288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8CDF3B-F739-4043-86AA-CBD7E7C855D6}"/>
              </a:ext>
            </a:extLst>
          </p:cNvPr>
          <p:cNvSpPr>
            <a:spLocks noGrp="1"/>
          </p:cNvSpPr>
          <p:nvPr>
            <p:ph type="title"/>
          </p:nvPr>
        </p:nvSpPr>
        <p:spPr/>
        <p:txBody>
          <a:bodyPr>
            <a:normAutofit fontScale="90000"/>
          </a:bodyPr>
          <a:lstStyle/>
          <a:p>
            <a:r>
              <a:rPr lang="en-GB" dirty="0"/>
              <a:t>Training Data Scientists for Social Good</a:t>
            </a:r>
          </a:p>
        </p:txBody>
      </p:sp>
      <p:sp>
        <p:nvSpPr>
          <p:cNvPr id="3" name="Segnaposto contenuto 2">
            <a:extLst>
              <a:ext uri="{FF2B5EF4-FFF2-40B4-BE49-F238E27FC236}">
                <a16:creationId xmlns:a16="http://schemas.microsoft.com/office/drawing/2014/main" id="{10ACE83A-43BB-CB40-9CBE-6862ECBCB67E}"/>
              </a:ext>
            </a:extLst>
          </p:cNvPr>
          <p:cNvSpPr>
            <a:spLocks noGrp="1"/>
          </p:cNvSpPr>
          <p:nvPr>
            <p:ph idx="1"/>
          </p:nvPr>
        </p:nvSpPr>
        <p:spPr/>
        <p:txBody>
          <a:bodyPr/>
          <a:lstStyle/>
          <a:p>
            <a:r>
              <a:rPr lang="en-GB" dirty="0"/>
              <a:t>In order to reach this objective, WP4 has set four tasks:</a:t>
            </a:r>
          </a:p>
          <a:p>
            <a:pPr marL="0" indent="0">
              <a:buNone/>
            </a:pPr>
            <a:endParaRPr lang="en-GB" dirty="0"/>
          </a:p>
          <a:p>
            <a:r>
              <a:rPr lang="en-GB" b="1" dirty="0"/>
              <a:t>T4.1 – Online Training Modules</a:t>
            </a:r>
          </a:p>
          <a:p>
            <a:r>
              <a:rPr lang="en-GB" dirty="0"/>
              <a:t>T4.2 – Summer Schools </a:t>
            </a:r>
          </a:p>
          <a:p>
            <a:r>
              <a:rPr lang="en-GB" dirty="0"/>
              <a:t>T4.3 – Datathons</a:t>
            </a:r>
          </a:p>
          <a:p>
            <a:r>
              <a:rPr lang="en-GB" dirty="0"/>
              <a:t>T4.4 - Cultivating diversity in data science</a:t>
            </a:r>
          </a:p>
        </p:txBody>
      </p:sp>
      <p:sp>
        <p:nvSpPr>
          <p:cNvPr id="4" name="Segnaposto numero diapositiva 3">
            <a:extLst>
              <a:ext uri="{FF2B5EF4-FFF2-40B4-BE49-F238E27FC236}">
                <a16:creationId xmlns:a16="http://schemas.microsoft.com/office/drawing/2014/main" id="{4D61A061-619E-3041-97BC-AD8CC0E30DAC}"/>
              </a:ext>
            </a:extLst>
          </p:cNvPr>
          <p:cNvSpPr>
            <a:spLocks noGrp="1"/>
          </p:cNvSpPr>
          <p:nvPr>
            <p:ph type="sldNum" sz="quarter" idx="12"/>
          </p:nvPr>
        </p:nvSpPr>
        <p:spPr/>
        <p:txBody>
          <a:bodyPr/>
          <a:lstStyle/>
          <a:p>
            <a:fld id="{ABF4B31E-2D6D-3D43-86E8-E074AD6C9D3B}" type="slidenum">
              <a:rPr lang="it-IT" smtClean="0"/>
              <a:t>15</a:t>
            </a:fld>
            <a:endParaRPr lang="it-IT"/>
          </a:p>
        </p:txBody>
      </p:sp>
      <p:sp>
        <p:nvSpPr>
          <p:cNvPr id="6" name="Segnaposto piè di pagina 4">
            <a:extLst>
              <a:ext uri="{FF2B5EF4-FFF2-40B4-BE49-F238E27FC236}">
                <a16:creationId xmlns:a16="http://schemas.microsoft.com/office/drawing/2014/main" id="{5D3B9E8D-6E43-624C-B957-6D61F9DFBDB6}"/>
              </a:ext>
            </a:extLst>
          </p:cNvPr>
          <p:cNvSpPr>
            <a:spLocks noGrp="1"/>
          </p:cNvSpPr>
          <p:nvPr>
            <p:ph type="ftr" sz="quarter" idx="3"/>
          </p:nvPr>
        </p:nvSpPr>
        <p:spPr/>
        <p:txBody>
          <a:bodyPr/>
          <a:lstStyle/>
          <a:p>
            <a:r>
              <a:rPr lang="en-GB" dirty="0"/>
              <a:t>EGI Conference 2020 - SoBigData Research Infrastructure Workshop</a:t>
            </a:r>
          </a:p>
        </p:txBody>
      </p:sp>
    </p:spTree>
    <p:extLst>
      <p:ext uri="{BB962C8B-B14F-4D97-AF65-F5344CB8AC3E}">
        <p14:creationId xmlns:p14="http://schemas.microsoft.com/office/powerpoint/2010/main" val="3331894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A306F1-88C0-7B4D-B179-363C421BBAF8}"/>
              </a:ext>
            </a:extLst>
          </p:cNvPr>
          <p:cNvSpPr>
            <a:spLocks noGrp="1"/>
          </p:cNvSpPr>
          <p:nvPr>
            <p:ph type="title"/>
          </p:nvPr>
        </p:nvSpPr>
        <p:spPr/>
        <p:txBody>
          <a:bodyPr>
            <a:normAutofit fontScale="90000"/>
          </a:bodyPr>
          <a:lstStyle/>
          <a:p>
            <a:r>
              <a:rPr lang="en-GB" dirty="0"/>
              <a:t>Training Data Scientists for Social Good</a:t>
            </a:r>
          </a:p>
        </p:txBody>
      </p:sp>
      <p:sp>
        <p:nvSpPr>
          <p:cNvPr id="3" name="Segnaposto contenuto 2">
            <a:extLst>
              <a:ext uri="{FF2B5EF4-FFF2-40B4-BE49-F238E27FC236}">
                <a16:creationId xmlns:a16="http://schemas.microsoft.com/office/drawing/2014/main" id="{B6F064EE-20D4-184C-B9B9-C543310436F9}"/>
              </a:ext>
            </a:extLst>
          </p:cNvPr>
          <p:cNvSpPr>
            <a:spLocks noGrp="1"/>
          </p:cNvSpPr>
          <p:nvPr>
            <p:ph idx="1"/>
          </p:nvPr>
        </p:nvSpPr>
        <p:spPr/>
        <p:txBody>
          <a:bodyPr/>
          <a:lstStyle/>
          <a:p>
            <a:r>
              <a:rPr lang="en-GB" dirty="0"/>
              <a:t>Training modules are integrated into what will become the evolution of the current </a:t>
            </a:r>
            <a:br>
              <a:rPr lang="en-GB" dirty="0"/>
            </a:br>
            <a:r>
              <a:rPr lang="en-GB" dirty="0"/>
              <a:t>SoBigData e-Learning Area</a:t>
            </a:r>
          </a:p>
          <a:p>
            <a:endParaRPr lang="en-GB" b="1" dirty="0"/>
          </a:p>
        </p:txBody>
      </p:sp>
      <p:sp>
        <p:nvSpPr>
          <p:cNvPr id="4" name="Segnaposto numero diapositiva 3">
            <a:extLst>
              <a:ext uri="{FF2B5EF4-FFF2-40B4-BE49-F238E27FC236}">
                <a16:creationId xmlns:a16="http://schemas.microsoft.com/office/drawing/2014/main" id="{A28F5A1D-2CD9-E243-AF45-0D2D65B0DE12}"/>
              </a:ext>
            </a:extLst>
          </p:cNvPr>
          <p:cNvSpPr>
            <a:spLocks noGrp="1"/>
          </p:cNvSpPr>
          <p:nvPr>
            <p:ph type="sldNum" sz="quarter" idx="12"/>
          </p:nvPr>
        </p:nvSpPr>
        <p:spPr/>
        <p:txBody>
          <a:bodyPr/>
          <a:lstStyle/>
          <a:p>
            <a:fld id="{ABF4B31E-2D6D-3D43-86E8-E074AD6C9D3B}" type="slidenum">
              <a:rPr lang="it-IT" smtClean="0"/>
              <a:t>16</a:t>
            </a:fld>
            <a:endParaRPr lang="it-IT"/>
          </a:p>
        </p:txBody>
      </p:sp>
      <p:pic>
        <p:nvPicPr>
          <p:cNvPr id="9" name="Immagine 8">
            <a:extLst>
              <a:ext uri="{FF2B5EF4-FFF2-40B4-BE49-F238E27FC236}">
                <a16:creationId xmlns:a16="http://schemas.microsoft.com/office/drawing/2014/main" id="{C6FF2EEC-274F-2E40-B223-7549D80AA1D1}"/>
              </a:ext>
            </a:extLst>
          </p:cNvPr>
          <p:cNvPicPr>
            <a:picLocks noChangeAspect="1"/>
          </p:cNvPicPr>
          <p:nvPr/>
        </p:nvPicPr>
        <p:blipFill>
          <a:blip r:embed="rId2"/>
          <a:stretch>
            <a:fillRect/>
          </a:stretch>
        </p:blipFill>
        <p:spPr>
          <a:xfrm>
            <a:off x="3023463" y="3863182"/>
            <a:ext cx="5092985" cy="1800000"/>
          </a:xfrm>
          <a:prstGeom prst="rect">
            <a:avLst/>
          </a:prstGeom>
        </p:spPr>
      </p:pic>
      <p:sp>
        <p:nvSpPr>
          <p:cNvPr id="7" name="Segnaposto piè di pagina 4">
            <a:extLst>
              <a:ext uri="{FF2B5EF4-FFF2-40B4-BE49-F238E27FC236}">
                <a16:creationId xmlns:a16="http://schemas.microsoft.com/office/drawing/2014/main" id="{FBA428E3-83DF-8A45-A3BD-1C61C781B962}"/>
              </a:ext>
            </a:extLst>
          </p:cNvPr>
          <p:cNvSpPr>
            <a:spLocks noGrp="1"/>
          </p:cNvSpPr>
          <p:nvPr>
            <p:ph type="ftr" sz="quarter" idx="3"/>
          </p:nvPr>
        </p:nvSpPr>
        <p:spPr/>
        <p:txBody>
          <a:bodyPr/>
          <a:lstStyle/>
          <a:p>
            <a:r>
              <a:rPr lang="en-GB" dirty="0"/>
              <a:t>EGI Conference 2020 - SoBigData Research Infrastructure Workshop</a:t>
            </a:r>
          </a:p>
        </p:txBody>
      </p:sp>
    </p:spTree>
    <p:extLst>
      <p:ext uri="{BB962C8B-B14F-4D97-AF65-F5344CB8AC3E}">
        <p14:creationId xmlns:p14="http://schemas.microsoft.com/office/powerpoint/2010/main" val="2458336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E9AE93-05CC-EE47-B74E-A9902EBD4D49}"/>
              </a:ext>
            </a:extLst>
          </p:cNvPr>
          <p:cNvSpPr>
            <a:spLocks noGrp="1"/>
          </p:cNvSpPr>
          <p:nvPr>
            <p:ph type="title"/>
          </p:nvPr>
        </p:nvSpPr>
        <p:spPr/>
        <p:txBody>
          <a:bodyPr>
            <a:normAutofit fontScale="90000"/>
          </a:bodyPr>
          <a:lstStyle/>
          <a:p>
            <a:r>
              <a:rPr lang="en-GB" dirty="0"/>
              <a:t>Training Data Scientists for Social Good</a:t>
            </a:r>
          </a:p>
        </p:txBody>
      </p:sp>
      <p:sp>
        <p:nvSpPr>
          <p:cNvPr id="3" name="Segnaposto contenuto 2">
            <a:extLst>
              <a:ext uri="{FF2B5EF4-FFF2-40B4-BE49-F238E27FC236}">
                <a16:creationId xmlns:a16="http://schemas.microsoft.com/office/drawing/2014/main" id="{09E0B040-2478-544B-8E26-917215BF2C57}"/>
              </a:ext>
            </a:extLst>
          </p:cNvPr>
          <p:cNvSpPr>
            <a:spLocks noGrp="1"/>
          </p:cNvSpPr>
          <p:nvPr>
            <p:ph idx="1"/>
          </p:nvPr>
        </p:nvSpPr>
        <p:spPr/>
        <p:txBody>
          <a:bodyPr/>
          <a:lstStyle/>
          <a:p>
            <a:pPr marL="0" indent="0">
              <a:buNone/>
            </a:pPr>
            <a:r>
              <a:rPr lang="en-GB" dirty="0"/>
              <a:t>Training materials have been integrated into the Research Infrastructure Catalogue, allowing them to be:</a:t>
            </a:r>
          </a:p>
          <a:p>
            <a:pPr marL="0" indent="0">
              <a:buNone/>
            </a:pPr>
            <a:endParaRPr lang="en-GB" dirty="0"/>
          </a:p>
          <a:p>
            <a:pPr>
              <a:buFont typeface="Courier New" panose="02070309020205020404" pitchFamily="49" charset="0"/>
              <a:buChar char="o"/>
            </a:pPr>
            <a:r>
              <a:rPr lang="en-GB" dirty="0"/>
              <a:t>searchable</a:t>
            </a:r>
          </a:p>
          <a:p>
            <a:pPr>
              <a:buFont typeface="Courier New" panose="02070309020205020404" pitchFamily="49" charset="0"/>
              <a:buChar char="o"/>
            </a:pPr>
            <a:r>
              <a:rPr lang="en-GB" dirty="0"/>
              <a:t>integrated</a:t>
            </a:r>
          </a:p>
          <a:p>
            <a:pPr>
              <a:buFont typeface="Courier New" panose="02070309020205020404" pitchFamily="49" charset="0"/>
              <a:buChar char="o"/>
            </a:pPr>
            <a:r>
              <a:rPr lang="en-GB" dirty="0"/>
              <a:t>autonomously browsable</a:t>
            </a:r>
          </a:p>
          <a:p>
            <a:pPr>
              <a:buFont typeface="Courier New" panose="02070309020205020404" pitchFamily="49" charset="0"/>
              <a:buChar char="o"/>
            </a:pPr>
            <a:r>
              <a:rPr lang="en-GB" dirty="0"/>
              <a:t>always accessible</a:t>
            </a:r>
          </a:p>
        </p:txBody>
      </p:sp>
      <p:sp>
        <p:nvSpPr>
          <p:cNvPr id="4" name="Segnaposto numero diapositiva 3">
            <a:extLst>
              <a:ext uri="{FF2B5EF4-FFF2-40B4-BE49-F238E27FC236}">
                <a16:creationId xmlns:a16="http://schemas.microsoft.com/office/drawing/2014/main" id="{20017F7B-6FE9-2947-955F-97D8D7F4639D}"/>
              </a:ext>
            </a:extLst>
          </p:cNvPr>
          <p:cNvSpPr>
            <a:spLocks noGrp="1"/>
          </p:cNvSpPr>
          <p:nvPr>
            <p:ph type="sldNum" sz="quarter" idx="12"/>
          </p:nvPr>
        </p:nvSpPr>
        <p:spPr/>
        <p:txBody>
          <a:bodyPr/>
          <a:lstStyle/>
          <a:p>
            <a:fld id="{ABF4B31E-2D6D-3D43-86E8-E074AD6C9D3B}" type="slidenum">
              <a:rPr lang="it-IT" smtClean="0"/>
              <a:t>17</a:t>
            </a:fld>
            <a:endParaRPr lang="it-IT"/>
          </a:p>
        </p:txBody>
      </p:sp>
      <p:sp>
        <p:nvSpPr>
          <p:cNvPr id="6" name="Segnaposto piè di pagina 4">
            <a:extLst>
              <a:ext uri="{FF2B5EF4-FFF2-40B4-BE49-F238E27FC236}">
                <a16:creationId xmlns:a16="http://schemas.microsoft.com/office/drawing/2014/main" id="{4A90BF3D-DD70-7D4A-922E-85530CD29FD7}"/>
              </a:ext>
            </a:extLst>
          </p:cNvPr>
          <p:cNvSpPr>
            <a:spLocks noGrp="1"/>
          </p:cNvSpPr>
          <p:nvPr>
            <p:ph type="ftr" sz="quarter" idx="3"/>
          </p:nvPr>
        </p:nvSpPr>
        <p:spPr/>
        <p:txBody>
          <a:bodyPr/>
          <a:lstStyle/>
          <a:p>
            <a:r>
              <a:rPr lang="en-GB" dirty="0"/>
              <a:t>EGI Conference 2020 - SoBigData Research Infrastructure Workshop</a:t>
            </a:r>
          </a:p>
        </p:txBody>
      </p:sp>
    </p:spTree>
    <p:extLst>
      <p:ext uri="{BB962C8B-B14F-4D97-AF65-F5344CB8AC3E}">
        <p14:creationId xmlns:p14="http://schemas.microsoft.com/office/powerpoint/2010/main" val="2680333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4BCBEA-B159-2446-9734-E1457851C4BB}"/>
              </a:ext>
            </a:extLst>
          </p:cNvPr>
          <p:cNvSpPr>
            <a:spLocks noGrp="1"/>
          </p:cNvSpPr>
          <p:nvPr>
            <p:ph type="title"/>
          </p:nvPr>
        </p:nvSpPr>
        <p:spPr/>
        <p:txBody>
          <a:bodyPr>
            <a:normAutofit fontScale="90000"/>
          </a:bodyPr>
          <a:lstStyle/>
          <a:p>
            <a:r>
              <a:rPr lang="en-GB" dirty="0"/>
              <a:t>Training Data Scientists for Social Good</a:t>
            </a:r>
          </a:p>
        </p:txBody>
      </p:sp>
      <p:sp>
        <p:nvSpPr>
          <p:cNvPr id="4" name="Segnaposto numero diapositiva 3">
            <a:extLst>
              <a:ext uri="{FF2B5EF4-FFF2-40B4-BE49-F238E27FC236}">
                <a16:creationId xmlns:a16="http://schemas.microsoft.com/office/drawing/2014/main" id="{32A367FB-A792-B44C-A0F5-32DE2F5E38C5}"/>
              </a:ext>
            </a:extLst>
          </p:cNvPr>
          <p:cNvSpPr>
            <a:spLocks noGrp="1"/>
          </p:cNvSpPr>
          <p:nvPr>
            <p:ph type="sldNum" sz="quarter" idx="12"/>
          </p:nvPr>
        </p:nvSpPr>
        <p:spPr/>
        <p:txBody>
          <a:bodyPr/>
          <a:lstStyle/>
          <a:p>
            <a:fld id="{ABF4B31E-2D6D-3D43-86E8-E074AD6C9D3B}" type="slidenum">
              <a:rPr lang="it-IT" smtClean="0"/>
              <a:t>18</a:t>
            </a:fld>
            <a:endParaRPr lang="it-IT"/>
          </a:p>
        </p:txBody>
      </p:sp>
      <p:sp>
        <p:nvSpPr>
          <p:cNvPr id="5" name="Segnaposto piè di pagina 4">
            <a:extLst>
              <a:ext uri="{FF2B5EF4-FFF2-40B4-BE49-F238E27FC236}">
                <a16:creationId xmlns:a16="http://schemas.microsoft.com/office/drawing/2014/main" id="{E9E10DE8-F9F1-924D-BFF6-EE8C2F27E022}"/>
              </a:ext>
            </a:extLst>
          </p:cNvPr>
          <p:cNvSpPr>
            <a:spLocks noGrp="1"/>
          </p:cNvSpPr>
          <p:nvPr>
            <p:ph type="ftr" sz="quarter" idx="3"/>
          </p:nvPr>
        </p:nvSpPr>
        <p:spPr/>
        <p:txBody>
          <a:bodyPr/>
          <a:lstStyle/>
          <a:p>
            <a:r>
              <a:rPr lang="en-GB" dirty="0"/>
              <a:t>EGI Conference 2020 - SoBigData Research Infrastructure Workshop</a:t>
            </a:r>
          </a:p>
        </p:txBody>
      </p:sp>
      <p:pic>
        <p:nvPicPr>
          <p:cNvPr id="6" name="Segnaposto contenuto 5">
            <a:extLst>
              <a:ext uri="{FF2B5EF4-FFF2-40B4-BE49-F238E27FC236}">
                <a16:creationId xmlns:a16="http://schemas.microsoft.com/office/drawing/2014/main" id="{3FD4DEAE-402D-4240-B0CF-8D1FCC9F3A9D}"/>
              </a:ext>
            </a:extLst>
          </p:cNvPr>
          <p:cNvPicPr>
            <a:picLocks noGrp="1" noChangeAspect="1"/>
          </p:cNvPicPr>
          <p:nvPr>
            <p:ph idx="1"/>
          </p:nvPr>
        </p:nvPicPr>
        <p:blipFill>
          <a:blip r:embed="rId2"/>
          <a:stretch>
            <a:fillRect/>
          </a:stretch>
        </p:blipFill>
        <p:spPr>
          <a:xfrm>
            <a:off x="3018996" y="1600200"/>
            <a:ext cx="6154007" cy="4525963"/>
          </a:xfrm>
          <a:prstGeom prst="rect">
            <a:avLst/>
          </a:prstGeom>
        </p:spPr>
      </p:pic>
    </p:spTree>
    <p:extLst>
      <p:ext uri="{BB962C8B-B14F-4D97-AF65-F5344CB8AC3E}">
        <p14:creationId xmlns:p14="http://schemas.microsoft.com/office/powerpoint/2010/main" val="20427896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CCF77A-3512-3D47-8736-5B0B815217F3}"/>
              </a:ext>
            </a:extLst>
          </p:cNvPr>
          <p:cNvSpPr>
            <a:spLocks noGrp="1"/>
          </p:cNvSpPr>
          <p:nvPr>
            <p:ph type="title"/>
          </p:nvPr>
        </p:nvSpPr>
        <p:spPr/>
        <p:txBody>
          <a:bodyPr>
            <a:normAutofit fontScale="90000"/>
          </a:bodyPr>
          <a:lstStyle/>
          <a:p>
            <a:r>
              <a:rPr lang="en-GB" dirty="0"/>
              <a:t>Training Data Scientists for Social Good</a:t>
            </a:r>
          </a:p>
        </p:txBody>
      </p:sp>
      <p:sp>
        <p:nvSpPr>
          <p:cNvPr id="3" name="Segnaposto contenuto 2">
            <a:extLst>
              <a:ext uri="{FF2B5EF4-FFF2-40B4-BE49-F238E27FC236}">
                <a16:creationId xmlns:a16="http://schemas.microsoft.com/office/drawing/2014/main" id="{FA5424C2-0F88-8347-9140-470F56589DC3}"/>
              </a:ext>
            </a:extLst>
          </p:cNvPr>
          <p:cNvSpPr>
            <a:spLocks noGrp="1"/>
          </p:cNvSpPr>
          <p:nvPr>
            <p:ph idx="1"/>
          </p:nvPr>
        </p:nvSpPr>
        <p:spPr/>
        <p:txBody>
          <a:bodyPr>
            <a:normAutofit fontScale="92500" lnSpcReduction="10000"/>
          </a:bodyPr>
          <a:lstStyle/>
          <a:p>
            <a:r>
              <a:rPr lang="en-GB" b="1" dirty="0"/>
              <a:t>22 different online training materials </a:t>
            </a:r>
            <a:r>
              <a:rPr lang="en-GB" dirty="0"/>
              <a:t>were integrated into the SoBigData Research Infrastructure, for a total of over 150 files</a:t>
            </a:r>
          </a:p>
          <a:p>
            <a:endParaRPr lang="en-GB" dirty="0"/>
          </a:p>
          <a:p>
            <a:r>
              <a:rPr lang="en-GB" dirty="0"/>
              <a:t>The SoBigData e-learning area recorded </a:t>
            </a:r>
            <a:br>
              <a:rPr lang="en-GB" dirty="0"/>
            </a:br>
            <a:r>
              <a:rPr lang="en-GB" b="1" dirty="0"/>
              <a:t>720 accesses</a:t>
            </a:r>
            <a:r>
              <a:rPr lang="en-GB" dirty="0"/>
              <a:t> between June 2018 and September 2020.</a:t>
            </a:r>
          </a:p>
          <a:p>
            <a:endParaRPr lang="en-GB" dirty="0"/>
          </a:p>
          <a:p>
            <a:r>
              <a:rPr lang="en-GB" dirty="0"/>
              <a:t>Registered users to this specific part of the SoBigData RI have grown over eleven times, </a:t>
            </a:r>
            <a:r>
              <a:rPr lang="en-GB" b="1" dirty="0"/>
              <a:t>reaching 115 individuals</a:t>
            </a:r>
            <a:r>
              <a:rPr lang="en-GB" dirty="0"/>
              <a:t>.</a:t>
            </a:r>
            <a:endParaRPr lang="it-IT" dirty="0"/>
          </a:p>
          <a:p>
            <a:endParaRPr lang="en-GB" dirty="0"/>
          </a:p>
        </p:txBody>
      </p:sp>
      <p:sp>
        <p:nvSpPr>
          <p:cNvPr id="4" name="Segnaposto numero diapositiva 3">
            <a:extLst>
              <a:ext uri="{FF2B5EF4-FFF2-40B4-BE49-F238E27FC236}">
                <a16:creationId xmlns:a16="http://schemas.microsoft.com/office/drawing/2014/main" id="{2BA90B17-B4EB-C945-90AE-A0C05F6C5CC0}"/>
              </a:ext>
            </a:extLst>
          </p:cNvPr>
          <p:cNvSpPr>
            <a:spLocks noGrp="1"/>
          </p:cNvSpPr>
          <p:nvPr>
            <p:ph type="sldNum" sz="quarter" idx="12"/>
          </p:nvPr>
        </p:nvSpPr>
        <p:spPr/>
        <p:txBody>
          <a:bodyPr/>
          <a:lstStyle/>
          <a:p>
            <a:fld id="{ABF4B31E-2D6D-3D43-86E8-E074AD6C9D3B}" type="slidenum">
              <a:rPr lang="it-IT" smtClean="0"/>
              <a:t>19</a:t>
            </a:fld>
            <a:endParaRPr lang="it-IT"/>
          </a:p>
        </p:txBody>
      </p:sp>
      <p:sp>
        <p:nvSpPr>
          <p:cNvPr id="5" name="Segnaposto piè di pagina 4">
            <a:extLst>
              <a:ext uri="{FF2B5EF4-FFF2-40B4-BE49-F238E27FC236}">
                <a16:creationId xmlns:a16="http://schemas.microsoft.com/office/drawing/2014/main" id="{6962927A-7B0A-BB40-B001-858C5007B336}"/>
              </a:ext>
            </a:extLst>
          </p:cNvPr>
          <p:cNvSpPr>
            <a:spLocks noGrp="1"/>
          </p:cNvSpPr>
          <p:nvPr>
            <p:ph type="ftr" sz="quarter" idx="3"/>
          </p:nvPr>
        </p:nvSpPr>
        <p:spPr/>
        <p:txBody>
          <a:bodyPr/>
          <a:lstStyle/>
          <a:p>
            <a:r>
              <a:rPr lang="en-GB" dirty="0"/>
              <a:t>EGI Conference 2020 - SoBigData Research Infrastructure Workshop</a:t>
            </a:r>
          </a:p>
        </p:txBody>
      </p:sp>
    </p:spTree>
    <p:extLst>
      <p:ext uri="{BB962C8B-B14F-4D97-AF65-F5344CB8AC3E}">
        <p14:creationId xmlns:p14="http://schemas.microsoft.com/office/powerpoint/2010/main" val="2131823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4D37BF-F419-444F-BE46-5094835BA8E5}"/>
              </a:ext>
            </a:extLst>
          </p:cNvPr>
          <p:cNvSpPr>
            <a:spLocks noGrp="1"/>
          </p:cNvSpPr>
          <p:nvPr>
            <p:ph type="title"/>
          </p:nvPr>
        </p:nvSpPr>
        <p:spPr/>
        <p:txBody>
          <a:bodyPr>
            <a:normAutofit fontScale="90000"/>
          </a:bodyPr>
          <a:lstStyle/>
          <a:p>
            <a:r>
              <a:rPr lang="en-GB" dirty="0"/>
              <a:t>Training Data Scientists for Social Good</a:t>
            </a:r>
          </a:p>
        </p:txBody>
      </p:sp>
      <p:sp>
        <p:nvSpPr>
          <p:cNvPr id="3" name="Segnaposto contenuto 2">
            <a:extLst>
              <a:ext uri="{FF2B5EF4-FFF2-40B4-BE49-F238E27FC236}">
                <a16:creationId xmlns:a16="http://schemas.microsoft.com/office/drawing/2014/main" id="{CBC99675-A7DE-8840-9C62-1C437DF4C5DC}"/>
              </a:ext>
            </a:extLst>
          </p:cNvPr>
          <p:cNvSpPr>
            <a:spLocks noGrp="1"/>
          </p:cNvSpPr>
          <p:nvPr>
            <p:ph idx="1"/>
          </p:nvPr>
        </p:nvSpPr>
        <p:spPr/>
        <p:txBody>
          <a:bodyPr>
            <a:normAutofit/>
          </a:bodyPr>
          <a:lstStyle/>
          <a:p>
            <a:pPr marL="0" indent="0" algn="ctr">
              <a:buNone/>
            </a:pPr>
            <a:endParaRPr lang="it-IT" dirty="0"/>
          </a:p>
          <a:p>
            <a:pPr marL="0" indent="0" algn="ctr">
              <a:buNone/>
            </a:pPr>
            <a:r>
              <a:rPr lang="en-GB" dirty="0"/>
              <a:t> </a:t>
            </a:r>
            <a:r>
              <a:rPr lang="en-GB" i="1" dirty="0"/>
              <a:t>‘There is a need to harness opportunities for scientific advancement and social good, compared to the currently prevalent exploitation of big data for commercial purposes or, worse, social control and surveillance’.</a:t>
            </a:r>
          </a:p>
          <a:p>
            <a:pPr marL="0" indent="0" algn="ctr">
              <a:buNone/>
            </a:pPr>
            <a:endParaRPr lang="en-GB" dirty="0"/>
          </a:p>
          <a:p>
            <a:pPr marL="0" indent="0" algn="ctr">
              <a:buNone/>
            </a:pPr>
            <a:r>
              <a:rPr lang="en-GB" sz="2000" dirty="0"/>
              <a:t>Giannotti, Fosca, </a:t>
            </a:r>
            <a:r>
              <a:rPr lang="en-GB" sz="2000" i="1" dirty="0"/>
              <a:t>et al. </a:t>
            </a:r>
            <a:r>
              <a:rPr lang="en-GB" sz="2000" dirty="0"/>
              <a:t>(2018) ‘SoBigData: social mining &amp; big data ecosystem’ </a:t>
            </a:r>
            <a:r>
              <a:rPr lang="en-GB" sz="2000" i="1" dirty="0"/>
              <a:t>Companion Proceedings of the The Web Conference</a:t>
            </a:r>
            <a:r>
              <a:rPr lang="en-GB" sz="2000" dirty="0"/>
              <a:t>.</a:t>
            </a:r>
          </a:p>
          <a:p>
            <a:pPr marL="0" indent="0" algn="ctr">
              <a:buNone/>
            </a:pPr>
            <a:endParaRPr lang="en-GB" sz="2000" dirty="0"/>
          </a:p>
        </p:txBody>
      </p:sp>
      <p:sp>
        <p:nvSpPr>
          <p:cNvPr id="4" name="Segnaposto numero diapositiva 3">
            <a:extLst>
              <a:ext uri="{FF2B5EF4-FFF2-40B4-BE49-F238E27FC236}">
                <a16:creationId xmlns:a16="http://schemas.microsoft.com/office/drawing/2014/main" id="{082E54A0-5843-BF42-A88A-44441B12908B}"/>
              </a:ext>
            </a:extLst>
          </p:cNvPr>
          <p:cNvSpPr>
            <a:spLocks noGrp="1"/>
          </p:cNvSpPr>
          <p:nvPr>
            <p:ph type="sldNum" sz="quarter" idx="12"/>
          </p:nvPr>
        </p:nvSpPr>
        <p:spPr/>
        <p:txBody>
          <a:bodyPr/>
          <a:lstStyle/>
          <a:p>
            <a:fld id="{ABF4B31E-2D6D-3D43-86E8-E074AD6C9D3B}" type="slidenum">
              <a:rPr lang="it-IT" smtClean="0"/>
              <a:t>2</a:t>
            </a:fld>
            <a:endParaRPr lang="it-IT"/>
          </a:p>
        </p:txBody>
      </p:sp>
      <p:sp>
        <p:nvSpPr>
          <p:cNvPr id="5" name="Segnaposto piè di pagina 4">
            <a:extLst>
              <a:ext uri="{FF2B5EF4-FFF2-40B4-BE49-F238E27FC236}">
                <a16:creationId xmlns:a16="http://schemas.microsoft.com/office/drawing/2014/main" id="{A966E76B-2B15-5F4D-A11F-DB071251DCCA}"/>
              </a:ext>
            </a:extLst>
          </p:cNvPr>
          <p:cNvSpPr>
            <a:spLocks noGrp="1"/>
          </p:cNvSpPr>
          <p:nvPr>
            <p:ph type="ftr" sz="quarter" idx="3"/>
          </p:nvPr>
        </p:nvSpPr>
        <p:spPr/>
        <p:txBody>
          <a:bodyPr/>
          <a:lstStyle/>
          <a:p>
            <a:r>
              <a:rPr lang="en-GB" dirty="0"/>
              <a:t>EGI Conference 2020 - SoBigData Research Infrastructure Workshop</a:t>
            </a:r>
          </a:p>
        </p:txBody>
      </p:sp>
    </p:spTree>
    <p:extLst>
      <p:ext uri="{BB962C8B-B14F-4D97-AF65-F5344CB8AC3E}">
        <p14:creationId xmlns:p14="http://schemas.microsoft.com/office/powerpoint/2010/main" val="3258083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8CDF3B-F739-4043-86AA-CBD7E7C855D6}"/>
              </a:ext>
            </a:extLst>
          </p:cNvPr>
          <p:cNvSpPr>
            <a:spLocks noGrp="1"/>
          </p:cNvSpPr>
          <p:nvPr>
            <p:ph type="title"/>
          </p:nvPr>
        </p:nvSpPr>
        <p:spPr/>
        <p:txBody>
          <a:bodyPr>
            <a:normAutofit fontScale="90000"/>
          </a:bodyPr>
          <a:lstStyle/>
          <a:p>
            <a:r>
              <a:rPr lang="en-GB" dirty="0"/>
              <a:t>Training Data Scientists for Social Good</a:t>
            </a:r>
          </a:p>
        </p:txBody>
      </p:sp>
      <p:sp>
        <p:nvSpPr>
          <p:cNvPr id="3" name="Segnaposto contenuto 2">
            <a:extLst>
              <a:ext uri="{FF2B5EF4-FFF2-40B4-BE49-F238E27FC236}">
                <a16:creationId xmlns:a16="http://schemas.microsoft.com/office/drawing/2014/main" id="{10ACE83A-43BB-CB40-9CBE-6862ECBCB67E}"/>
              </a:ext>
            </a:extLst>
          </p:cNvPr>
          <p:cNvSpPr>
            <a:spLocks noGrp="1"/>
          </p:cNvSpPr>
          <p:nvPr>
            <p:ph idx="1"/>
          </p:nvPr>
        </p:nvSpPr>
        <p:spPr/>
        <p:txBody>
          <a:bodyPr/>
          <a:lstStyle/>
          <a:p>
            <a:r>
              <a:rPr lang="en-GB" dirty="0"/>
              <a:t>In order to reach this objective, WP4 has set four tasks:</a:t>
            </a:r>
          </a:p>
          <a:p>
            <a:pPr marL="0" indent="0">
              <a:buNone/>
            </a:pPr>
            <a:endParaRPr lang="en-GB" dirty="0"/>
          </a:p>
          <a:p>
            <a:r>
              <a:rPr lang="en-GB" dirty="0"/>
              <a:t>T4.1 – Online Training Modules</a:t>
            </a:r>
          </a:p>
          <a:p>
            <a:r>
              <a:rPr lang="en-GB" b="1" dirty="0"/>
              <a:t>T4.2 – Summer Schools </a:t>
            </a:r>
          </a:p>
          <a:p>
            <a:r>
              <a:rPr lang="en-GB" b="1" dirty="0"/>
              <a:t>T4.3 – Datathons</a:t>
            </a:r>
          </a:p>
          <a:p>
            <a:r>
              <a:rPr lang="en-GB" dirty="0"/>
              <a:t>T4.4 - Cultivating diversity in data science</a:t>
            </a:r>
          </a:p>
        </p:txBody>
      </p:sp>
      <p:sp>
        <p:nvSpPr>
          <p:cNvPr id="4" name="Segnaposto numero diapositiva 3">
            <a:extLst>
              <a:ext uri="{FF2B5EF4-FFF2-40B4-BE49-F238E27FC236}">
                <a16:creationId xmlns:a16="http://schemas.microsoft.com/office/drawing/2014/main" id="{4D61A061-619E-3041-97BC-AD8CC0E30DAC}"/>
              </a:ext>
            </a:extLst>
          </p:cNvPr>
          <p:cNvSpPr>
            <a:spLocks noGrp="1"/>
          </p:cNvSpPr>
          <p:nvPr>
            <p:ph type="sldNum" sz="quarter" idx="12"/>
          </p:nvPr>
        </p:nvSpPr>
        <p:spPr/>
        <p:txBody>
          <a:bodyPr/>
          <a:lstStyle/>
          <a:p>
            <a:fld id="{ABF4B31E-2D6D-3D43-86E8-E074AD6C9D3B}" type="slidenum">
              <a:rPr lang="it-IT" smtClean="0"/>
              <a:t>20</a:t>
            </a:fld>
            <a:endParaRPr lang="it-IT"/>
          </a:p>
        </p:txBody>
      </p:sp>
      <p:sp>
        <p:nvSpPr>
          <p:cNvPr id="6" name="Segnaposto piè di pagina 4">
            <a:extLst>
              <a:ext uri="{FF2B5EF4-FFF2-40B4-BE49-F238E27FC236}">
                <a16:creationId xmlns:a16="http://schemas.microsoft.com/office/drawing/2014/main" id="{5D3B9E8D-6E43-624C-B957-6D61F9DFBDB6}"/>
              </a:ext>
            </a:extLst>
          </p:cNvPr>
          <p:cNvSpPr>
            <a:spLocks noGrp="1"/>
          </p:cNvSpPr>
          <p:nvPr>
            <p:ph type="ftr" sz="quarter" idx="3"/>
          </p:nvPr>
        </p:nvSpPr>
        <p:spPr/>
        <p:txBody>
          <a:bodyPr/>
          <a:lstStyle/>
          <a:p>
            <a:r>
              <a:rPr lang="en-GB" dirty="0"/>
              <a:t>EGI Conference 2020 - SoBigData Research Infrastructure Workshop</a:t>
            </a:r>
          </a:p>
        </p:txBody>
      </p:sp>
    </p:spTree>
    <p:extLst>
      <p:ext uri="{BB962C8B-B14F-4D97-AF65-F5344CB8AC3E}">
        <p14:creationId xmlns:p14="http://schemas.microsoft.com/office/powerpoint/2010/main" val="3954060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F228613-7E17-4343-BC80-BBEF8C1573B0}"/>
              </a:ext>
            </a:extLst>
          </p:cNvPr>
          <p:cNvSpPr>
            <a:spLocks noGrp="1"/>
          </p:cNvSpPr>
          <p:nvPr>
            <p:ph type="title"/>
          </p:nvPr>
        </p:nvSpPr>
        <p:spPr/>
        <p:txBody>
          <a:bodyPr>
            <a:normAutofit fontScale="90000"/>
          </a:bodyPr>
          <a:lstStyle/>
          <a:p>
            <a:r>
              <a:rPr lang="en-GB" dirty="0"/>
              <a:t>Training Data Scientists for Social Good</a:t>
            </a:r>
          </a:p>
        </p:txBody>
      </p:sp>
      <p:sp>
        <p:nvSpPr>
          <p:cNvPr id="3" name="Segnaposto contenuto 2">
            <a:extLst>
              <a:ext uri="{FF2B5EF4-FFF2-40B4-BE49-F238E27FC236}">
                <a16:creationId xmlns:a16="http://schemas.microsoft.com/office/drawing/2014/main" id="{429F572D-9B7D-0F47-BB5B-C0D9F554EC77}"/>
              </a:ext>
            </a:extLst>
          </p:cNvPr>
          <p:cNvSpPr>
            <a:spLocks noGrp="1"/>
          </p:cNvSpPr>
          <p:nvPr>
            <p:ph idx="1"/>
          </p:nvPr>
        </p:nvSpPr>
        <p:spPr/>
        <p:txBody>
          <a:bodyPr>
            <a:normAutofit/>
          </a:bodyPr>
          <a:lstStyle/>
          <a:p>
            <a:r>
              <a:rPr lang="en-GB" dirty="0"/>
              <a:t>During </a:t>
            </a:r>
            <a:r>
              <a:rPr lang="en-GB" b="1" dirty="0"/>
              <a:t>SoBigData </a:t>
            </a:r>
            <a:r>
              <a:rPr lang="en-GB" dirty="0"/>
              <a:t>(2015-2019) a total of </a:t>
            </a:r>
            <a:br>
              <a:rPr lang="en-GB" dirty="0"/>
            </a:br>
            <a:r>
              <a:rPr lang="en-GB" b="1" dirty="0"/>
              <a:t>43</a:t>
            </a:r>
            <a:r>
              <a:rPr lang="en-GB" dirty="0"/>
              <a:t> different training events were held, attended by over </a:t>
            </a:r>
            <a:r>
              <a:rPr lang="en-GB" b="1" dirty="0"/>
              <a:t>1,600 individuals</a:t>
            </a:r>
          </a:p>
          <a:p>
            <a:pPr marL="0" indent="0">
              <a:buNone/>
            </a:pPr>
            <a:endParaRPr lang="en-GB" dirty="0"/>
          </a:p>
          <a:p>
            <a:r>
              <a:rPr lang="en-GB" dirty="0"/>
              <a:t>Gender distribution of participants, where available, showed that attendees which identified as </a:t>
            </a:r>
            <a:r>
              <a:rPr lang="en-GB" b="1" dirty="0"/>
              <a:t>male were 60% of the total</a:t>
            </a:r>
            <a:r>
              <a:rPr lang="en-GB" dirty="0"/>
              <a:t>, whereas attendees which identified as </a:t>
            </a:r>
            <a:r>
              <a:rPr lang="en-GB" b="1" dirty="0"/>
              <a:t>female were 40% of the total</a:t>
            </a:r>
          </a:p>
          <a:p>
            <a:endParaRPr lang="en-GB" b="1" dirty="0"/>
          </a:p>
          <a:p>
            <a:endParaRPr lang="en-GB" b="1" dirty="0"/>
          </a:p>
          <a:p>
            <a:endParaRPr lang="en-GB" b="1" dirty="0"/>
          </a:p>
        </p:txBody>
      </p:sp>
      <p:sp>
        <p:nvSpPr>
          <p:cNvPr id="4" name="Segnaposto numero diapositiva 3">
            <a:extLst>
              <a:ext uri="{FF2B5EF4-FFF2-40B4-BE49-F238E27FC236}">
                <a16:creationId xmlns:a16="http://schemas.microsoft.com/office/drawing/2014/main" id="{1E4ECF51-0D4B-1640-8124-3FE19CAC0F18}"/>
              </a:ext>
            </a:extLst>
          </p:cNvPr>
          <p:cNvSpPr>
            <a:spLocks noGrp="1"/>
          </p:cNvSpPr>
          <p:nvPr>
            <p:ph type="sldNum" sz="quarter" idx="12"/>
          </p:nvPr>
        </p:nvSpPr>
        <p:spPr/>
        <p:txBody>
          <a:bodyPr/>
          <a:lstStyle/>
          <a:p>
            <a:fld id="{ABF4B31E-2D6D-3D43-86E8-E074AD6C9D3B}" type="slidenum">
              <a:rPr lang="it-IT" smtClean="0"/>
              <a:t>21</a:t>
            </a:fld>
            <a:endParaRPr lang="it-IT"/>
          </a:p>
        </p:txBody>
      </p:sp>
      <p:sp>
        <p:nvSpPr>
          <p:cNvPr id="5" name="Segnaposto piè di pagina 4">
            <a:extLst>
              <a:ext uri="{FF2B5EF4-FFF2-40B4-BE49-F238E27FC236}">
                <a16:creationId xmlns:a16="http://schemas.microsoft.com/office/drawing/2014/main" id="{852DDE67-70B4-0347-87A7-7A84CECF4A27}"/>
              </a:ext>
            </a:extLst>
          </p:cNvPr>
          <p:cNvSpPr>
            <a:spLocks noGrp="1"/>
          </p:cNvSpPr>
          <p:nvPr>
            <p:ph type="ftr" sz="quarter" idx="3"/>
          </p:nvPr>
        </p:nvSpPr>
        <p:spPr>
          <a:xfrm>
            <a:off x="204184" y="6398438"/>
            <a:ext cx="10731545" cy="365125"/>
          </a:xfrm>
        </p:spPr>
        <p:txBody>
          <a:bodyPr/>
          <a:lstStyle/>
          <a:p>
            <a:r>
              <a:rPr lang="en-GB" dirty="0"/>
              <a:t>EGI Conference 2020 - SoBigData Research Infrastructure Workshop</a:t>
            </a:r>
          </a:p>
        </p:txBody>
      </p:sp>
    </p:spTree>
    <p:extLst>
      <p:ext uri="{BB962C8B-B14F-4D97-AF65-F5344CB8AC3E}">
        <p14:creationId xmlns:p14="http://schemas.microsoft.com/office/powerpoint/2010/main" val="105183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2FC4BC-EFAB-7E4C-B7A5-8CACABF6F6BF}"/>
              </a:ext>
            </a:extLst>
          </p:cNvPr>
          <p:cNvSpPr>
            <a:spLocks noGrp="1"/>
          </p:cNvSpPr>
          <p:nvPr>
            <p:ph type="title"/>
          </p:nvPr>
        </p:nvSpPr>
        <p:spPr/>
        <p:txBody>
          <a:bodyPr>
            <a:normAutofit fontScale="90000"/>
          </a:bodyPr>
          <a:lstStyle/>
          <a:p>
            <a:r>
              <a:rPr lang="en-GB" dirty="0"/>
              <a:t>Training Data Scientists for Social Good</a:t>
            </a:r>
          </a:p>
        </p:txBody>
      </p:sp>
      <p:sp>
        <p:nvSpPr>
          <p:cNvPr id="3" name="Segnaposto contenuto 2">
            <a:extLst>
              <a:ext uri="{FF2B5EF4-FFF2-40B4-BE49-F238E27FC236}">
                <a16:creationId xmlns:a16="http://schemas.microsoft.com/office/drawing/2014/main" id="{0D51F71A-2B93-2B4B-A29F-391107415C68}"/>
              </a:ext>
            </a:extLst>
          </p:cNvPr>
          <p:cNvSpPr>
            <a:spLocks noGrp="1"/>
          </p:cNvSpPr>
          <p:nvPr>
            <p:ph idx="1"/>
          </p:nvPr>
        </p:nvSpPr>
        <p:spPr/>
        <p:txBody>
          <a:bodyPr/>
          <a:lstStyle/>
          <a:p>
            <a:pPr marL="0" indent="0">
              <a:buNone/>
            </a:pPr>
            <a:r>
              <a:rPr lang="en-GB" dirty="0"/>
              <a:t>In March 2020, the next leg of the SoBigData project started but on 11 March 2020 the World Health Organisation declared Covid-19 as a pandemic.</a:t>
            </a:r>
          </a:p>
          <a:p>
            <a:pPr marL="0" indent="0">
              <a:buNone/>
            </a:pPr>
            <a:endParaRPr lang="en-GB" dirty="0"/>
          </a:p>
          <a:p>
            <a:pPr marL="0" indent="0">
              <a:buNone/>
            </a:pPr>
            <a:r>
              <a:rPr lang="en-GB" dirty="0"/>
              <a:t>The Covid-19 pandemic has led to many changes in behaviour, travel, teaching and every aspect of human interaction. </a:t>
            </a:r>
          </a:p>
        </p:txBody>
      </p:sp>
      <p:sp>
        <p:nvSpPr>
          <p:cNvPr id="4" name="Segnaposto numero diapositiva 3">
            <a:extLst>
              <a:ext uri="{FF2B5EF4-FFF2-40B4-BE49-F238E27FC236}">
                <a16:creationId xmlns:a16="http://schemas.microsoft.com/office/drawing/2014/main" id="{5DB0B843-F31E-8447-A071-CC3632ACC667}"/>
              </a:ext>
            </a:extLst>
          </p:cNvPr>
          <p:cNvSpPr>
            <a:spLocks noGrp="1"/>
          </p:cNvSpPr>
          <p:nvPr>
            <p:ph type="sldNum" sz="quarter" idx="12"/>
          </p:nvPr>
        </p:nvSpPr>
        <p:spPr/>
        <p:txBody>
          <a:bodyPr/>
          <a:lstStyle/>
          <a:p>
            <a:fld id="{ABF4B31E-2D6D-3D43-86E8-E074AD6C9D3B}" type="slidenum">
              <a:rPr lang="it-IT" smtClean="0"/>
              <a:t>22</a:t>
            </a:fld>
            <a:endParaRPr lang="it-IT"/>
          </a:p>
        </p:txBody>
      </p:sp>
      <p:sp>
        <p:nvSpPr>
          <p:cNvPr id="5" name="Segnaposto piè di pagina 4">
            <a:extLst>
              <a:ext uri="{FF2B5EF4-FFF2-40B4-BE49-F238E27FC236}">
                <a16:creationId xmlns:a16="http://schemas.microsoft.com/office/drawing/2014/main" id="{69CB9B52-FA1B-2A4D-83B4-D07B0856EDAB}"/>
              </a:ext>
            </a:extLst>
          </p:cNvPr>
          <p:cNvSpPr>
            <a:spLocks noGrp="1"/>
          </p:cNvSpPr>
          <p:nvPr>
            <p:ph type="ftr" sz="quarter" idx="3"/>
          </p:nvPr>
        </p:nvSpPr>
        <p:spPr/>
        <p:txBody>
          <a:bodyPr/>
          <a:lstStyle/>
          <a:p>
            <a:r>
              <a:rPr lang="en-GB" dirty="0"/>
              <a:t>EGI Conference 2020 - SoBigData Research Infrastructure Workshop</a:t>
            </a:r>
          </a:p>
        </p:txBody>
      </p:sp>
    </p:spTree>
    <p:extLst>
      <p:ext uri="{BB962C8B-B14F-4D97-AF65-F5344CB8AC3E}">
        <p14:creationId xmlns:p14="http://schemas.microsoft.com/office/powerpoint/2010/main" val="39273311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5DA4577-AAD9-924E-8486-D58CA1BFB648}"/>
              </a:ext>
            </a:extLst>
          </p:cNvPr>
          <p:cNvSpPr>
            <a:spLocks noGrp="1"/>
          </p:cNvSpPr>
          <p:nvPr>
            <p:ph type="title"/>
          </p:nvPr>
        </p:nvSpPr>
        <p:spPr/>
        <p:txBody>
          <a:bodyPr>
            <a:normAutofit fontScale="90000"/>
          </a:bodyPr>
          <a:lstStyle/>
          <a:p>
            <a:r>
              <a:rPr lang="en-GB" dirty="0"/>
              <a:t>Training Data Scientists for Social Good</a:t>
            </a:r>
          </a:p>
        </p:txBody>
      </p:sp>
      <p:sp>
        <p:nvSpPr>
          <p:cNvPr id="3" name="Segnaposto contenuto 2">
            <a:extLst>
              <a:ext uri="{FF2B5EF4-FFF2-40B4-BE49-F238E27FC236}">
                <a16:creationId xmlns:a16="http://schemas.microsoft.com/office/drawing/2014/main" id="{306EADF6-BDBD-4E4A-BF12-BF4B61F7A32E}"/>
              </a:ext>
            </a:extLst>
          </p:cNvPr>
          <p:cNvSpPr>
            <a:spLocks noGrp="1"/>
          </p:cNvSpPr>
          <p:nvPr>
            <p:ph idx="1"/>
          </p:nvPr>
        </p:nvSpPr>
        <p:spPr/>
        <p:txBody>
          <a:bodyPr/>
          <a:lstStyle/>
          <a:p>
            <a:pPr marL="0" indent="0">
              <a:buNone/>
            </a:pPr>
            <a:r>
              <a:rPr lang="en-GB" dirty="0"/>
              <a:t>SoBigData has resolved to move all its events to </a:t>
            </a:r>
            <a:r>
              <a:rPr lang="en-GB" i="1" dirty="0"/>
              <a:t>virtual-events</a:t>
            </a:r>
            <a:r>
              <a:rPr lang="en-GB" dirty="0"/>
              <a:t>, some directly assessing the nature of the Covid-19 pandemic from a big social data point of view.</a:t>
            </a:r>
          </a:p>
          <a:p>
            <a:pPr marL="0" indent="0">
              <a:buNone/>
            </a:pPr>
            <a:endParaRPr lang="en-GB" dirty="0"/>
          </a:p>
          <a:p>
            <a:pPr marL="0" indent="0">
              <a:buNone/>
            </a:pPr>
            <a:r>
              <a:rPr lang="en-GB" dirty="0" err="1"/>
              <a:t>SoBigData</a:t>
            </a:r>
            <a:r>
              <a:rPr lang="en-GB" dirty="0"/>
              <a:t> has been able to organise events since the pandemic began (March 2020 - present)</a:t>
            </a:r>
          </a:p>
        </p:txBody>
      </p:sp>
      <p:sp>
        <p:nvSpPr>
          <p:cNvPr id="4" name="Segnaposto numero diapositiva 3">
            <a:extLst>
              <a:ext uri="{FF2B5EF4-FFF2-40B4-BE49-F238E27FC236}">
                <a16:creationId xmlns:a16="http://schemas.microsoft.com/office/drawing/2014/main" id="{BC232604-6543-844C-B7E5-2DA491C1C845}"/>
              </a:ext>
            </a:extLst>
          </p:cNvPr>
          <p:cNvSpPr>
            <a:spLocks noGrp="1"/>
          </p:cNvSpPr>
          <p:nvPr>
            <p:ph type="sldNum" sz="quarter" idx="12"/>
          </p:nvPr>
        </p:nvSpPr>
        <p:spPr/>
        <p:txBody>
          <a:bodyPr/>
          <a:lstStyle/>
          <a:p>
            <a:fld id="{ABF4B31E-2D6D-3D43-86E8-E074AD6C9D3B}" type="slidenum">
              <a:rPr lang="it-IT" smtClean="0"/>
              <a:t>23</a:t>
            </a:fld>
            <a:endParaRPr lang="it-IT"/>
          </a:p>
        </p:txBody>
      </p:sp>
      <p:sp>
        <p:nvSpPr>
          <p:cNvPr id="5" name="Segnaposto piè di pagina 4">
            <a:extLst>
              <a:ext uri="{FF2B5EF4-FFF2-40B4-BE49-F238E27FC236}">
                <a16:creationId xmlns:a16="http://schemas.microsoft.com/office/drawing/2014/main" id="{11529FBD-C99A-8444-960F-B29C83E2F901}"/>
              </a:ext>
            </a:extLst>
          </p:cNvPr>
          <p:cNvSpPr>
            <a:spLocks noGrp="1"/>
          </p:cNvSpPr>
          <p:nvPr>
            <p:ph type="ftr" sz="quarter" idx="3"/>
          </p:nvPr>
        </p:nvSpPr>
        <p:spPr/>
        <p:txBody>
          <a:bodyPr/>
          <a:lstStyle/>
          <a:p>
            <a:r>
              <a:rPr lang="en-GB" dirty="0"/>
              <a:t>EGI Conference 2020 - SoBigData Research Infrastructure Workshop</a:t>
            </a:r>
          </a:p>
        </p:txBody>
      </p:sp>
    </p:spTree>
    <p:extLst>
      <p:ext uri="{BB962C8B-B14F-4D97-AF65-F5344CB8AC3E}">
        <p14:creationId xmlns:p14="http://schemas.microsoft.com/office/powerpoint/2010/main" val="9502002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78D0F3-079D-4644-9BBB-60E1CA6B6744}"/>
              </a:ext>
            </a:extLst>
          </p:cNvPr>
          <p:cNvSpPr>
            <a:spLocks noGrp="1"/>
          </p:cNvSpPr>
          <p:nvPr>
            <p:ph type="title"/>
          </p:nvPr>
        </p:nvSpPr>
        <p:spPr/>
        <p:txBody>
          <a:bodyPr>
            <a:normAutofit fontScale="90000"/>
          </a:bodyPr>
          <a:lstStyle/>
          <a:p>
            <a:r>
              <a:rPr lang="en-GB" dirty="0"/>
              <a:t>Training Data Scientists for Social Good</a:t>
            </a:r>
          </a:p>
        </p:txBody>
      </p:sp>
      <p:sp>
        <p:nvSpPr>
          <p:cNvPr id="3" name="Segnaposto contenuto 2">
            <a:extLst>
              <a:ext uri="{FF2B5EF4-FFF2-40B4-BE49-F238E27FC236}">
                <a16:creationId xmlns:a16="http://schemas.microsoft.com/office/drawing/2014/main" id="{B1E358A5-26DB-D948-B8BB-9092763C7FA2}"/>
              </a:ext>
            </a:extLst>
          </p:cNvPr>
          <p:cNvSpPr>
            <a:spLocks noGrp="1"/>
          </p:cNvSpPr>
          <p:nvPr>
            <p:ph idx="1"/>
          </p:nvPr>
        </p:nvSpPr>
        <p:spPr/>
        <p:txBody>
          <a:bodyPr/>
          <a:lstStyle/>
          <a:p>
            <a:r>
              <a:rPr lang="en-GB" b="1" dirty="0"/>
              <a:t>Real-Time Epidemic Datathon</a:t>
            </a:r>
          </a:p>
          <a:p>
            <a:pPr marL="0" indent="0">
              <a:buNone/>
            </a:pPr>
            <a:r>
              <a:rPr lang="en-GB" dirty="0"/>
              <a:t>This datathon started in March 2020 and ended in September 2020 and encouraged data scientists to contribute to the global open-source scene by releasing real-time epidemic forecasting models</a:t>
            </a:r>
            <a:r>
              <a:rPr lang="it-IT" dirty="0"/>
              <a:t>. </a:t>
            </a:r>
          </a:p>
          <a:p>
            <a:pPr marL="0" indent="0">
              <a:buNone/>
            </a:pPr>
            <a:endParaRPr lang="en-GB" dirty="0"/>
          </a:p>
          <a:p>
            <a:pPr marL="0" indent="0">
              <a:buNone/>
            </a:pPr>
            <a:r>
              <a:rPr lang="en-GB" u="sng" dirty="0">
                <a:hlinkClick r:id="rId2"/>
              </a:rPr>
              <a:t>https://www.epidemicdatathon.com</a:t>
            </a:r>
            <a:endParaRPr lang="it-IT" dirty="0"/>
          </a:p>
          <a:p>
            <a:pPr marL="0" indent="0">
              <a:buNone/>
            </a:pPr>
            <a:endParaRPr lang="en-GB" dirty="0"/>
          </a:p>
        </p:txBody>
      </p:sp>
      <p:sp>
        <p:nvSpPr>
          <p:cNvPr id="4" name="Segnaposto numero diapositiva 3">
            <a:extLst>
              <a:ext uri="{FF2B5EF4-FFF2-40B4-BE49-F238E27FC236}">
                <a16:creationId xmlns:a16="http://schemas.microsoft.com/office/drawing/2014/main" id="{0231447F-1708-8B41-9AFF-A904AF9117D7}"/>
              </a:ext>
            </a:extLst>
          </p:cNvPr>
          <p:cNvSpPr>
            <a:spLocks noGrp="1"/>
          </p:cNvSpPr>
          <p:nvPr>
            <p:ph type="sldNum" sz="quarter" idx="12"/>
          </p:nvPr>
        </p:nvSpPr>
        <p:spPr/>
        <p:txBody>
          <a:bodyPr/>
          <a:lstStyle/>
          <a:p>
            <a:fld id="{ABF4B31E-2D6D-3D43-86E8-E074AD6C9D3B}" type="slidenum">
              <a:rPr lang="it-IT" smtClean="0"/>
              <a:t>24</a:t>
            </a:fld>
            <a:endParaRPr lang="it-IT"/>
          </a:p>
        </p:txBody>
      </p:sp>
      <p:sp>
        <p:nvSpPr>
          <p:cNvPr id="5" name="Segnaposto piè di pagina 4">
            <a:extLst>
              <a:ext uri="{FF2B5EF4-FFF2-40B4-BE49-F238E27FC236}">
                <a16:creationId xmlns:a16="http://schemas.microsoft.com/office/drawing/2014/main" id="{6A51765D-4A26-9A48-9C62-13C076249ED8}"/>
              </a:ext>
            </a:extLst>
          </p:cNvPr>
          <p:cNvSpPr>
            <a:spLocks noGrp="1"/>
          </p:cNvSpPr>
          <p:nvPr>
            <p:ph type="ftr" sz="quarter" idx="3"/>
          </p:nvPr>
        </p:nvSpPr>
        <p:spPr/>
        <p:txBody>
          <a:bodyPr/>
          <a:lstStyle/>
          <a:p>
            <a:r>
              <a:rPr lang="en-GB" dirty="0"/>
              <a:t>EGI Conference 2020 - SoBigData Research Infrastructure Workshop</a:t>
            </a:r>
          </a:p>
        </p:txBody>
      </p:sp>
    </p:spTree>
    <p:extLst>
      <p:ext uri="{BB962C8B-B14F-4D97-AF65-F5344CB8AC3E}">
        <p14:creationId xmlns:p14="http://schemas.microsoft.com/office/powerpoint/2010/main" val="10111108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78D0F3-079D-4644-9BBB-60E1CA6B6744}"/>
              </a:ext>
            </a:extLst>
          </p:cNvPr>
          <p:cNvSpPr>
            <a:spLocks noGrp="1"/>
          </p:cNvSpPr>
          <p:nvPr>
            <p:ph type="title"/>
          </p:nvPr>
        </p:nvSpPr>
        <p:spPr/>
        <p:txBody>
          <a:bodyPr>
            <a:normAutofit fontScale="90000"/>
          </a:bodyPr>
          <a:lstStyle/>
          <a:p>
            <a:r>
              <a:rPr lang="en-GB" dirty="0"/>
              <a:t>Training Data Scientists for Social Good</a:t>
            </a:r>
          </a:p>
        </p:txBody>
      </p:sp>
      <p:sp>
        <p:nvSpPr>
          <p:cNvPr id="3" name="Segnaposto contenuto 2">
            <a:extLst>
              <a:ext uri="{FF2B5EF4-FFF2-40B4-BE49-F238E27FC236}">
                <a16:creationId xmlns:a16="http://schemas.microsoft.com/office/drawing/2014/main" id="{B1E358A5-26DB-D948-B8BB-9092763C7FA2}"/>
              </a:ext>
            </a:extLst>
          </p:cNvPr>
          <p:cNvSpPr>
            <a:spLocks noGrp="1"/>
          </p:cNvSpPr>
          <p:nvPr>
            <p:ph idx="1"/>
          </p:nvPr>
        </p:nvSpPr>
        <p:spPr/>
        <p:txBody>
          <a:bodyPr/>
          <a:lstStyle/>
          <a:p>
            <a:r>
              <a:rPr lang="en-GB" b="1" dirty="0"/>
              <a:t>Learning to Quantify: Supervised Prevalence Estimation for Computational Social Science</a:t>
            </a:r>
          </a:p>
          <a:p>
            <a:r>
              <a:rPr lang="en-GB" b="1" dirty="0"/>
              <a:t>Social Information for Emergency Response: Actionable Information from Unconventional Data Sources</a:t>
            </a:r>
            <a:endParaRPr lang="it-IT" b="1" dirty="0"/>
          </a:p>
          <a:p>
            <a:pPr marL="0" indent="0">
              <a:buNone/>
            </a:pPr>
            <a:r>
              <a:rPr lang="en-GB" dirty="0"/>
              <a:t>These two tutorials were part of the </a:t>
            </a:r>
            <a:r>
              <a:rPr lang="en-GB" dirty="0" err="1"/>
              <a:t>SocInfo</a:t>
            </a:r>
            <a:r>
              <a:rPr lang="en-GB" dirty="0"/>
              <a:t> 2020 conference held between 5-9 October 2020.</a:t>
            </a:r>
          </a:p>
          <a:p>
            <a:pPr marL="0" indent="0">
              <a:buNone/>
            </a:pPr>
            <a:endParaRPr lang="it-IT" dirty="0"/>
          </a:p>
          <a:p>
            <a:pPr marL="0" indent="0">
              <a:buNone/>
            </a:pPr>
            <a:endParaRPr lang="en-GB" dirty="0"/>
          </a:p>
        </p:txBody>
      </p:sp>
      <p:sp>
        <p:nvSpPr>
          <p:cNvPr id="4" name="Segnaposto numero diapositiva 3">
            <a:extLst>
              <a:ext uri="{FF2B5EF4-FFF2-40B4-BE49-F238E27FC236}">
                <a16:creationId xmlns:a16="http://schemas.microsoft.com/office/drawing/2014/main" id="{0231447F-1708-8B41-9AFF-A904AF9117D7}"/>
              </a:ext>
            </a:extLst>
          </p:cNvPr>
          <p:cNvSpPr>
            <a:spLocks noGrp="1"/>
          </p:cNvSpPr>
          <p:nvPr>
            <p:ph type="sldNum" sz="quarter" idx="12"/>
          </p:nvPr>
        </p:nvSpPr>
        <p:spPr/>
        <p:txBody>
          <a:bodyPr/>
          <a:lstStyle/>
          <a:p>
            <a:fld id="{ABF4B31E-2D6D-3D43-86E8-E074AD6C9D3B}" type="slidenum">
              <a:rPr lang="it-IT" smtClean="0"/>
              <a:t>25</a:t>
            </a:fld>
            <a:endParaRPr lang="it-IT"/>
          </a:p>
        </p:txBody>
      </p:sp>
      <p:sp>
        <p:nvSpPr>
          <p:cNvPr id="5" name="Segnaposto piè di pagina 4">
            <a:extLst>
              <a:ext uri="{FF2B5EF4-FFF2-40B4-BE49-F238E27FC236}">
                <a16:creationId xmlns:a16="http://schemas.microsoft.com/office/drawing/2014/main" id="{6A51765D-4A26-9A48-9C62-13C076249ED8}"/>
              </a:ext>
            </a:extLst>
          </p:cNvPr>
          <p:cNvSpPr>
            <a:spLocks noGrp="1"/>
          </p:cNvSpPr>
          <p:nvPr>
            <p:ph type="ftr" sz="quarter" idx="3"/>
          </p:nvPr>
        </p:nvSpPr>
        <p:spPr/>
        <p:txBody>
          <a:bodyPr/>
          <a:lstStyle/>
          <a:p>
            <a:r>
              <a:rPr lang="en-GB" dirty="0"/>
              <a:t>EGI Conference 2020 - SoBigData Research Infrastructure Workshop</a:t>
            </a:r>
          </a:p>
        </p:txBody>
      </p:sp>
    </p:spTree>
    <p:extLst>
      <p:ext uri="{BB962C8B-B14F-4D97-AF65-F5344CB8AC3E}">
        <p14:creationId xmlns:p14="http://schemas.microsoft.com/office/powerpoint/2010/main" val="28852145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8CDF3B-F739-4043-86AA-CBD7E7C855D6}"/>
              </a:ext>
            </a:extLst>
          </p:cNvPr>
          <p:cNvSpPr>
            <a:spLocks noGrp="1"/>
          </p:cNvSpPr>
          <p:nvPr>
            <p:ph type="title"/>
          </p:nvPr>
        </p:nvSpPr>
        <p:spPr/>
        <p:txBody>
          <a:bodyPr>
            <a:normAutofit fontScale="90000"/>
          </a:bodyPr>
          <a:lstStyle/>
          <a:p>
            <a:r>
              <a:rPr lang="en-GB" dirty="0"/>
              <a:t>Training Data Scientists for Social Good</a:t>
            </a:r>
          </a:p>
        </p:txBody>
      </p:sp>
      <p:sp>
        <p:nvSpPr>
          <p:cNvPr id="3" name="Segnaposto contenuto 2">
            <a:extLst>
              <a:ext uri="{FF2B5EF4-FFF2-40B4-BE49-F238E27FC236}">
                <a16:creationId xmlns:a16="http://schemas.microsoft.com/office/drawing/2014/main" id="{10ACE83A-43BB-CB40-9CBE-6862ECBCB67E}"/>
              </a:ext>
            </a:extLst>
          </p:cNvPr>
          <p:cNvSpPr>
            <a:spLocks noGrp="1"/>
          </p:cNvSpPr>
          <p:nvPr>
            <p:ph idx="1"/>
          </p:nvPr>
        </p:nvSpPr>
        <p:spPr/>
        <p:txBody>
          <a:bodyPr/>
          <a:lstStyle/>
          <a:p>
            <a:r>
              <a:rPr lang="en-GB" dirty="0"/>
              <a:t>In order to reach this objective, WP4 has set four tasks:</a:t>
            </a:r>
          </a:p>
          <a:p>
            <a:pPr marL="0" indent="0">
              <a:buNone/>
            </a:pPr>
            <a:endParaRPr lang="en-GB" dirty="0"/>
          </a:p>
          <a:p>
            <a:r>
              <a:rPr lang="en-GB" dirty="0"/>
              <a:t>T4.1 – Online Training Modules</a:t>
            </a:r>
          </a:p>
          <a:p>
            <a:r>
              <a:rPr lang="en-GB" dirty="0"/>
              <a:t>T4.2 – Summer Schools </a:t>
            </a:r>
          </a:p>
          <a:p>
            <a:r>
              <a:rPr lang="en-GB" dirty="0"/>
              <a:t>T4.3 – Datathons</a:t>
            </a:r>
          </a:p>
          <a:p>
            <a:r>
              <a:rPr lang="en-GB" b="1" dirty="0"/>
              <a:t>T4.4 - Cultivating diversity in data science</a:t>
            </a:r>
          </a:p>
        </p:txBody>
      </p:sp>
      <p:sp>
        <p:nvSpPr>
          <p:cNvPr id="4" name="Segnaposto numero diapositiva 3">
            <a:extLst>
              <a:ext uri="{FF2B5EF4-FFF2-40B4-BE49-F238E27FC236}">
                <a16:creationId xmlns:a16="http://schemas.microsoft.com/office/drawing/2014/main" id="{4D61A061-619E-3041-97BC-AD8CC0E30DAC}"/>
              </a:ext>
            </a:extLst>
          </p:cNvPr>
          <p:cNvSpPr>
            <a:spLocks noGrp="1"/>
          </p:cNvSpPr>
          <p:nvPr>
            <p:ph type="sldNum" sz="quarter" idx="12"/>
          </p:nvPr>
        </p:nvSpPr>
        <p:spPr/>
        <p:txBody>
          <a:bodyPr/>
          <a:lstStyle/>
          <a:p>
            <a:fld id="{ABF4B31E-2D6D-3D43-86E8-E074AD6C9D3B}" type="slidenum">
              <a:rPr lang="it-IT" smtClean="0"/>
              <a:t>26</a:t>
            </a:fld>
            <a:endParaRPr lang="it-IT"/>
          </a:p>
        </p:txBody>
      </p:sp>
      <p:sp>
        <p:nvSpPr>
          <p:cNvPr id="6" name="Segnaposto piè di pagina 4">
            <a:extLst>
              <a:ext uri="{FF2B5EF4-FFF2-40B4-BE49-F238E27FC236}">
                <a16:creationId xmlns:a16="http://schemas.microsoft.com/office/drawing/2014/main" id="{5D3B9E8D-6E43-624C-B957-6D61F9DFBDB6}"/>
              </a:ext>
            </a:extLst>
          </p:cNvPr>
          <p:cNvSpPr>
            <a:spLocks noGrp="1"/>
          </p:cNvSpPr>
          <p:nvPr>
            <p:ph type="ftr" sz="quarter" idx="3"/>
          </p:nvPr>
        </p:nvSpPr>
        <p:spPr/>
        <p:txBody>
          <a:bodyPr/>
          <a:lstStyle/>
          <a:p>
            <a:r>
              <a:rPr lang="en-GB" dirty="0"/>
              <a:t>EGI Conference 2020 - SoBigData Research Infrastructure Workshop</a:t>
            </a:r>
          </a:p>
        </p:txBody>
      </p:sp>
    </p:spTree>
    <p:extLst>
      <p:ext uri="{BB962C8B-B14F-4D97-AF65-F5344CB8AC3E}">
        <p14:creationId xmlns:p14="http://schemas.microsoft.com/office/powerpoint/2010/main" val="23519213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63A2FF-DD9D-2E4D-8388-3619753EBA07}"/>
              </a:ext>
            </a:extLst>
          </p:cNvPr>
          <p:cNvSpPr>
            <a:spLocks noGrp="1"/>
          </p:cNvSpPr>
          <p:nvPr>
            <p:ph type="title"/>
          </p:nvPr>
        </p:nvSpPr>
        <p:spPr/>
        <p:txBody>
          <a:bodyPr>
            <a:normAutofit fontScale="90000"/>
          </a:bodyPr>
          <a:lstStyle/>
          <a:p>
            <a:r>
              <a:rPr lang="en-GB" dirty="0"/>
              <a:t>Training Data Scientists for Social Good</a:t>
            </a:r>
          </a:p>
        </p:txBody>
      </p:sp>
      <p:sp>
        <p:nvSpPr>
          <p:cNvPr id="3" name="Segnaposto contenuto 2">
            <a:extLst>
              <a:ext uri="{FF2B5EF4-FFF2-40B4-BE49-F238E27FC236}">
                <a16:creationId xmlns:a16="http://schemas.microsoft.com/office/drawing/2014/main" id="{CC7C99BB-D878-2C49-BD64-516EBD6826E2}"/>
              </a:ext>
            </a:extLst>
          </p:cNvPr>
          <p:cNvSpPr>
            <a:spLocks noGrp="1"/>
          </p:cNvSpPr>
          <p:nvPr>
            <p:ph idx="1"/>
          </p:nvPr>
        </p:nvSpPr>
        <p:spPr/>
        <p:txBody>
          <a:bodyPr/>
          <a:lstStyle/>
          <a:p>
            <a:pPr marL="0" indent="0">
              <a:buNone/>
            </a:pPr>
            <a:r>
              <a:rPr lang="en-GB" b="1" dirty="0"/>
              <a:t>•	Discovering Gender Bias and Discrimination in Language Tutorial </a:t>
            </a:r>
          </a:p>
          <a:p>
            <a:pPr marL="0" indent="0">
              <a:buNone/>
            </a:pPr>
            <a:r>
              <a:rPr lang="en-GB" dirty="0"/>
              <a:t>This tutorial was held as part of the SocInfo2020 conference and focused on the issue of digital discrimination, particularly towards gender, to improve digital literacy by understanding the social issues at stake in digital discrimination, and learning about technical applications and solutions.</a:t>
            </a:r>
            <a:r>
              <a:rPr lang="it-IT" dirty="0"/>
              <a:t> </a:t>
            </a:r>
            <a:endParaRPr lang="en-GB" dirty="0"/>
          </a:p>
          <a:p>
            <a:endParaRPr lang="en-GB" dirty="0"/>
          </a:p>
        </p:txBody>
      </p:sp>
      <p:sp>
        <p:nvSpPr>
          <p:cNvPr id="4" name="Segnaposto numero diapositiva 3">
            <a:extLst>
              <a:ext uri="{FF2B5EF4-FFF2-40B4-BE49-F238E27FC236}">
                <a16:creationId xmlns:a16="http://schemas.microsoft.com/office/drawing/2014/main" id="{76C5B676-B228-DA4D-ACB5-FD49E8C0F589}"/>
              </a:ext>
            </a:extLst>
          </p:cNvPr>
          <p:cNvSpPr>
            <a:spLocks noGrp="1"/>
          </p:cNvSpPr>
          <p:nvPr>
            <p:ph type="sldNum" sz="quarter" idx="12"/>
          </p:nvPr>
        </p:nvSpPr>
        <p:spPr/>
        <p:txBody>
          <a:bodyPr/>
          <a:lstStyle/>
          <a:p>
            <a:fld id="{ABF4B31E-2D6D-3D43-86E8-E074AD6C9D3B}" type="slidenum">
              <a:rPr lang="it-IT" smtClean="0"/>
              <a:t>27</a:t>
            </a:fld>
            <a:endParaRPr lang="it-IT"/>
          </a:p>
        </p:txBody>
      </p:sp>
      <p:sp>
        <p:nvSpPr>
          <p:cNvPr id="5" name="Segnaposto piè di pagina 4">
            <a:extLst>
              <a:ext uri="{FF2B5EF4-FFF2-40B4-BE49-F238E27FC236}">
                <a16:creationId xmlns:a16="http://schemas.microsoft.com/office/drawing/2014/main" id="{D5363481-F3AD-6D4E-AC5A-FD9029D91866}"/>
              </a:ext>
            </a:extLst>
          </p:cNvPr>
          <p:cNvSpPr>
            <a:spLocks noGrp="1"/>
          </p:cNvSpPr>
          <p:nvPr>
            <p:ph type="ftr" sz="quarter" idx="3"/>
          </p:nvPr>
        </p:nvSpPr>
        <p:spPr/>
        <p:txBody>
          <a:bodyPr/>
          <a:lstStyle/>
          <a:p>
            <a:r>
              <a:rPr lang="en-GB" dirty="0"/>
              <a:t>EGI Conference 2020 - SoBigData Research Infrastructure Workshop</a:t>
            </a:r>
          </a:p>
        </p:txBody>
      </p:sp>
    </p:spTree>
    <p:extLst>
      <p:ext uri="{BB962C8B-B14F-4D97-AF65-F5344CB8AC3E}">
        <p14:creationId xmlns:p14="http://schemas.microsoft.com/office/powerpoint/2010/main" val="9680590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D1EFCA1-DE22-B14B-AFC9-08F5A689BDD5}"/>
              </a:ext>
            </a:extLst>
          </p:cNvPr>
          <p:cNvSpPr>
            <a:spLocks noGrp="1"/>
          </p:cNvSpPr>
          <p:nvPr>
            <p:ph type="title"/>
          </p:nvPr>
        </p:nvSpPr>
        <p:spPr/>
        <p:txBody>
          <a:bodyPr/>
          <a:lstStyle/>
          <a:p>
            <a:r>
              <a:rPr lang="en-GB" dirty="0"/>
              <a:t>New Avenues of training in the Covid-19 era</a:t>
            </a:r>
          </a:p>
        </p:txBody>
      </p:sp>
      <p:sp>
        <p:nvSpPr>
          <p:cNvPr id="3" name="Segnaposto testo 2">
            <a:extLst>
              <a:ext uri="{FF2B5EF4-FFF2-40B4-BE49-F238E27FC236}">
                <a16:creationId xmlns:a16="http://schemas.microsoft.com/office/drawing/2014/main" id="{FDF9A789-8586-BD47-B3FC-B512FE678459}"/>
              </a:ext>
            </a:extLst>
          </p:cNvPr>
          <p:cNvSpPr>
            <a:spLocks noGrp="1"/>
          </p:cNvSpPr>
          <p:nvPr>
            <p:ph type="body" idx="1"/>
          </p:nvPr>
        </p:nvSpPr>
        <p:spPr/>
        <p:txBody>
          <a:bodyPr/>
          <a:lstStyle/>
          <a:p>
            <a:r>
              <a:rPr lang="en-GB" dirty="0"/>
              <a:t>Training Data Scientists for Social Good</a:t>
            </a:r>
          </a:p>
        </p:txBody>
      </p:sp>
      <p:sp>
        <p:nvSpPr>
          <p:cNvPr id="4" name="Segnaposto numero diapositiva 3">
            <a:extLst>
              <a:ext uri="{FF2B5EF4-FFF2-40B4-BE49-F238E27FC236}">
                <a16:creationId xmlns:a16="http://schemas.microsoft.com/office/drawing/2014/main" id="{95725D70-DE0D-734C-B948-983564F5D160}"/>
              </a:ext>
            </a:extLst>
          </p:cNvPr>
          <p:cNvSpPr>
            <a:spLocks noGrp="1"/>
          </p:cNvSpPr>
          <p:nvPr>
            <p:ph type="sldNum" sz="quarter" idx="12"/>
          </p:nvPr>
        </p:nvSpPr>
        <p:spPr/>
        <p:txBody>
          <a:bodyPr/>
          <a:lstStyle/>
          <a:p>
            <a:fld id="{ABF4B31E-2D6D-3D43-86E8-E074AD6C9D3B}" type="slidenum">
              <a:rPr lang="it-IT" smtClean="0"/>
              <a:t>28</a:t>
            </a:fld>
            <a:endParaRPr lang="it-IT"/>
          </a:p>
        </p:txBody>
      </p:sp>
      <p:sp>
        <p:nvSpPr>
          <p:cNvPr id="5" name="Segnaposto piè di pagina 4">
            <a:extLst>
              <a:ext uri="{FF2B5EF4-FFF2-40B4-BE49-F238E27FC236}">
                <a16:creationId xmlns:a16="http://schemas.microsoft.com/office/drawing/2014/main" id="{6A11A3DA-3D45-C84A-B7B0-8CAEEB3CC6DF}"/>
              </a:ext>
            </a:extLst>
          </p:cNvPr>
          <p:cNvSpPr>
            <a:spLocks noGrp="1"/>
          </p:cNvSpPr>
          <p:nvPr>
            <p:ph type="ftr" sz="quarter" idx="3"/>
          </p:nvPr>
        </p:nvSpPr>
        <p:spPr/>
        <p:txBody>
          <a:bodyPr/>
          <a:lstStyle/>
          <a:p>
            <a:r>
              <a:rPr lang="en-GB" dirty="0"/>
              <a:t>EGI Conference 2020 - SoBigData Research Infrastructure Workshop</a:t>
            </a:r>
          </a:p>
        </p:txBody>
      </p:sp>
    </p:spTree>
    <p:extLst>
      <p:ext uri="{BB962C8B-B14F-4D97-AF65-F5344CB8AC3E}">
        <p14:creationId xmlns:p14="http://schemas.microsoft.com/office/powerpoint/2010/main" val="24697568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90F101-D9A4-2B46-A86D-49D8B8914BEE}"/>
              </a:ext>
            </a:extLst>
          </p:cNvPr>
          <p:cNvSpPr>
            <a:spLocks noGrp="1"/>
          </p:cNvSpPr>
          <p:nvPr>
            <p:ph type="title"/>
          </p:nvPr>
        </p:nvSpPr>
        <p:spPr/>
        <p:txBody>
          <a:bodyPr>
            <a:normAutofit fontScale="90000"/>
          </a:bodyPr>
          <a:lstStyle/>
          <a:p>
            <a:r>
              <a:rPr lang="en-GB" dirty="0"/>
              <a:t>Training Data Scientists for Social Good</a:t>
            </a:r>
          </a:p>
        </p:txBody>
      </p:sp>
      <p:sp>
        <p:nvSpPr>
          <p:cNvPr id="3" name="Segnaposto contenuto 2">
            <a:extLst>
              <a:ext uri="{FF2B5EF4-FFF2-40B4-BE49-F238E27FC236}">
                <a16:creationId xmlns:a16="http://schemas.microsoft.com/office/drawing/2014/main" id="{B5263224-7A42-B744-B384-E685B479A7D0}"/>
              </a:ext>
            </a:extLst>
          </p:cNvPr>
          <p:cNvSpPr>
            <a:spLocks noGrp="1"/>
          </p:cNvSpPr>
          <p:nvPr>
            <p:ph idx="1"/>
          </p:nvPr>
        </p:nvSpPr>
        <p:spPr/>
        <p:txBody>
          <a:bodyPr>
            <a:normAutofit fontScale="92500" lnSpcReduction="20000"/>
          </a:bodyPr>
          <a:lstStyle/>
          <a:p>
            <a:pPr marL="0" indent="0">
              <a:buNone/>
            </a:pPr>
            <a:r>
              <a:rPr lang="en-GB" dirty="0"/>
              <a:t>While we are adding virtual events for the future, such as </a:t>
            </a:r>
          </a:p>
          <a:p>
            <a:pPr marL="0" indent="0">
              <a:buNone/>
            </a:pPr>
            <a:endParaRPr lang="en-GB" dirty="0"/>
          </a:p>
          <a:p>
            <a:pPr marL="0" indent="0">
              <a:buNone/>
            </a:pPr>
            <a:r>
              <a:rPr lang="en-GB" dirty="0"/>
              <a:t>• </a:t>
            </a:r>
            <a:r>
              <a:rPr lang="en-GB" b="1" dirty="0"/>
              <a:t>Winter School in Machine Learning of Dynamic Processes and Time Series </a:t>
            </a:r>
          </a:p>
          <a:p>
            <a:pPr marL="0" indent="0">
              <a:buNone/>
            </a:pPr>
            <a:r>
              <a:rPr lang="en-GB" dirty="0"/>
              <a:t>The School will take place on 26-27 November 2020. The School aims to present recent developments in Machine Learning focusing on data-driven approaches to statistical learning and dynamical systems. </a:t>
            </a:r>
          </a:p>
          <a:p>
            <a:pPr marL="0" indent="0">
              <a:buNone/>
            </a:pPr>
            <a:endParaRPr lang="en-GB" dirty="0"/>
          </a:p>
          <a:p>
            <a:pPr marL="0" indent="0">
              <a:buNone/>
            </a:pPr>
            <a:r>
              <a:rPr lang="en-GB" u="sng" dirty="0">
                <a:hlinkClick r:id="rId2"/>
              </a:rPr>
              <a:t>https://www.mldyn2020sns.com/</a:t>
            </a:r>
            <a:endParaRPr lang="it-IT" dirty="0"/>
          </a:p>
          <a:p>
            <a:pPr marL="0" indent="0">
              <a:buNone/>
            </a:pPr>
            <a:endParaRPr lang="en-GB" dirty="0"/>
          </a:p>
        </p:txBody>
      </p:sp>
      <p:sp>
        <p:nvSpPr>
          <p:cNvPr id="4" name="Segnaposto numero diapositiva 3">
            <a:extLst>
              <a:ext uri="{FF2B5EF4-FFF2-40B4-BE49-F238E27FC236}">
                <a16:creationId xmlns:a16="http://schemas.microsoft.com/office/drawing/2014/main" id="{29B43336-150C-6E4E-8C78-0A306AECAA8B}"/>
              </a:ext>
            </a:extLst>
          </p:cNvPr>
          <p:cNvSpPr>
            <a:spLocks noGrp="1"/>
          </p:cNvSpPr>
          <p:nvPr>
            <p:ph type="sldNum" sz="quarter" idx="12"/>
          </p:nvPr>
        </p:nvSpPr>
        <p:spPr/>
        <p:txBody>
          <a:bodyPr/>
          <a:lstStyle/>
          <a:p>
            <a:fld id="{ABF4B31E-2D6D-3D43-86E8-E074AD6C9D3B}" type="slidenum">
              <a:rPr lang="it-IT" smtClean="0"/>
              <a:t>29</a:t>
            </a:fld>
            <a:endParaRPr lang="it-IT"/>
          </a:p>
        </p:txBody>
      </p:sp>
      <p:sp>
        <p:nvSpPr>
          <p:cNvPr id="5" name="Segnaposto piè di pagina 4">
            <a:extLst>
              <a:ext uri="{FF2B5EF4-FFF2-40B4-BE49-F238E27FC236}">
                <a16:creationId xmlns:a16="http://schemas.microsoft.com/office/drawing/2014/main" id="{6D411BCA-0062-034E-80CD-999D5798E523}"/>
              </a:ext>
            </a:extLst>
          </p:cNvPr>
          <p:cNvSpPr>
            <a:spLocks noGrp="1"/>
          </p:cNvSpPr>
          <p:nvPr>
            <p:ph type="ftr" sz="quarter" idx="3"/>
          </p:nvPr>
        </p:nvSpPr>
        <p:spPr/>
        <p:txBody>
          <a:bodyPr/>
          <a:lstStyle/>
          <a:p>
            <a:r>
              <a:rPr lang="en-GB" dirty="0"/>
              <a:t>EGI Conference 2020 - SoBigData Research Infrastructure Workshop</a:t>
            </a:r>
          </a:p>
        </p:txBody>
      </p:sp>
    </p:spTree>
    <p:extLst>
      <p:ext uri="{BB962C8B-B14F-4D97-AF65-F5344CB8AC3E}">
        <p14:creationId xmlns:p14="http://schemas.microsoft.com/office/powerpoint/2010/main" val="3853293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D1EFCA1-DE22-B14B-AFC9-08F5A689BDD5}"/>
              </a:ext>
            </a:extLst>
          </p:cNvPr>
          <p:cNvSpPr>
            <a:spLocks noGrp="1"/>
          </p:cNvSpPr>
          <p:nvPr>
            <p:ph type="title"/>
          </p:nvPr>
        </p:nvSpPr>
        <p:spPr/>
        <p:txBody>
          <a:bodyPr/>
          <a:lstStyle/>
          <a:p>
            <a:r>
              <a:rPr lang="en-GB" dirty="0"/>
              <a:t>An introduction to SoBigData</a:t>
            </a:r>
          </a:p>
        </p:txBody>
      </p:sp>
      <p:sp>
        <p:nvSpPr>
          <p:cNvPr id="3" name="Segnaposto testo 2">
            <a:extLst>
              <a:ext uri="{FF2B5EF4-FFF2-40B4-BE49-F238E27FC236}">
                <a16:creationId xmlns:a16="http://schemas.microsoft.com/office/drawing/2014/main" id="{FDF9A789-8586-BD47-B3FC-B512FE678459}"/>
              </a:ext>
            </a:extLst>
          </p:cNvPr>
          <p:cNvSpPr>
            <a:spLocks noGrp="1"/>
          </p:cNvSpPr>
          <p:nvPr>
            <p:ph type="body" idx="1"/>
          </p:nvPr>
        </p:nvSpPr>
        <p:spPr/>
        <p:txBody>
          <a:bodyPr/>
          <a:lstStyle/>
          <a:p>
            <a:r>
              <a:rPr lang="en-GB" dirty="0"/>
              <a:t>Training Data Scientists for Social Good</a:t>
            </a:r>
          </a:p>
        </p:txBody>
      </p:sp>
      <p:sp>
        <p:nvSpPr>
          <p:cNvPr id="4" name="Segnaposto numero diapositiva 3">
            <a:extLst>
              <a:ext uri="{FF2B5EF4-FFF2-40B4-BE49-F238E27FC236}">
                <a16:creationId xmlns:a16="http://schemas.microsoft.com/office/drawing/2014/main" id="{95725D70-DE0D-734C-B948-983564F5D160}"/>
              </a:ext>
            </a:extLst>
          </p:cNvPr>
          <p:cNvSpPr>
            <a:spLocks noGrp="1"/>
          </p:cNvSpPr>
          <p:nvPr>
            <p:ph type="sldNum" sz="quarter" idx="12"/>
          </p:nvPr>
        </p:nvSpPr>
        <p:spPr/>
        <p:txBody>
          <a:bodyPr/>
          <a:lstStyle/>
          <a:p>
            <a:fld id="{ABF4B31E-2D6D-3D43-86E8-E074AD6C9D3B}" type="slidenum">
              <a:rPr lang="it-IT" smtClean="0"/>
              <a:t>3</a:t>
            </a:fld>
            <a:endParaRPr lang="it-IT"/>
          </a:p>
        </p:txBody>
      </p:sp>
      <p:sp>
        <p:nvSpPr>
          <p:cNvPr id="5" name="Segnaposto piè di pagina 4">
            <a:extLst>
              <a:ext uri="{FF2B5EF4-FFF2-40B4-BE49-F238E27FC236}">
                <a16:creationId xmlns:a16="http://schemas.microsoft.com/office/drawing/2014/main" id="{6A11A3DA-3D45-C84A-B7B0-8CAEEB3CC6DF}"/>
              </a:ext>
            </a:extLst>
          </p:cNvPr>
          <p:cNvSpPr>
            <a:spLocks noGrp="1"/>
          </p:cNvSpPr>
          <p:nvPr>
            <p:ph type="ftr" sz="quarter" idx="3"/>
          </p:nvPr>
        </p:nvSpPr>
        <p:spPr/>
        <p:txBody>
          <a:bodyPr/>
          <a:lstStyle/>
          <a:p>
            <a:r>
              <a:rPr lang="en-GB" dirty="0"/>
              <a:t>EGI Conference 2020 - SoBigData Research Infrastructure Workshop</a:t>
            </a:r>
          </a:p>
        </p:txBody>
      </p:sp>
    </p:spTree>
    <p:extLst>
      <p:ext uri="{BB962C8B-B14F-4D97-AF65-F5344CB8AC3E}">
        <p14:creationId xmlns:p14="http://schemas.microsoft.com/office/powerpoint/2010/main" val="32529472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90F101-D9A4-2B46-A86D-49D8B8914BEE}"/>
              </a:ext>
            </a:extLst>
          </p:cNvPr>
          <p:cNvSpPr>
            <a:spLocks noGrp="1"/>
          </p:cNvSpPr>
          <p:nvPr>
            <p:ph type="title"/>
          </p:nvPr>
        </p:nvSpPr>
        <p:spPr/>
        <p:txBody>
          <a:bodyPr>
            <a:normAutofit fontScale="90000"/>
          </a:bodyPr>
          <a:lstStyle/>
          <a:p>
            <a:r>
              <a:rPr lang="en-GB" dirty="0"/>
              <a:t>Training Data Scientists for Social Good</a:t>
            </a:r>
          </a:p>
        </p:txBody>
      </p:sp>
      <p:sp>
        <p:nvSpPr>
          <p:cNvPr id="3" name="Segnaposto contenuto 2">
            <a:extLst>
              <a:ext uri="{FF2B5EF4-FFF2-40B4-BE49-F238E27FC236}">
                <a16:creationId xmlns:a16="http://schemas.microsoft.com/office/drawing/2014/main" id="{B5263224-7A42-B744-B384-E685B479A7D0}"/>
              </a:ext>
            </a:extLst>
          </p:cNvPr>
          <p:cNvSpPr>
            <a:spLocks noGrp="1"/>
          </p:cNvSpPr>
          <p:nvPr>
            <p:ph idx="1"/>
          </p:nvPr>
        </p:nvSpPr>
        <p:spPr/>
        <p:txBody>
          <a:bodyPr>
            <a:normAutofit/>
          </a:bodyPr>
          <a:lstStyle/>
          <a:p>
            <a:pPr lvl="0"/>
            <a:r>
              <a:rPr lang="en-GB" b="1" dirty="0"/>
              <a:t>Datathon on “Social Good” </a:t>
            </a:r>
          </a:p>
          <a:p>
            <a:pPr lvl="0"/>
            <a:endParaRPr lang="en-GB" b="1" dirty="0"/>
          </a:p>
          <a:p>
            <a:pPr lvl="0"/>
            <a:r>
              <a:rPr lang="en-GB" dirty="0"/>
              <a:t>This datathon will be organised in November 2020 by the Centro Nazionale </a:t>
            </a:r>
            <a:r>
              <a:rPr lang="en-GB" dirty="0" err="1"/>
              <a:t>delle</a:t>
            </a:r>
            <a:r>
              <a:rPr lang="en-GB" dirty="0"/>
              <a:t> </a:t>
            </a:r>
            <a:r>
              <a:rPr lang="en-GB" dirty="0" err="1"/>
              <a:t>Ricerche</a:t>
            </a:r>
            <a:r>
              <a:rPr lang="en-GB" dirty="0"/>
              <a:t> (CNR) and the University of Pisa MA in Data Science and PhD Students and will involve a month long series of virtual webinars.</a:t>
            </a:r>
            <a:endParaRPr lang="it-IT" dirty="0"/>
          </a:p>
          <a:p>
            <a:pPr marL="0" indent="0">
              <a:buNone/>
            </a:pPr>
            <a:endParaRPr lang="en-GB" dirty="0"/>
          </a:p>
        </p:txBody>
      </p:sp>
      <p:sp>
        <p:nvSpPr>
          <p:cNvPr id="4" name="Segnaposto numero diapositiva 3">
            <a:extLst>
              <a:ext uri="{FF2B5EF4-FFF2-40B4-BE49-F238E27FC236}">
                <a16:creationId xmlns:a16="http://schemas.microsoft.com/office/drawing/2014/main" id="{29B43336-150C-6E4E-8C78-0A306AECAA8B}"/>
              </a:ext>
            </a:extLst>
          </p:cNvPr>
          <p:cNvSpPr>
            <a:spLocks noGrp="1"/>
          </p:cNvSpPr>
          <p:nvPr>
            <p:ph type="sldNum" sz="quarter" idx="12"/>
          </p:nvPr>
        </p:nvSpPr>
        <p:spPr/>
        <p:txBody>
          <a:bodyPr/>
          <a:lstStyle/>
          <a:p>
            <a:fld id="{ABF4B31E-2D6D-3D43-86E8-E074AD6C9D3B}" type="slidenum">
              <a:rPr lang="it-IT" smtClean="0"/>
              <a:t>30</a:t>
            </a:fld>
            <a:endParaRPr lang="it-IT"/>
          </a:p>
        </p:txBody>
      </p:sp>
      <p:sp>
        <p:nvSpPr>
          <p:cNvPr id="5" name="Segnaposto piè di pagina 4">
            <a:extLst>
              <a:ext uri="{FF2B5EF4-FFF2-40B4-BE49-F238E27FC236}">
                <a16:creationId xmlns:a16="http://schemas.microsoft.com/office/drawing/2014/main" id="{6D411BCA-0062-034E-80CD-999D5798E523}"/>
              </a:ext>
            </a:extLst>
          </p:cNvPr>
          <p:cNvSpPr>
            <a:spLocks noGrp="1"/>
          </p:cNvSpPr>
          <p:nvPr>
            <p:ph type="ftr" sz="quarter" idx="3"/>
          </p:nvPr>
        </p:nvSpPr>
        <p:spPr/>
        <p:txBody>
          <a:bodyPr/>
          <a:lstStyle/>
          <a:p>
            <a:r>
              <a:rPr lang="en-GB" dirty="0"/>
              <a:t>EGI Conference 2020 - SoBigData Research Infrastructure Workshop</a:t>
            </a:r>
          </a:p>
        </p:txBody>
      </p:sp>
    </p:spTree>
    <p:extLst>
      <p:ext uri="{BB962C8B-B14F-4D97-AF65-F5344CB8AC3E}">
        <p14:creationId xmlns:p14="http://schemas.microsoft.com/office/powerpoint/2010/main" val="26309519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0D6FF2-D1D4-4D47-BE9D-B3FA8649A274}"/>
              </a:ext>
            </a:extLst>
          </p:cNvPr>
          <p:cNvSpPr>
            <a:spLocks noGrp="1"/>
          </p:cNvSpPr>
          <p:nvPr>
            <p:ph type="title"/>
          </p:nvPr>
        </p:nvSpPr>
        <p:spPr/>
        <p:txBody>
          <a:bodyPr>
            <a:normAutofit fontScale="90000"/>
          </a:bodyPr>
          <a:lstStyle/>
          <a:p>
            <a:r>
              <a:rPr lang="en-GB" dirty="0"/>
              <a:t>Training Data Scientists for Social Good</a:t>
            </a:r>
          </a:p>
        </p:txBody>
      </p:sp>
      <p:sp>
        <p:nvSpPr>
          <p:cNvPr id="3" name="Segnaposto contenuto 2">
            <a:extLst>
              <a:ext uri="{FF2B5EF4-FFF2-40B4-BE49-F238E27FC236}">
                <a16:creationId xmlns:a16="http://schemas.microsoft.com/office/drawing/2014/main" id="{577013CF-A399-5246-816C-233A2B8F4B7D}"/>
              </a:ext>
            </a:extLst>
          </p:cNvPr>
          <p:cNvSpPr>
            <a:spLocks noGrp="1"/>
          </p:cNvSpPr>
          <p:nvPr>
            <p:ph idx="1"/>
          </p:nvPr>
        </p:nvSpPr>
        <p:spPr>
          <a:xfrm>
            <a:off x="609600" y="1600201"/>
            <a:ext cx="10972799" cy="4525963"/>
          </a:xfrm>
        </p:spPr>
        <p:txBody>
          <a:bodyPr>
            <a:normAutofit/>
          </a:bodyPr>
          <a:lstStyle/>
          <a:p>
            <a:pPr marL="0" indent="0">
              <a:buNone/>
            </a:pPr>
            <a:r>
              <a:rPr lang="en-GB" dirty="0"/>
              <a:t>In the SoBigData Project, other WPs have organised of webinars covering different aspects such as the Research Infrastructure and Covid-19 related topics.</a:t>
            </a:r>
          </a:p>
        </p:txBody>
      </p:sp>
      <p:sp>
        <p:nvSpPr>
          <p:cNvPr id="4" name="Segnaposto numero diapositiva 3">
            <a:extLst>
              <a:ext uri="{FF2B5EF4-FFF2-40B4-BE49-F238E27FC236}">
                <a16:creationId xmlns:a16="http://schemas.microsoft.com/office/drawing/2014/main" id="{0E0F7D1A-2DEE-4243-8FCF-1793FD279E00}"/>
              </a:ext>
            </a:extLst>
          </p:cNvPr>
          <p:cNvSpPr>
            <a:spLocks noGrp="1"/>
          </p:cNvSpPr>
          <p:nvPr>
            <p:ph type="sldNum" sz="quarter" idx="12"/>
          </p:nvPr>
        </p:nvSpPr>
        <p:spPr/>
        <p:txBody>
          <a:bodyPr/>
          <a:lstStyle/>
          <a:p>
            <a:fld id="{ABF4B31E-2D6D-3D43-86E8-E074AD6C9D3B}" type="slidenum">
              <a:rPr lang="it-IT" smtClean="0"/>
              <a:t>31</a:t>
            </a:fld>
            <a:endParaRPr lang="it-IT"/>
          </a:p>
        </p:txBody>
      </p:sp>
      <p:sp>
        <p:nvSpPr>
          <p:cNvPr id="5" name="Segnaposto piè di pagina 4">
            <a:extLst>
              <a:ext uri="{FF2B5EF4-FFF2-40B4-BE49-F238E27FC236}">
                <a16:creationId xmlns:a16="http://schemas.microsoft.com/office/drawing/2014/main" id="{4CCF7B07-ECFB-E046-A02C-99100E0E548E}"/>
              </a:ext>
            </a:extLst>
          </p:cNvPr>
          <p:cNvSpPr>
            <a:spLocks noGrp="1"/>
          </p:cNvSpPr>
          <p:nvPr>
            <p:ph type="ftr" sz="quarter" idx="3"/>
          </p:nvPr>
        </p:nvSpPr>
        <p:spPr/>
        <p:txBody>
          <a:bodyPr/>
          <a:lstStyle/>
          <a:p>
            <a:r>
              <a:rPr lang="en-GB" dirty="0"/>
              <a:t>EGI Conference 2020 - SoBigData Research Infrastructure Workshop</a:t>
            </a:r>
          </a:p>
        </p:txBody>
      </p:sp>
      <p:pic>
        <p:nvPicPr>
          <p:cNvPr id="6" name="Immagine 5">
            <a:extLst>
              <a:ext uri="{FF2B5EF4-FFF2-40B4-BE49-F238E27FC236}">
                <a16:creationId xmlns:a16="http://schemas.microsoft.com/office/drawing/2014/main" id="{E49D9643-9EE2-4D48-B3AF-3E2C529645BB}"/>
              </a:ext>
            </a:extLst>
          </p:cNvPr>
          <p:cNvPicPr>
            <a:picLocks noChangeAspect="1"/>
          </p:cNvPicPr>
          <p:nvPr/>
        </p:nvPicPr>
        <p:blipFill>
          <a:blip r:embed="rId2"/>
          <a:stretch>
            <a:fillRect/>
          </a:stretch>
        </p:blipFill>
        <p:spPr>
          <a:xfrm>
            <a:off x="6464445" y="3246164"/>
            <a:ext cx="5117954" cy="2880000"/>
          </a:xfrm>
          <a:prstGeom prst="rect">
            <a:avLst/>
          </a:prstGeom>
        </p:spPr>
      </p:pic>
      <p:pic>
        <p:nvPicPr>
          <p:cNvPr id="8" name="Immagine 7">
            <a:extLst>
              <a:ext uri="{FF2B5EF4-FFF2-40B4-BE49-F238E27FC236}">
                <a16:creationId xmlns:a16="http://schemas.microsoft.com/office/drawing/2014/main" id="{CD9ED6B6-E9DA-F748-A367-75C0E1A47311}"/>
              </a:ext>
            </a:extLst>
          </p:cNvPr>
          <p:cNvPicPr>
            <a:picLocks noChangeAspect="1"/>
          </p:cNvPicPr>
          <p:nvPr/>
        </p:nvPicPr>
        <p:blipFill>
          <a:blip r:embed="rId3"/>
          <a:stretch>
            <a:fillRect/>
          </a:stretch>
        </p:blipFill>
        <p:spPr>
          <a:xfrm>
            <a:off x="452296" y="3246164"/>
            <a:ext cx="5117660" cy="2880000"/>
          </a:xfrm>
          <a:prstGeom prst="rect">
            <a:avLst/>
          </a:prstGeom>
        </p:spPr>
      </p:pic>
    </p:spTree>
    <p:extLst>
      <p:ext uri="{BB962C8B-B14F-4D97-AF65-F5344CB8AC3E}">
        <p14:creationId xmlns:p14="http://schemas.microsoft.com/office/powerpoint/2010/main" val="11306173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A20BBF-36BA-FA41-811F-DC07832654A0}"/>
              </a:ext>
            </a:extLst>
          </p:cNvPr>
          <p:cNvSpPr>
            <a:spLocks noGrp="1"/>
          </p:cNvSpPr>
          <p:nvPr>
            <p:ph type="title"/>
          </p:nvPr>
        </p:nvSpPr>
        <p:spPr/>
        <p:txBody>
          <a:bodyPr>
            <a:normAutofit fontScale="90000"/>
          </a:bodyPr>
          <a:lstStyle/>
          <a:p>
            <a:r>
              <a:rPr lang="en-GB" dirty="0"/>
              <a:t>Training Data Scientists for Social Good</a:t>
            </a:r>
          </a:p>
        </p:txBody>
      </p:sp>
      <p:sp>
        <p:nvSpPr>
          <p:cNvPr id="3" name="Segnaposto contenuto 2">
            <a:extLst>
              <a:ext uri="{FF2B5EF4-FFF2-40B4-BE49-F238E27FC236}">
                <a16:creationId xmlns:a16="http://schemas.microsoft.com/office/drawing/2014/main" id="{E73C44D3-42D1-D445-A48F-8BE1B9008351}"/>
              </a:ext>
            </a:extLst>
          </p:cNvPr>
          <p:cNvSpPr>
            <a:spLocks noGrp="1"/>
          </p:cNvSpPr>
          <p:nvPr>
            <p:ph idx="1"/>
          </p:nvPr>
        </p:nvSpPr>
        <p:spPr/>
        <p:txBody>
          <a:bodyPr/>
          <a:lstStyle/>
          <a:p>
            <a:pPr marL="0" indent="0">
              <a:buNone/>
            </a:pPr>
            <a:r>
              <a:rPr lang="en-GB" dirty="0"/>
              <a:t>We are also improving the SoBigData </a:t>
            </a:r>
            <a:r>
              <a:rPr lang="en-GB" dirty="0" err="1"/>
              <a:t>Reseach</a:t>
            </a:r>
            <a:r>
              <a:rPr lang="en-GB" dirty="0"/>
              <a:t> Infrastructure </a:t>
            </a:r>
            <a:r>
              <a:rPr lang="en-GB" b="1" dirty="0"/>
              <a:t>e-Learning Area</a:t>
            </a:r>
            <a:r>
              <a:rPr lang="en-GB" dirty="0"/>
              <a:t>, by implementing:</a:t>
            </a:r>
          </a:p>
          <a:p>
            <a:pPr marL="0" indent="0">
              <a:buNone/>
            </a:pPr>
            <a:endParaRPr lang="en-GB" dirty="0"/>
          </a:p>
          <a:p>
            <a:r>
              <a:rPr lang="en-GB" dirty="0"/>
              <a:t>Content Harmonization </a:t>
            </a:r>
          </a:p>
          <a:p>
            <a:r>
              <a:rPr lang="en-GB" dirty="0"/>
              <a:t>Multi-Channel Content</a:t>
            </a:r>
          </a:p>
          <a:p>
            <a:r>
              <a:rPr lang="en-GB" dirty="0"/>
              <a:t>Interactivity</a:t>
            </a:r>
          </a:p>
          <a:p>
            <a:r>
              <a:rPr lang="en-GB" dirty="0"/>
              <a:t>Audience targeting</a:t>
            </a:r>
          </a:p>
          <a:p>
            <a:pPr marL="0" indent="0">
              <a:buNone/>
            </a:pPr>
            <a:endParaRPr lang="en-GB" dirty="0"/>
          </a:p>
        </p:txBody>
      </p:sp>
      <p:sp>
        <p:nvSpPr>
          <p:cNvPr id="4" name="Segnaposto numero diapositiva 3">
            <a:extLst>
              <a:ext uri="{FF2B5EF4-FFF2-40B4-BE49-F238E27FC236}">
                <a16:creationId xmlns:a16="http://schemas.microsoft.com/office/drawing/2014/main" id="{639FE2A1-527A-CF44-B8C9-7746BB0F9576}"/>
              </a:ext>
            </a:extLst>
          </p:cNvPr>
          <p:cNvSpPr>
            <a:spLocks noGrp="1"/>
          </p:cNvSpPr>
          <p:nvPr>
            <p:ph type="sldNum" sz="quarter" idx="12"/>
          </p:nvPr>
        </p:nvSpPr>
        <p:spPr/>
        <p:txBody>
          <a:bodyPr/>
          <a:lstStyle/>
          <a:p>
            <a:fld id="{ABF4B31E-2D6D-3D43-86E8-E074AD6C9D3B}" type="slidenum">
              <a:rPr lang="it-IT" smtClean="0"/>
              <a:t>32</a:t>
            </a:fld>
            <a:endParaRPr lang="it-IT"/>
          </a:p>
        </p:txBody>
      </p:sp>
      <p:sp>
        <p:nvSpPr>
          <p:cNvPr id="5" name="Segnaposto piè di pagina 4">
            <a:extLst>
              <a:ext uri="{FF2B5EF4-FFF2-40B4-BE49-F238E27FC236}">
                <a16:creationId xmlns:a16="http://schemas.microsoft.com/office/drawing/2014/main" id="{16F9595F-4684-ED42-916A-91E7831ED72A}"/>
              </a:ext>
            </a:extLst>
          </p:cNvPr>
          <p:cNvSpPr>
            <a:spLocks noGrp="1"/>
          </p:cNvSpPr>
          <p:nvPr>
            <p:ph type="ftr" sz="quarter" idx="3"/>
          </p:nvPr>
        </p:nvSpPr>
        <p:spPr/>
        <p:txBody>
          <a:bodyPr/>
          <a:lstStyle/>
          <a:p>
            <a:r>
              <a:rPr lang="en-GB" dirty="0"/>
              <a:t>EGI Conference 2020 - SoBigData Research Infrastructure Workshop</a:t>
            </a:r>
          </a:p>
        </p:txBody>
      </p:sp>
      <p:pic>
        <p:nvPicPr>
          <p:cNvPr id="6" name="Google Shape;72;p8" descr="Risultato immagini per user&quot;">
            <a:extLst>
              <a:ext uri="{FF2B5EF4-FFF2-40B4-BE49-F238E27FC236}">
                <a16:creationId xmlns:a16="http://schemas.microsoft.com/office/drawing/2014/main" id="{1EA28018-F45E-CD40-9C35-7B8946310D88}"/>
              </a:ext>
            </a:extLst>
          </p:cNvPr>
          <p:cNvPicPr preferRelativeResize="0"/>
          <p:nvPr/>
        </p:nvPicPr>
        <p:blipFill rotWithShape="1">
          <a:blip r:embed="rId2">
            <a:alphaModFix/>
          </a:blip>
          <a:srcRect b="5900"/>
          <a:stretch/>
        </p:blipFill>
        <p:spPr>
          <a:xfrm>
            <a:off x="6675552" y="3647369"/>
            <a:ext cx="4453767" cy="2478795"/>
          </a:xfrm>
          <a:prstGeom prst="rect">
            <a:avLst/>
          </a:prstGeom>
          <a:noFill/>
          <a:ln>
            <a:noFill/>
          </a:ln>
        </p:spPr>
      </p:pic>
    </p:spTree>
    <p:extLst>
      <p:ext uri="{BB962C8B-B14F-4D97-AF65-F5344CB8AC3E}">
        <p14:creationId xmlns:p14="http://schemas.microsoft.com/office/powerpoint/2010/main" val="2640697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272E189-4655-8948-8E14-16CEFB7ABE04}"/>
              </a:ext>
            </a:extLst>
          </p:cNvPr>
          <p:cNvSpPr>
            <a:spLocks noGrp="1"/>
          </p:cNvSpPr>
          <p:nvPr>
            <p:ph type="title"/>
          </p:nvPr>
        </p:nvSpPr>
        <p:spPr/>
        <p:txBody>
          <a:bodyPr>
            <a:normAutofit fontScale="90000"/>
          </a:bodyPr>
          <a:lstStyle/>
          <a:p>
            <a:r>
              <a:rPr lang="en-GB" dirty="0"/>
              <a:t>Training Data Scientists for Social Good</a:t>
            </a:r>
          </a:p>
        </p:txBody>
      </p:sp>
      <p:sp>
        <p:nvSpPr>
          <p:cNvPr id="3" name="Segnaposto contenuto 2">
            <a:extLst>
              <a:ext uri="{FF2B5EF4-FFF2-40B4-BE49-F238E27FC236}">
                <a16:creationId xmlns:a16="http://schemas.microsoft.com/office/drawing/2014/main" id="{4AB23DCC-D7EF-2049-8FBC-25D1D0385E1A}"/>
              </a:ext>
            </a:extLst>
          </p:cNvPr>
          <p:cNvSpPr>
            <a:spLocks noGrp="1"/>
          </p:cNvSpPr>
          <p:nvPr>
            <p:ph idx="1"/>
          </p:nvPr>
        </p:nvSpPr>
        <p:spPr/>
        <p:txBody>
          <a:bodyPr/>
          <a:lstStyle/>
          <a:p>
            <a:pPr marL="0" indent="0">
              <a:buNone/>
            </a:pPr>
            <a:r>
              <a:rPr lang="en-GB" dirty="0"/>
              <a:t>As the ongoing situation with the Covid-19 pandemic is in evolution, we have resolved to create a </a:t>
            </a:r>
            <a:r>
              <a:rPr lang="en-GB" b="1" dirty="0"/>
              <a:t>working group </a:t>
            </a:r>
            <a:r>
              <a:rPr lang="en-GB" dirty="0"/>
              <a:t>on new possible formats for distance learning, especially focusing on workshops and datathons.</a:t>
            </a:r>
          </a:p>
          <a:p>
            <a:pPr marL="0" indent="0">
              <a:buNone/>
            </a:pPr>
            <a:endParaRPr lang="en-GB" dirty="0"/>
          </a:p>
        </p:txBody>
      </p:sp>
      <p:sp>
        <p:nvSpPr>
          <p:cNvPr id="4" name="Segnaposto numero diapositiva 3">
            <a:extLst>
              <a:ext uri="{FF2B5EF4-FFF2-40B4-BE49-F238E27FC236}">
                <a16:creationId xmlns:a16="http://schemas.microsoft.com/office/drawing/2014/main" id="{D34F2457-4E5B-8042-814E-244C73A949EA}"/>
              </a:ext>
            </a:extLst>
          </p:cNvPr>
          <p:cNvSpPr>
            <a:spLocks noGrp="1"/>
          </p:cNvSpPr>
          <p:nvPr>
            <p:ph type="sldNum" sz="quarter" idx="12"/>
          </p:nvPr>
        </p:nvSpPr>
        <p:spPr/>
        <p:txBody>
          <a:bodyPr/>
          <a:lstStyle/>
          <a:p>
            <a:fld id="{ABF4B31E-2D6D-3D43-86E8-E074AD6C9D3B}" type="slidenum">
              <a:rPr lang="it-IT" smtClean="0"/>
              <a:t>33</a:t>
            </a:fld>
            <a:endParaRPr lang="it-IT"/>
          </a:p>
        </p:txBody>
      </p:sp>
      <p:sp>
        <p:nvSpPr>
          <p:cNvPr id="5" name="Segnaposto piè di pagina 4">
            <a:extLst>
              <a:ext uri="{FF2B5EF4-FFF2-40B4-BE49-F238E27FC236}">
                <a16:creationId xmlns:a16="http://schemas.microsoft.com/office/drawing/2014/main" id="{DFA442D6-0744-B74B-AF48-4713F1438069}"/>
              </a:ext>
            </a:extLst>
          </p:cNvPr>
          <p:cNvSpPr>
            <a:spLocks noGrp="1"/>
          </p:cNvSpPr>
          <p:nvPr>
            <p:ph type="ftr" sz="quarter" idx="3"/>
          </p:nvPr>
        </p:nvSpPr>
        <p:spPr/>
        <p:txBody>
          <a:bodyPr/>
          <a:lstStyle/>
          <a:p>
            <a:r>
              <a:rPr lang="en-GB" dirty="0"/>
              <a:t>EGI Conference 2020 - SoBigData Research Infrastructure Workshop</a:t>
            </a:r>
          </a:p>
        </p:txBody>
      </p:sp>
    </p:spTree>
    <p:extLst>
      <p:ext uri="{BB962C8B-B14F-4D97-AF65-F5344CB8AC3E}">
        <p14:creationId xmlns:p14="http://schemas.microsoft.com/office/powerpoint/2010/main" val="26062737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860A8E13-04FE-8144-8AED-63F69FC53622}"/>
              </a:ext>
            </a:extLst>
          </p:cNvPr>
          <p:cNvSpPr>
            <a:spLocks noGrp="1"/>
          </p:cNvSpPr>
          <p:nvPr>
            <p:ph type="sldNum" sz="quarter" idx="12"/>
          </p:nvPr>
        </p:nvSpPr>
        <p:spPr/>
        <p:txBody>
          <a:bodyPr/>
          <a:lstStyle/>
          <a:p>
            <a:fld id="{ABF4B31E-2D6D-3D43-86E8-E074AD6C9D3B}" type="slidenum">
              <a:rPr lang="it-IT" smtClean="0"/>
              <a:t>34</a:t>
            </a:fld>
            <a:endParaRPr lang="it-IT"/>
          </a:p>
        </p:txBody>
      </p:sp>
      <p:pic>
        <p:nvPicPr>
          <p:cNvPr id="9" name="Immagine 8">
            <a:extLst>
              <a:ext uri="{FF2B5EF4-FFF2-40B4-BE49-F238E27FC236}">
                <a16:creationId xmlns:a16="http://schemas.microsoft.com/office/drawing/2014/main" id="{843806CD-62F5-5A42-91A9-C597A3347D3A}"/>
              </a:ext>
            </a:extLst>
          </p:cNvPr>
          <p:cNvPicPr>
            <a:picLocks noChangeAspect="1"/>
          </p:cNvPicPr>
          <p:nvPr/>
        </p:nvPicPr>
        <p:blipFill rotWithShape="1">
          <a:blip r:embed="rId2"/>
          <a:srcRect t="15122" r="-2306"/>
          <a:stretch/>
        </p:blipFill>
        <p:spPr>
          <a:xfrm>
            <a:off x="0" y="0"/>
            <a:ext cx="12693049" cy="7020560"/>
          </a:xfrm>
          <a:prstGeom prst="rect">
            <a:avLst/>
          </a:prstGeom>
        </p:spPr>
      </p:pic>
      <p:sp>
        <p:nvSpPr>
          <p:cNvPr id="10" name="CasellaDiTesto 9">
            <a:extLst>
              <a:ext uri="{FF2B5EF4-FFF2-40B4-BE49-F238E27FC236}">
                <a16:creationId xmlns:a16="http://schemas.microsoft.com/office/drawing/2014/main" id="{BDC7833B-81B1-F54E-807E-587AA53E026F}"/>
              </a:ext>
            </a:extLst>
          </p:cNvPr>
          <p:cNvSpPr txBox="1"/>
          <p:nvPr/>
        </p:nvSpPr>
        <p:spPr>
          <a:xfrm>
            <a:off x="1577340" y="4914900"/>
            <a:ext cx="9212580" cy="2215991"/>
          </a:xfrm>
          <a:prstGeom prst="rect">
            <a:avLst/>
          </a:prstGeom>
          <a:noFill/>
        </p:spPr>
        <p:txBody>
          <a:bodyPr wrap="square" rtlCol="0">
            <a:spAutoFit/>
          </a:bodyPr>
          <a:lstStyle/>
          <a:p>
            <a:r>
              <a:rPr lang="en-GB" sz="2400" b="1" dirty="0"/>
              <a:t>Thank you for your time and attention. If you wish to get in touch, please write to </a:t>
            </a:r>
            <a:r>
              <a:rPr lang="en-GB" sz="2400" b="1" dirty="0">
                <a:hlinkClick r:id="rId3"/>
              </a:rPr>
              <a:t>info@sobigdata.eu</a:t>
            </a:r>
            <a:r>
              <a:rPr lang="en-GB" sz="2400" b="1" dirty="0"/>
              <a:t> including ‘Training’ in the object of your email. </a:t>
            </a:r>
          </a:p>
          <a:p>
            <a:r>
              <a:rPr lang="en-GB" sz="2400" b="1" dirty="0"/>
              <a:t>We look forward to talking with you.</a:t>
            </a:r>
          </a:p>
          <a:p>
            <a:r>
              <a:rPr lang="en-GB" sz="2400" b="1" dirty="0"/>
              <a:t>Take care and be safe. </a:t>
            </a:r>
          </a:p>
          <a:p>
            <a:endParaRPr lang="en-GB" dirty="0"/>
          </a:p>
        </p:txBody>
      </p:sp>
      <p:sp>
        <p:nvSpPr>
          <p:cNvPr id="11" name="CasellaDiTesto 10">
            <a:extLst>
              <a:ext uri="{FF2B5EF4-FFF2-40B4-BE49-F238E27FC236}">
                <a16:creationId xmlns:a16="http://schemas.microsoft.com/office/drawing/2014/main" id="{71181630-96FA-2647-BB73-7F363E1D60FF}"/>
              </a:ext>
            </a:extLst>
          </p:cNvPr>
          <p:cNvSpPr txBox="1"/>
          <p:nvPr/>
        </p:nvSpPr>
        <p:spPr>
          <a:xfrm>
            <a:off x="8851420" y="6583362"/>
            <a:ext cx="4216400" cy="369332"/>
          </a:xfrm>
          <a:prstGeom prst="rect">
            <a:avLst/>
          </a:prstGeom>
          <a:noFill/>
        </p:spPr>
        <p:txBody>
          <a:bodyPr wrap="square" rtlCol="0">
            <a:spAutoFit/>
          </a:bodyPr>
          <a:lstStyle/>
          <a:p>
            <a:r>
              <a:rPr lang="en-GB" dirty="0"/>
              <a:t>Image: @visuals</a:t>
            </a:r>
            <a:r>
              <a:rPr lang="it-IT" dirty="0"/>
              <a:t>| </a:t>
            </a:r>
            <a:r>
              <a:rPr lang="it-IT" dirty="0" err="1"/>
              <a:t>Usplash.com</a:t>
            </a:r>
            <a:r>
              <a:rPr lang="it-IT" dirty="0"/>
              <a:t> </a:t>
            </a:r>
            <a:endParaRPr lang="en-GB" dirty="0"/>
          </a:p>
        </p:txBody>
      </p:sp>
    </p:spTree>
    <p:extLst>
      <p:ext uri="{BB962C8B-B14F-4D97-AF65-F5344CB8AC3E}">
        <p14:creationId xmlns:p14="http://schemas.microsoft.com/office/powerpoint/2010/main" val="574131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A97862-6FDA-DB4D-AC86-7C5C1C133267}"/>
              </a:ext>
            </a:extLst>
          </p:cNvPr>
          <p:cNvSpPr>
            <a:spLocks noGrp="1"/>
          </p:cNvSpPr>
          <p:nvPr>
            <p:ph type="title"/>
          </p:nvPr>
        </p:nvSpPr>
        <p:spPr/>
        <p:txBody>
          <a:bodyPr>
            <a:normAutofit fontScale="90000"/>
          </a:bodyPr>
          <a:lstStyle/>
          <a:p>
            <a:r>
              <a:rPr lang="en-GB" dirty="0"/>
              <a:t>Training Data Scientists for Social Good</a:t>
            </a:r>
          </a:p>
        </p:txBody>
      </p:sp>
      <p:sp>
        <p:nvSpPr>
          <p:cNvPr id="3" name="Segnaposto contenuto 2">
            <a:extLst>
              <a:ext uri="{FF2B5EF4-FFF2-40B4-BE49-F238E27FC236}">
                <a16:creationId xmlns:a16="http://schemas.microsoft.com/office/drawing/2014/main" id="{45D548EF-8137-1646-B3B6-82E11CEC8A3B}"/>
              </a:ext>
            </a:extLst>
          </p:cNvPr>
          <p:cNvSpPr>
            <a:spLocks noGrp="1"/>
          </p:cNvSpPr>
          <p:nvPr>
            <p:ph idx="1"/>
          </p:nvPr>
        </p:nvSpPr>
        <p:spPr/>
        <p:txBody>
          <a:bodyPr/>
          <a:lstStyle/>
          <a:p>
            <a:pPr marL="0" indent="0">
              <a:buNone/>
            </a:pPr>
            <a:r>
              <a:rPr lang="en-GB" dirty="0"/>
              <a:t>Main obstacles:</a:t>
            </a:r>
          </a:p>
          <a:p>
            <a:pPr marL="0" indent="0">
              <a:buNone/>
            </a:pPr>
            <a:endParaRPr lang="en-GB" dirty="0"/>
          </a:p>
          <a:p>
            <a:pPr>
              <a:buFont typeface="Courier New" panose="02070309020205020404" pitchFamily="49" charset="0"/>
              <a:buChar char="o"/>
            </a:pPr>
            <a:r>
              <a:rPr lang="en-GB" dirty="0"/>
              <a:t>Scarcity of Data Scientists</a:t>
            </a:r>
          </a:p>
          <a:p>
            <a:pPr marL="0" indent="0">
              <a:buNone/>
            </a:pPr>
            <a:endParaRPr lang="en-GB" dirty="0"/>
          </a:p>
          <a:p>
            <a:pPr>
              <a:buFont typeface="Courier New" panose="02070309020205020404" pitchFamily="49" charset="0"/>
              <a:buChar char="o"/>
            </a:pPr>
            <a:r>
              <a:rPr lang="en-GB" dirty="0"/>
              <a:t>Lack of a large-scale open ecosystem where </a:t>
            </a:r>
            <a:br>
              <a:rPr lang="en-GB" dirty="0"/>
            </a:br>
            <a:r>
              <a:rPr lang="en-GB" dirty="0"/>
              <a:t>big data and social mining research can be carried out</a:t>
            </a:r>
          </a:p>
        </p:txBody>
      </p:sp>
      <p:sp>
        <p:nvSpPr>
          <p:cNvPr id="4" name="Segnaposto numero diapositiva 3">
            <a:extLst>
              <a:ext uri="{FF2B5EF4-FFF2-40B4-BE49-F238E27FC236}">
                <a16:creationId xmlns:a16="http://schemas.microsoft.com/office/drawing/2014/main" id="{5B263235-E391-104E-BC64-CABF7A0C223A}"/>
              </a:ext>
            </a:extLst>
          </p:cNvPr>
          <p:cNvSpPr>
            <a:spLocks noGrp="1"/>
          </p:cNvSpPr>
          <p:nvPr>
            <p:ph type="sldNum" sz="quarter" idx="12"/>
          </p:nvPr>
        </p:nvSpPr>
        <p:spPr/>
        <p:txBody>
          <a:bodyPr/>
          <a:lstStyle/>
          <a:p>
            <a:fld id="{ABF4B31E-2D6D-3D43-86E8-E074AD6C9D3B}" type="slidenum">
              <a:rPr lang="it-IT" smtClean="0"/>
              <a:t>4</a:t>
            </a:fld>
            <a:endParaRPr lang="it-IT"/>
          </a:p>
        </p:txBody>
      </p:sp>
      <p:sp>
        <p:nvSpPr>
          <p:cNvPr id="5" name="Segnaposto piè di pagina 4">
            <a:extLst>
              <a:ext uri="{FF2B5EF4-FFF2-40B4-BE49-F238E27FC236}">
                <a16:creationId xmlns:a16="http://schemas.microsoft.com/office/drawing/2014/main" id="{092A2669-6C76-B045-B0E3-4B57FEFC11A3}"/>
              </a:ext>
            </a:extLst>
          </p:cNvPr>
          <p:cNvSpPr>
            <a:spLocks noGrp="1"/>
          </p:cNvSpPr>
          <p:nvPr>
            <p:ph type="ftr" sz="quarter" idx="3"/>
          </p:nvPr>
        </p:nvSpPr>
        <p:spPr/>
        <p:txBody>
          <a:bodyPr/>
          <a:lstStyle/>
          <a:p>
            <a:r>
              <a:rPr lang="en-GB" dirty="0"/>
              <a:t>EGI Conference 2020 - SoBigData Research Infrastructure Workshop</a:t>
            </a:r>
          </a:p>
        </p:txBody>
      </p:sp>
    </p:spTree>
    <p:extLst>
      <p:ext uri="{BB962C8B-B14F-4D97-AF65-F5344CB8AC3E}">
        <p14:creationId xmlns:p14="http://schemas.microsoft.com/office/powerpoint/2010/main" val="1530417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C54FA2-27D6-D240-823A-DD7DE1654C16}"/>
              </a:ext>
            </a:extLst>
          </p:cNvPr>
          <p:cNvSpPr>
            <a:spLocks noGrp="1"/>
          </p:cNvSpPr>
          <p:nvPr>
            <p:ph type="title"/>
          </p:nvPr>
        </p:nvSpPr>
        <p:spPr/>
        <p:txBody>
          <a:bodyPr>
            <a:normAutofit fontScale="90000"/>
          </a:bodyPr>
          <a:lstStyle/>
          <a:p>
            <a:r>
              <a:rPr lang="en-GB" dirty="0"/>
              <a:t>Training Data Scientists for Social Good</a:t>
            </a:r>
          </a:p>
        </p:txBody>
      </p:sp>
      <p:sp>
        <p:nvSpPr>
          <p:cNvPr id="3" name="Segnaposto contenuto 2">
            <a:extLst>
              <a:ext uri="{FF2B5EF4-FFF2-40B4-BE49-F238E27FC236}">
                <a16:creationId xmlns:a16="http://schemas.microsoft.com/office/drawing/2014/main" id="{FDB74FA2-63AB-304C-89C7-352E941FCB28}"/>
              </a:ext>
            </a:extLst>
          </p:cNvPr>
          <p:cNvSpPr>
            <a:spLocks noGrp="1"/>
          </p:cNvSpPr>
          <p:nvPr>
            <p:ph idx="1"/>
          </p:nvPr>
        </p:nvSpPr>
        <p:spPr/>
        <p:txBody>
          <a:bodyPr>
            <a:normAutofit/>
          </a:bodyPr>
          <a:lstStyle/>
          <a:p>
            <a:pPr marL="0" indent="0">
              <a:buNone/>
            </a:pPr>
            <a:r>
              <a:rPr lang="en-GB" dirty="0"/>
              <a:t>Solution:</a:t>
            </a:r>
          </a:p>
          <a:p>
            <a:pPr marL="0" indent="0">
              <a:buNone/>
            </a:pPr>
            <a:endParaRPr lang="en-GB" dirty="0"/>
          </a:p>
          <a:p>
            <a:pPr>
              <a:buFont typeface="Courier New" panose="02070309020205020404" pitchFamily="49" charset="0"/>
              <a:buChar char="o"/>
            </a:pPr>
            <a:r>
              <a:rPr lang="en-GB" dirty="0"/>
              <a:t>Creation of the SoBigData Research Infrastructure as a Horizon2020 funded program (2015-2019)</a:t>
            </a:r>
          </a:p>
          <a:p>
            <a:pPr marL="0" indent="0">
              <a:buNone/>
            </a:pPr>
            <a:endParaRPr lang="en-GB" dirty="0"/>
          </a:p>
          <a:p>
            <a:pPr>
              <a:buFont typeface="Courier New" panose="02070309020205020404" pitchFamily="49" charset="0"/>
              <a:buChar char="o"/>
            </a:pPr>
            <a:r>
              <a:rPr lang="en-GB" dirty="0"/>
              <a:t>Evolution of the SoBigData Research Infrastructure (SoBigData++) into an advanced community, funded under the Horizon 2020 program (2020-2023)</a:t>
            </a:r>
          </a:p>
        </p:txBody>
      </p:sp>
      <p:sp>
        <p:nvSpPr>
          <p:cNvPr id="4" name="Segnaposto numero diapositiva 3">
            <a:extLst>
              <a:ext uri="{FF2B5EF4-FFF2-40B4-BE49-F238E27FC236}">
                <a16:creationId xmlns:a16="http://schemas.microsoft.com/office/drawing/2014/main" id="{06ED749D-DE3B-C840-B5EC-E90F5F260650}"/>
              </a:ext>
            </a:extLst>
          </p:cNvPr>
          <p:cNvSpPr>
            <a:spLocks noGrp="1"/>
          </p:cNvSpPr>
          <p:nvPr>
            <p:ph type="sldNum" sz="quarter" idx="12"/>
          </p:nvPr>
        </p:nvSpPr>
        <p:spPr/>
        <p:txBody>
          <a:bodyPr/>
          <a:lstStyle/>
          <a:p>
            <a:fld id="{ABF4B31E-2D6D-3D43-86E8-E074AD6C9D3B}" type="slidenum">
              <a:rPr lang="it-IT" smtClean="0"/>
              <a:t>5</a:t>
            </a:fld>
            <a:endParaRPr lang="it-IT"/>
          </a:p>
        </p:txBody>
      </p:sp>
      <p:sp>
        <p:nvSpPr>
          <p:cNvPr id="5" name="Segnaposto piè di pagina 4">
            <a:extLst>
              <a:ext uri="{FF2B5EF4-FFF2-40B4-BE49-F238E27FC236}">
                <a16:creationId xmlns:a16="http://schemas.microsoft.com/office/drawing/2014/main" id="{35F0A7EB-9FA9-D14E-9884-E8B9FCBEE8E7}"/>
              </a:ext>
            </a:extLst>
          </p:cNvPr>
          <p:cNvSpPr>
            <a:spLocks noGrp="1"/>
          </p:cNvSpPr>
          <p:nvPr>
            <p:ph type="ftr" sz="quarter" idx="3"/>
          </p:nvPr>
        </p:nvSpPr>
        <p:spPr/>
        <p:txBody>
          <a:bodyPr/>
          <a:lstStyle/>
          <a:p>
            <a:r>
              <a:rPr lang="en-GB" dirty="0"/>
              <a:t>EGI Conference 2020 - SoBigData Research Infrastructure Workshop</a:t>
            </a:r>
          </a:p>
        </p:txBody>
      </p:sp>
    </p:spTree>
    <p:extLst>
      <p:ext uri="{BB962C8B-B14F-4D97-AF65-F5344CB8AC3E}">
        <p14:creationId xmlns:p14="http://schemas.microsoft.com/office/powerpoint/2010/main" val="2223653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FAD99FB-4ABC-4348-83FA-878118FF3057}"/>
              </a:ext>
            </a:extLst>
          </p:cNvPr>
          <p:cNvSpPr>
            <a:spLocks noGrp="1"/>
          </p:cNvSpPr>
          <p:nvPr>
            <p:ph type="title"/>
          </p:nvPr>
        </p:nvSpPr>
        <p:spPr/>
        <p:txBody>
          <a:bodyPr>
            <a:normAutofit fontScale="90000"/>
          </a:bodyPr>
          <a:lstStyle/>
          <a:p>
            <a:r>
              <a:rPr lang="en-GB" dirty="0"/>
              <a:t>Training Data Scientists for Social Good</a:t>
            </a:r>
          </a:p>
        </p:txBody>
      </p:sp>
      <p:sp>
        <p:nvSpPr>
          <p:cNvPr id="3" name="Segnaposto contenuto 2">
            <a:extLst>
              <a:ext uri="{FF2B5EF4-FFF2-40B4-BE49-F238E27FC236}">
                <a16:creationId xmlns:a16="http://schemas.microsoft.com/office/drawing/2014/main" id="{A04320A0-16E3-8B43-B994-26D8EE236933}"/>
              </a:ext>
            </a:extLst>
          </p:cNvPr>
          <p:cNvSpPr>
            <a:spLocks noGrp="1"/>
          </p:cNvSpPr>
          <p:nvPr>
            <p:ph idx="1"/>
          </p:nvPr>
        </p:nvSpPr>
        <p:spPr/>
        <p:txBody>
          <a:bodyPr>
            <a:normAutofit fontScale="70000" lnSpcReduction="20000"/>
          </a:bodyPr>
          <a:lstStyle/>
          <a:p>
            <a:pPr marL="0" indent="0">
              <a:buNone/>
            </a:pPr>
            <a:r>
              <a:rPr lang="en-GB" dirty="0"/>
              <a:t>The creation of the SoBigData Research Infrastructure provided:</a:t>
            </a:r>
          </a:p>
          <a:p>
            <a:pPr marL="0" indent="0">
              <a:buNone/>
            </a:pPr>
            <a:endParaRPr lang="en-GB" dirty="0"/>
          </a:p>
          <a:p>
            <a:pPr>
              <a:buFont typeface="Courier New" panose="02070309020205020404" pitchFamily="49" charset="0"/>
              <a:buChar char="o"/>
            </a:pPr>
            <a:r>
              <a:rPr lang="en-GB" dirty="0"/>
              <a:t>an ever-growing, distributed data ecosystem for procurement, access and curation and management of big social data</a:t>
            </a:r>
          </a:p>
          <a:p>
            <a:pPr marL="0" indent="0">
              <a:buNone/>
            </a:pPr>
            <a:endParaRPr lang="en-GB" dirty="0"/>
          </a:p>
          <a:p>
            <a:pPr>
              <a:buFont typeface="Courier New" panose="02070309020205020404" pitchFamily="49" charset="0"/>
              <a:buChar char="o"/>
            </a:pPr>
            <a:r>
              <a:rPr lang="en-GB" dirty="0"/>
              <a:t>an ever-growing, distributed platform of interoperable, social data mining methods and associated skills</a:t>
            </a:r>
          </a:p>
          <a:p>
            <a:pPr marL="0" indent="0">
              <a:buNone/>
            </a:pPr>
            <a:endParaRPr lang="en-GB" dirty="0"/>
          </a:p>
          <a:p>
            <a:pPr>
              <a:buFont typeface="Courier New" panose="02070309020205020404" pitchFamily="49" charset="0"/>
              <a:buChar char="o"/>
            </a:pPr>
            <a:r>
              <a:rPr lang="en-GB" dirty="0"/>
              <a:t>an ecosystem where protection of personal information and the respect for fundamental human rights can coexist with a safe use of the same information for scientific purposes</a:t>
            </a:r>
          </a:p>
          <a:p>
            <a:pPr marL="0" indent="0">
              <a:buNone/>
            </a:pPr>
            <a:endParaRPr lang="en-GB" dirty="0"/>
          </a:p>
          <a:p>
            <a:pPr marL="0" indent="0" algn="ctr">
              <a:buNone/>
            </a:pPr>
            <a:r>
              <a:rPr lang="en-GB" sz="2600" dirty="0"/>
              <a:t>Giannotti, Fosca, </a:t>
            </a:r>
            <a:r>
              <a:rPr lang="en-GB" sz="2600" i="1" dirty="0"/>
              <a:t>et al. </a:t>
            </a:r>
            <a:r>
              <a:rPr lang="en-GB" sz="2600" dirty="0"/>
              <a:t>(2018) ‘SoBigData: social mining &amp; big data ecosystem’.</a:t>
            </a:r>
          </a:p>
          <a:p>
            <a:pPr marL="0" indent="0">
              <a:buNone/>
            </a:pPr>
            <a:endParaRPr lang="it-IT" dirty="0"/>
          </a:p>
        </p:txBody>
      </p:sp>
      <p:sp>
        <p:nvSpPr>
          <p:cNvPr id="4" name="Segnaposto numero diapositiva 3">
            <a:extLst>
              <a:ext uri="{FF2B5EF4-FFF2-40B4-BE49-F238E27FC236}">
                <a16:creationId xmlns:a16="http://schemas.microsoft.com/office/drawing/2014/main" id="{BC6A3E77-3D40-6448-880C-332EBCE03F8A}"/>
              </a:ext>
            </a:extLst>
          </p:cNvPr>
          <p:cNvSpPr>
            <a:spLocks noGrp="1"/>
          </p:cNvSpPr>
          <p:nvPr>
            <p:ph type="sldNum" sz="quarter" idx="12"/>
          </p:nvPr>
        </p:nvSpPr>
        <p:spPr/>
        <p:txBody>
          <a:bodyPr/>
          <a:lstStyle/>
          <a:p>
            <a:fld id="{ABF4B31E-2D6D-3D43-86E8-E074AD6C9D3B}" type="slidenum">
              <a:rPr lang="it-IT" smtClean="0"/>
              <a:t>6</a:t>
            </a:fld>
            <a:endParaRPr lang="it-IT"/>
          </a:p>
        </p:txBody>
      </p:sp>
      <p:sp>
        <p:nvSpPr>
          <p:cNvPr id="5" name="Segnaposto piè di pagina 4">
            <a:extLst>
              <a:ext uri="{FF2B5EF4-FFF2-40B4-BE49-F238E27FC236}">
                <a16:creationId xmlns:a16="http://schemas.microsoft.com/office/drawing/2014/main" id="{4026ECE3-FE65-FD44-B2D4-B0B03D1D92C0}"/>
              </a:ext>
            </a:extLst>
          </p:cNvPr>
          <p:cNvSpPr>
            <a:spLocks noGrp="1"/>
          </p:cNvSpPr>
          <p:nvPr>
            <p:ph type="ftr" sz="quarter" idx="3"/>
          </p:nvPr>
        </p:nvSpPr>
        <p:spPr/>
        <p:txBody>
          <a:bodyPr/>
          <a:lstStyle/>
          <a:p>
            <a:r>
              <a:rPr lang="en-GB" dirty="0"/>
              <a:t>EGI Conference 2020 - SoBigData Research Infrastructure Workshop</a:t>
            </a:r>
          </a:p>
        </p:txBody>
      </p:sp>
    </p:spTree>
    <p:extLst>
      <p:ext uri="{BB962C8B-B14F-4D97-AF65-F5344CB8AC3E}">
        <p14:creationId xmlns:p14="http://schemas.microsoft.com/office/powerpoint/2010/main" val="1349046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260B81-6CB3-7844-B306-AD255D72FE5D}"/>
              </a:ext>
            </a:extLst>
          </p:cNvPr>
          <p:cNvSpPr>
            <a:spLocks noGrp="1"/>
          </p:cNvSpPr>
          <p:nvPr>
            <p:ph type="title"/>
          </p:nvPr>
        </p:nvSpPr>
        <p:spPr/>
        <p:txBody>
          <a:bodyPr>
            <a:normAutofit fontScale="90000"/>
          </a:bodyPr>
          <a:lstStyle/>
          <a:p>
            <a:r>
              <a:rPr lang="en-GB" dirty="0"/>
              <a:t>Training Data Scientists for Social Good</a:t>
            </a:r>
          </a:p>
        </p:txBody>
      </p:sp>
      <p:sp>
        <p:nvSpPr>
          <p:cNvPr id="3" name="Segnaposto contenuto 2">
            <a:extLst>
              <a:ext uri="{FF2B5EF4-FFF2-40B4-BE49-F238E27FC236}">
                <a16:creationId xmlns:a16="http://schemas.microsoft.com/office/drawing/2014/main" id="{17A9711E-2EB9-184E-8F04-B320E1EB7462}"/>
              </a:ext>
            </a:extLst>
          </p:cNvPr>
          <p:cNvSpPr>
            <a:spLocks noGrp="1"/>
          </p:cNvSpPr>
          <p:nvPr>
            <p:ph idx="1"/>
          </p:nvPr>
        </p:nvSpPr>
        <p:spPr/>
        <p:txBody>
          <a:bodyPr/>
          <a:lstStyle/>
          <a:p>
            <a:pPr marL="0" indent="0">
              <a:buNone/>
            </a:pPr>
            <a:r>
              <a:rPr lang="en-GB" dirty="0"/>
              <a:t>The evolution of SoBigData into an advanced community entails:</a:t>
            </a:r>
          </a:p>
          <a:p>
            <a:pPr marL="0" indent="0">
              <a:buNone/>
            </a:pPr>
            <a:endParaRPr lang="en-GB" dirty="0"/>
          </a:p>
          <a:p>
            <a:pPr fontAlgn="base">
              <a:buFont typeface="Arial" panose="020B0604020202020204" pitchFamily="34" charset="0"/>
              <a:buChar char="•"/>
            </a:pPr>
            <a:r>
              <a:rPr lang="en-GB" dirty="0"/>
              <a:t>more easily designed social mining experiments, adjusted and repeatable by domain experts that are not data scientists.</a:t>
            </a:r>
          </a:p>
          <a:p>
            <a:pPr marL="0" indent="0">
              <a:buNone/>
            </a:pPr>
            <a:endParaRPr lang="en-GB" dirty="0"/>
          </a:p>
          <a:p>
            <a:pPr marL="0" indent="0">
              <a:buNone/>
            </a:pPr>
            <a:endParaRPr lang="en-GB" dirty="0"/>
          </a:p>
          <a:p>
            <a:pPr marL="0" indent="0">
              <a:buNone/>
            </a:pPr>
            <a:endParaRPr lang="en-GB" dirty="0"/>
          </a:p>
        </p:txBody>
      </p:sp>
      <p:sp>
        <p:nvSpPr>
          <p:cNvPr id="4" name="Segnaposto numero diapositiva 3">
            <a:extLst>
              <a:ext uri="{FF2B5EF4-FFF2-40B4-BE49-F238E27FC236}">
                <a16:creationId xmlns:a16="http://schemas.microsoft.com/office/drawing/2014/main" id="{CDA9A02A-E063-F542-AB98-2F6D79394136}"/>
              </a:ext>
            </a:extLst>
          </p:cNvPr>
          <p:cNvSpPr>
            <a:spLocks noGrp="1"/>
          </p:cNvSpPr>
          <p:nvPr>
            <p:ph type="sldNum" sz="quarter" idx="12"/>
          </p:nvPr>
        </p:nvSpPr>
        <p:spPr/>
        <p:txBody>
          <a:bodyPr/>
          <a:lstStyle/>
          <a:p>
            <a:fld id="{ABF4B31E-2D6D-3D43-86E8-E074AD6C9D3B}" type="slidenum">
              <a:rPr lang="it-IT" smtClean="0"/>
              <a:t>7</a:t>
            </a:fld>
            <a:endParaRPr lang="it-IT"/>
          </a:p>
        </p:txBody>
      </p:sp>
      <p:sp>
        <p:nvSpPr>
          <p:cNvPr id="5" name="Segnaposto piè di pagina 4">
            <a:extLst>
              <a:ext uri="{FF2B5EF4-FFF2-40B4-BE49-F238E27FC236}">
                <a16:creationId xmlns:a16="http://schemas.microsoft.com/office/drawing/2014/main" id="{5C873BAE-7B9B-5646-82BC-329F2D062672}"/>
              </a:ext>
            </a:extLst>
          </p:cNvPr>
          <p:cNvSpPr>
            <a:spLocks noGrp="1"/>
          </p:cNvSpPr>
          <p:nvPr>
            <p:ph type="ftr" sz="quarter" idx="3"/>
          </p:nvPr>
        </p:nvSpPr>
        <p:spPr/>
        <p:txBody>
          <a:bodyPr/>
          <a:lstStyle/>
          <a:p>
            <a:r>
              <a:rPr lang="en-GB" dirty="0"/>
              <a:t>EGI Conference 2020 - SoBigData Research Infrastructure Workshop</a:t>
            </a:r>
          </a:p>
        </p:txBody>
      </p:sp>
    </p:spTree>
    <p:extLst>
      <p:ext uri="{BB962C8B-B14F-4D97-AF65-F5344CB8AC3E}">
        <p14:creationId xmlns:p14="http://schemas.microsoft.com/office/powerpoint/2010/main" val="99196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260B81-6CB3-7844-B306-AD255D72FE5D}"/>
              </a:ext>
            </a:extLst>
          </p:cNvPr>
          <p:cNvSpPr>
            <a:spLocks noGrp="1"/>
          </p:cNvSpPr>
          <p:nvPr>
            <p:ph type="title"/>
          </p:nvPr>
        </p:nvSpPr>
        <p:spPr/>
        <p:txBody>
          <a:bodyPr>
            <a:normAutofit fontScale="90000"/>
          </a:bodyPr>
          <a:lstStyle/>
          <a:p>
            <a:r>
              <a:rPr lang="en-GB" dirty="0"/>
              <a:t>Training Data Scientists for Social Good</a:t>
            </a:r>
          </a:p>
        </p:txBody>
      </p:sp>
      <p:sp>
        <p:nvSpPr>
          <p:cNvPr id="3" name="Segnaposto contenuto 2">
            <a:extLst>
              <a:ext uri="{FF2B5EF4-FFF2-40B4-BE49-F238E27FC236}">
                <a16:creationId xmlns:a16="http://schemas.microsoft.com/office/drawing/2014/main" id="{17A9711E-2EB9-184E-8F04-B320E1EB7462}"/>
              </a:ext>
            </a:extLst>
          </p:cNvPr>
          <p:cNvSpPr>
            <a:spLocks noGrp="1"/>
          </p:cNvSpPr>
          <p:nvPr>
            <p:ph idx="1"/>
          </p:nvPr>
        </p:nvSpPr>
        <p:spPr/>
        <p:txBody>
          <a:bodyPr>
            <a:normAutofit fontScale="92500" lnSpcReduction="10000"/>
          </a:bodyPr>
          <a:lstStyle/>
          <a:p>
            <a:r>
              <a:rPr lang="en-GB" dirty="0"/>
              <a:t>Further strengthening of its topic-based areas or ‘exploratories’:</a:t>
            </a:r>
          </a:p>
          <a:p>
            <a:pPr marL="0" indent="0">
              <a:buNone/>
            </a:pPr>
            <a:br>
              <a:rPr lang="en-GB" dirty="0"/>
            </a:br>
            <a:r>
              <a:rPr lang="en-GB" dirty="0"/>
              <a:t>- Societal Debates and Online Misinformation </a:t>
            </a:r>
            <a:br>
              <a:rPr lang="en-GB" dirty="0"/>
            </a:br>
            <a:r>
              <a:rPr lang="en-GB" dirty="0"/>
              <a:t>- Sustainable Cities for Citizens</a:t>
            </a:r>
            <a:br>
              <a:rPr lang="en-GB" dirty="0"/>
            </a:br>
            <a:r>
              <a:rPr lang="en-GB" dirty="0"/>
              <a:t>- Demography</a:t>
            </a:r>
            <a:br>
              <a:rPr lang="en-GB" dirty="0"/>
            </a:br>
            <a:r>
              <a:rPr lang="en-GB" dirty="0"/>
              <a:t>- Economics &amp; Finance 2.0</a:t>
            </a:r>
            <a:br>
              <a:rPr lang="en-GB" dirty="0"/>
            </a:br>
            <a:r>
              <a:rPr lang="en-GB" dirty="0"/>
              <a:t>- Migration Studies</a:t>
            </a:r>
            <a:br>
              <a:rPr lang="en-GB" dirty="0"/>
            </a:br>
            <a:r>
              <a:rPr lang="en-GB" dirty="0"/>
              <a:t>- Sport Data Science</a:t>
            </a:r>
            <a:br>
              <a:rPr lang="en-GB" dirty="0"/>
            </a:br>
            <a:r>
              <a:rPr lang="en-GB" dirty="0"/>
              <a:t>- Social Impact of AI and Explainable Machine Learning</a:t>
            </a:r>
          </a:p>
          <a:p>
            <a:pPr marL="0" indent="0">
              <a:buNone/>
            </a:pPr>
            <a:endParaRPr lang="en-GB" dirty="0"/>
          </a:p>
          <a:p>
            <a:pPr marL="0" indent="0">
              <a:buNone/>
            </a:pPr>
            <a:endParaRPr lang="en-GB" dirty="0"/>
          </a:p>
          <a:p>
            <a:pPr marL="0" indent="0">
              <a:buNone/>
            </a:pPr>
            <a:endParaRPr lang="en-GB" dirty="0"/>
          </a:p>
        </p:txBody>
      </p:sp>
      <p:sp>
        <p:nvSpPr>
          <p:cNvPr id="4" name="Segnaposto numero diapositiva 3">
            <a:extLst>
              <a:ext uri="{FF2B5EF4-FFF2-40B4-BE49-F238E27FC236}">
                <a16:creationId xmlns:a16="http://schemas.microsoft.com/office/drawing/2014/main" id="{CDA9A02A-E063-F542-AB98-2F6D79394136}"/>
              </a:ext>
            </a:extLst>
          </p:cNvPr>
          <p:cNvSpPr>
            <a:spLocks noGrp="1"/>
          </p:cNvSpPr>
          <p:nvPr>
            <p:ph type="sldNum" sz="quarter" idx="12"/>
          </p:nvPr>
        </p:nvSpPr>
        <p:spPr/>
        <p:txBody>
          <a:bodyPr/>
          <a:lstStyle/>
          <a:p>
            <a:fld id="{ABF4B31E-2D6D-3D43-86E8-E074AD6C9D3B}" type="slidenum">
              <a:rPr lang="it-IT" smtClean="0"/>
              <a:t>8</a:t>
            </a:fld>
            <a:endParaRPr lang="it-IT"/>
          </a:p>
        </p:txBody>
      </p:sp>
      <p:sp>
        <p:nvSpPr>
          <p:cNvPr id="5" name="Segnaposto piè di pagina 4">
            <a:extLst>
              <a:ext uri="{FF2B5EF4-FFF2-40B4-BE49-F238E27FC236}">
                <a16:creationId xmlns:a16="http://schemas.microsoft.com/office/drawing/2014/main" id="{5C873BAE-7B9B-5646-82BC-329F2D062672}"/>
              </a:ext>
            </a:extLst>
          </p:cNvPr>
          <p:cNvSpPr>
            <a:spLocks noGrp="1"/>
          </p:cNvSpPr>
          <p:nvPr>
            <p:ph type="ftr" sz="quarter" idx="3"/>
          </p:nvPr>
        </p:nvSpPr>
        <p:spPr/>
        <p:txBody>
          <a:bodyPr/>
          <a:lstStyle/>
          <a:p>
            <a:r>
              <a:rPr lang="en-GB" dirty="0"/>
              <a:t>EGI Conference 2020 - SoBigData Research Infrastructure Workshop</a:t>
            </a:r>
          </a:p>
        </p:txBody>
      </p:sp>
    </p:spTree>
    <p:extLst>
      <p:ext uri="{BB962C8B-B14F-4D97-AF65-F5344CB8AC3E}">
        <p14:creationId xmlns:p14="http://schemas.microsoft.com/office/powerpoint/2010/main" val="1880284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D1EFCA1-DE22-B14B-AFC9-08F5A689BDD5}"/>
              </a:ext>
            </a:extLst>
          </p:cNvPr>
          <p:cNvSpPr>
            <a:spLocks noGrp="1"/>
          </p:cNvSpPr>
          <p:nvPr>
            <p:ph type="title"/>
          </p:nvPr>
        </p:nvSpPr>
        <p:spPr/>
        <p:txBody>
          <a:bodyPr/>
          <a:lstStyle/>
          <a:p>
            <a:r>
              <a:rPr lang="en-GB" dirty="0"/>
              <a:t>Training activities in SoBigData</a:t>
            </a:r>
          </a:p>
        </p:txBody>
      </p:sp>
      <p:sp>
        <p:nvSpPr>
          <p:cNvPr id="3" name="Segnaposto testo 2">
            <a:extLst>
              <a:ext uri="{FF2B5EF4-FFF2-40B4-BE49-F238E27FC236}">
                <a16:creationId xmlns:a16="http://schemas.microsoft.com/office/drawing/2014/main" id="{FDF9A789-8586-BD47-B3FC-B512FE678459}"/>
              </a:ext>
            </a:extLst>
          </p:cNvPr>
          <p:cNvSpPr>
            <a:spLocks noGrp="1"/>
          </p:cNvSpPr>
          <p:nvPr>
            <p:ph type="body" idx="1"/>
          </p:nvPr>
        </p:nvSpPr>
        <p:spPr/>
        <p:txBody>
          <a:bodyPr/>
          <a:lstStyle/>
          <a:p>
            <a:r>
              <a:rPr lang="en-GB" dirty="0"/>
              <a:t>Training Data Scientists for Social Good</a:t>
            </a:r>
          </a:p>
        </p:txBody>
      </p:sp>
      <p:sp>
        <p:nvSpPr>
          <p:cNvPr id="4" name="Segnaposto numero diapositiva 3">
            <a:extLst>
              <a:ext uri="{FF2B5EF4-FFF2-40B4-BE49-F238E27FC236}">
                <a16:creationId xmlns:a16="http://schemas.microsoft.com/office/drawing/2014/main" id="{95725D70-DE0D-734C-B948-983564F5D160}"/>
              </a:ext>
            </a:extLst>
          </p:cNvPr>
          <p:cNvSpPr>
            <a:spLocks noGrp="1"/>
          </p:cNvSpPr>
          <p:nvPr>
            <p:ph type="sldNum" sz="quarter" idx="12"/>
          </p:nvPr>
        </p:nvSpPr>
        <p:spPr/>
        <p:txBody>
          <a:bodyPr/>
          <a:lstStyle/>
          <a:p>
            <a:fld id="{ABF4B31E-2D6D-3D43-86E8-E074AD6C9D3B}" type="slidenum">
              <a:rPr lang="it-IT" smtClean="0"/>
              <a:t>9</a:t>
            </a:fld>
            <a:endParaRPr lang="it-IT"/>
          </a:p>
        </p:txBody>
      </p:sp>
      <p:sp>
        <p:nvSpPr>
          <p:cNvPr id="5" name="Segnaposto piè di pagina 4">
            <a:extLst>
              <a:ext uri="{FF2B5EF4-FFF2-40B4-BE49-F238E27FC236}">
                <a16:creationId xmlns:a16="http://schemas.microsoft.com/office/drawing/2014/main" id="{6A11A3DA-3D45-C84A-B7B0-8CAEEB3CC6DF}"/>
              </a:ext>
            </a:extLst>
          </p:cNvPr>
          <p:cNvSpPr>
            <a:spLocks noGrp="1"/>
          </p:cNvSpPr>
          <p:nvPr>
            <p:ph type="ftr" sz="quarter" idx="3"/>
          </p:nvPr>
        </p:nvSpPr>
        <p:spPr/>
        <p:txBody>
          <a:bodyPr/>
          <a:lstStyle/>
          <a:p>
            <a:r>
              <a:rPr lang="en-GB" dirty="0"/>
              <a:t>EGI Conference 2020 - SoBigData Research Infrastructure Workshop</a:t>
            </a:r>
          </a:p>
        </p:txBody>
      </p:sp>
    </p:spTree>
    <p:extLst>
      <p:ext uri="{BB962C8B-B14F-4D97-AF65-F5344CB8AC3E}">
        <p14:creationId xmlns:p14="http://schemas.microsoft.com/office/powerpoint/2010/main" val="487725545"/>
      </p:ext>
    </p:extLst>
  </p:cSld>
  <p:clrMapOvr>
    <a:masterClrMapping/>
  </p:clrMapOvr>
</p:sld>
</file>

<file path=ppt/theme/theme1.xml><?xml version="1.0" encoding="utf-8"?>
<a:theme xmlns:a="http://schemas.openxmlformats.org/drawingml/2006/main" name="Tema di Office">
  <a:themeElements>
    <a:clrScheme name="Impostazioni personalizzate 2">
      <a:dk1>
        <a:srgbClr val="0E497D"/>
      </a:dk1>
      <a:lt1>
        <a:sysClr val="window" lastClr="FFFFFF"/>
      </a:lt1>
      <a:dk2>
        <a:srgbClr val="0059A6"/>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laza">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oBigData++Presentation-Template" id="{EEA6B52A-4AA4-8C4E-BBC9-DA78195B3543}" vid="{7681F23B-51FC-014E-8A15-B2E43536EFD7}"/>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Tema di Office</Template>
  <TotalTime>218</TotalTime>
  <Words>1775</Words>
  <Application>Microsoft Macintosh PowerPoint</Application>
  <PresentationFormat>Widescreen</PresentationFormat>
  <Paragraphs>227</Paragraphs>
  <Slides>34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Calibri Light</vt:lpstr>
      <vt:lpstr>Century Gothic</vt:lpstr>
      <vt:lpstr>Courier New</vt:lpstr>
      <vt:lpstr>Tema di Office</vt:lpstr>
      <vt:lpstr>Training the Next Generation  of Data Scientists for Social Good </vt:lpstr>
      <vt:lpstr>Training Data Scientists for Social Good</vt:lpstr>
      <vt:lpstr>An introduction to SoBigData</vt:lpstr>
      <vt:lpstr>Training Data Scientists for Social Good</vt:lpstr>
      <vt:lpstr>Training Data Scientists for Social Good</vt:lpstr>
      <vt:lpstr>Training Data Scientists for Social Good</vt:lpstr>
      <vt:lpstr>Training Data Scientists for Social Good</vt:lpstr>
      <vt:lpstr>Training Data Scientists for Social Good</vt:lpstr>
      <vt:lpstr>Training activities in SoBigData</vt:lpstr>
      <vt:lpstr>Training Data Scientists for Social Good</vt:lpstr>
      <vt:lpstr>Training Data Scientists for Social Good</vt:lpstr>
      <vt:lpstr>Training Data Scientists for Social Good</vt:lpstr>
      <vt:lpstr>Training Data Scientists for Social Good</vt:lpstr>
      <vt:lpstr>Training Data Scientists for Social Good</vt:lpstr>
      <vt:lpstr>Training Data Scientists for Social Good</vt:lpstr>
      <vt:lpstr>Training Data Scientists for Social Good</vt:lpstr>
      <vt:lpstr>Training Data Scientists for Social Good</vt:lpstr>
      <vt:lpstr>Training Data Scientists for Social Good</vt:lpstr>
      <vt:lpstr>Training Data Scientists for Social Good</vt:lpstr>
      <vt:lpstr>Training Data Scientists for Social Good</vt:lpstr>
      <vt:lpstr>Training Data Scientists for Social Good</vt:lpstr>
      <vt:lpstr>Training Data Scientists for Social Good</vt:lpstr>
      <vt:lpstr>Training Data Scientists for Social Good</vt:lpstr>
      <vt:lpstr>Training Data Scientists for Social Good</vt:lpstr>
      <vt:lpstr>Training Data Scientists for Social Good</vt:lpstr>
      <vt:lpstr>Training Data Scientists for Social Good</vt:lpstr>
      <vt:lpstr>Training Data Scientists for Social Good</vt:lpstr>
      <vt:lpstr>New Avenues of training in the Covid-19 era</vt:lpstr>
      <vt:lpstr>Training Data Scientists for Social Good</vt:lpstr>
      <vt:lpstr>Training Data Scientists for Social Good</vt:lpstr>
      <vt:lpstr>Training Data Scientists for Social Good</vt:lpstr>
      <vt:lpstr>Training Data Scientists for Social Good</vt:lpstr>
      <vt:lpstr>Training Data Scientists for Social Good</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bea rap</dc:creator>
  <cp:lastModifiedBy>Cote, Mark</cp:lastModifiedBy>
  <cp:revision>27</cp:revision>
  <dcterms:created xsi:type="dcterms:W3CDTF">2020-02-11T09:04:07Z</dcterms:created>
  <dcterms:modified xsi:type="dcterms:W3CDTF">2020-10-30T08:52:18Z</dcterms:modified>
</cp:coreProperties>
</file>