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6" r:id="rId2"/>
    <p:sldId id="304" r:id="rId3"/>
    <p:sldId id="306" r:id="rId4"/>
    <p:sldId id="308" r:id="rId5"/>
    <p:sldId id="305" r:id="rId6"/>
    <p:sldId id="288" r:id="rId7"/>
    <p:sldId id="293" r:id="rId8"/>
    <p:sldId id="295" r:id="rId9"/>
    <p:sldId id="296" r:id="rId10"/>
    <p:sldId id="309" r:id="rId11"/>
    <p:sldId id="292"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343" autoAdjust="0"/>
  </p:normalViewPr>
  <p:slideViewPr>
    <p:cSldViewPr snapToGrid="0">
      <p:cViewPr varScale="1">
        <p:scale>
          <a:sx n="67" d="100"/>
          <a:sy n="67" d="100"/>
        </p:scale>
        <p:origin x="609" y="4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9097A-90D7-45F5-B0C7-47C95F404D43}" type="doc">
      <dgm:prSet loTypeId="urn:microsoft.com/office/officeart/2011/layout/TabList" loCatId="list" qsTypeId="urn:microsoft.com/office/officeart/2005/8/quickstyle/simple1" qsCatId="simple" csTypeId="urn:microsoft.com/office/officeart/2005/8/colors/colorful3" csCatId="colorful" phldr="1"/>
      <dgm:spPr/>
      <dgm:t>
        <a:bodyPr/>
        <a:lstStyle/>
        <a:p>
          <a:endParaRPr lang="en-US"/>
        </a:p>
      </dgm:t>
    </dgm:pt>
    <dgm:pt modelId="{DA597EA2-0B42-438D-9FC9-E300A7349736}">
      <dgm:prSet phldrT="[Text]" phldr="1"/>
      <dgm:spPr/>
      <dgm:t>
        <a:bodyPr/>
        <a:lstStyle/>
        <a:p>
          <a:endParaRPr lang="en-US" dirty="0"/>
        </a:p>
      </dgm:t>
    </dgm:pt>
    <dgm:pt modelId="{A5A75197-7E4F-435A-9D63-21EE6B8D3210}" type="parTrans" cxnId="{71A4130E-5E54-45F5-82C9-E57CC33E574C}">
      <dgm:prSet/>
      <dgm:spPr/>
      <dgm:t>
        <a:bodyPr/>
        <a:lstStyle/>
        <a:p>
          <a:endParaRPr lang="en-US"/>
        </a:p>
      </dgm:t>
    </dgm:pt>
    <dgm:pt modelId="{8C3AD190-9B09-4A6D-B00D-27F1B23F5B31}" type="sibTrans" cxnId="{71A4130E-5E54-45F5-82C9-E57CC33E574C}">
      <dgm:prSet/>
      <dgm:spPr/>
      <dgm:t>
        <a:bodyPr/>
        <a:lstStyle/>
        <a:p>
          <a:endParaRPr lang="en-US"/>
        </a:p>
      </dgm:t>
    </dgm:pt>
    <dgm:pt modelId="{70117277-9B9D-4E77-9E24-57DAB83917B5}">
      <dgm:prSet phldrT="[Text]"/>
      <dgm:spPr/>
      <dgm:t>
        <a:bodyPr/>
        <a:lstStyle/>
        <a:p>
          <a:r>
            <a:rPr lang="en-GB" dirty="0"/>
            <a:t>A European Green Deal (2019)</a:t>
          </a:r>
          <a:endParaRPr lang="en-US" dirty="0"/>
        </a:p>
      </dgm:t>
    </dgm:pt>
    <dgm:pt modelId="{1FD77647-FFFE-4D14-BBF6-A56B4D74BEDF}" type="parTrans" cxnId="{21DA25C1-4358-4486-BDC9-8C3450B44281}">
      <dgm:prSet/>
      <dgm:spPr/>
      <dgm:t>
        <a:bodyPr/>
        <a:lstStyle/>
        <a:p>
          <a:endParaRPr lang="en-US"/>
        </a:p>
      </dgm:t>
    </dgm:pt>
    <dgm:pt modelId="{F7C745D4-21E2-4B7E-92D0-DEB6A9B49844}" type="sibTrans" cxnId="{21DA25C1-4358-4486-BDC9-8C3450B44281}">
      <dgm:prSet/>
      <dgm:spPr/>
      <dgm:t>
        <a:bodyPr/>
        <a:lstStyle/>
        <a:p>
          <a:endParaRPr lang="en-US"/>
        </a:p>
      </dgm:t>
    </dgm:pt>
    <dgm:pt modelId="{F1705766-E082-48F2-B914-3C8DB394B20C}">
      <dgm:prSet phldrT="[Text]" phldr="1"/>
      <dgm:spPr/>
      <dgm:t>
        <a:bodyPr/>
        <a:lstStyle/>
        <a:p>
          <a:endParaRPr lang="en-US"/>
        </a:p>
      </dgm:t>
    </dgm:pt>
    <dgm:pt modelId="{9E261B81-619D-4CA9-AD69-49E2299531A4}" type="parTrans" cxnId="{22EECA61-5EEE-4178-8C29-795F292A4A67}">
      <dgm:prSet/>
      <dgm:spPr/>
      <dgm:t>
        <a:bodyPr/>
        <a:lstStyle/>
        <a:p>
          <a:endParaRPr lang="en-US"/>
        </a:p>
      </dgm:t>
    </dgm:pt>
    <dgm:pt modelId="{E06D41C0-4840-4AF5-A1C1-71DE89ACFE53}" type="sibTrans" cxnId="{22EECA61-5EEE-4178-8C29-795F292A4A67}">
      <dgm:prSet/>
      <dgm:spPr/>
      <dgm:t>
        <a:bodyPr/>
        <a:lstStyle/>
        <a:p>
          <a:endParaRPr lang="en-US"/>
        </a:p>
      </dgm:t>
    </dgm:pt>
    <dgm:pt modelId="{6B4F806C-E5F8-472C-BCA2-2C3FB85BF83A}">
      <dgm:prSet phldrT="[Text]" phldr="1"/>
      <dgm:spPr/>
      <dgm:t>
        <a:bodyPr/>
        <a:lstStyle/>
        <a:p>
          <a:endParaRPr lang="en-US"/>
        </a:p>
      </dgm:t>
    </dgm:pt>
    <dgm:pt modelId="{8B3CAF62-BC41-438B-8221-2D54DC5C7318}" type="parTrans" cxnId="{F915572E-6A44-4FF0-9CD1-CD57763A468A}">
      <dgm:prSet/>
      <dgm:spPr/>
      <dgm:t>
        <a:bodyPr/>
        <a:lstStyle/>
        <a:p>
          <a:endParaRPr lang="en-US"/>
        </a:p>
      </dgm:t>
    </dgm:pt>
    <dgm:pt modelId="{231A9518-7ED6-4273-A531-9B0244F4AB11}" type="sibTrans" cxnId="{F915572E-6A44-4FF0-9CD1-CD57763A468A}">
      <dgm:prSet/>
      <dgm:spPr/>
      <dgm:t>
        <a:bodyPr/>
        <a:lstStyle/>
        <a:p>
          <a:endParaRPr lang="en-US"/>
        </a:p>
      </dgm:t>
    </dgm:pt>
    <dgm:pt modelId="{E5A75724-D4C5-4FAC-9D6C-42BC61B628D2}">
      <dgm:prSet phldrT="[Text]"/>
      <dgm:spPr/>
      <dgm:t>
        <a:bodyPr/>
        <a:lstStyle/>
        <a:p>
          <a:r>
            <a:rPr lang="en-US" dirty="0"/>
            <a:t>A European strategy for data (2020)</a:t>
          </a:r>
        </a:p>
      </dgm:t>
    </dgm:pt>
    <dgm:pt modelId="{81CAEAD2-F51D-4C8B-98A4-445F4B4094F7}" type="parTrans" cxnId="{EEF0B1FB-D318-4A3A-B693-8B84CFC4D9A1}">
      <dgm:prSet/>
      <dgm:spPr/>
      <dgm:t>
        <a:bodyPr/>
        <a:lstStyle/>
        <a:p>
          <a:endParaRPr lang="en-US"/>
        </a:p>
      </dgm:t>
    </dgm:pt>
    <dgm:pt modelId="{FF3A231E-AAB7-4E8B-9364-F858032C32B6}" type="sibTrans" cxnId="{EEF0B1FB-D318-4A3A-B693-8B84CFC4D9A1}">
      <dgm:prSet/>
      <dgm:spPr/>
      <dgm:t>
        <a:bodyPr/>
        <a:lstStyle/>
        <a:p>
          <a:endParaRPr lang="en-US"/>
        </a:p>
      </dgm:t>
    </dgm:pt>
    <dgm:pt modelId="{46167E4F-C5A0-4719-9D77-22E298F9E289}">
      <dgm:prSet phldrT="[Text]" phldr="1"/>
      <dgm:spPr/>
      <dgm:t>
        <a:bodyPr/>
        <a:lstStyle/>
        <a:p>
          <a:endParaRPr lang="en-US"/>
        </a:p>
      </dgm:t>
    </dgm:pt>
    <dgm:pt modelId="{03A4E0F5-6C5D-4E58-9D2B-BA37B383A48F}" type="parTrans" cxnId="{8ABFADD9-747C-4D1E-8097-157908CCD9B3}">
      <dgm:prSet/>
      <dgm:spPr/>
      <dgm:t>
        <a:bodyPr/>
        <a:lstStyle/>
        <a:p>
          <a:endParaRPr lang="en-US"/>
        </a:p>
      </dgm:t>
    </dgm:pt>
    <dgm:pt modelId="{C87711F5-D9BC-498A-8404-15E7EFAE1B09}" type="sibTrans" cxnId="{8ABFADD9-747C-4D1E-8097-157908CCD9B3}">
      <dgm:prSet/>
      <dgm:spPr/>
      <dgm:t>
        <a:bodyPr/>
        <a:lstStyle/>
        <a:p>
          <a:endParaRPr lang="en-US"/>
        </a:p>
      </dgm:t>
    </dgm:pt>
    <dgm:pt modelId="{FCB7D7A1-A0CE-4FD9-BCC2-31044387E294}">
      <dgm:prSet phldrT="[Text]" phldr="1"/>
      <dgm:spPr/>
      <dgm:t>
        <a:bodyPr/>
        <a:lstStyle/>
        <a:p>
          <a:endParaRPr lang="en-US"/>
        </a:p>
      </dgm:t>
    </dgm:pt>
    <dgm:pt modelId="{7F849F57-B285-4065-917B-9A3ED14BFA53}" type="parTrans" cxnId="{1F17A815-9A9B-4FFB-869A-3319B82486A0}">
      <dgm:prSet/>
      <dgm:spPr/>
      <dgm:t>
        <a:bodyPr/>
        <a:lstStyle/>
        <a:p>
          <a:endParaRPr lang="en-US"/>
        </a:p>
      </dgm:t>
    </dgm:pt>
    <dgm:pt modelId="{952339AD-9BC1-471F-BAB1-8A3E551A6C7D}" type="sibTrans" cxnId="{1F17A815-9A9B-4FFB-869A-3319B82486A0}">
      <dgm:prSet/>
      <dgm:spPr/>
      <dgm:t>
        <a:bodyPr/>
        <a:lstStyle/>
        <a:p>
          <a:endParaRPr lang="en-US"/>
        </a:p>
      </dgm:t>
    </dgm:pt>
    <dgm:pt modelId="{A51FC969-C57B-4F5F-9801-2751B7E813D7}">
      <dgm:prSet phldrT="[Text]"/>
      <dgm:spPr/>
      <dgm:t>
        <a:bodyPr/>
        <a:lstStyle/>
        <a:p>
          <a:r>
            <a:rPr lang="en-GB" dirty="0"/>
            <a:t>Shaping Europe's digital future (2020)</a:t>
          </a:r>
          <a:endParaRPr lang="en-US" dirty="0"/>
        </a:p>
      </dgm:t>
    </dgm:pt>
    <dgm:pt modelId="{2EE96ACE-E883-4958-8E04-DD4DB6C88D28}" type="parTrans" cxnId="{816AB362-213D-4A3E-AB84-4EDFAF9D0F12}">
      <dgm:prSet/>
      <dgm:spPr/>
      <dgm:t>
        <a:bodyPr/>
        <a:lstStyle/>
        <a:p>
          <a:endParaRPr lang="en-US"/>
        </a:p>
      </dgm:t>
    </dgm:pt>
    <dgm:pt modelId="{74046F68-8773-410A-83DF-ACEACDB2F087}" type="sibTrans" cxnId="{816AB362-213D-4A3E-AB84-4EDFAF9D0F12}">
      <dgm:prSet/>
      <dgm:spPr/>
      <dgm:t>
        <a:bodyPr/>
        <a:lstStyle/>
        <a:p>
          <a:endParaRPr lang="en-US"/>
        </a:p>
      </dgm:t>
    </dgm:pt>
    <dgm:pt modelId="{143117D9-F5AB-4AED-A767-106AB8A73BE8}">
      <dgm:prSet phldrT="[Text]" phldr="1"/>
      <dgm:spPr/>
      <dgm:t>
        <a:bodyPr/>
        <a:lstStyle/>
        <a:p>
          <a:endParaRPr lang="en-US"/>
        </a:p>
      </dgm:t>
    </dgm:pt>
    <dgm:pt modelId="{7843B791-D90D-4D63-B3FD-10F1666F69FE}" type="parTrans" cxnId="{29433136-EC34-4593-9B3E-5EF937517C06}">
      <dgm:prSet/>
      <dgm:spPr/>
      <dgm:t>
        <a:bodyPr/>
        <a:lstStyle/>
        <a:p>
          <a:endParaRPr lang="en-US"/>
        </a:p>
      </dgm:t>
    </dgm:pt>
    <dgm:pt modelId="{A78E3021-3AA5-4EDC-A151-CC69B4E928FA}" type="sibTrans" cxnId="{29433136-EC34-4593-9B3E-5EF937517C06}">
      <dgm:prSet/>
      <dgm:spPr/>
      <dgm:t>
        <a:bodyPr/>
        <a:lstStyle/>
        <a:p>
          <a:endParaRPr lang="en-US"/>
        </a:p>
      </dgm:t>
    </dgm:pt>
    <dgm:pt modelId="{4642A550-F343-4D55-A33E-DFB15151F66D}" type="pres">
      <dgm:prSet presAssocID="{9FE9097A-90D7-45F5-B0C7-47C95F404D43}" presName="Name0" presStyleCnt="0">
        <dgm:presLayoutVars>
          <dgm:chMax/>
          <dgm:chPref val="3"/>
          <dgm:dir/>
          <dgm:animOne val="branch"/>
          <dgm:animLvl val="lvl"/>
        </dgm:presLayoutVars>
      </dgm:prSet>
      <dgm:spPr/>
    </dgm:pt>
    <dgm:pt modelId="{DE448BC0-6B80-4055-BB26-107E5657836B}" type="pres">
      <dgm:prSet presAssocID="{DA597EA2-0B42-438D-9FC9-E300A7349736}" presName="composite" presStyleCnt="0"/>
      <dgm:spPr/>
    </dgm:pt>
    <dgm:pt modelId="{C9D05A7A-4815-4033-AB51-A6AE34820444}" type="pres">
      <dgm:prSet presAssocID="{DA597EA2-0B42-438D-9FC9-E300A7349736}" presName="FirstChild" presStyleLbl="revTx" presStyleIdx="0" presStyleCnt="6" custScaleX="110666" custLinFactNeighborX="-4173">
        <dgm:presLayoutVars>
          <dgm:chMax val="0"/>
          <dgm:chPref val="0"/>
          <dgm:bulletEnabled val="1"/>
        </dgm:presLayoutVars>
      </dgm:prSet>
      <dgm:spPr/>
    </dgm:pt>
    <dgm:pt modelId="{7354E878-964B-4600-84B1-19BC9CFC7C57}" type="pres">
      <dgm:prSet presAssocID="{DA597EA2-0B42-438D-9FC9-E300A7349736}" presName="Parent" presStyleLbl="alignNode1" presStyleIdx="0" presStyleCnt="3" custScaleX="57054" custLinFactNeighborX="-22386">
        <dgm:presLayoutVars>
          <dgm:chMax val="3"/>
          <dgm:chPref val="3"/>
          <dgm:bulletEnabled val="1"/>
        </dgm:presLayoutVars>
      </dgm:prSet>
      <dgm:spPr/>
    </dgm:pt>
    <dgm:pt modelId="{5C369692-6EF6-4BC6-85AB-CAFD981C3604}" type="pres">
      <dgm:prSet presAssocID="{DA597EA2-0B42-438D-9FC9-E300A7349736}" presName="Accent" presStyleLbl="parChTrans1D1" presStyleIdx="0" presStyleCnt="3"/>
      <dgm:spPr/>
    </dgm:pt>
    <dgm:pt modelId="{D2E2540D-4BE5-4702-9344-813A5E0C883A}" type="pres">
      <dgm:prSet presAssocID="{DA597EA2-0B42-438D-9FC9-E300A7349736}" presName="Child" presStyleLbl="revTx" presStyleIdx="1" presStyleCnt="6">
        <dgm:presLayoutVars>
          <dgm:chMax val="0"/>
          <dgm:chPref val="0"/>
          <dgm:bulletEnabled val="1"/>
        </dgm:presLayoutVars>
      </dgm:prSet>
      <dgm:spPr/>
    </dgm:pt>
    <dgm:pt modelId="{D8923138-6A7C-413A-8E3B-1F19F98EFCEA}" type="pres">
      <dgm:prSet presAssocID="{8C3AD190-9B09-4A6D-B00D-27F1B23F5B31}" presName="sibTrans" presStyleCnt="0"/>
      <dgm:spPr/>
    </dgm:pt>
    <dgm:pt modelId="{0A5129F2-EA49-4CD6-BEA1-961DE0711D5C}" type="pres">
      <dgm:prSet presAssocID="{6B4F806C-E5F8-472C-BCA2-2C3FB85BF83A}" presName="composite" presStyleCnt="0"/>
      <dgm:spPr/>
    </dgm:pt>
    <dgm:pt modelId="{969C157C-8154-4B6F-8271-0C5A45611CF7}" type="pres">
      <dgm:prSet presAssocID="{6B4F806C-E5F8-472C-BCA2-2C3FB85BF83A}" presName="FirstChild" presStyleLbl="revTx" presStyleIdx="2" presStyleCnt="6" custLinFactNeighborX="-11103" custLinFactNeighborY="3032">
        <dgm:presLayoutVars>
          <dgm:chMax val="0"/>
          <dgm:chPref val="0"/>
          <dgm:bulletEnabled val="1"/>
        </dgm:presLayoutVars>
      </dgm:prSet>
      <dgm:spPr/>
    </dgm:pt>
    <dgm:pt modelId="{A15590D2-73EE-42C2-B190-71D7C1D6CBC4}" type="pres">
      <dgm:prSet presAssocID="{6B4F806C-E5F8-472C-BCA2-2C3FB85BF83A}" presName="Parent" presStyleLbl="alignNode1" presStyleIdx="1" presStyleCnt="3" custScaleX="58774" custLinFactNeighborX="-17347">
        <dgm:presLayoutVars>
          <dgm:chMax val="3"/>
          <dgm:chPref val="3"/>
          <dgm:bulletEnabled val="1"/>
        </dgm:presLayoutVars>
      </dgm:prSet>
      <dgm:spPr/>
    </dgm:pt>
    <dgm:pt modelId="{400CC7E9-B72A-4EE1-B760-A249F77FCF27}" type="pres">
      <dgm:prSet presAssocID="{6B4F806C-E5F8-472C-BCA2-2C3FB85BF83A}" presName="Accent" presStyleLbl="parChTrans1D1" presStyleIdx="1" presStyleCnt="3"/>
      <dgm:spPr/>
    </dgm:pt>
    <dgm:pt modelId="{F771E9C7-894F-4ADB-960A-680AE276C5F1}" type="pres">
      <dgm:prSet presAssocID="{6B4F806C-E5F8-472C-BCA2-2C3FB85BF83A}" presName="Child" presStyleLbl="revTx" presStyleIdx="3" presStyleCnt="6">
        <dgm:presLayoutVars>
          <dgm:chMax val="0"/>
          <dgm:chPref val="0"/>
          <dgm:bulletEnabled val="1"/>
        </dgm:presLayoutVars>
      </dgm:prSet>
      <dgm:spPr/>
    </dgm:pt>
    <dgm:pt modelId="{EBE43314-979A-4EBA-9E25-836423C5CF5B}" type="pres">
      <dgm:prSet presAssocID="{231A9518-7ED6-4273-A531-9B0244F4AB11}" presName="sibTrans" presStyleCnt="0"/>
      <dgm:spPr/>
    </dgm:pt>
    <dgm:pt modelId="{F2CC5952-09A2-4BC8-B89E-322215E012C4}" type="pres">
      <dgm:prSet presAssocID="{FCB7D7A1-A0CE-4FD9-BCC2-31044387E294}" presName="composite" presStyleCnt="0"/>
      <dgm:spPr/>
    </dgm:pt>
    <dgm:pt modelId="{ED389C66-F660-4FA8-80A1-454879A48025}" type="pres">
      <dgm:prSet presAssocID="{FCB7D7A1-A0CE-4FD9-BCC2-31044387E294}" presName="FirstChild" presStyleLbl="revTx" presStyleIdx="4" presStyleCnt="6" custLinFactNeighborX="-11103" custLinFactNeighborY="-557">
        <dgm:presLayoutVars>
          <dgm:chMax val="0"/>
          <dgm:chPref val="0"/>
          <dgm:bulletEnabled val="1"/>
        </dgm:presLayoutVars>
      </dgm:prSet>
      <dgm:spPr/>
    </dgm:pt>
    <dgm:pt modelId="{5DF2C23D-4470-4AC4-A659-9F4F8A53727D}" type="pres">
      <dgm:prSet presAssocID="{FCB7D7A1-A0CE-4FD9-BCC2-31044387E294}" presName="Parent" presStyleLbl="alignNode1" presStyleIdx="2" presStyleCnt="3" custScaleX="55333" custLinFactNeighborX="-20033" custLinFactNeighborY="-557">
        <dgm:presLayoutVars>
          <dgm:chMax val="3"/>
          <dgm:chPref val="3"/>
          <dgm:bulletEnabled val="1"/>
        </dgm:presLayoutVars>
      </dgm:prSet>
      <dgm:spPr/>
    </dgm:pt>
    <dgm:pt modelId="{2C513867-28DC-4C6B-934C-0A2210EDAB21}" type="pres">
      <dgm:prSet presAssocID="{FCB7D7A1-A0CE-4FD9-BCC2-31044387E294}" presName="Accent" presStyleLbl="parChTrans1D1" presStyleIdx="2" presStyleCnt="3"/>
      <dgm:spPr/>
    </dgm:pt>
    <dgm:pt modelId="{E43C636F-1D83-45CE-9B8B-3CC12D865658}" type="pres">
      <dgm:prSet presAssocID="{FCB7D7A1-A0CE-4FD9-BCC2-31044387E294}" presName="Child" presStyleLbl="revTx" presStyleIdx="5" presStyleCnt="6">
        <dgm:presLayoutVars>
          <dgm:chMax val="0"/>
          <dgm:chPref val="0"/>
          <dgm:bulletEnabled val="1"/>
        </dgm:presLayoutVars>
      </dgm:prSet>
      <dgm:spPr/>
    </dgm:pt>
  </dgm:ptLst>
  <dgm:cxnLst>
    <dgm:cxn modelId="{1BC62F05-5F94-4085-928F-ADF7F28159C1}" type="presOf" srcId="{DA597EA2-0B42-438D-9FC9-E300A7349736}" destId="{7354E878-964B-4600-84B1-19BC9CFC7C57}" srcOrd="0" destOrd="0" presId="urn:microsoft.com/office/officeart/2011/layout/TabList"/>
    <dgm:cxn modelId="{71A4130E-5E54-45F5-82C9-E57CC33E574C}" srcId="{9FE9097A-90D7-45F5-B0C7-47C95F404D43}" destId="{DA597EA2-0B42-438D-9FC9-E300A7349736}" srcOrd="0" destOrd="0" parTransId="{A5A75197-7E4F-435A-9D63-21EE6B8D3210}" sibTransId="{8C3AD190-9B09-4A6D-B00D-27F1B23F5B31}"/>
    <dgm:cxn modelId="{1F17A815-9A9B-4FFB-869A-3319B82486A0}" srcId="{9FE9097A-90D7-45F5-B0C7-47C95F404D43}" destId="{FCB7D7A1-A0CE-4FD9-BCC2-31044387E294}" srcOrd="2" destOrd="0" parTransId="{7F849F57-B285-4065-917B-9A3ED14BFA53}" sibTransId="{952339AD-9BC1-471F-BAB1-8A3E551A6C7D}"/>
    <dgm:cxn modelId="{4405F025-326E-4B6D-8DD7-A80EAFE54545}" type="presOf" srcId="{F1705766-E082-48F2-B914-3C8DB394B20C}" destId="{D2E2540D-4BE5-4702-9344-813A5E0C883A}" srcOrd="0" destOrd="0" presId="urn:microsoft.com/office/officeart/2011/layout/TabList"/>
    <dgm:cxn modelId="{F915572E-6A44-4FF0-9CD1-CD57763A468A}" srcId="{9FE9097A-90D7-45F5-B0C7-47C95F404D43}" destId="{6B4F806C-E5F8-472C-BCA2-2C3FB85BF83A}" srcOrd="1" destOrd="0" parTransId="{8B3CAF62-BC41-438B-8221-2D54DC5C7318}" sibTransId="{231A9518-7ED6-4273-A531-9B0244F4AB11}"/>
    <dgm:cxn modelId="{29433136-EC34-4593-9B3E-5EF937517C06}" srcId="{FCB7D7A1-A0CE-4FD9-BCC2-31044387E294}" destId="{143117D9-F5AB-4AED-A767-106AB8A73BE8}" srcOrd="1" destOrd="0" parTransId="{7843B791-D90D-4D63-B3FD-10F1666F69FE}" sibTransId="{A78E3021-3AA5-4EDC-A151-CC69B4E928FA}"/>
    <dgm:cxn modelId="{65420E5C-F767-4F8D-8566-6F7D46F4CE8C}" type="presOf" srcId="{46167E4F-C5A0-4719-9D77-22E298F9E289}" destId="{F771E9C7-894F-4ADB-960A-680AE276C5F1}" srcOrd="0" destOrd="0" presId="urn:microsoft.com/office/officeart/2011/layout/TabList"/>
    <dgm:cxn modelId="{22EECA61-5EEE-4178-8C29-795F292A4A67}" srcId="{DA597EA2-0B42-438D-9FC9-E300A7349736}" destId="{F1705766-E082-48F2-B914-3C8DB394B20C}" srcOrd="1" destOrd="0" parTransId="{9E261B81-619D-4CA9-AD69-49E2299531A4}" sibTransId="{E06D41C0-4840-4AF5-A1C1-71DE89ACFE53}"/>
    <dgm:cxn modelId="{816AB362-213D-4A3E-AB84-4EDFAF9D0F12}" srcId="{FCB7D7A1-A0CE-4FD9-BCC2-31044387E294}" destId="{A51FC969-C57B-4F5F-9801-2751B7E813D7}" srcOrd="0" destOrd="0" parTransId="{2EE96ACE-E883-4958-8E04-DD4DB6C88D28}" sibTransId="{74046F68-8773-410A-83DF-ACEACDB2F087}"/>
    <dgm:cxn modelId="{CFF88073-013B-4198-BF59-4DB99EDCA981}" type="presOf" srcId="{A51FC969-C57B-4F5F-9801-2751B7E813D7}" destId="{ED389C66-F660-4FA8-80A1-454879A48025}" srcOrd="0" destOrd="0" presId="urn:microsoft.com/office/officeart/2011/layout/TabList"/>
    <dgm:cxn modelId="{7C7C70AA-7FE5-45C5-966D-AAD77311BB64}" type="presOf" srcId="{FCB7D7A1-A0CE-4FD9-BCC2-31044387E294}" destId="{5DF2C23D-4470-4AC4-A659-9F4F8A53727D}" srcOrd="0" destOrd="0" presId="urn:microsoft.com/office/officeart/2011/layout/TabList"/>
    <dgm:cxn modelId="{2EDC87AD-9735-4BC2-94D2-003736CBAD0D}" type="presOf" srcId="{E5A75724-D4C5-4FAC-9D6C-42BC61B628D2}" destId="{969C157C-8154-4B6F-8271-0C5A45611CF7}" srcOrd="0" destOrd="0" presId="urn:microsoft.com/office/officeart/2011/layout/TabList"/>
    <dgm:cxn modelId="{21DA25C1-4358-4486-BDC9-8C3450B44281}" srcId="{DA597EA2-0B42-438D-9FC9-E300A7349736}" destId="{70117277-9B9D-4E77-9E24-57DAB83917B5}" srcOrd="0" destOrd="0" parTransId="{1FD77647-FFFE-4D14-BBF6-A56B4D74BEDF}" sibTransId="{F7C745D4-21E2-4B7E-92D0-DEB6A9B49844}"/>
    <dgm:cxn modelId="{8ABFADD9-747C-4D1E-8097-157908CCD9B3}" srcId="{6B4F806C-E5F8-472C-BCA2-2C3FB85BF83A}" destId="{46167E4F-C5A0-4719-9D77-22E298F9E289}" srcOrd="1" destOrd="0" parTransId="{03A4E0F5-6C5D-4E58-9D2B-BA37B383A48F}" sibTransId="{C87711F5-D9BC-498A-8404-15E7EFAE1B09}"/>
    <dgm:cxn modelId="{2CE646DB-2C59-4E84-84A7-258CF1C6F64D}" type="presOf" srcId="{143117D9-F5AB-4AED-A767-106AB8A73BE8}" destId="{E43C636F-1D83-45CE-9B8B-3CC12D865658}" srcOrd="0" destOrd="0" presId="urn:microsoft.com/office/officeart/2011/layout/TabList"/>
    <dgm:cxn modelId="{67B93DEE-B5EC-4672-9BDA-ADD1AB6AA541}" type="presOf" srcId="{70117277-9B9D-4E77-9E24-57DAB83917B5}" destId="{C9D05A7A-4815-4033-AB51-A6AE34820444}" srcOrd="0" destOrd="0" presId="urn:microsoft.com/office/officeart/2011/layout/TabList"/>
    <dgm:cxn modelId="{A560D3EF-21A7-4C6B-87A2-5DD684D08A34}" type="presOf" srcId="{9FE9097A-90D7-45F5-B0C7-47C95F404D43}" destId="{4642A550-F343-4D55-A33E-DFB15151F66D}" srcOrd="0" destOrd="0" presId="urn:microsoft.com/office/officeart/2011/layout/TabList"/>
    <dgm:cxn modelId="{EEF0B1FB-D318-4A3A-B693-8B84CFC4D9A1}" srcId="{6B4F806C-E5F8-472C-BCA2-2C3FB85BF83A}" destId="{E5A75724-D4C5-4FAC-9D6C-42BC61B628D2}" srcOrd="0" destOrd="0" parTransId="{81CAEAD2-F51D-4C8B-98A4-445F4B4094F7}" sibTransId="{FF3A231E-AAB7-4E8B-9364-F858032C32B6}"/>
    <dgm:cxn modelId="{86D678FF-0A76-4F51-B6C2-89846F8F4A0E}" type="presOf" srcId="{6B4F806C-E5F8-472C-BCA2-2C3FB85BF83A}" destId="{A15590D2-73EE-42C2-B190-71D7C1D6CBC4}" srcOrd="0" destOrd="0" presId="urn:microsoft.com/office/officeart/2011/layout/TabList"/>
    <dgm:cxn modelId="{4F0255F7-F846-47B9-B36F-E7DD8A5BD7B1}" type="presParOf" srcId="{4642A550-F343-4D55-A33E-DFB15151F66D}" destId="{DE448BC0-6B80-4055-BB26-107E5657836B}" srcOrd="0" destOrd="0" presId="urn:microsoft.com/office/officeart/2011/layout/TabList"/>
    <dgm:cxn modelId="{F9E9F585-A51C-46F2-950A-87FC5B5AD344}" type="presParOf" srcId="{DE448BC0-6B80-4055-BB26-107E5657836B}" destId="{C9D05A7A-4815-4033-AB51-A6AE34820444}" srcOrd="0" destOrd="0" presId="urn:microsoft.com/office/officeart/2011/layout/TabList"/>
    <dgm:cxn modelId="{9078E6F9-4B13-4E45-B595-F0BF21A2934A}" type="presParOf" srcId="{DE448BC0-6B80-4055-BB26-107E5657836B}" destId="{7354E878-964B-4600-84B1-19BC9CFC7C57}" srcOrd="1" destOrd="0" presId="urn:microsoft.com/office/officeart/2011/layout/TabList"/>
    <dgm:cxn modelId="{96D231AB-DEFC-4A78-A926-48C131B47BCE}" type="presParOf" srcId="{DE448BC0-6B80-4055-BB26-107E5657836B}" destId="{5C369692-6EF6-4BC6-85AB-CAFD981C3604}" srcOrd="2" destOrd="0" presId="urn:microsoft.com/office/officeart/2011/layout/TabList"/>
    <dgm:cxn modelId="{E5BDFEDB-ACA8-465A-8A50-775AB4CDAB92}" type="presParOf" srcId="{4642A550-F343-4D55-A33E-DFB15151F66D}" destId="{D2E2540D-4BE5-4702-9344-813A5E0C883A}" srcOrd="1" destOrd="0" presId="urn:microsoft.com/office/officeart/2011/layout/TabList"/>
    <dgm:cxn modelId="{77ADF4F7-2E08-483D-A9D1-4E9C94F96DCF}" type="presParOf" srcId="{4642A550-F343-4D55-A33E-DFB15151F66D}" destId="{D8923138-6A7C-413A-8E3B-1F19F98EFCEA}" srcOrd="2" destOrd="0" presId="urn:microsoft.com/office/officeart/2011/layout/TabList"/>
    <dgm:cxn modelId="{760EBFC6-0CE9-461D-BD6F-7C3274D873BB}" type="presParOf" srcId="{4642A550-F343-4D55-A33E-DFB15151F66D}" destId="{0A5129F2-EA49-4CD6-BEA1-961DE0711D5C}" srcOrd="3" destOrd="0" presId="urn:microsoft.com/office/officeart/2011/layout/TabList"/>
    <dgm:cxn modelId="{E0EC0C86-8544-4DAD-BD7C-D25979D1D4AF}" type="presParOf" srcId="{0A5129F2-EA49-4CD6-BEA1-961DE0711D5C}" destId="{969C157C-8154-4B6F-8271-0C5A45611CF7}" srcOrd="0" destOrd="0" presId="urn:microsoft.com/office/officeart/2011/layout/TabList"/>
    <dgm:cxn modelId="{1D569E5D-BB3B-4C52-A4B6-4B7D03F8EEB7}" type="presParOf" srcId="{0A5129F2-EA49-4CD6-BEA1-961DE0711D5C}" destId="{A15590D2-73EE-42C2-B190-71D7C1D6CBC4}" srcOrd="1" destOrd="0" presId="urn:microsoft.com/office/officeart/2011/layout/TabList"/>
    <dgm:cxn modelId="{241A920B-5EEC-49D5-85CF-B07C25642DB1}" type="presParOf" srcId="{0A5129F2-EA49-4CD6-BEA1-961DE0711D5C}" destId="{400CC7E9-B72A-4EE1-B760-A249F77FCF27}" srcOrd="2" destOrd="0" presId="urn:microsoft.com/office/officeart/2011/layout/TabList"/>
    <dgm:cxn modelId="{15E76E09-DA5E-4EBC-9053-DDC57B089CFD}" type="presParOf" srcId="{4642A550-F343-4D55-A33E-DFB15151F66D}" destId="{F771E9C7-894F-4ADB-960A-680AE276C5F1}" srcOrd="4" destOrd="0" presId="urn:microsoft.com/office/officeart/2011/layout/TabList"/>
    <dgm:cxn modelId="{AEBE3E35-FE0F-4559-8D2E-335898A1BF15}" type="presParOf" srcId="{4642A550-F343-4D55-A33E-DFB15151F66D}" destId="{EBE43314-979A-4EBA-9E25-836423C5CF5B}" srcOrd="5" destOrd="0" presId="urn:microsoft.com/office/officeart/2011/layout/TabList"/>
    <dgm:cxn modelId="{B5509F3F-07BD-46FB-9818-538DF2089DF6}" type="presParOf" srcId="{4642A550-F343-4D55-A33E-DFB15151F66D}" destId="{F2CC5952-09A2-4BC8-B89E-322215E012C4}" srcOrd="6" destOrd="0" presId="urn:microsoft.com/office/officeart/2011/layout/TabList"/>
    <dgm:cxn modelId="{6B31EFED-2E6F-4BA1-8AF8-ECB3168CA626}" type="presParOf" srcId="{F2CC5952-09A2-4BC8-B89E-322215E012C4}" destId="{ED389C66-F660-4FA8-80A1-454879A48025}" srcOrd="0" destOrd="0" presId="urn:microsoft.com/office/officeart/2011/layout/TabList"/>
    <dgm:cxn modelId="{A2961DBC-9347-4F78-B05A-B44B4C63CBB0}" type="presParOf" srcId="{F2CC5952-09A2-4BC8-B89E-322215E012C4}" destId="{5DF2C23D-4470-4AC4-A659-9F4F8A53727D}" srcOrd="1" destOrd="0" presId="urn:microsoft.com/office/officeart/2011/layout/TabList"/>
    <dgm:cxn modelId="{1EF4756E-C0E5-44B1-932B-2CD119CBA3E7}" type="presParOf" srcId="{F2CC5952-09A2-4BC8-B89E-322215E012C4}" destId="{2C513867-28DC-4C6B-934C-0A2210EDAB21}" srcOrd="2" destOrd="0" presId="urn:microsoft.com/office/officeart/2011/layout/TabList"/>
    <dgm:cxn modelId="{28A6721B-CDE5-4798-81D8-819859ED6669}" type="presParOf" srcId="{4642A550-F343-4D55-A33E-DFB15151F66D}" destId="{E43C636F-1D83-45CE-9B8B-3CC12D865658}"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6C391-3AB0-4DC0-A3FC-089A241DF102}" type="doc">
      <dgm:prSet loTypeId="urn:microsoft.com/office/officeart/2005/8/layout/cycle8" loCatId="cycle" qsTypeId="urn:microsoft.com/office/officeart/2005/8/quickstyle/simple5" qsCatId="simple" csTypeId="urn:microsoft.com/office/officeart/2005/8/colors/accent3_2" csCatId="accent3" phldr="1"/>
      <dgm:spPr/>
    </dgm:pt>
    <dgm:pt modelId="{658048CC-A40B-43A4-BA4E-85D0915689E2}">
      <dgm:prSet phldrT="[Text]"/>
      <dgm:spPr/>
      <dgm:t>
        <a:bodyPr/>
        <a:lstStyle/>
        <a:p>
          <a:r>
            <a:rPr lang="en-US" dirty="0"/>
            <a:t>Deal</a:t>
          </a:r>
        </a:p>
      </dgm:t>
    </dgm:pt>
    <dgm:pt modelId="{4A1BD6E5-81DC-427D-A7E1-18B55C0BFA52}" type="parTrans" cxnId="{36DA22EE-3670-4B03-831A-D14CF590C75F}">
      <dgm:prSet/>
      <dgm:spPr/>
      <dgm:t>
        <a:bodyPr/>
        <a:lstStyle/>
        <a:p>
          <a:endParaRPr lang="en-US"/>
        </a:p>
      </dgm:t>
    </dgm:pt>
    <dgm:pt modelId="{2E8A4A1D-EBB5-4293-BF37-CD3C8D96D8AD}" type="sibTrans" cxnId="{36DA22EE-3670-4B03-831A-D14CF590C75F}">
      <dgm:prSet/>
      <dgm:spPr/>
      <dgm:t>
        <a:bodyPr/>
        <a:lstStyle/>
        <a:p>
          <a:endParaRPr lang="en-US"/>
        </a:p>
      </dgm:t>
    </dgm:pt>
    <dgm:pt modelId="{A76E790E-CC04-4916-A3DE-83265AE8E960}">
      <dgm:prSet phldrT="[Text]"/>
      <dgm:spPr/>
      <dgm:t>
        <a:bodyPr/>
        <a:lstStyle/>
        <a:p>
          <a:r>
            <a:rPr lang="en-US" dirty="0"/>
            <a:t>Dataspace</a:t>
          </a:r>
        </a:p>
      </dgm:t>
    </dgm:pt>
    <dgm:pt modelId="{83F11D7A-2851-437D-B20E-6EDC5F00CAF9}" type="parTrans" cxnId="{F1A950A2-5F07-4BCD-B75D-977679095F95}">
      <dgm:prSet/>
      <dgm:spPr/>
      <dgm:t>
        <a:bodyPr/>
        <a:lstStyle/>
        <a:p>
          <a:endParaRPr lang="en-US"/>
        </a:p>
      </dgm:t>
    </dgm:pt>
    <dgm:pt modelId="{A81BCDCF-B6CA-4E14-A203-ABE3A85E2B8F}" type="sibTrans" cxnId="{F1A950A2-5F07-4BCD-B75D-977679095F95}">
      <dgm:prSet/>
      <dgm:spPr/>
      <dgm:t>
        <a:bodyPr/>
        <a:lstStyle/>
        <a:p>
          <a:endParaRPr lang="en-US"/>
        </a:p>
      </dgm:t>
    </dgm:pt>
    <dgm:pt modelId="{7FBBC87B-DCCA-4DC7-BA7E-0F3678714DDF}">
      <dgm:prSet phldrT="[Text]"/>
      <dgm:spPr/>
      <dgm:t>
        <a:bodyPr/>
        <a:lstStyle/>
        <a:p>
          <a:r>
            <a:rPr lang="en-US" dirty="0"/>
            <a:t>Green</a:t>
          </a:r>
        </a:p>
      </dgm:t>
    </dgm:pt>
    <dgm:pt modelId="{2DE49D5A-A10E-4D8E-B117-D2A81FEA2BB9}" type="parTrans" cxnId="{202029EF-E5C0-44E5-B895-64AA3DEFC2D9}">
      <dgm:prSet/>
      <dgm:spPr/>
      <dgm:t>
        <a:bodyPr/>
        <a:lstStyle/>
        <a:p>
          <a:endParaRPr lang="en-US"/>
        </a:p>
      </dgm:t>
    </dgm:pt>
    <dgm:pt modelId="{2AA4A19A-F64E-44B0-B252-44DC14223FA7}" type="sibTrans" cxnId="{202029EF-E5C0-44E5-B895-64AA3DEFC2D9}">
      <dgm:prSet/>
      <dgm:spPr/>
      <dgm:t>
        <a:bodyPr/>
        <a:lstStyle/>
        <a:p>
          <a:endParaRPr lang="en-US"/>
        </a:p>
      </dgm:t>
    </dgm:pt>
    <dgm:pt modelId="{D0B93355-3387-498E-83FD-886DAE1D5833}" type="pres">
      <dgm:prSet presAssocID="{0B36C391-3AB0-4DC0-A3FC-089A241DF102}" presName="compositeShape" presStyleCnt="0">
        <dgm:presLayoutVars>
          <dgm:chMax val="7"/>
          <dgm:dir/>
          <dgm:resizeHandles val="exact"/>
        </dgm:presLayoutVars>
      </dgm:prSet>
      <dgm:spPr/>
    </dgm:pt>
    <dgm:pt modelId="{6EDD0A20-E245-4ACE-9A62-55086191EA94}" type="pres">
      <dgm:prSet presAssocID="{0B36C391-3AB0-4DC0-A3FC-089A241DF102}" presName="wedge1" presStyleLbl="node1" presStyleIdx="0" presStyleCnt="3"/>
      <dgm:spPr/>
    </dgm:pt>
    <dgm:pt modelId="{2751A51C-3470-4050-B5E6-82C97F158440}" type="pres">
      <dgm:prSet presAssocID="{0B36C391-3AB0-4DC0-A3FC-089A241DF102}" presName="dummy1a" presStyleCnt="0"/>
      <dgm:spPr/>
    </dgm:pt>
    <dgm:pt modelId="{37E397F2-7DD2-4B03-897F-0A4DDB771466}" type="pres">
      <dgm:prSet presAssocID="{0B36C391-3AB0-4DC0-A3FC-089A241DF102}" presName="dummy1b" presStyleCnt="0"/>
      <dgm:spPr/>
    </dgm:pt>
    <dgm:pt modelId="{A16EA421-B6BF-42C3-952B-D5662C375FA7}" type="pres">
      <dgm:prSet presAssocID="{0B36C391-3AB0-4DC0-A3FC-089A241DF102}" presName="wedge1Tx" presStyleLbl="node1" presStyleIdx="0" presStyleCnt="3">
        <dgm:presLayoutVars>
          <dgm:chMax val="0"/>
          <dgm:chPref val="0"/>
          <dgm:bulletEnabled val="1"/>
        </dgm:presLayoutVars>
      </dgm:prSet>
      <dgm:spPr/>
    </dgm:pt>
    <dgm:pt modelId="{C40EDCC0-DF4F-4408-98BE-03ABE0C627A8}" type="pres">
      <dgm:prSet presAssocID="{0B36C391-3AB0-4DC0-A3FC-089A241DF102}" presName="wedge2" presStyleLbl="node1" presStyleIdx="1" presStyleCnt="3"/>
      <dgm:spPr/>
    </dgm:pt>
    <dgm:pt modelId="{775FB1F3-3805-46D2-88BB-3FA55FEE4B91}" type="pres">
      <dgm:prSet presAssocID="{0B36C391-3AB0-4DC0-A3FC-089A241DF102}" presName="dummy2a" presStyleCnt="0"/>
      <dgm:spPr/>
    </dgm:pt>
    <dgm:pt modelId="{1486B2C8-772C-4EC7-9042-C4B52B594339}" type="pres">
      <dgm:prSet presAssocID="{0B36C391-3AB0-4DC0-A3FC-089A241DF102}" presName="dummy2b" presStyleCnt="0"/>
      <dgm:spPr/>
    </dgm:pt>
    <dgm:pt modelId="{1344B589-16EB-4CB9-A5DF-7A1D2A88455B}" type="pres">
      <dgm:prSet presAssocID="{0B36C391-3AB0-4DC0-A3FC-089A241DF102}" presName="wedge2Tx" presStyleLbl="node1" presStyleIdx="1" presStyleCnt="3">
        <dgm:presLayoutVars>
          <dgm:chMax val="0"/>
          <dgm:chPref val="0"/>
          <dgm:bulletEnabled val="1"/>
        </dgm:presLayoutVars>
      </dgm:prSet>
      <dgm:spPr/>
    </dgm:pt>
    <dgm:pt modelId="{B6A19F5F-2C6F-4351-A071-E8CBCE774EE5}" type="pres">
      <dgm:prSet presAssocID="{0B36C391-3AB0-4DC0-A3FC-089A241DF102}" presName="wedge3" presStyleLbl="node1" presStyleIdx="2" presStyleCnt="3"/>
      <dgm:spPr/>
    </dgm:pt>
    <dgm:pt modelId="{AE37A49C-6F60-42A2-9C88-2695FB3B83C5}" type="pres">
      <dgm:prSet presAssocID="{0B36C391-3AB0-4DC0-A3FC-089A241DF102}" presName="dummy3a" presStyleCnt="0"/>
      <dgm:spPr/>
    </dgm:pt>
    <dgm:pt modelId="{E20E9D69-9813-4D07-B795-EEE07AEC4BD2}" type="pres">
      <dgm:prSet presAssocID="{0B36C391-3AB0-4DC0-A3FC-089A241DF102}" presName="dummy3b" presStyleCnt="0"/>
      <dgm:spPr/>
    </dgm:pt>
    <dgm:pt modelId="{8A50E15B-8ABD-49CA-AAE1-D41576637CBE}" type="pres">
      <dgm:prSet presAssocID="{0B36C391-3AB0-4DC0-A3FC-089A241DF102}" presName="wedge3Tx" presStyleLbl="node1" presStyleIdx="2" presStyleCnt="3">
        <dgm:presLayoutVars>
          <dgm:chMax val="0"/>
          <dgm:chPref val="0"/>
          <dgm:bulletEnabled val="1"/>
        </dgm:presLayoutVars>
      </dgm:prSet>
      <dgm:spPr/>
    </dgm:pt>
    <dgm:pt modelId="{582A932F-F615-4D1B-A47B-177EB723E6D0}" type="pres">
      <dgm:prSet presAssocID="{2E8A4A1D-EBB5-4293-BF37-CD3C8D96D8AD}" presName="arrowWedge1" presStyleLbl="fgSibTrans2D1" presStyleIdx="0" presStyleCnt="3"/>
      <dgm:spPr/>
    </dgm:pt>
    <dgm:pt modelId="{A7717AF7-D9D1-47C1-8FCC-36F1294BB028}" type="pres">
      <dgm:prSet presAssocID="{A81BCDCF-B6CA-4E14-A203-ABE3A85E2B8F}" presName="arrowWedge2" presStyleLbl="fgSibTrans2D1" presStyleIdx="1" presStyleCnt="3"/>
      <dgm:spPr/>
    </dgm:pt>
    <dgm:pt modelId="{F1BB4F79-75D7-4CEB-8B95-987C257660B7}" type="pres">
      <dgm:prSet presAssocID="{2AA4A19A-F64E-44B0-B252-44DC14223FA7}" presName="arrowWedge3" presStyleLbl="fgSibTrans2D1" presStyleIdx="2" presStyleCnt="3"/>
      <dgm:spPr/>
    </dgm:pt>
  </dgm:ptLst>
  <dgm:cxnLst>
    <dgm:cxn modelId="{5C5A187B-0765-4F69-BC4A-9AB631235F2C}" type="presOf" srcId="{A76E790E-CC04-4916-A3DE-83265AE8E960}" destId="{1344B589-16EB-4CB9-A5DF-7A1D2A88455B}" srcOrd="1" destOrd="0" presId="urn:microsoft.com/office/officeart/2005/8/layout/cycle8"/>
    <dgm:cxn modelId="{EDD1149D-EA9C-4EC2-AADE-AF1EE83241FC}" type="presOf" srcId="{7FBBC87B-DCCA-4DC7-BA7E-0F3678714DDF}" destId="{B6A19F5F-2C6F-4351-A071-E8CBCE774EE5}" srcOrd="0" destOrd="0" presId="urn:microsoft.com/office/officeart/2005/8/layout/cycle8"/>
    <dgm:cxn modelId="{F1A950A2-5F07-4BCD-B75D-977679095F95}" srcId="{0B36C391-3AB0-4DC0-A3FC-089A241DF102}" destId="{A76E790E-CC04-4916-A3DE-83265AE8E960}" srcOrd="1" destOrd="0" parTransId="{83F11D7A-2851-437D-B20E-6EDC5F00CAF9}" sibTransId="{A81BCDCF-B6CA-4E14-A203-ABE3A85E2B8F}"/>
    <dgm:cxn modelId="{909803B0-760D-4BFB-B773-744B48E6BABC}" type="presOf" srcId="{A76E790E-CC04-4916-A3DE-83265AE8E960}" destId="{C40EDCC0-DF4F-4408-98BE-03ABE0C627A8}" srcOrd="0" destOrd="0" presId="urn:microsoft.com/office/officeart/2005/8/layout/cycle8"/>
    <dgm:cxn modelId="{80C2D8D6-43E5-4B8E-860D-BE8B06D89BAB}" type="presOf" srcId="{7FBBC87B-DCCA-4DC7-BA7E-0F3678714DDF}" destId="{8A50E15B-8ABD-49CA-AAE1-D41576637CBE}" srcOrd="1" destOrd="0" presId="urn:microsoft.com/office/officeart/2005/8/layout/cycle8"/>
    <dgm:cxn modelId="{714391DA-9A81-4EA2-8ED8-43164F762D46}" type="presOf" srcId="{0B36C391-3AB0-4DC0-A3FC-089A241DF102}" destId="{D0B93355-3387-498E-83FD-886DAE1D5833}" srcOrd="0" destOrd="0" presId="urn:microsoft.com/office/officeart/2005/8/layout/cycle8"/>
    <dgm:cxn modelId="{87ED3AED-38A6-488D-A6D9-715CDF948141}" type="presOf" srcId="{658048CC-A40B-43A4-BA4E-85D0915689E2}" destId="{6EDD0A20-E245-4ACE-9A62-55086191EA94}" srcOrd="0" destOrd="0" presId="urn:microsoft.com/office/officeart/2005/8/layout/cycle8"/>
    <dgm:cxn modelId="{36DA22EE-3670-4B03-831A-D14CF590C75F}" srcId="{0B36C391-3AB0-4DC0-A3FC-089A241DF102}" destId="{658048CC-A40B-43A4-BA4E-85D0915689E2}" srcOrd="0" destOrd="0" parTransId="{4A1BD6E5-81DC-427D-A7E1-18B55C0BFA52}" sibTransId="{2E8A4A1D-EBB5-4293-BF37-CD3C8D96D8AD}"/>
    <dgm:cxn modelId="{202029EF-E5C0-44E5-B895-64AA3DEFC2D9}" srcId="{0B36C391-3AB0-4DC0-A3FC-089A241DF102}" destId="{7FBBC87B-DCCA-4DC7-BA7E-0F3678714DDF}" srcOrd="2" destOrd="0" parTransId="{2DE49D5A-A10E-4D8E-B117-D2A81FEA2BB9}" sibTransId="{2AA4A19A-F64E-44B0-B252-44DC14223FA7}"/>
    <dgm:cxn modelId="{3725F8FC-D628-4CC6-9456-BB895CB5F859}" type="presOf" srcId="{658048CC-A40B-43A4-BA4E-85D0915689E2}" destId="{A16EA421-B6BF-42C3-952B-D5662C375FA7}" srcOrd="1" destOrd="0" presId="urn:microsoft.com/office/officeart/2005/8/layout/cycle8"/>
    <dgm:cxn modelId="{B621FAE0-F009-4879-86A6-DFAD30BF0C24}" type="presParOf" srcId="{D0B93355-3387-498E-83FD-886DAE1D5833}" destId="{6EDD0A20-E245-4ACE-9A62-55086191EA94}" srcOrd="0" destOrd="0" presId="urn:microsoft.com/office/officeart/2005/8/layout/cycle8"/>
    <dgm:cxn modelId="{E0353B11-12FE-4238-B054-E1BB8433426A}" type="presParOf" srcId="{D0B93355-3387-498E-83FD-886DAE1D5833}" destId="{2751A51C-3470-4050-B5E6-82C97F158440}" srcOrd="1" destOrd="0" presId="urn:microsoft.com/office/officeart/2005/8/layout/cycle8"/>
    <dgm:cxn modelId="{934821DD-2912-45ED-9B67-15824DA54EFB}" type="presParOf" srcId="{D0B93355-3387-498E-83FD-886DAE1D5833}" destId="{37E397F2-7DD2-4B03-897F-0A4DDB771466}" srcOrd="2" destOrd="0" presId="urn:microsoft.com/office/officeart/2005/8/layout/cycle8"/>
    <dgm:cxn modelId="{B42C68FF-EB47-44BE-BE73-74D5CD1956FD}" type="presParOf" srcId="{D0B93355-3387-498E-83FD-886DAE1D5833}" destId="{A16EA421-B6BF-42C3-952B-D5662C375FA7}" srcOrd="3" destOrd="0" presId="urn:microsoft.com/office/officeart/2005/8/layout/cycle8"/>
    <dgm:cxn modelId="{B317942E-444A-41F3-B835-7D6A5831483A}" type="presParOf" srcId="{D0B93355-3387-498E-83FD-886DAE1D5833}" destId="{C40EDCC0-DF4F-4408-98BE-03ABE0C627A8}" srcOrd="4" destOrd="0" presId="urn:microsoft.com/office/officeart/2005/8/layout/cycle8"/>
    <dgm:cxn modelId="{9DF19E77-64CB-40EA-8637-5133E139331E}" type="presParOf" srcId="{D0B93355-3387-498E-83FD-886DAE1D5833}" destId="{775FB1F3-3805-46D2-88BB-3FA55FEE4B91}" srcOrd="5" destOrd="0" presId="urn:microsoft.com/office/officeart/2005/8/layout/cycle8"/>
    <dgm:cxn modelId="{390935D1-5C25-4113-9548-6A2352134112}" type="presParOf" srcId="{D0B93355-3387-498E-83FD-886DAE1D5833}" destId="{1486B2C8-772C-4EC7-9042-C4B52B594339}" srcOrd="6" destOrd="0" presId="urn:microsoft.com/office/officeart/2005/8/layout/cycle8"/>
    <dgm:cxn modelId="{1E957A64-B8D6-48C1-925E-D38181A8B6AC}" type="presParOf" srcId="{D0B93355-3387-498E-83FD-886DAE1D5833}" destId="{1344B589-16EB-4CB9-A5DF-7A1D2A88455B}" srcOrd="7" destOrd="0" presId="urn:microsoft.com/office/officeart/2005/8/layout/cycle8"/>
    <dgm:cxn modelId="{945F8599-413B-4B1E-B2A0-1441C909D88C}" type="presParOf" srcId="{D0B93355-3387-498E-83FD-886DAE1D5833}" destId="{B6A19F5F-2C6F-4351-A071-E8CBCE774EE5}" srcOrd="8" destOrd="0" presId="urn:microsoft.com/office/officeart/2005/8/layout/cycle8"/>
    <dgm:cxn modelId="{72B52733-727D-4B5A-B694-49CEF0D060EA}" type="presParOf" srcId="{D0B93355-3387-498E-83FD-886DAE1D5833}" destId="{AE37A49C-6F60-42A2-9C88-2695FB3B83C5}" srcOrd="9" destOrd="0" presId="urn:microsoft.com/office/officeart/2005/8/layout/cycle8"/>
    <dgm:cxn modelId="{7DC821C0-0DDE-4D05-996E-7806A4471CF3}" type="presParOf" srcId="{D0B93355-3387-498E-83FD-886DAE1D5833}" destId="{E20E9D69-9813-4D07-B795-EEE07AEC4BD2}" srcOrd="10" destOrd="0" presId="urn:microsoft.com/office/officeart/2005/8/layout/cycle8"/>
    <dgm:cxn modelId="{0B47A2D2-4BA4-4A3F-860F-E577B5060ACB}" type="presParOf" srcId="{D0B93355-3387-498E-83FD-886DAE1D5833}" destId="{8A50E15B-8ABD-49CA-AAE1-D41576637CBE}" srcOrd="11" destOrd="0" presId="urn:microsoft.com/office/officeart/2005/8/layout/cycle8"/>
    <dgm:cxn modelId="{258CE147-C074-45AD-B71D-76CADCEF0DA4}" type="presParOf" srcId="{D0B93355-3387-498E-83FD-886DAE1D5833}" destId="{582A932F-F615-4D1B-A47B-177EB723E6D0}" srcOrd="12" destOrd="0" presId="urn:microsoft.com/office/officeart/2005/8/layout/cycle8"/>
    <dgm:cxn modelId="{7316DA5E-9C75-4B12-9FAE-497B066B067C}" type="presParOf" srcId="{D0B93355-3387-498E-83FD-886DAE1D5833}" destId="{A7717AF7-D9D1-47C1-8FCC-36F1294BB028}" srcOrd="13" destOrd="0" presId="urn:microsoft.com/office/officeart/2005/8/layout/cycle8"/>
    <dgm:cxn modelId="{16F69663-0D3C-4A3A-AC7C-AB4D94EAE1E0}" type="presParOf" srcId="{D0B93355-3387-498E-83FD-886DAE1D5833}" destId="{F1BB4F79-75D7-4CEB-8B95-987C257660B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5B4154-1665-4CD4-9522-ADDD55A4F9A0}" type="doc">
      <dgm:prSet loTypeId="urn:microsoft.com/office/officeart/2009/3/layout/OpposingIdeas" loCatId="relationship" qsTypeId="urn:microsoft.com/office/officeart/2005/8/quickstyle/3d3" qsCatId="3D" csTypeId="urn:microsoft.com/office/officeart/2005/8/colors/colorful3" csCatId="colorful" phldr="1"/>
      <dgm:spPr/>
      <dgm:t>
        <a:bodyPr/>
        <a:lstStyle/>
        <a:p>
          <a:endParaRPr lang="en-US"/>
        </a:p>
      </dgm:t>
    </dgm:pt>
    <dgm:pt modelId="{91C6D706-F558-4FC5-81B2-77464D509EBB}">
      <dgm:prSet phldrT="[Text]"/>
      <dgm:spPr/>
      <dgm:t>
        <a:bodyPr/>
        <a:lstStyle/>
        <a:p>
          <a:r>
            <a:rPr lang="en-US" b="1" dirty="0"/>
            <a:t>Existing assets</a:t>
          </a:r>
        </a:p>
      </dgm:t>
    </dgm:pt>
    <dgm:pt modelId="{77A5B5D4-9D0D-40BA-9B2D-1F24D95F3EB1}" type="parTrans" cxnId="{A4ADBA24-C743-4044-8DA9-1C0A646F0FCF}">
      <dgm:prSet/>
      <dgm:spPr/>
      <dgm:t>
        <a:bodyPr/>
        <a:lstStyle/>
        <a:p>
          <a:endParaRPr lang="en-US"/>
        </a:p>
      </dgm:t>
    </dgm:pt>
    <dgm:pt modelId="{1C4F1006-C242-4360-97E4-034685130685}" type="sibTrans" cxnId="{A4ADBA24-C743-4044-8DA9-1C0A646F0FCF}">
      <dgm:prSet/>
      <dgm:spPr/>
      <dgm:t>
        <a:bodyPr/>
        <a:lstStyle/>
        <a:p>
          <a:endParaRPr lang="en-US"/>
        </a:p>
      </dgm:t>
    </dgm:pt>
    <dgm:pt modelId="{710CBE30-DE09-424E-81F3-8D5E71856B83}">
      <dgm:prSet phldrT="[Text]"/>
      <dgm:spPr/>
      <dgm:t>
        <a:bodyPr/>
        <a:lstStyle/>
        <a:p>
          <a:r>
            <a:rPr lang="en-US" b="1" dirty="0"/>
            <a:t>Collaborative preparations</a:t>
          </a:r>
        </a:p>
      </dgm:t>
    </dgm:pt>
    <dgm:pt modelId="{36D6A899-D616-48AC-90D0-4C8A575DAA20}" type="parTrans" cxnId="{2C343C88-3114-4871-BC09-C0AE8C2B4E47}">
      <dgm:prSet/>
      <dgm:spPr/>
      <dgm:t>
        <a:bodyPr/>
        <a:lstStyle/>
        <a:p>
          <a:endParaRPr lang="en-US"/>
        </a:p>
      </dgm:t>
    </dgm:pt>
    <dgm:pt modelId="{78EC6366-7A76-4DA3-B5C7-0697714A26FB}" type="sibTrans" cxnId="{2C343C88-3114-4871-BC09-C0AE8C2B4E47}">
      <dgm:prSet/>
      <dgm:spPr/>
      <dgm:t>
        <a:bodyPr/>
        <a:lstStyle/>
        <a:p>
          <a:endParaRPr lang="en-US"/>
        </a:p>
      </dgm:t>
    </dgm:pt>
    <dgm:pt modelId="{477A6DB3-15D1-4893-AB68-7FD11E5D8563}">
      <dgm:prSet phldrT="[Text]"/>
      <dgm:spPr/>
      <dgm:t>
        <a:bodyPr/>
        <a:lstStyle/>
        <a:p>
          <a:r>
            <a:rPr lang="en-US" b="1" dirty="0"/>
            <a:t>European level:</a:t>
          </a:r>
        </a:p>
        <a:p>
          <a:r>
            <a:rPr lang="en-US" b="0" dirty="0"/>
            <a:t>- ESA, EUMETSAT, ECMWF, the European Environmental Agency, Mercator Ocean, HPC </a:t>
          </a:r>
          <a:r>
            <a:rPr lang="en-US" b="0" dirty="0" err="1"/>
            <a:t>centres</a:t>
          </a:r>
          <a:r>
            <a:rPr lang="en-US" b="0" dirty="0"/>
            <a:t>, GEANT… </a:t>
          </a:r>
        </a:p>
      </dgm:t>
    </dgm:pt>
    <dgm:pt modelId="{974FADD5-CDB8-4C8B-BEA5-99F6940B23E3}" type="parTrans" cxnId="{EC2F45AF-C7F1-4A25-9BB8-A5C40F15C244}">
      <dgm:prSet/>
      <dgm:spPr/>
      <dgm:t>
        <a:bodyPr/>
        <a:lstStyle/>
        <a:p>
          <a:endParaRPr lang="en-US"/>
        </a:p>
      </dgm:t>
    </dgm:pt>
    <dgm:pt modelId="{140A7BA9-CE0F-428C-944D-84789FEAE1D1}" type="sibTrans" cxnId="{EC2F45AF-C7F1-4A25-9BB8-A5C40F15C244}">
      <dgm:prSet/>
      <dgm:spPr/>
      <dgm:t>
        <a:bodyPr/>
        <a:lstStyle/>
        <a:p>
          <a:endParaRPr lang="en-US"/>
        </a:p>
      </dgm:t>
    </dgm:pt>
    <dgm:pt modelId="{F8CA4CFF-E637-4537-B206-7A7BA6095D8A}">
      <dgm:prSet/>
      <dgm:spPr/>
      <dgm:t>
        <a:bodyPr/>
        <a:lstStyle/>
        <a:p>
          <a:r>
            <a:rPr lang="en-US" b="1" dirty="0"/>
            <a:t>National/regional:</a:t>
          </a:r>
        </a:p>
        <a:p>
          <a:r>
            <a:rPr lang="en-US" b="0" dirty="0"/>
            <a:t>- geospatial, earth observation and environmental data, meteorological information…</a:t>
          </a:r>
        </a:p>
      </dgm:t>
    </dgm:pt>
    <dgm:pt modelId="{62672724-8CF3-470E-B855-ACF55FC6A0B5}" type="parTrans" cxnId="{F6E34B1A-411B-4976-BF19-BC439E828E28}">
      <dgm:prSet/>
      <dgm:spPr/>
      <dgm:t>
        <a:bodyPr/>
        <a:lstStyle/>
        <a:p>
          <a:endParaRPr lang="en-US"/>
        </a:p>
      </dgm:t>
    </dgm:pt>
    <dgm:pt modelId="{EF163EC1-9F35-41FE-9C82-6F4675E2DC1C}" type="sibTrans" cxnId="{F6E34B1A-411B-4976-BF19-BC439E828E28}">
      <dgm:prSet/>
      <dgm:spPr/>
      <dgm:t>
        <a:bodyPr/>
        <a:lstStyle/>
        <a:p>
          <a:endParaRPr lang="en-US"/>
        </a:p>
      </dgm:t>
    </dgm:pt>
    <dgm:pt modelId="{60B5FD2A-ABC4-4AB0-907B-AEDEADD5184C}">
      <dgm:prSet/>
      <dgm:spPr/>
      <dgm:t>
        <a:bodyPr/>
        <a:lstStyle/>
        <a:p>
          <a:r>
            <a:rPr lang="en-US" b="1" dirty="0"/>
            <a:t>EU platforms and services:</a:t>
          </a:r>
        </a:p>
        <a:p>
          <a:r>
            <a:rPr lang="en-US" b="0" dirty="0"/>
            <a:t>- e.g. Copernicus</a:t>
          </a:r>
        </a:p>
        <a:p>
          <a:endParaRPr lang="en-US" b="0" dirty="0"/>
        </a:p>
      </dgm:t>
    </dgm:pt>
    <dgm:pt modelId="{6D0109E6-5299-447A-B5AD-412944FB16F7}" type="parTrans" cxnId="{43F90AE1-FF2A-4CE2-B91C-7170F12101F9}">
      <dgm:prSet/>
      <dgm:spPr/>
      <dgm:t>
        <a:bodyPr/>
        <a:lstStyle/>
        <a:p>
          <a:endParaRPr lang="en-US"/>
        </a:p>
      </dgm:t>
    </dgm:pt>
    <dgm:pt modelId="{953ED966-252A-4E3F-800E-12AD6E93AC99}" type="sibTrans" cxnId="{43F90AE1-FF2A-4CE2-B91C-7170F12101F9}">
      <dgm:prSet/>
      <dgm:spPr/>
      <dgm:t>
        <a:bodyPr/>
        <a:lstStyle/>
        <a:p>
          <a:endParaRPr lang="en-US"/>
        </a:p>
      </dgm:t>
    </dgm:pt>
    <dgm:pt modelId="{3211B9D7-E49E-49C7-90D0-FC4C8E6C053D}" type="pres">
      <dgm:prSet presAssocID="{C45B4154-1665-4CD4-9522-ADDD55A4F9A0}" presName="Name0" presStyleCnt="0">
        <dgm:presLayoutVars>
          <dgm:chMax val="2"/>
          <dgm:dir/>
          <dgm:animOne val="branch"/>
          <dgm:animLvl val="lvl"/>
          <dgm:resizeHandles val="exact"/>
        </dgm:presLayoutVars>
      </dgm:prSet>
      <dgm:spPr/>
    </dgm:pt>
    <dgm:pt modelId="{7CEE859C-3C94-42AB-89F1-65EFFF8E5EF5}" type="pres">
      <dgm:prSet presAssocID="{C45B4154-1665-4CD4-9522-ADDD55A4F9A0}" presName="Background" presStyleLbl="node1" presStyleIdx="0" presStyleCnt="1" custScaleX="150682" custScaleY="148139" custLinFactNeighborX="-1317" custLinFactNeighborY="-1688"/>
      <dgm:spPr/>
    </dgm:pt>
    <dgm:pt modelId="{59335ECA-FB1E-475B-9398-913BBED91113}" type="pres">
      <dgm:prSet presAssocID="{C45B4154-1665-4CD4-9522-ADDD55A4F9A0}" presName="Divider" presStyleLbl="callout" presStyleIdx="0" presStyleCnt="1"/>
      <dgm:spPr/>
    </dgm:pt>
    <dgm:pt modelId="{3CC9AC8B-CA86-4FB2-A226-36B907DF842E}" type="pres">
      <dgm:prSet presAssocID="{C45B4154-1665-4CD4-9522-ADDD55A4F9A0}" presName="ChildText1" presStyleLbl="revTx" presStyleIdx="0" presStyleCnt="0" custScaleX="164343" custScaleY="153245" custLinFactNeighborX="-27519" custLinFactNeighborY="-587">
        <dgm:presLayoutVars>
          <dgm:chMax val="0"/>
          <dgm:chPref val="0"/>
          <dgm:bulletEnabled val="1"/>
        </dgm:presLayoutVars>
      </dgm:prSet>
      <dgm:spPr/>
    </dgm:pt>
    <dgm:pt modelId="{9960CE89-78E2-4F47-8815-8497BA179F95}" type="pres">
      <dgm:prSet presAssocID="{C45B4154-1665-4CD4-9522-ADDD55A4F9A0}" presName="ChildText2" presStyleLbl="revTx" presStyleIdx="0" presStyleCnt="0">
        <dgm:presLayoutVars>
          <dgm:chMax val="0"/>
          <dgm:chPref val="0"/>
          <dgm:bulletEnabled val="1"/>
        </dgm:presLayoutVars>
      </dgm:prSet>
      <dgm:spPr/>
    </dgm:pt>
    <dgm:pt modelId="{77213F47-263C-414B-9347-BEF4FCE23C04}" type="pres">
      <dgm:prSet presAssocID="{C45B4154-1665-4CD4-9522-ADDD55A4F9A0}" presName="ParentText1" presStyleLbl="revTx" presStyleIdx="0" presStyleCnt="0">
        <dgm:presLayoutVars>
          <dgm:chMax val="1"/>
          <dgm:chPref val="1"/>
        </dgm:presLayoutVars>
      </dgm:prSet>
      <dgm:spPr/>
    </dgm:pt>
    <dgm:pt modelId="{7E73D009-F75C-4840-AFDB-B4054133A94E}" type="pres">
      <dgm:prSet presAssocID="{C45B4154-1665-4CD4-9522-ADDD55A4F9A0}" presName="ParentShape1" presStyleLbl="alignImgPlace1" presStyleIdx="0" presStyleCnt="2" custLinFactX="-94244" custLinFactNeighborX="-100000" custLinFactNeighborY="21796">
        <dgm:presLayoutVars/>
      </dgm:prSet>
      <dgm:spPr/>
    </dgm:pt>
    <dgm:pt modelId="{BCCBF02C-26A6-4780-9570-B596E08B0B3C}" type="pres">
      <dgm:prSet presAssocID="{C45B4154-1665-4CD4-9522-ADDD55A4F9A0}" presName="ParentText2" presStyleLbl="revTx" presStyleIdx="0" presStyleCnt="0">
        <dgm:presLayoutVars>
          <dgm:chMax val="1"/>
          <dgm:chPref val="1"/>
        </dgm:presLayoutVars>
      </dgm:prSet>
      <dgm:spPr/>
    </dgm:pt>
    <dgm:pt modelId="{17D483F6-5744-4B5A-9369-906FD24756C7}" type="pres">
      <dgm:prSet presAssocID="{C45B4154-1665-4CD4-9522-ADDD55A4F9A0}" presName="ParentShape2" presStyleLbl="alignImgPlace1" presStyleIdx="1" presStyleCnt="2" custLinFactX="82211" custLinFactNeighborX="100000" custLinFactNeighborY="-16604">
        <dgm:presLayoutVars/>
      </dgm:prSet>
      <dgm:spPr/>
    </dgm:pt>
  </dgm:ptLst>
  <dgm:cxnLst>
    <dgm:cxn modelId="{F6E34B1A-411B-4976-BF19-BC439E828E28}" srcId="{91C6D706-F558-4FC5-81B2-77464D509EBB}" destId="{F8CA4CFF-E637-4537-B206-7A7BA6095D8A}" srcOrd="1" destOrd="0" parTransId="{62672724-8CF3-470E-B855-ACF55FC6A0B5}" sibTransId="{EF163EC1-9F35-41FE-9C82-6F4675E2DC1C}"/>
    <dgm:cxn modelId="{A4ADBA24-C743-4044-8DA9-1C0A646F0FCF}" srcId="{C45B4154-1665-4CD4-9522-ADDD55A4F9A0}" destId="{91C6D706-F558-4FC5-81B2-77464D509EBB}" srcOrd="0" destOrd="0" parTransId="{77A5B5D4-9D0D-40BA-9B2D-1F24D95F3EB1}" sibTransId="{1C4F1006-C242-4360-97E4-034685130685}"/>
    <dgm:cxn modelId="{036B6C27-1D0F-416B-BAA2-80CD86D460CD}" type="presOf" srcId="{91C6D706-F558-4FC5-81B2-77464D509EBB}" destId="{77213F47-263C-414B-9347-BEF4FCE23C04}" srcOrd="0" destOrd="0" presId="urn:microsoft.com/office/officeart/2009/3/layout/OpposingIdeas"/>
    <dgm:cxn modelId="{0021B45B-2F88-493C-853C-B9E56C299ECA}" type="presOf" srcId="{C45B4154-1665-4CD4-9522-ADDD55A4F9A0}" destId="{3211B9D7-E49E-49C7-90D0-FC4C8E6C053D}" srcOrd="0" destOrd="0" presId="urn:microsoft.com/office/officeart/2009/3/layout/OpposingIdeas"/>
    <dgm:cxn modelId="{585F7051-90D2-453B-9AFA-D20B8F6FB70E}" type="presOf" srcId="{60B5FD2A-ABC4-4AB0-907B-AEDEADD5184C}" destId="{3CC9AC8B-CA86-4FB2-A226-36B907DF842E}" srcOrd="0" destOrd="2" presId="urn:microsoft.com/office/officeart/2009/3/layout/OpposingIdeas"/>
    <dgm:cxn modelId="{A38D1578-0773-4555-8DB6-28C373A964B6}" type="presOf" srcId="{710CBE30-DE09-424E-81F3-8D5E71856B83}" destId="{BCCBF02C-26A6-4780-9570-B596E08B0B3C}" srcOrd="0" destOrd="0" presId="urn:microsoft.com/office/officeart/2009/3/layout/OpposingIdeas"/>
    <dgm:cxn modelId="{94C0B180-B98B-4465-BC8C-1A2429843FE6}" type="presOf" srcId="{91C6D706-F558-4FC5-81B2-77464D509EBB}" destId="{7E73D009-F75C-4840-AFDB-B4054133A94E}" srcOrd="1" destOrd="0" presId="urn:microsoft.com/office/officeart/2009/3/layout/OpposingIdeas"/>
    <dgm:cxn modelId="{2C343C88-3114-4871-BC09-C0AE8C2B4E47}" srcId="{C45B4154-1665-4CD4-9522-ADDD55A4F9A0}" destId="{710CBE30-DE09-424E-81F3-8D5E71856B83}" srcOrd="1" destOrd="0" parTransId="{36D6A899-D616-48AC-90D0-4C8A575DAA20}" sibTransId="{78EC6366-7A76-4DA3-B5C7-0697714A26FB}"/>
    <dgm:cxn modelId="{EC2F45AF-C7F1-4A25-9BB8-A5C40F15C244}" srcId="{91C6D706-F558-4FC5-81B2-77464D509EBB}" destId="{477A6DB3-15D1-4893-AB68-7FD11E5D8563}" srcOrd="0" destOrd="0" parTransId="{974FADD5-CDB8-4C8B-BEA5-99F6940B23E3}" sibTransId="{140A7BA9-CE0F-428C-944D-84789FEAE1D1}"/>
    <dgm:cxn modelId="{43F90AE1-FF2A-4CE2-B91C-7170F12101F9}" srcId="{91C6D706-F558-4FC5-81B2-77464D509EBB}" destId="{60B5FD2A-ABC4-4AB0-907B-AEDEADD5184C}" srcOrd="2" destOrd="0" parTransId="{6D0109E6-5299-447A-B5AD-412944FB16F7}" sibTransId="{953ED966-252A-4E3F-800E-12AD6E93AC99}"/>
    <dgm:cxn modelId="{E0FA0BEB-AC8E-4C62-881B-335AA330A75E}" type="presOf" srcId="{477A6DB3-15D1-4893-AB68-7FD11E5D8563}" destId="{3CC9AC8B-CA86-4FB2-A226-36B907DF842E}" srcOrd="0" destOrd="0" presId="urn:microsoft.com/office/officeart/2009/3/layout/OpposingIdeas"/>
    <dgm:cxn modelId="{BB7135ED-D8F0-4CAE-A0E7-ECA50D8E9CF9}" type="presOf" srcId="{710CBE30-DE09-424E-81F3-8D5E71856B83}" destId="{17D483F6-5744-4B5A-9369-906FD24756C7}" srcOrd="1" destOrd="0" presId="urn:microsoft.com/office/officeart/2009/3/layout/OpposingIdeas"/>
    <dgm:cxn modelId="{34A9F6EF-AE45-44B8-9CB2-1D4135A9503E}" type="presOf" srcId="{F8CA4CFF-E637-4537-B206-7A7BA6095D8A}" destId="{3CC9AC8B-CA86-4FB2-A226-36B907DF842E}" srcOrd="0" destOrd="1" presId="urn:microsoft.com/office/officeart/2009/3/layout/OpposingIdeas"/>
    <dgm:cxn modelId="{161BEE84-3D43-4716-9676-6C1A1E9F1594}" type="presParOf" srcId="{3211B9D7-E49E-49C7-90D0-FC4C8E6C053D}" destId="{7CEE859C-3C94-42AB-89F1-65EFFF8E5EF5}" srcOrd="0" destOrd="0" presId="urn:microsoft.com/office/officeart/2009/3/layout/OpposingIdeas"/>
    <dgm:cxn modelId="{E19749F6-6B3D-4FF4-93F2-5875BD597A0D}" type="presParOf" srcId="{3211B9D7-E49E-49C7-90D0-FC4C8E6C053D}" destId="{59335ECA-FB1E-475B-9398-913BBED91113}" srcOrd="1" destOrd="0" presId="urn:microsoft.com/office/officeart/2009/3/layout/OpposingIdeas"/>
    <dgm:cxn modelId="{CC3B4080-E7C1-4574-9E90-1E57CA8A556E}" type="presParOf" srcId="{3211B9D7-E49E-49C7-90D0-FC4C8E6C053D}" destId="{3CC9AC8B-CA86-4FB2-A226-36B907DF842E}" srcOrd="2" destOrd="0" presId="urn:microsoft.com/office/officeart/2009/3/layout/OpposingIdeas"/>
    <dgm:cxn modelId="{74DADFDE-1C2A-4712-A710-CE700DF47047}" type="presParOf" srcId="{3211B9D7-E49E-49C7-90D0-FC4C8E6C053D}" destId="{9960CE89-78E2-4F47-8815-8497BA179F95}" srcOrd="3" destOrd="0" presId="urn:microsoft.com/office/officeart/2009/3/layout/OpposingIdeas"/>
    <dgm:cxn modelId="{B94A6867-E373-46B0-A247-EE005CC56C4A}" type="presParOf" srcId="{3211B9D7-E49E-49C7-90D0-FC4C8E6C053D}" destId="{77213F47-263C-414B-9347-BEF4FCE23C04}" srcOrd="4" destOrd="0" presId="urn:microsoft.com/office/officeart/2009/3/layout/OpposingIdeas"/>
    <dgm:cxn modelId="{4AA215CA-0CDD-46CE-B872-09C26A95D54D}" type="presParOf" srcId="{3211B9D7-E49E-49C7-90D0-FC4C8E6C053D}" destId="{7E73D009-F75C-4840-AFDB-B4054133A94E}" srcOrd="5" destOrd="0" presId="urn:microsoft.com/office/officeart/2009/3/layout/OpposingIdeas"/>
    <dgm:cxn modelId="{E0933BB3-1326-41B7-8664-083C5D4D68E5}" type="presParOf" srcId="{3211B9D7-E49E-49C7-90D0-FC4C8E6C053D}" destId="{BCCBF02C-26A6-4780-9570-B596E08B0B3C}" srcOrd="6" destOrd="0" presId="urn:microsoft.com/office/officeart/2009/3/layout/OpposingIdeas"/>
    <dgm:cxn modelId="{89A18462-249F-42BF-9856-52A6343CB9B1}" type="presParOf" srcId="{3211B9D7-E49E-49C7-90D0-FC4C8E6C053D}" destId="{17D483F6-5744-4B5A-9369-906FD24756C7}"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13867-28DC-4C6B-934C-0A2210EDAB21}">
      <dsp:nvSpPr>
        <dsp:cNvPr id="0" name=""/>
        <dsp:cNvSpPr/>
      </dsp:nvSpPr>
      <dsp:spPr>
        <a:xfrm>
          <a:off x="0" y="3145943"/>
          <a:ext cx="4280206"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0CC7E9-B72A-4EE1-B760-A249F77FCF27}">
      <dsp:nvSpPr>
        <dsp:cNvPr id="0" name=""/>
        <dsp:cNvSpPr/>
      </dsp:nvSpPr>
      <dsp:spPr>
        <a:xfrm>
          <a:off x="0" y="1794710"/>
          <a:ext cx="4280206"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369692-6EF6-4BC6-85AB-CAFD981C3604}">
      <dsp:nvSpPr>
        <dsp:cNvPr id="0" name=""/>
        <dsp:cNvSpPr/>
      </dsp:nvSpPr>
      <dsp:spPr>
        <a:xfrm>
          <a:off x="-84457" y="443478"/>
          <a:ext cx="4280206"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D05A7A-4815-4033-AB51-A6AE34820444}">
      <dsp:nvSpPr>
        <dsp:cNvPr id="0" name=""/>
        <dsp:cNvSpPr/>
      </dsp:nvSpPr>
      <dsp:spPr>
        <a:xfrm>
          <a:off x="727307" y="494"/>
          <a:ext cx="3505182" cy="44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dirty="0"/>
            <a:t>A European Green Deal (2019)</a:t>
          </a:r>
          <a:endParaRPr lang="en-US" sz="1400" kern="1200" dirty="0"/>
        </a:p>
      </dsp:txBody>
      <dsp:txXfrm>
        <a:off x="727307" y="494"/>
        <a:ext cx="3505182" cy="442983"/>
      </dsp:txXfrm>
    </dsp:sp>
    <dsp:sp modelId="{7354E878-964B-4600-84B1-19BC9CFC7C57}">
      <dsp:nvSpPr>
        <dsp:cNvPr id="0" name=""/>
        <dsp:cNvSpPr/>
      </dsp:nvSpPr>
      <dsp:spPr>
        <a:xfrm>
          <a:off x="0" y="494"/>
          <a:ext cx="634927" cy="442983"/>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1629" y="22123"/>
        <a:ext cx="591669" cy="421354"/>
      </dsp:txXfrm>
    </dsp:sp>
    <dsp:sp modelId="{D2E2540D-4BE5-4702-9344-813A5E0C883A}">
      <dsp:nvSpPr>
        <dsp:cNvPr id="0" name=""/>
        <dsp:cNvSpPr/>
      </dsp:nvSpPr>
      <dsp:spPr>
        <a:xfrm>
          <a:off x="0" y="443478"/>
          <a:ext cx="4280206" cy="88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endParaRPr lang="en-US" sz="1100" kern="1200"/>
        </a:p>
      </dsp:txBody>
      <dsp:txXfrm>
        <a:off x="0" y="443478"/>
        <a:ext cx="4280206" cy="886100"/>
      </dsp:txXfrm>
    </dsp:sp>
    <dsp:sp modelId="{969C157C-8154-4B6F-8271-0C5A45611CF7}">
      <dsp:nvSpPr>
        <dsp:cNvPr id="0" name=""/>
        <dsp:cNvSpPr/>
      </dsp:nvSpPr>
      <dsp:spPr>
        <a:xfrm>
          <a:off x="761182" y="1365158"/>
          <a:ext cx="3167352" cy="44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A European strategy for data (2020)</a:t>
          </a:r>
        </a:p>
      </dsp:txBody>
      <dsp:txXfrm>
        <a:off x="761182" y="1365158"/>
        <a:ext cx="3167352" cy="442983"/>
      </dsp:txXfrm>
    </dsp:sp>
    <dsp:sp modelId="{A15590D2-73EE-42C2-B190-71D7C1D6CBC4}">
      <dsp:nvSpPr>
        <dsp:cNvPr id="0" name=""/>
        <dsp:cNvSpPr/>
      </dsp:nvSpPr>
      <dsp:spPr>
        <a:xfrm>
          <a:off x="36345" y="1351727"/>
          <a:ext cx="654068" cy="442983"/>
        </a:xfrm>
        <a:prstGeom prst="round2SameRect">
          <a:avLst>
            <a:gd name="adj1" fmla="val 16670"/>
            <a:gd name="adj2" fmla="val 0"/>
          </a:avLst>
        </a:prstGeom>
        <a:solidFill>
          <a:schemeClr val="accent3">
            <a:hueOff val="-3909483"/>
            <a:satOff val="5547"/>
            <a:lumOff val="6079"/>
            <a:alphaOff val="0"/>
          </a:schemeClr>
        </a:solidFill>
        <a:ln w="12700" cap="flat" cmpd="sng" algn="ctr">
          <a:solidFill>
            <a:schemeClr val="accent3">
              <a:hueOff val="-3909483"/>
              <a:satOff val="5547"/>
              <a:lumOff val="6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7974" y="1373356"/>
        <a:ext cx="610810" cy="421354"/>
      </dsp:txXfrm>
    </dsp:sp>
    <dsp:sp modelId="{F771E9C7-894F-4ADB-960A-680AE276C5F1}">
      <dsp:nvSpPr>
        <dsp:cNvPr id="0" name=""/>
        <dsp:cNvSpPr/>
      </dsp:nvSpPr>
      <dsp:spPr>
        <a:xfrm>
          <a:off x="0" y="1794710"/>
          <a:ext cx="4280206" cy="88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endParaRPr lang="en-US" sz="1100" kern="1200"/>
        </a:p>
      </dsp:txBody>
      <dsp:txXfrm>
        <a:off x="0" y="1794710"/>
        <a:ext cx="4280206" cy="886100"/>
      </dsp:txXfrm>
    </dsp:sp>
    <dsp:sp modelId="{ED389C66-F660-4FA8-80A1-454879A48025}">
      <dsp:nvSpPr>
        <dsp:cNvPr id="0" name=""/>
        <dsp:cNvSpPr/>
      </dsp:nvSpPr>
      <dsp:spPr>
        <a:xfrm>
          <a:off x="761182" y="2700492"/>
          <a:ext cx="3167352" cy="44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dirty="0"/>
            <a:t>Shaping Europe's digital future (2020)</a:t>
          </a:r>
          <a:endParaRPr lang="en-US" sz="1400" kern="1200" dirty="0"/>
        </a:p>
      </dsp:txBody>
      <dsp:txXfrm>
        <a:off x="761182" y="2700492"/>
        <a:ext cx="3167352" cy="442983"/>
      </dsp:txXfrm>
    </dsp:sp>
    <dsp:sp modelId="{5DF2C23D-4470-4AC4-A659-9F4F8A53727D}">
      <dsp:nvSpPr>
        <dsp:cNvPr id="0" name=""/>
        <dsp:cNvSpPr/>
      </dsp:nvSpPr>
      <dsp:spPr>
        <a:xfrm>
          <a:off x="25601" y="2700492"/>
          <a:ext cx="615775" cy="442983"/>
        </a:xfrm>
        <a:prstGeom prst="round2SameRect">
          <a:avLst>
            <a:gd name="adj1" fmla="val 16670"/>
            <a:gd name="adj2" fmla="val 0"/>
          </a:avLst>
        </a:prstGeom>
        <a:solidFill>
          <a:schemeClr val="accent3">
            <a:hueOff val="-7818965"/>
            <a:satOff val="11094"/>
            <a:lumOff val="12158"/>
            <a:alphaOff val="0"/>
          </a:schemeClr>
        </a:solidFill>
        <a:ln w="12700" cap="flat" cmpd="sng" algn="ctr">
          <a:solidFill>
            <a:schemeClr val="accent3">
              <a:hueOff val="-7818965"/>
              <a:satOff val="11094"/>
              <a:lumOff val="121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7230" y="2722121"/>
        <a:ext cx="572517" cy="421354"/>
      </dsp:txXfrm>
    </dsp:sp>
    <dsp:sp modelId="{E43C636F-1D83-45CE-9B8B-3CC12D865658}">
      <dsp:nvSpPr>
        <dsp:cNvPr id="0" name=""/>
        <dsp:cNvSpPr/>
      </dsp:nvSpPr>
      <dsp:spPr>
        <a:xfrm>
          <a:off x="0" y="3145943"/>
          <a:ext cx="4280206" cy="88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endParaRPr lang="en-US" sz="1100" kern="1200"/>
        </a:p>
      </dsp:txBody>
      <dsp:txXfrm>
        <a:off x="0" y="3145943"/>
        <a:ext cx="4280206" cy="886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D0A20-E245-4ACE-9A62-55086191EA94}">
      <dsp:nvSpPr>
        <dsp:cNvPr id="0" name=""/>
        <dsp:cNvSpPr/>
      </dsp:nvSpPr>
      <dsp:spPr>
        <a:xfrm>
          <a:off x="644920" y="133692"/>
          <a:ext cx="1727724" cy="1727724"/>
        </a:xfrm>
        <a:prstGeom prst="pie">
          <a:avLst>
            <a:gd name="adj1" fmla="val 16200000"/>
            <a:gd name="adj2" fmla="val 18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Deal</a:t>
          </a:r>
        </a:p>
      </dsp:txBody>
      <dsp:txXfrm>
        <a:off x="1555472" y="499806"/>
        <a:ext cx="617044" cy="514203"/>
      </dsp:txXfrm>
    </dsp:sp>
    <dsp:sp modelId="{C40EDCC0-DF4F-4408-98BE-03ABE0C627A8}">
      <dsp:nvSpPr>
        <dsp:cNvPr id="0" name=""/>
        <dsp:cNvSpPr/>
      </dsp:nvSpPr>
      <dsp:spPr>
        <a:xfrm>
          <a:off x="609337" y="195397"/>
          <a:ext cx="1727724" cy="1727724"/>
        </a:xfrm>
        <a:prstGeom prst="pie">
          <a:avLst>
            <a:gd name="adj1" fmla="val 1800000"/>
            <a:gd name="adj2" fmla="val 90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Dataspace</a:t>
          </a:r>
        </a:p>
      </dsp:txBody>
      <dsp:txXfrm>
        <a:off x="1020700" y="1316361"/>
        <a:ext cx="925566" cy="452499"/>
      </dsp:txXfrm>
    </dsp:sp>
    <dsp:sp modelId="{B6A19F5F-2C6F-4351-A071-E8CBCE774EE5}">
      <dsp:nvSpPr>
        <dsp:cNvPr id="0" name=""/>
        <dsp:cNvSpPr/>
      </dsp:nvSpPr>
      <dsp:spPr>
        <a:xfrm>
          <a:off x="573754" y="133692"/>
          <a:ext cx="1727724" cy="1727724"/>
        </a:xfrm>
        <a:prstGeom prst="pie">
          <a:avLst>
            <a:gd name="adj1" fmla="val 90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Green</a:t>
          </a:r>
        </a:p>
      </dsp:txBody>
      <dsp:txXfrm>
        <a:off x="773882" y="499806"/>
        <a:ext cx="617044" cy="514203"/>
      </dsp:txXfrm>
    </dsp:sp>
    <dsp:sp modelId="{582A932F-F615-4D1B-A47B-177EB723E6D0}">
      <dsp:nvSpPr>
        <dsp:cNvPr id="0" name=""/>
        <dsp:cNvSpPr/>
      </dsp:nvSpPr>
      <dsp:spPr>
        <a:xfrm>
          <a:off x="538108" y="26738"/>
          <a:ext cx="1941633" cy="1941633"/>
        </a:xfrm>
        <a:prstGeom prst="circularArrow">
          <a:avLst>
            <a:gd name="adj1" fmla="val 5085"/>
            <a:gd name="adj2" fmla="val 327528"/>
            <a:gd name="adj3" fmla="val 1472472"/>
            <a:gd name="adj4" fmla="val 16199432"/>
            <a:gd name="adj5" fmla="val 5932"/>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717AF7-D9D1-47C1-8FCC-36F1294BB028}">
      <dsp:nvSpPr>
        <dsp:cNvPr id="0" name=""/>
        <dsp:cNvSpPr/>
      </dsp:nvSpPr>
      <dsp:spPr>
        <a:xfrm>
          <a:off x="502383" y="88333"/>
          <a:ext cx="1941633" cy="1941633"/>
        </a:xfrm>
        <a:prstGeom prst="circularArrow">
          <a:avLst>
            <a:gd name="adj1" fmla="val 5085"/>
            <a:gd name="adj2" fmla="val 327528"/>
            <a:gd name="adj3" fmla="val 8671970"/>
            <a:gd name="adj4" fmla="val 1800502"/>
            <a:gd name="adj5" fmla="val 5932"/>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1BB4F79-75D7-4CEB-8B95-987C257660B7}">
      <dsp:nvSpPr>
        <dsp:cNvPr id="0" name=""/>
        <dsp:cNvSpPr/>
      </dsp:nvSpPr>
      <dsp:spPr>
        <a:xfrm>
          <a:off x="466657" y="26738"/>
          <a:ext cx="1941633" cy="1941633"/>
        </a:xfrm>
        <a:prstGeom prst="circularArrow">
          <a:avLst>
            <a:gd name="adj1" fmla="val 5085"/>
            <a:gd name="adj2" fmla="val 327528"/>
            <a:gd name="adj3" fmla="val 15873039"/>
            <a:gd name="adj4" fmla="val 9000000"/>
            <a:gd name="adj5" fmla="val 5932"/>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E859C-3C94-42AB-89F1-65EFFF8E5EF5}">
      <dsp:nvSpPr>
        <dsp:cNvPr id="0" name=""/>
        <dsp:cNvSpPr/>
      </dsp:nvSpPr>
      <dsp:spPr>
        <a:xfrm>
          <a:off x="1202978" y="2"/>
          <a:ext cx="8354133" cy="4416748"/>
        </a:xfrm>
        <a:prstGeom prst="round2DiagRect">
          <a:avLst>
            <a:gd name="adj1" fmla="val 0"/>
            <a:gd name="adj2" fmla="val 166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9335ECA-FB1E-475B-9398-913BBED91113}">
      <dsp:nvSpPr>
        <dsp:cNvPr id="0" name=""/>
        <dsp:cNvSpPr/>
      </dsp:nvSpPr>
      <dsp:spPr>
        <a:xfrm>
          <a:off x="5453062" y="1084177"/>
          <a:ext cx="739" cy="2349052"/>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3CC9AC8B-CA86-4FB2-A226-36B907DF842E}">
      <dsp:nvSpPr>
        <dsp:cNvPr id="0" name=""/>
        <dsp:cNvSpPr/>
      </dsp:nvSpPr>
      <dsp:spPr>
        <a:xfrm>
          <a:off x="1431702" y="305497"/>
          <a:ext cx="3948329" cy="3876713"/>
        </a:xfrm>
        <a:prstGeom prst="rect">
          <a:avLst/>
        </a:prstGeom>
        <a:noFill/>
        <a:ln w="6350" cap="flat" cmpd="sng" algn="ctr">
          <a:noFill/>
          <a:prstDash val="solid"/>
          <a:miter lim="800000"/>
        </a:ln>
        <a:effectLst/>
        <a:sp3d/>
      </dsp:spPr>
      <dsp:style>
        <a:lnRef idx="1">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European level:</a:t>
          </a:r>
        </a:p>
        <a:p>
          <a:pPr marL="0" lvl="0" indent="0" algn="l" defTabSz="844550">
            <a:lnSpc>
              <a:spcPct val="90000"/>
            </a:lnSpc>
            <a:spcBef>
              <a:spcPct val="0"/>
            </a:spcBef>
            <a:spcAft>
              <a:spcPct val="35000"/>
            </a:spcAft>
            <a:buNone/>
          </a:pPr>
          <a:r>
            <a:rPr lang="en-US" sz="1900" b="0" kern="1200" dirty="0"/>
            <a:t>- ESA, EUMETSAT, ECMWF, the European Environmental Agency, Mercator Ocean, HPC </a:t>
          </a:r>
          <a:r>
            <a:rPr lang="en-US" sz="1900" b="0" kern="1200" dirty="0" err="1"/>
            <a:t>centres</a:t>
          </a:r>
          <a:r>
            <a:rPr lang="en-US" sz="1900" b="0" kern="1200" dirty="0"/>
            <a:t>, GEANT… </a:t>
          </a:r>
        </a:p>
        <a:p>
          <a:pPr marL="0" lvl="0" indent="0" algn="l" defTabSz="844550">
            <a:lnSpc>
              <a:spcPct val="90000"/>
            </a:lnSpc>
            <a:spcBef>
              <a:spcPct val="0"/>
            </a:spcBef>
            <a:spcAft>
              <a:spcPct val="35000"/>
            </a:spcAft>
            <a:buNone/>
          </a:pPr>
          <a:r>
            <a:rPr lang="en-US" sz="1900" b="1" kern="1200" dirty="0"/>
            <a:t>National/regional:</a:t>
          </a:r>
        </a:p>
        <a:p>
          <a:pPr marL="0" lvl="0" indent="0" algn="l" defTabSz="844550">
            <a:lnSpc>
              <a:spcPct val="90000"/>
            </a:lnSpc>
            <a:spcBef>
              <a:spcPct val="0"/>
            </a:spcBef>
            <a:spcAft>
              <a:spcPct val="35000"/>
            </a:spcAft>
            <a:buNone/>
          </a:pPr>
          <a:r>
            <a:rPr lang="en-US" sz="1900" b="0" kern="1200" dirty="0"/>
            <a:t>- geospatial, earth observation and environmental data, meteorological information…</a:t>
          </a:r>
        </a:p>
        <a:p>
          <a:pPr marL="0" lvl="0" indent="0" algn="l" defTabSz="844550">
            <a:lnSpc>
              <a:spcPct val="90000"/>
            </a:lnSpc>
            <a:spcBef>
              <a:spcPct val="0"/>
            </a:spcBef>
            <a:spcAft>
              <a:spcPct val="35000"/>
            </a:spcAft>
            <a:buNone/>
          </a:pPr>
          <a:r>
            <a:rPr lang="en-US" sz="1900" b="1" kern="1200" dirty="0"/>
            <a:t>EU platforms and services:</a:t>
          </a:r>
        </a:p>
        <a:p>
          <a:pPr marL="0" lvl="0" indent="0" algn="l" defTabSz="844550">
            <a:lnSpc>
              <a:spcPct val="90000"/>
            </a:lnSpc>
            <a:spcBef>
              <a:spcPct val="0"/>
            </a:spcBef>
            <a:spcAft>
              <a:spcPct val="35000"/>
            </a:spcAft>
            <a:buNone/>
          </a:pPr>
          <a:r>
            <a:rPr lang="en-US" sz="1900" b="0" kern="1200" dirty="0"/>
            <a:t>- e.g. Copernicus</a:t>
          </a:r>
        </a:p>
        <a:p>
          <a:pPr marL="0" lvl="0" indent="0" algn="l" defTabSz="844550">
            <a:lnSpc>
              <a:spcPct val="90000"/>
            </a:lnSpc>
            <a:spcBef>
              <a:spcPct val="0"/>
            </a:spcBef>
            <a:spcAft>
              <a:spcPct val="35000"/>
            </a:spcAft>
            <a:buNone/>
          </a:pPr>
          <a:endParaRPr lang="en-US" sz="1900" b="0" kern="1200" dirty="0"/>
        </a:p>
      </dsp:txBody>
      <dsp:txXfrm>
        <a:off x="1431702" y="305497"/>
        <a:ext cx="3948329" cy="3876713"/>
      </dsp:txXfrm>
    </dsp:sp>
    <dsp:sp modelId="{7E73D009-F75C-4840-AFDB-B4054133A94E}">
      <dsp:nvSpPr>
        <dsp:cNvPr id="0" name=""/>
        <dsp:cNvSpPr/>
      </dsp:nvSpPr>
      <dsp:spPr>
        <a:xfrm rot="16200000">
          <a:off x="-1164248" y="1873171"/>
          <a:ext cx="3252533" cy="924035"/>
        </a:xfrm>
        <a:prstGeom prst="rightArrow">
          <a:avLst>
            <a:gd name="adj1" fmla="val 49830"/>
            <a:gd name="adj2" fmla="val 60660"/>
          </a:avLst>
        </a:prstGeom>
        <a:solidFill>
          <a:schemeClr val="accent3">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en-US" sz="1700" b="1" kern="1200" dirty="0"/>
            <a:t>Existing assets</a:t>
          </a:r>
        </a:p>
      </dsp:txBody>
      <dsp:txXfrm>
        <a:off x="-1024595" y="2244619"/>
        <a:ext cx="2973226" cy="460447"/>
      </dsp:txXfrm>
    </dsp:sp>
    <dsp:sp modelId="{17D483F6-5744-4B5A-9369-906FD24756C7}">
      <dsp:nvSpPr>
        <dsp:cNvPr id="0" name=""/>
        <dsp:cNvSpPr/>
      </dsp:nvSpPr>
      <dsp:spPr>
        <a:xfrm rot="5400000">
          <a:off x="8744615" y="1889072"/>
          <a:ext cx="3252533" cy="924035"/>
        </a:xfrm>
        <a:prstGeom prst="rightArrow">
          <a:avLst>
            <a:gd name="adj1" fmla="val 49830"/>
            <a:gd name="adj2" fmla="val 60660"/>
          </a:avLst>
        </a:prstGeom>
        <a:solidFill>
          <a:schemeClr val="accent3">
            <a:tint val="50000"/>
            <a:hueOff val="-7908832"/>
            <a:satOff val="34189"/>
            <a:lumOff val="13406"/>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en-US" sz="1700" b="1" kern="1200" dirty="0"/>
            <a:t>Collaborative preparations</a:t>
          </a:r>
        </a:p>
      </dsp:txBody>
      <dsp:txXfrm>
        <a:off x="8884269" y="1981213"/>
        <a:ext cx="2973226" cy="46044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02/11/2020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93415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130177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420263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616022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Destination Earth is a key initiative, announced in the Communications from the Commission of December 2019 on “The European Green Deal”, and of February 2020 on “A European strategy for data” and on “Shaping Europe's digital future”. It will unlock the potential of digital modelling of the Earth’s physical resources and related phenomena on a global scale to speed up the green transition and help plan for major environmental degradation and disasters.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bringing together European scientific and industrial excellence and by harnessing the power of latest Supercomputing facilities , Destination Earth will develop a very high precision digital model of the Earth, to monitor and simulate natural and human activity, and to develop and test scenarios that would enable more sustainable development, for achieving both the green (Green Deal) and digital (Digital Strategy) priorities of the EU.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ultimate goal is to develop a full “digital twin” of the earth, enabling us not only to understand better our climate, environment and the impact of human behavior but also to act in real time to address the challenges ahead, including saving lives and avoiding large economic downturns. This requires a significant increase of the current available High Performance Computing capacities in order to o </a:t>
            </a:r>
            <a:r>
              <a:rPr lang="en-US" sz="1200" dirty="0"/>
              <a:t>support evidence-based EU policy-making and implementation,</a:t>
            </a:r>
            <a:r>
              <a:rPr lang="en-US" dirty="0"/>
              <a:t> through a break-through in monitoring and prediction capabilities of the Earth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17501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111722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673924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970" y="2269286"/>
            <a:ext cx="10065224" cy="2149523"/>
          </a:xfrm>
        </p:spPr>
        <p:txBody>
          <a:bodyPr/>
          <a:lstStyle/>
          <a:p>
            <a:pPr algn="ctr"/>
            <a:r>
              <a:rPr lang="en-US" sz="4000" b="1" dirty="0">
                <a:solidFill>
                  <a:srgbClr val="FFFF00"/>
                </a:solidFill>
              </a:rPr>
              <a:t>The Destination Earth Initiative</a:t>
            </a:r>
            <a:br>
              <a:rPr lang="en-US" sz="4000" b="1" dirty="0">
                <a:solidFill>
                  <a:srgbClr val="FFFF00"/>
                </a:solidFill>
              </a:rPr>
            </a:br>
            <a:br>
              <a:rPr lang="en-US" sz="2800" b="1" dirty="0">
                <a:solidFill>
                  <a:srgbClr val="FFFF00"/>
                </a:solidFill>
              </a:rPr>
            </a:br>
            <a:br>
              <a:rPr lang="en-US" sz="2800" dirty="0"/>
            </a:br>
            <a:r>
              <a:rPr lang="en-US" sz="2400" dirty="0"/>
              <a:t>4 November 2020</a:t>
            </a:r>
            <a:br>
              <a:rPr lang="en-US" sz="2400" dirty="0"/>
            </a:br>
            <a:br>
              <a:rPr lang="en-US" sz="2400" dirty="0"/>
            </a:br>
            <a:r>
              <a:rPr lang="en-US" sz="2400" dirty="0"/>
              <a:t>EGI Conference 2020</a:t>
            </a:r>
            <a:endParaRPr lang="en-GB" sz="2400" dirty="0"/>
          </a:p>
        </p:txBody>
      </p:sp>
      <p:sp>
        <p:nvSpPr>
          <p:cNvPr id="4" name="Text Placeholder 3"/>
          <p:cNvSpPr>
            <a:spLocks noGrp="1"/>
          </p:cNvSpPr>
          <p:nvPr>
            <p:ph type="body" sz="quarter" idx="13"/>
          </p:nvPr>
        </p:nvSpPr>
        <p:spPr>
          <a:xfrm>
            <a:off x="3726522" y="5141116"/>
            <a:ext cx="5486400" cy="1407726"/>
          </a:xfrm>
        </p:spPr>
        <p:txBody>
          <a:bodyPr/>
          <a:lstStyle/>
          <a:p>
            <a:pPr algn="ctr">
              <a:spcAft>
                <a:spcPts val="0"/>
              </a:spcAft>
            </a:pPr>
            <a:r>
              <a:rPr lang="en-GB" sz="2000" dirty="0"/>
              <a:t>Christian KIRCHSTEIGER</a:t>
            </a:r>
          </a:p>
          <a:p>
            <a:pPr algn="ctr">
              <a:spcAft>
                <a:spcPts val="0"/>
              </a:spcAft>
            </a:pPr>
            <a:r>
              <a:rPr lang="en-GB" sz="1800" dirty="0"/>
              <a:t>European Commission</a:t>
            </a:r>
          </a:p>
          <a:p>
            <a:pPr algn="ctr">
              <a:spcAft>
                <a:spcPts val="0"/>
              </a:spcAft>
            </a:pPr>
            <a:r>
              <a:rPr lang="en-GB" sz="1800" dirty="0"/>
              <a:t>Communications Networks, Content and Technologies Directorate General (DG CNECT)</a:t>
            </a:r>
          </a:p>
          <a:p>
            <a:pPr algn="ctr">
              <a:spcAft>
                <a:spcPts val="0"/>
              </a:spcAft>
            </a:pPr>
            <a:r>
              <a:rPr lang="en-GB" sz="1800" dirty="0"/>
              <a:t>Unit C.1 – </a:t>
            </a:r>
            <a:r>
              <a:rPr lang="en-GB" sz="1800" dirty="0" err="1"/>
              <a:t>eInfrastructure</a:t>
            </a:r>
            <a:r>
              <a:rPr lang="en-GB" sz="1800" dirty="0"/>
              <a:t> and Open Science Cloud</a:t>
            </a:r>
          </a:p>
          <a:p>
            <a:endParaRPr lang="en-GB" dirty="0"/>
          </a:p>
          <a:p>
            <a:endParaRPr lang="en-GB" dirty="0"/>
          </a:p>
        </p:txBody>
      </p:sp>
    </p:spTree>
    <p:extLst>
      <p:ext uri="{BB962C8B-B14F-4D97-AF65-F5344CB8AC3E}">
        <p14:creationId xmlns:p14="http://schemas.microsoft.com/office/powerpoint/2010/main" val="1085980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10</a:t>
            </a:fld>
            <a:endParaRPr lang="en-GB"/>
          </a:p>
        </p:txBody>
      </p:sp>
      <p:sp>
        <p:nvSpPr>
          <p:cNvPr id="4" name="Title 3"/>
          <p:cNvSpPr>
            <a:spLocks noGrp="1"/>
          </p:cNvSpPr>
          <p:nvPr>
            <p:ph type="title"/>
          </p:nvPr>
        </p:nvSpPr>
        <p:spPr/>
        <p:txBody>
          <a:bodyPr/>
          <a:lstStyle/>
          <a:p>
            <a:r>
              <a:rPr lang="en-IE" dirty="0"/>
              <a:t>A note: Destination Earth </a:t>
            </a:r>
            <a:r>
              <a:rPr lang="en-IE" sz="4800" dirty="0"/>
              <a:t>&gt;</a:t>
            </a:r>
            <a:r>
              <a:rPr lang="en-IE" dirty="0"/>
              <a:t> Copernicus</a:t>
            </a:r>
            <a:endParaRPr lang="en-US" dirty="0"/>
          </a:p>
        </p:txBody>
      </p:sp>
      <p:sp>
        <p:nvSpPr>
          <p:cNvPr id="5" name="Content Placeholder 4"/>
          <p:cNvSpPr>
            <a:spLocks noGrp="1"/>
          </p:cNvSpPr>
          <p:nvPr>
            <p:ph idx="1"/>
          </p:nvPr>
        </p:nvSpPr>
        <p:spPr>
          <a:xfrm>
            <a:off x="838200" y="1642745"/>
            <a:ext cx="10905699" cy="4226832"/>
          </a:xfrm>
        </p:spPr>
        <p:txBody>
          <a:bodyPr/>
          <a:lstStyle/>
          <a:p>
            <a:pPr>
              <a:spcAft>
                <a:spcPts val="600"/>
              </a:spcAft>
              <a:buFont typeface="Wingdings" panose="05000000000000000000" pitchFamily="2" charset="2"/>
              <a:buChar char="ü"/>
            </a:pPr>
            <a:r>
              <a:rPr lang="en-US" dirty="0"/>
              <a:t>Core platform will use data to build and update DT models (own intelligence layer with own modelling, simulation and prediction capabilities); offer users “what if” scenarios and allow them to generate their own </a:t>
            </a:r>
          </a:p>
          <a:p>
            <a:pPr>
              <a:spcBef>
                <a:spcPts val="1800"/>
              </a:spcBef>
              <a:spcAft>
                <a:spcPts val="0"/>
              </a:spcAft>
              <a:buFont typeface="Wingdings" panose="05000000000000000000" pitchFamily="2" charset="2"/>
              <a:buChar char="ü"/>
            </a:pPr>
            <a:r>
              <a:rPr lang="en-US" dirty="0"/>
              <a:t>First DTs close to EO but still going beyond </a:t>
            </a:r>
          </a:p>
          <a:p>
            <a:pPr lvl="1">
              <a:spcAft>
                <a:spcPts val="0"/>
              </a:spcAft>
              <a:buFont typeface="Wingdings" panose="05000000000000000000" pitchFamily="2" charset="2"/>
              <a:buChar char="ü"/>
            </a:pPr>
            <a:r>
              <a:rPr lang="en-US" dirty="0"/>
              <a:t>E.g. by including prognostic simulation models, impact models (VA) as well as user-interfaces and QM for non-expert users (“science for policy”))</a:t>
            </a:r>
          </a:p>
          <a:p>
            <a:pPr>
              <a:spcBef>
                <a:spcPts val="1800"/>
              </a:spcBef>
              <a:spcAft>
                <a:spcPts val="0"/>
              </a:spcAft>
              <a:buFont typeface="Wingdings" panose="05000000000000000000" pitchFamily="2" charset="2"/>
              <a:buChar char="ü"/>
            </a:pPr>
            <a:r>
              <a:rPr lang="en-US" dirty="0"/>
              <a:t>Future DTs will depart from the Copernicus data and service logic to offer a wealth of many other “what if” scenarios in many different areas of activity</a:t>
            </a:r>
          </a:p>
          <a:p>
            <a:pPr lvl="1">
              <a:spcAft>
                <a:spcPts val="0"/>
              </a:spcAft>
              <a:buFont typeface="Wingdings" panose="05000000000000000000" pitchFamily="2" charset="2"/>
              <a:buChar char="ü"/>
            </a:pPr>
            <a:r>
              <a:rPr lang="en-US" dirty="0"/>
              <a:t>Clear delineation between DestinE &amp; Copernicus</a:t>
            </a:r>
          </a:p>
          <a:p>
            <a:pPr lvl="1">
              <a:buFont typeface="Wingdings" panose="05000000000000000000" pitchFamily="2" charset="2"/>
              <a:buChar char="ü"/>
            </a:pPr>
            <a:r>
              <a:rPr lang="en-US" dirty="0"/>
              <a:t>Mapping of interfaces</a:t>
            </a:r>
            <a:endParaRPr lang="en-IE" dirty="0"/>
          </a:p>
          <a:p>
            <a:endParaRPr lang="en-IE" dirty="0"/>
          </a:p>
        </p:txBody>
      </p:sp>
    </p:spTree>
    <p:extLst>
      <p:ext uri="{BB962C8B-B14F-4D97-AF65-F5344CB8AC3E}">
        <p14:creationId xmlns:p14="http://schemas.microsoft.com/office/powerpoint/2010/main" val="150207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2299199"/>
              </p:ext>
            </p:extLst>
          </p:nvPr>
        </p:nvGraphicFramePr>
        <p:xfrm>
          <a:off x="838200" y="1542198"/>
          <a:ext cx="10906125" cy="451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970722" y="414620"/>
            <a:ext cx="10515600" cy="782357"/>
          </a:xfrm>
        </p:spPr>
        <p:txBody>
          <a:bodyPr/>
          <a:lstStyle/>
          <a:p>
            <a:r>
              <a:rPr lang="fr-BE" dirty="0" err="1"/>
              <a:t>DestinE</a:t>
            </a:r>
            <a:r>
              <a:rPr lang="fr-BE" dirty="0"/>
              <a:t> – how </a:t>
            </a:r>
            <a:r>
              <a:rPr lang="fr-BE" dirty="0" err="1"/>
              <a:t>we</a:t>
            </a:r>
            <a:r>
              <a:rPr lang="fr-BE" dirty="0"/>
              <a:t> </a:t>
            </a:r>
            <a:r>
              <a:rPr lang="fr-BE" dirty="0" err="1"/>
              <a:t>build</a:t>
            </a:r>
            <a:r>
              <a:rPr lang="fr-BE" dirty="0"/>
              <a:t> </a:t>
            </a:r>
            <a:r>
              <a:rPr lang="fr-BE" dirty="0" err="1"/>
              <a:t>it</a:t>
            </a:r>
            <a:endParaRPr lang="en-GB" dirty="0"/>
          </a:p>
        </p:txBody>
      </p:sp>
      <p:sp>
        <p:nvSpPr>
          <p:cNvPr id="6" name="TextBox 5"/>
          <p:cNvSpPr txBox="1"/>
          <p:nvPr/>
        </p:nvSpPr>
        <p:spPr>
          <a:xfrm>
            <a:off x="6578219" y="1897039"/>
            <a:ext cx="3138985" cy="3416320"/>
          </a:xfrm>
          <a:prstGeom prst="rect">
            <a:avLst/>
          </a:prstGeom>
          <a:noFill/>
        </p:spPr>
        <p:txBody>
          <a:bodyPr wrap="square" rtlCol="0">
            <a:spAutoFit/>
          </a:bodyPr>
          <a:lstStyle/>
          <a:p>
            <a:r>
              <a:rPr lang="en-GB" b="1" dirty="0"/>
              <a:t>European Commission </a:t>
            </a:r>
            <a:r>
              <a:rPr lang="en-GB" dirty="0"/>
              <a:t>(DG CNECT, JRC, Other DGs) </a:t>
            </a:r>
          </a:p>
          <a:p>
            <a:endParaRPr lang="en-GB" dirty="0"/>
          </a:p>
          <a:p>
            <a:r>
              <a:rPr lang="fr-BE" b="1" dirty="0"/>
              <a:t>EU </a:t>
            </a:r>
            <a:r>
              <a:rPr lang="fr-BE" b="1" dirty="0" err="1"/>
              <a:t>Member</a:t>
            </a:r>
            <a:r>
              <a:rPr lang="fr-BE" b="1" dirty="0"/>
              <a:t> States </a:t>
            </a:r>
          </a:p>
          <a:p>
            <a:r>
              <a:rPr lang="fr-BE" dirty="0"/>
              <a:t>(Digital Europe Programme)</a:t>
            </a:r>
            <a:endParaRPr lang="en-GB" dirty="0"/>
          </a:p>
          <a:p>
            <a:endParaRPr lang="en-GB" b="1" dirty="0"/>
          </a:p>
          <a:p>
            <a:r>
              <a:rPr lang="en-GB" b="1" dirty="0"/>
              <a:t>ESA/ECMWF/EUMETSAT</a:t>
            </a:r>
          </a:p>
          <a:p>
            <a:r>
              <a:rPr lang="en-GB" dirty="0"/>
              <a:t>(technical preparations) </a:t>
            </a:r>
          </a:p>
          <a:p>
            <a:endParaRPr lang="en-GB" dirty="0"/>
          </a:p>
          <a:p>
            <a:r>
              <a:rPr lang="en-GB" b="1" dirty="0"/>
              <a:t>Stakeholder workshops</a:t>
            </a:r>
          </a:p>
          <a:p>
            <a:endParaRPr lang="en-GB" dirty="0"/>
          </a:p>
        </p:txBody>
      </p:sp>
    </p:spTree>
    <p:extLst>
      <p:ext uri="{BB962C8B-B14F-4D97-AF65-F5344CB8AC3E}">
        <p14:creationId xmlns:p14="http://schemas.microsoft.com/office/powerpoint/2010/main" val="256862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283" y="166940"/>
            <a:ext cx="9828278" cy="936625"/>
          </a:xfrm>
        </p:spPr>
        <p:txBody>
          <a:bodyPr/>
          <a:lstStyle/>
          <a:p>
            <a:r>
              <a:rPr lang="en-IE" dirty="0"/>
              <a:t>Final remarks</a:t>
            </a:r>
            <a:endParaRPr lang="en-GB" dirty="0"/>
          </a:p>
        </p:txBody>
      </p:sp>
      <p:sp>
        <p:nvSpPr>
          <p:cNvPr id="12" name="Content Placeholder 1"/>
          <p:cNvSpPr txBox="1">
            <a:spLocks/>
          </p:cNvSpPr>
          <p:nvPr/>
        </p:nvSpPr>
        <p:spPr>
          <a:xfrm>
            <a:off x="1041283" y="1411761"/>
            <a:ext cx="10617317" cy="49071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000"/>
              </a:spcAft>
              <a:buClr>
                <a:schemeClr val="bg1"/>
              </a:buClr>
            </a:pPr>
            <a:r>
              <a:rPr lang="en-US" sz="3000" b="1" dirty="0">
                <a:solidFill>
                  <a:schemeClr val="tx2"/>
                </a:solidFill>
                <a:cs typeface="Calibri" panose="020F0502020204030204" pitchFamily="34" charset="0"/>
              </a:rPr>
              <a:t>Long-term initiative </a:t>
            </a:r>
          </a:p>
          <a:p>
            <a:pPr>
              <a:lnSpc>
                <a:spcPct val="50000"/>
              </a:lnSpc>
              <a:spcAft>
                <a:spcPts val="0"/>
              </a:spcAft>
              <a:buClr>
                <a:schemeClr val="bg1"/>
              </a:buClr>
            </a:pPr>
            <a:endParaRPr lang="en-US" sz="3000" b="1" dirty="0">
              <a:solidFill>
                <a:schemeClr val="tx2"/>
              </a:solidFill>
              <a:cs typeface="Calibri" panose="020F0502020204030204" pitchFamily="34" charset="0"/>
            </a:endParaRPr>
          </a:p>
          <a:p>
            <a:pPr>
              <a:spcAft>
                <a:spcPts val="1000"/>
              </a:spcAft>
              <a:buClr>
                <a:schemeClr val="bg1"/>
              </a:buClr>
            </a:pPr>
            <a:r>
              <a:rPr lang="en-US" sz="3000" b="1" dirty="0">
                <a:solidFill>
                  <a:schemeClr val="tx2"/>
                </a:solidFill>
                <a:cs typeface="Calibri" panose="020F0502020204030204" pitchFamily="34" charset="0"/>
              </a:rPr>
              <a:t>Timing: </a:t>
            </a:r>
          </a:p>
          <a:p>
            <a:pPr>
              <a:spcAft>
                <a:spcPts val="1000"/>
              </a:spcAft>
              <a:buClr>
                <a:schemeClr val="bg1"/>
              </a:buClr>
            </a:pPr>
            <a:r>
              <a:rPr lang="en-US" sz="3000" dirty="0">
                <a:solidFill>
                  <a:schemeClr val="tx2"/>
                </a:solidFill>
                <a:cs typeface="Calibri" panose="020F0502020204030204" pitchFamily="34" charset="0"/>
              </a:rPr>
              <a:t>	</a:t>
            </a:r>
            <a:r>
              <a:rPr lang="en-US" dirty="0">
                <a:solidFill>
                  <a:schemeClr val="tx2"/>
                </a:solidFill>
                <a:cs typeface="Calibri" panose="020F0502020204030204" pitchFamily="34" charset="0"/>
              </a:rPr>
              <a:t>1</a:t>
            </a:r>
            <a:r>
              <a:rPr lang="en-US" baseline="30000" dirty="0">
                <a:solidFill>
                  <a:schemeClr val="tx2"/>
                </a:solidFill>
                <a:cs typeface="Calibri" panose="020F0502020204030204" pitchFamily="34" charset="0"/>
              </a:rPr>
              <a:t>st</a:t>
            </a:r>
            <a:r>
              <a:rPr lang="en-US" dirty="0">
                <a:solidFill>
                  <a:schemeClr val="tx2"/>
                </a:solidFill>
                <a:cs typeface="Calibri" panose="020F0502020204030204" pitchFamily="34" charset="0"/>
              </a:rPr>
              <a:t> steps: core platform &amp; 2 priority DTs</a:t>
            </a:r>
          </a:p>
          <a:p>
            <a:pPr>
              <a:spcAft>
                <a:spcPts val="1000"/>
              </a:spcAft>
              <a:buClr>
                <a:schemeClr val="bg1"/>
              </a:buClr>
            </a:pPr>
            <a:r>
              <a:rPr lang="en-US" dirty="0">
                <a:solidFill>
                  <a:schemeClr val="tx2"/>
                </a:solidFill>
                <a:cs typeface="Calibri" panose="020F0502020204030204" pitchFamily="34" charset="0"/>
              </a:rPr>
              <a:t>	End 2023: offering cloud services from these DTs</a:t>
            </a:r>
          </a:p>
          <a:p>
            <a:pPr>
              <a:lnSpc>
                <a:spcPct val="50000"/>
              </a:lnSpc>
              <a:spcAft>
                <a:spcPts val="0"/>
              </a:spcAft>
              <a:buClr>
                <a:schemeClr val="bg1"/>
              </a:buClr>
            </a:pPr>
            <a:endParaRPr lang="en-US" sz="3000" dirty="0">
              <a:solidFill>
                <a:schemeClr val="tx2"/>
              </a:solidFill>
              <a:cs typeface="Calibri" panose="020F0502020204030204" pitchFamily="34" charset="0"/>
            </a:endParaRPr>
          </a:p>
          <a:p>
            <a:pPr>
              <a:spcAft>
                <a:spcPts val="1000"/>
              </a:spcAft>
              <a:buClr>
                <a:schemeClr val="bg1"/>
              </a:buClr>
            </a:pPr>
            <a:r>
              <a:rPr lang="en-US" sz="3000" dirty="0">
                <a:solidFill>
                  <a:schemeClr val="tx2"/>
                </a:solidFill>
                <a:cs typeface="Calibri" panose="020F0502020204030204" pitchFamily="34" charset="0"/>
              </a:rPr>
              <a:t>Resources will be </a:t>
            </a:r>
            <a:r>
              <a:rPr lang="en-US" sz="3000" b="1" dirty="0">
                <a:solidFill>
                  <a:schemeClr val="tx2"/>
                </a:solidFill>
                <a:cs typeface="Calibri" panose="020F0502020204030204" pitchFamily="34" charset="0"/>
              </a:rPr>
              <a:t>procured</a:t>
            </a:r>
            <a:r>
              <a:rPr lang="en-US" sz="3000" dirty="0">
                <a:solidFill>
                  <a:schemeClr val="tx2"/>
                </a:solidFill>
                <a:cs typeface="Calibri" panose="020F0502020204030204" pitchFamily="34" charset="0"/>
              </a:rPr>
              <a:t> via a few key European implementation partners </a:t>
            </a:r>
          </a:p>
          <a:p>
            <a:pPr>
              <a:lnSpc>
                <a:spcPct val="50000"/>
              </a:lnSpc>
              <a:spcAft>
                <a:spcPts val="0"/>
              </a:spcAft>
              <a:buClr>
                <a:schemeClr val="bg1"/>
              </a:buClr>
            </a:pPr>
            <a:endParaRPr lang="en-US" sz="3000" dirty="0">
              <a:solidFill>
                <a:schemeClr val="tx2"/>
              </a:solidFill>
              <a:cs typeface="Calibri" panose="020F0502020204030204" pitchFamily="34" charset="0"/>
            </a:endParaRPr>
          </a:p>
          <a:p>
            <a:pPr>
              <a:spcAft>
                <a:spcPts val="1000"/>
              </a:spcAft>
              <a:buClr>
                <a:schemeClr val="bg1"/>
              </a:buClr>
            </a:pPr>
            <a:r>
              <a:rPr lang="en-US" sz="3000" b="1" dirty="0">
                <a:solidFill>
                  <a:schemeClr val="tx2"/>
                </a:solidFill>
                <a:cs typeface="Calibri" panose="020F0502020204030204" pitchFamily="34" charset="0"/>
              </a:rPr>
              <a:t>Governance</a:t>
            </a:r>
            <a:r>
              <a:rPr lang="en-US" sz="3000" dirty="0">
                <a:solidFill>
                  <a:schemeClr val="tx2"/>
                </a:solidFill>
                <a:cs typeface="Calibri" panose="020F0502020204030204" pitchFamily="34" charset="0"/>
              </a:rPr>
              <a:t> as light as possible &amp; focus on operation rather than administration </a:t>
            </a:r>
          </a:p>
          <a:p>
            <a:pPr>
              <a:spcAft>
                <a:spcPts val="1000"/>
              </a:spcAft>
              <a:buClr>
                <a:schemeClr val="bg1"/>
              </a:buClr>
            </a:pPr>
            <a:endParaRPr lang="en-US" sz="2600" dirty="0">
              <a:solidFill>
                <a:schemeClr val="tx2"/>
              </a:solidFill>
              <a:cs typeface="Calibri" panose="020F0502020204030204" pitchFamily="34" charset="0"/>
            </a:endParaRPr>
          </a:p>
          <a:p>
            <a:pPr>
              <a:spcAft>
                <a:spcPts val="1000"/>
              </a:spcAft>
              <a:buClr>
                <a:schemeClr val="bg1"/>
              </a:buClr>
            </a:pPr>
            <a:endParaRPr lang="en-US" sz="2600" dirty="0">
              <a:solidFill>
                <a:schemeClr val="tx2"/>
              </a:solidFill>
              <a:cs typeface="Calibri" panose="020F0502020204030204" pitchFamily="34" charset="0"/>
            </a:endParaRPr>
          </a:p>
          <a:p>
            <a:pPr>
              <a:spcAft>
                <a:spcPts val="1000"/>
              </a:spcAft>
              <a:buClr>
                <a:schemeClr val="bg1"/>
              </a:buClr>
            </a:pPr>
            <a:endParaRPr lang="en-US" sz="2600" dirty="0">
              <a:solidFill>
                <a:schemeClr val="tx2"/>
              </a:solidFill>
              <a:cs typeface="Calibri" panose="020F0502020204030204" pitchFamily="34" charset="0"/>
            </a:endParaRPr>
          </a:p>
        </p:txBody>
      </p:sp>
    </p:spTree>
    <p:extLst>
      <p:ext uri="{BB962C8B-B14F-4D97-AF65-F5344CB8AC3E}">
        <p14:creationId xmlns:p14="http://schemas.microsoft.com/office/powerpoint/2010/main" val="133877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a:xfrm>
            <a:off x="1041283" y="1411761"/>
            <a:ext cx="10617317" cy="49071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Aft>
                <a:spcPts val="0"/>
              </a:spcAft>
              <a:buClr>
                <a:schemeClr val="bg1"/>
              </a:buClr>
            </a:pPr>
            <a:endParaRPr lang="en-US" sz="5000" b="1" dirty="0">
              <a:solidFill>
                <a:schemeClr val="tx2"/>
              </a:solidFill>
              <a:cs typeface="Calibri" panose="020F0502020204030204" pitchFamily="34" charset="0"/>
            </a:endParaRPr>
          </a:p>
          <a:p>
            <a:pPr algn="ctr">
              <a:spcAft>
                <a:spcPts val="1000"/>
              </a:spcAft>
              <a:buClr>
                <a:schemeClr val="bg1"/>
              </a:buClr>
            </a:pPr>
            <a:r>
              <a:rPr lang="en-US" sz="5000" b="1" dirty="0">
                <a:solidFill>
                  <a:schemeClr val="tx2"/>
                </a:solidFill>
                <a:cs typeface="Calibri" panose="020F0502020204030204" pitchFamily="34" charset="0"/>
              </a:rPr>
              <a:t>What is Destination Earth </a:t>
            </a:r>
            <a:r>
              <a:rPr lang="en-US" sz="5000" b="1" u="sng" dirty="0">
                <a:solidFill>
                  <a:schemeClr val="tx2"/>
                </a:solidFill>
                <a:cs typeface="Calibri" panose="020F0502020204030204" pitchFamily="34" charset="0"/>
              </a:rPr>
              <a:t>not </a:t>
            </a:r>
            <a:r>
              <a:rPr lang="en-US" sz="5000" b="1" dirty="0">
                <a:solidFill>
                  <a:schemeClr val="tx2"/>
                </a:solidFill>
                <a:cs typeface="Calibri" panose="020F0502020204030204" pitchFamily="34" charset="0"/>
              </a:rPr>
              <a:t>?</a:t>
            </a:r>
            <a:endParaRPr lang="en-US" sz="5000" b="1" u="sng" dirty="0">
              <a:solidFill>
                <a:schemeClr val="tx2"/>
              </a:solidFill>
              <a:cs typeface="Calibri" panose="020F0502020204030204" pitchFamily="34" charset="0"/>
            </a:endParaRPr>
          </a:p>
          <a:p>
            <a:pPr algn="ctr">
              <a:spcAft>
                <a:spcPts val="1000"/>
              </a:spcAft>
              <a:buClr>
                <a:schemeClr val="bg1"/>
              </a:buClr>
            </a:pPr>
            <a:r>
              <a:rPr lang="en-US" sz="5000" b="1" dirty="0">
                <a:solidFill>
                  <a:schemeClr val="tx2"/>
                </a:solidFill>
                <a:cs typeface="Calibri" panose="020F0502020204030204" pitchFamily="34" charset="0"/>
              </a:rPr>
              <a:t>What is it ?</a:t>
            </a:r>
          </a:p>
          <a:p>
            <a:pPr algn="ctr">
              <a:spcAft>
                <a:spcPts val="1000"/>
              </a:spcAft>
              <a:buClr>
                <a:schemeClr val="bg1"/>
              </a:buClr>
            </a:pPr>
            <a:r>
              <a:rPr lang="en-US" sz="5000" b="1" dirty="0">
                <a:solidFill>
                  <a:schemeClr val="tx2"/>
                </a:solidFill>
                <a:cs typeface="Calibri" panose="020F0502020204030204" pitchFamily="34" charset="0"/>
              </a:rPr>
              <a:t>What is the problem ?</a:t>
            </a:r>
            <a:endParaRPr lang="en-US" sz="5000" dirty="0">
              <a:solidFill>
                <a:schemeClr val="tx2"/>
              </a:solidFill>
              <a:cs typeface="Calibri" panose="020F0502020204030204" pitchFamily="34" charset="0"/>
            </a:endParaRPr>
          </a:p>
        </p:txBody>
      </p:sp>
    </p:spTree>
    <p:extLst>
      <p:ext uri="{BB962C8B-B14F-4D97-AF65-F5344CB8AC3E}">
        <p14:creationId xmlns:p14="http://schemas.microsoft.com/office/powerpoint/2010/main" val="403413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283" y="166940"/>
            <a:ext cx="9828278" cy="936625"/>
          </a:xfrm>
        </p:spPr>
        <p:txBody>
          <a:bodyPr/>
          <a:lstStyle/>
          <a:p>
            <a:r>
              <a:rPr lang="en-IE" dirty="0"/>
              <a:t>What is the type of problem?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054" y="1320633"/>
            <a:ext cx="6839519" cy="4801342"/>
          </a:xfrm>
          <a:prstGeom prst="rect">
            <a:avLst/>
          </a:prstGeom>
        </p:spPr>
      </p:pic>
      <p:sp>
        <p:nvSpPr>
          <p:cNvPr id="4" name="Rectangle 3"/>
          <p:cNvSpPr/>
          <p:nvPr/>
        </p:nvSpPr>
        <p:spPr>
          <a:xfrm>
            <a:off x="1786029" y="6121975"/>
            <a:ext cx="8081301" cy="369332"/>
          </a:xfrm>
          <a:prstGeom prst="rect">
            <a:avLst/>
          </a:prstGeom>
        </p:spPr>
        <p:txBody>
          <a:bodyPr wrap="square">
            <a:spAutoFit/>
          </a:bodyPr>
          <a:lstStyle/>
          <a:p>
            <a:r>
              <a:rPr lang="en-US" dirty="0">
                <a:solidFill>
                  <a:srgbClr val="000000"/>
                </a:solidFill>
                <a:latin typeface="Verdana" panose="020B0604030504040204" pitchFamily="34" charset="0"/>
              </a:rPr>
              <a:t>Successive "recommended values" of the fine-structure constant</a:t>
            </a:r>
            <a:endParaRPr lang="en-GB" dirty="0"/>
          </a:p>
        </p:txBody>
      </p:sp>
      <p:sp>
        <p:nvSpPr>
          <p:cNvPr id="5" name="Rectangle 4"/>
          <p:cNvSpPr/>
          <p:nvPr/>
        </p:nvSpPr>
        <p:spPr>
          <a:xfrm>
            <a:off x="8825552" y="5344068"/>
            <a:ext cx="3366448" cy="369332"/>
          </a:xfrm>
          <a:prstGeom prst="rect">
            <a:avLst/>
          </a:prstGeom>
        </p:spPr>
        <p:txBody>
          <a:bodyPr wrap="square">
            <a:spAutoFit/>
          </a:bodyPr>
          <a:lstStyle/>
          <a:p>
            <a:r>
              <a:rPr lang="en-GB" dirty="0"/>
              <a:t>Source: http://www.nusap.net</a:t>
            </a:r>
          </a:p>
        </p:txBody>
      </p:sp>
    </p:spTree>
    <p:extLst>
      <p:ext uri="{BB962C8B-B14F-4D97-AF65-F5344CB8AC3E}">
        <p14:creationId xmlns:p14="http://schemas.microsoft.com/office/powerpoint/2010/main" val="347316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283" y="166940"/>
            <a:ext cx="9828278" cy="936625"/>
          </a:xfrm>
        </p:spPr>
        <p:txBody>
          <a:bodyPr/>
          <a:lstStyle/>
          <a:p>
            <a:r>
              <a:rPr lang="en-IE" dirty="0"/>
              <a:t>What is the problem? </a:t>
            </a:r>
            <a:endParaRPr lang="en-GB" dirty="0"/>
          </a:p>
        </p:txBody>
      </p:sp>
      <p:sp>
        <p:nvSpPr>
          <p:cNvPr id="12" name="Content Placeholder 1"/>
          <p:cNvSpPr txBox="1">
            <a:spLocks/>
          </p:cNvSpPr>
          <p:nvPr/>
        </p:nvSpPr>
        <p:spPr>
          <a:xfrm>
            <a:off x="1041283" y="1288929"/>
            <a:ext cx="10617317" cy="49071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000"/>
              </a:spcAft>
              <a:buClr>
                <a:schemeClr val="bg1"/>
              </a:buClr>
            </a:pPr>
            <a:endParaRPr lang="en-US" sz="2600" dirty="0">
              <a:solidFill>
                <a:schemeClr val="tx2"/>
              </a:solidFill>
              <a:cs typeface="Calibri" panose="020F0502020204030204" pitchFamily="34" charset="0"/>
            </a:endParaRPr>
          </a:p>
          <a:p>
            <a:pPr>
              <a:spcAft>
                <a:spcPts val="1000"/>
              </a:spcAft>
              <a:buClr>
                <a:schemeClr val="bg1"/>
              </a:buClr>
            </a:pPr>
            <a:r>
              <a:rPr lang="en-US" sz="2600" b="1" dirty="0">
                <a:solidFill>
                  <a:schemeClr val="tx2"/>
                </a:solidFill>
                <a:cs typeface="Calibri" panose="020F0502020204030204" pitchFamily="34" charset="0"/>
              </a:rPr>
              <a:t>Modelling has become so complex and a black box for many non-experts (and some experts too) that it seriously limits the transfer of knowledge generated to decision-makers, incl. the public, resulting in loss of trust </a:t>
            </a:r>
            <a:r>
              <a:rPr lang="en-US" sz="2600" i="1" dirty="0">
                <a:solidFill>
                  <a:schemeClr val="tx2"/>
                </a:solidFill>
                <a:cs typeface="Calibri" panose="020F0502020204030204" pitchFamily="34" charset="0"/>
              </a:rPr>
              <a:t>(cf. e.g. financial crisis, climate change debate, pandemics, …).</a:t>
            </a:r>
          </a:p>
          <a:p>
            <a:pPr>
              <a:spcAft>
                <a:spcPts val="1000"/>
              </a:spcAft>
              <a:buClr>
                <a:schemeClr val="bg1"/>
              </a:buClr>
            </a:pPr>
            <a:endParaRPr lang="en-US" sz="2600" dirty="0">
              <a:solidFill>
                <a:schemeClr val="tx2"/>
              </a:solidFill>
              <a:cs typeface="Calibri" panose="020F0502020204030204" pitchFamily="34" charset="0"/>
            </a:endParaRPr>
          </a:p>
          <a:p>
            <a:pPr>
              <a:spcAft>
                <a:spcPts val="1000"/>
              </a:spcAft>
              <a:buClr>
                <a:schemeClr val="bg1"/>
              </a:buClr>
            </a:pPr>
            <a:r>
              <a:rPr lang="en-US" sz="2600" dirty="0">
                <a:solidFill>
                  <a:schemeClr val="tx2"/>
                </a:solidFill>
                <a:cs typeface="Calibri" panose="020F0502020204030204" pitchFamily="34" charset="0"/>
              </a:rPr>
              <a:t>DestinE is very much needed to cover a number of important service &amp; scientific gaps in relation to how evidence-based policy support is currently done vis-à-vis key societal challenges such as those addressed by the EU Green Deal. </a:t>
            </a:r>
          </a:p>
          <a:p>
            <a:pPr>
              <a:spcAft>
                <a:spcPts val="1000"/>
              </a:spcAft>
              <a:buClr>
                <a:schemeClr val="bg1"/>
              </a:buClr>
            </a:pPr>
            <a:endParaRPr lang="en-US" dirty="0">
              <a:solidFill>
                <a:schemeClr val="tx2"/>
              </a:solidFill>
              <a:cs typeface="Calibri" panose="020F0502020204030204" pitchFamily="34" charset="0"/>
            </a:endParaRPr>
          </a:p>
        </p:txBody>
      </p:sp>
    </p:spTree>
    <p:extLst>
      <p:ext uri="{BB962C8B-B14F-4D97-AF65-F5344CB8AC3E}">
        <p14:creationId xmlns:p14="http://schemas.microsoft.com/office/powerpoint/2010/main" val="73403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283" y="166940"/>
            <a:ext cx="9828278" cy="936625"/>
          </a:xfrm>
        </p:spPr>
        <p:txBody>
          <a:bodyPr/>
          <a:lstStyle/>
          <a:p>
            <a:r>
              <a:rPr lang="en-IE" dirty="0"/>
              <a:t>What is the problem? </a:t>
            </a:r>
            <a:endParaRPr lang="en-GB" dirty="0"/>
          </a:p>
        </p:txBody>
      </p:sp>
      <p:sp>
        <p:nvSpPr>
          <p:cNvPr id="12" name="Content Placeholder 1"/>
          <p:cNvSpPr txBox="1">
            <a:spLocks/>
          </p:cNvSpPr>
          <p:nvPr/>
        </p:nvSpPr>
        <p:spPr>
          <a:xfrm>
            <a:off x="1041283" y="1288929"/>
            <a:ext cx="10617317" cy="49071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000"/>
              </a:spcAft>
              <a:buClr>
                <a:schemeClr val="bg1"/>
              </a:buClr>
            </a:pPr>
            <a:endParaRPr lang="en-US" dirty="0">
              <a:solidFill>
                <a:schemeClr val="tx2"/>
              </a:solidFill>
              <a:cs typeface="Calibri" panose="020F0502020204030204" pitchFamily="34" charset="0"/>
            </a:endParaRPr>
          </a:p>
          <a:p>
            <a:pPr>
              <a:spcAft>
                <a:spcPts val="1000"/>
              </a:spcAft>
              <a:buClr>
                <a:schemeClr val="bg1"/>
              </a:buClr>
            </a:pPr>
            <a:r>
              <a:rPr lang="en-US" b="1" dirty="0">
                <a:solidFill>
                  <a:schemeClr val="tx2"/>
                </a:solidFill>
                <a:cs typeface="Calibri" panose="020F0502020204030204" pitchFamily="34" charset="0"/>
              </a:rPr>
              <a:t>DestinE is about much more than running bigger problems on bigger computers.</a:t>
            </a:r>
            <a:r>
              <a:rPr lang="en-US" dirty="0">
                <a:solidFill>
                  <a:schemeClr val="tx2"/>
                </a:solidFill>
                <a:cs typeface="Calibri" panose="020F0502020204030204" pitchFamily="34" charset="0"/>
              </a:rPr>
              <a:t> It particularly needs creating an open &amp; flexible SW infrastructure that allows non-experts to intervene in a workflow at a particular point and thus at a level of complexity which matches the specific interests and background knowledge of the user. This SW adaptation to the future architecture of DestinE is a major investment effort.</a:t>
            </a:r>
          </a:p>
          <a:p>
            <a:pPr>
              <a:spcAft>
                <a:spcPts val="1000"/>
              </a:spcAft>
              <a:buClr>
                <a:schemeClr val="bg1"/>
              </a:buClr>
            </a:pPr>
            <a:endParaRPr lang="en-US" dirty="0">
              <a:solidFill>
                <a:schemeClr val="tx2"/>
              </a:solidFill>
              <a:cs typeface="Calibri" panose="020F0502020204030204" pitchFamily="34" charset="0"/>
            </a:endParaRPr>
          </a:p>
          <a:p>
            <a:pPr>
              <a:spcAft>
                <a:spcPts val="1000"/>
              </a:spcAft>
              <a:buClr>
                <a:schemeClr val="bg1"/>
              </a:buClr>
            </a:pPr>
            <a:r>
              <a:rPr lang="en-US" b="1" dirty="0">
                <a:solidFill>
                  <a:schemeClr val="tx2"/>
                </a:solidFill>
                <a:cs typeface="Calibri" panose="020F0502020204030204" pitchFamily="34" charset="0"/>
              </a:rPr>
              <a:t>DestinE needs a novel science and user oriented approach</a:t>
            </a:r>
            <a:r>
              <a:rPr lang="en-US" dirty="0">
                <a:solidFill>
                  <a:schemeClr val="tx2"/>
                </a:solidFill>
                <a:cs typeface="Calibri" panose="020F0502020204030204" pitchFamily="34" charset="0"/>
              </a:rPr>
              <a:t>, which needs wide engagement with Earth-system, impact sector and digital infrastructure communities through sharing of codes and data ("Open Science") but also synergy with science and user oriented funding programs (e.g. Horizon Europe).</a:t>
            </a:r>
          </a:p>
        </p:txBody>
      </p:sp>
    </p:spTree>
    <p:extLst>
      <p:ext uri="{BB962C8B-B14F-4D97-AF65-F5344CB8AC3E}">
        <p14:creationId xmlns:p14="http://schemas.microsoft.com/office/powerpoint/2010/main" val="393758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00972"/>
            <a:ext cx="10515600" cy="782357"/>
          </a:xfrm>
        </p:spPr>
        <p:txBody>
          <a:bodyPr/>
          <a:lstStyle/>
          <a:p>
            <a:r>
              <a:rPr lang="en-GB" dirty="0"/>
              <a:t>Policy context &amp; key objectives</a:t>
            </a:r>
          </a:p>
        </p:txBody>
      </p:sp>
      <p:graphicFrame>
        <p:nvGraphicFramePr>
          <p:cNvPr id="9" name="Diagram 8"/>
          <p:cNvGraphicFramePr/>
          <p:nvPr>
            <p:extLst>
              <p:ext uri="{D42A27DB-BD31-4B8C-83A1-F6EECF244321}">
                <p14:modId xmlns:p14="http://schemas.microsoft.com/office/powerpoint/2010/main" val="1861444875"/>
              </p:ext>
            </p:extLst>
          </p:nvPr>
        </p:nvGraphicFramePr>
        <p:xfrm>
          <a:off x="637235" y="2473366"/>
          <a:ext cx="4280206" cy="403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1"/>
          <p:cNvSpPr txBox="1">
            <a:spLocks/>
          </p:cNvSpPr>
          <p:nvPr/>
        </p:nvSpPr>
        <p:spPr>
          <a:xfrm>
            <a:off x="637234" y="1639220"/>
            <a:ext cx="4384569" cy="460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b="1" dirty="0"/>
              <a:t>Key initiative, announced in:</a:t>
            </a:r>
            <a:endParaRPr lang="en-GB" dirty="0"/>
          </a:p>
        </p:txBody>
      </p:sp>
      <p:sp>
        <p:nvSpPr>
          <p:cNvPr id="13" name="Content Placeholder 1"/>
          <p:cNvSpPr txBox="1">
            <a:spLocks/>
          </p:cNvSpPr>
          <p:nvPr/>
        </p:nvSpPr>
        <p:spPr>
          <a:xfrm>
            <a:off x="8755443" y="1674732"/>
            <a:ext cx="2329117" cy="460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b="1" dirty="0"/>
              <a:t>Aim and goals</a:t>
            </a:r>
            <a:endParaRPr lang="en-GB"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2051" y="2947653"/>
            <a:ext cx="2271305" cy="2271305"/>
          </a:xfrm>
          <a:prstGeom prst="rect">
            <a:avLst/>
          </a:prstGeom>
        </p:spPr>
      </p:pic>
      <p:sp>
        <p:nvSpPr>
          <p:cNvPr id="26" name="Freeform 25"/>
          <p:cNvSpPr/>
          <p:nvPr/>
        </p:nvSpPr>
        <p:spPr>
          <a:xfrm>
            <a:off x="8456766" y="3167629"/>
            <a:ext cx="3170960" cy="967167"/>
          </a:xfrm>
          <a:custGeom>
            <a:avLst/>
            <a:gdLst>
              <a:gd name="connsiteX0" fmla="*/ 0 w 1595258"/>
              <a:gd name="connsiteY0" fmla="*/ 0 h 1063505"/>
              <a:gd name="connsiteX1" fmla="*/ 1595258 w 1595258"/>
              <a:gd name="connsiteY1" fmla="*/ 0 h 1063505"/>
              <a:gd name="connsiteX2" fmla="*/ 1595258 w 1595258"/>
              <a:gd name="connsiteY2" fmla="*/ 1063505 h 1063505"/>
              <a:gd name="connsiteX3" fmla="*/ 0 w 1595258"/>
              <a:gd name="connsiteY3" fmla="*/ 1063505 h 1063505"/>
              <a:gd name="connsiteX4" fmla="*/ 0 w 1595258"/>
              <a:gd name="connsiteY4" fmla="*/ 0 h 1063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258" h="1063505">
                <a:moveTo>
                  <a:pt x="0" y="0"/>
                </a:moveTo>
                <a:lnTo>
                  <a:pt x="1595258" y="0"/>
                </a:lnTo>
                <a:lnTo>
                  <a:pt x="1595258" y="1063505"/>
                </a:lnTo>
                <a:lnTo>
                  <a:pt x="0" y="1063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just" defTabSz="666750">
              <a:lnSpc>
                <a:spcPct val="90000"/>
              </a:lnSpc>
              <a:spcBef>
                <a:spcPct val="0"/>
              </a:spcBef>
              <a:spcAft>
                <a:spcPct val="15000"/>
              </a:spcAft>
            </a:pPr>
            <a:r>
              <a:rPr lang="en-US" sz="1200" dirty="0"/>
              <a:t>U</a:t>
            </a:r>
            <a:r>
              <a:rPr lang="en-US" sz="1400" dirty="0"/>
              <a:t>se increased HPC capabilities</a:t>
            </a:r>
            <a:r>
              <a:rPr lang="en-US" sz="1400" dirty="0">
                <a:solidFill>
                  <a:srgbClr val="FF0000"/>
                </a:solidFill>
              </a:rPr>
              <a:t> </a:t>
            </a:r>
            <a:r>
              <a:rPr lang="en-US" sz="1400" dirty="0">
                <a:solidFill>
                  <a:schemeClr val="tx1"/>
                </a:solidFill>
              </a:rPr>
              <a:t>and AI tools </a:t>
            </a:r>
            <a:r>
              <a:rPr lang="en-US" sz="1400" dirty="0"/>
              <a:t>to develop a very high precision digital model of the Earth to monitor and simulate natural and human activity, supporting sustainable development</a:t>
            </a:r>
            <a:endParaRPr lang="en-US" sz="1400" kern="1200" dirty="0"/>
          </a:p>
        </p:txBody>
      </p:sp>
      <p:sp>
        <p:nvSpPr>
          <p:cNvPr id="27" name="Freeform 26"/>
          <p:cNvSpPr/>
          <p:nvPr/>
        </p:nvSpPr>
        <p:spPr>
          <a:xfrm>
            <a:off x="8408733" y="4706621"/>
            <a:ext cx="3218993" cy="671830"/>
          </a:xfrm>
          <a:custGeom>
            <a:avLst/>
            <a:gdLst>
              <a:gd name="connsiteX0" fmla="*/ 0 w 1595258"/>
              <a:gd name="connsiteY0" fmla="*/ 0 h 1063505"/>
              <a:gd name="connsiteX1" fmla="*/ 1595258 w 1595258"/>
              <a:gd name="connsiteY1" fmla="*/ 0 h 1063505"/>
              <a:gd name="connsiteX2" fmla="*/ 1595258 w 1595258"/>
              <a:gd name="connsiteY2" fmla="*/ 1063505 h 1063505"/>
              <a:gd name="connsiteX3" fmla="*/ 0 w 1595258"/>
              <a:gd name="connsiteY3" fmla="*/ 1063505 h 1063505"/>
              <a:gd name="connsiteX4" fmla="*/ 0 w 1595258"/>
              <a:gd name="connsiteY4" fmla="*/ 0 h 1063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258" h="1063505">
                <a:moveTo>
                  <a:pt x="0" y="0"/>
                </a:moveTo>
                <a:lnTo>
                  <a:pt x="1595258" y="0"/>
                </a:lnTo>
                <a:lnTo>
                  <a:pt x="1595258" y="1063505"/>
                </a:lnTo>
                <a:lnTo>
                  <a:pt x="0" y="1063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just" defTabSz="666750">
              <a:lnSpc>
                <a:spcPct val="90000"/>
              </a:lnSpc>
              <a:spcBef>
                <a:spcPct val="0"/>
              </a:spcBef>
              <a:spcAft>
                <a:spcPct val="15000"/>
              </a:spcAft>
            </a:pPr>
            <a:r>
              <a:rPr lang="en-US" sz="1400" dirty="0"/>
              <a:t>Develop a “Digital Twin” of the earth to support </a:t>
            </a:r>
            <a:r>
              <a:rPr lang="en-US" sz="1400" dirty="0">
                <a:solidFill>
                  <a:schemeClr val="tx1"/>
                </a:solidFill>
              </a:rPr>
              <a:t>verifiable</a:t>
            </a:r>
            <a:r>
              <a:rPr lang="en-US" sz="1400" dirty="0"/>
              <a:t> evidence-based EU policy-making and implementation</a:t>
            </a:r>
            <a:endParaRPr lang="en-US" sz="1400" kern="1200" dirty="0"/>
          </a:p>
        </p:txBody>
      </p:sp>
      <p:sp>
        <p:nvSpPr>
          <p:cNvPr id="29" name="Straight Connector 28"/>
          <p:cNvSpPr/>
          <p:nvPr/>
        </p:nvSpPr>
        <p:spPr>
          <a:xfrm flipV="1">
            <a:off x="8355766" y="2800397"/>
            <a:ext cx="3271960" cy="3316"/>
          </a:xfrm>
          <a:prstGeom prst="line">
            <a:avLst/>
          </a:prstGeom>
          <a:ln w="19050"/>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30" name="Freeform 29"/>
          <p:cNvSpPr/>
          <p:nvPr/>
        </p:nvSpPr>
        <p:spPr>
          <a:xfrm>
            <a:off x="8370690" y="2343875"/>
            <a:ext cx="3257035" cy="438046"/>
          </a:xfrm>
          <a:custGeom>
            <a:avLst/>
            <a:gdLst>
              <a:gd name="connsiteX0" fmla="*/ 0 w 1595258"/>
              <a:gd name="connsiteY0" fmla="*/ 0 h 1063505"/>
              <a:gd name="connsiteX1" fmla="*/ 1595258 w 1595258"/>
              <a:gd name="connsiteY1" fmla="*/ 0 h 1063505"/>
              <a:gd name="connsiteX2" fmla="*/ 1595258 w 1595258"/>
              <a:gd name="connsiteY2" fmla="*/ 1063505 h 1063505"/>
              <a:gd name="connsiteX3" fmla="*/ 0 w 1595258"/>
              <a:gd name="connsiteY3" fmla="*/ 1063505 h 1063505"/>
              <a:gd name="connsiteX4" fmla="*/ 0 w 1595258"/>
              <a:gd name="connsiteY4" fmla="*/ 0 h 1063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258" h="1063505">
                <a:moveTo>
                  <a:pt x="0" y="0"/>
                </a:moveTo>
                <a:lnTo>
                  <a:pt x="1595258" y="0"/>
                </a:lnTo>
                <a:lnTo>
                  <a:pt x="1595258" y="1063505"/>
                </a:lnTo>
                <a:lnTo>
                  <a:pt x="0" y="1063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just" defTabSz="666750">
              <a:lnSpc>
                <a:spcPct val="90000"/>
              </a:lnSpc>
              <a:spcBef>
                <a:spcPct val="0"/>
              </a:spcBef>
              <a:spcAft>
                <a:spcPct val="15000"/>
              </a:spcAft>
            </a:pPr>
            <a:r>
              <a:rPr lang="en-US" sz="1400" kern="1200" dirty="0"/>
              <a:t>Bring together European scientific and industrial excellence</a:t>
            </a:r>
          </a:p>
        </p:txBody>
      </p:sp>
      <p:sp>
        <p:nvSpPr>
          <p:cNvPr id="31" name="Straight Connector 30"/>
          <p:cNvSpPr/>
          <p:nvPr/>
        </p:nvSpPr>
        <p:spPr>
          <a:xfrm flipV="1">
            <a:off x="7856854" y="2801449"/>
            <a:ext cx="502087" cy="574845"/>
          </a:xfrm>
          <a:prstGeom prst="line">
            <a:avLst/>
          </a:prstGeom>
          <a:ln w="19050"/>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32" name="Straight Connector 31"/>
          <p:cNvSpPr/>
          <p:nvPr/>
        </p:nvSpPr>
        <p:spPr>
          <a:xfrm>
            <a:off x="8103356" y="4133973"/>
            <a:ext cx="3524370" cy="11012"/>
          </a:xfrm>
          <a:prstGeom prst="line">
            <a:avLst/>
          </a:prstGeom>
          <a:ln w="19050"/>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34" name="Straight Connector 33"/>
          <p:cNvSpPr/>
          <p:nvPr/>
        </p:nvSpPr>
        <p:spPr>
          <a:xfrm>
            <a:off x="7720330" y="4957764"/>
            <a:ext cx="655808" cy="446304"/>
          </a:xfrm>
          <a:prstGeom prst="line">
            <a:avLst/>
          </a:prstGeom>
          <a:ln w="19050"/>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35" name="Straight Connector 34"/>
          <p:cNvSpPr/>
          <p:nvPr/>
        </p:nvSpPr>
        <p:spPr>
          <a:xfrm>
            <a:off x="8373229" y="5400693"/>
            <a:ext cx="3254496" cy="3375"/>
          </a:xfrm>
          <a:prstGeom prst="line">
            <a:avLst/>
          </a:prstGeom>
          <a:ln w="19050"/>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09617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593F41-4BA9-8540-8163-E76DEF533CEC}"/>
              </a:ext>
            </a:extLst>
          </p:cNvPr>
          <p:cNvSpPr>
            <a:spLocks noGrp="1"/>
          </p:cNvSpPr>
          <p:nvPr>
            <p:ph idx="1"/>
          </p:nvPr>
        </p:nvSpPr>
        <p:spPr>
          <a:xfrm>
            <a:off x="600935" y="1645712"/>
            <a:ext cx="11003463" cy="4179901"/>
          </a:xfrm>
          <a:blipFill dpi="0" rotWithShape="1">
            <a:blip r:embed="rId2">
              <a:alphaModFix amt="10000"/>
              <a:extLst>
                <a:ext uri="{BEBA8EAE-BF5A-486C-A8C5-ECC9F3942E4B}">
                  <a14:imgProps xmlns:a14="http://schemas.microsoft.com/office/drawing/2010/main">
                    <a14:imgLayer r:embed="rId3">
                      <a14:imgEffect>
                        <a14:sharpenSoften amount="50000"/>
                      </a14:imgEffect>
                      <a14:imgEffect>
                        <a14:brightnessContrast bright="61000" contrast="73000"/>
                      </a14:imgEffect>
                    </a14:imgLayer>
                  </a14:imgProps>
                </a:ext>
              </a:extLst>
            </a:blip>
            <a:srcRect/>
            <a:tile tx="0" ty="0" sx="80000" sy="80000" flip="none" algn="tl"/>
          </a:blipFill>
          <a:ln>
            <a:solidFill>
              <a:srgbClr val="0070C0"/>
            </a:solidFill>
          </a:ln>
          <a:effectLst>
            <a:outerShdw blurRad="558800" dist="762000" dir="7920000" algn="ctr" rotWithShape="0">
              <a:schemeClr val="bg2">
                <a:alpha val="50000"/>
              </a:schemeClr>
            </a:outerShdw>
          </a:effectLst>
        </p:spPr>
        <p:txBody>
          <a:bodyPr/>
          <a:lstStyle/>
          <a:p>
            <a:r>
              <a:rPr lang="en-US" sz="2200" dirty="0">
                <a:solidFill>
                  <a:schemeClr val="bg2">
                    <a:lumMod val="25000"/>
                  </a:schemeClr>
                </a:solidFill>
              </a:rPr>
              <a:t>The objective of the Destination Earth initiative is to </a:t>
            </a:r>
            <a:r>
              <a:rPr lang="en-US" sz="2200" b="1" dirty="0">
                <a:solidFill>
                  <a:schemeClr val="bg2">
                    <a:lumMod val="25000"/>
                  </a:schemeClr>
                </a:solidFill>
              </a:rPr>
              <a:t>develop an accurate digital model of the Earth via sets of thematic Digital Twins </a:t>
            </a:r>
            <a:r>
              <a:rPr lang="en-US" sz="2200" dirty="0">
                <a:solidFill>
                  <a:schemeClr val="bg2">
                    <a:lumMod val="25000"/>
                  </a:schemeClr>
                </a:solidFill>
              </a:rPr>
              <a:t>to monitor and simulate natural and human activity, and to develop and test scenarios that would enable more sustainable development and support European environmental policies.</a:t>
            </a:r>
          </a:p>
          <a:p>
            <a:r>
              <a:rPr lang="en-US" sz="2200" dirty="0">
                <a:solidFill>
                  <a:schemeClr val="bg2">
                    <a:lumMod val="25000"/>
                  </a:schemeClr>
                </a:solidFill>
              </a:rPr>
              <a:t>It is expected to significantly </a:t>
            </a:r>
            <a:r>
              <a:rPr lang="en-US" sz="2200" b="1" dirty="0">
                <a:solidFill>
                  <a:schemeClr val="bg2">
                    <a:lumMod val="25000"/>
                  </a:schemeClr>
                </a:solidFill>
              </a:rPr>
              <a:t>support the green transition and help plan mitigation strategies</a:t>
            </a:r>
            <a:r>
              <a:rPr lang="en-US" sz="2200" dirty="0">
                <a:solidFill>
                  <a:schemeClr val="bg2">
                    <a:lumMod val="25000"/>
                  </a:schemeClr>
                </a:solidFill>
              </a:rPr>
              <a:t> for major environmental degradation and disasters.</a:t>
            </a:r>
          </a:p>
          <a:p>
            <a:r>
              <a:rPr lang="en-US" sz="2200" b="1" dirty="0">
                <a:solidFill>
                  <a:schemeClr val="bg2">
                    <a:lumMod val="25000"/>
                  </a:schemeClr>
                </a:solidFill>
              </a:rPr>
              <a:t>“Science for policy” </a:t>
            </a:r>
            <a:r>
              <a:rPr lang="en-US" sz="2200" dirty="0">
                <a:solidFill>
                  <a:schemeClr val="bg2">
                    <a:lumMod val="25000"/>
                  </a:schemeClr>
                </a:solidFill>
              </a:rPr>
              <a:t>approach for public sector decision-making, gradual opening to scientific (benchmarking of models and data) and industrial users (innovation)</a:t>
            </a:r>
          </a:p>
          <a:p>
            <a:pPr algn="just"/>
            <a:endParaRPr lang="en-US" dirty="0">
              <a:solidFill>
                <a:schemeClr val="bg2">
                  <a:lumMod val="25000"/>
                </a:schemeClr>
              </a:solidFill>
            </a:endParaRPr>
          </a:p>
        </p:txBody>
      </p:sp>
      <p:sp>
        <p:nvSpPr>
          <p:cNvPr id="4" name="Title 3">
            <a:extLst>
              <a:ext uri="{FF2B5EF4-FFF2-40B4-BE49-F238E27FC236}">
                <a16:creationId xmlns:a16="http://schemas.microsoft.com/office/drawing/2014/main" id="{E08C5E4F-C86F-F34B-8812-7A2BE872D9E5}"/>
              </a:ext>
            </a:extLst>
          </p:cNvPr>
          <p:cNvSpPr>
            <a:spLocks noGrp="1"/>
          </p:cNvSpPr>
          <p:nvPr>
            <p:ph type="title"/>
          </p:nvPr>
        </p:nvSpPr>
        <p:spPr>
          <a:xfrm>
            <a:off x="844867" y="376978"/>
            <a:ext cx="10515600" cy="782357"/>
          </a:xfrm>
          <a:ln>
            <a:noFill/>
          </a:ln>
        </p:spPr>
        <p:txBody>
          <a:bodyPr/>
          <a:lstStyle/>
          <a:p>
            <a:r>
              <a:rPr lang="en-GB" dirty="0"/>
              <a:t>Concept in a nutshell</a:t>
            </a:r>
          </a:p>
        </p:txBody>
      </p:sp>
    </p:spTree>
    <p:extLst>
      <p:ext uri="{BB962C8B-B14F-4D97-AF65-F5344CB8AC3E}">
        <p14:creationId xmlns:p14="http://schemas.microsoft.com/office/powerpoint/2010/main" val="367119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283" y="372680"/>
            <a:ext cx="9828278" cy="936625"/>
          </a:xfrm>
        </p:spPr>
        <p:txBody>
          <a:bodyPr/>
          <a:lstStyle/>
          <a:p>
            <a:r>
              <a:rPr lang="en-GB" dirty="0"/>
              <a:t>Destination Earth – core elements</a:t>
            </a:r>
          </a:p>
        </p:txBody>
      </p:sp>
      <p:sp>
        <p:nvSpPr>
          <p:cNvPr id="30" name="Freeform 29"/>
          <p:cNvSpPr/>
          <p:nvPr/>
        </p:nvSpPr>
        <p:spPr>
          <a:xfrm>
            <a:off x="3903815" y="1878800"/>
            <a:ext cx="5113184" cy="850986"/>
          </a:xfrm>
          <a:custGeom>
            <a:avLst/>
            <a:gdLst>
              <a:gd name="connsiteX0" fmla="*/ 131665 w 789974"/>
              <a:gd name="connsiteY0" fmla="*/ 0 h 5113183"/>
              <a:gd name="connsiteX1" fmla="*/ 658309 w 789974"/>
              <a:gd name="connsiteY1" fmla="*/ 0 h 5113183"/>
              <a:gd name="connsiteX2" fmla="*/ 789974 w 789974"/>
              <a:gd name="connsiteY2" fmla="*/ 131665 h 5113183"/>
              <a:gd name="connsiteX3" fmla="*/ 789974 w 789974"/>
              <a:gd name="connsiteY3" fmla="*/ 5113183 h 5113183"/>
              <a:gd name="connsiteX4" fmla="*/ 789974 w 789974"/>
              <a:gd name="connsiteY4" fmla="*/ 5113183 h 5113183"/>
              <a:gd name="connsiteX5" fmla="*/ 0 w 789974"/>
              <a:gd name="connsiteY5" fmla="*/ 5113183 h 5113183"/>
              <a:gd name="connsiteX6" fmla="*/ 0 w 789974"/>
              <a:gd name="connsiteY6" fmla="*/ 5113183 h 5113183"/>
              <a:gd name="connsiteX7" fmla="*/ 0 w 789974"/>
              <a:gd name="connsiteY7" fmla="*/ 131665 h 5113183"/>
              <a:gd name="connsiteX8" fmla="*/ 131665 w 789974"/>
              <a:gd name="connsiteY8" fmla="*/ 0 h 511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974" h="5113183">
                <a:moveTo>
                  <a:pt x="789974" y="852217"/>
                </a:moveTo>
                <a:lnTo>
                  <a:pt x="789974" y="4260966"/>
                </a:lnTo>
                <a:cubicBezTo>
                  <a:pt x="789974" y="4731634"/>
                  <a:pt x="780867" y="5113180"/>
                  <a:pt x="769632" y="5113180"/>
                </a:cubicBezTo>
                <a:lnTo>
                  <a:pt x="0" y="5113180"/>
                </a:lnTo>
                <a:lnTo>
                  <a:pt x="0" y="5113180"/>
                </a:lnTo>
                <a:lnTo>
                  <a:pt x="0" y="3"/>
                </a:lnTo>
                <a:lnTo>
                  <a:pt x="0" y="3"/>
                </a:lnTo>
                <a:lnTo>
                  <a:pt x="769632" y="3"/>
                </a:lnTo>
                <a:cubicBezTo>
                  <a:pt x="780867" y="3"/>
                  <a:pt x="789974" y="381549"/>
                  <a:pt x="789974" y="852217"/>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7151" tIns="67138" rIns="95713" bIns="67139" numCol="1" spcCol="1270" anchor="ctr" anchorCtr="0">
            <a:noAutofit/>
          </a:bodyPr>
          <a:lstStyle/>
          <a:p>
            <a:pPr marL="0" lvl="1" defTabSz="666750">
              <a:lnSpc>
                <a:spcPct val="90000"/>
              </a:lnSpc>
              <a:spcBef>
                <a:spcPct val="0"/>
              </a:spcBef>
            </a:pPr>
            <a:r>
              <a:rPr lang="en-US" sz="1500" kern="1200" dirty="0"/>
              <a:t> Copernicus/Earth Observation, </a:t>
            </a:r>
            <a:r>
              <a:rPr lang="en-US" sz="1500" dirty="0" err="1"/>
              <a:t>IoT</a:t>
            </a:r>
            <a:r>
              <a:rPr lang="en-US" sz="1500" dirty="0"/>
              <a:t>,  environmental (e.g. </a:t>
            </a:r>
          </a:p>
          <a:p>
            <a:pPr marL="0" lvl="1" defTabSz="666750">
              <a:lnSpc>
                <a:spcPct val="90000"/>
              </a:lnSpc>
              <a:spcBef>
                <a:spcPct val="0"/>
              </a:spcBef>
            </a:pPr>
            <a:r>
              <a:rPr lang="en-US" sz="1500" dirty="0"/>
              <a:t> climate, land cover, marine/ oceans,  geological,  </a:t>
            </a:r>
          </a:p>
          <a:p>
            <a:pPr marL="0" lvl="1" defTabSz="666750">
              <a:lnSpc>
                <a:spcPct val="90000"/>
              </a:lnSpc>
              <a:spcBef>
                <a:spcPct val="0"/>
              </a:spcBef>
              <a:spcAft>
                <a:spcPct val="15000"/>
              </a:spcAft>
            </a:pPr>
            <a:r>
              <a:rPr lang="en-US" sz="1500" dirty="0"/>
              <a:t> atmosphere, air quality, winds etc.), users own data </a:t>
            </a:r>
            <a:r>
              <a:rPr lang="en-US" sz="1500" kern="1200" dirty="0"/>
              <a:t>…</a:t>
            </a:r>
          </a:p>
        </p:txBody>
      </p:sp>
      <p:sp>
        <p:nvSpPr>
          <p:cNvPr id="31" name="Freeform 30"/>
          <p:cNvSpPr/>
          <p:nvPr/>
        </p:nvSpPr>
        <p:spPr>
          <a:xfrm>
            <a:off x="1065751" y="1868953"/>
            <a:ext cx="2876165" cy="874574"/>
          </a:xfrm>
          <a:custGeom>
            <a:avLst/>
            <a:gdLst>
              <a:gd name="connsiteX0" fmla="*/ 0 w 2876165"/>
              <a:gd name="connsiteY0" fmla="*/ 164581 h 987468"/>
              <a:gd name="connsiteX1" fmla="*/ 164581 w 2876165"/>
              <a:gd name="connsiteY1" fmla="*/ 0 h 987468"/>
              <a:gd name="connsiteX2" fmla="*/ 2711584 w 2876165"/>
              <a:gd name="connsiteY2" fmla="*/ 0 h 987468"/>
              <a:gd name="connsiteX3" fmla="*/ 2876165 w 2876165"/>
              <a:gd name="connsiteY3" fmla="*/ 164581 h 987468"/>
              <a:gd name="connsiteX4" fmla="*/ 2876165 w 2876165"/>
              <a:gd name="connsiteY4" fmla="*/ 822887 h 987468"/>
              <a:gd name="connsiteX5" fmla="*/ 2711584 w 2876165"/>
              <a:gd name="connsiteY5" fmla="*/ 987468 h 987468"/>
              <a:gd name="connsiteX6" fmla="*/ 164581 w 2876165"/>
              <a:gd name="connsiteY6" fmla="*/ 987468 h 987468"/>
              <a:gd name="connsiteX7" fmla="*/ 0 w 2876165"/>
              <a:gd name="connsiteY7" fmla="*/ 822887 h 987468"/>
              <a:gd name="connsiteX8" fmla="*/ 0 w 2876165"/>
              <a:gd name="connsiteY8" fmla="*/ 164581 h 98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65" h="987468">
                <a:moveTo>
                  <a:pt x="0" y="164581"/>
                </a:moveTo>
                <a:cubicBezTo>
                  <a:pt x="0" y="73685"/>
                  <a:pt x="73685" y="0"/>
                  <a:pt x="164581" y="0"/>
                </a:cubicBezTo>
                <a:lnTo>
                  <a:pt x="2711584" y="0"/>
                </a:lnTo>
                <a:cubicBezTo>
                  <a:pt x="2802480" y="0"/>
                  <a:pt x="2876165" y="73685"/>
                  <a:pt x="2876165" y="164581"/>
                </a:cubicBezTo>
                <a:lnTo>
                  <a:pt x="2876165" y="822887"/>
                </a:lnTo>
                <a:cubicBezTo>
                  <a:pt x="2876165" y="913783"/>
                  <a:pt x="2802480" y="987468"/>
                  <a:pt x="2711584" y="987468"/>
                </a:cubicBezTo>
                <a:lnTo>
                  <a:pt x="164581" y="987468"/>
                </a:lnTo>
                <a:cubicBezTo>
                  <a:pt x="73685" y="987468"/>
                  <a:pt x="0" y="913783"/>
                  <a:pt x="0" y="822887"/>
                </a:cubicBezTo>
                <a:lnTo>
                  <a:pt x="0" y="16458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1544" tIns="74874" rIns="101544" bIns="74874" numCol="1" spcCol="1270" anchor="ctr" anchorCtr="0">
            <a:noAutofit/>
          </a:bodyPr>
          <a:lstStyle/>
          <a:p>
            <a:pPr lvl="0" algn="ctr" defTabSz="622300">
              <a:lnSpc>
                <a:spcPct val="90000"/>
              </a:lnSpc>
              <a:spcBef>
                <a:spcPct val="0"/>
              </a:spcBef>
              <a:spcAft>
                <a:spcPct val="35000"/>
              </a:spcAft>
            </a:pPr>
            <a:r>
              <a:rPr lang="en-US" sz="1600" b="1" kern="1200" dirty="0"/>
              <a:t>Data</a:t>
            </a:r>
          </a:p>
          <a:p>
            <a:pPr lvl="0" algn="ctr" defTabSz="622300">
              <a:lnSpc>
                <a:spcPct val="90000"/>
              </a:lnSpc>
              <a:spcBef>
                <a:spcPct val="0"/>
              </a:spcBef>
              <a:spcAft>
                <a:spcPct val="35000"/>
              </a:spcAft>
            </a:pPr>
            <a:r>
              <a:rPr lang="en-US" sz="1200" b="1" i="1" kern="1200" dirty="0"/>
              <a:t>Vast amount of data to be accessed and processed “on the fly”</a:t>
            </a:r>
            <a:endParaRPr lang="en-US" sz="1200" kern="1200" dirty="0"/>
          </a:p>
        </p:txBody>
      </p:sp>
      <p:sp>
        <p:nvSpPr>
          <p:cNvPr id="32" name="Freeform 31"/>
          <p:cNvSpPr/>
          <p:nvPr/>
        </p:nvSpPr>
        <p:spPr>
          <a:xfrm>
            <a:off x="3903815" y="2928342"/>
            <a:ext cx="5113184" cy="913613"/>
          </a:xfrm>
          <a:custGeom>
            <a:avLst/>
            <a:gdLst>
              <a:gd name="connsiteX0" fmla="*/ 131665 w 789974"/>
              <a:gd name="connsiteY0" fmla="*/ 0 h 5113183"/>
              <a:gd name="connsiteX1" fmla="*/ 658309 w 789974"/>
              <a:gd name="connsiteY1" fmla="*/ 0 h 5113183"/>
              <a:gd name="connsiteX2" fmla="*/ 789974 w 789974"/>
              <a:gd name="connsiteY2" fmla="*/ 131665 h 5113183"/>
              <a:gd name="connsiteX3" fmla="*/ 789974 w 789974"/>
              <a:gd name="connsiteY3" fmla="*/ 5113183 h 5113183"/>
              <a:gd name="connsiteX4" fmla="*/ 789974 w 789974"/>
              <a:gd name="connsiteY4" fmla="*/ 5113183 h 5113183"/>
              <a:gd name="connsiteX5" fmla="*/ 0 w 789974"/>
              <a:gd name="connsiteY5" fmla="*/ 5113183 h 5113183"/>
              <a:gd name="connsiteX6" fmla="*/ 0 w 789974"/>
              <a:gd name="connsiteY6" fmla="*/ 5113183 h 5113183"/>
              <a:gd name="connsiteX7" fmla="*/ 0 w 789974"/>
              <a:gd name="connsiteY7" fmla="*/ 131665 h 5113183"/>
              <a:gd name="connsiteX8" fmla="*/ 131665 w 789974"/>
              <a:gd name="connsiteY8" fmla="*/ 0 h 511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974" h="5113183">
                <a:moveTo>
                  <a:pt x="789974" y="852217"/>
                </a:moveTo>
                <a:lnTo>
                  <a:pt x="789974" y="4260966"/>
                </a:lnTo>
                <a:cubicBezTo>
                  <a:pt x="789974" y="4731634"/>
                  <a:pt x="780867" y="5113180"/>
                  <a:pt x="769632" y="5113180"/>
                </a:cubicBezTo>
                <a:lnTo>
                  <a:pt x="0" y="5113180"/>
                </a:lnTo>
                <a:lnTo>
                  <a:pt x="0" y="5113180"/>
                </a:lnTo>
                <a:lnTo>
                  <a:pt x="0" y="3"/>
                </a:lnTo>
                <a:lnTo>
                  <a:pt x="0" y="3"/>
                </a:lnTo>
                <a:lnTo>
                  <a:pt x="769632" y="3"/>
                </a:lnTo>
                <a:cubicBezTo>
                  <a:pt x="780867" y="3"/>
                  <a:pt x="789974" y="381549"/>
                  <a:pt x="789974" y="852217"/>
                </a:cubicBezTo>
                <a:close/>
              </a:path>
            </a:pathLst>
          </a:custGeom>
        </p:spPr>
        <p:style>
          <a:lnRef idx="2">
            <a:schemeClr val="accent3">
              <a:tint val="40000"/>
              <a:alpha val="90000"/>
              <a:hueOff val="-2607315"/>
              <a:satOff val="12270"/>
              <a:lumOff val="1075"/>
              <a:alphaOff val="0"/>
            </a:schemeClr>
          </a:lnRef>
          <a:fillRef idx="1">
            <a:schemeClr val="accent3">
              <a:tint val="40000"/>
              <a:alpha val="90000"/>
              <a:hueOff val="-2607315"/>
              <a:satOff val="12270"/>
              <a:lumOff val="1075"/>
              <a:alphaOff val="0"/>
            </a:schemeClr>
          </a:fillRef>
          <a:effectRef idx="0">
            <a:schemeClr val="accent3">
              <a:tint val="40000"/>
              <a:alpha val="90000"/>
              <a:hueOff val="-2607315"/>
              <a:satOff val="12270"/>
              <a:lumOff val="1075"/>
              <a:alphaOff val="0"/>
            </a:schemeClr>
          </a:effectRef>
          <a:fontRef idx="minor">
            <a:schemeClr val="dk1">
              <a:hueOff val="0"/>
              <a:satOff val="0"/>
              <a:lumOff val="0"/>
              <a:alphaOff val="0"/>
            </a:schemeClr>
          </a:fontRef>
        </p:style>
        <p:txBody>
          <a:bodyPr spcFirstLastPara="0" vert="horz" wrap="square" lIns="57151" tIns="67138" rIns="95713" bIns="67139" numCol="1" spcCol="1270" anchor="ctr" anchorCtr="0">
            <a:noAutofit/>
          </a:bodyPr>
          <a:lstStyle/>
          <a:p>
            <a:pPr marL="0" lvl="1" algn="l" defTabSz="666750">
              <a:lnSpc>
                <a:spcPct val="90000"/>
              </a:lnSpc>
              <a:spcBef>
                <a:spcPct val="0"/>
              </a:spcBef>
              <a:spcAft>
                <a:spcPct val="15000"/>
              </a:spcAft>
            </a:pPr>
            <a:r>
              <a:rPr lang="en-US" sz="1500" kern="1200" dirty="0"/>
              <a:t> (fast)</a:t>
            </a:r>
            <a:r>
              <a:rPr lang="en-US" sz="1500" b="1" kern="1200" dirty="0"/>
              <a:t> </a:t>
            </a:r>
            <a:r>
              <a:rPr lang="en-US" sz="1500" kern="1200" dirty="0"/>
              <a:t>access to data </a:t>
            </a:r>
            <a:r>
              <a:rPr lang="en-US" sz="1500" dirty="0"/>
              <a:t>and HPC </a:t>
            </a:r>
            <a:r>
              <a:rPr lang="en-US" sz="1500" kern="1200" dirty="0"/>
              <a:t>infrastructures (IaaS), </a:t>
            </a:r>
          </a:p>
          <a:p>
            <a:pPr marL="0" lvl="1" defTabSz="666750">
              <a:lnSpc>
                <a:spcPct val="90000"/>
              </a:lnSpc>
              <a:spcBef>
                <a:spcPct val="0"/>
              </a:spcBef>
              <a:spcAft>
                <a:spcPct val="15000"/>
              </a:spcAft>
            </a:pPr>
            <a:r>
              <a:rPr lang="en-US" sz="1500" dirty="0"/>
              <a:t> high connectivity capacities, </a:t>
            </a:r>
            <a:r>
              <a:rPr lang="en-US" sz="1500" kern="1200" dirty="0"/>
              <a:t>AI, data fusion…</a:t>
            </a:r>
          </a:p>
        </p:txBody>
      </p:sp>
      <p:sp>
        <p:nvSpPr>
          <p:cNvPr id="33" name="Freeform 32"/>
          <p:cNvSpPr/>
          <p:nvPr/>
        </p:nvSpPr>
        <p:spPr>
          <a:xfrm>
            <a:off x="1065751" y="2893094"/>
            <a:ext cx="2876165" cy="974477"/>
          </a:xfrm>
          <a:custGeom>
            <a:avLst/>
            <a:gdLst>
              <a:gd name="connsiteX0" fmla="*/ 0 w 2876165"/>
              <a:gd name="connsiteY0" fmla="*/ 164581 h 987468"/>
              <a:gd name="connsiteX1" fmla="*/ 164581 w 2876165"/>
              <a:gd name="connsiteY1" fmla="*/ 0 h 987468"/>
              <a:gd name="connsiteX2" fmla="*/ 2711584 w 2876165"/>
              <a:gd name="connsiteY2" fmla="*/ 0 h 987468"/>
              <a:gd name="connsiteX3" fmla="*/ 2876165 w 2876165"/>
              <a:gd name="connsiteY3" fmla="*/ 164581 h 987468"/>
              <a:gd name="connsiteX4" fmla="*/ 2876165 w 2876165"/>
              <a:gd name="connsiteY4" fmla="*/ 822887 h 987468"/>
              <a:gd name="connsiteX5" fmla="*/ 2711584 w 2876165"/>
              <a:gd name="connsiteY5" fmla="*/ 987468 h 987468"/>
              <a:gd name="connsiteX6" fmla="*/ 164581 w 2876165"/>
              <a:gd name="connsiteY6" fmla="*/ 987468 h 987468"/>
              <a:gd name="connsiteX7" fmla="*/ 0 w 2876165"/>
              <a:gd name="connsiteY7" fmla="*/ 822887 h 987468"/>
              <a:gd name="connsiteX8" fmla="*/ 0 w 2876165"/>
              <a:gd name="connsiteY8" fmla="*/ 164581 h 98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65" h="987468">
                <a:moveTo>
                  <a:pt x="0" y="164581"/>
                </a:moveTo>
                <a:cubicBezTo>
                  <a:pt x="0" y="73685"/>
                  <a:pt x="73685" y="0"/>
                  <a:pt x="164581" y="0"/>
                </a:cubicBezTo>
                <a:lnTo>
                  <a:pt x="2711584" y="0"/>
                </a:lnTo>
                <a:cubicBezTo>
                  <a:pt x="2802480" y="0"/>
                  <a:pt x="2876165" y="73685"/>
                  <a:pt x="2876165" y="164581"/>
                </a:cubicBezTo>
                <a:lnTo>
                  <a:pt x="2876165" y="822887"/>
                </a:lnTo>
                <a:cubicBezTo>
                  <a:pt x="2876165" y="913783"/>
                  <a:pt x="2802480" y="987468"/>
                  <a:pt x="2711584" y="987468"/>
                </a:cubicBezTo>
                <a:lnTo>
                  <a:pt x="164581" y="987468"/>
                </a:lnTo>
                <a:cubicBezTo>
                  <a:pt x="73685" y="987468"/>
                  <a:pt x="0" y="913783"/>
                  <a:pt x="0" y="822887"/>
                </a:cubicBezTo>
                <a:lnTo>
                  <a:pt x="0" y="164581"/>
                </a:lnTo>
                <a:close/>
              </a:path>
            </a:pathLst>
          </a:custGeom>
        </p:spPr>
        <p:style>
          <a:lnRef idx="2">
            <a:schemeClr val="lt1">
              <a:hueOff val="0"/>
              <a:satOff val="0"/>
              <a:lumOff val="0"/>
              <a:alphaOff val="0"/>
            </a:schemeClr>
          </a:lnRef>
          <a:fillRef idx="1">
            <a:schemeClr val="accent3">
              <a:hueOff val="-2606322"/>
              <a:satOff val="3698"/>
              <a:lumOff val="4053"/>
              <a:alphaOff val="0"/>
            </a:schemeClr>
          </a:fillRef>
          <a:effectRef idx="0">
            <a:schemeClr val="accent3">
              <a:hueOff val="-2606322"/>
              <a:satOff val="3698"/>
              <a:lumOff val="4053"/>
              <a:alphaOff val="0"/>
            </a:schemeClr>
          </a:effectRef>
          <a:fontRef idx="minor">
            <a:schemeClr val="lt1"/>
          </a:fontRef>
        </p:style>
        <p:txBody>
          <a:bodyPr spcFirstLastPara="0" vert="horz" wrap="square" lIns="101544" tIns="74874" rIns="101544" bIns="74874" numCol="1" spcCol="1270" anchor="ctr" anchorCtr="0">
            <a:noAutofit/>
          </a:bodyPr>
          <a:lstStyle/>
          <a:p>
            <a:pPr lvl="0" algn="ctr" defTabSz="622300">
              <a:lnSpc>
                <a:spcPct val="90000"/>
              </a:lnSpc>
              <a:spcBef>
                <a:spcPct val="0"/>
              </a:spcBef>
              <a:spcAft>
                <a:spcPct val="35000"/>
              </a:spcAft>
            </a:pPr>
            <a:r>
              <a:rPr lang="en-US" sz="1600" b="1" kern="1200" dirty="0"/>
              <a:t>Federated cloud-based modelling, simulation and predictive analytics platform</a:t>
            </a:r>
            <a:endParaRPr lang="en-US" sz="1600" kern="1200" dirty="0"/>
          </a:p>
        </p:txBody>
      </p:sp>
      <p:sp>
        <p:nvSpPr>
          <p:cNvPr id="34" name="Freeform 33"/>
          <p:cNvSpPr/>
          <p:nvPr/>
        </p:nvSpPr>
        <p:spPr>
          <a:xfrm>
            <a:off x="3903815" y="4008301"/>
            <a:ext cx="5113184" cy="871944"/>
          </a:xfrm>
          <a:custGeom>
            <a:avLst/>
            <a:gdLst>
              <a:gd name="connsiteX0" fmla="*/ 131665 w 789974"/>
              <a:gd name="connsiteY0" fmla="*/ 0 h 3618753"/>
              <a:gd name="connsiteX1" fmla="*/ 658309 w 789974"/>
              <a:gd name="connsiteY1" fmla="*/ 0 h 3618753"/>
              <a:gd name="connsiteX2" fmla="*/ 789974 w 789974"/>
              <a:gd name="connsiteY2" fmla="*/ 131665 h 3618753"/>
              <a:gd name="connsiteX3" fmla="*/ 789974 w 789974"/>
              <a:gd name="connsiteY3" fmla="*/ 3618753 h 3618753"/>
              <a:gd name="connsiteX4" fmla="*/ 789974 w 789974"/>
              <a:gd name="connsiteY4" fmla="*/ 3618753 h 3618753"/>
              <a:gd name="connsiteX5" fmla="*/ 0 w 789974"/>
              <a:gd name="connsiteY5" fmla="*/ 3618753 h 3618753"/>
              <a:gd name="connsiteX6" fmla="*/ 0 w 789974"/>
              <a:gd name="connsiteY6" fmla="*/ 3618753 h 3618753"/>
              <a:gd name="connsiteX7" fmla="*/ 0 w 789974"/>
              <a:gd name="connsiteY7" fmla="*/ 131665 h 3618753"/>
              <a:gd name="connsiteX8" fmla="*/ 131665 w 789974"/>
              <a:gd name="connsiteY8" fmla="*/ 0 h 361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974" h="3618753">
                <a:moveTo>
                  <a:pt x="789974" y="603139"/>
                </a:moveTo>
                <a:lnTo>
                  <a:pt x="789974" y="3015614"/>
                </a:lnTo>
                <a:cubicBezTo>
                  <a:pt x="789974" y="3348719"/>
                  <a:pt x="777106" y="3618751"/>
                  <a:pt x="761231" y="3618751"/>
                </a:cubicBezTo>
                <a:lnTo>
                  <a:pt x="0" y="3618751"/>
                </a:lnTo>
                <a:lnTo>
                  <a:pt x="0" y="3618751"/>
                </a:lnTo>
                <a:lnTo>
                  <a:pt x="0" y="2"/>
                </a:lnTo>
                <a:lnTo>
                  <a:pt x="0" y="2"/>
                </a:lnTo>
                <a:lnTo>
                  <a:pt x="761231" y="2"/>
                </a:lnTo>
                <a:cubicBezTo>
                  <a:pt x="777106" y="2"/>
                  <a:pt x="789974" y="270034"/>
                  <a:pt x="789974" y="603139"/>
                </a:cubicBezTo>
                <a:close/>
              </a:path>
            </a:pathLst>
          </a:custGeom>
          <a:solidFill>
            <a:schemeClr val="accent5">
              <a:lumMod val="40000"/>
              <a:lumOff val="60000"/>
              <a:alpha val="90000"/>
            </a:schemeClr>
          </a:solidFill>
        </p:spPr>
        <p:style>
          <a:lnRef idx="2">
            <a:schemeClr val="accent3">
              <a:tint val="40000"/>
              <a:alpha val="90000"/>
              <a:hueOff val="-5214631"/>
              <a:satOff val="24541"/>
              <a:lumOff val="2149"/>
              <a:alphaOff val="0"/>
            </a:schemeClr>
          </a:lnRef>
          <a:fillRef idx="1">
            <a:scrgbClr r="0" g="0" b="0"/>
          </a:fillRef>
          <a:effectRef idx="0">
            <a:schemeClr val="accent3">
              <a:tint val="40000"/>
              <a:alpha val="90000"/>
              <a:hueOff val="-5214631"/>
              <a:satOff val="24541"/>
              <a:lumOff val="2149"/>
              <a:alphaOff val="0"/>
            </a:schemeClr>
          </a:effectRef>
          <a:fontRef idx="minor">
            <a:schemeClr val="dk1">
              <a:hueOff val="0"/>
              <a:satOff val="0"/>
              <a:lumOff val="0"/>
              <a:alphaOff val="0"/>
            </a:schemeClr>
          </a:fontRef>
        </p:style>
        <p:txBody>
          <a:bodyPr spcFirstLastPara="0" vert="horz" wrap="square" lIns="57151" tIns="67139" rIns="95713" bIns="67138" numCol="1" spcCol="1270" anchor="ctr" anchorCtr="0">
            <a:noAutofit/>
          </a:bodyPr>
          <a:lstStyle/>
          <a:p>
            <a:pPr marL="0" lvl="1" defTabSz="666750">
              <a:lnSpc>
                <a:spcPct val="90000"/>
              </a:lnSpc>
              <a:spcBef>
                <a:spcPct val="0"/>
              </a:spcBef>
              <a:spcAft>
                <a:spcPct val="15000"/>
              </a:spcAft>
            </a:pPr>
            <a:r>
              <a:rPr lang="en-US" sz="1500" dirty="0"/>
              <a:t> DT1: weather-induced and geophysical extremes, </a:t>
            </a:r>
          </a:p>
          <a:p>
            <a:pPr marL="0" lvl="1" defTabSz="666750">
              <a:lnSpc>
                <a:spcPct val="90000"/>
              </a:lnSpc>
              <a:spcBef>
                <a:spcPct val="0"/>
              </a:spcBef>
              <a:spcAft>
                <a:spcPct val="15000"/>
              </a:spcAft>
            </a:pPr>
            <a:r>
              <a:rPr lang="en-US" sz="1500" dirty="0"/>
              <a:t> DT2: climate change adaptation</a:t>
            </a:r>
            <a:endParaRPr lang="en-US" sz="1500" kern="1200" dirty="0"/>
          </a:p>
        </p:txBody>
      </p:sp>
      <p:sp>
        <p:nvSpPr>
          <p:cNvPr id="35" name="Freeform 34"/>
          <p:cNvSpPr/>
          <p:nvPr/>
        </p:nvSpPr>
        <p:spPr>
          <a:xfrm>
            <a:off x="1090266" y="3972803"/>
            <a:ext cx="2851650" cy="915027"/>
          </a:xfrm>
          <a:custGeom>
            <a:avLst/>
            <a:gdLst>
              <a:gd name="connsiteX0" fmla="*/ 0 w 2213669"/>
              <a:gd name="connsiteY0" fmla="*/ 164581 h 987468"/>
              <a:gd name="connsiteX1" fmla="*/ 164581 w 2213669"/>
              <a:gd name="connsiteY1" fmla="*/ 0 h 987468"/>
              <a:gd name="connsiteX2" fmla="*/ 2049088 w 2213669"/>
              <a:gd name="connsiteY2" fmla="*/ 0 h 987468"/>
              <a:gd name="connsiteX3" fmla="*/ 2213669 w 2213669"/>
              <a:gd name="connsiteY3" fmla="*/ 164581 h 987468"/>
              <a:gd name="connsiteX4" fmla="*/ 2213669 w 2213669"/>
              <a:gd name="connsiteY4" fmla="*/ 822887 h 987468"/>
              <a:gd name="connsiteX5" fmla="*/ 2049088 w 2213669"/>
              <a:gd name="connsiteY5" fmla="*/ 987468 h 987468"/>
              <a:gd name="connsiteX6" fmla="*/ 164581 w 2213669"/>
              <a:gd name="connsiteY6" fmla="*/ 987468 h 987468"/>
              <a:gd name="connsiteX7" fmla="*/ 0 w 2213669"/>
              <a:gd name="connsiteY7" fmla="*/ 822887 h 987468"/>
              <a:gd name="connsiteX8" fmla="*/ 0 w 2213669"/>
              <a:gd name="connsiteY8" fmla="*/ 164581 h 98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669" h="987468">
                <a:moveTo>
                  <a:pt x="0" y="164581"/>
                </a:moveTo>
                <a:cubicBezTo>
                  <a:pt x="0" y="73685"/>
                  <a:pt x="73685" y="0"/>
                  <a:pt x="164581" y="0"/>
                </a:cubicBezTo>
                <a:lnTo>
                  <a:pt x="2049088" y="0"/>
                </a:lnTo>
                <a:cubicBezTo>
                  <a:pt x="2139984" y="0"/>
                  <a:pt x="2213669" y="73685"/>
                  <a:pt x="2213669" y="164581"/>
                </a:cubicBezTo>
                <a:lnTo>
                  <a:pt x="2213669" y="822887"/>
                </a:lnTo>
                <a:cubicBezTo>
                  <a:pt x="2213669" y="913783"/>
                  <a:pt x="2139984" y="987468"/>
                  <a:pt x="2049088" y="987468"/>
                </a:cubicBezTo>
                <a:lnTo>
                  <a:pt x="164581" y="987468"/>
                </a:lnTo>
                <a:cubicBezTo>
                  <a:pt x="73685" y="987468"/>
                  <a:pt x="0" y="913783"/>
                  <a:pt x="0" y="822887"/>
                </a:cubicBezTo>
                <a:lnTo>
                  <a:pt x="0" y="164581"/>
                </a:lnTo>
                <a:close/>
              </a:path>
            </a:pathLst>
          </a:custGeom>
          <a:solidFill>
            <a:schemeClr val="accent5"/>
          </a:solidFill>
        </p:spPr>
        <p:style>
          <a:lnRef idx="2">
            <a:schemeClr val="lt1">
              <a:hueOff val="0"/>
              <a:satOff val="0"/>
              <a:lumOff val="0"/>
              <a:alphaOff val="0"/>
            </a:schemeClr>
          </a:lnRef>
          <a:fillRef idx="1">
            <a:scrgbClr r="0" g="0" b="0"/>
          </a:fillRef>
          <a:effectRef idx="0">
            <a:schemeClr val="accent3">
              <a:hueOff val="-5212644"/>
              <a:satOff val="7396"/>
              <a:lumOff val="8105"/>
              <a:alphaOff val="0"/>
            </a:schemeClr>
          </a:effectRef>
          <a:fontRef idx="minor">
            <a:schemeClr val="lt1"/>
          </a:fontRef>
        </p:style>
        <p:txBody>
          <a:bodyPr spcFirstLastPara="0" vert="horz" wrap="square" lIns="101544" tIns="74874" rIns="101544" bIns="74874" numCol="1" spcCol="1270" anchor="ctr" anchorCtr="0">
            <a:noAutofit/>
          </a:bodyPr>
          <a:lstStyle/>
          <a:p>
            <a:pPr lvl="0" algn="ctr" defTabSz="622300">
              <a:lnSpc>
                <a:spcPct val="90000"/>
              </a:lnSpc>
              <a:spcBef>
                <a:spcPct val="0"/>
              </a:spcBef>
              <a:spcAft>
                <a:spcPct val="35000"/>
              </a:spcAft>
            </a:pPr>
            <a:r>
              <a:rPr lang="en-US" sz="1600" b="1" kern="1200" dirty="0"/>
              <a:t>Digital Twins (SaaS)</a:t>
            </a:r>
          </a:p>
          <a:p>
            <a:pPr lvl="0" algn="ctr" defTabSz="622300">
              <a:lnSpc>
                <a:spcPct val="90000"/>
              </a:lnSpc>
              <a:spcBef>
                <a:spcPct val="0"/>
              </a:spcBef>
              <a:spcAft>
                <a:spcPct val="35000"/>
              </a:spcAft>
            </a:pPr>
            <a:r>
              <a:rPr lang="en-US" sz="1200" b="1" i="1" kern="1200" dirty="0"/>
              <a:t>Simulations in real / near-real time mode</a:t>
            </a:r>
            <a:endParaRPr lang="en-US" sz="1200" i="1" kern="1200" dirty="0"/>
          </a:p>
        </p:txBody>
      </p:sp>
      <p:sp>
        <p:nvSpPr>
          <p:cNvPr id="36" name="Freeform 35"/>
          <p:cNvSpPr/>
          <p:nvPr/>
        </p:nvSpPr>
        <p:spPr>
          <a:xfrm>
            <a:off x="3916515" y="5066101"/>
            <a:ext cx="5100484" cy="852900"/>
          </a:xfrm>
          <a:custGeom>
            <a:avLst/>
            <a:gdLst>
              <a:gd name="connsiteX0" fmla="*/ 131665 w 789974"/>
              <a:gd name="connsiteY0" fmla="*/ 0 h 5113183"/>
              <a:gd name="connsiteX1" fmla="*/ 658309 w 789974"/>
              <a:gd name="connsiteY1" fmla="*/ 0 h 5113183"/>
              <a:gd name="connsiteX2" fmla="*/ 789974 w 789974"/>
              <a:gd name="connsiteY2" fmla="*/ 131665 h 5113183"/>
              <a:gd name="connsiteX3" fmla="*/ 789974 w 789974"/>
              <a:gd name="connsiteY3" fmla="*/ 5113183 h 5113183"/>
              <a:gd name="connsiteX4" fmla="*/ 789974 w 789974"/>
              <a:gd name="connsiteY4" fmla="*/ 5113183 h 5113183"/>
              <a:gd name="connsiteX5" fmla="*/ 0 w 789974"/>
              <a:gd name="connsiteY5" fmla="*/ 5113183 h 5113183"/>
              <a:gd name="connsiteX6" fmla="*/ 0 w 789974"/>
              <a:gd name="connsiteY6" fmla="*/ 5113183 h 5113183"/>
              <a:gd name="connsiteX7" fmla="*/ 0 w 789974"/>
              <a:gd name="connsiteY7" fmla="*/ 131665 h 5113183"/>
              <a:gd name="connsiteX8" fmla="*/ 131665 w 789974"/>
              <a:gd name="connsiteY8" fmla="*/ 0 h 511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974" h="5113183">
                <a:moveTo>
                  <a:pt x="789974" y="852217"/>
                </a:moveTo>
                <a:lnTo>
                  <a:pt x="789974" y="4260966"/>
                </a:lnTo>
                <a:cubicBezTo>
                  <a:pt x="789974" y="4731634"/>
                  <a:pt x="780867" y="5113180"/>
                  <a:pt x="769632" y="5113180"/>
                </a:cubicBezTo>
                <a:lnTo>
                  <a:pt x="0" y="5113180"/>
                </a:lnTo>
                <a:lnTo>
                  <a:pt x="0" y="5113180"/>
                </a:lnTo>
                <a:lnTo>
                  <a:pt x="0" y="3"/>
                </a:lnTo>
                <a:lnTo>
                  <a:pt x="0" y="3"/>
                </a:lnTo>
                <a:lnTo>
                  <a:pt x="769632" y="3"/>
                </a:lnTo>
                <a:cubicBezTo>
                  <a:pt x="780867" y="3"/>
                  <a:pt x="789974" y="381549"/>
                  <a:pt x="789974" y="852217"/>
                </a:cubicBezTo>
                <a:close/>
              </a:path>
            </a:pathLst>
          </a:custGeom>
        </p:spPr>
        <p:style>
          <a:lnRef idx="2">
            <a:schemeClr val="accent3">
              <a:tint val="40000"/>
              <a:alpha val="90000"/>
              <a:hueOff val="-7821946"/>
              <a:satOff val="36811"/>
              <a:lumOff val="3224"/>
              <a:alphaOff val="0"/>
            </a:schemeClr>
          </a:lnRef>
          <a:fillRef idx="1">
            <a:schemeClr val="accent3">
              <a:tint val="40000"/>
              <a:alpha val="90000"/>
              <a:hueOff val="-7821946"/>
              <a:satOff val="36811"/>
              <a:lumOff val="3224"/>
              <a:alphaOff val="0"/>
            </a:schemeClr>
          </a:fillRef>
          <a:effectRef idx="0">
            <a:schemeClr val="accent3">
              <a:tint val="40000"/>
              <a:alpha val="90000"/>
              <a:hueOff val="-7821946"/>
              <a:satOff val="36811"/>
              <a:lumOff val="3224"/>
              <a:alphaOff val="0"/>
            </a:schemeClr>
          </a:effectRef>
          <a:fontRef idx="minor">
            <a:schemeClr val="dk1">
              <a:hueOff val="0"/>
              <a:satOff val="0"/>
              <a:lumOff val="0"/>
              <a:alphaOff val="0"/>
            </a:schemeClr>
          </a:fontRef>
        </p:style>
        <p:txBody>
          <a:bodyPr spcFirstLastPara="0" vert="horz" wrap="square" lIns="57151" tIns="67139" rIns="95713" bIns="67138" numCol="1" spcCol="1270" anchor="ctr" anchorCtr="0">
            <a:noAutofit/>
          </a:bodyPr>
          <a:lstStyle/>
          <a:p>
            <a:pPr marL="0" lvl="1" algn="l" defTabSz="666750">
              <a:lnSpc>
                <a:spcPct val="90000"/>
              </a:lnSpc>
              <a:spcBef>
                <a:spcPct val="0"/>
              </a:spcBef>
              <a:spcAft>
                <a:spcPct val="15000"/>
              </a:spcAft>
            </a:pPr>
            <a:r>
              <a:rPr lang="en-US" sz="1500" kern="1200" dirty="0"/>
              <a:t> value-added services by/for private/public entities </a:t>
            </a:r>
          </a:p>
          <a:p>
            <a:pPr marL="0" lvl="1" algn="l" defTabSz="666750">
              <a:lnSpc>
                <a:spcPct val="90000"/>
              </a:lnSpc>
              <a:spcBef>
                <a:spcPct val="0"/>
              </a:spcBef>
              <a:spcAft>
                <a:spcPct val="15000"/>
              </a:spcAft>
            </a:pPr>
            <a:r>
              <a:rPr lang="en-US" sz="1500" kern="1200" dirty="0"/>
              <a:t> available through the platform and digital twins</a:t>
            </a:r>
          </a:p>
        </p:txBody>
      </p:sp>
      <p:sp>
        <p:nvSpPr>
          <p:cNvPr id="37" name="Freeform 36"/>
          <p:cNvSpPr/>
          <p:nvPr/>
        </p:nvSpPr>
        <p:spPr>
          <a:xfrm>
            <a:off x="1065751" y="5016799"/>
            <a:ext cx="2876165" cy="914902"/>
          </a:xfrm>
          <a:custGeom>
            <a:avLst/>
            <a:gdLst>
              <a:gd name="connsiteX0" fmla="*/ 0 w 2876165"/>
              <a:gd name="connsiteY0" fmla="*/ 164581 h 987468"/>
              <a:gd name="connsiteX1" fmla="*/ 164581 w 2876165"/>
              <a:gd name="connsiteY1" fmla="*/ 0 h 987468"/>
              <a:gd name="connsiteX2" fmla="*/ 2711584 w 2876165"/>
              <a:gd name="connsiteY2" fmla="*/ 0 h 987468"/>
              <a:gd name="connsiteX3" fmla="*/ 2876165 w 2876165"/>
              <a:gd name="connsiteY3" fmla="*/ 164581 h 987468"/>
              <a:gd name="connsiteX4" fmla="*/ 2876165 w 2876165"/>
              <a:gd name="connsiteY4" fmla="*/ 822887 h 987468"/>
              <a:gd name="connsiteX5" fmla="*/ 2711584 w 2876165"/>
              <a:gd name="connsiteY5" fmla="*/ 987468 h 987468"/>
              <a:gd name="connsiteX6" fmla="*/ 164581 w 2876165"/>
              <a:gd name="connsiteY6" fmla="*/ 987468 h 987468"/>
              <a:gd name="connsiteX7" fmla="*/ 0 w 2876165"/>
              <a:gd name="connsiteY7" fmla="*/ 822887 h 987468"/>
              <a:gd name="connsiteX8" fmla="*/ 0 w 2876165"/>
              <a:gd name="connsiteY8" fmla="*/ 164581 h 98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6165" h="987468">
                <a:moveTo>
                  <a:pt x="0" y="164581"/>
                </a:moveTo>
                <a:cubicBezTo>
                  <a:pt x="0" y="73685"/>
                  <a:pt x="73685" y="0"/>
                  <a:pt x="164581" y="0"/>
                </a:cubicBezTo>
                <a:lnTo>
                  <a:pt x="2711584" y="0"/>
                </a:lnTo>
                <a:cubicBezTo>
                  <a:pt x="2802480" y="0"/>
                  <a:pt x="2876165" y="73685"/>
                  <a:pt x="2876165" y="164581"/>
                </a:cubicBezTo>
                <a:lnTo>
                  <a:pt x="2876165" y="822887"/>
                </a:lnTo>
                <a:cubicBezTo>
                  <a:pt x="2876165" y="913783"/>
                  <a:pt x="2802480" y="987468"/>
                  <a:pt x="2711584" y="987468"/>
                </a:cubicBezTo>
                <a:lnTo>
                  <a:pt x="164581" y="987468"/>
                </a:lnTo>
                <a:cubicBezTo>
                  <a:pt x="73685" y="987468"/>
                  <a:pt x="0" y="913783"/>
                  <a:pt x="0" y="822887"/>
                </a:cubicBezTo>
                <a:lnTo>
                  <a:pt x="0" y="164581"/>
                </a:lnTo>
                <a:close/>
              </a:path>
            </a:pathLst>
          </a:custGeom>
        </p:spPr>
        <p:style>
          <a:lnRef idx="2">
            <a:schemeClr val="lt1">
              <a:hueOff val="0"/>
              <a:satOff val="0"/>
              <a:lumOff val="0"/>
              <a:alphaOff val="0"/>
            </a:schemeClr>
          </a:lnRef>
          <a:fillRef idx="1">
            <a:schemeClr val="accent3">
              <a:hueOff val="-7818965"/>
              <a:satOff val="11094"/>
              <a:lumOff val="12158"/>
              <a:alphaOff val="0"/>
            </a:schemeClr>
          </a:fillRef>
          <a:effectRef idx="0">
            <a:schemeClr val="accent3">
              <a:hueOff val="-7818965"/>
              <a:satOff val="11094"/>
              <a:lumOff val="12158"/>
              <a:alphaOff val="0"/>
            </a:schemeClr>
          </a:effectRef>
          <a:fontRef idx="minor">
            <a:schemeClr val="lt1"/>
          </a:fontRef>
        </p:style>
        <p:txBody>
          <a:bodyPr spcFirstLastPara="0" vert="horz" wrap="square" lIns="101544" tIns="74874" rIns="101544" bIns="74874" numCol="1" spcCol="1270" anchor="ctr" anchorCtr="0">
            <a:noAutofit/>
          </a:bodyPr>
          <a:lstStyle/>
          <a:p>
            <a:pPr lvl="0" algn="ctr" defTabSz="622300">
              <a:lnSpc>
                <a:spcPct val="90000"/>
              </a:lnSpc>
              <a:spcBef>
                <a:spcPct val="0"/>
              </a:spcBef>
              <a:spcAft>
                <a:spcPct val="35000"/>
              </a:spcAft>
            </a:pPr>
            <a:r>
              <a:rPr lang="en-US" sz="1600" b="1" kern="1200" dirty="0"/>
              <a:t>Applications / services (PaaS)</a:t>
            </a:r>
          </a:p>
          <a:p>
            <a:pPr lvl="0" algn="ctr" defTabSz="622300">
              <a:lnSpc>
                <a:spcPct val="90000"/>
              </a:lnSpc>
              <a:spcBef>
                <a:spcPct val="0"/>
              </a:spcBef>
              <a:spcAft>
                <a:spcPct val="35000"/>
              </a:spcAft>
            </a:pPr>
            <a:r>
              <a:rPr lang="en-US" sz="1200" b="1" i="1" dirty="0"/>
              <a:t>Users’ own working environments</a:t>
            </a:r>
            <a:endParaRPr lang="en-US" sz="1200" i="1" kern="1200" dirty="0"/>
          </a:p>
        </p:txBody>
      </p:sp>
      <p:cxnSp>
        <p:nvCxnSpPr>
          <p:cNvPr id="9" name="Straight Connector 8"/>
          <p:cNvCxnSpPr/>
          <p:nvPr/>
        </p:nvCxnSpPr>
        <p:spPr>
          <a:xfrm>
            <a:off x="1148693" y="6183584"/>
            <a:ext cx="7906407" cy="16556"/>
          </a:xfrm>
          <a:prstGeom prst="line">
            <a:avLst/>
          </a:prstGeom>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rot="10800000">
            <a:off x="9017000" y="1603199"/>
            <a:ext cx="406400" cy="4602349"/>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aphicFrame>
        <p:nvGraphicFramePr>
          <p:cNvPr id="22" name="Diagram 21"/>
          <p:cNvGraphicFramePr/>
          <p:nvPr/>
        </p:nvGraphicFramePr>
        <p:xfrm>
          <a:off x="9173732" y="2593013"/>
          <a:ext cx="2946400" cy="205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8" name="Straight Connector 37"/>
          <p:cNvCxnSpPr/>
          <p:nvPr/>
        </p:nvCxnSpPr>
        <p:spPr>
          <a:xfrm>
            <a:off x="1123292" y="1582858"/>
            <a:ext cx="7906407" cy="165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54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9</a:t>
            </a:fld>
            <a:endParaRPr lang="en-GB"/>
          </a:p>
        </p:txBody>
      </p:sp>
      <p:sp>
        <p:nvSpPr>
          <p:cNvPr id="4" name="Title 3"/>
          <p:cNvSpPr>
            <a:spLocks noGrp="1"/>
          </p:cNvSpPr>
          <p:nvPr>
            <p:ph type="title"/>
          </p:nvPr>
        </p:nvSpPr>
        <p:spPr>
          <a:xfrm>
            <a:off x="970722" y="564748"/>
            <a:ext cx="10515600" cy="782357"/>
          </a:xfrm>
        </p:spPr>
        <p:txBody>
          <a:bodyPr/>
          <a:lstStyle/>
          <a:p>
            <a:r>
              <a:rPr lang="en-IE" dirty="0"/>
              <a:t>Implementation as much as possible via existing EU assets</a:t>
            </a:r>
            <a:endParaRPr lang="en-US" dirty="0"/>
          </a:p>
        </p:txBody>
      </p:sp>
      <p:sp>
        <p:nvSpPr>
          <p:cNvPr id="5" name="Content Placeholder 4"/>
          <p:cNvSpPr>
            <a:spLocks noGrp="1"/>
          </p:cNvSpPr>
          <p:nvPr>
            <p:ph idx="1"/>
          </p:nvPr>
        </p:nvSpPr>
        <p:spPr>
          <a:xfrm>
            <a:off x="838200" y="1724633"/>
            <a:ext cx="10905699" cy="4226832"/>
          </a:xfrm>
        </p:spPr>
        <p:txBody>
          <a:bodyPr/>
          <a:lstStyle/>
          <a:p>
            <a:pPr>
              <a:spcAft>
                <a:spcPts val="600"/>
              </a:spcAft>
              <a:buFont typeface="Wingdings" panose="05000000000000000000" pitchFamily="2" charset="2"/>
              <a:buChar char="ü"/>
            </a:pPr>
            <a:r>
              <a:rPr lang="en-US" sz="3300" dirty="0"/>
              <a:t>Copernicus</a:t>
            </a:r>
          </a:p>
          <a:p>
            <a:pPr>
              <a:spcAft>
                <a:spcPts val="600"/>
              </a:spcAft>
              <a:buFont typeface="Wingdings" panose="05000000000000000000" pitchFamily="2" charset="2"/>
              <a:buChar char="ü"/>
            </a:pPr>
            <a:r>
              <a:rPr lang="en-US" sz="3300" dirty="0"/>
              <a:t>Supercomputing</a:t>
            </a:r>
          </a:p>
          <a:p>
            <a:pPr>
              <a:spcAft>
                <a:spcPts val="600"/>
              </a:spcAft>
              <a:buFont typeface="Wingdings" panose="05000000000000000000" pitchFamily="2" charset="2"/>
              <a:buChar char="ü"/>
            </a:pPr>
            <a:r>
              <a:rPr lang="en-US" sz="3300" dirty="0"/>
              <a:t>Cloud computing</a:t>
            </a:r>
          </a:p>
          <a:p>
            <a:pPr>
              <a:spcAft>
                <a:spcPts val="600"/>
              </a:spcAft>
              <a:buFont typeface="Wingdings" panose="05000000000000000000" pitchFamily="2" charset="2"/>
              <a:buChar char="ü"/>
            </a:pPr>
            <a:r>
              <a:rPr lang="en-US" sz="3300" dirty="0"/>
              <a:t>High-speed connectivity networks</a:t>
            </a:r>
          </a:p>
          <a:p>
            <a:pPr>
              <a:spcAft>
                <a:spcPts val="600"/>
              </a:spcAft>
              <a:buFont typeface="Wingdings" panose="05000000000000000000" pitchFamily="2" charset="2"/>
              <a:buChar char="ü"/>
            </a:pPr>
            <a:r>
              <a:rPr lang="en-US" sz="3300" dirty="0"/>
              <a:t>AI development</a:t>
            </a:r>
          </a:p>
          <a:p>
            <a:pPr>
              <a:spcAft>
                <a:spcPts val="600"/>
              </a:spcAft>
              <a:buFont typeface="Wingdings" panose="05000000000000000000" pitchFamily="2" charset="2"/>
              <a:buChar char="ü"/>
            </a:pPr>
            <a:endParaRPr lang="en-US" dirty="0"/>
          </a:p>
        </p:txBody>
      </p:sp>
    </p:spTree>
    <p:extLst>
      <p:ext uri="{BB962C8B-B14F-4D97-AF65-F5344CB8AC3E}">
        <p14:creationId xmlns:p14="http://schemas.microsoft.com/office/powerpoint/2010/main" val="4178515709"/>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875</TotalTime>
  <Words>1182</Words>
  <Application>Microsoft Office PowerPoint</Application>
  <PresentationFormat>Widescreen</PresentationFormat>
  <Paragraphs>111</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Verdana</vt:lpstr>
      <vt:lpstr>Wingdings</vt:lpstr>
      <vt:lpstr>Office Theme</vt:lpstr>
      <vt:lpstr>The Destination Earth Initiative   4 November 2020  EGI Conference 2020</vt:lpstr>
      <vt:lpstr>PowerPoint Presentation</vt:lpstr>
      <vt:lpstr>What is the type of problem? </vt:lpstr>
      <vt:lpstr>What is the problem? </vt:lpstr>
      <vt:lpstr>What is the problem? </vt:lpstr>
      <vt:lpstr>Policy context &amp; key objectives</vt:lpstr>
      <vt:lpstr>Concept in a nutshell</vt:lpstr>
      <vt:lpstr>Destination Earth – core elements</vt:lpstr>
      <vt:lpstr>Implementation as much as possible via existing EU assets</vt:lpstr>
      <vt:lpstr>A note: Destination Earth &gt; Copernicus</vt:lpstr>
      <vt:lpstr>DestinE – how we build it</vt:lpstr>
      <vt:lpstr>Final remarks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Christian.KIRCHSTEIGER@ec.europa.eu</dc:creator>
  <cp:lastModifiedBy>Diego</cp:lastModifiedBy>
  <cp:revision>61</cp:revision>
  <dcterms:created xsi:type="dcterms:W3CDTF">2020-09-22T14:46:47Z</dcterms:created>
  <dcterms:modified xsi:type="dcterms:W3CDTF">2020-11-02T11:56:20Z</dcterms:modified>
</cp:coreProperties>
</file>