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4" r:id="rId1"/>
  </p:sldMasterIdLst>
  <p:notesMasterIdLst>
    <p:notesMasterId r:id="rId18"/>
  </p:notesMasterIdLst>
  <p:sldIdLst>
    <p:sldId id="675" r:id="rId2"/>
    <p:sldId id="2673" r:id="rId3"/>
    <p:sldId id="2674" r:id="rId4"/>
    <p:sldId id="291" r:id="rId5"/>
    <p:sldId id="2656" r:id="rId6"/>
    <p:sldId id="2587" r:id="rId7"/>
    <p:sldId id="2692" r:id="rId8"/>
    <p:sldId id="263" r:id="rId9"/>
    <p:sldId id="2687" r:id="rId10"/>
    <p:sldId id="2676" r:id="rId11"/>
    <p:sldId id="2580" r:id="rId12"/>
    <p:sldId id="2642" r:id="rId13"/>
    <p:sldId id="2643" r:id="rId14"/>
    <p:sldId id="2644" r:id="rId15"/>
    <p:sldId id="2626" r:id="rId16"/>
    <p:sldId id="734" r:id="rId17"/>
  </p:sldIdLst>
  <p:sldSz cx="12192000" cy="6858000"/>
  <p:notesSz cx="6858000" cy="9144000"/>
  <p:custDataLst>
    <p:tags r:id="rId1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98"/>
    <a:srgbClr val="E79B3F"/>
    <a:srgbClr val="102942"/>
    <a:srgbClr val="F5DA4E"/>
    <a:srgbClr val="B58C0A"/>
    <a:srgbClr val="E23D28"/>
    <a:srgbClr val="919693"/>
    <a:srgbClr val="444444"/>
    <a:srgbClr val="195093"/>
    <a:srgbClr val="49A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50" autoAdjust="0"/>
    <p:restoredTop sz="85213" autoAdjust="0"/>
  </p:normalViewPr>
  <p:slideViewPr>
    <p:cSldViewPr snapToGrid="0">
      <p:cViewPr varScale="1">
        <p:scale>
          <a:sx n="96" d="100"/>
          <a:sy n="96" d="100"/>
        </p:scale>
        <p:origin x="157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96"/>
    </p:cViewPr>
  </p:sorterViewPr>
  <p:notesViewPr>
    <p:cSldViewPr snapToGrid="0" showGuides="1">
      <p:cViewPr varScale="1">
        <p:scale>
          <a:sx n="131" d="100"/>
          <a:sy n="131" d="100"/>
        </p:scale>
        <p:origin x="382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8B135-D288-4F39-882A-5445CC4560C4}" type="datetimeFigureOut">
              <a:rPr lang="de-DE" smtClean="0"/>
              <a:t>03.11.2020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4AC7E-F906-4721-8DD8-5C3ECDC515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463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6A2FAF0B-67FF-4E8D-B352-67CB1DB4EB3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73737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64AC7E-F906-4721-8DD8-5C3ECDC515F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1047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64AC7E-F906-4721-8DD8-5C3ECDC515FD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6773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64AC7E-F906-4721-8DD8-5C3ECDC515FD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9648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64AC7E-F906-4721-8DD8-5C3ECDC515F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880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FAF0B-67FF-4E8D-B352-67CB1DB4EB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66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2F682-44D3-425D-ACA2-27DAE439463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1188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2F682-44D3-425D-ACA2-27DAE439463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2050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64AC7E-F906-4721-8DD8-5C3ECDC515F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8679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are areas of action to BOOST European AI Ecosystem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64AC7E-F906-4721-8DD8-5C3ECDC515F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3988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64AC7E-F906-4721-8DD8-5C3ECDC515F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7020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64AC7E-F906-4721-8DD8-5C3ECDC515F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45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D7D91-740F-544F-9128-8AABC2369D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43025" y="1111074"/>
            <a:ext cx="7800622" cy="1067681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5ADB65-632D-E943-AD2F-C4E1B0AFA3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54314" y="2439282"/>
            <a:ext cx="7191022" cy="574851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00519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190B9-ABA5-0C49-8A81-F98D076C9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EEFB-AA00-084C-93C1-04E208BC82D8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 descr="A picture containing black, person, laptop&#10;&#10;Description automatically generated">
            <a:extLst>
              <a:ext uri="{FF2B5EF4-FFF2-40B4-BE49-F238E27FC236}">
                <a16:creationId xmlns:a16="http://schemas.microsoft.com/office/drawing/2014/main" id="{36E8E834-202F-AC49-A817-114D9A92CD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100" y="0"/>
            <a:ext cx="3898900" cy="68580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A66C8B3E-58B7-2945-BCD1-BE40AB17930E}"/>
              </a:ext>
            </a:extLst>
          </p:cNvPr>
          <p:cNvSpPr txBox="1">
            <a:spLocks/>
          </p:cNvSpPr>
          <p:nvPr userDrawn="1"/>
        </p:nvSpPr>
        <p:spPr>
          <a:xfrm>
            <a:off x="1343025" y="3301118"/>
            <a:ext cx="7191022" cy="574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otham Medium Regular" panose="0200060303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Gotham Medium Regular" panose="0200060303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Gotham Light Regular" panose="0200060303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Gotham Light Regular" panose="0200060303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Gotham Light Regular" panose="02000603030000020004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Subtitle style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3E410C-88A7-BE46-A733-1C288DAED99B}"/>
              </a:ext>
            </a:extLst>
          </p:cNvPr>
          <p:cNvSpPr txBox="1"/>
          <p:nvPr userDrawn="1"/>
        </p:nvSpPr>
        <p:spPr>
          <a:xfrm>
            <a:off x="1132818" y="4455427"/>
            <a:ext cx="6243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i="1" dirty="0">
                <a:solidFill>
                  <a:srgbClr val="1D2B58"/>
                </a:solidFill>
                <a:latin typeface="Gotham Medium Regular" pitchFamily="2" charset="77"/>
              </a:rPr>
              <a:t>A </a:t>
            </a:r>
            <a:r>
              <a:rPr lang="en-US" i="1" noProof="0" dirty="0">
                <a:solidFill>
                  <a:srgbClr val="1D2B58"/>
                </a:solidFill>
                <a:latin typeface="Gotham Medium Regular" pitchFamily="2" charset="77"/>
              </a:rPr>
              <a:t>joint initiative by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45F2A3A-7152-234C-88AE-A36EF6E005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818" y="5880690"/>
            <a:ext cx="2050257" cy="4756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1208838-1C02-F946-AA4F-A12BC9DCE6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364" y="5023103"/>
            <a:ext cx="2232047" cy="55001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2CBEF54-E87E-0644-A0E8-6BACB81E270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64" y="5638433"/>
            <a:ext cx="1245434" cy="78488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BF72D38-F00D-A347-8E98-E75A8D8D0D3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590" y="5118410"/>
            <a:ext cx="3954813" cy="3377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BB95FCB-0D09-8F42-9DB9-FCAD4A79714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997" y="5822239"/>
            <a:ext cx="2632046" cy="62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9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C851A-C36E-F844-816B-3020986CE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14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D63258-4186-9C46-995A-AD8E88C9E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F689-3675-44F3-94B8-28C5B188E89E}" type="datetime1">
              <a:rPr lang="en-GB" smtClean="0"/>
              <a:t>03/11/2020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4AC8E-2A91-8A4B-9C81-BBDD9B893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3C5D38-CC26-3240-9CA2-F91F3061F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EEFB-AA00-084C-93C1-04E208BC82D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25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C851A-C36E-F844-816B-3020986CE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14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D63258-4186-9C46-995A-AD8E88C9E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F648-E0FB-4E63-908B-89C9AC5215E0}" type="datetime1">
              <a:rPr lang="en-GB" smtClean="0"/>
              <a:t>03/11/2020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4AC8E-2A91-8A4B-9C81-BBDD9B893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3C5D38-CC26-3240-9CA2-F91F3061F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EEFB-AA00-084C-93C1-04E208BC82D8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 descr="A picture containing black, person, laptop&#10;&#10;Description automatically generated">
            <a:extLst>
              <a:ext uri="{FF2B5EF4-FFF2-40B4-BE49-F238E27FC236}">
                <a16:creationId xmlns:a16="http://schemas.microsoft.com/office/drawing/2014/main" id="{4B457B93-A643-3A4E-B06A-866BD79197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100" y="0"/>
            <a:ext cx="389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14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C851A-C36E-F844-816B-3020986CE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14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D63258-4186-9C46-995A-AD8E88C9E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B73A-9306-418A-88A1-1EBD89AF0960}" type="datetime1">
              <a:rPr lang="en-GB" smtClean="0"/>
              <a:t>03/11/2020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4AC8E-2A91-8A4B-9C81-BBDD9B893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3C5D38-CC26-3240-9CA2-F91F3061F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EEFB-AA00-084C-93C1-04E208BC82D8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1CBEB59-4F57-8F4D-9221-B81C7CD62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1260" y="657222"/>
            <a:ext cx="4864608" cy="62868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EA3910-59F9-C749-9802-E8951B8D46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5127" y="-155778"/>
            <a:ext cx="3118124" cy="439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7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1CBEB59-4F57-8F4D-9221-B81C7CD62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1260" y="657222"/>
            <a:ext cx="4864608" cy="62868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EA3910-59F9-C749-9802-E8951B8D46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5127" y="-155778"/>
            <a:ext cx="3118124" cy="439545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D63258-4186-9C46-995A-AD8E88C9E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63BD-2B0C-4225-BB7B-7E7DD58FD8E7}" type="datetime1">
              <a:rPr lang="en-GB" smtClean="0"/>
              <a:t>03/11/2020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4AC8E-2A91-8A4B-9C81-BBDD9B893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313840-BEC8-FA4B-AECD-115288AF1D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3613" y="6242786"/>
            <a:ext cx="1415263" cy="3487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2C851A-C36E-F844-816B-3020986CE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14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D20164-1DD4-E64E-A7D8-1F9F9F01066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3802" y="6253869"/>
            <a:ext cx="1299996" cy="30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32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C9EC72-A73B-7845-B3B4-C59DFC51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D2E2-E772-40AA-BA1C-60CA117A3710}" type="datetime1">
              <a:rPr lang="en-GB" smtClean="0"/>
              <a:t>03/11/2020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3714C-3417-0B42-8EDA-764197343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2E784-092C-A44D-9A53-29C7C2C5A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EEFB-AA00-084C-93C1-04E208BC82D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49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4821-192D-AF49-B05A-8E9B47819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9705C-2345-AE46-B6BF-12296A0FF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5A4FA-FB98-EE47-8230-FBCDB5446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2AF2-0BBC-45DC-AEBC-FADC776526CC}" type="datetime1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C6AC4-8E31-0348-867C-5471AA76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78B9D-36E7-404E-8366-8EC110D5A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EEFB-AA00-084C-93C1-04E208BC82D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419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AEB69-0E38-CD4D-AA12-66FAA355C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DE5D1-6BD6-F745-AB4A-17C3939BA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6C8D68-EC60-1444-873E-7BCFFD384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EF6BE3-ECF9-6B42-8F06-C002DDBCD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401F-F7BF-486A-A935-B69AEF0F0088}" type="datetime1">
              <a:rPr lang="en-GB" smtClean="0"/>
              <a:t>03/11/2020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05D77F-17F1-C141-818C-39495BE0A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15162-1F49-9847-A6F0-22CD2B5FD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EEFB-AA00-084C-93C1-04E208BC82D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501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FC774-C5A7-A44D-9A59-630562B1D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93E7F-1A46-7A47-BAB3-D00E7BD56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659C5-B7BB-4848-B31C-EE5F87D6F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AD9CD6-1B0A-FD41-83A7-8DC373DABC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C0EFB8-285A-A446-890B-FCBD0C1B4D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7C74F7-28A7-8942-8040-2439A066D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EB57-72A5-4BDE-ACB7-254A874CB6EE}" type="datetime1">
              <a:rPr lang="en-GB" smtClean="0"/>
              <a:t>03/11/2020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8F75C9-D05B-DF40-96E2-FE229973B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7219F0-42FD-FC41-8D4D-FCE29A795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EEFB-AA00-084C-93C1-04E208BC82D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545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93BB9-F6E1-E94B-BDE5-648013A4C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81316-0E47-274B-BDA2-D8F1FDD74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8107DC-9767-5745-8005-BA01DEAAD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7FE7A8-8A5B-634A-A182-1B361AD7B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E78C-4A2C-448A-A39D-401E8D2C04C7}" type="datetime1">
              <a:rPr lang="en-GB" smtClean="0"/>
              <a:t>03/11/2020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256248-43C5-604E-A262-E87B0225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E1606-03CC-F445-818F-4BC29BC4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EEFB-AA00-084C-93C1-04E208BC82D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95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2642D-A661-4C4B-B05F-5A2628EC9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1ED708-9CFB-9648-9750-5E82E99D54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A4CBD-7DD8-A24D-8520-F836971F7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0ECC-A041-2441-A120-AC428775F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4443-14A2-4391-8D21-506A491FACEE}" type="datetime1">
              <a:rPr lang="en-GB" smtClean="0"/>
              <a:t>03/11/2020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03B752-12F9-2249-9F41-8EDA8B881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A7F01-EB23-264A-8FC8-9FC695F32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EEFB-AA00-084C-93C1-04E208BC82D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44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D7D91-740F-544F-9128-8AABC2369D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7191022" cy="1655762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5ADB65-632D-E943-AD2F-C4E1B0AFA3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911475"/>
            <a:ext cx="7191022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00519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190B9-ABA5-0C49-8A81-F98D076C9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EEFB-AA00-084C-93C1-04E208BC82D8}" type="slidenum">
              <a:rPr lang="en-GB" smtClean="0"/>
              <a:t>‹Nr.›</a:t>
            </a:fld>
            <a:endParaRPr lang="en-GB"/>
          </a:p>
        </p:txBody>
      </p:sp>
      <p:pic>
        <p:nvPicPr>
          <p:cNvPr id="5" name="Picture 4" descr="A picture containing black, outdoor&#10;&#10;Description automatically generated">
            <a:extLst>
              <a:ext uri="{FF2B5EF4-FFF2-40B4-BE49-F238E27FC236}">
                <a16:creationId xmlns:a16="http://schemas.microsoft.com/office/drawing/2014/main" id="{67838A1C-18F0-6D4C-8A1E-82B18D89A2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100" y="-14111"/>
            <a:ext cx="389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58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F548B-CD96-914A-97BF-A20CDA175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DC0DED-EBBD-7041-9609-A5DD2DC85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A8406-6315-7946-AF54-85748C720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1EAA-60A3-44E1-AA54-6C47BD869484}" type="datetime1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07358-7BF7-1E48-A32F-D0B14FADF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6C38B-A06E-A742-80B0-D259F5921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EEFB-AA00-084C-93C1-04E208BC82D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927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1F0D05-20F3-284E-BBA9-7C7B1A64CB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228673-83F1-5E41-9FD2-2E3A0AD17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C88E1-B7D2-BE4A-AA21-1E7AB3EC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B85C-0C47-48DE-A233-771815361343}" type="datetime1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F7560-109A-3E4A-824D-EB5E506D5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8EDD8-3C45-0E48-92A8-43371CFD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EEFB-AA00-084C-93C1-04E208BC82D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570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D7D91-740F-544F-9128-8AABC2369D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43025" y="598128"/>
            <a:ext cx="7800622" cy="1067681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5ADB65-632D-E943-AD2F-C4E1B0AFA3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54314" y="1926336"/>
            <a:ext cx="7191022" cy="574851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00519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190B9-ABA5-0C49-8A81-F98D076C9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EEFB-AA00-084C-93C1-04E208BC82D8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 descr="A picture containing black, person, laptop&#10;&#10;Description automatically generated">
            <a:extLst>
              <a:ext uri="{FF2B5EF4-FFF2-40B4-BE49-F238E27FC236}">
                <a16:creationId xmlns:a16="http://schemas.microsoft.com/office/drawing/2014/main" id="{36E8E834-202F-AC49-A817-114D9A92CD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100" y="-525"/>
            <a:ext cx="38989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E18BA1-6EAF-664A-B05A-FDE1C7B798F2}"/>
              </a:ext>
            </a:extLst>
          </p:cNvPr>
          <p:cNvSpPr txBox="1"/>
          <p:nvPr userDrawn="1"/>
        </p:nvSpPr>
        <p:spPr>
          <a:xfrm>
            <a:off x="1132818" y="4455427"/>
            <a:ext cx="6243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i="1" dirty="0">
                <a:solidFill>
                  <a:srgbClr val="005198"/>
                </a:solidFill>
                <a:latin typeface="Gotham Medium Regular" pitchFamily="2" charset="77"/>
              </a:rPr>
              <a:t>A </a:t>
            </a:r>
            <a:r>
              <a:rPr lang="en-US" i="1" noProof="0" dirty="0">
                <a:solidFill>
                  <a:srgbClr val="005198"/>
                </a:solidFill>
                <a:latin typeface="Gotham Medium Regular" pitchFamily="2" charset="77"/>
              </a:rPr>
              <a:t>joint initiative by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47400B-3669-FE40-BB10-B63EFC610D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818" y="5880690"/>
            <a:ext cx="2050257" cy="4756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2D2521-8E21-F141-AEF2-E1F7621B75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364" y="5023103"/>
            <a:ext cx="2232047" cy="55001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A5256A-726C-49A9-B879-72AF1218E3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54138" y="2698567"/>
            <a:ext cx="7191375" cy="8001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745C00-0ED9-3E46-9B85-1120470E9B4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64" y="5638433"/>
            <a:ext cx="1245434" cy="7848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C1F0A8-ADD4-D646-82EE-AF6DD80903B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590" y="5118410"/>
            <a:ext cx="3954813" cy="3377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B15DEC-559A-9D44-B41C-82E9B3D2890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997" y="5822239"/>
            <a:ext cx="2632046" cy="62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79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10878" y="643572"/>
            <a:ext cx="8120606" cy="3634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10878" y="1359774"/>
            <a:ext cx="10515600" cy="43082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507D69-F03C-4310-A873-C5B87840B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546615E-F31F-4170-8788-059DB9DD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7C5EEFB-AA00-084C-93C1-04E208BC82D8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33A67E2-F96C-4B6C-8812-5536BE4366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74690E1-B5A7-48AA-BB3E-3035E1A8741E}" type="datetime1">
              <a:rPr lang="en-GB" smtClean="0"/>
              <a:t>03/11/2020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70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573ADA8-042C-A24F-949B-FCA28C25CE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1260" y="657222"/>
            <a:ext cx="4864608" cy="62868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E54AEA-725A-424C-B45B-A7A6B3A3C8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5127" y="-155778"/>
            <a:ext cx="3118124" cy="439545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C812936-2A49-684B-ADE8-55C4234B1C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79550" y="1125805"/>
            <a:ext cx="7800622" cy="1067681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89752C8-1E78-1144-9A4C-354B4D517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0839" y="2454013"/>
            <a:ext cx="7191022" cy="574851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00519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style</a:t>
            </a:r>
            <a:endParaRPr lang="en-GB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1BCDC10-6EAE-BA4C-9760-E738C0C6D8A2}"/>
              </a:ext>
            </a:extLst>
          </p:cNvPr>
          <p:cNvSpPr txBox="1">
            <a:spLocks/>
          </p:cNvSpPr>
          <p:nvPr userDrawn="1"/>
        </p:nvSpPr>
        <p:spPr>
          <a:xfrm>
            <a:off x="1479550" y="3315849"/>
            <a:ext cx="7191022" cy="574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otham Medium Regular" panose="0200060303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Gotham Medium Regular" panose="0200060303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Gotham Light Regular" panose="0200060303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Gotham Light Regular" panose="0200060303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Gotham Light Regular" panose="02000603030000020004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Subtitle style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519907-6F70-B440-A54F-F04DBCE5F57E}"/>
              </a:ext>
            </a:extLst>
          </p:cNvPr>
          <p:cNvSpPr txBox="1"/>
          <p:nvPr userDrawn="1"/>
        </p:nvSpPr>
        <p:spPr>
          <a:xfrm>
            <a:off x="1343025" y="5232730"/>
            <a:ext cx="6243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rgbClr val="1D2B58"/>
                </a:solidFill>
                <a:latin typeface="Gotham Medium Regular" pitchFamily="2" charset="77"/>
              </a:rPr>
              <a:t>A </a:t>
            </a:r>
            <a:r>
              <a:rPr lang="ro-RO" dirty="0" err="1">
                <a:solidFill>
                  <a:srgbClr val="1D2B58"/>
                </a:solidFill>
                <a:latin typeface="Gotham Medium Regular" pitchFamily="2" charset="77"/>
              </a:rPr>
              <a:t>joint</a:t>
            </a:r>
            <a:r>
              <a:rPr lang="ro-RO" dirty="0">
                <a:solidFill>
                  <a:srgbClr val="1D2B58"/>
                </a:solidFill>
                <a:latin typeface="Gotham Medium Regular" pitchFamily="2" charset="77"/>
              </a:rPr>
              <a:t> </a:t>
            </a:r>
            <a:r>
              <a:rPr lang="ro-RO" dirty="0" err="1">
                <a:solidFill>
                  <a:srgbClr val="1D2B58"/>
                </a:solidFill>
                <a:latin typeface="Gotham Medium Regular" pitchFamily="2" charset="77"/>
              </a:rPr>
              <a:t>initiative</a:t>
            </a:r>
            <a:r>
              <a:rPr lang="ro-RO" dirty="0">
                <a:solidFill>
                  <a:srgbClr val="1D2B58"/>
                </a:solidFill>
                <a:latin typeface="Gotham Medium Regular" pitchFamily="2" charset="77"/>
              </a:rPr>
              <a:t> </a:t>
            </a:r>
            <a:r>
              <a:rPr lang="ro-RO" dirty="0" err="1">
                <a:solidFill>
                  <a:srgbClr val="1D2B58"/>
                </a:solidFill>
                <a:latin typeface="Gotham Medium Regular" pitchFamily="2" charset="77"/>
              </a:rPr>
              <a:t>by</a:t>
            </a:r>
            <a:endParaRPr lang="ro-RO" dirty="0">
              <a:solidFill>
                <a:srgbClr val="1D2B58"/>
              </a:solidFill>
              <a:latin typeface="Gotham Medium Regular" pitchFamily="2" charset="7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5E16B58-33B7-F942-A5CD-3046CE473A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5743" y="5859292"/>
            <a:ext cx="2050257" cy="4756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BD571F6-5D10-8842-83E3-11B43F59FD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550" y="5848209"/>
            <a:ext cx="2232047" cy="55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573ADA8-042C-A24F-949B-FCA28C25CE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1260" y="657222"/>
            <a:ext cx="4864608" cy="62868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E54AEA-725A-424C-B45B-A7A6B3A3C8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5127" y="-155778"/>
            <a:ext cx="3118124" cy="43954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C94936-5DE4-AE4C-B6D4-4CCF8DBAFC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3802" y="6253869"/>
            <a:ext cx="1299996" cy="3015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92619C-9CDB-9B4C-9F91-B89975A65B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3613" y="6242786"/>
            <a:ext cx="1415263" cy="34874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31DA8C-F3E1-DB4D-A58B-77FA2E1FA5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7191022" cy="1655762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9FC310F-533D-E440-BBAB-60D7782201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911475"/>
            <a:ext cx="7191022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00519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345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16F66C4A-D7DD-3C4F-AB33-D83B6E3824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1260" y="657222"/>
            <a:ext cx="4864608" cy="62868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4FCB90-F9A4-7547-AB4B-D9F3614D9B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5127" y="-155778"/>
            <a:ext cx="3118124" cy="43954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1306A-F16D-E84F-8ECA-3BE88FAF3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91275" cy="8314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D4537-88D6-504F-AACE-70F991316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9822"/>
            <a:ext cx="8591275" cy="47771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9452C-F102-2649-AB0C-72B925521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B3C1D-C90A-A246-8476-2A526B88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EEFB-AA00-084C-93C1-04E208BC82D8}" type="slidenum">
              <a:rPr lang="en-GB" smtClean="0"/>
              <a:t>‹Nr.›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62653-A696-5F48-B8D1-C048D4074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D092-B20B-4D85-BA1A-2751AF7D8105}" type="datetime1">
              <a:rPr lang="en-GB" smtClean="0"/>
              <a:t>03/11/2020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70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16F66C4A-D7DD-3C4F-AB33-D83B6E3824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1260" y="657222"/>
            <a:ext cx="4864608" cy="62868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4FCB90-F9A4-7547-AB4B-D9F3614D9B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5127" y="-155778"/>
            <a:ext cx="3118124" cy="43954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1306A-F16D-E84F-8ECA-3BE88FAF3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91275" cy="8314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D4537-88D6-504F-AACE-70F991316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9822"/>
            <a:ext cx="8591275" cy="47771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9452C-F102-2649-AB0C-72B925521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62653-A696-5F48-B8D1-C048D4074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F774-64D9-4DB1-8C4D-84DB26C31864}" type="datetime1">
              <a:rPr lang="en-GB" smtClean="0"/>
              <a:t>03/11/2020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40FD32-02B2-6743-B2DC-47B2D1F3F1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3802" y="6253869"/>
            <a:ext cx="1299996" cy="301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2242B7-53FD-EA4A-AFF5-C816A82ABF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3613" y="6242786"/>
            <a:ext cx="1415263" cy="34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1306A-F16D-E84F-8ECA-3BE88FAF3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91275" cy="8314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D4537-88D6-504F-AACE-70F991316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9822"/>
            <a:ext cx="8591275" cy="47771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9452C-F102-2649-AB0C-72B925521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B3C1D-C90A-A246-8476-2A526B88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EEFB-AA00-084C-93C1-04E208BC82D8}" type="slidenum">
              <a:rPr lang="en-GB" smtClean="0"/>
              <a:t>‹Nr.›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62653-A696-5F48-B8D1-C048D4074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CDB6-7AC2-424A-97A3-BF948D3E9A69}" type="datetime1">
              <a:rPr lang="en-GB" smtClean="0"/>
              <a:t>03/11/2020</a:t>
            </a:fld>
            <a:endParaRPr lang="en-GB"/>
          </a:p>
        </p:txBody>
      </p:sp>
      <p:pic>
        <p:nvPicPr>
          <p:cNvPr id="10" name="Picture 9" descr="A picture containing black, person, laptop&#10;&#10;Description automatically generated">
            <a:extLst>
              <a:ext uri="{FF2B5EF4-FFF2-40B4-BE49-F238E27FC236}">
                <a16:creationId xmlns:a16="http://schemas.microsoft.com/office/drawing/2014/main" id="{CC48BE47-4A3D-3C43-8DD9-2117C55067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125" y="0"/>
            <a:ext cx="389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6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1306A-F16D-E84F-8ECA-3BE88FAF3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91275" cy="8314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D4537-88D6-504F-AACE-70F991316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9822"/>
            <a:ext cx="8591275" cy="47771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9452C-F102-2649-AB0C-72B925521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B3C1D-C90A-A246-8476-2A526B88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EEFB-AA00-084C-93C1-04E208BC82D8}" type="slidenum">
              <a:rPr lang="en-GB" smtClean="0"/>
              <a:t>‹Nr.›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62653-A696-5F48-B8D1-C048D4074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C415-A7D0-42B4-BD52-1EBE3F8B03A2}" type="datetime1">
              <a:rPr lang="en-GB" smtClean="0"/>
              <a:t>03/11/2020</a:t>
            </a:fld>
            <a:endParaRPr lang="en-GB"/>
          </a:p>
        </p:txBody>
      </p:sp>
      <p:pic>
        <p:nvPicPr>
          <p:cNvPr id="8" name="Picture 7" descr="A picture containing black, outdoor&#10;&#10;Description automatically generated">
            <a:extLst>
              <a:ext uri="{FF2B5EF4-FFF2-40B4-BE49-F238E27FC236}">
                <a16:creationId xmlns:a16="http://schemas.microsoft.com/office/drawing/2014/main" id="{7D7D1A1D-B9FB-4E49-BDB2-85D80264A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100" y="0"/>
            <a:ext cx="389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30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1306A-F16D-E84F-8ECA-3BE88FAF3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91275" cy="8314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D4537-88D6-504F-AACE-70F991316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9822"/>
            <a:ext cx="8591275" cy="47771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9452C-F102-2649-AB0C-72B925521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B3C1D-C90A-A246-8476-2A526B88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EEFB-AA00-084C-93C1-04E208BC82D8}" type="slidenum">
              <a:rPr lang="en-GB" smtClean="0"/>
              <a:t>‹Nr.›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62653-A696-5F48-B8D1-C048D4074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CA25-85B2-4D0D-A94D-E085AA66A247}" type="datetime1">
              <a:rPr lang="en-GB" smtClean="0"/>
              <a:t>03/11/2020</a:t>
            </a:fld>
            <a:endParaRPr lang="en-GB"/>
          </a:p>
        </p:txBody>
      </p:sp>
      <p:pic>
        <p:nvPicPr>
          <p:cNvPr id="9" name="Picture 8" descr="A picture containing black, outdoor&#10;&#10;Description automatically generated">
            <a:extLst>
              <a:ext uri="{FF2B5EF4-FFF2-40B4-BE49-F238E27FC236}">
                <a16:creationId xmlns:a16="http://schemas.microsoft.com/office/drawing/2014/main" id="{0F09EB93-C800-824F-BC39-2F1BC997BF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100" y="0"/>
            <a:ext cx="389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2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3.xml"/><Relationship Id="rId30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E4E43E34-7651-4BFC-8046-C455163A538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8853821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think-cell Folie" r:id="rId28" imgW="410" imgH="409" progId="TCLayout.ActiveDocument.1">
                  <p:embed/>
                </p:oleObj>
              </mc:Choice>
              <mc:Fallback>
                <p:oleObj name="think-cell Folie" r:id="rId28" imgW="410" imgH="409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E4E43E34-7651-4BFC-8046-C455163A53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EF144341-EFA4-46C2-810D-CAC4DFCE8C40}"/>
              </a:ext>
            </a:extLst>
          </p:cNvPr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0" i="0" baseline="0" dirty="0">
              <a:latin typeface="Gotham Medium Regular" panose="02000603030000020004"/>
              <a:ea typeface="+mj-ea"/>
              <a:cs typeface="+mj-cs"/>
              <a:sym typeface="Gotham Medium Regular" panose="02000603030000020004"/>
            </a:endParaRPr>
          </a:p>
        </p:txBody>
      </p:sp>
      <p:pic>
        <p:nvPicPr>
          <p:cNvPr id="8" name="Picture 7" descr="A picture containing sky&#10;&#10;Description automatically generated">
            <a:extLst>
              <a:ext uri="{FF2B5EF4-FFF2-40B4-BE49-F238E27FC236}">
                <a16:creationId xmlns:a16="http://schemas.microsoft.com/office/drawing/2014/main" id="{B700930C-732E-D443-B236-0C961B6DF75B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317AD3-1101-E440-AAA2-821C09181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8BEB2-538E-CC49-A704-60A1DE46D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BB722-DCEE-D947-B45F-BB2874F56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C4F1C-2DF1-4ECF-89B2-326CA3DA3353}" type="datetime1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7FC67-0B6E-E843-B02D-8AC7316D9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F1BE3-453F-EB4B-B086-ECB2EB46B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5EEFB-AA00-084C-93C1-04E208BC82D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52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25" r:id="rId2"/>
    <p:sldLayoutId id="2147483723" r:id="rId3"/>
    <p:sldLayoutId id="2147483726" r:id="rId4"/>
    <p:sldLayoutId id="2147483706" r:id="rId5"/>
    <p:sldLayoutId id="2147483716" r:id="rId6"/>
    <p:sldLayoutId id="2147483717" r:id="rId7"/>
    <p:sldLayoutId id="2147483724" r:id="rId8"/>
    <p:sldLayoutId id="2147483718" r:id="rId9"/>
    <p:sldLayoutId id="2147483710" r:id="rId10"/>
    <p:sldLayoutId id="2147483719" r:id="rId11"/>
    <p:sldLayoutId id="2147483720" r:id="rId12"/>
    <p:sldLayoutId id="2147483721" r:id="rId13"/>
    <p:sldLayoutId id="2147483711" r:id="rId14"/>
    <p:sldLayoutId id="2147483707" r:id="rId15"/>
    <p:sldLayoutId id="2147483708" r:id="rId16"/>
    <p:sldLayoutId id="2147483709" r:id="rId17"/>
    <p:sldLayoutId id="2147483712" r:id="rId18"/>
    <p:sldLayoutId id="2147483713" r:id="rId19"/>
    <p:sldLayoutId id="2147483714" r:id="rId20"/>
    <p:sldLayoutId id="2147483715" r:id="rId21"/>
    <p:sldLayoutId id="2147483727" r:id="rId22"/>
    <p:sldLayoutId id="2147483728" r:id="rId2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Gotham Medium Regular" panose="0200060303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otham Medium Regular" panose="0200060303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Medium Regular" panose="0200060303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Light Regular" panose="0200060303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Light Regular" panose="0200060303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Light Regular" panose="0200060303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11.xml"/><Relationship Id="rId7" Type="http://schemas.openxmlformats.org/officeDocument/2006/relationships/image" Target="../media/image1.emf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13.xml"/><Relationship Id="rId7" Type="http://schemas.openxmlformats.org/officeDocument/2006/relationships/image" Target="../media/image1.emf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5.xml"/><Relationship Id="rId7" Type="http://schemas.openxmlformats.org/officeDocument/2006/relationships/oleObject" Target="../embeddings/oleObject8.bin"/><Relationship Id="rId2" Type="http://schemas.openxmlformats.org/officeDocument/2006/relationships/tags" Target="../tags/tag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dva.eu/AIPPP-Vision-paper-PressRelease" TargetMode="External"/><Relationship Id="rId13" Type="http://schemas.openxmlformats.org/officeDocument/2006/relationships/hyperlink" Target="https://www.bdva.eu/node/1359" TargetMode="External"/><Relationship Id="rId3" Type="http://schemas.openxmlformats.org/officeDocument/2006/relationships/hyperlink" Target="http://bdva.eu/sites/default/files/AI-Position-Statement-BDVA-Final-12112018.pdf" TargetMode="External"/><Relationship Id="rId7" Type="http://schemas.openxmlformats.org/officeDocument/2006/relationships/hyperlink" Target="http://www.bdva.eu/sites/default/files/VISION%20AI-PPP%20euRobotics-BDVA-Final.pdf" TargetMode="External"/><Relationship Id="rId12" Type="http://schemas.openxmlformats.org/officeDocument/2006/relationships/hyperlink" Target="https://www.bdva.eu/sites/default/files/AI%20PPP%20SRIDA-Second%20Consultation%20Release-September%202019%20-%20Online%20version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ec.europa.eu/commission/presscorner/detail/en/IP_18_6689" TargetMode="External"/><Relationship Id="rId11" Type="http://schemas.openxmlformats.org/officeDocument/2006/relationships/hyperlink" Target="http://bdva.eu/node/1321" TargetMode="External"/><Relationship Id="rId5" Type="http://schemas.openxmlformats.org/officeDocument/2006/relationships/hyperlink" Target="https://ec.europa.eu/digital-single-market/en/news/coordinated-plan-artificial-intelligence" TargetMode="External"/><Relationship Id="rId15" Type="http://schemas.openxmlformats.org/officeDocument/2006/relationships/image" Target="../media/image26.png"/><Relationship Id="rId10" Type="http://schemas.openxmlformats.org/officeDocument/2006/relationships/hyperlink" Target="http://bdva.eu/node/1310" TargetMode="External"/><Relationship Id="rId4" Type="http://schemas.openxmlformats.org/officeDocument/2006/relationships/hyperlink" Target="http://bdva.eu/node/1151" TargetMode="External"/><Relationship Id="rId9" Type="http://schemas.openxmlformats.org/officeDocument/2006/relationships/hyperlink" Target="http://www.bdva.eu/sites/default/files/AI%20PPP%20SRIDA-Consultation%20Version-June%202019%20-%20Online%20version.pdf" TargetMode="External"/><Relationship Id="rId14" Type="http://schemas.openxmlformats.org/officeDocument/2006/relationships/hyperlink" Target="http://www.ebdvf.eu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ai-data-robotics-partnership.eu/" TargetMode="External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21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134362E2-59DE-4420-8ADB-7D890D991F5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569991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think-cell Folie" r:id="rId5" imgW="410" imgH="409" progId="TCLayout.ActiveDocument.1">
                  <p:embed/>
                </p:oleObj>
              </mc:Choice>
              <mc:Fallback>
                <p:oleObj name="think-cell Folie" r:id="rId5" imgW="410" imgH="40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BCB41F18-F18C-4BFF-9F78-38C916114EE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800" i="1" dirty="0">
              <a:latin typeface="Gotham Medium Regular" panose="02000603030000020004"/>
              <a:ea typeface="+mj-ea"/>
              <a:cs typeface="+mj-cs"/>
              <a:sym typeface="Gotham Medium Regular" panose="02000603030000020004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6A46EC2-748C-2748-8602-90B2024D5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8856" y="925552"/>
            <a:ext cx="8351960" cy="3256156"/>
          </a:xfrm>
        </p:spPr>
        <p:txBody>
          <a:bodyPr anchor="ctr">
            <a:normAutofit/>
          </a:bodyPr>
          <a:lstStyle/>
          <a:p>
            <a:r>
              <a:rPr lang="en-US" b="1" i="1" dirty="0">
                <a:solidFill>
                  <a:srgbClr val="005198"/>
                </a:solidFill>
              </a:rPr>
              <a:t>The new partnership on AI, Data and Robotics in Europe</a:t>
            </a:r>
            <a:br>
              <a:rPr lang="en-US" sz="3600" i="1" dirty="0">
                <a:solidFill>
                  <a:srgbClr val="005198"/>
                </a:solidFill>
              </a:rPr>
            </a:br>
            <a:br>
              <a:rPr lang="en-US" sz="3600" i="1" dirty="0">
                <a:solidFill>
                  <a:srgbClr val="005198"/>
                </a:solidFill>
              </a:rPr>
            </a:br>
            <a:r>
              <a:rPr lang="en-US" sz="3600" i="1" dirty="0">
                <a:solidFill>
                  <a:srgbClr val="005198"/>
                </a:solidFill>
              </a:rPr>
              <a:t>EGI Conference 2020</a:t>
            </a:r>
            <a:br>
              <a:rPr lang="en-US" sz="3600" i="1" dirty="0">
                <a:solidFill>
                  <a:srgbClr val="005198"/>
                </a:solidFill>
              </a:rPr>
            </a:br>
            <a:r>
              <a:rPr lang="en-US" sz="2800" i="1" dirty="0">
                <a:solidFill>
                  <a:srgbClr val="005198"/>
                </a:solidFill>
              </a:rPr>
              <a:t>November 4</a:t>
            </a:r>
            <a:r>
              <a:rPr lang="en-US" sz="2800" i="1" baseline="30000" dirty="0">
                <a:solidFill>
                  <a:srgbClr val="005198"/>
                </a:solidFill>
              </a:rPr>
              <a:t>th</a:t>
            </a:r>
            <a:r>
              <a:rPr lang="en-US" sz="2800" i="1" dirty="0">
                <a:solidFill>
                  <a:srgbClr val="005198"/>
                </a:solidFill>
              </a:rPr>
              <a:t>, 2020</a:t>
            </a:r>
            <a:br>
              <a:rPr lang="en-US" sz="2800" i="1" dirty="0">
                <a:solidFill>
                  <a:srgbClr val="005198"/>
                </a:solidFill>
              </a:rPr>
            </a:br>
            <a:r>
              <a:rPr lang="en-US" sz="2800" i="1" dirty="0">
                <a:solidFill>
                  <a:srgbClr val="005198"/>
                </a:solidFill>
              </a:rPr>
              <a:t>Sonja Zillner, Siemens, SRIDA Lead BDVA</a:t>
            </a:r>
            <a:endParaRPr lang="en-GB" sz="3600" i="1" dirty="0">
              <a:solidFill>
                <a:srgbClr val="005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10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850BE4-E91F-4967-A035-A72559DE7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96" y="983224"/>
            <a:ext cx="10034007" cy="548640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A6D2029B-591F-4567-A096-4130547A187B}"/>
              </a:ext>
            </a:extLst>
          </p:cNvPr>
          <p:cNvSpPr txBox="1">
            <a:spLocks/>
          </p:cNvSpPr>
          <p:nvPr/>
        </p:nvSpPr>
        <p:spPr>
          <a:xfrm>
            <a:off x="838199" y="330671"/>
            <a:ext cx="10515600" cy="8314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Gotham Medium Regular" panose="02000603030000020004" pitchFamily="2" charset="77"/>
                <a:ea typeface="+mj-ea"/>
                <a:cs typeface="+mj-cs"/>
              </a:defRPr>
            </a:lvl1pPr>
          </a:lstStyle>
          <a:p>
            <a:r>
              <a:rPr lang="en-US" b="1" dirty="0"/>
              <a:t>Investment areas</a:t>
            </a:r>
          </a:p>
        </p:txBody>
      </p:sp>
    </p:spTree>
    <p:extLst>
      <p:ext uri="{BB962C8B-B14F-4D97-AF65-F5344CB8AC3E}">
        <p14:creationId xmlns:p14="http://schemas.microsoft.com/office/powerpoint/2010/main" val="1613607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">
            <a:extLst>
              <a:ext uri="{FF2B5EF4-FFF2-40B4-BE49-F238E27FC236}">
                <a16:creationId xmlns:a16="http://schemas.microsoft.com/office/drawing/2014/main" id="{5D64E673-4A11-8B41-86B2-C7A5301A8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656" y="304662"/>
            <a:ext cx="4170600" cy="59092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EADE80-CBB9-5045-8BC9-D4C1B15808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95" y="261124"/>
            <a:ext cx="6557862" cy="609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03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001B42A4-5F42-4390-9144-85B4D2CC702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think-cell Folie" r:id="rId6" imgW="410" imgH="409" progId="TCLayout.ActiveDocument.1">
                  <p:embed/>
                </p:oleObj>
              </mc:Choice>
              <mc:Fallback>
                <p:oleObj name="think-cell Folie" r:id="rId6" imgW="410" imgH="40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001B42A4-5F42-4390-9144-85B4D2CC70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9584C25E-DE30-4072-BEC7-4F3CA3A83C5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GB" sz="2800" b="1" dirty="0">
              <a:latin typeface="Montserrat" panose="00000500000000000000" pitchFamily="2" charset="0"/>
              <a:ea typeface="+mj-ea"/>
              <a:cs typeface="+mj-cs"/>
              <a:sym typeface="Montserrat" panose="000005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1EB004-8EF6-944C-B3A0-2831F533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96" y="364556"/>
            <a:ext cx="10565423" cy="541231"/>
          </a:xfrm>
        </p:spPr>
        <p:txBody>
          <a:bodyPr>
            <a:noAutofit/>
          </a:bodyPr>
          <a:lstStyle/>
          <a:p>
            <a:r>
              <a:rPr lang="en-GB" b="1" dirty="0"/>
              <a:t>European AI, Data and Robotics Framework…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D052E1E-40CD-48CD-BB62-4411F443C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581" y="1289051"/>
            <a:ext cx="7405235" cy="50835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i="1" dirty="0">
                <a:solidFill>
                  <a:srgbClr val="005198"/>
                </a:solidFill>
                <a:latin typeface="+mn-lt"/>
              </a:rPr>
              <a:t>… represents the legal and societal fabric that underpins the impact of AI, Data and Robotics on stakeholder and users</a:t>
            </a:r>
          </a:p>
          <a:p>
            <a:pPr marL="0" indent="0" algn="just">
              <a:buNone/>
            </a:pPr>
            <a:r>
              <a:rPr lang="en-US" b="1" dirty="0">
                <a:solidFill>
                  <a:srgbClr val="005198"/>
                </a:solidFill>
                <a:latin typeface="+mn-lt"/>
              </a:rPr>
              <a:t>European Fundamental Right, Principles and Values</a:t>
            </a:r>
          </a:p>
          <a:p>
            <a:pPr algn="just"/>
            <a:r>
              <a:rPr lang="en-US" sz="1800" dirty="0">
                <a:solidFill>
                  <a:srgbClr val="005198"/>
                </a:solidFill>
                <a:latin typeface="+mn-lt"/>
              </a:rPr>
              <a:t>Products and Services based on AI, Data and Robotics must be based on values that are compatible with European rights principles and values</a:t>
            </a:r>
          </a:p>
          <a:p>
            <a:pPr marL="0" indent="0" algn="just">
              <a:buNone/>
            </a:pPr>
            <a:r>
              <a:rPr lang="en-US" b="1" dirty="0">
                <a:solidFill>
                  <a:srgbClr val="005198"/>
                </a:solidFill>
                <a:latin typeface="+mn-lt"/>
              </a:rPr>
              <a:t>Value-Driven AI, Data and Robotics for Business, Society and People</a:t>
            </a:r>
          </a:p>
          <a:p>
            <a:pPr algn="just"/>
            <a:r>
              <a:rPr lang="en-US" sz="1800" dirty="0">
                <a:solidFill>
                  <a:srgbClr val="005198"/>
                </a:solidFill>
                <a:latin typeface="+mn-lt"/>
              </a:rPr>
              <a:t>Critical to deploying AI, Data and Robotics is its acceptance by users, and citizen, acceptance comes when they see value AND they can assign trust</a:t>
            </a:r>
          </a:p>
          <a:p>
            <a:pPr marL="0" indent="0" algn="just">
              <a:buNone/>
            </a:pPr>
            <a:r>
              <a:rPr lang="en-US" b="1" dirty="0">
                <a:solidFill>
                  <a:srgbClr val="005198"/>
                </a:solidFill>
                <a:latin typeface="+mn-lt"/>
              </a:rPr>
              <a:t>Policy, Regulation, Certification and Standards</a:t>
            </a:r>
          </a:p>
          <a:p>
            <a:pPr algn="just"/>
            <a:r>
              <a:rPr lang="en-US" sz="1800" dirty="0">
                <a:solidFill>
                  <a:srgbClr val="005198"/>
                </a:solidFill>
                <a:latin typeface="+mn-lt"/>
              </a:rPr>
              <a:t>The adoption of AI, Data and Robotics depends on a legal framework of approval built on regulation, partly driven by policy, and an array of certification processes and standards driven by industry</a:t>
            </a:r>
            <a:endParaRPr lang="en-US" sz="2000" dirty="0">
              <a:solidFill>
                <a:srgbClr val="005198"/>
              </a:solidFill>
              <a:latin typeface="+mn-lt"/>
            </a:endParaRPr>
          </a:p>
          <a:p>
            <a:pPr marL="0" indent="0">
              <a:buNone/>
            </a:pPr>
            <a:endParaRPr lang="en-US" sz="1800" dirty="0">
              <a:solidFill>
                <a:srgbClr val="005198"/>
              </a:solidFill>
              <a:latin typeface="+mn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6774352-DA09-6F4D-9010-388DE76E0DF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6" y="1479064"/>
            <a:ext cx="3830586" cy="356035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890408A9-BAF9-47E9-9846-2FD38A533092}"/>
              </a:ext>
            </a:extLst>
          </p:cNvPr>
          <p:cNvSpPr/>
          <p:nvPr/>
        </p:nvSpPr>
        <p:spPr>
          <a:xfrm>
            <a:off x="295496" y="2375514"/>
            <a:ext cx="3821628" cy="399711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63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001B42A4-5F42-4390-9144-85B4D2CC702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think-cell Folie" r:id="rId6" imgW="410" imgH="409" progId="TCLayout.ActiveDocument.1">
                  <p:embed/>
                </p:oleObj>
              </mc:Choice>
              <mc:Fallback>
                <p:oleObj name="think-cell Folie" r:id="rId6" imgW="410" imgH="40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001B42A4-5F42-4390-9144-85B4D2CC70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9584C25E-DE30-4072-BEC7-4F3CA3A83C5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GB" sz="2800" b="1" dirty="0">
              <a:latin typeface="Montserrat" panose="00000500000000000000" pitchFamily="2" charset="0"/>
              <a:ea typeface="+mj-ea"/>
              <a:cs typeface="+mj-cs"/>
              <a:sym typeface="Montserrat" panose="00000500000000000000" pitchFamily="2" charset="0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5E6BDD20-3780-438A-B08D-ECE0D5799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96" y="355851"/>
            <a:ext cx="10565423" cy="541231"/>
          </a:xfrm>
        </p:spPr>
        <p:txBody>
          <a:bodyPr>
            <a:noAutofit/>
          </a:bodyPr>
          <a:lstStyle/>
          <a:p>
            <a:r>
              <a:rPr lang="en-GB" b="1" dirty="0"/>
              <a:t>AI, Data and Robotics Innovation Ecosystem Enablers…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07EEEBF-264E-45B4-8BD4-C992FC166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581" y="1289051"/>
            <a:ext cx="7405235" cy="43082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i="1" dirty="0">
                <a:solidFill>
                  <a:srgbClr val="005198"/>
                </a:solidFill>
                <a:latin typeface="+mn-lt"/>
              </a:rPr>
              <a:t>… are the essential ingredients for success in the innovation system</a:t>
            </a:r>
            <a:endParaRPr lang="en-US" sz="2000" dirty="0">
              <a:solidFill>
                <a:srgbClr val="005198"/>
              </a:solidFill>
              <a:latin typeface="+mn-lt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5198"/>
                </a:solidFill>
                <a:latin typeface="+mn-lt"/>
              </a:rPr>
              <a:t>Skills and Knowledge</a:t>
            </a:r>
          </a:p>
          <a:p>
            <a:pPr algn="just"/>
            <a:r>
              <a:rPr lang="en-US" sz="1800" dirty="0">
                <a:solidFill>
                  <a:srgbClr val="005198"/>
                </a:solidFill>
                <a:latin typeface="+mn-lt"/>
              </a:rPr>
              <a:t>AI, Data and Robotics will affect skills needed by both industry and society</a:t>
            </a:r>
          </a:p>
          <a:p>
            <a:pPr marL="0" indent="0" algn="just">
              <a:buNone/>
            </a:pPr>
            <a:r>
              <a:rPr lang="en-US" b="1" dirty="0">
                <a:solidFill>
                  <a:srgbClr val="005198"/>
                </a:solidFill>
                <a:latin typeface="+mn-lt"/>
              </a:rPr>
              <a:t>Data for AI</a:t>
            </a:r>
          </a:p>
          <a:p>
            <a:pPr algn="just"/>
            <a:r>
              <a:rPr lang="en-US" sz="1800" dirty="0">
                <a:solidFill>
                  <a:srgbClr val="005198"/>
                </a:solidFill>
                <a:latin typeface="+mn-lt"/>
              </a:rPr>
              <a:t>For AI, Data and Robotics to develop further, large volumes of cross-sectorial, unbiased, high-quality and trustworthy data need to be made available</a:t>
            </a:r>
          </a:p>
          <a:p>
            <a:pPr marL="0" indent="0" algn="just">
              <a:buNone/>
            </a:pPr>
            <a:r>
              <a:rPr lang="en-US" b="1" dirty="0">
                <a:solidFill>
                  <a:srgbClr val="005198"/>
                </a:solidFill>
                <a:latin typeface="+mn-lt"/>
              </a:rPr>
              <a:t>Experimentation and Deployment</a:t>
            </a:r>
          </a:p>
          <a:p>
            <a:pPr algn="just"/>
            <a:r>
              <a:rPr lang="en-US" sz="1800" dirty="0">
                <a:solidFill>
                  <a:srgbClr val="005198"/>
                </a:solidFill>
                <a:latin typeface="+mn-lt"/>
              </a:rPr>
              <a:t>Experimentation is critical for AI, Data and Robotics based innovation because of the need to deploy in complex physical and digital environments</a:t>
            </a:r>
            <a:endParaRPr lang="en-US" sz="2000" dirty="0">
              <a:solidFill>
                <a:srgbClr val="005198"/>
              </a:solidFill>
              <a:latin typeface="+mn-lt"/>
            </a:endParaRPr>
          </a:p>
          <a:p>
            <a:pPr marL="0" indent="0">
              <a:buNone/>
            </a:pPr>
            <a:endParaRPr lang="en-US" sz="1800" dirty="0">
              <a:solidFill>
                <a:srgbClr val="005198"/>
              </a:solidFill>
              <a:latin typeface="+mn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407F097-E99D-014C-A5AD-76E2D61B41A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6" y="1479064"/>
            <a:ext cx="3830586" cy="3560350"/>
          </a:xfrm>
          <a:prstGeom prst="rect">
            <a:avLst/>
          </a:prstGeom>
        </p:spPr>
      </p:pic>
      <p:sp>
        <p:nvSpPr>
          <p:cNvPr id="20" name="Rechteck 8">
            <a:extLst>
              <a:ext uri="{FF2B5EF4-FFF2-40B4-BE49-F238E27FC236}">
                <a16:creationId xmlns:a16="http://schemas.microsoft.com/office/drawing/2014/main" id="{DF659A5F-1F8F-5442-A1AD-965BAAAEF748}"/>
              </a:ext>
            </a:extLst>
          </p:cNvPr>
          <p:cNvSpPr/>
          <p:nvPr/>
        </p:nvSpPr>
        <p:spPr>
          <a:xfrm>
            <a:off x="295496" y="3468029"/>
            <a:ext cx="3821628" cy="1571385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8">
            <a:extLst>
              <a:ext uri="{FF2B5EF4-FFF2-40B4-BE49-F238E27FC236}">
                <a16:creationId xmlns:a16="http://schemas.microsoft.com/office/drawing/2014/main" id="{54A99C90-84F9-0646-B1EF-35620B03ECE7}"/>
              </a:ext>
            </a:extLst>
          </p:cNvPr>
          <p:cNvSpPr/>
          <p:nvPr/>
        </p:nvSpPr>
        <p:spPr>
          <a:xfrm>
            <a:off x="295496" y="825263"/>
            <a:ext cx="3821628" cy="1571385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805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086B438-A0FC-794E-9684-6FBF199168A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6" y="1479064"/>
            <a:ext cx="3830586" cy="3560350"/>
          </a:xfrm>
          <a:prstGeom prst="rect">
            <a:avLst/>
          </a:prstGeom>
        </p:spPr>
      </p:pic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001B42A4-5F42-4390-9144-85B4D2CC702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think-cell Folie" r:id="rId7" imgW="410" imgH="409" progId="TCLayout.ActiveDocument.1">
                  <p:embed/>
                </p:oleObj>
              </mc:Choice>
              <mc:Fallback>
                <p:oleObj name="think-cell Folie" r:id="rId7" imgW="410" imgH="40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001B42A4-5F42-4390-9144-85B4D2CC70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9584C25E-DE30-4072-BEC7-4F3CA3A83C5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GB" sz="2800" b="1" dirty="0">
              <a:latin typeface="Montserrat" panose="00000500000000000000" pitchFamily="2" charset="0"/>
              <a:ea typeface="+mj-ea"/>
              <a:cs typeface="+mj-cs"/>
              <a:sym typeface="Montserrat" panose="00000500000000000000" pitchFamily="2" charset="0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5E6BDD20-3780-438A-B08D-ECE0D5799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543" y="366456"/>
            <a:ext cx="11526410" cy="541231"/>
          </a:xfrm>
        </p:spPr>
        <p:txBody>
          <a:bodyPr>
            <a:noAutofit/>
          </a:bodyPr>
          <a:lstStyle/>
          <a:p>
            <a:r>
              <a:rPr lang="en-GB" b="1" dirty="0"/>
              <a:t>Cross-Sectorial AI, Data and Robotics Technology Enablers...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07EEEBF-264E-45B4-8BD4-C992FC166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581" y="1289051"/>
            <a:ext cx="7809791" cy="51942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2600" i="1" dirty="0">
                <a:solidFill>
                  <a:srgbClr val="005198"/>
                </a:solidFill>
                <a:latin typeface="+mn-lt"/>
              </a:rPr>
              <a:t>… represent the fundamental building blocks needed to create AI, Data and Robotics systems of all types. </a:t>
            </a:r>
            <a:endParaRPr lang="en-US" sz="2100" dirty="0">
              <a:solidFill>
                <a:srgbClr val="005198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en-US" sz="2600" b="1" dirty="0">
                <a:solidFill>
                  <a:srgbClr val="005198"/>
                </a:solidFill>
                <a:latin typeface="+mn-lt"/>
              </a:rPr>
              <a:t>Sensing , Measuring and Perception</a:t>
            </a:r>
          </a:p>
          <a:p>
            <a:pPr algn="just"/>
            <a:r>
              <a:rPr lang="en-US" sz="2300" dirty="0">
                <a:solidFill>
                  <a:srgbClr val="005198"/>
                </a:solidFill>
                <a:latin typeface="+mn-lt"/>
              </a:rPr>
              <a:t>encompass methods to access, assess, convert and aggregate signals that represent real-world parameters into communicable data assets</a:t>
            </a:r>
          </a:p>
          <a:p>
            <a:pPr marL="0" indent="0" algn="just">
              <a:buNone/>
            </a:pPr>
            <a:r>
              <a:rPr lang="en-US" sz="2600" b="1" dirty="0">
                <a:solidFill>
                  <a:srgbClr val="005198"/>
                </a:solidFill>
                <a:latin typeface="+mn-lt"/>
              </a:rPr>
              <a:t>Continuous and Integrated Knowledge</a:t>
            </a:r>
          </a:p>
          <a:p>
            <a:pPr algn="just"/>
            <a:r>
              <a:rPr lang="en-US" sz="2300" dirty="0">
                <a:solidFill>
                  <a:srgbClr val="005198"/>
                </a:solidFill>
                <a:latin typeface="+mn-lt"/>
              </a:rPr>
              <a:t>involves transforming, cleaning, storing, sharing, modelling, simulation, synthesizing and extracting insights </a:t>
            </a:r>
          </a:p>
          <a:p>
            <a:pPr marL="0" indent="0" algn="just">
              <a:buNone/>
            </a:pPr>
            <a:r>
              <a:rPr lang="en-US" sz="2600" b="1" dirty="0">
                <a:solidFill>
                  <a:srgbClr val="005198"/>
                </a:solidFill>
                <a:latin typeface="+mn-lt"/>
              </a:rPr>
              <a:t>Trustworthy Hybrid Decision Making</a:t>
            </a:r>
          </a:p>
          <a:p>
            <a:pPr algn="just"/>
            <a:r>
              <a:rPr lang="en-US" sz="2300" dirty="0">
                <a:solidFill>
                  <a:srgbClr val="005198"/>
                </a:solidFill>
                <a:latin typeface="+mn-lt"/>
              </a:rPr>
              <a:t>includes human decision making, machine decision making, mixed decision making and decision support and sliding or variable decision making </a:t>
            </a:r>
          </a:p>
          <a:p>
            <a:pPr marL="0" indent="0" algn="just">
              <a:buNone/>
            </a:pPr>
            <a:r>
              <a:rPr lang="en-US" sz="2600" b="1" dirty="0">
                <a:solidFill>
                  <a:srgbClr val="005198"/>
                </a:solidFill>
                <a:latin typeface="+mn-lt"/>
              </a:rPr>
              <a:t>Physical and Human Interactions</a:t>
            </a:r>
          </a:p>
          <a:p>
            <a:pPr algn="just"/>
            <a:r>
              <a:rPr lang="en-US" sz="2300" dirty="0">
                <a:solidFill>
                  <a:srgbClr val="005198"/>
                </a:solidFill>
                <a:latin typeface="+mn-lt"/>
              </a:rPr>
              <a:t>covers the challenge of human interaction, machine to machine interoperation and machine interaction with human environment</a:t>
            </a:r>
          </a:p>
          <a:p>
            <a:pPr marL="0" indent="0" algn="just">
              <a:buNone/>
            </a:pPr>
            <a:r>
              <a:rPr lang="en-US" sz="2600" b="1" dirty="0">
                <a:solidFill>
                  <a:srgbClr val="005198"/>
                </a:solidFill>
                <a:latin typeface="+mn-lt"/>
              </a:rPr>
              <a:t>Systems, Methodologies and Hardware </a:t>
            </a:r>
          </a:p>
          <a:p>
            <a:pPr algn="just"/>
            <a:r>
              <a:rPr lang="en-US" sz="2300" dirty="0">
                <a:solidFill>
                  <a:srgbClr val="005198"/>
                </a:solidFill>
                <a:latin typeface="+mn-lt"/>
              </a:rPr>
              <a:t>provides methods that enable the construction and configurating of systems by integrating technologies into systems and ensuring that core systems properties, such as safety, robustness, dependability and trustworthiness are met. </a:t>
            </a:r>
          </a:p>
        </p:txBody>
      </p:sp>
      <p:sp>
        <p:nvSpPr>
          <p:cNvPr id="19" name="Rechteck 8">
            <a:extLst>
              <a:ext uri="{FF2B5EF4-FFF2-40B4-BE49-F238E27FC236}">
                <a16:creationId xmlns:a16="http://schemas.microsoft.com/office/drawing/2014/main" id="{3CA669DF-29D4-B148-8CC5-6DC0BDD03A05}"/>
              </a:ext>
            </a:extLst>
          </p:cNvPr>
          <p:cNvSpPr/>
          <p:nvPr/>
        </p:nvSpPr>
        <p:spPr>
          <a:xfrm>
            <a:off x="295496" y="1479064"/>
            <a:ext cx="3821628" cy="197781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086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C8653-FB31-6A42-AB1E-948CBDFF3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/>
              <a:t>Link to documents and press releases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7A9CDC-BF5A-3A42-89E2-EDC89E4C4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879" y="1274865"/>
            <a:ext cx="7253250" cy="5099302"/>
          </a:xfrm>
        </p:spPr>
        <p:txBody>
          <a:bodyPr>
            <a:normAutofit/>
          </a:bodyPr>
          <a:lstStyle/>
          <a:p>
            <a:pPr algn="just" fontAlgn="base"/>
            <a:r>
              <a:rPr lang="en-US" sz="1800" b="1" dirty="0">
                <a:latin typeface="Gotham Light 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 position Statement </a:t>
            </a:r>
            <a:r>
              <a:rPr lang="en-US" sz="1800" b="1" dirty="0">
                <a:latin typeface="Gotham Light Regular"/>
              </a:rPr>
              <a:t>(12/11/2108) “</a:t>
            </a:r>
            <a:r>
              <a:rPr lang="en-US" sz="1800" dirty="0">
                <a:latin typeface="Gotham Light Regular"/>
              </a:rPr>
              <a:t>Data-driven artificial intelligence for European economic competitiveness and societal progress” </a:t>
            </a:r>
            <a:r>
              <a:rPr lang="en-US" sz="1800" i="1" dirty="0">
                <a:latin typeface="Gotham Light Regular"/>
              </a:rPr>
              <a:t>(Recommendation 1: “Set-up a European Public-Private-Partnership on AI (Partnership)”)</a:t>
            </a:r>
            <a:endParaRPr lang="en-US" sz="1800" b="1" i="1" dirty="0">
              <a:latin typeface="Gotham Light Regular"/>
            </a:endParaRPr>
          </a:p>
          <a:p>
            <a:pPr algn="just" fontAlgn="base"/>
            <a:r>
              <a:rPr lang="en-US" sz="1800" b="1" dirty="0">
                <a:latin typeface="Gotham Light Regular"/>
              </a:rPr>
              <a:t>BDVA and </a:t>
            </a:r>
            <a:r>
              <a:rPr lang="en-US" sz="1800" b="1" dirty="0" err="1">
                <a:latin typeface="Gotham Light Regular"/>
              </a:rPr>
              <a:t>euRobotics</a:t>
            </a:r>
            <a:r>
              <a:rPr lang="en-US" sz="1800" b="1" dirty="0">
                <a:latin typeface="Gotham Light Regular"/>
              </a:rPr>
              <a:t> sign a </a:t>
            </a:r>
            <a:r>
              <a:rPr lang="en-US" sz="1800" b="1" dirty="0">
                <a:latin typeface="Gotham Light 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MoU</a:t>
            </a:r>
            <a:r>
              <a:rPr lang="en-US" sz="1800" b="1" dirty="0">
                <a:latin typeface="Gotham Light Regular"/>
              </a:rPr>
              <a:t> </a:t>
            </a:r>
            <a:r>
              <a:rPr lang="en-US" sz="1800" dirty="0">
                <a:latin typeface="Gotham Light Regular"/>
              </a:rPr>
              <a:t>to boost AI progress in Europe (5/12/2018) </a:t>
            </a:r>
          </a:p>
          <a:p>
            <a:pPr algn="just" fontAlgn="base"/>
            <a:r>
              <a:rPr lang="en-US" sz="1800" b="1" dirty="0">
                <a:latin typeface="Gotham Light Regular"/>
              </a:rPr>
              <a:t>AI coordinated action plan </a:t>
            </a:r>
            <a:r>
              <a:rPr lang="en-US" sz="1800" b="1" dirty="0">
                <a:latin typeface="Gotham Light Regula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Full document </a:t>
            </a:r>
            <a:r>
              <a:rPr lang="en-US" sz="1800" dirty="0">
                <a:latin typeface="Gotham Light Regular"/>
              </a:rPr>
              <a:t>(Main communication 2.2 section) and related </a:t>
            </a:r>
            <a:r>
              <a:rPr lang="en-US" sz="1800" b="1" u="sng" dirty="0">
                <a:latin typeface="Gotham Light Regular"/>
              </a:rPr>
              <a:t>P</a:t>
            </a:r>
            <a:r>
              <a:rPr lang="en-US" sz="1800" b="1" dirty="0">
                <a:latin typeface="Gotham Light Regular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ress release </a:t>
            </a:r>
            <a:r>
              <a:rPr lang="en-US" sz="1800" dirty="0">
                <a:latin typeface="Gotham Light Regular"/>
              </a:rPr>
              <a:t>(7/12/2018)</a:t>
            </a:r>
          </a:p>
          <a:p>
            <a:pPr algn="just" fontAlgn="base"/>
            <a:r>
              <a:rPr lang="en-US" sz="1800" b="1" dirty="0">
                <a:latin typeface="Gotham Light Regula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Vision paper </a:t>
            </a:r>
            <a:r>
              <a:rPr lang="en-US" sz="1800" b="1" dirty="0">
                <a:latin typeface="Gotham Light Regular"/>
              </a:rPr>
              <a:t>and related </a:t>
            </a:r>
            <a:r>
              <a:rPr lang="en-US" sz="1800" b="1" u="sng" dirty="0">
                <a:latin typeface="Gotham Light Regular"/>
              </a:rPr>
              <a:t>P</a:t>
            </a:r>
            <a:r>
              <a:rPr lang="en-US" sz="1800" b="1" dirty="0">
                <a:latin typeface="Gotham Light Regular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ress release</a:t>
            </a:r>
            <a:r>
              <a:rPr lang="en-US" sz="1800" dirty="0">
                <a:latin typeface="Gotham Light Regular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800" dirty="0">
                <a:latin typeface="Gotham Light Regula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(March 2019</a:t>
            </a:r>
            <a:r>
              <a:rPr lang="en-US" sz="1800" dirty="0">
                <a:latin typeface="Gotham Light Regular"/>
              </a:rPr>
              <a:t>) </a:t>
            </a:r>
          </a:p>
          <a:p>
            <a:pPr algn="just" fontAlgn="base"/>
            <a:r>
              <a:rPr lang="en-US" sz="1800" b="1" dirty="0">
                <a:latin typeface="Gotham Light Regular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 version of the SRIDA </a:t>
            </a:r>
            <a:r>
              <a:rPr lang="en-US" sz="1800" dirty="0">
                <a:latin typeface="Gotham Light Regular"/>
              </a:rPr>
              <a:t>and related </a:t>
            </a:r>
            <a:r>
              <a:rPr lang="en-US" sz="1800" b="1" dirty="0">
                <a:latin typeface="Gotham Light Regular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Press release</a:t>
            </a:r>
            <a:r>
              <a:rPr lang="en-US" sz="1800" b="1" dirty="0">
                <a:latin typeface="Gotham Light Regular"/>
              </a:rPr>
              <a:t> </a:t>
            </a:r>
            <a:r>
              <a:rPr lang="en-US" sz="1800" dirty="0">
                <a:latin typeface="Gotham Light Regular"/>
              </a:rPr>
              <a:t>(6/6/2019) </a:t>
            </a:r>
          </a:p>
          <a:p>
            <a:pPr algn="just" fontAlgn="base"/>
            <a:r>
              <a:rPr lang="en-US" sz="1800" b="1" dirty="0">
                <a:latin typeface="Gotham Light Regular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Intervention by Commissioner Gabriel on June 26</a:t>
            </a:r>
            <a:r>
              <a:rPr lang="en-US" sz="1800" b="1" baseline="30000" dirty="0">
                <a:latin typeface="Gotham Light Regular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</a:t>
            </a:r>
            <a:r>
              <a:rPr lang="en-US" sz="1800" b="1" dirty="0">
                <a:latin typeface="Gotham Light Regular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800" dirty="0">
                <a:latin typeface="Gotham Light Regular"/>
              </a:rPr>
              <a:t>at the AI Alliance Assembly) </a:t>
            </a:r>
          </a:p>
          <a:p>
            <a:pPr algn="just" fontAlgn="base"/>
            <a:r>
              <a:rPr lang="en-US" sz="1800" b="1" dirty="0">
                <a:latin typeface="Gotham Light Regular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Second version </a:t>
            </a:r>
            <a:r>
              <a:rPr lang="en-US" sz="1800" b="1" dirty="0">
                <a:latin typeface="Gotham Light Regular"/>
              </a:rPr>
              <a:t>of the SRIDA and</a:t>
            </a:r>
            <a:r>
              <a:rPr lang="en-US" sz="1800" dirty="0">
                <a:latin typeface="Gotham Light Regular"/>
              </a:rPr>
              <a:t> related </a:t>
            </a:r>
            <a:r>
              <a:rPr lang="en-US" sz="1800" b="1" dirty="0">
                <a:latin typeface="Gotham Light Regular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Press release </a:t>
            </a:r>
            <a:r>
              <a:rPr lang="en-US" sz="1800" dirty="0">
                <a:latin typeface="Gotham Light Regular"/>
              </a:rPr>
              <a:t>(September 2019) </a:t>
            </a:r>
          </a:p>
          <a:p>
            <a:pPr algn="just" fontAlgn="base"/>
            <a:r>
              <a:rPr lang="en-US" sz="1800" b="1" dirty="0">
                <a:latin typeface="Gotham Light Regular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EBDVF 2019 </a:t>
            </a:r>
            <a:r>
              <a:rPr lang="en-US" sz="1800" b="1" dirty="0">
                <a:latin typeface="Gotham Light Regular"/>
              </a:rPr>
              <a:t>sessions and policy discussions (October 2019)</a:t>
            </a:r>
          </a:p>
          <a:p>
            <a:pPr fontAlgn="base"/>
            <a:endParaRPr lang="en-US" sz="2200" dirty="0"/>
          </a:p>
          <a:p>
            <a:pPr fontAlgn="base"/>
            <a:endParaRPr lang="en-US" dirty="0"/>
          </a:p>
        </p:txBody>
      </p:sp>
      <p:pic>
        <p:nvPicPr>
          <p:cNvPr id="5" name="Picture 4" descr="A picture containing clock, plate&#10;&#10;Description automatically generated">
            <a:extLst>
              <a:ext uri="{FF2B5EF4-FFF2-40B4-BE49-F238E27FC236}">
                <a16:creationId xmlns:a16="http://schemas.microsoft.com/office/drawing/2014/main" id="{B65E4C90-4AFD-4A9D-B390-1AC3D2C289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927" y="1505775"/>
            <a:ext cx="3664222" cy="366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92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377B9-1163-5B40-9553-30C643407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292" y="1979840"/>
            <a:ext cx="7136218" cy="831497"/>
          </a:xfrm>
        </p:spPr>
        <p:txBody>
          <a:bodyPr>
            <a:noAutofit/>
          </a:bodyPr>
          <a:lstStyle/>
          <a:p>
            <a:r>
              <a:rPr lang="en-GB" sz="5600" i="1" dirty="0">
                <a:solidFill>
                  <a:srgbClr val="005198"/>
                </a:solidFill>
              </a:rPr>
              <a:t>Thank you!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908A1D-7BE5-4EC3-B313-1F9B3842641B}"/>
              </a:ext>
            </a:extLst>
          </p:cNvPr>
          <p:cNvSpPr/>
          <p:nvPr/>
        </p:nvSpPr>
        <p:spPr>
          <a:xfrm>
            <a:off x="5646237" y="3249745"/>
            <a:ext cx="4676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https://ai-data-robotics-partnership.eu/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94EEC0-D0A0-8641-ADB4-05F29A5772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292" y="4749063"/>
            <a:ext cx="2050257" cy="4756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6F38B4-CEC0-7E40-BED1-FEB33D0F83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838" y="3891476"/>
            <a:ext cx="2232047" cy="5500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C84551-4F32-EC46-89E6-2058856E6DC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138" y="4506806"/>
            <a:ext cx="1245434" cy="784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FAE44D-73B6-2F4B-80AC-588FBA9F459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064" y="3986783"/>
            <a:ext cx="3954813" cy="3377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C8066D-34E2-6744-AD01-D4EECDFAAF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471" y="4690612"/>
            <a:ext cx="2632046" cy="62337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E3A7BB0-107C-4239-B742-24C7BD0CA1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8979" y="622382"/>
            <a:ext cx="4684795" cy="261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37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27">
            <a:extLst>
              <a:ext uri="{FF2B5EF4-FFF2-40B4-BE49-F238E27FC236}">
                <a16:creationId xmlns:a16="http://schemas.microsoft.com/office/drawing/2014/main" id="{F161CF77-E76B-480E-9635-FFC659C69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774" y="362511"/>
            <a:ext cx="8591275" cy="831497"/>
          </a:xfrm>
        </p:spPr>
        <p:txBody>
          <a:bodyPr>
            <a:normAutofit/>
          </a:bodyPr>
          <a:lstStyle/>
          <a:p>
            <a:r>
              <a:rPr lang="en-US" b="1" dirty="0"/>
              <a:t>Holistic view needed!</a:t>
            </a:r>
            <a:endParaRPr lang="de-DE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10FC93-7B9C-4E5F-BAF0-D61F28BFE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74" y="1396181"/>
            <a:ext cx="11479312" cy="468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>
            <a:extLst>
              <a:ext uri="{FF2B5EF4-FFF2-40B4-BE49-F238E27FC236}">
                <a16:creationId xmlns:a16="http://schemas.microsoft.com/office/drawing/2014/main" id="{5EFC6E93-7070-3D4B-822D-8A973886C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12" y="213524"/>
            <a:ext cx="11508775" cy="504056"/>
          </a:xfrm>
        </p:spPr>
        <p:txBody>
          <a:bodyPr>
            <a:noAutofit/>
          </a:bodyPr>
          <a:lstStyle/>
          <a:p>
            <a:pPr indent="0"/>
            <a:r>
              <a:rPr lang="en-GB" b="1" dirty="0"/>
              <a:t>Partnership: history of preparation and next steps roadmap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B9735-45E2-4F58-A664-EE8A0587F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48" y="1029719"/>
            <a:ext cx="11711431" cy="582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81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19">
            <a:extLst>
              <a:ext uri="{FF2B5EF4-FFF2-40B4-BE49-F238E27FC236}">
                <a16:creationId xmlns:a16="http://schemas.microsoft.com/office/drawing/2014/main" id="{35382370-CF2E-4A8F-B9D8-ED3AA1DD1BF7}"/>
              </a:ext>
            </a:extLst>
          </p:cNvPr>
          <p:cNvSpPr txBox="1"/>
          <p:nvPr/>
        </p:nvSpPr>
        <p:spPr>
          <a:xfrm>
            <a:off x="838198" y="2641461"/>
            <a:ext cx="1051560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/>
              <a:t>Openness and inclusiveness </a:t>
            </a:r>
            <a:r>
              <a:rPr lang="en-US" sz="2000" dirty="0"/>
              <a:t>to bring European and cross-domain knowledge together to fulfill above mentioned vision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/>
              <a:t>Openness to include new partners </a:t>
            </a:r>
            <a:r>
              <a:rPr lang="en-US" sz="2000" dirty="0"/>
              <a:t>(new businesses, new experts, new knowledge, new entrepreneurs etc.)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Joint strategy leveraging </a:t>
            </a:r>
            <a:r>
              <a:rPr lang="en-US" sz="2000" b="1" dirty="0"/>
              <a:t>European strengths and unique selling points </a:t>
            </a:r>
            <a:r>
              <a:rPr lang="en-US" sz="2000" dirty="0"/>
              <a:t>to be developed </a:t>
            </a:r>
            <a:br>
              <a:rPr lang="en-US" sz="2000" dirty="0"/>
            </a:br>
            <a:r>
              <a:rPr lang="en-US" sz="2000" dirty="0"/>
              <a:t>BUT also with a strong focus on new emerging businesses (e.g. verticals, service businesses etc.)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Leading principle must be to </a:t>
            </a:r>
            <a:r>
              <a:rPr lang="en-US" sz="2000" b="1" dirty="0"/>
              <a:t>produce valuable content in/for Europe </a:t>
            </a:r>
            <a:r>
              <a:rPr lang="en-US" sz="2000" dirty="0"/>
              <a:t>and to overcome particular interests. </a:t>
            </a:r>
            <a:r>
              <a:rPr lang="en-US" sz="2000" b="1" dirty="0"/>
              <a:t>Trust to each others.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/>
              <a:t>Well balanced </a:t>
            </a:r>
            <a:r>
              <a:rPr lang="en-US" sz="2000" dirty="0"/>
              <a:t>amount of members covering AI, Data and Robotics and well balanced between Research and Industry. Representativeness of the new innovation forces/communities (</a:t>
            </a:r>
            <a:r>
              <a:rPr lang="en-US" sz="2000" dirty="0" err="1"/>
              <a:t>e.g</a:t>
            </a:r>
            <a:r>
              <a:rPr lang="en-US" sz="2000" dirty="0"/>
              <a:t> Start-ups, high-tech companies, …)</a:t>
            </a:r>
          </a:p>
          <a:p>
            <a:endParaRPr lang="en-US" sz="1600" dirty="0">
              <a:solidFill>
                <a:schemeClr val="accent6"/>
              </a:solidFill>
            </a:endParaRPr>
          </a:p>
          <a:p>
            <a:endParaRPr lang="en-US" sz="1600" b="1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611E64-F735-4FE5-B853-FBE46A0D739B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2C1257-5DC3-4B01-9F95-0E0EB07DA70B}" type="datetimeFigureOut">
              <a:rPr lang="de-DE" smtClean="0"/>
              <a:pPr/>
              <a:t>03.11.2020</a:t>
            </a:fld>
            <a:endParaRPr lang="de-DE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FCCAEC1B-C26D-4A95-88DC-0EE4A4269C86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A062FF-0DCD-46BE-B957-7D728A6601BB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DCDE4-9E27-2446-807C-5D9F67331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50" y="202437"/>
            <a:ext cx="10515600" cy="831497"/>
          </a:xfrm>
        </p:spPr>
        <p:txBody>
          <a:bodyPr>
            <a:normAutofit/>
          </a:bodyPr>
          <a:lstStyle/>
          <a:p>
            <a:r>
              <a:rPr lang="en-US" b="1" dirty="0"/>
              <a:t>Guiding principles for successful partnership</a:t>
            </a:r>
            <a:endParaRPr lang="en-US" dirty="0"/>
          </a:p>
        </p:txBody>
      </p:sp>
      <p:sp>
        <p:nvSpPr>
          <p:cNvPr id="7" name="Textfeld 19">
            <a:extLst>
              <a:ext uri="{FF2B5EF4-FFF2-40B4-BE49-F238E27FC236}">
                <a16:creationId xmlns:a16="http://schemas.microsoft.com/office/drawing/2014/main" id="{5A18A138-D7B5-F240-BC50-A7031B4D2223}"/>
              </a:ext>
            </a:extLst>
          </p:cNvPr>
          <p:cNvSpPr txBox="1"/>
          <p:nvPr/>
        </p:nvSpPr>
        <p:spPr>
          <a:xfrm>
            <a:off x="677434" y="1032687"/>
            <a:ext cx="1083712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5198"/>
                </a:solidFill>
              </a:rPr>
              <a:t>“The Vision of the Partnership is to </a:t>
            </a:r>
            <a:r>
              <a:rPr lang="en-GB" sz="2400" b="1" i="1" dirty="0">
                <a:solidFill>
                  <a:srgbClr val="E79B3F"/>
                </a:solidFill>
              </a:rPr>
              <a:t>boost</a:t>
            </a:r>
            <a:r>
              <a:rPr lang="en-GB" sz="2400" b="1" i="1" dirty="0">
                <a:solidFill>
                  <a:srgbClr val="005198"/>
                </a:solidFill>
              </a:rPr>
              <a:t> European competitiveness, societal wellbeing and environmental aspects to lead the world in researching, developing and deploying value-driven trustworthy AI, Data and Robotics based on European fundamental rights, principles and values”</a:t>
            </a:r>
          </a:p>
          <a:p>
            <a:endParaRPr lang="en-US" sz="2000" dirty="0">
              <a:solidFill>
                <a:srgbClr val="005198"/>
              </a:solidFill>
            </a:endParaRP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54454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611E64-F735-4FE5-B853-FBE46A0D739B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2C1257-5DC3-4B01-9F95-0E0EB07DA70B}" type="datetimeFigureOut">
              <a:rPr lang="de-DE" smtClean="0"/>
              <a:pPr/>
              <a:t>03.11.2020</a:t>
            </a:fld>
            <a:endParaRPr lang="de-DE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FCCAEC1B-C26D-4A95-88DC-0EE4A4269C86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A062FF-0DCD-46BE-B957-7D728A6601BB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DCDE4-9E27-2446-807C-5D9F67331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860" y="206260"/>
            <a:ext cx="10515600" cy="831497"/>
          </a:xfrm>
        </p:spPr>
        <p:txBody>
          <a:bodyPr>
            <a:normAutofit/>
          </a:bodyPr>
          <a:lstStyle/>
          <a:p>
            <a:r>
              <a:rPr lang="en-US" b="1" dirty="0"/>
              <a:t>Partnership General Objectives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707E60F-852A-4D9F-A526-525A43DE67C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46" y="1563329"/>
            <a:ext cx="1153385" cy="1153385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6320CF9-698C-4498-8140-F85D832F629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189" y="2777192"/>
            <a:ext cx="1303611" cy="130361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26B5CA55-3AAB-4B69-8A3B-09351BCDD1B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16" y="4331415"/>
            <a:ext cx="1081243" cy="1081243"/>
          </a:xfrm>
          <a:prstGeom prst="rect">
            <a:avLst/>
          </a:prstGeom>
        </p:spPr>
      </p:pic>
      <p:sp>
        <p:nvSpPr>
          <p:cNvPr id="11" name="Textfeld 19">
            <a:extLst>
              <a:ext uri="{FF2B5EF4-FFF2-40B4-BE49-F238E27FC236}">
                <a16:creationId xmlns:a16="http://schemas.microsoft.com/office/drawing/2014/main" id="{F3BA2F65-1F43-4BE0-BD31-7F8A6549053F}"/>
              </a:ext>
            </a:extLst>
          </p:cNvPr>
          <p:cNvSpPr txBox="1"/>
          <p:nvPr/>
        </p:nvSpPr>
        <p:spPr>
          <a:xfrm>
            <a:off x="2261419" y="1662967"/>
            <a:ext cx="8673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Secure </a:t>
            </a:r>
            <a:r>
              <a:rPr lang="en-GB" sz="2800" b="1" dirty="0"/>
              <a:t>European’s sovereignty over AI, Data and Robotics </a:t>
            </a:r>
            <a:r>
              <a:rPr lang="en-GB" sz="2800" dirty="0"/>
              <a:t>technologies and knowhow</a:t>
            </a:r>
          </a:p>
        </p:txBody>
      </p:sp>
      <p:sp>
        <p:nvSpPr>
          <p:cNvPr id="13" name="Textfeld 19">
            <a:extLst>
              <a:ext uri="{FF2B5EF4-FFF2-40B4-BE49-F238E27FC236}">
                <a16:creationId xmlns:a16="http://schemas.microsoft.com/office/drawing/2014/main" id="{0FA5F5FA-74D2-4B4D-B45D-CC5D2EC55BE1}"/>
              </a:ext>
            </a:extLst>
          </p:cNvPr>
          <p:cNvSpPr txBox="1"/>
          <p:nvPr/>
        </p:nvSpPr>
        <p:spPr>
          <a:xfrm>
            <a:off x="1687221" y="2951945"/>
            <a:ext cx="8490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Establish </a:t>
            </a:r>
            <a:r>
              <a:rPr lang="en-GB" sz="2800" b="1" dirty="0"/>
              <a:t>European leadership in AI, Data and Robotics </a:t>
            </a:r>
            <a:r>
              <a:rPr lang="en-GB" sz="2800" dirty="0"/>
              <a:t>technologies with high socio-economic impact</a:t>
            </a:r>
          </a:p>
        </p:txBody>
      </p:sp>
      <p:sp>
        <p:nvSpPr>
          <p:cNvPr id="15" name="Textfeld 19">
            <a:extLst>
              <a:ext uri="{FF2B5EF4-FFF2-40B4-BE49-F238E27FC236}">
                <a16:creationId xmlns:a16="http://schemas.microsoft.com/office/drawing/2014/main" id="{E6152429-45C5-43C1-B5A4-B58BFB9D9092}"/>
              </a:ext>
            </a:extLst>
          </p:cNvPr>
          <p:cNvSpPr txBox="1"/>
          <p:nvPr/>
        </p:nvSpPr>
        <p:spPr>
          <a:xfrm>
            <a:off x="2352861" y="4415567"/>
            <a:ext cx="8490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Reinforce a </a:t>
            </a:r>
            <a:r>
              <a:rPr lang="en-GB" sz="2800" b="1" dirty="0"/>
              <a:t>strong and global competitive position of Europe</a:t>
            </a:r>
            <a:r>
              <a:rPr lang="en-GB" sz="2800" dirty="0"/>
              <a:t> in AI, Data and Robotics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8549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69543AF-BC78-44DB-8C34-30DD2E37662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think-cell Folie" r:id="rId5" imgW="473" imgH="476" progId="TCLayout.ActiveDocument.1">
                  <p:embed/>
                </p:oleObj>
              </mc:Choice>
              <mc:Fallback>
                <p:oleObj name="think-cell Foli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69543AF-BC78-44DB-8C34-30DD2E3766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62D1A900-F2C0-4A29-96BB-28DD5130E45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sz="2900" b="1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j-ea"/>
              <a:cs typeface="+mj-cs"/>
              <a:sym typeface="Montserrat" panose="000005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91DE13-B348-4303-BCEE-54364BBA2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72" y="212964"/>
            <a:ext cx="11158475" cy="831497"/>
          </a:xfrm>
        </p:spPr>
        <p:txBody>
          <a:bodyPr>
            <a:noAutofit/>
          </a:bodyPr>
          <a:lstStyle/>
          <a:p>
            <a:r>
              <a:rPr lang="en-US" b="1" dirty="0"/>
              <a:t>AI, Data and Robotics Opportunities exist across sectors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33182325-ACE8-314D-B956-4586A3E93C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15" y="1044461"/>
            <a:ext cx="8326388" cy="510177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704BD67-0192-43B1-8DAF-FA56ED9840C9}"/>
              </a:ext>
            </a:extLst>
          </p:cNvPr>
          <p:cNvSpPr txBox="1"/>
          <p:nvPr/>
        </p:nvSpPr>
        <p:spPr>
          <a:xfrm>
            <a:off x="1752100" y="6127638"/>
            <a:ext cx="8737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i="1" dirty="0"/>
              <a:t>Expected distribution of financial investments in Artificial Intelligence systems, Robotics and Drones in Western Europe in 2019</a:t>
            </a:r>
            <a:r>
              <a:rPr lang="de-DE" sz="1200" dirty="0"/>
              <a:t> </a:t>
            </a:r>
          </a:p>
          <a:p>
            <a:pPr algn="ctr"/>
            <a:r>
              <a:rPr lang="en-GB" sz="1200" dirty="0"/>
              <a:t>Source: Combined data from IDC Worldwide Semi-annual Artificial Intelligence Systems &amp; Robotics and Drones Spending Guide -2018 H2)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529319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27">
            <a:extLst>
              <a:ext uri="{FF2B5EF4-FFF2-40B4-BE49-F238E27FC236}">
                <a16:creationId xmlns:a16="http://schemas.microsoft.com/office/drawing/2014/main" id="{F161CF77-E76B-480E-9635-FFC659C69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09" y="244159"/>
            <a:ext cx="9780258" cy="363425"/>
          </a:xfrm>
        </p:spPr>
        <p:txBody>
          <a:bodyPr>
            <a:noAutofit/>
          </a:bodyPr>
          <a:lstStyle/>
          <a:p>
            <a:r>
              <a:rPr lang="en-US" b="1" dirty="0"/>
              <a:t>Adoption challenges: Open collaboration needed!</a:t>
            </a:r>
            <a:endParaRPr lang="de-DE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E2FEFF-1F10-4282-979D-32B58EFBB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06" y="806169"/>
            <a:ext cx="10200655" cy="580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7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roup 377">
            <a:extLst>
              <a:ext uri="{FF2B5EF4-FFF2-40B4-BE49-F238E27FC236}">
                <a16:creationId xmlns:a16="http://schemas.microsoft.com/office/drawing/2014/main" id="{01B1129E-DC83-9543-9916-ED4E89ABFEFF}"/>
              </a:ext>
            </a:extLst>
          </p:cNvPr>
          <p:cNvGrpSpPr/>
          <p:nvPr/>
        </p:nvGrpSpPr>
        <p:grpSpPr>
          <a:xfrm>
            <a:off x="3194886" y="248410"/>
            <a:ext cx="5744991" cy="324000"/>
            <a:chOff x="2443393" y="464288"/>
            <a:chExt cx="5744991" cy="324000"/>
          </a:xfrm>
        </p:grpSpPr>
        <p:sp>
          <p:nvSpPr>
            <p:cNvPr id="155" name="Rechteck 154">
              <a:extLst>
                <a:ext uri="{FF2B5EF4-FFF2-40B4-BE49-F238E27FC236}">
                  <a16:creationId xmlns:a16="http://schemas.microsoft.com/office/drawing/2014/main" id="{BBC989D6-D3DF-431A-90D4-1297633B56B7}"/>
                </a:ext>
              </a:extLst>
            </p:cNvPr>
            <p:cNvSpPr/>
            <p:nvPr/>
          </p:nvSpPr>
          <p:spPr>
            <a:xfrm>
              <a:off x="6397215" y="464288"/>
              <a:ext cx="1791169" cy="32400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>
                  <a:solidFill>
                    <a:schemeClr val="tx1"/>
                  </a:solidFill>
                </a:rPr>
                <a:t>Coordination and Support Actions (CSA) </a:t>
              </a:r>
            </a:p>
          </p:txBody>
        </p:sp>
        <p:sp>
          <p:nvSpPr>
            <p:cNvPr id="156" name="Rechteck 155">
              <a:extLst>
                <a:ext uri="{FF2B5EF4-FFF2-40B4-BE49-F238E27FC236}">
                  <a16:creationId xmlns:a16="http://schemas.microsoft.com/office/drawing/2014/main" id="{80608585-330C-4710-B073-D54EEC30CF9C}"/>
                </a:ext>
              </a:extLst>
            </p:cNvPr>
            <p:cNvSpPr/>
            <p:nvPr/>
          </p:nvSpPr>
          <p:spPr>
            <a:xfrm>
              <a:off x="4483869" y="464288"/>
              <a:ext cx="1726111" cy="32400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>
                  <a:solidFill>
                    <a:schemeClr val="tx1"/>
                  </a:solidFill>
                </a:rPr>
                <a:t>Innovation Actions (IA)</a:t>
              </a:r>
            </a:p>
          </p:txBody>
        </p:sp>
        <p:sp>
          <p:nvSpPr>
            <p:cNvPr id="158" name="Rechteck 157">
              <a:extLst>
                <a:ext uri="{FF2B5EF4-FFF2-40B4-BE49-F238E27FC236}">
                  <a16:creationId xmlns:a16="http://schemas.microsoft.com/office/drawing/2014/main" id="{D614A98E-5D5A-4F13-BC6B-745A675D6FB1}"/>
                </a:ext>
              </a:extLst>
            </p:cNvPr>
            <p:cNvSpPr/>
            <p:nvPr/>
          </p:nvSpPr>
          <p:spPr>
            <a:xfrm>
              <a:off x="2443393" y="464288"/>
              <a:ext cx="1853241" cy="32400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>
                  <a:solidFill>
                    <a:schemeClr val="tx1"/>
                  </a:solidFill>
                </a:rPr>
                <a:t>Research and Innovation Action (RIA)</a:t>
              </a:r>
              <a:endParaRPr lang="de-DE" sz="1000" b="1" i="0" dirty="0">
                <a:solidFill>
                  <a:schemeClr val="tx1"/>
                </a:solidFill>
              </a:endParaRPr>
            </a:p>
          </p:txBody>
        </p:sp>
      </p:grpSp>
      <p:sp>
        <p:nvSpPr>
          <p:cNvPr id="160" name="Rechteck 159">
            <a:extLst>
              <a:ext uri="{FF2B5EF4-FFF2-40B4-BE49-F238E27FC236}">
                <a16:creationId xmlns:a16="http://schemas.microsoft.com/office/drawing/2014/main" id="{30BB67AD-8F9E-44F6-84E0-23F908732649}"/>
              </a:ext>
            </a:extLst>
          </p:cNvPr>
          <p:cNvSpPr/>
          <p:nvPr/>
        </p:nvSpPr>
        <p:spPr>
          <a:xfrm>
            <a:off x="46604" y="165351"/>
            <a:ext cx="12041554" cy="1578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1600" b="1" dirty="0">
                <a:solidFill>
                  <a:schemeClr val="tx1"/>
                </a:solidFill>
              </a:rPr>
              <a:t>Activities</a:t>
            </a:r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4AD74B17-C7EC-4428-BCC7-766C095B125B}"/>
              </a:ext>
            </a:extLst>
          </p:cNvPr>
          <p:cNvSpPr/>
          <p:nvPr/>
        </p:nvSpPr>
        <p:spPr>
          <a:xfrm>
            <a:off x="355721" y="636872"/>
            <a:ext cx="1080000" cy="72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Horizon Europe</a:t>
            </a:r>
            <a:endParaRPr lang="de-DE" sz="1000" b="1" dirty="0">
              <a:solidFill>
                <a:schemeClr val="tx1"/>
              </a:solidFill>
            </a:endParaRP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4A4F8F8A-F37D-41AA-A746-5A96FEF799EC}"/>
              </a:ext>
            </a:extLst>
          </p:cNvPr>
          <p:cNvSpPr/>
          <p:nvPr/>
        </p:nvSpPr>
        <p:spPr>
          <a:xfrm>
            <a:off x="10843568" y="664963"/>
            <a:ext cx="1080000" cy="72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Digital Europe</a:t>
            </a:r>
            <a:endParaRPr lang="de-DE" sz="1000" b="1" i="0" dirty="0">
              <a:solidFill>
                <a:schemeClr val="tx1"/>
              </a:solidFill>
            </a:endParaRP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29E088B-8C80-7D42-A92B-8810E2CBC5BF}"/>
              </a:ext>
            </a:extLst>
          </p:cNvPr>
          <p:cNvGrpSpPr/>
          <p:nvPr/>
        </p:nvGrpSpPr>
        <p:grpSpPr>
          <a:xfrm>
            <a:off x="46603" y="3893676"/>
            <a:ext cx="12041554" cy="1669148"/>
            <a:chOff x="-314879" y="3870968"/>
            <a:chExt cx="12041554" cy="1669148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563B820A-83D1-AC4E-8D65-D12D25BF9760}"/>
                </a:ext>
              </a:extLst>
            </p:cNvPr>
            <p:cNvGrpSpPr/>
            <p:nvPr/>
          </p:nvGrpSpPr>
          <p:grpSpPr>
            <a:xfrm>
              <a:off x="350018" y="3965815"/>
              <a:ext cx="10710323" cy="1177686"/>
              <a:chOff x="399259" y="3965815"/>
              <a:chExt cx="10710323" cy="1177686"/>
            </a:xfrm>
          </p:grpSpPr>
          <p:sp>
            <p:nvSpPr>
              <p:cNvPr id="37" name="Rechteck 36">
                <a:extLst>
                  <a:ext uri="{FF2B5EF4-FFF2-40B4-BE49-F238E27FC236}">
                    <a16:creationId xmlns:a16="http://schemas.microsoft.com/office/drawing/2014/main" id="{DBBB3D31-C838-4B59-B180-AD97ADDD81AC}"/>
                  </a:ext>
                </a:extLst>
              </p:cNvPr>
              <p:cNvSpPr/>
              <p:nvPr/>
            </p:nvSpPr>
            <p:spPr>
              <a:xfrm>
                <a:off x="399259" y="3965815"/>
                <a:ext cx="1368000" cy="1152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solidFill>
                      <a:schemeClr val="tx1"/>
                    </a:solidFill>
                  </a:rPr>
                  <a:t>Strengthen scientific capabilities in human-centred / trustworthy AI, Data and Robotics</a:t>
                </a:r>
                <a:endParaRPr lang="de-DE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hteck 37">
                <a:extLst>
                  <a:ext uri="{FF2B5EF4-FFF2-40B4-BE49-F238E27FC236}">
                    <a16:creationId xmlns:a16="http://schemas.microsoft.com/office/drawing/2014/main" id="{EDDE22D1-2184-44C4-8B68-9F9C325B2A0E}"/>
                  </a:ext>
                </a:extLst>
              </p:cNvPr>
              <p:cNvSpPr/>
              <p:nvPr/>
            </p:nvSpPr>
            <p:spPr>
              <a:xfrm>
                <a:off x="1956313" y="3965815"/>
                <a:ext cx="1368000" cy="1152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solidFill>
                      <a:schemeClr val="tx1"/>
                    </a:solidFill>
                  </a:rPr>
                  <a:t>Master essential technologies in human-centred / trustworthy AI, Data and Robotics</a:t>
                </a:r>
                <a:endParaRPr lang="de-DE" sz="1200" dirty="0"/>
              </a:p>
            </p:txBody>
          </p:sp>
          <p:sp>
            <p:nvSpPr>
              <p:cNvPr id="39" name="Rechteck 38">
                <a:extLst>
                  <a:ext uri="{FF2B5EF4-FFF2-40B4-BE49-F238E27FC236}">
                    <a16:creationId xmlns:a16="http://schemas.microsoft.com/office/drawing/2014/main" id="{F82D65C5-84B7-48AE-9CE4-3DA11DA04BFF}"/>
                  </a:ext>
                </a:extLst>
              </p:cNvPr>
              <p:cNvSpPr/>
              <p:nvPr/>
            </p:nvSpPr>
            <p:spPr>
              <a:xfrm>
                <a:off x="3513367" y="3965815"/>
                <a:ext cx="1368000" cy="1152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solidFill>
                      <a:schemeClr val="tx1"/>
                    </a:solidFill>
                  </a:rPr>
                  <a:t>Maximise the economic benefit of AI, Data and Robotics in all sectors and regions in Europe</a:t>
                </a:r>
              </a:p>
            </p:txBody>
          </p:sp>
          <p:sp>
            <p:nvSpPr>
              <p:cNvPr id="40" name="Rechteck 39">
                <a:extLst>
                  <a:ext uri="{FF2B5EF4-FFF2-40B4-BE49-F238E27FC236}">
                    <a16:creationId xmlns:a16="http://schemas.microsoft.com/office/drawing/2014/main" id="{AB849D94-3438-48A2-A9C0-0EEC77A81D57}"/>
                  </a:ext>
                </a:extLst>
              </p:cNvPr>
              <p:cNvSpPr/>
              <p:nvPr/>
            </p:nvSpPr>
            <p:spPr>
              <a:xfrm>
                <a:off x="5070421" y="3965815"/>
                <a:ext cx="1368000" cy="1152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solidFill>
                      <a:schemeClr val="tx1"/>
                    </a:solidFill>
                  </a:rPr>
                  <a:t>Accelerate and scale-up new markets and novel applications of AI, Data and Robotics</a:t>
                </a:r>
              </a:p>
            </p:txBody>
          </p:sp>
          <p:sp>
            <p:nvSpPr>
              <p:cNvPr id="41" name="Rechteck 40">
                <a:extLst>
                  <a:ext uri="{FF2B5EF4-FFF2-40B4-BE49-F238E27FC236}">
                    <a16:creationId xmlns:a16="http://schemas.microsoft.com/office/drawing/2014/main" id="{2889671D-9065-444F-BA62-D954502F7979}"/>
                  </a:ext>
                </a:extLst>
              </p:cNvPr>
              <p:cNvSpPr/>
              <p:nvPr/>
            </p:nvSpPr>
            <p:spPr>
              <a:xfrm>
                <a:off x="9741582" y="3991501"/>
                <a:ext cx="1368000" cy="1152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solidFill>
                      <a:schemeClr val="tx1"/>
                    </a:solidFill>
                  </a:rPr>
                  <a:t>Build a strong and effective European AI, Data and Robotics innovation ecosystem </a:t>
                </a:r>
                <a:endParaRPr lang="de-DE" sz="1200" dirty="0"/>
              </a:p>
            </p:txBody>
          </p:sp>
          <p:sp>
            <p:nvSpPr>
              <p:cNvPr id="48" name="Rechteck 47">
                <a:extLst>
                  <a:ext uri="{FF2B5EF4-FFF2-40B4-BE49-F238E27FC236}">
                    <a16:creationId xmlns:a16="http://schemas.microsoft.com/office/drawing/2014/main" id="{A09ED10C-E4E9-4E76-999C-315FAC581694}"/>
                  </a:ext>
                </a:extLst>
              </p:cNvPr>
              <p:cNvSpPr/>
              <p:nvPr/>
            </p:nvSpPr>
            <p:spPr>
              <a:xfrm>
                <a:off x="6627475" y="3977649"/>
                <a:ext cx="1368000" cy="1152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solidFill>
                      <a:schemeClr val="tx1"/>
                    </a:solidFill>
                  </a:rPr>
                  <a:t>Maximise the societal and environmental benefits of AI, Data and Robotics</a:t>
                </a:r>
                <a:endParaRPr lang="de-DE" sz="1200" i="0" dirty="0"/>
              </a:p>
            </p:txBody>
          </p:sp>
          <p:sp>
            <p:nvSpPr>
              <p:cNvPr id="49" name="Rechteck 48">
                <a:extLst>
                  <a:ext uri="{FF2B5EF4-FFF2-40B4-BE49-F238E27FC236}">
                    <a16:creationId xmlns:a16="http://schemas.microsoft.com/office/drawing/2014/main" id="{C600FF66-76A7-4DDF-AF23-2BEDEFBC599F}"/>
                  </a:ext>
                </a:extLst>
              </p:cNvPr>
              <p:cNvSpPr/>
              <p:nvPr/>
            </p:nvSpPr>
            <p:spPr>
              <a:xfrm>
                <a:off x="8184529" y="3978832"/>
                <a:ext cx="1368000" cy="1152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solidFill>
                      <a:schemeClr val="tx1"/>
                    </a:solidFill>
                  </a:rPr>
                  <a:t>Make the benefits of AI, Data and Robotics accessible to everyone everywhere </a:t>
                </a:r>
              </a:p>
            </p:txBody>
          </p:sp>
        </p:grpSp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E1C08D70-7D6E-47A5-991B-E52D15204700}"/>
                </a:ext>
              </a:extLst>
            </p:cNvPr>
            <p:cNvSpPr/>
            <p:nvPr/>
          </p:nvSpPr>
          <p:spPr>
            <a:xfrm>
              <a:off x="-314879" y="3870968"/>
              <a:ext cx="12041554" cy="1669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GB" sz="1600" b="1" dirty="0">
                  <a:solidFill>
                    <a:schemeClr val="tx1"/>
                  </a:solidFill>
                </a:rPr>
                <a:t>Specific objectives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51DE6F6-AC2B-364E-84E2-5EE530A3D773}"/>
              </a:ext>
            </a:extLst>
          </p:cNvPr>
          <p:cNvGrpSpPr/>
          <p:nvPr/>
        </p:nvGrpSpPr>
        <p:grpSpPr>
          <a:xfrm>
            <a:off x="46603" y="5687815"/>
            <a:ext cx="12041554" cy="1147559"/>
            <a:chOff x="-900642" y="6106938"/>
            <a:chExt cx="12041554" cy="1147559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9D909B76-8AFE-B341-9E33-776578D3CEF6}"/>
                </a:ext>
              </a:extLst>
            </p:cNvPr>
            <p:cNvGrpSpPr/>
            <p:nvPr/>
          </p:nvGrpSpPr>
          <p:grpSpPr>
            <a:xfrm>
              <a:off x="1490039" y="6255469"/>
              <a:ext cx="7221922" cy="867753"/>
              <a:chOff x="1565489" y="5940342"/>
              <a:chExt cx="7221922" cy="867753"/>
            </a:xfrm>
          </p:grpSpPr>
          <p:sp>
            <p:nvSpPr>
              <p:cNvPr id="59" name="Rechteck 58">
                <a:extLst>
                  <a:ext uri="{FF2B5EF4-FFF2-40B4-BE49-F238E27FC236}">
                    <a16:creationId xmlns:a16="http://schemas.microsoft.com/office/drawing/2014/main" id="{B8F7844B-7996-4693-AB60-FC0B4E626F1A}"/>
                  </a:ext>
                </a:extLst>
              </p:cNvPr>
              <p:cNvSpPr/>
              <p:nvPr/>
            </p:nvSpPr>
            <p:spPr>
              <a:xfrm>
                <a:off x="1565489" y="5940342"/>
                <a:ext cx="2317367" cy="86775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r>
                  <a:rPr lang="en-GB" sz="1200" dirty="0">
                    <a:solidFill>
                      <a:schemeClr val="tx1"/>
                    </a:solidFill>
                  </a:rPr>
                  <a:t>Secure European sovereignty over AI, Data and Robotics technologies and knowhow (Position &amp; Control)</a:t>
                </a:r>
              </a:p>
            </p:txBody>
          </p:sp>
          <p:sp>
            <p:nvSpPr>
              <p:cNvPr id="60" name="Rechteck 59">
                <a:extLst>
                  <a:ext uri="{FF2B5EF4-FFF2-40B4-BE49-F238E27FC236}">
                    <a16:creationId xmlns:a16="http://schemas.microsoft.com/office/drawing/2014/main" id="{E3D97237-05B8-48F1-81B4-0CB3F3F4ECA1}"/>
                  </a:ext>
                </a:extLst>
              </p:cNvPr>
              <p:cNvSpPr/>
              <p:nvPr/>
            </p:nvSpPr>
            <p:spPr>
              <a:xfrm>
                <a:off x="4017766" y="5940342"/>
                <a:ext cx="2317367" cy="86775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r>
                  <a:rPr lang="en-GB" sz="1200" dirty="0">
                    <a:solidFill>
                      <a:schemeClr val="tx1"/>
                    </a:solidFill>
                  </a:rPr>
                  <a:t>Establish European leadership in AI Data and Robotics technologies with high socio-economic impact (Technology &amp; Innovation)</a:t>
                </a:r>
              </a:p>
            </p:txBody>
          </p:sp>
          <p:sp>
            <p:nvSpPr>
              <p:cNvPr id="61" name="Rechteck 60">
                <a:extLst>
                  <a:ext uri="{FF2B5EF4-FFF2-40B4-BE49-F238E27FC236}">
                    <a16:creationId xmlns:a16="http://schemas.microsoft.com/office/drawing/2014/main" id="{4DB016E8-87BC-4A6A-A4E7-22460699DCB2}"/>
                  </a:ext>
                </a:extLst>
              </p:cNvPr>
              <p:cNvSpPr/>
              <p:nvPr/>
            </p:nvSpPr>
            <p:spPr>
              <a:xfrm>
                <a:off x="6470044" y="5940342"/>
                <a:ext cx="2317367" cy="86775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r>
                  <a:rPr lang="en-GB" sz="1200" dirty="0">
                    <a:solidFill>
                      <a:schemeClr val="tx1"/>
                    </a:solidFill>
                  </a:rPr>
                  <a:t>Reinforce a strong and global competitive position of Europe in AI, Data and Robotics (Market)</a:t>
                </a:r>
              </a:p>
            </p:txBody>
          </p:sp>
        </p:grp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010ED85B-55FB-43C7-89B1-E05410380B8A}"/>
                </a:ext>
              </a:extLst>
            </p:cNvPr>
            <p:cNvSpPr/>
            <p:nvPr/>
          </p:nvSpPr>
          <p:spPr>
            <a:xfrm>
              <a:off x="-900642" y="6106938"/>
              <a:ext cx="12041554" cy="1147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GB" sz="1600" b="1" dirty="0">
                  <a:solidFill>
                    <a:schemeClr val="tx1"/>
                  </a:solidFill>
                </a:rPr>
                <a:t>General objectives</a:t>
              </a:r>
            </a:p>
          </p:txBody>
        </p:sp>
      </p:grp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ED8E0FAE-84AD-4FF5-AE9D-21A52CF06DFC}"/>
              </a:ext>
            </a:extLst>
          </p:cNvPr>
          <p:cNvCxnSpPr>
            <a:cxnSpLocks/>
            <a:stCxn id="37" idx="2"/>
            <a:endCxn id="59" idx="0"/>
          </p:cNvCxnSpPr>
          <p:nvPr/>
        </p:nvCxnSpPr>
        <p:spPr>
          <a:xfrm>
            <a:off x="1395500" y="5140523"/>
            <a:ext cx="2200468" cy="695823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>
            <a:extLst>
              <a:ext uri="{FF2B5EF4-FFF2-40B4-BE49-F238E27FC236}">
                <a16:creationId xmlns:a16="http://schemas.microsoft.com/office/drawing/2014/main" id="{72D42FA6-9FB5-4920-BBFC-4FC3C249DFA1}"/>
              </a:ext>
            </a:extLst>
          </p:cNvPr>
          <p:cNvCxnSpPr>
            <a:cxnSpLocks/>
            <a:stCxn id="37" idx="2"/>
            <a:endCxn id="60" idx="0"/>
          </p:cNvCxnSpPr>
          <p:nvPr/>
        </p:nvCxnSpPr>
        <p:spPr>
          <a:xfrm>
            <a:off x="1395500" y="5140523"/>
            <a:ext cx="4652745" cy="695823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>
            <a:extLst>
              <a:ext uri="{FF2B5EF4-FFF2-40B4-BE49-F238E27FC236}">
                <a16:creationId xmlns:a16="http://schemas.microsoft.com/office/drawing/2014/main" id="{6FBA39C6-480E-4170-BB8F-70C7BF85AFD9}"/>
              </a:ext>
            </a:extLst>
          </p:cNvPr>
          <p:cNvCxnSpPr>
            <a:cxnSpLocks/>
            <a:stCxn id="38" idx="2"/>
            <a:endCxn id="59" idx="0"/>
          </p:cNvCxnSpPr>
          <p:nvPr/>
        </p:nvCxnSpPr>
        <p:spPr>
          <a:xfrm>
            <a:off x="2952554" y="5140523"/>
            <a:ext cx="643414" cy="695823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>
            <a:extLst>
              <a:ext uri="{FF2B5EF4-FFF2-40B4-BE49-F238E27FC236}">
                <a16:creationId xmlns:a16="http://schemas.microsoft.com/office/drawing/2014/main" id="{DF76D45B-D83B-46AC-964D-71E0CB996B6A}"/>
              </a:ext>
            </a:extLst>
          </p:cNvPr>
          <p:cNvCxnSpPr>
            <a:cxnSpLocks/>
            <a:stCxn id="38" idx="2"/>
            <a:endCxn id="60" idx="0"/>
          </p:cNvCxnSpPr>
          <p:nvPr/>
        </p:nvCxnSpPr>
        <p:spPr>
          <a:xfrm>
            <a:off x="2952554" y="5140523"/>
            <a:ext cx="3095691" cy="695823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ED8BD3D5-D438-44D2-B3FB-0DF8A27E95EA}"/>
              </a:ext>
            </a:extLst>
          </p:cNvPr>
          <p:cNvCxnSpPr>
            <a:cxnSpLocks/>
            <a:stCxn id="39" idx="2"/>
            <a:endCxn id="60" idx="0"/>
          </p:cNvCxnSpPr>
          <p:nvPr/>
        </p:nvCxnSpPr>
        <p:spPr>
          <a:xfrm>
            <a:off x="4509608" y="5140523"/>
            <a:ext cx="1538637" cy="695823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>
            <a:extLst>
              <a:ext uri="{FF2B5EF4-FFF2-40B4-BE49-F238E27FC236}">
                <a16:creationId xmlns:a16="http://schemas.microsoft.com/office/drawing/2014/main" id="{D9C17B8B-3B3F-470F-93CD-B48E13F1FCF9}"/>
              </a:ext>
            </a:extLst>
          </p:cNvPr>
          <p:cNvCxnSpPr>
            <a:cxnSpLocks/>
            <a:stCxn id="39" idx="2"/>
            <a:endCxn id="61" idx="0"/>
          </p:cNvCxnSpPr>
          <p:nvPr/>
        </p:nvCxnSpPr>
        <p:spPr>
          <a:xfrm>
            <a:off x="4509608" y="5140523"/>
            <a:ext cx="3990915" cy="695823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>
            <a:extLst>
              <a:ext uri="{FF2B5EF4-FFF2-40B4-BE49-F238E27FC236}">
                <a16:creationId xmlns:a16="http://schemas.microsoft.com/office/drawing/2014/main" id="{A2E66EE5-3C76-443C-96D4-29E0949B87B0}"/>
              </a:ext>
            </a:extLst>
          </p:cNvPr>
          <p:cNvCxnSpPr>
            <a:cxnSpLocks/>
            <a:stCxn id="40" idx="2"/>
            <a:endCxn id="61" idx="0"/>
          </p:cNvCxnSpPr>
          <p:nvPr/>
        </p:nvCxnSpPr>
        <p:spPr>
          <a:xfrm>
            <a:off x="6066662" y="5140523"/>
            <a:ext cx="2433861" cy="695823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>
            <a:extLst>
              <a:ext uri="{FF2B5EF4-FFF2-40B4-BE49-F238E27FC236}">
                <a16:creationId xmlns:a16="http://schemas.microsoft.com/office/drawing/2014/main" id="{0A1A4A47-F00C-41CB-BDF0-6EA5D52A18AC}"/>
              </a:ext>
            </a:extLst>
          </p:cNvPr>
          <p:cNvCxnSpPr>
            <a:cxnSpLocks/>
            <a:stCxn id="49" idx="2"/>
            <a:endCxn id="60" idx="0"/>
          </p:cNvCxnSpPr>
          <p:nvPr/>
        </p:nvCxnSpPr>
        <p:spPr>
          <a:xfrm flipH="1">
            <a:off x="6048245" y="5153540"/>
            <a:ext cx="3132525" cy="682806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71">
            <a:extLst>
              <a:ext uri="{FF2B5EF4-FFF2-40B4-BE49-F238E27FC236}">
                <a16:creationId xmlns:a16="http://schemas.microsoft.com/office/drawing/2014/main" id="{A78FFB81-EDE5-4CAF-8285-8AD79EB9DFC5}"/>
              </a:ext>
            </a:extLst>
          </p:cNvPr>
          <p:cNvCxnSpPr>
            <a:cxnSpLocks/>
            <a:stCxn id="48" idx="2"/>
            <a:endCxn id="60" idx="0"/>
          </p:cNvCxnSpPr>
          <p:nvPr/>
        </p:nvCxnSpPr>
        <p:spPr>
          <a:xfrm flipH="1">
            <a:off x="6048245" y="5152357"/>
            <a:ext cx="1575471" cy="683989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>
            <a:extLst>
              <a:ext uri="{FF2B5EF4-FFF2-40B4-BE49-F238E27FC236}">
                <a16:creationId xmlns:a16="http://schemas.microsoft.com/office/drawing/2014/main" id="{D881B635-F07C-4BB3-9B4E-A9FF3AE5EE0F}"/>
              </a:ext>
            </a:extLst>
          </p:cNvPr>
          <p:cNvCxnSpPr>
            <a:cxnSpLocks/>
            <a:stCxn id="41" idx="2"/>
            <a:endCxn id="61" idx="0"/>
          </p:cNvCxnSpPr>
          <p:nvPr/>
        </p:nvCxnSpPr>
        <p:spPr>
          <a:xfrm flipH="1">
            <a:off x="8500523" y="5166209"/>
            <a:ext cx="2237300" cy="670137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F419A5A5-E1BA-544F-9F32-2397A9B0226B}"/>
              </a:ext>
            </a:extLst>
          </p:cNvPr>
          <p:cNvGrpSpPr/>
          <p:nvPr/>
        </p:nvGrpSpPr>
        <p:grpSpPr>
          <a:xfrm>
            <a:off x="46603" y="2046220"/>
            <a:ext cx="12041554" cy="1722465"/>
            <a:chOff x="88901" y="2077623"/>
            <a:chExt cx="12041554" cy="1722465"/>
          </a:xfrm>
        </p:grpSpPr>
        <p:sp>
          <p:nvSpPr>
            <p:cNvPr id="151" name="Rechteck 150">
              <a:extLst>
                <a:ext uri="{FF2B5EF4-FFF2-40B4-BE49-F238E27FC236}">
                  <a16:creationId xmlns:a16="http://schemas.microsoft.com/office/drawing/2014/main" id="{C1D3965C-0708-4BE3-9804-806037D1B3F3}"/>
                </a:ext>
              </a:extLst>
            </p:cNvPr>
            <p:cNvSpPr/>
            <p:nvPr/>
          </p:nvSpPr>
          <p:spPr>
            <a:xfrm>
              <a:off x="88901" y="2077623"/>
              <a:ext cx="12041554" cy="17224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GB" sz="1600" b="1" dirty="0">
                  <a:solidFill>
                    <a:schemeClr val="tx1"/>
                  </a:solidFill>
                </a:rPr>
                <a:t>Operational objectives </a:t>
              </a:r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FCFB9BC4-27C1-594C-AD0F-3132463A7ED8}"/>
                </a:ext>
              </a:extLst>
            </p:cNvPr>
            <p:cNvGrpSpPr/>
            <p:nvPr/>
          </p:nvGrpSpPr>
          <p:grpSpPr>
            <a:xfrm>
              <a:off x="422457" y="2172240"/>
              <a:ext cx="11374442" cy="1296000"/>
              <a:chOff x="273597" y="2172240"/>
              <a:chExt cx="11374442" cy="1296000"/>
            </a:xfrm>
          </p:grpSpPr>
          <p:sp>
            <p:nvSpPr>
              <p:cNvPr id="144" name="Rechteck 143">
                <a:extLst>
                  <a:ext uri="{FF2B5EF4-FFF2-40B4-BE49-F238E27FC236}">
                    <a16:creationId xmlns:a16="http://schemas.microsoft.com/office/drawing/2014/main" id="{0F622762-DC23-430A-BEC1-66B96701A58E}"/>
                  </a:ext>
                </a:extLst>
              </p:cNvPr>
              <p:cNvSpPr/>
              <p:nvPr/>
            </p:nvSpPr>
            <p:spPr>
              <a:xfrm>
                <a:off x="6012137" y="2172240"/>
                <a:ext cx="1332000" cy="1296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b="1" dirty="0">
                    <a:solidFill>
                      <a:schemeClr val="bg1"/>
                    </a:solidFill>
                  </a:rPr>
                  <a:t>Accelerate digital transformation and uptake of industry in all sectors (e.g. through large scale pilots, DIH, CoE)</a:t>
                </a:r>
                <a:endParaRPr lang="de-DE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5" name="Rechteck 144">
                <a:extLst>
                  <a:ext uri="{FF2B5EF4-FFF2-40B4-BE49-F238E27FC236}">
                    <a16:creationId xmlns:a16="http://schemas.microsoft.com/office/drawing/2014/main" id="{5C734CD9-C92F-4E04-9A0B-B1DB7E24D3F3}"/>
                  </a:ext>
                </a:extLst>
              </p:cNvPr>
              <p:cNvSpPr/>
              <p:nvPr/>
            </p:nvSpPr>
            <p:spPr>
              <a:xfrm>
                <a:off x="273597" y="2172240"/>
                <a:ext cx="1332000" cy="1296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b="1" dirty="0">
                    <a:solidFill>
                      <a:schemeClr val="bg1"/>
                    </a:solidFill>
                  </a:rPr>
                  <a:t>Lead and support research raising the state-of-the-art around AI, Data and Robotics </a:t>
                </a:r>
                <a:endParaRPr lang="de-DE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6" name="Rechteck 145">
                <a:extLst>
                  <a:ext uri="{FF2B5EF4-FFF2-40B4-BE49-F238E27FC236}">
                    <a16:creationId xmlns:a16="http://schemas.microsoft.com/office/drawing/2014/main" id="{E763D39D-E2A4-4246-92DE-332C19A79B8E}"/>
                  </a:ext>
                </a:extLst>
              </p:cNvPr>
              <p:cNvSpPr/>
              <p:nvPr/>
            </p:nvSpPr>
            <p:spPr>
              <a:xfrm>
                <a:off x="1708232" y="2172240"/>
                <a:ext cx="1332000" cy="1296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b="1" dirty="0">
                    <a:solidFill>
                      <a:schemeClr val="bg1"/>
                    </a:solidFill>
                  </a:rPr>
                  <a:t>Support initiatives aiming integrating and building systems  around  AI, Data and Robotics </a:t>
                </a:r>
              </a:p>
            </p:txBody>
          </p:sp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ECC7058-ABBA-453E-BF75-547A1CE1D616}"/>
                  </a:ext>
                </a:extLst>
              </p:cNvPr>
              <p:cNvSpPr/>
              <p:nvPr/>
            </p:nvSpPr>
            <p:spPr>
              <a:xfrm>
                <a:off x="3142867" y="2172240"/>
                <a:ext cx="1332000" cy="1296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b="1" dirty="0">
                    <a:solidFill>
                      <a:schemeClr val="bg1"/>
                    </a:solidFill>
                  </a:rPr>
                  <a:t>Promote collaborative working with other horizontal and vertical communities</a:t>
                </a:r>
              </a:p>
            </p:txBody>
          </p:sp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334E5A06-D50D-456C-AEDF-B0817E93F6D8}"/>
                  </a:ext>
                </a:extLst>
              </p:cNvPr>
              <p:cNvSpPr/>
              <p:nvPr/>
            </p:nvSpPr>
            <p:spPr>
              <a:xfrm>
                <a:off x="8881407" y="2172240"/>
                <a:ext cx="1332000" cy="1296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b="1" dirty="0">
                    <a:solidFill>
                      <a:schemeClr val="bg1"/>
                    </a:solidFill>
                  </a:rPr>
                  <a:t>Work towards aligning legal foundations, standards &amp; regulations</a:t>
                </a:r>
              </a:p>
            </p:txBody>
          </p:sp>
          <p:sp>
            <p:nvSpPr>
              <p:cNvPr id="76" name="Rechteck 75">
                <a:extLst>
                  <a:ext uri="{FF2B5EF4-FFF2-40B4-BE49-F238E27FC236}">
                    <a16:creationId xmlns:a16="http://schemas.microsoft.com/office/drawing/2014/main" id="{A94F2E0E-8D8E-4DD1-A558-C21DA1D553DA}"/>
                  </a:ext>
                </a:extLst>
              </p:cNvPr>
              <p:cNvSpPr/>
              <p:nvPr/>
            </p:nvSpPr>
            <p:spPr>
              <a:xfrm>
                <a:off x="4577502" y="2172240"/>
                <a:ext cx="1332000" cy="1296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b="1" dirty="0">
                    <a:solidFill>
                      <a:schemeClr val="bg1"/>
                    </a:solidFill>
                  </a:rPr>
                  <a:t>Support initiatives that engage and promote SMEs &amp; stimulate investments</a:t>
                </a:r>
                <a:endParaRPr lang="de-DE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Rechteck 80">
                <a:extLst>
                  <a:ext uri="{FF2B5EF4-FFF2-40B4-BE49-F238E27FC236}">
                    <a16:creationId xmlns:a16="http://schemas.microsoft.com/office/drawing/2014/main" id="{9CC4A2EB-3E31-4BE0-B1D4-F04932EB5DEC}"/>
                  </a:ext>
                </a:extLst>
              </p:cNvPr>
              <p:cNvSpPr/>
              <p:nvPr/>
            </p:nvSpPr>
            <p:spPr>
              <a:xfrm>
                <a:off x="7446772" y="2172240"/>
                <a:ext cx="1332000" cy="1296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b="1" dirty="0">
                    <a:solidFill>
                      <a:schemeClr val="bg1"/>
                    </a:solidFill>
                  </a:rPr>
                  <a:t>Support initiatives that foster AI Skill building  &amp; strengthening of societal awareness</a:t>
                </a:r>
              </a:p>
            </p:txBody>
          </p:sp>
          <p:sp>
            <p:nvSpPr>
              <p:cNvPr id="74" name="Rechteck 73">
                <a:extLst>
                  <a:ext uri="{FF2B5EF4-FFF2-40B4-BE49-F238E27FC236}">
                    <a16:creationId xmlns:a16="http://schemas.microsoft.com/office/drawing/2014/main" id="{5ACEBE04-9688-4409-8ED6-9C1C0026FAF7}"/>
                  </a:ext>
                </a:extLst>
              </p:cNvPr>
              <p:cNvSpPr/>
              <p:nvPr/>
            </p:nvSpPr>
            <p:spPr>
              <a:xfrm>
                <a:off x="10316039" y="2172240"/>
                <a:ext cx="1332000" cy="1296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b="1" dirty="0">
                    <a:solidFill>
                      <a:schemeClr val="bg1"/>
                    </a:solidFill>
                  </a:rPr>
                  <a:t>Develop and implement mechanisms to create an effective &amp; accessible   ecosystem (incl. innovation infrastructure)</a:t>
                </a:r>
                <a:endParaRPr lang="de-DE" sz="1000" b="1" i="0" dirty="0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2C773323-B603-452D-A872-C9A95E0536C7}"/>
              </a:ext>
            </a:extLst>
          </p:cNvPr>
          <p:cNvCxnSpPr>
            <a:cxnSpLocks/>
            <a:stCxn id="74" idx="2"/>
            <a:endCxn id="41" idx="0"/>
          </p:cNvCxnSpPr>
          <p:nvPr/>
        </p:nvCxnSpPr>
        <p:spPr>
          <a:xfrm flipH="1">
            <a:off x="10737823" y="3436837"/>
            <a:ext cx="350778" cy="577372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1135E4AB-BAA3-4C3A-A428-33EE54DD10F6}"/>
              </a:ext>
            </a:extLst>
          </p:cNvPr>
          <p:cNvCxnSpPr>
            <a:cxnSpLocks/>
            <a:stCxn id="150" idx="2"/>
            <a:endCxn id="49" idx="0"/>
          </p:cNvCxnSpPr>
          <p:nvPr/>
        </p:nvCxnSpPr>
        <p:spPr>
          <a:xfrm flipH="1">
            <a:off x="9180770" y="3436837"/>
            <a:ext cx="473199" cy="564703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1C6A4BED-EC64-4A6A-92C2-E8893B27AD11}"/>
              </a:ext>
            </a:extLst>
          </p:cNvPr>
          <p:cNvCxnSpPr>
            <a:cxnSpLocks/>
            <a:stCxn id="150" idx="2"/>
            <a:endCxn id="48" idx="0"/>
          </p:cNvCxnSpPr>
          <p:nvPr/>
        </p:nvCxnSpPr>
        <p:spPr>
          <a:xfrm flipH="1">
            <a:off x="7623716" y="3436837"/>
            <a:ext cx="2030253" cy="563520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4CCFC576-C593-4F80-BAD9-65D5CC2B6803}"/>
              </a:ext>
            </a:extLst>
          </p:cNvPr>
          <p:cNvCxnSpPr>
            <a:cxnSpLocks/>
            <a:stCxn id="81" idx="2"/>
            <a:endCxn id="48" idx="0"/>
          </p:cNvCxnSpPr>
          <p:nvPr/>
        </p:nvCxnSpPr>
        <p:spPr>
          <a:xfrm flipH="1">
            <a:off x="7623716" y="3436837"/>
            <a:ext cx="595618" cy="563520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2295CBD0-3B77-4E17-8C82-1780A83BD426}"/>
              </a:ext>
            </a:extLst>
          </p:cNvPr>
          <p:cNvCxnSpPr>
            <a:cxnSpLocks/>
            <a:stCxn id="76" idx="2"/>
            <a:endCxn id="39" idx="0"/>
          </p:cNvCxnSpPr>
          <p:nvPr/>
        </p:nvCxnSpPr>
        <p:spPr>
          <a:xfrm flipH="1">
            <a:off x="4509608" y="3436837"/>
            <a:ext cx="840456" cy="551686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A393281-045B-486C-901C-8775EDC58C90}"/>
              </a:ext>
            </a:extLst>
          </p:cNvPr>
          <p:cNvCxnSpPr>
            <a:cxnSpLocks/>
            <a:stCxn id="147" idx="2"/>
            <a:endCxn id="40" idx="0"/>
          </p:cNvCxnSpPr>
          <p:nvPr/>
        </p:nvCxnSpPr>
        <p:spPr>
          <a:xfrm>
            <a:off x="3915429" y="3436837"/>
            <a:ext cx="2151233" cy="551686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FF8299C6-0D02-4F39-8537-9925DD8AE08D}"/>
              </a:ext>
            </a:extLst>
          </p:cNvPr>
          <p:cNvCxnSpPr>
            <a:cxnSpLocks/>
            <a:stCxn id="147" idx="2"/>
            <a:endCxn id="39" idx="0"/>
          </p:cNvCxnSpPr>
          <p:nvPr/>
        </p:nvCxnSpPr>
        <p:spPr>
          <a:xfrm>
            <a:off x="3915429" y="3436837"/>
            <a:ext cx="594179" cy="551686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F5F1105D-29C5-4CE7-A8E3-EA5DB8342E33}"/>
              </a:ext>
            </a:extLst>
          </p:cNvPr>
          <p:cNvCxnSpPr>
            <a:cxnSpLocks/>
            <a:stCxn id="76" idx="2"/>
            <a:endCxn id="40" idx="0"/>
          </p:cNvCxnSpPr>
          <p:nvPr/>
        </p:nvCxnSpPr>
        <p:spPr>
          <a:xfrm>
            <a:off x="5350064" y="3436837"/>
            <a:ext cx="716598" cy="551686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751F7C4A-A9FA-4071-9A83-6C28DB9920BC}"/>
              </a:ext>
            </a:extLst>
          </p:cNvPr>
          <p:cNvCxnSpPr>
            <a:cxnSpLocks/>
            <a:stCxn id="145" idx="2"/>
            <a:endCxn id="37" idx="0"/>
          </p:cNvCxnSpPr>
          <p:nvPr/>
        </p:nvCxnSpPr>
        <p:spPr>
          <a:xfrm>
            <a:off x="1046159" y="3436837"/>
            <a:ext cx="349341" cy="551686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8EFCB9BF-C378-4AC6-8CB8-293A8C5E7852}"/>
              </a:ext>
            </a:extLst>
          </p:cNvPr>
          <p:cNvCxnSpPr>
            <a:cxnSpLocks/>
            <a:stCxn id="144" idx="2"/>
            <a:endCxn id="38" idx="0"/>
          </p:cNvCxnSpPr>
          <p:nvPr/>
        </p:nvCxnSpPr>
        <p:spPr>
          <a:xfrm flipH="1">
            <a:off x="2952554" y="3436837"/>
            <a:ext cx="3832145" cy="551686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FBE6149E-D272-4195-99BF-960EB4E62D8C}"/>
              </a:ext>
            </a:extLst>
          </p:cNvPr>
          <p:cNvCxnSpPr>
            <a:cxnSpLocks/>
            <a:stCxn id="146" idx="2"/>
            <a:endCxn id="38" idx="0"/>
          </p:cNvCxnSpPr>
          <p:nvPr/>
        </p:nvCxnSpPr>
        <p:spPr>
          <a:xfrm>
            <a:off x="2480794" y="3436837"/>
            <a:ext cx="471760" cy="551686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mit Pfeil 77">
            <a:extLst>
              <a:ext uri="{FF2B5EF4-FFF2-40B4-BE49-F238E27FC236}">
                <a16:creationId xmlns:a16="http://schemas.microsoft.com/office/drawing/2014/main" id="{228D6D9A-3A27-4692-AA31-32FA712FD949}"/>
              </a:ext>
            </a:extLst>
          </p:cNvPr>
          <p:cNvCxnSpPr>
            <a:cxnSpLocks/>
            <a:stCxn id="144" idx="2"/>
            <a:endCxn id="39" idx="0"/>
          </p:cNvCxnSpPr>
          <p:nvPr/>
        </p:nvCxnSpPr>
        <p:spPr>
          <a:xfrm flipH="1">
            <a:off x="4509608" y="3436837"/>
            <a:ext cx="2275091" cy="551686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mit Pfeil 79">
            <a:extLst>
              <a:ext uri="{FF2B5EF4-FFF2-40B4-BE49-F238E27FC236}">
                <a16:creationId xmlns:a16="http://schemas.microsoft.com/office/drawing/2014/main" id="{23D1A6F6-9006-4B8F-BF13-A806BED8FE9C}"/>
              </a:ext>
            </a:extLst>
          </p:cNvPr>
          <p:cNvCxnSpPr>
            <a:cxnSpLocks/>
            <a:stCxn id="235" idx="2"/>
            <a:endCxn id="145" idx="0"/>
          </p:cNvCxnSpPr>
          <p:nvPr/>
        </p:nvCxnSpPr>
        <p:spPr>
          <a:xfrm flipH="1">
            <a:off x="1046159" y="1406121"/>
            <a:ext cx="1181375" cy="73471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mit Pfeil 82">
            <a:extLst>
              <a:ext uri="{FF2B5EF4-FFF2-40B4-BE49-F238E27FC236}">
                <a16:creationId xmlns:a16="http://schemas.microsoft.com/office/drawing/2014/main" id="{15D19096-8031-4C24-B5DB-A292BC633254}"/>
              </a:ext>
            </a:extLst>
          </p:cNvPr>
          <p:cNvCxnSpPr>
            <a:cxnSpLocks/>
            <a:stCxn id="158" idx="2"/>
            <a:endCxn id="235" idx="0"/>
          </p:cNvCxnSpPr>
          <p:nvPr/>
        </p:nvCxnSpPr>
        <p:spPr>
          <a:xfrm flipH="1">
            <a:off x="2227534" y="572410"/>
            <a:ext cx="1893973" cy="365508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mit Pfeil 86">
            <a:extLst>
              <a:ext uri="{FF2B5EF4-FFF2-40B4-BE49-F238E27FC236}">
                <a16:creationId xmlns:a16="http://schemas.microsoft.com/office/drawing/2014/main" id="{C29B5271-294B-47AD-A939-94C8CD4D8E56}"/>
              </a:ext>
            </a:extLst>
          </p:cNvPr>
          <p:cNvCxnSpPr>
            <a:cxnSpLocks/>
            <a:stCxn id="156" idx="2"/>
            <a:endCxn id="236" idx="0"/>
          </p:cNvCxnSpPr>
          <p:nvPr/>
        </p:nvCxnSpPr>
        <p:spPr>
          <a:xfrm flipH="1">
            <a:off x="4470711" y="572410"/>
            <a:ext cx="1627707" cy="365508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mit Pfeil 89">
            <a:extLst>
              <a:ext uri="{FF2B5EF4-FFF2-40B4-BE49-F238E27FC236}">
                <a16:creationId xmlns:a16="http://schemas.microsoft.com/office/drawing/2014/main" id="{5240F84E-CBDA-493E-BDA1-498D73C9B410}"/>
              </a:ext>
            </a:extLst>
          </p:cNvPr>
          <p:cNvCxnSpPr>
            <a:cxnSpLocks/>
            <a:stCxn id="155" idx="2"/>
            <a:endCxn id="236" idx="0"/>
          </p:cNvCxnSpPr>
          <p:nvPr/>
        </p:nvCxnSpPr>
        <p:spPr>
          <a:xfrm flipH="1">
            <a:off x="4470711" y="572410"/>
            <a:ext cx="3573582" cy="365508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mit Pfeil 91">
            <a:extLst>
              <a:ext uri="{FF2B5EF4-FFF2-40B4-BE49-F238E27FC236}">
                <a16:creationId xmlns:a16="http://schemas.microsoft.com/office/drawing/2014/main" id="{2D845842-3A24-415F-A0EA-6887D99AE509}"/>
              </a:ext>
            </a:extLst>
          </p:cNvPr>
          <p:cNvCxnSpPr>
            <a:cxnSpLocks/>
            <a:stCxn id="156" idx="2"/>
            <a:endCxn id="242" idx="0"/>
          </p:cNvCxnSpPr>
          <p:nvPr/>
        </p:nvCxnSpPr>
        <p:spPr>
          <a:xfrm flipH="1">
            <a:off x="5503743" y="572410"/>
            <a:ext cx="594675" cy="365508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3">
            <a:extLst>
              <a:ext uri="{FF2B5EF4-FFF2-40B4-BE49-F238E27FC236}">
                <a16:creationId xmlns:a16="http://schemas.microsoft.com/office/drawing/2014/main" id="{643C9DB5-B84A-42BB-9088-600086C9BA69}"/>
              </a:ext>
            </a:extLst>
          </p:cNvPr>
          <p:cNvCxnSpPr>
            <a:cxnSpLocks/>
            <a:stCxn id="236" idx="2"/>
            <a:endCxn id="144" idx="0"/>
          </p:cNvCxnSpPr>
          <p:nvPr/>
        </p:nvCxnSpPr>
        <p:spPr>
          <a:xfrm>
            <a:off x="4470711" y="1406121"/>
            <a:ext cx="2313988" cy="73471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Gerade Verbindung mit Pfeil 166">
            <a:extLst>
              <a:ext uri="{FF2B5EF4-FFF2-40B4-BE49-F238E27FC236}">
                <a16:creationId xmlns:a16="http://schemas.microsoft.com/office/drawing/2014/main" id="{5415F882-5CD1-44A8-B0FF-7B820BA3513E}"/>
              </a:ext>
            </a:extLst>
          </p:cNvPr>
          <p:cNvCxnSpPr>
            <a:cxnSpLocks/>
            <a:stCxn id="144" idx="2"/>
            <a:endCxn id="48" idx="0"/>
          </p:cNvCxnSpPr>
          <p:nvPr/>
        </p:nvCxnSpPr>
        <p:spPr>
          <a:xfrm>
            <a:off x="6784699" y="3436837"/>
            <a:ext cx="839017" cy="563520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Gerade Verbindung mit Pfeil 127">
            <a:extLst>
              <a:ext uri="{FF2B5EF4-FFF2-40B4-BE49-F238E27FC236}">
                <a16:creationId xmlns:a16="http://schemas.microsoft.com/office/drawing/2014/main" id="{3DDB71CB-4F72-416B-8161-76162DB78B66}"/>
              </a:ext>
            </a:extLst>
          </p:cNvPr>
          <p:cNvCxnSpPr>
            <a:cxnSpLocks/>
            <a:stCxn id="240" idx="2"/>
            <a:endCxn id="81" idx="0"/>
          </p:cNvCxnSpPr>
          <p:nvPr/>
        </p:nvCxnSpPr>
        <p:spPr>
          <a:xfrm>
            <a:off x="7760070" y="1406121"/>
            <a:ext cx="459264" cy="73471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Gerade Verbindung mit Pfeil 131">
            <a:extLst>
              <a:ext uri="{FF2B5EF4-FFF2-40B4-BE49-F238E27FC236}">
                <a16:creationId xmlns:a16="http://schemas.microsoft.com/office/drawing/2014/main" id="{E6407654-F3B0-4230-9007-9E12B31D8FE5}"/>
              </a:ext>
            </a:extLst>
          </p:cNvPr>
          <p:cNvCxnSpPr>
            <a:cxnSpLocks/>
            <a:stCxn id="238" idx="2"/>
            <a:endCxn id="146" idx="0"/>
          </p:cNvCxnSpPr>
          <p:nvPr/>
        </p:nvCxnSpPr>
        <p:spPr>
          <a:xfrm flipH="1">
            <a:off x="2480794" y="1406121"/>
            <a:ext cx="915893" cy="73471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Gerade Verbindung mit Pfeil 129">
            <a:extLst>
              <a:ext uri="{FF2B5EF4-FFF2-40B4-BE49-F238E27FC236}">
                <a16:creationId xmlns:a16="http://schemas.microsoft.com/office/drawing/2014/main" id="{44A2E105-BD8F-412D-AAE2-5E21C2E34B23}"/>
              </a:ext>
            </a:extLst>
          </p:cNvPr>
          <p:cNvCxnSpPr>
            <a:cxnSpLocks/>
            <a:stCxn id="236" idx="2"/>
            <a:endCxn id="147" idx="0"/>
          </p:cNvCxnSpPr>
          <p:nvPr/>
        </p:nvCxnSpPr>
        <p:spPr>
          <a:xfrm flipH="1">
            <a:off x="3915429" y="1406121"/>
            <a:ext cx="555282" cy="73471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E442E871-9E5B-F246-8CB0-153EEA5A9606}"/>
              </a:ext>
            </a:extLst>
          </p:cNvPr>
          <p:cNvGrpSpPr/>
          <p:nvPr/>
        </p:nvGrpSpPr>
        <p:grpSpPr>
          <a:xfrm>
            <a:off x="1675250" y="937918"/>
            <a:ext cx="8825256" cy="468203"/>
            <a:chOff x="1854722" y="1115524"/>
            <a:chExt cx="8825256" cy="468203"/>
          </a:xfrm>
        </p:grpSpPr>
        <p:sp>
          <p:nvSpPr>
            <p:cNvPr id="235" name="Rechteck 144">
              <a:extLst>
                <a:ext uri="{FF2B5EF4-FFF2-40B4-BE49-F238E27FC236}">
                  <a16:creationId xmlns:a16="http://schemas.microsoft.com/office/drawing/2014/main" id="{DB251FED-31BA-9544-9290-25BA726E106B}"/>
                </a:ext>
              </a:extLst>
            </p:cNvPr>
            <p:cNvSpPr/>
            <p:nvPr/>
          </p:nvSpPr>
          <p:spPr>
            <a:xfrm>
              <a:off x="1854722" y="1115524"/>
              <a:ext cx="1104567" cy="46820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>
                  <a:solidFill>
                    <a:schemeClr val="bg1"/>
                  </a:solidFill>
                </a:rPr>
                <a:t>Novelty Exploration</a:t>
              </a:r>
              <a:endParaRPr lang="de-DE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36" name="Rechteck 144">
              <a:extLst>
                <a:ext uri="{FF2B5EF4-FFF2-40B4-BE49-F238E27FC236}">
                  <a16:creationId xmlns:a16="http://schemas.microsoft.com/office/drawing/2014/main" id="{937B853A-C91D-A94E-9F87-5B0DF4F72265}"/>
                </a:ext>
              </a:extLst>
            </p:cNvPr>
            <p:cNvSpPr/>
            <p:nvPr/>
          </p:nvSpPr>
          <p:spPr>
            <a:xfrm>
              <a:off x="4193028" y="1115524"/>
              <a:ext cx="914310" cy="46820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>
                  <a:solidFill>
                    <a:schemeClr val="bg1"/>
                  </a:solidFill>
                </a:rPr>
                <a:t>Lighthouses</a:t>
              </a:r>
              <a:endParaRPr lang="de-DE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37" name="Rechteck 144">
              <a:extLst>
                <a:ext uri="{FF2B5EF4-FFF2-40B4-BE49-F238E27FC236}">
                  <a16:creationId xmlns:a16="http://schemas.microsoft.com/office/drawing/2014/main" id="{2AC8D663-CF89-E149-870F-0EB771478151}"/>
                </a:ext>
              </a:extLst>
            </p:cNvPr>
            <p:cNvSpPr/>
            <p:nvPr/>
          </p:nvSpPr>
          <p:spPr>
            <a:xfrm>
              <a:off x="6300084" y="1115524"/>
              <a:ext cx="1022588" cy="46820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>
                  <a:solidFill>
                    <a:schemeClr val="bg1"/>
                  </a:solidFill>
                </a:rPr>
                <a:t>Infrastructure</a:t>
              </a:r>
            </a:p>
            <a:p>
              <a:pPr algn="ctr"/>
              <a:r>
                <a:rPr lang="en-GB" sz="1000" b="1" dirty="0">
                  <a:solidFill>
                    <a:schemeClr val="bg1"/>
                  </a:solidFill>
                </a:rPr>
                <a:t>Development</a:t>
              </a:r>
            </a:p>
          </p:txBody>
        </p:sp>
        <p:sp>
          <p:nvSpPr>
            <p:cNvPr id="238" name="Rechteck 144">
              <a:extLst>
                <a:ext uri="{FF2B5EF4-FFF2-40B4-BE49-F238E27FC236}">
                  <a16:creationId xmlns:a16="http://schemas.microsoft.com/office/drawing/2014/main" id="{4439FF4E-A29A-524A-B0F3-A7EA19FAC70C}"/>
                </a:ext>
              </a:extLst>
            </p:cNvPr>
            <p:cNvSpPr/>
            <p:nvPr/>
          </p:nvSpPr>
          <p:spPr>
            <a:xfrm>
              <a:off x="3073927" y="1115524"/>
              <a:ext cx="1004463" cy="46820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>
                  <a:solidFill>
                    <a:schemeClr val="bg1"/>
                  </a:solidFill>
                </a:rPr>
                <a:t>Cascade Actions</a:t>
              </a:r>
              <a:endParaRPr lang="de-DE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39" name="Rechteck 144">
              <a:extLst>
                <a:ext uri="{FF2B5EF4-FFF2-40B4-BE49-F238E27FC236}">
                  <a16:creationId xmlns:a16="http://schemas.microsoft.com/office/drawing/2014/main" id="{52C2B7EB-B452-C04A-A3CF-EB81A9CF08EB}"/>
                </a:ext>
              </a:extLst>
            </p:cNvPr>
            <p:cNvSpPr/>
            <p:nvPr/>
          </p:nvSpPr>
          <p:spPr>
            <a:xfrm>
              <a:off x="8556411" y="1115524"/>
              <a:ext cx="1004463" cy="46820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>
                  <a:solidFill>
                    <a:schemeClr val="bg1"/>
                  </a:solidFill>
                </a:rPr>
                <a:t>Community</a:t>
              </a:r>
            </a:p>
            <a:p>
              <a:pPr algn="ctr"/>
              <a:r>
                <a:rPr lang="en-GB" sz="1000" b="1" dirty="0">
                  <a:solidFill>
                    <a:schemeClr val="bg1"/>
                  </a:solidFill>
                </a:rPr>
                <a:t>Building</a:t>
              </a:r>
              <a:endParaRPr lang="de-DE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40" name="Rechteck 144">
              <a:extLst>
                <a:ext uri="{FF2B5EF4-FFF2-40B4-BE49-F238E27FC236}">
                  <a16:creationId xmlns:a16="http://schemas.microsoft.com/office/drawing/2014/main" id="{945B58B8-BD41-9A4D-AABB-DEC0CE5A858D}"/>
                </a:ext>
              </a:extLst>
            </p:cNvPr>
            <p:cNvSpPr/>
            <p:nvPr/>
          </p:nvSpPr>
          <p:spPr>
            <a:xfrm>
              <a:off x="7437310" y="1115524"/>
              <a:ext cx="1004463" cy="46820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>
                  <a:solidFill>
                    <a:schemeClr val="bg1"/>
                  </a:solidFill>
                </a:rPr>
                <a:t>Mission Based</a:t>
              </a:r>
            </a:p>
            <a:p>
              <a:pPr algn="ctr"/>
              <a:r>
                <a:rPr lang="en-GB" sz="1000" b="1" dirty="0">
                  <a:solidFill>
                    <a:schemeClr val="bg1"/>
                  </a:solidFill>
                </a:rPr>
                <a:t>Challenges</a:t>
              </a:r>
              <a:endParaRPr lang="de-DE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41" name="Rechteck 144">
              <a:extLst>
                <a:ext uri="{FF2B5EF4-FFF2-40B4-BE49-F238E27FC236}">
                  <a16:creationId xmlns:a16="http://schemas.microsoft.com/office/drawing/2014/main" id="{81E423A9-DDBB-5E43-B485-93A4C78772B4}"/>
                </a:ext>
              </a:extLst>
            </p:cNvPr>
            <p:cNvSpPr/>
            <p:nvPr/>
          </p:nvSpPr>
          <p:spPr>
            <a:xfrm>
              <a:off x="9675515" y="1115524"/>
              <a:ext cx="1004463" cy="46820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>
                  <a:solidFill>
                    <a:schemeClr val="bg1"/>
                  </a:solidFill>
                </a:rPr>
                <a:t>Challenge Based Competitions</a:t>
              </a:r>
              <a:endParaRPr lang="de-DE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42" name="Rechteck 144">
              <a:extLst>
                <a:ext uri="{FF2B5EF4-FFF2-40B4-BE49-F238E27FC236}">
                  <a16:creationId xmlns:a16="http://schemas.microsoft.com/office/drawing/2014/main" id="{A0ED5609-37FB-974B-B640-0B35726EE986}"/>
                </a:ext>
              </a:extLst>
            </p:cNvPr>
            <p:cNvSpPr/>
            <p:nvPr/>
          </p:nvSpPr>
          <p:spPr>
            <a:xfrm>
              <a:off x="5180983" y="1115524"/>
              <a:ext cx="1004463" cy="46820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>
                  <a:solidFill>
                    <a:schemeClr val="bg1"/>
                  </a:solidFill>
                </a:rPr>
                <a:t>Uptake Actions</a:t>
              </a:r>
              <a:endParaRPr lang="de-DE" sz="10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74" name="Gerade Verbindung mit Pfeil 129">
            <a:extLst>
              <a:ext uri="{FF2B5EF4-FFF2-40B4-BE49-F238E27FC236}">
                <a16:creationId xmlns:a16="http://schemas.microsoft.com/office/drawing/2014/main" id="{6E38B340-67D4-6D45-8838-5C930EB485E2}"/>
              </a:ext>
            </a:extLst>
          </p:cNvPr>
          <p:cNvCxnSpPr>
            <a:cxnSpLocks/>
            <a:stCxn id="242" idx="2"/>
            <a:endCxn id="144" idx="0"/>
          </p:cNvCxnSpPr>
          <p:nvPr/>
        </p:nvCxnSpPr>
        <p:spPr>
          <a:xfrm>
            <a:off x="5503743" y="1406121"/>
            <a:ext cx="1280956" cy="73471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Gerade Verbindung mit Pfeil 129">
            <a:extLst>
              <a:ext uri="{FF2B5EF4-FFF2-40B4-BE49-F238E27FC236}">
                <a16:creationId xmlns:a16="http://schemas.microsoft.com/office/drawing/2014/main" id="{1E27F04F-C69C-154C-A049-A962D2E9CE33}"/>
              </a:ext>
            </a:extLst>
          </p:cNvPr>
          <p:cNvCxnSpPr>
            <a:cxnSpLocks/>
            <a:stCxn id="242" idx="2"/>
            <a:endCxn id="76" idx="0"/>
          </p:cNvCxnSpPr>
          <p:nvPr/>
        </p:nvCxnSpPr>
        <p:spPr>
          <a:xfrm flipH="1">
            <a:off x="5350064" y="1406121"/>
            <a:ext cx="153679" cy="73471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Gerade Verbindung mit Pfeil 127">
            <a:extLst>
              <a:ext uri="{FF2B5EF4-FFF2-40B4-BE49-F238E27FC236}">
                <a16:creationId xmlns:a16="http://schemas.microsoft.com/office/drawing/2014/main" id="{EE90F0ED-0E6D-8949-AEAE-5531884440E0}"/>
              </a:ext>
            </a:extLst>
          </p:cNvPr>
          <p:cNvCxnSpPr>
            <a:cxnSpLocks/>
            <a:stCxn id="241" idx="2"/>
            <a:endCxn id="74" idx="0"/>
          </p:cNvCxnSpPr>
          <p:nvPr/>
        </p:nvCxnSpPr>
        <p:spPr>
          <a:xfrm>
            <a:off x="9998275" y="1406121"/>
            <a:ext cx="1090326" cy="73471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Gerade Verbindung mit Pfeil 127">
            <a:extLst>
              <a:ext uri="{FF2B5EF4-FFF2-40B4-BE49-F238E27FC236}">
                <a16:creationId xmlns:a16="http://schemas.microsoft.com/office/drawing/2014/main" id="{7EC064E7-C15C-E14E-B121-E1044C5B38A1}"/>
              </a:ext>
            </a:extLst>
          </p:cNvPr>
          <p:cNvCxnSpPr>
            <a:cxnSpLocks/>
            <a:stCxn id="241" idx="2"/>
            <a:endCxn id="81" idx="0"/>
          </p:cNvCxnSpPr>
          <p:nvPr/>
        </p:nvCxnSpPr>
        <p:spPr>
          <a:xfrm flipH="1">
            <a:off x="8219334" y="1406121"/>
            <a:ext cx="1778941" cy="73471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Gerade Verbindung mit Pfeil 79">
            <a:extLst>
              <a:ext uri="{FF2B5EF4-FFF2-40B4-BE49-F238E27FC236}">
                <a16:creationId xmlns:a16="http://schemas.microsoft.com/office/drawing/2014/main" id="{48E386DC-C51E-6142-B607-03E1E99BCA5F}"/>
              </a:ext>
            </a:extLst>
          </p:cNvPr>
          <p:cNvCxnSpPr>
            <a:cxnSpLocks/>
            <a:stCxn id="235" idx="2"/>
            <a:endCxn id="146" idx="0"/>
          </p:cNvCxnSpPr>
          <p:nvPr/>
        </p:nvCxnSpPr>
        <p:spPr>
          <a:xfrm>
            <a:off x="2227534" y="1406121"/>
            <a:ext cx="253260" cy="73471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Gerade Verbindung mit Pfeil 127">
            <a:extLst>
              <a:ext uri="{FF2B5EF4-FFF2-40B4-BE49-F238E27FC236}">
                <a16:creationId xmlns:a16="http://schemas.microsoft.com/office/drawing/2014/main" id="{878DAA47-127F-2148-A5C0-F7D254CB8EF8}"/>
              </a:ext>
            </a:extLst>
          </p:cNvPr>
          <p:cNvCxnSpPr>
            <a:cxnSpLocks/>
            <a:stCxn id="239" idx="2"/>
            <a:endCxn id="74" idx="0"/>
          </p:cNvCxnSpPr>
          <p:nvPr/>
        </p:nvCxnSpPr>
        <p:spPr>
          <a:xfrm>
            <a:off x="8879171" y="1406121"/>
            <a:ext cx="2209430" cy="73471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Gerade Verbindung mit Pfeil 79">
            <a:extLst>
              <a:ext uri="{FF2B5EF4-FFF2-40B4-BE49-F238E27FC236}">
                <a16:creationId xmlns:a16="http://schemas.microsoft.com/office/drawing/2014/main" id="{AA58CEF0-7C99-264C-9FDB-25FFFA3EF479}"/>
              </a:ext>
            </a:extLst>
          </p:cNvPr>
          <p:cNvCxnSpPr>
            <a:cxnSpLocks/>
            <a:stCxn id="237" idx="2"/>
            <a:endCxn id="144" idx="0"/>
          </p:cNvCxnSpPr>
          <p:nvPr/>
        </p:nvCxnSpPr>
        <p:spPr>
          <a:xfrm>
            <a:off x="6631906" y="1406121"/>
            <a:ext cx="152793" cy="73471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Gerade Verbindung mit Pfeil 79">
            <a:extLst>
              <a:ext uri="{FF2B5EF4-FFF2-40B4-BE49-F238E27FC236}">
                <a16:creationId xmlns:a16="http://schemas.microsoft.com/office/drawing/2014/main" id="{F6672AB5-F03D-7D4E-9A36-7808533BA4A1}"/>
              </a:ext>
            </a:extLst>
          </p:cNvPr>
          <p:cNvCxnSpPr>
            <a:cxnSpLocks/>
            <a:stCxn id="237" idx="2"/>
            <a:endCxn id="74" idx="0"/>
          </p:cNvCxnSpPr>
          <p:nvPr/>
        </p:nvCxnSpPr>
        <p:spPr>
          <a:xfrm>
            <a:off x="6631906" y="1406121"/>
            <a:ext cx="4456695" cy="73471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Gerade Verbindung mit Pfeil 127">
            <a:extLst>
              <a:ext uri="{FF2B5EF4-FFF2-40B4-BE49-F238E27FC236}">
                <a16:creationId xmlns:a16="http://schemas.microsoft.com/office/drawing/2014/main" id="{9A40508A-8D78-7B47-BF2D-DF8AB5556369}"/>
              </a:ext>
            </a:extLst>
          </p:cNvPr>
          <p:cNvCxnSpPr>
            <a:cxnSpLocks/>
            <a:stCxn id="239" idx="2"/>
            <a:endCxn id="81" idx="0"/>
          </p:cNvCxnSpPr>
          <p:nvPr/>
        </p:nvCxnSpPr>
        <p:spPr>
          <a:xfrm flipH="1">
            <a:off x="8219334" y="1406121"/>
            <a:ext cx="659837" cy="73471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Gerade Verbindung mit Pfeil 168">
            <a:extLst>
              <a:ext uri="{FF2B5EF4-FFF2-40B4-BE49-F238E27FC236}">
                <a16:creationId xmlns:a16="http://schemas.microsoft.com/office/drawing/2014/main" id="{E3AF3ACB-4859-49CA-BB68-482EEAADD972}"/>
              </a:ext>
            </a:extLst>
          </p:cNvPr>
          <p:cNvCxnSpPr>
            <a:cxnSpLocks/>
            <a:stCxn id="86" idx="4"/>
            <a:endCxn id="74" idx="0"/>
          </p:cNvCxnSpPr>
          <p:nvPr/>
        </p:nvCxnSpPr>
        <p:spPr>
          <a:xfrm flipH="1">
            <a:off x="11088601" y="1384963"/>
            <a:ext cx="294967" cy="755874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8" name="Gerade Verbindung mit Pfeil 127">
            <a:extLst>
              <a:ext uri="{FF2B5EF4-FFF2-40B4-BE49-F238E27FC236}">
                <a16:creationId xmlns:a16="http://schemas.microsoft.com/office/drawing/2014/main" id="{64E65882-8DF4-134B-91B9-6703072F79DE}"/>
              </a:ext>
            </a:extLst>
          </p:cNvPr>
          <p:cNvCxnSpPr>
            <a:cxnSpLocks/>
            <a:stCxn id="241" idx="2"/>
            <a:endCxn id="150" idx="0"/>
          </p:cNvCxnSpPr>
          <p:nvPr/>
        </p:nvCxnSpPr>
        <p:spPr>
          <a:xfrm flipH="1">
            <a:off x="9653969" y="1406121"/>
            <a:ext cx="344306" cy="73471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Gerade Verbindung mit Pfeil 131">
            <a:extLst>
              <a:ext uri="{FF2B5EF4-FFF2-40B4-BE49-F238E27FC236}">
                <a16:creationId xmlns:a16="http://schemas.microsoft.com/office/drawing/2014/main" id="{B47CE001-7E5B-5944-9EAD-81211BA1EBCA}"/>
              </a:ext>
            </a:extLst>
          </p:cNvPr>
          <p:cNvCxnSpPr>
            <a:cxnSpLocks/>
            <a:stCxn id="238" idx="2"/>
            <a:endCxn id="76" idx="0"/>
          </p:cNvCxnSpPr>
          <p:nvPr/>
        </p:nvCxnSpPr>
        <p:spPr>
          <a:xfrm>
            <a:off x="3396687" y="1406121"/>
            <a:ext cx="1953377" cy="734716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Gerade Verbindung mit Pfeil 127">
            <a:extLst>
              <a:ext uri="{FF2B5EF4-FFF2-40B4-BE49-F238E27FC236}">
                <a16:creationId xmlns:a16="http://schemas.microsoft.com/office/drawing/2014/main" id="{03DD59C8-0716-054A-9404-C5EC03229D13}"/>
              </a:ext>
            </a:extLst>
          </p:cNvPr>
          <p:cNvCxnSpPr>
            <a:cxnSpLocks/>
            <a:stCxn id="240" idx="2"/>
            <a:endCxn id="146" idx="0"/>
          </p:cNvCxnSpPr>
          <p:nvPr/>
        </p:nvCxnSpPr>
        <p:spPr>
          <a:xfrm flipH="1">
            <a:off x="2480794" y="1406121"/>
            <a:ext cx="5279276" cy="73471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Gerade Verbindung mit Pfeil 82">
            <a:extLst>
              <a:ext uri="{FF2B5EF4-FFF2-40B4-BE49-F238E27FC236}">
                <a16:creationId xmlns:a16="http://schemas.microsoft.com/office/drawing/2014/main" id="{FD63FE8A-BAE1-8A4D-935D-ACFF0BDF01BB}"/>
              </a:ext>
            </a:extLst>
          </p:cNvPr>
          <p:cNvCxnSpPr>
            <a:cxnSpLocks/>
            <a:stCxn id="158" idx="2"/>
            <a:endCxn id="240" idx="0"/>
          </p:cNvCxnSpPr>
          <p:nvPr/>
        </p:nvCxnSpPr>
        <p:spPr>
          <a:xfrm>
            <a:off x="4121507" y="572410"/>
            <a:ext cx="3638563" cy="365508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Gerade Verbindung mit Pfeil 89">
            <a:extLst>
              <a:ext uri="{FF2B5EF4-FFF2-40B4-BE49-F238E27FC236}">
                <a16:creationId xmlns:a16="http://schemas.microsoft.com/office/drawing/2014/main" id="{E9D7270B-6D06-AF44-A659-7B0D6C9FA85F}"/>
              </a:ext>
            </a:extLst>
          </p:cNvPr>
          <p:cNvCxnSpPr>
            <a:cxnSpLocks/>
            <a:stCxn id="155" idx="2"/>
            <a:endCxn id="237" idx="0"/>
          </p:cNvCxnSpPr>
          <p:nvPr/>
        </p:nvCxnSpPr>
        <p:spPr>
          <a:xfrm flipH="1">
            <a:off x="6631906" y="572410"/>
            <a:ext cx="1412387" cy="365508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Gerade Verbindung mit Pfeil 89">
            <a:extLst>
              <a:ext uri="{FF2B5EF4-FFF2-40B4-BE49-F238E27FC236}">
                <a16:creationId xmlns:a16="http://schemas.microsoft.com/office/drawing/2014/main" id="{0E70F983-1D4E-5349-9C04-D8427EB58516}"/>
              </a:ext>
            </a:extLst>
          </p:cNvPr>
          <p:cNvCxnSpPr>
            <a:cxnSpLocks/>
            <a:stCxn id="155" idx="2"/>
            <a:endCxn id="239" idx="0"/>
          </p:cNvCxnSpPr>
          <p:nvPr/>
        </p:nvCxnSpPr>
        <p:spPr>
          <a:xfrm>
            <a:off x="8044293" y="572410"/>
            <a:ext cx="834878" cy="365508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Gerade Verbindung mit Pfeil 89">
            <a:extLst>
              <a:ext uri="{FF2B5EF4-FFF2-40B4-BE49-F238E27FC236}">
                <a16:creationId xmlns:a16="http://schemas.microsoft.com/office/drawing/2014/main" id="{BBBDB56D-7089-354F-87D2-854CE657FED7}"/>
              </a:ext>
            </a:extLst>
          </p:cNvPr>
          <p:cNvCxnSpPr>
            <a:cxnSpLocks/>
            <a:stCxn id="155" idx="2"/>
            <a:endCxn id="241" idx="0"/>
          </p:cNvCxnSpPr>
          <p:nvPr/>
        </p:nvCxnSpPr>
        <p:spPr>
          <a:xfrm>
            <a:off x="8044293" y="572410"/>
            <a:ext cx="1953982" cy="365508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Gerade Verbindung mit Pfeil 86">
            <a:extLst>
              <a:ext uri="{FF2B5EF4-FFF2-40B4-BE49-F238E27FC236}">
                <a16:creationId xmlns:a16="http://schemas.microsoft.com/office/drawing/2014/main" id="{2FAFAE72-F933-7F4C-8C87-AE94AA10A564}"/>
              </a:ext>
            </a:extLst>
          </p:cNvPr>
          <p:cNvCxnSpPr>
            <a:cxnSpLocks/>
            <a:stCxn id="156" idx="2"/>
            <a:endCxn id="238" idx="0"/>
          </p:cNvCxnSpPr>
          <p:nvPr/>
        </p:nvCxnSpPr>
        <p:spPr>
          <a:xfrm flipH="1">
            <a:off x="3396687" y="572410"/>
            <a:ext cx="2701731" cy="365508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Gerade Verbindung mit Pfeil 86">
            <a:extLst>
              <a:ext uri="{FF2B5EF4-FFF2-40B4-BE49-F238E27FC236}">
                <a16:creationId xmlns:a16="http://schemas.microsoft.com/office/drawing/2014/main" id="{3877C83D-DFBB-7D43-ADF7-210074647903}"/>
              </a:ext>
            </a:extLst>
          </p:cNvPr>
          <p:cNvCxnSpPr>
            <a:cxnSpLocks/>
            <a:stCxn id="156" idx="2"/>
            <a:endCxn id="237" idx="0"/>
          </p:cNvCxnSpPr>
          <p:nvPr/>
        </p:nvCxnSpPr>
        <p:spPr>
          <a:xfrm>
            <a:off x="6098418" y="572410"/>
            <a:ext cx="533488" cy="365508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mit Pfeil 181">
            <a:extLst>
              <a:ext uri="{FF2B5EF4-FFF2-40B4-BE49-F238E27FC236}">
                <a16:creationId xmlns:a16="http://schemas.microsoft.com/office/drawing/2014/main" id="{8D0C44F9-63C3-438F-9E59-E5BB23ED838C}"/>
              </a:ext>
            </a:extLst>
          </p:cNvPr>
          <p:cNvCxnSpPr>
            <a:cxnSpLocks/>
            <a:stCxn id="84" idx="4"/>
            <a:endCxn id="147" idx="0"/>
          </p:cNvCxnSpPr>
          <p:nvPr/>
        </p:nvCxnSpPr>
        <p:spPr>
          <a:xfrm>
            <a:off x="895721" y="1356872"/>
            <a:ext cx="3019708" cy="783965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9" name="Gerade Verbindung mit Pfeil 178">
            <a:extLst>
              <a:ext uri="{FF2B5EF4-FFF2-40B4-BE49-F238E27FC236}">
                <a16:creationId xmlns:a16="http://schemas.microsoft.com/office/drawing/2014/main" id="{80A7B255-D3FF-436C-9F9D-734E17E55986}"/>
              </a:ext>
            </a:extLst>
          </p:cNvPr>
          <p:cNvCxnSpPr>
            <a:cxnSpLocks/>
            <a:stCxn id="84" idx="4"/>
            <a:endCxn id="146" idx="0"/>
          </p:cNvCxnSpPr>
          <p:nvPr/>
        </p:nvCxnSpPr>
        <p:spPr>
          <a:xfrm>
            <a:off x="895721" y="1356872"/>
            <a:ext cx="1585073" cy="783965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7" name="Gerade Verbindung mit Pfeil 176">
            <a:extLst>
              <a:ext uri="{FF2B5EF4-FFF2-40B4-BE49-F238E27FC236}">
                <a16:creationId xmlns:a16="http://schemas.microsoft.com/office/drawing/2014/main" id="{7417A4E1-4F46-44D1-8E39-C5001F92785E}"/>
              </a:ext>
            </a:extLst>
          </p:cNvPr>
          <p:cNvCxnSpPr>
            <a:cxnSpLocks/>
            <a:stCxn id="84" idx="4"/>
            <a:endCxn id="145" idx="0"/>
          </p:cNvCxnSpPr>
          <p:nvPr/>
        </p:nvCxnSpPr>
        <p:spPr>
          <a:xfrm>
            <a:off x="895721" y="1356872"/>
            <a:ext cx="150438" cy="783965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5" name="Gerade Verbindung mit Pfeil 174">
            <a:extLst>
              <a:ext uri="{FF2B5EF4-FFF2-40B4-BE49-F238E27FC236}">
                <a16:creationId xmlns:a16="http://schemas.microsoft.com/office/drawing/2014/main" id="{E5650532-22CE-4D9C-9BE3-8861FE95F18E}"/>
              </a:ext>
            </a:extLst>
          </p:cNvPr>
          <p:cNvCxnSpPr>
            <a:cxnSpLocks/>
            <a:stCxn id="86" idx="4"/>
            <a:endCxn id="144" idx="0"/>
          </p:cNvCxnSpPr>
          <p:nvPr/>
        </p:nvCxnSpPr>
        <p:spPr>
          <a:xfrm flipH="1">
            <a:off x="6784699" y="1384963"/>
            <a:ext cx="4598869" cy="755874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1" name="Gerade Verbindung mit Pfeil 170">
            <a:extLst>
              <a:ext uri="{FF2B5EF4-FFF2-40B4-BE49-F238E27FC236}">
                <a16:creationId xmlns:a16="http://schemas.microsoft.com/office/drawing/2014/main" id="{D1DB4FC2-FD4A-43DE-AE1C-83BC368308BA}"/>
              </a:ext>
            </a:extLst>
          </p:cNvPr>
          <p:cNvCxnSpPr>
            <a:cxnSpLocks/>
            <a:stCxn id="86" idx="4"/>
            <a:endCxn id="150" idx="0"/>
          </p:cNvCxnSpPr>
          <p:nvPr/>
        </p:nvCxnSpPr>
        <p:spPr>
          <a:xfrm flipH="1">
            <a:off x="9653969" y="1384963"/>
            <a:ext cx="1729599" cy="755874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9" name="Gerade Verbindung mit Pfeil 188">
            <a:extLst>
              <a:ext uri="{FF2B5EF4-FFF2-40B4-BE49-F238E27FC236}">
                <a16:creationId xmlns:a16="http://schemas.microsoft.com/office/drawing/2014/main" id="{A277EC33-1B28-494D-9148-E28B55B146E8}"/>
              </a:ext>
            </a:extLst>
          </p:cNvPr>
          <p:cNvCxnSpPr>
            <a:cxnSpLocks/>
            <a:stCxn id="86" idx="4"/>
            <a:endCxn id="81" idx="0"/>
          </p:cNvCxnSpPr>
          <p:nvPr/>
        </p:nvCxnSpPr>
        <p:spPr>
          <a:xfrm flipH="1">
            <a:off x="8219334" y="1384963"/>
            <a:ext cx="3164234" cy="755874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7" name="Gerade Verbindung mit Pfeil 186">
            <a:extLst>
              <a:ext uri="{FF2B5EF4-FFF2-40B4-BE49-F238E27FC236}">
                <a16:creationId xmlns:a16="http://schemas.microsoft.com/office/drawing/2014/main" id="{501CBF2F-2ED7-4DFD-A64C-811BDD363ECE}"/>
              </a:ext>
            </a:extLst>
          </p:cNvPr>
          <p:cNvCxnSpPr>
            <a:cxnSpLocks/>
            <a:stCxn id="84" idx="4"/>
            <a:endCxn id="76" idx="0"/>
          </p:cNvCxnSpPr>
          <p:nvPr/>
        </p:nvCxnSpPr>
        <p:spPr>
          <a:xfrm>
            <a:off x="895721" y="1356872"/>
            <a:ext cx="4454343" cy="783965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4579B457-577C-47F3-AC46-7D03A820288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think-cell Folie" r:id="rId5" imgW="410" imgH="409" progId="TCLayout.ActiveDocument.1">
                  <p:embed/>
                </p:oleObj>
              </mc:Choice>
              <mc:Fallback>
                <p:oleObj name="think-cell Folie" r:id="rId5" imgW="410" imgH="409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4579B457-577C-47F3-AC46-7D03A82028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4252E41C-7EDE-4408-AD3E-CD4BDF7057B1}"/>
              </a:ext>
            </a:extLst>
          </p:cNvPr>
          <p:cNvSpPr/>
          <p:nvPr/>
        </p:nvSpPr>
        <p:spPr>
          <a:xfrm>
            <a:off x="0" y="7525781"/>
            <a:ext cx="1270000" cy="1538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endParaRPr lang="de-DE" sz="1000">
              <a:solidFill>
                <a:srgbClr val="000000"/>
              </a:solidFill>
            </a:endParaRP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DDAA2113-9CA2-4882-86C7-2E1B618A8BBD}"/>
              </a:ext>
            </a:extLst>
          </p:cNvPr>
          <p:cNvSpPr/>
          <p:nvPr/>
        </p:nvSpPr>
        <p:spPr>
          <a:xfrm>
            <a:off x="9613494" y="7259335"/>
            <a:ext cx="1270000" cy="1538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endParaRPr lang="de-DE" sz="1000">
              <a:solidFill>
                <a:srgbClr val="000000"/>
              </a:solidFill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7F79365B-BAC1-43CF-BA3F-CF9C43A75221}"/>
              </a:ext>
            </a:extLst>
          </p:cNvPr>
          <p:cNvSpPr/>
          <p:nvPr/>
        </p:nvSpPr>
        <p:spPr>
          <a:xfrm>
            <a:off x="9613494" y="7259335"/>
            <a:ext cx="1270000" cy="1538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endParaRPr lang="de-DE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81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roup 377">
            <a:extLst>
              <a:ext uri="{FF2B5EF4-FFF2-40B4-BE49-F238E27FC236}">
                <a16:creationId xmlns:a16="http://schemas.microsoft.com/office/drawing/2014/main" id="{01B1129E-DC83-9543-9916-ED4E89ABFEFF}"/>
              </a:ext>
            </a:extLst>
          </p:cNvPr>
          <p:cNvGrpSpPr/>
          <p:nvPr/>
        </p:nvGrpSpPr>
        <p:grpSpPr>
          <a:xfrm>
            <a:off x="3194886" y="248410"/>
            <a:ext cx="5744991" cy="324000"/>
            <a:chOff x="2443393" y="464288"/>
            <a:chExt cx="5744991" cy="324000"/>
          </a:xfrm>
        </p:grpSpPr>
        <p:sp>
          <p:nvSpPr>
            <p:cNvPr id="155" name="Rechteck 154">
              <a:extLst>
                <a:ext uri="{FF2B5EF4-FFF2-40B4-BE49-F238E27FC236}">
                  <a16:creationId xmlns:a16="http://schemas.microsoft.com/office/drawing/2014/main" id="{BBC989D6-D3DF-431A-90D4-1297633B56B7}"/>
                </a:ext>
              </a:extLst>
            </p:cNvPr>
            <p:cNvSpPr/>
            <p:nvPr/>
          </p:nvSpPr>
          <p:spPr>
            <a:xfrm>
              <a:off x="6397215" y="464288"/>
              <a:ext cx="1791169" cy="32400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>
                  <a:solidFill>
                    <a:schemeClr val="tx1"/>
                  </a:solidFill>
                </a:rPr>
                <a:t>Coordination and Support Actions (CSA) </a:t>
              </a:r>
            </a:p>
          </p:txBody>
        </p:sp>
        <p:sp>
          <p:nvSpPr>
            <p:cNvPr id="156" name="Rechteck 155">
              <a:extLst>
                <a:ext uri="{FF2B5EF4-FFF2-40B4-BE49-F238E27FC236}">
                  <a16:creationId xmlns:a16="http://schemas.microsoft.com/office/drawing/2014/main" id="{80608585-330C-4710-B073-D54EEC30CF9C}"/>
                </a:ext>
              </a:extLst>
            </p:cNvPr>
            <p:cNvSpPr/>
            <p:nvPr/>
          </p:nvSpPr>
          <p:spPr>
            <a:xfrm>
              <a:off x="4483869" y="464288"/>
              <a:ext cx="1726111" cy="32400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>
                  <a:solidFill>
                    <a:schemeClr val="tx1"/>
                  </a:solidFill>
                </a:rPr>
                <a:t>Innovation Actions (IA)</a:t>
              </a:r>
            </a:p>
          </p:txBody>
        </p:sp>
        <p:sp>
          <p:nvSpPr>
            <p:cNvPr id="158" name="Rechteck 157">
              <a:extLst>
                <a:ext uri="{FF2B5EF4-FFF2-40B4-BE49-F238E27FC236}">
                  <a16:creationId xmlns:a16="http://schemas.microsoft.com/office/drawing/2014/main" id="{D614A98E-5D5A-4F13-BC6B-745A675D6FB1}"/>
                </a:ext>
              </a:extLst>
            </p:cNvPr>
            <p:cNvSpPr/>
            <p:nvPr/>
          </p:nvSpPr>
          <p:spPr>
            <a:xfrm>
              <a:off x="2443393" y="464288"/>
              <a:ext cx="1853241" cy="32400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>
                  <a:solidFill>
                    <a:schemeClr val="tx1"/>
                  </a:solidFill>
                </a:rPr>
                <a:t>Research and Innovation Action (RIA)</a:t>
              </a:r>
              <a:endParaRPr lang="de-DE" sz="1000" b="1" i="0" dirty="0">
                <a:solidFill>
                  <a:schemeClr val="tx1"/>
                </a:solidFill>
              </a:endParaRPr>
            </a:p>
          </p:txBody>
        </p:sp>
      </p:grpSp>
      <p:sp>
        <p:nvSpPr>
          <p:cNvPr id="160" name="Rechteck 159">
            <a:extLst>
              <a:ext uri="{FF2B5EF4-FFF2-40B4-BE49-F238E27FC236}">
                <a16:creationId xmlns:a16="http://schemas.microsoft.com/office/drawing/2014/main" id="{30BB67AD-8F9E-44F6-84E0-23F908732649}"/>
              </a:ext>
            </a:extLst>
          </p:cNvPr>
          <p:cNvSpPr/>
          <p:nvPr/>
        </p:nvSpPr>
        <p:spPr>
          <a:xfrm>
            <a:off x="46604" y="165351"/>
            <a:ext cx="12041554" cy="1578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1600" b="1" dirty="0">
                <a:solidFill>
                  <a:schemeClr val="tx1"/>
                </a:solidFill>
              </a:rPr>
              <a:t>Activities</a:t>
            </a:r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4AD74B17-C7EC-4428-BCC7-766C095B125B}"/>
              </a:ext>
            </a:extLst>
          </p:cNvPr>
          <p:cNvSpPr/>
          <p:nvPr/>
        </p:nvSpPr>
        <p:spPr>
          <a:xfrm>
            <a:off x="355721" y="636872"/>
            <a:ext cx="1080000" cy="72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Horizon Europe</a:t>
            </a:r>
            <a:endParaRPr lang="de-DE" sz="1000" b="1" dirty="0">
              <a:solidFill>
                <a:schemeClr val="tx1"/>
              </a:solidFill>
            </a:endParaRP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4A4F8F8A-F37D-41AA-A746-5A96FEF799EC}"/>
              </a:ext>
            </a:extLst>
          </p:cNvPr>
          <p:cNvSpPr/>
          <p:nvPr/>
        </p:nvSpPr>
        <p:spPr>
          <a:xfrm>
            <a:off x="10843568" y="664963"/>
            <a:ext cx="1080000" cy="72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Digital Europe</a:t>
            </a:r>
            <a:endParaRPr lang="de-DE" sz="1000" b="1" i="0" dirty="0">
              <a:solidFill>
                <a:schemeClr val="tx1"/>
              </a:solidFill>
            </a:endParaRP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29E088B-8C80-7D42-A92B-8810E2CBC5BF}"/>
              </a:ext>
            </a:extLst>
          </p:cNvPr>
          <p:cNvGrpSpPr/>
          <p:nvPr/>
        </p:nvGrpSpPr>
        <p:grpSpPr>
          <a:xfrm>
            <a:off x="46603" y="3893676"/>
            <a:ext cx="12041554" cy="1669148"/>
            <a:chOff x="-314879" y="3870968"/>
            <a:chExt cx="12041554" cy="1669148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563B820A-83D1-AC4E-8D65-D12D25BF9760}"/>
                </a:ext>
              </a:extLst>
            </p:cNvPr>
            <p:cNvGrpSpPr/>
            <p:nvPr/>
          </p:nvGrpSpPr>
          <p:grpSpPr>
            <a:xfrm>
              <a:off x="350018" y="3965815"/>
              <a:ext cx="10710323" cy="1177686"/>
              <a:chOff x="399259" y="3965815"/>
              <a:chExt cx="10710323" cy="1177686"/>
            </a:xfrm>
          </p:grpSpPr>
          <p:sp>
            <p:nvSpPr>
              <p:cNvPr id="37" name="Rechteck 36">
                <a:extLst>
                  <a:ext uri="{FF2B5EF4-FFF2-40B4-BE49-F238E27FC236}">
                    <a16:creationId xmlns:a16="http://schemas.microsoft.com/office/drawing/2014/main" id="{DBBB3D31-C838-4B59-B180-AD97ADDD81AC}"/>
                  </a:ext>
                </a:extLst>
              </p:cNvPr>
              <p:cNvSpPr/>
              <p:nvPr/>
            </p:nvSpPr>
            <p:spPr>
              <a:xfrm>
                <a:off x="399259" y="3965815"/>
                <a:ext cx="1368000" cy="1152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solidFill>
                      <a:schemeClr val="tx1"/>
                    </a:solidFill>
                  </a:rPr>
                  <a:t>Strengthen scientific capabilities in human-centred / trustworthy AI, Data and Robotics</a:t>
                </a:r>
                <a:endParaRPr lang="de-DE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hteck 37">
                <a:extLst>
                  <a:ext uri="{FF2B5EF4-FFF2-40B4-BE49-F238E27FC236}">
                    <a16:creationId xmlns:a16="http://schemas.microsoft.com/office/drawing/2014/main" id="{EDDE22D1-2184-44C4-8B68-9F9C325B2A0E}"/>
                  </a:ext>
                </a:extLst>
              </p:cNvPr>
              <p:cNvSpPr/>
              <p:nvPr/>
            </p:nvSpPr>
            <p:spPr>
              <a:xfrm>
                <a:off x="1956313" y="3965815"/>
                <a:ext cx="1368000" cy="1152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solidFill>
                      <a:schemeClr val="tx1"/>
                    </a:solidFill>
                  </a:rPr>
                  <a:t>Master essential technologies in human-centred / trustworthy AI, Data and Robotics</a:t>
                </a:r>
                <a:endParaRPr lang="de-DE" sz="1200" dirty="0"/>
              </a:p>
            </p:txBody>
          </p:sp>
          <p:sp>
            <p:nvSpPr>
              <p:cNvPr id="39" name="Rechteck 38">
                <a:extLst>
                  <a:ext uri="{FF2B5EF4-FFF2-40B4-BE49-F238E27FC236}">
                    <a16:creationId xmlns:a16="http://schemas.microsoft.com/office/drawing/2014/main" id="{F82D65C5-84B7-48AE-9CE4-3DA11DA04BFF}"/>
                  </a:ext>
                </a:extLst>
              </p:cNvPr>
              <p:cNvSpPr/>
              <p:nvPr/>
            </p:nvSpPr>
            <p:spPr>
              <a:xfrm>
                <a:off x="3513367" y="3965815"/>
                <a:ext cx="1368000" cy="1152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solidFill>
                      <a:schemeClr val="tx1"/>
                    </a:solidFill>
                  </a:rPr>
                  <a:t>Maximise the economic benefit of AI, Data and Robotics in all sectors and regions in Europe</a:t>
                </a:r>
              </a:p>
            </p:txBody>
          </p:sp>
          <p:sp>
            <p:nvSpPr>
              <p:cNvPr id="40" name="Rechteck 39">
                <a:extLst>
                  <a:ext uri="{FF2B5EF4-FFF2-40B4-BE49-F238E27FC236}">
                    <a16:creationId xmlns:a16="http://schemas.microsoft.com/office/drawing/2014/main" id="{AB849D94-3438-48A2-A9C0-0EEC77A81D57}"/>
                  </a:ext>
                </a:extLst>
              </p:cNvPr>
              <p:cNvSpPr/>
              <p:nvPr/>
            </p:nvSpPr>
            <p:spPr>
              <a:xfrm>
                <a:off x="5070421" y="3965815"/>
                <a:ext cx="1368000" cy="1152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solidFill>
                      <a:schemeClr val="tx1"/>
                    </a:solidFill>
                  </a:rPr>
                  <a:t>Accelerate and scale-up new markets and novel applications of AI, Data and Robotics</a:t>
                </a:r>
              </a:p>
            </p:txBody>
          </p:sp>
          <p:sp>
            <p:nvSpPr>
              <p:cNvPr id="41" name="Rechteck 40">
                <a:extLst>
                  <a:ext uri="{FF2B5EF4-FFF2-40B4-BE49-F238E27FC236}">
                    <a16:creationId xmlns:a16="http://schemas.microsoft.com/office/drawing/2014/main" id="{2889671D-9065-444F-BA62-D954502F7979}"/>
                  </a:ext>
                </a:extLst>
              </p:cNvPr>
              <p:cNvSpPr/>
              <p:nvPr/>
            </p:nvSpPr>
            <p:spPr>
              <a:xfrm>
                <a:off x="9741582" y="3991501"/>
                <a:ext cx="1368000" cy="1152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solidFill>
                      <a:schemeClr val="tx1"/>
                    </a:solidFill>
                  </a:rPr>
                  <a:t>Build a strong and effective European AI, Data and Robotics innovation ecosystem </a:t>
                </a:r>
                <a:endParaRPr lang="de-DE" sz="1200" dirty="0"/>
              </a:p>
            </p:txBody>
          </p:sp>
          <p:sp>
            <p:nvSpPr>
              <p:cNvPr id="48" name="Rechteck 47">
                <a:extLst>
                  <a:ext uri="{FF2B5EF4-FFF2-40B4-BE49-F238E27FC236}">
                    <a16:creationId xmlns:a16="http://schemas.microsoft.com/office/drawing/2014/main" id="{A09ED10C-E4E9-4E76-999C-315FAC581694}"/>
                  </a:ext>
                </a:extLst>
              </p:cNvPr>
              <p:cNvSpPr/>
              <p:nvPr/>
            </p:nvSpPr>
            <p:spPr>
              <a:xfrm>
                <a:off x="6627475" y="3977649"/>
                <a:ext cx="1368000" cy="1152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solidFill>
                      <a:schemeClr val="tx1"/>
                    </a:solidFill>
                  </a:rPr>
                  <a:t>Maximise the societal and environmental benefits of AI, Data and Robotics</a:t>
                </a:r>
                <a:endParaRPr lang="de-DE" sz="1200" i="0" dirty="0"/>
              </a:p>
            </p:txBody>
          </p:sp>
          <p:sp>
            <p:nvSpPr>
              <p:cNvPr id="49" name="Rechteck 48">
                <a:extLst>
                  <a:ext uri="{FF2B5EF4-FFF2-40B4-BE49-F238E27FC236}">
                    <a16:creationId xmlns:a16="http://schemas.microsoft.com/office/drawing/2014/main" id="{C600FF66-76A7-4DDF-AF23-2BEDEFBC599F}"/>
                  </a:ext>
                </a:extLst>
              </p:cNvPr>
              <p:cNvSpPr/>
              <p:nvPr/>
            </p:nvSpPr>
            <p:spPr>
              <a:xfrm>
                <a:off x="8184529" y="3978832"/>
                <a:ext cx="1368000" cy="1152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solidFill>
                      <a:schemeClr val="tx1"/>
                    </a:solidFill>
                  </a:rPr>
                  <a:t>Make the benefits of AI, Data and Robotics accessible to everyone everywhere </a:t>
                </a:r>
              </a:p>
            </p:txBody>
          </p:sp>
        </p:grpSp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E1C08D70-7D6E-47A5-991B-E52D15204700}"/>
                </a:ext>
              </a:extLst>
            </p:cNvPr>
            <p:cNvSpPr/>
            <p:nvPr/>
          </p:nvSpPr>
          <p:spPr>
            <a:xfrm>
              <a:off x="-314879" y="3870968"/>
              <a:ext cx="12041554" cy="1669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GB" sz="1600" b="1" dirty="0">
                  <a:solidFill>
                    <a:schemeClr val="tx1"/>
                  </a:solidFill>
                </a:rPr>
                <a:t>Specific objectives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51DE6F6-AC2B-364E-84E2-5EE530A3D773}"/>
              </a:ext>
            </a:extLst>
          </p:cNvPr>
          <p:cNvGrpSpPr/>
          <p:nvPr/>
        </p:nvGrpSpPr>
        <p:grpSpPr>
          <a:xfrm>
            <a:off x="46603" y="5687815"/>
            <a:ext cx="12041554" cy="1147559"/>
            <a:chOff x="-900642" y="6106938"/>
            <a:chExt cx="12041554" cy="1147559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9D909B76-8AFE-B341-9E33-776578D3CEF6}"/>
                </a:ext>
              </a:extLst>
            </p:cNvPr>
            <p:cNvGrpSpPr/>
            <p:nvPr/>
          </p:nvGrpSpPr>
          <p:grpSpPr>
            <a:xfrm>
              <a:off x="1490039" y="6255469"/>
              <a:ext cx="7221922" cy="867753"/>
              <a:chOff x="1565489" y="5940342"/>
              <a:chExt cx="7221922" cy="867753"/>
            </a:xfrm>
          </p:grpSpPr>
          <p:sp>
            <p:nvSpPr>
              <p:cNvPr id="59" name="Rechteck 58">
                <a:extLst>
                  <a:ext uri="{FF2B5EF4-FFF2-40B4-BE49-F238E27FC236}">
                    <a16:creationId xmlns:a16="http://schemas.microsoft.com/office/drawing/2014/main" id="{B8F7844B-7996-4693-AB60-FC0B4E626F1A}"/>
                  </a:ext>
                </a:extLst>
              </p:cNvPr>
              <p:cNvSpPr/>
              <p:nvPr/>
            </p:nvSpPr>
            <p:spPr>
              <a:xfrm>
                <a:off x="1565489" y="5940342"/>
                <a:ext cx="2317367" cy="86775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r>
                  <a:rPr lang="en-GB" sz="1200" dirty="0">
                    <a:solidFill>
                      <a:schemeClr val="tx1"/>
                    </a:solidFill>
                  </a:rPr>
                  <a:t>Secure European sovereignty over AI, Data and Robotics technologies and knowhow (Position &amp; Control)</a:t>
                </a:r>
              </a:p>
            </p:txBody>
          </p:sp>
          <p:sp>
            <p:nvSpPr>
              <p:cNvPr id="60" name="Rechteck 59">
                <a:extLst>
                  <a:ext uri="{FF2B5EF4-FFF2-40B4-BE49-F238E27FC236}">
                    <a16:creationId xmlns:a16="http://schemas.microsoft.com/office/drawing/2014/main" id="{E3D97237-05B8-48F1-81B4-0CB3F3F4ECA1}"/>
                  </a:ext>
                </a:extLst>
              </p:cNvPr>
              <p:cNvSpPr/>
              <p:nvPr/>
            </p:nvSpPr>
            <p:spPr>
              <a:xfrm>
                <a:off x="4017766" y="5940342"/>
                <a:ext cx="2317367" cy="86775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r>
                  <a:rPr lang="en-GB" sz="1200" dirty="0">
                    <a:solidFill>
                      <a:schemeClr val="tx1"/>
                    </a:solidFill>
                  </a:rPr>
                  <a:t>Establish European leadership in AI Data and Robotics technologies with high socio-economic impact (Technology &amp; Innovation)</a:t>
                </a:r>
              </a:p>
            </p:txBody>
          </p:sp>
          <p:sp>
            <p:nvSpPr>
              <p:cNvPr id="61" name="Rechteck 60">
                <a:extLst>
                  <a:ext uri="{FF2B5EF4-FFF2-40B4-BE49-F238E27FC236}">
                    <a16:creationId xmlns:a16="http://schemas.microsoft.com/office/drawing/2014/main" id="{4DB016E8-87BC-4A6A-A4E7-22460699DCB2}"/>
                  </a:ext>
                </a:extLst>
              </p:cNvPr>
              <p:cNvSpPr/>
              <p:nvPr/>
            </p:nvSpPr>
            <p:spPr>
              <a:xfrm>
                <a:off x="6470044" y="5940342"/>
                <a:ext cx="2317367" cy="86775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r>
                  <a:rPr lang="en-GB" sz="1200" dirty="0">
                    <a:solidFill>
                      <a:schemeClr val="tx1"/>
                    </a:solidFill>
                  </a:rPr>
                  <a:t>Reinforce a strong and global competitive position of Europe in AI, Data and Robotics (Market)</a:t>
                </a:r>
              </a:p>
            </p:txBody>
          </p:sp>
        </p:grp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010ED85B-55FB-43C7-89B1-E05410380B8A}"/>
                </a:ext>
              </a:extLst>
            </p:cNvPr>
            <p:cNvSpPr/>
            <p:nvPr/>
          </p:nvSpPr>
          <p:spPr>
            <a:xfrm>
              <a:off x="-900642" y="6106938"/>
              <a:ext cx="12041554" cy="1147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GB" sz="1600" b="1" dirty="0">
                  <a:solidFill>
                    <a:schemeClr val="tx1"/>
                  </a:solidFill>
                </a:rPr>
                <a:t>General objectives</a:t>
              </a:r>
            </a:p>
          </p:txBody>
        </p:sp>
      </p:grp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ED8E0FAE-84AD-4FF5-AE9D-21A52CF06DFC}"/>
              </a:ext>
            </a:extLst>
          </p:cNvPr>
          <p:cNvCxnSpPr>
            <a:cxnSpLocks/>
            <a:stCxn id="37" idx="2"/>
            <a:endCxn id="59" idx="0"/>
          </p:cNvCxnSpPr>
          <p:nvPr/>
        </p:nvCxnSpPr>
        <p:spPr>
          <a:xfrm>
            <a:off x="1395500" y="5140523"/>
            <a:ext cx="2200468" cy="695823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>
            <a:extLst>
              <a:ext uri="{FF2B5EF4-FFF2-40B4-BE49-F238E27FC236}">
                <a16:creationId xmlns:a16="http://schemas.microsoft.com/office/drawing/2014/main" id="{72D42FA6-9FB5-4920-BBFC-4FC3C249DFA1}"/>
              </a:ext>
            </a:extLst>
          </p:cNvPr>
          <p:cNvCxnSpPr>
            <a:cxnSpLocks/>
            <a:stCxn id="37" idx="2"/>
            <a:endCxn id="60" idx="0"/>
          </p:cNvCxnSpPr>
          <p:nvPr/>
        </p:nvCxnSpPr>
        <p:spPr>
          <a:xfrm>
            <a:off x="1395500" y="5140523"/>
            <a:ext cx="4652745" cy="695823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>
            <a:extLst>
              <a:ext uri="{FF2B5EF4-FFF2-40B4-BE49-F238E27FC236}">
                <a16:creationId xmlns:a16="http://schemas.microsoft.com/office/drawing/2014/main" id="{6FBA39C6-480E-4170-BB8F-70C7BF85AFD9}"/>
              </a:ext>
            </a:extLst>
          </p:cNvPr>
          <p:cNvCxnSpPr>
            <a:cxnSpLocks/>
            <a:stCxn id="38" idx="2"/>
            <a:endCxn id="59" idx="0"/>
          </p:cNvCxnSpPr>
          <p:nvPr/>
        </p:nvCxnSpPr>
        <p:spPr>
          <a:xfrm>
            <a:off x="2952554" y="5140523"/>
            <a:ext cx="643414" cy="695823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>
            <a:extLst>
              <a:ext uri="{FF2B5EF4-FFF2-40B4-BE49-F238E27FC236}">
                <a16:creationId xmlns:a16="http://schemas.microsoft.com/office/drawing/2014/main" id="{DF76D45B-D83B-46AC-964D-71E0CB996B6A}"/>
              </a:ext>
            </a:extLst>
          </p:cNvPr>
          <p:cNvCxnSpPr>
            <a:cxnSpLocks/>
            <a:stCxn id="38" idx="2"/>
            <a:endCxn id="60" idx="0"/>
          </p:cNvCxnSpPr>
          <p:nvPr/>
        </p:nvCxnSpPr>
        <p:spPr>
          <a:xfrm>
            <a:off x="2952554" y="5140523"/>
            <a:ext cx="3095691" cy="695823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ED8BD3D5-D438-44D2-B3FB-0DF8A27E95EA}"/>
              </a:ext>
            </a:extLst>
          </p:cNvPr>
          <p:cNvCxnSpPr>
            <a:cxnSpLocks/>
            <a:stCxn id="39" idx="2"/>
            <a:endCxn id="60" idx="0"/>
          </p:cNvCxnSpPr>
          <p:nvPr/>
        </p:nvCxnSpPr>
        <p:spPr>
          <a:xfrm>
            <a:off x="4509608" y="5140523"/>
            <a:ext cx="1538637" cy="695823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>
            <a:extLst>
              <a:ext uri="{FF2B5EF4-FFF2-40B4-BE49-F238E27FC236}">
                <a16:creationId xmlns:a16="http://schemas.microsoft.com/office/drawing/2014/main" id="{D9C17B8B-3B3F-470F-93CD-B48E13F1FCF9}"/>
              </a:ext>
            </a:extLst>
          </p:cNvPr>
          <p:cNvCxnSpPr>
            <a:cxnSpLocks/>
            <a:stCxn id="39" idx="2"/>
            <a:endCxn id="61" idx="0"/>
          </p:cNvCxnSpPr>
          <p:nvPr/>
        </p:nvCxnSpPr>
        <p:spPr>
          <a:xfrm>
            <a:off x="4509608" y="5140523"/>
            <a:ext cx="3990915" cy="695823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>
            <a:extLst>
              <a:ext uri="{FF2B5EF4-FFF2-40B4-BE49-F238E27FC236}">
                <a16:creationId xmlns:a16="http://schemas.microsoft.com/office/drawing/2014/main" id="{A2E66EE5-3C76-443C-96D4-29E0949B87B0}"/>
              </a:ext>
            </a:extLst>
          </p:cNvPr>
          <p:cNvCxnSpPr>
            <a:cxnSpLocks/>
            <a:stCxn id="40" idx="2"/>
            <a:endCxn id="61" idx="0"/>
          </p:cNvCxnSpPr>
          <p:nvPr/>
        </p:nvCxnSpPr>
        <p:spPr>
          <a:xfrm>
            <a:off x="6066662" y="5140523"/>
            <a:ext cx="2433861" cy="695823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>
            <a:extLst>
              <a:ext uri="{FF2B5EF4-FFF2-40B4-BE49-F238E27FC236}">
                <a16:creationId xmlns:a16="http://schemas.microsoft.com/office/drawing/2014/main" id="{0A1A4A47-F00C-41CB-BDF0-6EA5D52A18AC}"/>
              </a:ext>
            </a:extLst>
          </p:cNvPr>
          <p:cNvCxnSpPr>
            <a:cxnSpLocks/>
            <a:stCxn id="49" idx="2"/>
            <a:endCxn id="60" idx="0"/>
          </p:cNvCxnSpPr>
          <p:nvPr/>
        </p:nvCxnSpPr>
        <p:spPr>
          <a:xfrm flipH="1">
            <a:off x="6048245" y="5153540"/>
            <a:ext cx="3132525" cy="682806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71">
            <a:extLst>
              <a:ext uri="{FF2B5EF4-FFF2-40B4-BE49-F238E27FC236}">
                <a16:creationId xmlns:a16="http://schemas.microsoft.com/office/drawing/2014/main" id="{A78FFB81-EDE5-4CAF-8285-8AD79EB9DFC5}"/>
              </a:ext>
            </a:extLst>
          </p:cNvPr>
          <p:cNvCxnSpPr>
            <a:cxnSpLocks/>
            <a:stCxn id="48" idx="2"/>
            <a:endCxn id="60" idx="0"/>
          </p:cNvCxnSpPr>
          <p:nvPr/>
        </p:nvCxnSpPr>
        <p:spPr>
          <a:xfrm flipH="1">
            <a:off x="6048245" y="5152357"/>
            <a:ext cx="1575471" cy="683989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>
            <a:extLst>
              <a:ext uri="{FF2B5EF4-FFF2-40B4-BE49-F238E27FC236}">
                <a16:creationId xmlns:a16="http://schemas.microsoft.com/office/drawing/2014/main" id="{D881B635-F07C-4BB3-9B4E-A9FF3AE5EE0F}"/>
              </a:ext>
            </a:extLst>
          </p:cNvPr>
          <p:cNvCxnSpPr>
            <a:cxnSpLocks/>
            <a:stCxn id="41" idx="2"/>
            <a:endCxn id="61" idx="0"/>
          </p:cNvCxnSpPr>
          <p:nvPr/>
        </p:nvCxnSpPr>
        <p:spPr>
          <a:xfrm flipH="1">
            <a:off x="8500523" y="5166209"/>
            <a:ext cx="2237300" cy="670137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F419A5A5-E1BA-544F-9F32-2397A9B0226B}"/>
              </a:ext>
            </a:extLst>
          </p:cNvPr>
          <p:cNvGrpSpPr/>
          <p:nvPr/>
        </p:nvGrpSpPr>
        <p:grpSpPr>
          <a:xfrm>
            <a:off x="46603" y="2046220"/>
            <a:ext cx="12041554" cy="1722465"/>
            <a:chOff x="88901" y="2077623"/>
            <a:chExt cx="12041554" cy="1722465"/>
          </a:xfrm>
        </p:grpSpPr>
        <p:sp>
          <p:nvSpPr>
            <p:cNvPr id="151" name="Rechteck 150">
              <a:extLst>
                <a:ext uri="{FF2B5EF4-FFF2-40B4-BE49-F238E27FC236}">
                  <a16:creationId xmlns:a16="http://schemas.microsoft.com/office/drawing/2014/main" id="{C1D3965C-0708-4BE3-9804-806037D1B3F3}"/>
                </a:ext>
              </a:extLst>
            </p:cNvPr>
            <p:cNvSpPr/>
            <p:nvPr/>
          </p:nvSpPr>
          <p:spPr>
            <a:xfrm>
              <a:off x="88901" y="2077623"/>
              <a:ext cx="12041554" cy="17224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GB" sz="1600" b="1" dirty="0">
                  <a:solidFill>
                    <a:schemeClr val="tx1"/>
                  </a:solidFill>
                </a:rPr>
                <a:t>Operational objectives </a:t>
              </a:r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FCFB9BC4-27C1-594C-AD0F-3132463A7ED8}"/>
                </a:ext>
              </a:extLst>
            </p:cNvPr>
            <p:cNvGrpSpPr/>
            <p:nvPr/>
          </p:nvGrpSpPr>
          <p:grpSpPr>
            <a:xfrm>
              <a:off x="422457" y="2172240"/>
              <a:ext cx="11374442" cy="1296000"/>
              <a:chOff x="273597" y="2172240"/>
              <a:chExt cx="11374442" cy="1296000"/>
            </a:xfrm>
          </p:grpSpPr>
          <p:sp>
            <p:nvSpPr>
              <p:cNvPr id="144" name="Rechteck 143">
                <a:extLst>
                  <a:ext uri="{FF2B5EF4-FFF2-40B4-BE49-F238E27FC236}">
                    <a16:creationId xmlns:a16="http://schemas.microsoft.com/office/drawing/2014/main" id="{0F622762-DC23-430A-BEC1-66B96701A58E}"/>
                  </a:ext>
                </a:extLst>
              </p:cNvPr>
              <p:cNvSpPr/>
              <p:nvPr/>
            </p:nvSpPr>
            <p:spPr>
              <a:xfrm>
                <a:off x="6012137" y="2172240"/>
                <a:ext cx="1332000" cy="1296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b="1" dirty="0">
                    <a:solidFill>
                      <a:schemeClr val="bg1"/>
                    </a:solidFill>
                  </a:rPr>
                  <a:t>Accelerate digital transformation and uptake of industry in all sectors (e.g. through large scale pilots, DIH, CoE)</a:t>
                </a:r>
                <a:endParaRPr lang="de-DE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5" name="Rechteck 144">
                <a:extLst>
                  <a:ext uri="{FF2B5EF4-FFF2-40B4-BE49-F238E27FC236}">
                    <a16:creationId xmlns:a16="http://schemas.microsoft.com/office/drawing/2014/main" id="{5C734CD9-C92F-4E04-9A0B-B1DB7E24D3F3}"/>
                  </a:ext>
                </a:extLst>
              </p:cNvPr>
              <p:cNvSpPr/>
              <p:nvPr/>
            </p:nvSpPr>
            <p:spPr>
              <a:xfrm>
                <a:off x="273597" y="2172240"/>
                <a:ext cx="1332000" cy="1296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b="1" dirty="0">
                    <a:solidFill>
                      <a:schemeClr val="bg1"/>
                    </a:solidFill>
                  </a:rPr>
                  <a:t>Lead and support research raising the state-of-the-art around AI, Data and Robotics </a:t>
                </a:r>
                <a:endParaRPr lang="de-DE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6" name="Rechteck 145">
                <a:extLst>
                  <a:ext uri="{FF2B5EF4-FFF2-40B4-BE49-F238E27FC236}">
                    <a16:creationId xmlns:a16="http://schemas.microsoft.com/office/drawing/2014/main" id="{E763D39D-E2A4-4246-92DE-332C19A79B8E}"/>
                  </a:ext>
                </a:extLst>
              </p:cNvPr>
              <p:cNvSpPr/>
              <p:nvPr/>
            </p:nvSpPr>
            <p:spPr>
              <a:xfrm>
                <a:off x="1708232" y="2172240"/>
                <a:ext cx="1332000" cy="1296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b="1" dirty="0">
                    <a:solidFill>
                      <a:schemeClr val="bg1"/>
                    </a:solidFill>
                  </a:rPr>
                  <a:t>Support initiatives aiming integrating and building systems  around  AI, Data and Robotics </a:t>
                </a:r>
              </a:p>
            </p:txBody>
          </p:sp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ECC7058-ABBA-453E-BF75-547A1CE1D616}"/>
                  </a:ext>
                </a:extLst>
              </p:cNvPr>
              <p:cNvSpPr/>
              <p:nvPr/>
            </p:nvSpPr>
            <p:spPr>
              <a:xfrm>
                <a:off x="3142867" y="2172240"/>
                <a:ext cx="1332000" cy="1296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b="1" dirty="0">
                    <a:solidFill>
                      <a:schemeClr val="bg1"/>
                    </a:solidFill>
                  </a:rPr>
                  <a:t>Promote collaborative working with other horizontal and vertical communities</a:t>
                </a:r>
              </a:p>
            </p:txBody>
          </p:sp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334E5A06-D50D-456C-AEDF-B0817E93F6D8}"/>
                  </a:ext>
                </a:extLst>
              </p:cNvPr>
              <p:cNvSpPr/>
              <p:nvPr/>
            </p:nvSpPr>
            <p:spPr>
              <a:xfrm>
                <a:off x="8881407" y="2172240"/>
                <a:ext cx="1332000" cy="1296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b="1" dirty="0">
                    <a:solidFill>
                      <a:schemeClr val="bg1"/>
                    </a:solidFill>
                  </a:rPr>
                  <a:t>Work towards aligning legal foundations, standards &amp; regulations</a:t>
                </a:r>
              </a:p>
            </p:txBody>
          </p:sp>
          <p:sp>
            <p:nvSpPr>
              <p:cNvPr id="76" name="Rechteck 75">
                <a:extLst>
                  <a:ext uri="{FF2B5EF4-FFF2-40B4-BE49-F238E27FC236}">
                    <a16:creationId xmlns:a16="http://schemas.microsoft.com/office/drawing/2014/main" id="{A94F2E0E-8D8E-4DD1-A558-C21DA1D553DA}"/>
                  </a:ext>
                </a:extLst>
              </p:cNvPr>
              <p:cNvSpPr/>
              <p:nvPr/>
            </p:nvSpPr>
            <p:spPr>
              <a:xfrm>
                <a:off x="4577502" y="2172240"/>
                <a:ext cx="1332000" cy="1296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b="1" dirty="0">
                    <a:solidFill>
                      <a:schemeClr val="bg1"/>
                    </a:solidFill>
                  </a:rPr>
                  <a:t>Support initiatives that engage and promote SMEs &amp; stimulate investments</a:t>
                </a:r>
                <a:endParaRPr lang="de-DE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Rechteck 80">
                <a:extLst>
                  <a:ext uri="{FF2B5EF4-FFF2-40B4-BE49-F238E27FC236}">
                    <a16:creationId xmlns:a16="http://schemas.microsoft.com/office/drawing/2014/main" id="{9CC4A2EB-3E31-4BE0-B1D4-F04932EB5DEC}"/>
                  </a:ext>
                </a:extLst>
              </p:cNvPr>
              <p:cNvSpPr/>
              <p:nvPr/>
            </p:nvSpPr>
            <p:spPr>
              <a:xfrm>
                <a:off x="7446772" y="2172240"/>
                <a:ext cx="1332000" cy="1296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b="1" dirty="0">
                    <a:solidFill>
                      <a:schemeClr val="bg1"/>
                    </a:solidFill>
                  </a:rPr>
                  <a:t>Support initiatives that foster AI Skill building  &amp; strengthening of societal awareness</a:t>
                </a:r>
              </a:p>
            </p:txBody>
          </p:sp>
          <p:sp>
            <p:nvSpPr>
              <p:cNvPr id="74" name="Rechteck 73">
                <a:extLst>
                  <a:ext uri="{FF2B5EF4-FFF2-40B4-BE49-F238E27FC236}">
                    <a16:creationId xmlns:a16="http://schemas.microsoft.com/office/drawing/2014/main" id="{5ACEBE04-9688-4409-8ED6-9C1C0026FAF7}"/>
                  </a:ext>
                </a:extLst>
              </p:cNvPr>
              <p:cNvSpPr/>
              <p:nvPr/>
            </p:nvSpPr>
            <p:spPr>
              <a:xfrm>
                <a:off x="10316039" y="2172240"/>
                <a:ext cx="1332000" cy="1296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b="1" dirty="0">
                    <a:solidFill>
                      <a:schemeClr val="bg1"/>
                    </a:solidFill>
                  </a:rPr>
                  <a:t>Develop and implement mechanisms to create an effective &amp; accessible   ecosystem (incl. innovation infrastructure)</a:t>
                </a:r>
                <a:endParaRPr lang="de-DE" sz="1000" b="1" i="0" dirty="0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2C773323-B603-452D-A872-C9A95E0536C7}"/>
              </a:ext>
            </a:extLst>
          </p:cNvPr>
          <p:cNvCxnSpPr>
            <a:cxnSpLocks/>
            <a:stCxn id="74" idx="2"/>
            <a:endCxn id="41" idx="0"/>
          </p:cNvCxnSpPr>
          <p:nvPr/>
        </p:nvCxnSpPr>
        <p:spPr>
          <a:xfrm flipH="1">
            <a:off x="10737823" y="3436837"/>
            <a:ext cx="350778" cy="577372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1135E4AB-BAA3-4C3A-A428-33EE54DD10F6}"/>
              </a:ext>
            </a:extLst>
          </p:cNvPr>
          <p:cNvCxnSpPr>
            <a:cxnSpLocks/>
            <a:stCxn id="150" idx="2"/>
            <a:endCxn id="49" idx="0"/>
          </p:cNvCxnSpPr>
          <p:nvPr/>
        </p:nvCxnSpPr>
        <p:spPr>
          <a:xfrm flipH="1">
            <a:off x="9180770" y="3436837"/>
            <a:ext cx="473199" cy="564703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1C6A4BED-EC64-4A6A-92C2-E8893B27AD11}"/>
              </a:ext>
            </a:extLst>
          </p:cNvPr>
          <p:cNvCxnSpPr>
            <a:cxnSpLocks/>
            <a:stCxn id="150" idx="2"/>
            <a:endCxn id="48" idx="0"/>
          </p:cNvCxnSpPr>
          <p:nvPr/>
        </p:nvCxnSpPr>
        <p:spPr>
          <a:xfrm flipH="1">
            <a:off x="7623716" y="3436837"/>
            <a:ext cx="2030253" cy="563520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4CCFC576-C593-4F80-BAD9-65D5CC2B6803}"/>
              </a:ext>
            </a:extLst>
          </p:cNvPr>
          <p:cNvCxnSpPr>
            <a:cxnSpLocks/>
            <a:stCxn id="81" idx="2"/>
            <a:endCxn id="48" idx="0"/>
          </p:cNvCxnSpPr>
          <p:nvPr/>
        </p:nvCxnSpPr>
        <p:spPr>
          <a:xfrm flipH="1">
            <a:off x="7623716" y="3436837"/>
            <a:ext cx="595618" cy="563520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2295CBD0-3B77-4E17-8C82-1780A83BD426}"/>
              </a:ext>
            </a:extLst>
          </p:cNvPr>
          <p:cNvCxnSpPr>
            <a:cxnSpLocks/>
            <a:stCxn id="76" idx="2"/>
            <a:endCxn id="39" idx="0"/>
          </p:cNvCxnSpPr>
          <p:nvPr/>
        </p:nvCxnSpPr>
        <p:spPr>
          <a:xfrm flipH="1">
            <a:off x="4509608" y="3436837"/>
            <a:ext cx="840456" cy="551686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A393281-045B-486C-901C-8775EDC58C90}"/>
              </a:ext>
            </a:extLst>
          </p:cNvPr>
          <p:cNvCxnSpPr>
            <a:cxnSpLocks/>
            <a:stCxn id="147" idx="2"/>
            <a:endCxn id="40" idx="0"/>
          </p:cNvCxnSpPr>
          <p:nvPr/>
        </p:nvCxnSpPr>
        <p:spPr>
          <a:xfrm>
            <a:off x="3915429" y="3436837"/>
            <a:ext cx="2151233" cy="551686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FF8299C6-0D02-4F39-8537-9925DD8AE08D}"/>
              </a:ext>
            </a:extLst>
          </p:cNvPr>
          <p:cNvCxnSpPr>
            <a:cxnSpLocks/>
            <a:stCxn id="147" idx="2"/>
            <a:endCxn id="39" idx="0"/>
          </p:cNvCxnSpPr>
          <p:nvPr/>
        </p:nvCxnSpPr>
        <p:spPr>
          <a:xfrm>
            <a:off x="3915429" y="3436837"/>
            <a:ext cx="594179" cy="551686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F5F1105D-29C5-4CE7-A8E3-EA5DB8342E33}"/>
              </a:ext>
            </a:extLst>
          </p:cNvPr>
          <p:cNvCxnSpPr>
            <a:cxnSpLocks/>
            <a:stCxn id="76" idx="2"/>
            <a:endCxn id="40" idx="0"/>
          </p:cNvCxnSpPr>
          <p:nvPr/>
        </p:nvCxnSpPr>
        <p:spPr>
          <a:xfrm>
            <a:off x="5350064" y="3436837"/>
            <a:ext cx="716598" cy="551686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751F7C4A-A9FA-4071-9A83-6C28DB9920BC}"/>
              </a:ext>
            </a:extLst>
          </p:cNvPr>
          <p:cNvCxnSpPr>
            <a:cxnSpLocks/>
            <a:stCxn id="145" idx="2"/>
            <a:endCxn id="37" idx="0"/>
          </p:cNvCxnSpPr>
          <p:nvPr/>
        </p:nvCxnSpPr>
        <p:spPr>
          <a:xfrm>
            <a:off x="1046159" y="3436837"/>
            <a:ext cx="349341" cy="551686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8EFCB9BF-C378-4AC6-8CB8-293A8C5E7852}"/>
              </a:ext>
            </a:extLst>
          </p:cNvPr>
          <p:cNvCxnSpPr>
            <a:cxnSpLocks/>
            <a:stCxn id="144" idx="2"/>
            <a:endCxn id="38" idx="0"/>
          </p:cNvCxnSpPr>
          <p:nvPr/>
        </p:nvCxnSpPr>
        <p:spPr>
          <a:xfrm flipH="1">
            <a:off x="2952554" y="3436837"/>
            <a:ext cx="3832145" cy="551686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FBE6149E-D272-4195-99BF-960EB4E62D8C}"/>
              </a:ext>
            </a:extLst>
          </p:cNvPr>
          <p:cNvCxnSpPr>
            <a:cxnSpLocks/>
            <a:stCxn id="146" idx="2"/>
            <a:endCxn id="38" idx="0"/>
          </p:cNvCxnSpPr>
          <p:nvPr/>
        </p:nvCxnSpPr>
        <p:spPr>
          <a:xfrm>
            <a:off x="2480794" y="3436837"/>
            <a:ext cx="471760" cy="551686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mit Pfeil 77">
            <a:extLst>
              <a:ext uri="{FF2B5EF4-FFF2-40B4-BE49-F238E27FC236}">
                <a16:creationId xmlns:a16="http://schemas.microsoft.com/office/drawing/2014/main" id="{228D6D9A-3A27-4692-AA31-32FA712FD949}"/>
              </a:ext>
            </a:extLst>
          </p:cNvPr>
          <p:cNvCxnSpPr>
            <a:cxnSpLocks/>
            <a:stCxn id="144" idx="2"/>
            <a:endCxn id="39" idx="0"/>
          </p:cNvCxnSpPr>
          <p:nvPr/>
        </p:nvCxnSpPr>
        <p:spPr>
          <a:xfrm flipH="1">
            <a:off x="4509608" y="3436837"/>
            <a:ext cx="2275091" cy="551686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mit Pfeil 79">
            <a:extLst>
              <a:ext uri="{FF2B5EF4-FFF2-40B4-BE49-F238E27FC236}">
                <a16:creationId xmlns:a16="http://schemas.microsoft.com/office/drawing/2014/main" id="{23D1A6F6-9006-4B8F-BF13-A806BED8FE9C}"/>
              </a:ext>
            </a:extLst>
          </p:cNvPr>
          <p:cNvCxnSpPr>
            <a:cxnSpLocks/>
            <a:stCxn id="235" idx="2"/>
            <a:endCxn id="145" idx="0"/>
          </p:cNvCxnSpPr>
          <p:nvPr/>
        </p:nvCxnSpPr>
        <p:spPr>
          <a:xfrm flipH="1">
            <a:off x="1046159" y="1406121"/>
            <a:ext cx="1181375" cy="73471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mit Pfeil 82">
            <a:extLst>
              <a:ext uri="{FF2B5EF4-FFF2-40B4-BE49-F238E27FC236}">
                <a16:creationId xmlns:a16="http://schemas.microsoft.com/office/drawing/2014/main" id="{15D19096-8031-4C24-B5DB-A292BC633254}"/>
              </a:ext>
            </a:extLst>
          </p:cNvPr>
          <p:cNvCxnSpPr>
            <a:cxnSpLocks/>
            <a:stCxn id="158" idx="2"/>
            <a:endCxn id="235" idx="0"/>
          </p:cNvCxnSpPr>
          <p:nvPr/>
        </p:nvCxnSpPr>
        <p:spPr>
          <a:xfrm flipH="1">
            <a:off x="2227534" y="572410"/>
            <a:ext cx="1893973" cy="365508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mit Pfeil 86">
            <a:extLst>
              <a:ext uri="{FF2B5EF4-FFF2-40B4-BE49-F238E27FC236}">
                <a16:creationId xmlns:a16="http://schemas.microsoft.com/office/drawing/2014/main" id="{C29B5271-294B-47AD-A939-94C8CD4D8E56}"/>
              </a:ext>
            </a:extLst>
          </p:cNvPr>
          <p:cNvCxnSpPr>
            <a:cxnSpLocks/>
            <a:stCxn id="156" idx="2"/>
            <a:endCxn id="236" idx="0"/>
          </p:cNvCxnSpPr>
          <p:nvPr/>
        </p:nvCxnSpPr>
        <p:spPr>
          <a:xfrm flipH="1">
            <a:off x="4470711" y="572410"/>
            <a:ext cx="1627707" cy="365508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mit Pfeil 89">
            <a:extLst>
              <a:ext uri="{FF2B5EF4-FFF2-40B4-BE49-F238E27FC236}">
                <a16:creationId xmlns:a16="http://schemas.microsoft.com/office/drawing/2014/main" id="{5240F84E-CBDA-493E-BDA1-498D73C9B410}"/>
              </a:ext>
            </a:extLst>
          </p:cNvPr>
          <p:cNvCxnSpPr>
            <a:cxnSpLocks/>
            <a:stCxn id="155" idx="2"/>
            <a:endCxn id="236" idx="0"/>
          </p:cNvCxnSpPr>
          <p:nvPr/>
        </p:nvCxnSpPr>
        <p:spPr>
          <a:xfrm flipH="1">
            <a:off x="4470711" y="572410"/>
            <a:ext cx="3573582" cy="365508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mit Pfeil 91">
            <a:extLst>
              <a:ext uri="{FF2B5EF4-FFF2-40B4-BE49-F238E27FC236}">
                <a16:creationId xmlns:a16="http://schemas.microsoft.com/office/drawing/2014/main" id="{2D845842-3A24-415F-A0EA-6887D99AE509}"/>
              </a:ext>
            </a:extLst>
          </p:cNvPr>
          <p:cNvCxnSpPr>
            <a:cxnSpLocks/>
            <a:stCxn id="156" idx="2"/>
            <a:endCxn id="242" idx="0"/>
          </p:cNvCxnSpPr>
          <p:nvPr/>
        </p:nvCxnSpPr>
        <p:spPr>
          <a:xfrm flipH="1">
            <a:off x="5503743" y="572410"/>
            <a:ext cx="594675" cy="365508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3">
            <a:extLst>
              <a:ext uri="{FF2B5EF4-FFF2-40B4-BE49-F238E27FC236}">
                <a16:creationId xmlns:a16="http://schemas.microsoft.com/office/drawing/2014/main" id="{643C9DB5-B84A-42BB-9088-600086C9BA69}"/>
              </a:ext>
            </a:extLst>
          </p:cNvPr>
          <p:cNvCxnSpPr>
            <a:cxnSpLocks/>
            <a:stCxn id="236" idx="2"/>
            <a:endCxn id="144" idx="0"/>
          </p:cNvCxnSpPr>
          <p:nvPr/>
        </p:nvCxnSpPr>
        <p:spPr>
          <a:xfrm>
            <a:off x="4470711" y="1406121"/>
            <a:ext cx="2313988" cy="73471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Gerade Verbindung mit Pfeil 166">
            <a:extLst>
              <a:ext uri="{FF2B5EF4-FFF2-40B4-BE49-F238E27FC236}">
                <a16:creationId xmlns:a16="http://schemas.microsoft.com/office/drawing/2014/main" id="{5415F882-5CD1-44A8-B0FF-7B820BA3513E}"/>
              </a:ext>
            </a:extLst>
          </p:cNvPr>
          <p:cNvCxnSpPr>
            <a:cxnSpLocks/>
            <a:stCxn id="144" idx="2"/>
            <a:endCxn id="48" idx="0"/>
          </p:cNvCxnSpPr>
          <p:nvPr/>
        </p:nvCxnSpPr>
        <p:spPr>
          <a:xfrm>
            <a:off x="6784699" y="3436837"/>
            <a:ext cx="839017" cy="563520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Gerade Verbindung mit Pfeil 127">
            <a:extLst>
              <a:ext uri="{FF2B5EF4-FFF2-40B4-BE49-F238E27FC236}">
                <a16:creationId xmlns:a16="http://schemas.microsoft.com/office/drawing/2014/main" id="{3DDB71CB-4F72-416B-8161-76162DB78B66}"/>
              </a:ext>
            </a:extLst>
          </p:cNvPr>
          <p:cNvCxnSpPr>
            <a:cxnSpLocks/>
            <a:stCxn id="240" idx="2"/>
            <a:endCxn id="81" idx="0"/>
          </p:cNvCxnSpPr>
          <p:nvPr/>
        </p:nvCxnSpPr>
        <p:spPr>
          <a:xfrm>
            <a:off x="7760070" y="1406121"/>
            <a:ext cx="459264" cy="73471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Gerade Verbindung mit Pfeil 131">
            <a:extLst>
              <a:ext uri="{FF2B5EF4-FFF2-40B4-BE49-F238E27FC236}">
                <a16:creationId xmlns:a16="http://schemas.microsoft.com/office/drawing/2014/main" id="{E6407654-F3B0-4230-9007-9E12B31D8FE5}"/>
              </a:ext>
            </a:extLst>
          </p:cNvPr>
          <p:cNvCxnSpPr>
            <a:cxnSpLocks/>
            <a:stCxn id="238" idx="2"/>
            <a:endCxn id="146" idx="0"/>
          </p:cNvCxnSpPr>
          <p:nvPr/>
        </p:nvCxnSpPr>
        <p:spPr>
          <a:xfrm flipH="1">
            <a:off x="2480794" y="1406121"/>
            <a:ext cx="915893" cy="73471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Gerade Verbindung mit Pfeil 129">
            <a:extLst>
              <a:ext uri="{FF2B5EF4-FFF2-40B4-BE49-F238E27FC236}">
                <a16:creationId xmlns:a16="http://schemas.microsoft.com/office/drawing/2014/main" id="{44A2E105-BD8F-412D-AAE2-5E21C2E34B23}"/>
              </a:ext>
            </a:extLst>
          </p:cNvPr>
          <p:cNvCxnSpPr>
            <a:cxnSpLocks/>
            <a:stCxn id="236" idx="2"/>
            <a:endCxn id="147" idx="0"/>
          </p:cNvCxnSpPr>
          <p:nvPr/>
        </p:nvCxnSpPr>
        <p:spPr>
          <a:xfrm flipH="1">
            <a:off x="3915429" y="1406121"/>
            <a:ext cx="555282" cy="73471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E442E871-9E5B-F246-8CB0-153EEA5A9606}"/>
              </a:ext>
            </a:extLst>
          </p:cNvPr>
          <p:cNvGrpSpPr/>
          <p:nvPr/>
        </p:nvGrpSpPr>
        <p:grpSpPr>
          <a:xfrm>
            <a:off x="1675250" y="937918"/>
            <a:ext cx="8825256" cy="468203"/>
            <a:chOff x="1854722" y="1115524"/>
            <a:chExt cx="8825256" cy="468203"/>
          </a:xfrm>
        </p:grpSpPr>
        <p:sp>
          <p:nvSpPr>
            <p:cNvPr id="235" name="Rechteck 144">
              <a:extLst>
                <a:ext uri="{FF2B5EF4-FFF2-40B4-BE49-F238E27FC236}">
                  <a16:creationId xmlns:a16="http://schemas.microsoft.com/office/drawing/2014/main" id="{DB251FED-31BA-9544-9290-25BA726E106B}"/>
                </a:ext>
              </a:extLst>
            </p:cNvPr>
            <p:cNvSpPr/>
            <p:nvPr/>
          </p:nvSpPr>
          <p:spPr>
            <a:xfrm>
              <a:off x="1854722" y="1115524"/>
              <a:ext cx="1104567" cy="46820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>
                  <a:solidFill>
                    <a:schemeClr val="bg1"/>
                  </a:solidFill>
                </a:rPr>
                <a:t>Novelty Exploration</a:t>
              </a:r>
              <a:endParaRPr lang="de-DE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36" name="Rechteck 144">
              <a:extLst>
                <a:ext uri="{FF2B5EF4-FFF2-40B4-BE49-F238E27FC236}">
                  <a16:creationId xmlns:a16="http://schemas.microsoft.com/office/drawing/2014/main" id="{937B853A-C91D-A94E-9F87-5B0DF4F72265}"/>
                </a:ext>
              </a:extLst>
            </p:cNvPr>
            <p:cNvSpPr/>
            <p:nvPr/>
          </p:nvSpPr>
          <p:spPr>
            <a:xfrm>
              <a:off x="4193028" y="1115524"/>
              <a:ext cx="914310" cy="46820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>
                  <a:solidFill>
                    <a:schemeClr val="bg1"/>
                  </a:solidFill>
                </a:rPr>
                <a:t>Lighthouses</a:t>
              </a:r>
              <a:endParaRPr lang="de-DE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37" name="Rechteck 144">
              <a:extLst>
                <a:ext uri="{FF2B5EF4-FFF2-40B4-BE49-F238E27FC236}">
                  <a16:creationId xmlns:a16="http://schemas.microsoft.com/office/drawing/2014/main" id="{2AC8D663-CF89-E149-870F-0EB771478151}"/>
                </a:ext>
              </a:extLst>
            </p:cNvPr>
            <p:cNvSpPr/>
            <p:nvPr/>
          </p:nvSpPr>
          <p:spPr>
            <a:xfrm>
              <a:off x="6300084" y="1115524"/>
              <a:ext cx="1022588" cy="46820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>
                  <a:solidFill>
                    <a:schemeClr val="bg1"/>
                  </a:solidFill>
                </a:rPr>
                <a:t>Infrastructure</a:t>
              </a:r>
            </a:p>
            <a:p>
              <a:pPr algn="ctr"/>
              <a:r>
                <a:rPr lang="en-GB" sz="1000" b="1" dirty="0">
                  <a:solidFill>
                    <a:schemeClr val="bg1"/>
                  </a:solidFill>
                </a:rPr>
                <a:t>Development</a:t>
              </a:r>
            </a:p>
          </p:txBody>
        </p:sp>
        <p:sp>
          <p:nvSpPr>
            <p:cNvPr id="238" name="Rechteck 144">
              <a:extLst>
                <a:ext uri="{FF2B5EF4-FFF2-40B4-BE49-F238E27FC236}">
                  <a16:creationId xmlns:a16="http://schemas.microsoft.com/office/drawing/2014/main" id="{4439FF4E-A29A-524A-B0F3-A7EA19FAC70C}"/>
                </a:ext>
              </a:extLst>
            </p:cNvPr>
            <p:cNvSpPr/>
            <p:nvPr/>
          </p:nvSpPr>
          <p:spPr>
            <a:xfrm>
              <a:off x="3073927" y="1115524"/>
              <a:ext cx="1004463" cy="46820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>
                  <a:solidFill>
                    <a:schemeClr val="bg1"/>
                  </a:solidFill>
                </a:rPr>
                <a:t>Cascade Actions</a:t>
              </a:r>
              <a:endParaRPr lang="de-DE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39" name="Rechteck 144">
              <a:extLst>
                <a:ext uri="{FF2B5EF4-FFF2-40B4-BE49-F238E27FC236}">
                  <a16:creationId xmlns:a16="http://schemas.microsoft.com/office/drawing/2014/main" id="{52C2B7EB-B452-C04A-A3CF-EB81A9CF08EB}"/>
                </a:ext>
              </a:extLst>
            </p:cNvPr>
            <p:cNvSpPr/>
            <p:nvPr/>
          </p:nvSpPr>
          <p:spPr>
            <a:xfrm>
              <a:off x="8556411" y="1115524"/>
              <a:ext cx="1004463" cy="46820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>
                  <a:solidFill>
                    <a:schemeClr val="bg1"/>
                  </a:solidFill>
                </a:rPr>
                <a:t>Community</a:t>
              </a:r>
            </a:p>
            <a:p>
              <a:pPr algn="ctr"/>
              <a:r>
                <a:rPr lang="en-GB" sz="1000" b="1" dirty="0">
                  <a:solidFill>
                    <a:schemeClr val="bg1"/>
                  </a:solidFill>
                </a:rPr>
                <a:t>Building</a:t>
              </a:r>
              <a:endParaRPr lang="de-DE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40" name="Rechteck 144">
              <a:extLst>
                <a:ext uri="{FF2B5EF4-FFF2-40B4-BE49-F238E27FC236}">
                  <a16:creationId xmlns:a16="http://schemas.microsoft.com/office/drawing/2014/main" id="{945B58B8-BD41-9A4D-AABB-DEC0CE5A858D}"/>
                </a:ext>
              </a:extLst>
            </p:cNvPr>
            <p:cNvSpPr/>
            <p:nvPr/>
          </p:nvSpPr>
          <p:spPr>
            <a:xfrm>
              <a:off x="7437310" y="1115524"/>
              <a:ext cx="1004463" cy="46820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>
                  <a:solidFill>
                    <a:schemeClr val="bg1"/>
                  </a:solidFill>
                </a:rPr>
                <a:t>Mission Based</a:t>
              </a:r>
            </a:p>
            <a:p>
              <a:pPr algn="ctr"/>
              <a:r>
                <a:rPr lang="en-GB" sz="1000" b="1" dirty="0">
                  <a:solidFill>
                    <a:schemeClr val="bg1"/>
                  </a:solidFill>
                </a:rPr>
                <a:t>Challenges</a:t>
              </a:r>
              <a:endParaRPr lang="de-DE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41" name="Rechteck 144">
              <a:extLst>
                <a:ext uri="{FF2B5EF4-FFF2-40B4-BE49-F238E27FC236}">
                  <a16:creationId xmlns:a16="http://schemas.microsoft.com/office/drawing/2014/main" id="{81E423A9-DDBB-5E43-B485-93A4C78772B4}"/>
                </a:ext>
              </a:extLst>
            </p:cNvPr>
            <p:cNvSpPr/>
            <p:nvPr/>
          </p:nvSpPr>
          <p:spPr>
            <a:xfrm>
              <a:off x="9675515" y="1115524"/>
              <a:ext cx="1004463" cy="46820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>
                  <a:solidFill>
                    <a:schemeClr val="bg1"/>
                  </a:solidFill>
                </a:rPr>
                <a:t>Challenge Based Competitions</a:t>
              </a:r>
              <a:endParaRPr lang="de-DE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42" name="Rechteck 144">
              <a:extLst>
                <a:ext uri="{FF2B5EF4-FFF2-40B4-BE49-F238E27FC236}">
                  <a16:creationId xmlns:a16="http://schemas.microsoft.com/office/drawing/2014/main" id="{A0ED5609-37FB-974B-B640-0B35726EE986}"/>
                </a:ext>
              </a:extLst>
            </p:cNvPr>
            <p:cNvSpPr/>
            <p:nvPr/>
          </p:nvSpPr>
          <p:spPr>
            <a:xfrm>
              <a:off x="5180983" y="1115524"/>
              <a:ext cx="1004463" cy="46820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>
                  <a:solidFill>
                    <a:schemeClr val="bg1"/>
                  </a:solidFill>
                </a:rPr>
                <a:t>Uptake Actions</a:t>
              </a:r>
              <a:endParaRPr lang="de-DE" sz="10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74" name="Gerade Verbindung mit Pfeil 129">
            <a:extLst>
              <a:ext uri="{FF2B5EF4-FFF2-40B4-BE49-F238E27FC236}">
                <a16:creationId xmlns:a16="http://schemas.microsoft.com/office/drawing/2014/main" id="{6E38B340-67D4-6D45-8838-5C930EB485E2}"/>
              </a:ext>
            </a:extLst>
          </p:cNvPr>
          <p:cNvCxnSpPr>
            <a:cxnSpLocks/>
            <a:stCxn id="242" idx="2"/>
            <a:endCxn id="144" idx="0"/>
          </p:cNvCxnSpPr>
          <p:nvPr/>
        </p:nvCxnSpPr>
        <p:spPr>
          <a:xfrm>
            <a:off x="5503743" y="1406121"/>
            <a:ext cx="1280956" cy="73471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Gerade Verbindung mit Pfeil 129">
            <a:extLst>
              <a:ext uri="{FF2B5EF4-FFF2-40B4-BE49-F238E27FC236}">
                <a16:creationId xmlns:a16="http://schemas.microsoft.com/office/drawing/2014/main" id="{1E27F04F-C69C-154C-A049-A962D2E9CE33}"/>
              </a:ext>
            </a:extLst>
          </p:cNvPr>
          <p:cNvCxnSpPr>
            <a:cxnSpLocks/>
            <a:stCxn id="242" idx="2"/>
            <a:endCxn id="76" idx="0"/>
          </p:cNvCxnSpPr>
          <p:nvPr/>
        </p:nvCxnSpPr>
        <p:spPr>
          <a:xfrm flipH="1">
            <a:off x="5350064" y="1406121"/>
            <a:ext cx="153679" cy="73471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Gerade Verbindung mit Pfeil 127">
            <a:extLst>
              <a:ext uri="{FF2B5EF4-FFF2-40B4-BE49-F238E27FC236}">
                <a16:creationId xmlns:a16="http://schemas.microsoft.com/office/drawing/2014/main" id="{EE90F0ED-0E6D-8949-AEAE-5531884440E0}"/>
              </a:ext>
            </a:extLst>
          </p:cNvPr>
          <p:cNvCxnSpPr>
            <a:cxnSpLocks/>
            <a:stCxn id="241" idx="2"/>
            <a:endCxn id="74" idx="0"/>
          </p:cNvCxnSpPr>
          <p:nvPr/>
        </p:nvCxnSpPr>
        <p:spPr>
          <a:xfrm>
            <a:off x="9998275" y="1406121"/>
            <a:ext cx="1090326" cy="73471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Gerade Verbindung mit Pfeil 127">
            <a:extLst>
              <a:ext uri="{FF2B5EF4-FFF2-40B4-BE49-F238E27FC236}">
                <a16:creationId xmlns:a16="http://schemas.microsoft.com/office/drawing/2014/main" id="{7EC064E7-C15C-E14E-B121-E1044C5B38A1}"/>
              </a:ext>
            </a:extLst>
          </p:cNvPr>
          <p:cNvCxnSpPr>
            <a:cxnSpLocks/>
            <a:stCxn id="241" idx="2"/>
            <a:endCxn id="81" idx="0"/>
          </p:cNvCxnSpPr>
          <p:nvPr/>
        </p:nvCxnSpPr>
        <p:spPr>
          <a:xfrm flipH="1">
            <a:off x="8219334" y="1406121"/>
            <a:ext cx="1778941" cy="73471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Gerade Verbindung mit Pfeil 79">
            <a:extLst>
              <a:ext uri="{FF2B5EF4-FFF2-40B4-BE49-F238E27FC236}">
                <a16:creationId xmlns:a16="http://schemas.microsoft.com/office/drawing/2014/main" id="{48E386DC-C51E-6142-B607-03E1E99BCA5F}"/>
              </a:ext>
            </a:extLst>
          </p:cNvPr>
          <p:cNvCxnSpPr>
            <a:cxnSpLocks/>
            <a:stCxn id="235" idx="2"/>
            <a:endCxn id="146" idx="0"/>
          </p:cNvCxnSpPr>
          <p:nvPr/>
        </p:nvCxnSpPr>
        <p:spPr>
          <a:xfrm>
            <a:off x="2227534" y="1406121"/>
            <a:ext cx="253260" cy="73471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Gerade Verbindung mit Pfeil 127">
            <a:extLst>
              <a:ext uri="{FF2B5EF4-FFF2-40B4-BE49-F238E27FC236}">
                <a16:creationId xmlns:a16="http://schemas.microsoft.com/office/drawing/2014/main" id="{878DAA47-127F-2148-A5C0-F7D254CB8EF8}"/>
              </a:ext>
            </a:extLst>
          </p:cNvPr>
          <p:cNvCxnSpPr>
            <a:cxnSpLocks/>
            <a:stCxn id="239" idx="2"/>
            <a:endCxn id="74" idx="0"/>
          </p:cNvCxnSpPr>
          <p:nvPr/>
        </p:nvCxnSpPr>
        <p:spPr>
          <a:xfrm>
            <a:off x="8879171" y="1406121"/>
            <a:ext cx="2209430" cy="73471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Gerade Verbindung mit Pfeil 79">
            <a:extLst>
              <a:ext uri="{FF2B5EF4-FFF2-40B4-BE49-F238E27FC236}">
                <a16:creationId xmlns:a16="http://schemas.microsoft.com/office/drawing/2014/main" id="{AA58CEF0-7C99-264C-9FDB-25FFFA3EF479}"/>
              </a:ext>
            </a:extLst>
          </p:cNvPr>
          <p:cNvCxnSpPr>
            <a:cxnSpLocks/>
            <a:stCxn id="237" idx="2"/>
            <a:endCxn id="144" idx="0"/>
          </p:cNvCxnSpPr>
          <p:nvPr/>
        </p:nvCxnSpPr>
        <p:spPr>
          <a:xfrm>
            <a:off x="6631906" y="1406121"/>
            <a:ext cx="152793" cy="73471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Gerade Verbindung mit Pfeil 79">
            <a:extLst>
              <a:ext uri="{FF2B5EF4-FFF2-40B4-BE49-F238E27FC236}">
                <a16:creationId xmlns:a16="http://schemas.microsoft.com/office/drawing/2014/main" id="{F6672AB5-F03D-7D4E-9A36-7808533BA4A1}"/>
              </a:ext>
            </a:extLst>
          </p:cNvPr>
          <p:cNvCxnSpPr>
            <a:cxnSpLocks/>
            <a:stCxn id="237" idx="2"/>
            <a:endCxn id="74" idx="0"/>
          </p:cNvCxnSpPr>
          <p:nvPr/>
        </p:nvCxnSpPr>
        <p:spPr>
          <a:xfrm>
            <a:off x="6631906" y="1406121"/>
            <a:ext cx="4456695" cy="73471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Gerade Verbindung mit Pfeil 127">
            <a:extLst>
              <a:ext uri="{FF2B5EF4-FFF2-40B4-BE49-F238E27FC236}">
                <a16:creationId xmlns:a16="http://schemas.microsoft.com/office/drawing/2014/main" id="{9A40508A-8D78-7B47-BF2D-DF8AB5556369}"/>
              </a:ext>
            </a:extLst>
          </p:cNvPr>
          <p:cNvCxnSpPr>
            <a:cxnSpLocks/>
            <a:stCxn id="239" idx="2"/>
            <a:endCxn id="81" idx="0"/>
          </p:cNvCxnSpPr>
          <p:nvPr/>
        </p:nvCxnSpPr>
        <p:spPr>
          <a:xfrm flipH="1">
            <a:off x="8219334" y="1406121"/>
            <a:ext cx="659837" cy="73471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Gerade Verbindung mit Pfeil 168">
            <a:extLst>
              <a:ext uri="{FF2B5EF4-FFF2-40B4-BE49-F238E27FC236}">
                <a16:creationId xmlns:a16="http://schemas.microsoft.com/office/drawing/2014/main" id="{E3AF3ACB-4859-49CA-BB68-482EEAADD972}"/>
              </a:ext>
            </a:extLst>
          </p:cNvPr>
          <p:cNvCxnSpPr>
            <a:cxnSpLocks/>
            <a:stCxn id="86" idx="4"/>
            <a:endCxn id="74" idx="0"/>
          </p:cNvCxnSpPr>
          <p:nvPr/>
        </p:nvCxnSpPr>
        <p:spPr>
          <a:xfrm flipH="1">
            <a:off x="11088601" y="1384963"/>
            <a:ext cx="294967" cy="755874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8" name="Gerade Verbindung mit Pfeil 127">
            <a:extLst>
              <a:ext uri="{FF2B5EF4-FFF2-40B4-BE49-F238E27FC236}">
                <a16:creationId xmlns:a16="http://schemas.microsoft.com/office/drawing/2014/main" id="{64E65882-8DF4-134B-91B9-6703072F79DE}"/>
              </a:ext>
            </a:extLst>
          </p:cNvPr>
          <p:cNvCxnSpPr>
            <a:cxnSpLocks/>
            <a:stCxn id="241" idx="2"/>
            <a:endCxn id="150" idx="0"/>
          </p:cNvCxnSpPr>
          <p:nvPr/>
        </p:nvCxnSpPr>
        <p:spPr>
          <a:xfrm flipH="1">
            <a:off x="9653969" y="1406121"/>
            <a:ext cx="344306" cy="73471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Gerade Verbindung mit Pfeil 131">
            <a:extLst>
              <a:ext uri="{FF2B5EF4-FFF2-40B4-BE49-F238E27FC236}">
                <a16:creationId xmlns:a16="http://schemas.microsoft.com/office/drawing/2014/main" id="{B47CE001-7E5B-5944-9EAD-81211BA1EBCA}"/>
              </a:ext>
            </a:extLst>
          </p:cNvPr>
          <p:cNvCxnSpPr>
            <a:cxnSpLocks/>
            <a:stCxn id="238" idx="2"/>
            <a:endCxn id="76" idx="0"/>
          </p:cNvCxnSpPr>
          <p:nvPr/>
        </p:nvCxnSpPr>
        <p:spPr>
          <a:xfrm>
            <a:off x="3396687" y="1406121"/>
            <a:ext cx="1953377" cy="734716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Gerade Verbindung mit Pfeil 127">
            <a:extLst>
              <a:ext uri="{FF2B5EF4-FFF2-40B4-BE49-F238E27FC236}">
                <a16:creationId xmlns:a16="http://schemas.microsoft.com/office/drawing/2014/main" id="{03DD59C8-0716-054A-9404-C5EC03229D13}"/>
              </a:ext>
            </a:extLst>
          </p:cNvPr>
          <p:cNvCxnSpPr>
            <a:cxnSpLocks/>
            <a:stCxn id="240" idx="2"/>
            <a:endCxn id="146" idx="0"/>
          </p:cNvCxnSpPr>
          <p:nvPr/>
        </p:nvCxnSpPr>
        <p:spPr>
          <a:xfrm flipH="1">
            <a:off x="2480794" y="1406121"/>
            <a:ext cx="5279276" cy="73471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Gerade Verbindung mit Pfeil 82">
            <a:extLst>
              <a:ext uri="{FF2B5EF4-FFF2-40B4-BE49-F238E27FC236}">
                <a16:creationId xmlns:a16="http://schemas.microsoft.com/office/drawing/2014/main" id="{FD63FE8A-BAE1-8A4D-935D-ACFF0BDF01BB}"/>
              </a:ext>
            </a:extLst>
          </p:cNvPr>
          <p:cNvCxnSpPr>
            <a:cxnSpLocks/>
            <a:stCxn id="158" idx="2"/>
            <a:endCxn id="240" idx="0"/>
          </p:cNvCxnSpPr>
          <p:nvPr/>
        </p:nvCxnSpPr>
        <p:spPr>
          <a:xfrm>
            <a:off x="4121507" y="572410"/>
            <a:ext cx="3638563" cy="365508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Gerade Verbindung mit Pfeil 89">
            <a:extLst>
              <a:ext uri="{FF2B5EF4-FFF2-40B4-BE49-F238E27FC236}">
                <a16:creationId xmlns:a16="http://schemas.microsoft.com/office/drawing/2014/main" id="{E9D7270B-6D06-AF44-A659-7B0D6C9FA85F}"/>
              </a:ext>
            </a:extLst>
          </p:cNvPr>
          <p:cNvCxnSpPr>
            <a:cxnSpLocks/>
            <a:stCxn id="155" idx="2"/>
            <a:endCxn id="237" idx="0"/>
          </p:cNvCxnSpPr>
          <p:nvPr/>
        </p:nvCxnSpPr>
        <p:spPr>
          <a:xfrm flipH="1">
            <a:off x="6631906" y="572410"/>
            <a:ext cx="1412387" cy="365508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Gerade Verbindung mit Pfeil 89">
            <a:extLst>
              <a:ext uri="{FF2B5EF4-FFF2-40B4-BE49-F238E27FC236}">
                <a16:creationId xmlns:a16="http://schemas.microsoft.com/office/drawing/2014/main" id="{0E70F983-1D4E-5349-9C04-D8427EB58516}"/>
              </a:ext>
            </a:extLst>
          </p:cNvPr>
          <p:cNvCxnSpPr>
            <a:cxnSpLocks/>
            <a:stCxn id="155" idx="2"/>
            <a:endCxn id="239" idx="0"/>
          </p:cNvCxnSpPr>
          <p:nvPr/>
        </p:nvCxnSpPr>
        <p:spPr>
          <a:xfrm>
            <a:off x="8044293" y="572410"/>
            <a:ext cx="834878" cy="365508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Gerade Verbindung mit Pfeil 89">
            <a:extLst>
              <a:ext uri="{FF2B5EF4-FFF2-40B4-BE49-F238E27FC236}">
                <a16:creationId xmlns:a16="http://schemas.microsoft.com/office/drawing/2014/main" id="{BBBDB56D-7089-354F-87D2-854CE657FED7}"/>
              </a:ext>
            </a:extLst>
          </p:cNvPr>
          <p:cNvCxnSpPr>
            <a:cxnSpLocks/>
            <a:stCxn id="155" idx="2"/>
            <a:endCxn id="241" idx="0"/>
          </p:cNvCxnSpPr>
          <p:nvPr/>
        </p:nvCxnSpPr>
        <p:spPr>
          <a:xfrm>
            <a:off x="8044293" y="572410"/>
            <a:ext cx="1953982" cy="365508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Gerade Verbindung mit Pfeil 86">
            <a:extLst>
              <a:ext uri="{FF2B5EF4-FFF2-40B4-BE49-F238E27FC236}">
                <a16:creationId xmlns:a16="http://schemas.microsoft.com/office/drawing/2014/main" id="{2FAFAE72-F933-7F4C-8C87-AE94AA10A564}"/>
              </a:ext>
            </a:extLst>
          </p:cNvPr>
          <p:cNvCxnSpPr>
            <a:cxnSpLocks/>
            <a:stCxn id="156" idx="2"/>
            <a:endCxn id="238" idx="0"/>
          </p:cNvCxnSpPr>
          <p:nvPr/>
        </p:nvCxnSpPr>
        <p:spPr>
          <a:xfrm flipH="1">
            <a:off x="3396687" y="572410"/>
            <a:ext cx="2701731" cy="365508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Gerade Verbindung mit Pfeil 86">
            <a:extLst>
              <a:ext uri="{FF2B5EF4-FFF2-40B4-BE49-F238E27FC236}">
                <a16:creationId xmlns:a16="http://schemas.microsoft.com/office/drawing/2014/main" id="{3877C83D-DFBB-7D43-ADF7-210074647903}"/>
              </a:ext>
            </a:extLst>
          </p:cNvPr>
          <p:cNvCxnSpPr>
            <a:cxnSpLocks/>
            <a:stCxn id="156" idx="2"/>
            <a:endCxn id="237" idx="0"/>
          </p:cNvCxnSpPr>
          <p:nvPr/>
        </p:nvCxnSpPr>
        <p:spPr>
          <a:xfrm>
            <a:off x="6098418" y="572410"/>
            <a:ext cx="533488" cy="365508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mit Pfeil 181">
            <a:extLst>
              <a:ext uri="{FF2B5EF4-FFF2-40B4-BE49-F238E27FC236}">
                <a16:creationId xmlns:a16="http://schemas.microsoft.com/office/drawing/2014/main" id="{8D0C44F9-63C3-438F-9E59-E5BB23ED838C}"/>
              </a:ext>
            </a:extLst>
          </p:cNvPr>
          <p:cNvCxnSpPr>
            <a:cxnSpLocks/>
            <a:stCxn id="84" idx="4"/>
            <a:endCxn id="147" idx="0"/>
          </p:cNvCxnSpPr>
          <p:nvPr/>
        </p:nvCxnSpPr>
        <p:spPr>
          <a:xfrm>
            <a:off x="895721" y="1356872"/>
            <a:ext cx="3019708" cy="783965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9" name="Gerade Verbindung mit Pfeil 178">
            <a:extLst>
              <a:ext uri="{FF2B5EF4-FFF2-40B4-BE49-F238E27FC236}">
                <a16:creationId xmlns:a16="http://schemas.microsoft.com/office/drawing/2014/main" id="{80A7B255-D3FF-436C-9F9D-734E17E55986}"/>
              </a:ext>
            </a:extLst>
          </p:cNvPr>
          <p:cNvCxnSpPr>
            <a:cxnSpLocks/>
            <a:stCxn id="84" idx="4"/>
            <a:endCxn id="146" idx="0"/>
          </p:cNvCxnSpPr>
          <p:nvPr/>
        </p:nvCxnSpPr>
        <p:spPr>
          <a:xfrm>
            <a:off x="895721" y="1356872"/>
            <a:ext cx="1585073" cy="783965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7" name="Gerade Verbindung mit Pfeil 176">
            <a:extLst>
              <a:ext uri="{FF2B5EF4-FFF2-40B4-BE49-F238E27FC236}">
                <a16:creationId xmlns:a16="http://schemas.microsoft.com/office/drawing/2014/main" id="{7417A4E1-4F46-44D1-8E39-C5001F92785E}"/>
              </a:ext>
            </a:extLst>
          </p:cNvPr>
          <p:cNvCxnSpPr>
            <a:cxnSpLocks/>
            <a:stCxn id="84" idx="4"/>
            <a:endCxn id="145" idx="0"/>
          </p:cNvCxnSpPr>
          <p:nvPr/>
        </p:nvCxnSpPr>
        <p:spPr>
          <a:xfrm>
            <a:off x="895721" y="1356872"/>
            <a:ext cx="150438" cy="783965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5" name="Gerade Verbindung mit Pfeil 174">
            <a:extLst>
              <a:ext uri="{FF2B5EF4-FFF2-40B4-BE49-F238E27FC236}">
                <a16:creationId xmlns:a16="http://schemas.microsoft.com/office/drawing/2014/main" id="{E5650532-22CE-4D9C-9BE3-8861FE95F18E}"/>
              </a:ext>
            </a:extLst>
          </p:cNvPr>
          <p:cNvCxnSpPr>
            <a:cxnSpLocks/>
            <a:stCxn id="86" idx="4"/>
            <a:endCxn id="144" idx="0"/>
          </p:cNvCxnSpPr>
          <p:nvPr/>
        </p:nvCxnSpPr>
        <p:spPr>
          <a:xfrm flipH="1">
            <a:off x="6784699" y="1384963"/>
            <a:ext cx="4598869" cy="755874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1" name="Gerade Verbindung mit Pfeil 170">
            <a:extLst>
              <a:ext uri="{FF2B5EF4-FFF2-40B4-BE49-F238E27FC236}">
                <a16:creationId xmlns:a16="http://schemas.microsoft.com/office/drawing/2014/main" id="{D1DB4FC2-FD4A-43DE-AE1C-83BC368308BA}"/>
              </a:ext>
            </a:extLst>
          </p:cNvPr>
          <p:cNvCxnSpPr>
            <a:cxnSpLocks/>
            <a:stCxn id="86" idx="4"/>
            <a:endCxn id="150" idx="0"/>
          </p:cNvCxnSpPr>
          <p:nvPr/>
        </p:nvCxnSpPr>
        <p:spPr>
          <a:xfrm flipH="1">
            <a:off x="9653969" y="1384963"/>
            <a:ext cx="1729599" cy="755874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9" name="Gerade Verbindung mit Pfeil 188">
            <a:extLst>
              <a:ext uri="{FF2B5EF4-FFF2-40B4-BE49-F238E27FC236}">
                <a16:creationId xmlns:a16="http://schemas.microsoft.com/office/drawing/2014/main" id="{A277EC33-1B28-494D-9148-E28B55B146E8}"/>
              </a:ext>
            </a:extLst>
          </p:cNvPr>
          <p:cNvCxnSpPr>
            <a:cxnSpLocks/>
            <a:stCxn id="86" idx="4"/>
            <a:endCxn id="81" idx="0"/>
          </p:cNvCxnSpPr>
          <p:nvPr/>
        </p:nvCxnSpPr>
        <p:spPr>
          <a:xfrm flipH="1">
            <a:off x="8219334" y="1384963"/>
            <a:ext cx="3164234" cy="755874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7" name="Gerade Verbindung mit Pfeil 186">
            <a:extLst>
              <a:ext uri="{FF2B5EF4-FFF2-40B4-BE49-F238E27FC236}">
                <a16:creationId xmlns:a16="http://schemas.microsoft.com/office/drawing/2014/main" id="{501CBF2F-2ED7-4DFD-A64C-811BDD363ECE}"/>
              </a:ext>
            </a:extLst>
          </p:cNvPr>
          <p:cNvCxnSpPr>
            <a:cxnSpLocks/>
            <a:stCxn id="84" idx="4"/>
            <a:endCxn id="76" idx="0"/>
          </p:cNvCxnSpPr>
          <p:nvPr/>
        </p:nvCxnSpPr>
        <p:spPr>
          <a:xfrm>
            <a:off x="895721" y="1356872"/>
            <a:ext cx="4454343" cy="783965"/>
          </a:xfrm>
          <a:prstGeom prst="straightConnector1">
            <a:avLst/>
          </a:prstGeom>
          <a:ln w="15875">
            <a:tailEnd type="triangle" w="med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4579B457-577C-47F3-AC46-7D03A820288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think-cell Folie" r:id="rId5" imgW="410" imgH="409" progId="TCLayout.ActiveDocument.1">
                  <p:embed/>
                </p:oleObj>
              </mc:Choice>
              <mc:Fallback>
                <p:oleObj name="think-cell Folie" r:id="rId5" imgW="410" imgH="409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4579B457-577C-47F3-AC46-7D03A82028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4252E41C-7EDE-4408-AD3E-CD4BDF7057B1}"/>
              </a:ext>
            </a:extLst>
          </p:cNvPr>
          <p:cNvSpPr/>
          <p:nvPr/>
        </p:nvSpPr>
        <p:spPr>
          <a:xfrm>
            <a:off x="0" y="7525781"/>
            <a:ext cx="1270000" cy="1538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endParaRPr lang="de-DE" sz="1000">
              <a:solidFill>
                <a:srgbClr val="000000"/>
              </a:solidFill>
            </a:endParaRP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DDAA2113-9CA2-4882-86C7-2E1B618A8BBD}"/>
              </a:ext>
            </a:extLst>
          </p:cNvPr>
          <p:cNvSpPr/>
          <p:nvPr/>
        </p:nvSpPr>
        <p:spPr>
          <a:xfrm>
            <a:off x="9613494" y="7259335"/>
            <a:ext cx="1270000" cy="1538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endParaRPr lang="de-DE" sz="1000">
              <a:solidFill>
                <a:srgbClr val="000000"/>
              </a:solidFill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7F79365B-BAC1-43CF-BA3F-CF9C43A75221}"/>
              </a:ext>
            </a:extLst>
          </p:cNvPr>
          <p:cNvSpPr/>
          <p:nvPr/>
        </p:nvSpPr>
        <p:spPr>
          <a:xfrm>
            <a:off x="9613494" y="7259335"/>
            <a:ext cx="1270000" cy="1538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endParaRPr lang="de-DE" sz="1000">
              <a:solidFill>
                <a:srgbClr val="000000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CAC1DA7-6C07-4DB5-B32D-C77EE8164271}"/>
              </a:ext>
            </a:extLst>
          </p:cNvPr>
          <p:cNvSpPr/>
          <p:nvPr/>
        </p:nvSpPr>
        <p:spPr>
          <a:xfrm>
            <a:off x="0" y="0"/>
            <a:ext cx="12192000" cy="2009562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196404C7-68AA-476C-8348-153918C0A21C}"/>
              </a:ext>
            </a:extLst>
          </p:cNvPr>
          <p:cNvSpPr/>
          <p:nvPr/>
        </p:nvSpPr>
        <p:spPr>
          <a:xfrm>
            <a:off x="0" y="3760385"/>
            <a:ext cx="12145397" cy="3112705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9" name="Group 192">
            <a:extLst>
              <a:ext uri="{FF2B5EF4-FFF2-40B4-BE49-F238E27FC236}">
                <a16:creationId xmlns:a16="http://schemas.microsoft.com/office/drawing/2014/main" id="{878A24C6-70EC-475C-A0B2-2100DEF804F4}"/>
              </a:ext>
            </a:extLst>
          </p:cNvPr>
          <p:cNvGrpSpPr/>
          <p:nvPr/>
        </p:nvGrpSpPr>
        <p:grpSpPr>
          <a:xfrm>
            <a:off x="0" y="1246120"/>
            <a:ext cx="12192000" cy="4590226"/>
            <a:chOff x="88901" y="2077623"/>
            <a:chExt cx="12041554" cy="1722465"/>
          </a:xfrm>
        </p:grpSpPr>
        <p:sp>
          <p:nvSpPr>
            <p:cNvPr id="110" name="Rechteck 109">
              <a:extLst>
                <a:ext uri="{FF2B5EF4-FFF2-40B4-BE49-F238E27FC236}">
                  <a16:creationId xmlns:a16="http://schemas.microsoft.com/office/drawing/2014/main" id="{E800CDD8-C40D-46A5-AE08-168C7BDF02F1}"/>
                </a:ext>
              </a:extLst>
            </p:cNvPr>
            <p:cNvSpPr/>
            <p:nvPr/>
          </p:nvSpPr>
          <p:spPr>
            <a:xfrm>
              <a:off x="88901" y="2077623"/>
              <a:ext cx="12041554" cy="17224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GB" sz="2800" b="1" dirty="0">
                  <a:solidFill>
                    <a:schemeClr val="tx1"/>
                  </a:solidFill>
                </a:rPr>
                <a:t>Operational objectives </a:t>
              </a:r>
            </a:p>
          </p:txBody>
        </p:sp>
        <p:grpSp>
          <p:nvGrpSpPr>
            <p:cNvPr id="111" name="Group 191">
              <a:extLst>
                <a:ext uri="{FF2B5EF4-FFF2-40B4-BE49-F238E27FC236}">
                  <a16:creationId xmlns:a16="http://schemas.microsoft.com/office/drawing/2014/main" id="{64AB210A-406E-4A09-8375-96F1B1AA3091}"/>
                </a:ext>
              </a:extLst>
            </p:cNvPr>
            <p:cNvGrpSpPr/>
            <p:nvPr/>
          </p:nvGrpSpPr>
          <p:grpSpPr>
            <a:xfrm>
              <a:off x="224795" y="2170917"/>
              <a:ext cx="11726163" cy="1303272"/>
              <a:chOff x="75935" y="2170917"/>
              <a:chExt cx="11726163" cy="1303272"/>
            </a:xfrm>
          </p:grpSpPr>
          <p:sp>
            <p:nvSpPr>
              <p:cNvPr id="112" name="Rechteck 111">
                <a:extLst>
                  <a:ext uri="{FF2B5EF4-FFF2-40B4-BE49-F238E27FC236}">
                    <a16:creationId xmlns:a16="http://schemas.microsoft.com/office/drawing/2014/main" id="{15BED767-F07A-47EE-B11F-84CE7083116F}"/>
                  </a:ext>
                </a:extLst>
              </p:cNvPr>
              <p:cNvSpPr/>
              <p:nvPr/>
            </p:nvSpPr>
            <p:spPr>
              <a:xfrm>
                <a:off x="6003286" y="2172240"/>
                <a:ext cx="1332000" cy="1296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>
                    <a:solidFill>
                      <a:schemeClr val="bg1"/>
                    </a:solidFill>
                  </a:rPr>
                  <a:t>Accelerate </a:t>
                </a:r>
                <a:r>
                  <a:rPr lang="en-GB" dirty="0">
                    <a:solidFill>
                      <a:schemeClr val="bg1"/>
                    </a:solidFill>
                  </a:rPr>
                  <a:t>digital transformation and </a:t>
                </a:r>
                <a:r>
                  <a:rPr lang="en-GB" sz="2400" b="1" dirty="0">
                    <a:solidFill>
                      <a:schemeClr val="bg1"/>
                    </a:solidFill>
                  </a:rPr>
                  <a:t>uptake</a:t>
                </a:r>
                <a:r>
                  <a:rPr lang="en-GB" dirty="0">
                    <a:solidFill>
                      <a:schemeClr val="bg1"/>
                    </a:solidFill>
                  </a:rPr>
                  <a:t> of industry in </a:t>
                </a:r>
                <a:r>
                  <a:rPr lang="en-GB" sz="2400" b="1" dirty="0">
                    <a:solidFill>
                      <a:schemeClr val="bg1"/>
                    </a:solidFill>
                  </a:rPr>
                  <a:t>all sectors</a:t>
                </a:r>
                <a:endParaRPr lang="de-D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Rechteck 112">
                <a:extLst>
                  <a:ext uri="{FF2B5EF4-FFF2-40B4-BE49-F238E27FC236}">
                    <a16:creationId xmlns:a16="http://schemas.microsoft.com/office/drawing/2014/main" id="{A5E84A5B-8597-4424-8287-D65418BB3FBF}"/>
                  </a:ext>
                </a:extLst>
              </p:cNvPr>
              <p:cNvSpPr/>
              <p:nvPr/>
            </p:nvSpPr>
            <p:spPr>
              <a:xfrm>
                <a:off x="75935" y="2170917"/>
                <a:ext cx="1332000" cy="1296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>
                    <a:solidFill>
                      <a:schemeClr val="bg1"/>
                    </a:solidFill>
                  </a:rPr>
                  <a:t>Lead </a:t>
                </a:r>
                <a:r>
                  <a:rPr lang="en-GB" dirty="0">
                    <a:solidFill>
                      <a:schemeClr val="bg1"/>
                    </a:solidFill>
                  </a:rPr>
                  <a:t>and support </a:t>
                </a:r>
                <a:r>
                  <a:rPr lang="en-GB" sz="2400" b="1" dirty="0">
                    <a:solidFill>
                      <a:schemeClr val="bg1"/>
                    </a:solidFill>
                  </a:rPr>
                  <a:t>research </a:t>
                </a:r>
                <a:r>
                  <a:rPr lang="en-GB" dirty="0">
                    <a:solidFill>
                      <a:schemeClr val="bg1"/>
                    </a:solidFill>
                  </a:rPr>
                  <a:t>beyond  state-of-the-art around AI, Data and Robotics </a:t>
                </a:r>
                <a:endParaRPr lang="de-D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Rechteck 113">
                <a:extLst>
                  <a:ext uri="{FF2B5EF4-FFF2-40B4-BE49-F238E27FC236}">
                    <a16:creationId xmlns:a16="http://schemas.microsoft.com/office/drawing/2014/main" id="{982AD898-8B2E-4088-ACD5-4E52009F602B}"/>
                  </a:ext>
                </a:extLst>
              </p:cNvPr>
              <p:cNvSpPr/>
              <p:nvPr/>
            </p:nvSpPr>
            <p:spPr>
              <a:xfrm>
                <a:off x="1491526" y="2170917"/>
                <a:ext cx="1332000" cy="1296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>
                    <a:solidFill>
                      <a:schemeClr val="bg1"/>
                    </a:solidFill>
                  </a:rPr>
                  <a:t>Integrate </a:t>
                </a:r>
                <a:r>
                  <a:rPr lang="en-GB" dirty="0">
                    <a:solidFill>
                      <a:schemeClr val="bg1"/>
                    </a:solidFill>
                  </a:rPr>
                  <a:t>and </a:t>
                </a:r>
                <a:r>
                  <a:rPr lang="en-GB" sz="2400" b="1" dirty="0">
                    <a:solidFill>
                      <a:schemeClr val="bg1"/>
                    </a:solidFill>
                  </a:rPr>
                  <a:t>build</a:t>
                </a:r>
                <a:r>
                  <a:rPr lang="en-GB" dirty="0">
                    <a:solidFill>
                      <a:schemeClr val="bg1"/>
                    </a:solidFill>
                  </a:rPr>
                  <a:t> </a:t>
                </a:r>
                <a:r>
                  <a:rPr lang="en-GB" sz="2400" b="1" dirty="0">
                    <a:solidFill>
                      <a:schemeClr val="bg1"/>
                    </a:solidFill>
                  </a:rPr>
                  <a:t>systems  </a:t>
                </a:r>
                <a:r>
                  <a:rPr lang="en-GB" dirty="0">
                    <a:solidFill>
                      <a:schemeClr val="bg1"/>
                    </a:solidFill>
                  </a:rPr>
                  <a:t>around  AI, Data and Robotics </a:t>
                </a:r>
              </a:p>
            </p:txBody>
          </p:sp>
          <p:sp>
            <p:nvSpPr>
              <p:cNvPr id="115" name="Rechteck 114">
                <a:extLst>
                  <a:ext uri="{FF2B5EF4-FFF2-40B4-BE49-F238E27FC236}">
                    <a16:creationId xmlns:a16="http://schemas.microsoft.com/office/drawing/2014/main" id="{1BB4314C-2FCD-4A98-98A0-8745C0F6112D}"/>
                  </a:ext>
                </a:extLst>
              </p:cNvPr>
              <p:cNvSpPr/>
              <p:nvPr/>
            </p:nvSpPr>
            <p:spPr>
              <a:xfrm>
                <a:off x="2916256" y="2170917"/>
                <a:ext cx="1434635" cy="1296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 </a:t>
                </a:r>
                <a:r>
                  <a:rPr lang="en-GB" sz="2000" b="1" dirty="0">
                    <a:solidFill>
                      <a:schemeClr val="bg1"/>
                    </a:solidFill>
                  </a:rPr>
                  <a:t>Collaborate </a:t>
                </a:r>
                <a:r>
                  <a:rPr lang="en-GB" dirty="0">
                    <a:solidFill>
                      <a:schemeClr val="bg1"/>
                    </a:solidFill>
                  </a:rPr>
                  <a:t>with other </a:t>
                </a:r>
                <a:r>
                  <a:rPr lang="en-GB" sz="2000" b="1" dirty="0">
                    <a:solidFill>
                      <a:schemeClr val="bg1"/>
                    </a:solidFill>
                  </a:rPr>
                  <a:t>horizontal </a:t>
                </a:r>
                <a:r>
                  <a:rPr lang="en-GB" dirty="0">
                    <a:solidFill>
                      <a:schemeClr val="bg1"/>
                    </a:solidFill>
                  </a:rPr>
                  <a:t>and</a:t>
                </a:r>
                <a:r>
                  <a:rPr lang="en-GB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n-GB" sz="2000" b="1" dirty="0">
                    <a:solidFill>
                      <a:schemeClr val="bg1"/>
                    </a:solidFill>
                  </a:rPr>
                  <a:t>vertical </a:t>
                </a:r>
                <a:r>
                  <a:rPr lang="en-GB" dirty="0">
                    <a:solidFill>
                      <a:schemeClr val="bg1"/>
                    </a:solidFill>
                  </a:rPr>
                  <a:t>communities</a:t>
                </a:r>
              </a:p>
            </p:txBody>
          </p:sp>
          <p:sp>
            <p:nvSpPr>
              <p:cNvPr id="116" name="Rechteck 115">
                <a:extLst>
                  <a:ext uri="{FF2B5EF4-FFF2-40B4-BE49-F238E27FC236}">
                    <a16:creationId xmlns:a16="http://schemas.microsoft.com/office/drawing/2014/main" id="{EA6B8125-CA93-4490-83D1-81F5D9381F04}"/>
                  </a:ext>
                </a:extLst>
              </p:cNvPr>
              <p:cNvSpPr/>
              <p:nvPr/>
            </p:nvSpPr>
            <p:spPr>
              <a:xfrm>
                <a:off x="8903808" y="2172240"/>
                <a:ext cx="1455903" cy="1296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Work towards aligning </a:t>
                </a:r>
                <a:r>
                  <a:rPr lang="en-GB" sz="2000" b="1" dirty="0">
                    <a:solidFill>
                      <a:schemeClr val="bg1"/>
                    </a:solidFill>
                  </a:rPr>
                  <a:t>legal foundations standards </a:t>
                </a:r>
                <a:r>
                  <a:rPr lang="en-GB" sz="2000" dirty="0">
                    <a:solidFill>
                      <a:schemeClr val="bg1"/>
                    </a:solidFill>
                  </a:rPr>
                  <a:t>&amp; </a:t>
                </a:r>
                <a:r>
                  <a:rPr lang="en-GB" sz="2000" b="1" dirty="0">
                    <a:solidFill>
                      <a:schemeClr val="bg1"/>
                    </a:solidFill>
                  </a:rPr>
                  <a:t>regulations</a:t>
                </a:r>
              </a:p>
            </p:txBody>
          </p:sp>
          <p:sp>
            <p:nvSpPr>
              <p:cNvPr id="117" name="Rechteck 116">
                <a:extLst>
                  <a:ext uri="{FF2B5EF4-FFF2-40B4-BE49-F238E27FC236}">
                    <a16:creationId xmlns:a16="http://schemas.microsoft.com/office/drawing/2014/main" id="{71B5EDCB-7E18-4724-81D7-29FB8A029199}"/>
                  </a:ext>
                </a:extLst>
              </p:cNvPr>
              <p:cNvSpPr/>
              <p:nvPr/>
            </p:nvSpPr>
            <p:spPr>
              <a:xfrm>
                <a:off x="4465013" y="2170917"/>
                <a:ext cx="1434634" cy="1296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>
                    <a:solidFill>
                      <a:schemeClr val="bg1"/>
                    </a:solidFill>
                  </a:rPr>
                  <a:t>Promote SMEs </a:t>
                </a:r>
                <a:endParaRPr lang="en-GB" sz="24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and</a:t>
                </a:r>
              </a:p>
              <a:p>
                <a:pPr algn="ctr"/>
                <a:r>
                  <a:rPr lang="en-GB" sz="2000" b="1" dirty="0">
                    <a:solidFill>
                      <a:schemeClr val="bg1"/>
                    </a:solidFill>
                  </a:rPr>
                  <a:t>stimulate investment</a:t>
                </a:r>
                <a:endParaRPr lang="de-DE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8" name="Rechteck 117">
                <a:extLst>
                  <a:ext uri="{FF2B5EF4-FFF2-40B4-BE49-F238E27FC236}">
                    <a16:creationId xmlns:a16="http://schemas.microsoft.com/office/drawing/2014/main" id="{89791013-0B3A-4983-82B4-74F923A0F6EC}"/>
                  </a:ext>
                </a:extLst>
              </p:cNvPr>
              <p:cNvSpPr/>
              <p:nvPr/>
            </p:nvSpPr>
            <p:spPr>
              <a:xfrm>
                <a:off x="7453448" y="2178189"/>
                <a:ext cx="1332000" cy="1296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Foster </a:t>
                </a:r>
                <a:r>
                  <a:rPr lang="en-GB" sz="2000" b="1" dirty="0">
                    <a:solidFill>
                      <a:schemeClr val="bg1"/>
                    </a:solidFill>
                  </a:rPr>
                  <a:t>AI Skill building  </a:t>
                </a:r>
              </a:p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&amp;</a:t>
                </a:r>
              </a:p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 strengthen </a:t>
                </a:r>
                <a:r>
                  <a:rPr lang="en-GB" sz="2000" b="1" dirty="0">
                    <a:solidFill>
                      <a:schemeClr val="bg1"/>
                    </a:solidFill>
                  </a:rPr>
                  <a:t>societal awareness</a:t>
                </a:r>
              </a:p>
            </p:txBody>
          </p:sp>
          <p:sp>
            <p:nvSpPr>
              <p:cNvPr id="119" name="Rechteck 118">
                <a:extLst>
                  <a:ext uri="{FF2B5EF4-FFF2-40B4-BE49-F238E27FC236}">
                    <a16:creationId xmlns:a16="http://schemas.microsoft.com/office/drawing/2014/main" id="{1D1A2848-2A8F-415E-BFFF-BB47BBA2FC21}"/>
                  </a:ext>
                </a:extLst>
              </p:cNvPr>
              <p:cNvSpPr/>
              <p:nvPr/>
            </p:nvSpPr>
            <p:spPr>
              <a:xfrm>
                <a:off x="10470098" y="2172240"/>
                <a:ext cx="1332000" cy="1296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Develop and implement mechanisms to create an </a:t>
                </a:r>
                <a:r>
                  <a:rPr lang="en-GB" sz="2000" b="1" dirty="0">
                    <a:solidFill>
                      <a:schemeClr val="bg1"/>
                    </a:solidFill>
                  </a:rPr>
                  <a:t>effective</a:t>
                </a:r>
                <a:r>
                  <a:rPr lang="en-GB" dirty="0">
                    <a:solidFill>
                      <a:schemeClr val="bg1"/>
                    </a:solidFill>
                  </a:rPr>
                  <a:t> &amp; accessible   </a:t>
                </a:r>
                <a:r>
                  <a:rPr lang="en-GB" sz="2000" b="1" dirty="0">
                    <a:solidFill>
                      <a:schemeClr val="bg1"/>
                    </a:solidFill>
                  </a:rPr>
                  <a:t>ecosystem</a:t>
                </a:r>
                <a:endParaRPr lang="de-DE" i="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88457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NmPWhAenElAzMd5aqNYp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NmPWhAenElAzMd5aqNYp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NmPWhAenElAzMd5aqNY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MMINaaYdK4vZ9IEjMgjo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nOw3I7neJZ7cGvSqMZj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t4yK2mRDG4PUDEgohGY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 PPP" id="{2C06DF9C-7793-4541-B935-C7E9D3D6E264}" vid="{EDDBE203-8F22-3642-B390-0D44B992B8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0</TotalTime>
  <Words>1553</Words>
  <Application>Microsoft Office PowerPoint</Application>
  <PresentationFormat>Breitbild</PresentationFormat>
  <Paragraphs>165</Paragraphs>
  <Slides>16</Slides>
  <Notes>12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Arial</vt:lpstr>
      <vt:lpstr>Calibri</vt:lpstr>
      <vt:lpstr>Gotham Light Regular</vt:lpstr>
      <vt:lpstr>Gotham Medium Regular</vt:lpstr>
      <vt:lpstr>Montserrat</vt:lpstr>
      <vt:lpstr>Custom Design</vt:lpstr>
      <vt:lpstr>think-cell Folie</vt:lpstr>
      <vt:lpstr>The new partnership on AI, Data and Robotics in Europe  EGI Conference 2020 November 4th, 2020 Sonja Zillner, Siemens, SRIDA Lead BDVA</vt:lpstr>
      <vt:lpstr>Holistic view needed!</vt:lpstr>
      <vt:lpstr>Partnership: history of preparation and next steps roadmap</vt:lpstr>
      <vt:lpstr>Guiding principles for successful partnership</vt:lpstr>
      <vt:lpstr>Partnership General Objectives </vt:lpstr>
      <vt:lpstr>AI, Data and Robotics Opportunities exist across sectors</vt:lpstr>
      <vt:lpstr>Adoption challenges: Open collaboration needed!</vt:lpstr>
      <vt:lpstr>PowerPoint-Präsentation</vt:lpstr>
      <vt:lpstr>PowerPoint-Präsentation</vt:lpstr>
      <vt:lpstr>PowerPoint-Präsentation</vt:lpstr>
      <vt:lpstr>PowerPoint-Präsentation</vt:lpstr>
      <vt:lpstr>European AI, Data and Robotics Framework…</vt:lpstr>
      <vt:lpstr>AI, Data and Robotics Innovation Ecosystem Enablers…</vt:lpstr>
      <vt:lpstr>Cross-Sectorial AI, Data and Robotics Technology Enablers...</vt:lpstr>
      <vt:lpstr>Link to documents and press releases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>C_Unrestricted</cp:keywords>
  <dc:description/>
  <cp:lastModifiedBy/>
  <cp:revision>1</cp:revision>
  <dcterms:created xsi:type="dcterms:W3CDTF">2019-09-14T23:36:23Z</dcterms:created>
  <dcterms:modified xsi:type="dcterms:W3CDTF">2020-11-03T20:31:51Z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Document Confidentiality">
    <vt:lpwstr>Unrestricted</vt:lpwstr>
  </property>
  <property fmtid="{D5CDD505-2E9C-101B-9397-08002B2CF9AE}" pid="4" name="MSIP_Label_a59b6cd5-d141-4a33-8bf1-0ca04484304f_Enabled">
    <vt:lpwstr>true</vt:lpwstr>
  </property>
  <property fmtid="{D5CDD505-2E9C-101B-9397-08002B2CF9AE}" pid="5" name="MSIP_Label_a59b6cd5-d141-4a33-8bf1-0ca04484304f_SetDate">
    <vt:lpwstr>2020-11-03T20:31:50Z</vt:lpwstr>
  </property>
  <property fmtid="{D5CDD505-2E9C-101B-9397-08002B2CF9AE}" pid="6" name="MSIP_Label_a59b6cd5-d141-4a33-8bf1-0ca04484304f_Method">
    <vt:lpwstr>Standard</vt:lpwstr>
  </property>
  <property fmtid="{D5CDD505-2E9C-101B-9397-08002B2CF9AE}" pid="7" name="MSIP_Label_a59b6cd5-d141-4a33-8bf1-0ca04484304f_Name">
    <vt:lpwstr>restricted-default</vt:lpwstr>
  </property>
  <property fmtid="{D5CDD505-2E9C-101B-9397-08002B2CF9AE}" pid="8" name="MSIP_Label_a59b6cd5-d141-4a33-8bf1-0ca04484304f_SiteId">
    <vt:lpwstr>38ae3bcd-9579-4fd4-adda-b42e1495d55a</vt:lpwstr>
  </property>
  <property fmtid="{D5CDD505-2E9C-101B-9397-08002B2CF9AE}" pid="9" name="MSIP_Label_a59b6cd5-d141-4a33-8bf1-0ca04484304f_ActionId">
    <vt:lpwstr>7a2bb9f3-3dfe-4b14-8918-3a688540344c</vt:lpwstr>
  </property>
  <property fmtid="{D5CDD505-2E9C-101B-9397-08002B2CF9AE}" pid="10" name="MSIP_Label_a59b6cd5-d141-4a33-8bf1-0ca04484304f_ContentBits">
    <vt:lpwstr>0</vt:lpwstr>
  </property>
  <property fmtid="{D5CDD505-2E9C-101B-9397-08002B2CF9AE}" pid="11" name="Document_Confidentiality">
    <vt:lpwstr>Restricted</vt:lpwstr>
  </property>
</Properties>
</file>