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80" r:id="rId4"/>
    <p:sldId id="277" r:id="rId5"/>
    <p:sldId id="294" r:id="rId6"/>
    <p:sldId id="323" r:id="rId7"/>
    <p:sldId id="320" r:id="rId8"/>
    <p:sldId id="295" r:id="rId9"/>
    <p:sldId id="313" r:id="rId10"/>
    <p:sldId id="314" r:id="rId11"/>
    <p:sldId id="319" r:id="rId12"/>
    <p:sldId id="321" r:id="rId13"/>
    <p:sldId id="322" r:id="rId14"/>
    <p:sldId id="296" r:id="rId15"/>
    <p:sldId id="297" r:id="rId16"/>
    <p:sldId id="306" r:id="rId17"/>
    <p:sldId id="302" r:id="rId18"/>
    <p:sldId id="303" r:id="rId19"/>
    <p:sldId id="304" r:id="rId20"/>
    <p:sldId id="305" r:id="rId21"/>
    <p:sldId id="308" r:id="rId22"/>
    <p:sldId id="261" r:id="rId23"/>
    <p:sldId id="324" r:id="rId24"/>
    <p:sldId id="325" r:id="rId25"/>
    <p:sldId id="326" r:id="rId2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46A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82"/>
  </p:normalViewPr>
  <p:slideViewPr>
    <p:cSldViewPr snapToGrid="0" snapToObjects="1" showGuides="1">
      <p:cViewPr varScale="1">
        <p:scale>
          <a:sx n="83" d="100"/>
          <a:sy n="83" d="100"/>
        </p:scale>
        <p:origin x="686" y="67"/>
      </p:cViewPr>
      <p:guideLst>
        <p:guide orient="horz" pos="2183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6948B-C59D-0C44-9E87-CA9F60216CD3}" type="datetimeFigureOut">
              <a:rPr lang="en-DE" smtClean="0"/>
              <a:t>11/03/2020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ED2F7-CF4E-4749-9D2F-0FCBC0F31F47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135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ED2F7-CF4E-4749-9D2F-0FCBC0F31F47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0499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ED2F7-CF4E-4749-9D2F-0FCBC0F31F47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4511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975"/>
              </a:spcAft>
              <a:buClr>
                <a:schemeClr val="accent1"/>
              </a:buClr>
            </a:pPr>
            <a:endParaRPr lang="de-DE" sz="13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ED2F7-CF4E-4749-9D2F-0FCBC0F31F47}" type="slidenum">
              <a:rPr lang="en-DE" smtClean="0"/>
              <a:t>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7921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92F1814-8DB7-CF4E-AA86-208FDE5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355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1676F5-58FB-F347-B509-07AD4A9C5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570" y="804980"/>
            <a:ext cx="4789714" cy="1915886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F2F6E8A-F8A6-F74B-9413-53A99E506E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38600" y="4672015"/>
            <a:ext cx="4114800" cy="12144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 dirty="0"/>
              <a:t>Max </a:t>
            </a:r>
            <a:r>
              <a:rPr lang="en-GB" dirty="0" err="1"/>
              <a:t>Mustermann</a:t>
            </a:r>
            <a:endParaRPr lang="en-GB" dirty="0"/>
          </a:p>
          <a:p>
            <a:pPr lvl="0"/>
            <a:r>
              <a:rPr lang="en-GB" dirty="0"/>
              <a:t>Company XYZ</a:t>
            </a:r>
          </a:p>
          <a:p>
            <a:pPr lvl="0"/>
            <a:r>
              <a:rPr lang="en-GB" dirty="0"/>
              <a:t>Work Package 6</a:t>
            </a:r>
            <a:endParaRPr lang="en-DE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F9FEF-D461-7E49-96F2-B3639BDB57F9}"/>
              </a:ext>
            </a:extLst>
          </p:cNvPr>
          <p:cNvSpPr/>
          <p:nvPr userDrawn="1"/>
        </p:nvSpPr>
        <p:spPr>
          <a:xfrm>
            <a:off x="11067863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651F87-F66D-D24E-A425-2E8D4540D9A4}"/>
              </a:ext>
            </a:extLst>
          </p:cNvPr>
          <p:cNvSpPr/>
          <p:nvPr userDrawn="1"/>
        </p:nvSpPr>
        <p:spPr>
          <a:xfrm>
            <a:off x="11360252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B66301-DA90-1B43-BBB4-668EC9D90E55}"/>
              </a:ext>
            </a:extLst>
          </p:cNvPr>
          <p:cNvSpPr/>
          <p:nvPr userDrawn="1"/>
        </p:nvSpPr>
        <p:spPr>
          <a:xfrm>
            <a:off x="1165264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46613C-2BF0-F74E-9D35-6AC39D36FE60}"/>
              </a:ext>
            </a:extLst>
          </p:cNvPr>
          <p:cNvSpPr/>
          <p:nvPr userDrawn="1"/>
        </p:nvSpPr>
        <p:spPr>
          <a:xfrm>
            <a:off x="11945030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70CDCD-5B9C-2C4E-B36D-6C0A185259F5}"/>
              </a:ext>
            </a:extLst>
          </p:cNvPr>
          <p:cNvSpPr/>
          <p:nvPr userDrawn="1"/>
        </p:nvSpPr>
        <p:spPr>
          <a:xfrm>
            <a:off x="9898307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75BC4-CC2A-D44F-A7B8-F601B2CA69B4}"/>
              </a:ext>
            </a:extLst>
          </p:cNvPr>
          <p:cNvSpPr/>
          <p:nvPr userDrawn="1"/>
        </p:nvSpPr>
        <p:spPr>
          <a:xfrm>
            <a:off x="1019069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ADDC20-22DD-F741-8947-AD68B8F7CCC4}"/>
              </a:ext>
            </a:extLst>
          </p:cNvPr>
          <p:cNvSpPr/>
          <p:nvPr userDrawn="1"/>
        </p:nvSpPr>
        <p:spPr>
          <a:xfrm>
            <a:off x="10483085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CEC9A-E2E2-8D41-B939-CB4046EF4871}"/>
              </a:ext>
            </a:extLst>
          </p:cNvPr>
          <p:cNvSpPr/>
          <p:nvPr userDrawn="1"/>
        </p:nvSpPr>
        <p:spPr>
          <a:xfrm>
            <a:off x="10775474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927948-4CE9-AF4F-8273-BFA358F9700A}"/>
              </a:ext>
            </a:extLst>
          </p:cNvPr>
          <p:cNvSpPr/>
          <p:nvPr userDrawn="1"/>
        </p:nvSpPr>
        <p:spPr>
          <a:xfrm>
            <a:off x="872875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186DBF-819A-A543-AE24-EEB8D4FC4344}"/>
              </a:ext>
            </a:extLst>
          </p:cNvPr>
          <p:cNvSpPr/>
          <p:nvPr userDrawn="1"/>
        </p:nvSpPr>
        <p:spPr>
          <a:xfrm>
            <a:off x="9021140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D4F897-1EE0-BC40-8269-72C0FF11D338}"/>
              </a:ext>
            </a:extLst>
          </p:cNvPr>
          <p:cNvSpPr/>
          <p:nvPr userDrawn="1"/>
        </p:nvSpPr>
        <p:spPr>
          <a:xfrm>
            <a:off x="9313529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621485-377C-A443-9D8E-622CFA3C9E69}"/>
              </a:ext>
            </a:extLst>
          </p:cNvPr>
          <p:cNvSpPr/>
          <p:nvPr userDrawn="1"/>
        </p:nvSpPr>
        <p:spPr>
          <a:xfrm>
            <a:off x="9605918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BEC851-BFEB-B049-9BB1-5D2CB6C21656}"/>
              </a:ext>
            </a:extLst>
          </p:cNvPr>
          <p:cNvSpPr/>
          <p:nvPr userDrawn="1"/>
        </p:nvSpPr>
        <p:spPr>
          <a:xfrm>
            <a:off x="2412424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43E34F-2E5A-414A-8008-4831F9CCB5DA}"/>
              </a:ext>
            </a:extLst>
          </p:cNvPr>
          <p:cNvSpPr/>
          <p:nvPr userDrawn="1"/>
        </p:nvSpPr>
        <p:spPr>
          <a:xfrm>
            <a:off x="2704813" y="1668470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5FB61C-C397-8F42-85A7-852BD8F7FF69}"/>
              </a:ext>
            </a:extLst>
          </p:cNvPr>
          <p:cNvSpPr/>
          <p:nvPr userDrawn="1"/>
        </p:nvSpPr>
        <p:spPr>
          <a:xfrm>
            <a:off x="2997202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4087EE-6516-8F41-A583-C43A81A23B8D}"/>
              </a:ext>
            </a:extLst>
          </p:cNvPr>
          <p:cNvSpPr/>
          <p:nvPr userDrawn="1"/>
        </p:nvSpPr>
        <p:spPr>
          <a:xfrm>
            <a:off x="3289591" y="1668470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5758066-6E1C-B548-BD43-980B8D2AB79E}"/>
              </a:ext>
            </a:extLst>
          </p:cNvPr>
          <p:cNvSpPr/>
          <p:nvPr userDrawn="1"/>
        </p:nvSpPr>
        <p:spPr>
          <a:xfrm>
            <a:off x="1242868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AA68AF-4503-2745-B86A-11E23C4AF7DC}"/>
              </a:ext>
            </a:extLst>
          </p:cNvPr>
          <p:cNvSpPr/>
          <p:nvPr userDrawn="1"/>
        </p:nvSpPr>
        <p:spPr>
          <a:xfrm>
            <a:off x="1535257" y="1668470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BD108A2-A88F-4546-9ED6-DB8FB598D0BB}"/>
              </a:ext>
            </a:extLst>
          </p:cNvPr>
          <p:cNvSpPr/>
          <p:nvPr userDrawn="1"/>
        </p:nvSpPr>
        <p:spPr>
          <a:xfrm>
            <a:off x="1827646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6175A95-7C30-124E-A16A-150523862070}"/>
              </a:ext>
            </a:extLst>
          </p:cNvPr>
          <p:cNvSpPr/>
          <p:nvPr userDrawn="1"/>
        </p:nvSpPr>
        <p:spPr>
          <a:xfrm>
            <a:off x="2120035" y="1668470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5D499B-52B8-BD4B-A113-2651CB9513FC}"/>
              </a:ext>
            </a:extLst>
          </p:cNvPr>
          <p:cNvSpPr/>
          <p:nvPr userDrawn="1"/>
        </p:nvSpPr>
        <p:spPr>
          <a:xfrm>
            <a:off x="73312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A1C214-763A-FE46-8A70-92DC905FE4DA}"/>
              </a:ext>
            </a:extLst>
          </p:cNvPr>
          <p:cNvSpPr/>
          <p:nvPr userDrawn="1"/>
        </p:nvSpPr>
        <p:spPr>
          <a:xfrm>
            <a:off x="365701" y="1668470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700A0F-BCE9-CA40-B9B9-9C1FB99C377A}"/>
              </a:ext>
            </a:extLst>
          </p:cNvPr>
          <p:cNvSpPr/>
          <p:nvPr userDrawn="1"/>
        </p:nvSpPr>
        <p:spPr>
          <a:xfrm>
            <a:off x="658090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EEF186-5501-9A4F-ABFC-3499DC270292}"/>
              </a:ext>
            </a:extLst>
          </p:cNvPr>
          <p:cNvSpPr/>
          <p:nvPr userDrawn="1"/>
        </p:nvSpPr>
        <p:spPr>
          <a:xfrm>
            <a:off x="950479" y="1668470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BCFFAA43-FCA9-1740-9AFF-644CA059B4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E1F844-7E37-5A4D-B22F-AA01E9528554}" type="datetime3">
              <a:rPr lang="de-DE" smtClean="0"/>
              <a:t>03/11/20</a:t>
            </a:fld>
            <a:endParaRPr lang="en-DE"/>
          </a:p>
        </p:txBody>
      </p:sp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86200E1C-E596-EE48-8EA6-D23EC79ACA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ADF57A9E-D9C7-D746-9D02-4C2E2EF255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9564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693E-E1DF-9E4F-96DF-C241D3B9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710C4-5C27-8648-9C2E-BC1A1B9D4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427-53A6-654A-A3FE-C9DA4884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BD79-D2B2-BE4F-A34C-C71424A4F03E}" type="datetime3">
              <a:rPr lang="de-DE" smtClean="0"/>
              <a:t>03/11/20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F41C-6D0A-C24D-B5A3-A280FE72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4826C7-D331-6242-B54B-C1A8BCE1A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A594DA-F65A-5349-9533-90D7FA2C9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0496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C2D35-03CB-D540-8513-0EBAF6A68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4DC03-0A61-294E-94F7-0098F6C8A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1760-A35F-BC4D-BC43-8B203394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FD5D-70FE-7D48-BA84-0AED79C8B4DF}" type="datetime3">
              <a:rPr lang="de-DE" smtClean="0"/>
              <a:t>03/11/20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F1114-49F0-9549-81AA-0B3CBDCF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CFBCB1-DB7D-5A41-9AEA-B413DF743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F095813-576F-7C47-B566-C68C669F6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1616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3C4F-7CFE-F743-BAB0-44C5A0AF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u="none">
                <a:solidFill>
                  <a:srgbClr val="46AA98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3C0A-A6B0-E84A-BAA1-115BB1E77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17761E-6660-0E41-A61D-BCA27104B2CB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4F48D2-3E1F-A24D-832A-655FBCD23CF9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2BE70-7FD9-0A46-BA1D-6288486B99C0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4C8D0E-9FC8-094D-A3B7-0CBC1F218C6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23F321-5D18-BC40-ACE0-0C9CED70C55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78B0C-14C8-684B-BECE-F3213050CD41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D64BE2-98B5-BF4D-8B6C-3B95E4ECE1B8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F028B6-0C76-AF46-9697-6F6EC50155DE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3D2040-A776-F04D-B504-BAE34F6D3AD5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43C3AB-718D-7449-9EC6-DB54AB550A7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058824-A0E4-9D40-9306-6B003FD03275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8E6FEB-3B68-4B4C-AB6B-2FBD4E32A451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92CEE0-79A0-BE45-9980-24D23C262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A8C09AA3-56A0-B24B-AB3F-B8D001A7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9B2CFFB1-431E-6B48-B166-F458678D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1A132C9A-8506-B746-90F5-39FCD52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58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F9B1-550D-2F49-9DA2-07BCDB5E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EA470-A877-6149-9836-51AE3A410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6AA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C219-D9C9-A745-A454-125CCD64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149C-1A24-644F-84AB-F3D39A039211}" type="datetime3">
              <a:rPr lang="de-DE" smtClean="0"/>
              <a:t>03/11/20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60587-B78A-C04F-AEA7-319A38B9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4AB51-0D8E-6046-9A0C-430E2E2D7894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26BF1-B6A8-0745-8318-A3D6325E20EE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5606C-9862-FF48-ACCA-8036489FB3F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2CC9E-9B71-8840-8ADE-98D681E5710B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233CA5-AA29-7649-8239-E5DE1A021E0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B53053-E9E8-1042-B1E1-3C3A0B294EF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CC6362-C8B4-844E-BF83-FD19ABD764E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B741AD-9D27-F84D-9E80-F6DBC0295581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B04540-A75E-024A-94E5-CC299066C734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D3777A-8C78-0840-A1B1-53FA77C0CB8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DDF189-B14B-5243-B8A0-A54AF73BC12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2F13A-741D-1D49-B1EC-2EA7BC855CE9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FA4E49-B243-D14C-97C9-22A96EC3C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3E744B9E-FE74-4846-95C5-2C4D8A769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8593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12072-6D15-3249-942F-1CD0D666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5A526-7948-8E4C-9058-0FF63EAB5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1B669-18D2-9C40-B2DE-5E0F5572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18A12-B406-9444-B275-3AED6876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5AB1-7597-A74C-8432-1A2328984B0F}" type="datetime3">
              <a:rPr lang="de-DE" smtClean="0"/>
              <a:t>03/11/20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C061B-F7B3-0E41-A92C-36D9F6DD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E83BD5-AD55-2049-AEE2-3EDA9394EE5C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92596-E883-724D-A750-38D2147F8776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56FEA7-A4A3-7B47-B946-42574FA79D87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6B37C1-E101-4749-89F4-23FF4BD04854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F6D189-B883-BE42-8E23-54B0885608E3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94E056-77D4-AC41-A8DB-7F1F70703F9B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AD6AB3-0D10-184A-BEC8-0AD06609F659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3A1F7D-4946-1E4D-93F5-071273E4895F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749A27-7D52-7240-AACA-BEA2673F2E0A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2B8B6F-3009-2A4C-B315-E3E4E7CDD952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748E01-C4C3-674C-98B6-C48A163EDC5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6385A4-69B3-0546-B2DB-1EACC7DFC0B4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A64095-E656-8A4C-BA83-309D1D047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9A3FB9CC-FAB4-0449-B330-E97298B96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1103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09EA-E8D5-5F44-90A5-9129247D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9B577-639B-DA41-AD41-82712F118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FE231-0177-F947-868C-A034A367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9FB40-B165-144C-8A00-0D33C7FC4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  <a:highlight>
                  <a:srgbClr val="46AA98"/>
                </a:highligh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627F5-D344-0240-907C-A2F28DD04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1A2AE-9B07-0449-9B4A-CDC8F7C2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6DD-CC67-3949-9541-C67A0F3B3E89}" type="datetime3">
              <a:rPr lang="de-DE" smtClean="0"/>
              <a:t>03/11/20</a:t>
            </a:fld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A9CFF-270F-DD40-B52D-25F443A0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12388-8540-6046-A347-60B4D7BD9B16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96F45-01FE-8C40-A053-CE2C7B18F6F8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B9A07-DD39-8747-A48E-8D6CE7AF9AB2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17010-6A00-8F49-BA31-7BA855E1C37C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B3B4A0-4947-D345-8C47-BCE2664F601A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BEDA11-EE44-D14C-A4C7-7D4E1E67C7E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56AB8D-62C7-D345-9F3D-2F92A3DA12E4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07DCE-EC88-DC43-B45F-BAEDD9A75CCD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7CE30-4F5D-CA4A-8474-1345A7D07F4F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B27D-161A-1D47-AF49-8FB5B2744A4F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4405B-694A-D44D-B4CD-D39F22A00AC6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4B3D9A-4F88-B845-95D2-F944188828C0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AEEB3F-1EF1-E64A-A743-2BDDEEE43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942668D5-4F13-3543-82B5-443DAEEF41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692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CE3D-39DD-E940-AE4E-AD4A2BD1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063CDD-E131-5048-8DF1-FC97291C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C551-BC62-4C45-ABCE-969A1E720E53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44109-91EF-BB41-B23D-B84ECEC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D67C3-8EB0-E545-BB08-33AD433DE389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4CF67-F509-824B-AD59-1B51D811B10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30CFD6-ED58-9C43-AAD4-2287DF6F0343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9FC937-2C0A-874D-85C4-B403C29CD447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B73C4-F2EE-184C-831A-9BDF2EBDB69B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AF807-6254-E24E-BB00-2DAFEB4325C3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553C2-3EEF-374D-B307-2526E00E0E35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96133-9B90-8C4A-8F8F-91DECAA9BF15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D94E1-D4F2-DE4F-8024-D4EED734FF5D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F746E0-4D03-F24F-97AC-A990E244456A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14BBB-D526-3D4A-987F-7AE29AB4632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CA6F1A-0FF7-2C41-BE3D-11AA64BACB88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559E0-964F-0A4C-A250-BFCA052B2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4323EAAC-A83A-AE4D-8BD5-5C816D21D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0985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491ED-997E-6749-B187-B3E1FD92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CD10-5A23-C943-A87A-81F6841E344B}" type="datetime3">
              <a:rPr lang="de-DE" smtClean="0"/>
              <a:t>03/11/20</a:t>
            </a:fld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0B6E7-C0FB-B343-9143-23D0799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C93AC-86D0-484C-A6D2-2F5522FED4F7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79B2C-8861-7644-B77A-A203B0C63B8D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34DC3-2623-FE40-8909-D09C5D949ED9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E7DCC-DD6A-864A-8A94-957AB13483CF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A5D5F-D586-FA43-8E27-0EB9DA9E196C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A8F04-FFC4-3947-8AFD-462E4D381F1D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78766-37A4-944F-AE97-7957338273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5BF0BB-2A9A-284A-87EF-797D7AD1A92A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502729-4527-6549-BB05-E0BF025F9B43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CB2C0-084F-8645-9406-751BFC5A63BC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5277F-53EA-8045-A3CB-4D084585B4DE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CA55E4-1B82-524A-8592-ED79FB5FB4D3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E8AA4B-28A7-324C-970F-C11F84043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02F55940-3AD0-8143-9835-5A5E479CB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396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3C52-4463-A242-822A-5F07334D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2048-D942-9441-8C16-3FA96468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698E1-EB91-F945-98B9-B42CFC854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45588-8312-5E4E-BE9C-7071B481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1E4F-BB48-BB44-A98C-383A4660B253}" type="datetime3">
              <a:rPr lang="de-DE" smtClean="0"/>
              <a:t>03/11/20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A1277-C9B6-AC4D-AAB9-1D7394DA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4B6D0-ED45-5942-9EB0-79CB67718520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9D8B2-B130-864F-A0B4-254CC8C52927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B7570-2D20-B046-A4EB-57374B64CFBA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24AAA7-1B9D-044A-8B07-254E8929EFF0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B8138-DCCD-0840-A049-FE0518C2C749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3C993-7381-8447-BFF7-9CD4CDFA0244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A0A8A-5F0C-1A48-A6E1-E7F780145D40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6778B4-8484-6E44-B5F0-01129FE30172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9A52A1-D9E8-F248-B9FE-E5CA7280F932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A2687-06A5-984F-B11D-75B9777B67A7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F51FF7-A93A-ED40-AB6B-02D51C1801BF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9BD339-F301-A34B-8D9D-995AA179DD9D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E51C3A-B228-EB4A-A002-20FE3E54D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5B1F28FC-B6A5-C948-B598-8979265CF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021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43BE-6166-594A-B190-E041F8DEB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9E36D-80AC-CE43-BDE6-AA9815561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39487-9D0A-4149-B9BC-B67EE8D57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FE4D7-DB4D-6444-B582-9066EB01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5C99-7467-374D-966F-A7F567044BBB}" type="datetime3">
              <a:rPr lang="de-DE" smtClean="0"/>
              <a:t>03/11/20</a:t>
            </a:fld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A5A9-27D0-1B4B-8FC0-DC688779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907A7-7F5E-3540-A467-79B9632B93C3}"/>
              </a:ext>
            </a:extLst>
          </p:cNvPr>
          <p:cNvSpPr/>
          <p:nvPr userDrawn="1"/>
        </p:nvSpPr>
        <p:spPr>
          <a:xfrm>
            <a:off x="2412424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EDF4EA-5028-F849-B87C-0F186A4136FB}"/>
              </a:ext>
            </a:extLst>
          </p:cNvPr>
          <p:cNvSpPr/>
          <p:nvPr userDrawn="1"/>
        </p:nvSpPr>
        <p:spPr>
          <a:xfrm>
            <a:off x="2704813" y="5995549"/>
            <a:ext cx="214312" cy="214312"/>
          </a:xfrm>
          <a:prstGeom prst="rect">
            <a:avLst/>
          </a:prstGeom>
          <a:solidFill>
            <a:srgbClr val="46AA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070E0F-BA01-7E4B-A6D9-AFFBE727F78E}"/>
              </a:ext>
            </a:extLst>
          </p:cNvPr>
          <p:cNvSpPr/>
          <p:nvPr userDrawn="1"/>
        </p:nvSpPr>
        <p:spPr>
          <a:xfrm>
            <a:off x="2997202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D45E4-E4BF-0F4E-9894-63C02466A2CA}"/>
              </a:ext>
            </a:extLst>
          </p:cNvPr>
          <p:cNvSpPr/>
          <p:nvPr userDrawn="1"/>
        </p:nvSpPr>
        <p:spPr>
          <a:xfrm>
            <a:off x="3289591" y="5995549"/>
            <a:ext cx="214312" cy="214312"/>
          </a:xfrm>
          <a:prstGeom prst="rec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10FC27-521B-CE40-903A-6343A620AE28}"/>
              </a:ext>
            </a:extLst>
          </p:cNvPr>
          <p:cNvSpPr/>
          <p:nvPr userDrawn="1"/>
        </p:nvSpPr>
        <p:spPr>
          <a:xfrm>
            <a:off x="1242868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56626-49BE-3148-90B7-7101DD941A4E}"/>
              </a:ext>
            </a:extLst>
          </p:cNvPr>
          <p:cNvSpPr/>
          <p:nvPr userDrawn="1"/>
        </p:nvSpPr>
        <p:spPr>
          <a:xfrm>
            <a:off x="1535257" y="5995549"/>
            <a:ext cx="214312" cy="214312"/>
          </a:xfrm>
          <a:prstGeom prst="rect">
            <a:avLst/>
          </a:prstGeom>
          <a:solidFill>
            <a:srgbClr val="46AA9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D9333-1735-5644-9AE8-70C51AE51183}"/>
              </a:ext>
            </a:extLst>
          </p:cNvPr>
          <p:cNvSpPr/>
          <p:nvPr userDrawn="1"/>
        </p:nvSpPr>
        <p:spPr>
          <a:xfrm>
            <a:off x="1827646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77CE92-EF76-2E44-A351-58BF79A73E0C}"/>
              </a:ext>
            </a:extLst>
          </p:cNvPr>
          <p:cNvSpPr/>
          <p:nvPr userDrawn="1"/>
        </p:nvSpPr>
        <p:spPr>
          <a:xfrm>
            <a:off x="2120035" y="5995549"/>
            <a:ext cx="214312" cy="214312"/>
          </a:xfrm>
          <a:prstGeom prst="rect">
            <a:avLst/>
          </a:prstGeom>
          <a:solidFill>
            <a:srgbClr val="46AA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1665C-6F9B-6D40-BFF9-DA222D5D3EB0}"/>
              </a:ext>
            </a:extLst>
          </p:cNvPr>
          <p:cNvSpPr/>
          <p:nvPr userDrawn="1"/>
        </p:nvSpPr>
        <p:spPr>
          <a:xfrm>
            <a:off x="73312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90FE75-EFB0-5643-9C01-0D80BFA38D3E}"/>
              </a:ext>
            </a:extLst>
          </p:cNvPr>
          <p:cNvSpPr/>
          <p:nvPr userDrawn="1"/>
        </p:nvSpPr>
        <p:spPr>
          <a:xfrm>
            <a:off x="365701" y="5995549"/>
            <a:ext cx="214312" cy="214312"/>
          </a:xfrm>
          <a:prstGeom prst="rect">
            <a:avLst/>
          </a:prstGeom>
          <a:solidFill>
            <a:srgbClr val="46AA9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00BFEA-3688-7240-96E9-EDD0414806B2}"/>
              </a:ext>
            </a:extLst>
          </p:cNvPr>
          <p:cNvSpPr/>
          <p:nvPr userDrawn="1"/>
        </p:nvSpPr>
        <p:spPr>
          <a:xfrm>
            <a:off x="658090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A7AD7D-BCFB-ED41-9E72-8CAC30C1AEFA}"/>
              </a:ext>
            </a:extLst>
          </p:cNvPr>
          <p:cNvSpPr/>
          <p:nvPr userDrawn="1"/>
        </p:nvSpPr>
        <p:spPr>
          <a:xfrm>
            <a:off x="950479" y="5995549"/>
            <a:ext cx="214312" cy="214312"/>
          </a:xfrm>
          <a:prstGeom prst="rect">
            <a:avLst/>
          </a:prstGeom>
          <a:solidFill>
            <a:srgbClr val="46AA9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AD5FFD-DF4A-6B46-B439-49B5B1987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8408" y="307349"/>
            <a:ext cx="787879" cy="803796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93A6E9C-1A78-F045-A1B0-5DC6AB7C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4364" y="6353085"/>
            <a:ext cx="4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DIGITbrain</a:t>
            </a:r>
            <a:r>
              <a:rPr lang="en-US" dirty="0"/>
              <a:t>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2777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1FDBD-F28E-4643-B489-6C21849E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5D808-2D9A-554E-AB96-A6CEE68B9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4510"/>
            <a:ext cx="10515600" cy="5082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8C245-4A41-5B4A-8E6F-4C407210E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C85E-BAA4-7046-AC61-57DE3029ADA6}" type="datetime3">
              <a:rPr lang="de-DE" smtClean="0"/>
              <a:t>03/11/20</a:t>
            </a:fld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CEFE-A0DC-484F-9B77-52DFEE7C5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6003" y="6360172"/>
            <a:ext cx="439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7F1C-DF1D-6A47-B0A8-8F6E25BC44F6}" type="slidenum">
              <a:rPr lang="en-DE" smtClean="0"/>
              <a:t>‹Nr.›</a:t>
            </a:fld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E830E-B97F-2940-A446-4B45E0E862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53800" y="6320845"/>
            <a:ext cx="634039" cy="42675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F7A7D-E906-7C46-B970-E9838C7E6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4085" y="6356350"/>
            <a:ext cx="4793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029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6AA98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6AA98"/>
        </a:buClr>
        <a:buFont typeface="Apple Symbols" panose="02000000000000000000" pitchFamily="2" charset="-79"/>
        <a:buChar char="␥"/>
        <a:defRPr sz="2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4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20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6AA98"/>
        </a:buClr>
        <a:buFont typeface="Apple Symbols" panose="02000000000000000000" pitchFamily="2" charset="-79"/>
        <a:buChar char="␥"/>
        <a:defRPr sz="1800" kern="1200">
          <a:solidFill>
            <a:schemeClr val="tx1">
              <a:lumMod val="85000"/>
              <a:lumOff val="15000"/>
            </a:schemeClr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digitbrain_eu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linkedin.com/groups/1243919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gitbrain.eu/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hyperlink" Target="http://www.facebook.com/DIGITbrainProjec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png"/><Relationship Id="rId7" Type="http://schemas.openxmlformats.org/officeDocument/2006/relationships/image" Target="../media/image64.png"/><Relationship Id="rId12" Type="http://schemas.openxmlformats.org/officeDocument/2006/relationships/image" Target="../media/image65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3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oudbroker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ztaki.hu/en/innovation/products/flowbster" TargetMode="External"/><Relationship Id="rId4" Type="http://schemas.openxmlformats.org/officeDocument/2006/relationships/hyperlink" Target="http://cloudbroker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jpe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gif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hyperlink" Target="http://cloudbrok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DIGITbrainProject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twitter.com/digitbrain_e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nkedin.com/groups/12439191" TargetMode="External"/><Relationship Id="rId5" Type="http://schemas.openxmlformats.org/officeDocument/2006/relationships/hyperlink" Target="http://www.digitbrain.eu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59.jpeg"/><Relationship Id="rId4" Type="http://schemas.openxmlformats.org/officeDocument/2006/relationships/image" Target="../media/image54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9C6A0-4B46-594B-A55B-08F75C32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DIGITbrain</a:t>
            </a:r>
            <a:r>
              <a:rPr lang="en-US" dirty="0"/>
              <a:t> @ EGI conference </a:t>
            </a:r>
            <a:r>
              <a:rPr lang="en-US" dirty="0" smtClean="0"/>
              <a:t>2020</a:t>
            </a:r>
            <a:br>
              <a:rPr lang="en-US" dirty="0" smtClean="0"/>
            </a:br>
            <a:r>
              <a:rPr lang="en-US" dirty="0" smtClean="0"/>
              <a:t>aka</a:t>
            </a:r>
            <a:br>
              <a:rPr lang="en-US" dirty="0" smtClean="0"/>
            </a:br>
            <a:r>
              <a:rPr lang="en-US" dirty="0"/>
              <a:t>AI and ML in Manufacturing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542290-62A6-784D-ADFA-ED1D6C9337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7508" y="4672015"/>
            <a:ext cx="2836984" cy="1426781"/>
          </a:xfrm>
          <a:noFill/>
          <a:ln>
            <a:solidFill>
              <a:srgbClr val="46AA98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de-DE" dirty="0"/>
              <a:t>André Stork</a:t>
            </a:r>
            <a:endParaRPr lang="en-DE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/>
              <a:t>Fraunhofer</a:t>
            </a:r>
            <a:endParaRPr lang="en-DE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EGI conference 2020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</a:t>
            </a:r>
            <a:r>
              <a:rPr lang="en-US" baseline="30000" dirty="0"/>
              <a:t>th</a:t>
            </a:r>
            <a:r>
              <a:rPr lang="en-US" dirty="0"/>
              <a:t>-4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93A54-8C45-4CCF-8ECE-BDBD4139B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618" y="6301502"/>
            <a:ext cx="4755292" cy="512108"/>
          </a:xfrm>
          <a:prstGeom prst="rect">
            <a:avLst/>
          </a:prstGeom>
        </p:spPr>
      </p:pic>
      <p:grpSp>
        <p:nvGrpSpPr>
          <p:cNvPr id="6" name="Grupo 9">
            <a:extLst>
              <a:ext uri="{FF2B5EF4-FFF2-40B4-BE49-F238E27FC236}">
                <a16:creationId xmlns:a16="http://schemas.microsoft.com/office/drawing/2014/main" id="{7D511A3A-8578-4133-A24F-4C6655A113E6}"/>
              </a:ext>
            </a:extLst>
          </p:cNvPr>
          <p:cNvGrpSpPr/>
          <p:nvPr/>
        </p:nvGrpSpPr>
        <p:grpSpPr>
          <a:xfrm>
            <a:off x="152267" y="5210596"/>
            <a:ext cx="2891247" cy="1461389"/>
            <a:chOff x="8589467" y="4146931"/>
            <a:chExt cx="2891247" cy="1461389"/>
          </a:xfrm>
        </p:grpSpPr>
        <p:pic>
          <p:nvPicPr>
            <p:cNvPr id="7" name="Grafik 6" descr="Ein Bild, das Baum enthält.&#10;&#10;Automatisch generierte Beschreibung">
              <a:extLst>
                <a:ext uri="{FF2B5EF4-FFF2-40B4-BE49-F238E27FC236}">
                  <a16:creationId xmlns:a16="http://schemas.microsoft.com/office/drawing/2014/main" id="{6C0D35DA-828D-844C-AAFA-1E0E785AE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9467" y="4836826"/>
              <a:ext cx="455866" cy="455866"/>
            </a:xfrm>
            <a:prstGeom prst="rect">
              <a:avLst/>
            </a:prstGeom>
          </p:spPr>
        </p:pic>
        <p:pic>
          <p:nvPicPr>
            <p:cNvPr id="8" name="Grafik 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20F51140-0DD7-B14A-8C41-93E53B6A1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9719" y="5281470"/>
              <a:ext cx="287089" cy="287089"/>
            </a:xfrm>
            <a:prstGeom prst="rect">
              <a:avLst/>
            </a:prstGeom>
          </p:spPr>
        </p:pic>
        <p:pic>
          <p:nvPicPr>
            <p:cNvPr id="9" name="Grafik 8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26116C6B-CED3-CF40-B747-94F186D09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9808" y="4625820"/>
              <a:ext cx="217771" cy="217771"/>
            </a:xfrm>
            <a:prstGeom prst="rect">
              <a:avLst/>
            </a:prstGeom>
          </p:spPr>
        </p:pic>
        <p:sp>
          <p:nvSpPr>
            <p:cNvPr id="10" name="Content Placeholder 4">
              <a:extLst>
                <a:ext uri="{FF2B5EF4-FFF2-40B4-BE49-F238E27FC236}">
                  <a16:creationId xmlns:a16="http://schemas.microsoft.com/office/drawing/2014/main" id="{E4B5B06A-55F6-4BF2-B266-B34BB710AEA8}"/>
                </a:ext>
              </a:extLst>
            </p:cNvPr>
            <p:cNvSpPr txBox="1">
              <a:spLocks/>
            </p:cNvSpPr>
            <p:nvPr/>
          </p:nvSpPr>
          <p:spPr>
            <a:xfrm>
              <a:off x="8598758" y="4146931"/>
              <a:ext cx="2881956" cy="1461389"/>
            </a:xfrm>
            <a:prstGeom prst="rect">
              <a:avLst/>
            </a:prstGeom>
            <a:noFill/>
            <a:ln>
              <a:solidFill>
                <a:srgbClr val="46AA98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s-ES" sz="1100" dirty="0">
                  <a:hlinkClick r:id="rId6"/>
                </a:rPr>
                <a:t>www.digitbrain.eu</a:t>
              </a:r>
              <a:endParaRPr lang="es-ES" sz="1100" dirty="0"/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n-GB" sz="1100" dirty="0">
                  <a:hlinkClick r:id="rId7"/>
                </a:rPr>
                <a:t>www.linkedin.com/groups/12439191</a:t>
              </a:r>
              <a:r>
                <a:rPr lang="en-GB" sz="1100" dirty="0"/>
                <a:t> </a:t>
              </a:r>
              <a:r>
                <a:rPr lang="es-ES" sz="1100" dirty="0"/>
                <a:t> </a:t>
              </a:r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s-ES" sz="1100" dirty="0">
                  <a:hlinkClick r:id="rId8"/>
                </a:rPr>
                <a:t>www.twitter.com/digitbrain_eu</a:t>
              </a:r>
              <a:r>
                <a:rPr lang="es-ES" sz="1100" dirty="0"/>
                <a:t> </a:t>
              </a:r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n-US" sz="1100" dirty="0"/>
                <a:t>         </a:t>
              </a:r>
              <a:r>
                <a:rPr lang="en-US" sz="1100" dirty="0">
                  <a:hlinkClick r:id="rId9"/>
                </a:rPr>
                <a:t>www.facebook.com/DIGITbrainProject</a:t>
              </a:r>
              <a:r>
                <a:rPr lang="en-US" sz="1100" dirty="0"/>
                <a:t> </a:t>
              </a:r>
            </a:p>
            <a:p>
              <a:pPr algn="l">
                <a:lnSpc>
                  <a:spcPct val="160000"/>
                </a:lnSpc>
                <a:spcBef>
                  <a:spcPts val="0"/>
                </a:spcBef>
              </a:pPr>
              <a:endParaRPr lang="en-US" sz="1100" dirty="0"/>
            </a:p>
          </p:txBody>
        </p:sp>
        <p:pic>
          <p:nvPicPr>
            <p:cNvPr id="11" name="Imagen 2">
              <a:extLst>
                <a:ext uri="{FF2B5EF4-FFF2-40B4-BE49-F238E27FC236}">
                  <a16:creationId xmlns:a16="http://schemas.microsoft.com/office/drawing/2014/main" id="{F4DEC628-4173-4415-9016-686364521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2699" y="4230649"/>
              <a:ext cx="325074" cy="325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69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case example </a:t>
            </a:r>
            <a:r>
              <a:rPr lang="en-GB" dirty="0" smtClean="0"/>
              <a:t>1</a:t>
            </a:r>
            <a:r>
              <a:rPr lang="en-GB" dirty="0"/>
              <a:t>: </a:t>
            </a:r>
            <a:r>
              <a:rPr lang="en-US" dirty="0"/>
              <a:t>Digital Brain for Injection </a:t>
            </a:r>
            <a:r>
              <a:rPr lang="en-US" dirty="0" err="1"/>
              <a:t>Moulding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9</a:t>
            </a:fld>
            <a:endParaRPr lang="en-DE"/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725" y="3606800"/>
            <a:ext cx="10763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300" y="1495425"/>
            <a:ext cx="2351088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42 Conector recto de flecha"/>
          <p:cNvCxnSpPr>
            <a:stCxn id="55" idx="3"/>
          </p:cNvCxnSpPr>
          <p:nvPr/>
        </p:nvCxnSpPr>
        <p:spPr>
          <a:xfrm flipV="1">
            <a:off x="2005013" y="2151063"/>
            <a:ext cx="2506662" cy="3175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2" descr="A picture containing drawing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700" y="4525963"/>
            <a:ext cx="14859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15 CuadroTexto"/>
          <p:cNvSpPr txBox="1">
            <a:spLocks noChangeArrowheads="1"/>
          </p:cNvSpPr>
          <p:nvPr/>
        </p:nvSpPr>
        <p:spPr bwMode="auto">
          <a:xfrm rot="16200000">
            <a:off x="-598487" y="1889125"/>
            <a:ext cx="1979612" cy="369888"/>
          </a:xfrm>
          <a:prstGeom prst="rect">
            <a:avLst/>
          </a:prstGeom>
          <a:solidFill>
            <a:srgbClr val="46A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solution</a:t>
            </a:r>
          </a:p>
        </p:txBody>
      </p:sp>
      <p:sp>
        <p:nvSpPr>
          <p:cNvPr id="48" name="16 CuadroTexto"/>
          <p:cNvSpPr txBox="1">
            <a:spLocks noChangeArrowheads="1"/>
          </p:cNvSpPr>
          <p:nvPr/>
        </p:nvSpPr>
        <p:spPr bwMode="auto">
          <a:xfrm rot="16200000">
            <a:off x="-803275" y="4443413"/>
            <a:ext cx="2389187" cy="369888"/>
          </a:xfrm>
          <a:prstGeom prst="rect">
            <a:avLst/>
          </a:prstGeom>
          <a:solidFill>
            <a:srgbClr val="46A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DigitBRAIN solution</a:t>
            </a:r>
          </a:p>
        </p:txBody>
      </p:sp>
      <p:sp>
        <p:nvSpPr>
          <p:cNvPr id="49" name="17 CuadroTexto"/>
          <p:cNvSpPr>
            <a:spLocks noChangeArrowheads="1"/>
          </p:cNvSpPr>
          <p:nvPr/>
        </p:nvSpPr>
        <p:spPr bwMode="auto">
          <a:xfrm>
            <a:off x="576263" y="3063875"/>
            <a:ext cx="5740400" cy="369888"/>
          </a:xfrm>
          <a:prstGeom prst="homePlate">
            <a:avLst>
              <a:gd name="adj" fmla="val 49935"/>
            </a:avLst>
          </a:prstGeom>
          <a:solidFill>
            <a:srgbClr val="46AA98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 b="1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design</a:t>
            </a:r>
          </a:p>
        </p:txBody>
      </p:sp>
      <p:sp>
        <p:nvSpPr>
          <p:cNvPr id="50" name="18 CuadroTexto"/>
          <p:cNvSpPr>
            <a:spLocks noChangeArrowheads="1"/>
          </p:cNvSpPr>
          <p:nvPr/>
        </p:nvSpPr>
        <p:spPr bwMode="auto">
          <a:xfrm>
            <a:off x="6451600" y="3063875"/>
            <a:ext cx="5537200" cy="369888"/>
          </a:xfrm>
          <a:prstGeom prst="homePlate">
            <a:avLst>
              <a:gd name="adj" fmla="val 49900"/>
            </a:avLst>
          </a:prstGeom>
          <a:solidFill>
            <a:srgbClr val="46AA98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 b="1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968" y="1719679"/>
            <a:ext cx="974584" cy="56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3" y="2563813"/>
            <a:ext cx="5016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30 CuadroTexto"/>
          <p:cNvSpPr txBox="1">
            <a:spLocks noChangeArrowheads="1"/>
          </p:cNvSpPr>
          <p:nvPr/>
        </p:nvSpPr>
        <p:spPr bwMode="auto">
          <a:xfrm>
            <a:off x="763588" y="2297113"/>
            <a:ext cx="56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6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</a:p>
        </p:txBody>
      </p:sp>
      <p:sp>
        <p:nvSpPr>
          <p:cNvPr id="54" name="31 CuadroTexto"/>
          <p:cNvSpPr txBox="1">
            <a:spLocks noChangeArrowheads="1"/>
          </p:cNvSpPr>
          <p:nvPr/>
        </p:nvSpPr>
        <p:spPr bwMode="auto">
          <a:xfrm>
            <a:off x="757238" y="1381125"/>
            <a:ext cx="925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6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55" name="32 Rectángulo redondeado"/>
          <p:cNvSpPr/>
          <p:nvPr/>
        </p:nvSpPr>
        <p:spPr>
          <a:xfrm>
            <a:off x="706438" y="1381125"/>
            <a:ext cx="1298575" cy="1547813"/>
          </a:xfrm>
          <a:prstGeom prst="roundRect">
            <a:avLst/>
          </a:prstGeom>
          <a:noFill/>
          <a:ln w="19050"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56" name="33 CuadroTexto"/>
          <p:cNvSpPr txBox="1">
            <a:spLocks noChangeArrowheads="1"/>
          </p:cNvSpPr>
          <p:nvPr/>
        </p:nvSpPr>
        <p:spPr bwMode="auto">
          <a:xfrm>
            <a:off x="763588" y="993775"/>
            <a:ext cx="121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</a:p>
        </p:txBody>
      </p:sp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987" y="4393392"/>
            <a:ext cx="974584" cy="56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850" y="5237163"/>
            <a:ext cx="5016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36 CuadroTexto"/>
          <p:cNvSpPr txBox="1">
            <a:spLocks noChangeArrowheads="1"/>
          </p:cNvSpPr>
          <p:nvPr/>
        </p:nvSpPr>
        <p:spPr bwMode="auto">
          <a:xfrm>
            <a:off x="777875" y="4970463"/>
            <a:ext cx="56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6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</a:p>
        </p:txBody>
      </p:sp>
      <p:sp>
        <p:nvSpPr>
          <p:cNvPr id="60" name="37 CuadroTexto"/>
          <p:cNvSpPr txBox="1">
            <a:spLocks noChangeArrowheads="1"/>
          </p:cNvSpPr>
          <p:nvPr/>
        </p:nvSpPr>
        <p:spPr bwMode="auto">
          <a:xfrm>
            <a:off x="771525" y="4054475"/>
            <a:ext cx="923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6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61" name="38 Rectángulo redondeado"/>
          <p:cNvSpPr/>
          <p:nvPr/>
        </p:nvSpPr>
        <p:spPr>
          <a:xfrm>
            <a:off x="720725" y="4054475"/>
            <a:ext cx="1298575" cy="1547813"/>
          </a:xfrm>
          <a:prstGeom prst="roundRect">
            <a:avLst/>
          </a:prstGeom>
          <a:noFill/>
          <a:ln w="19050"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62" name="39 CuadroTexto"/>
          <p:cNvSpPr txBox="1">
            <a:spLocks noChangeArrowheads="1"/>
          </p:cNvSpPr>
          <p:nvPr/>
        </p:nvSpPr>
        <p:spPr bwMode="auto">
          <a:xfrm>
            <a:off x="777875" y="3667125"/>
            <a:ext cx="120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</a:p>
        </p:txBody>
      </p:sp>
      <p:pic>
        <p:nvPicPr>
          <p:cNvPr id="63" name="Picture 14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308" y="1719679"/>
            <a:ext cx="643567" cy="64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43 CuadroTexto"/>
          <p:cNvSpPr txBox="1">
            <a:spLocks noChangeArrowheads="1"/>
          </p:cNvSpPr>
          <p:nvPr/>
        </p:nvSpPr>
        <p:spPr bwMode="auto">
          <a:xfrm>
            <a:off x="2760663" y="2530475"/>
            <a:ext cx="900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weeks</a:t>
            </a:r>
          </a:p>
        </p:txBody>
      </p:sp>
      <p:cxnSp>
        <p:nvCxnSpPr>
          <p:cNvPr id="65" name="45 Conector recto"/>
          <p:cNvCxnSpPr/>
          <p:nvPr/>
        </p:nvCxnSpPr>
        <p:spPr>
          <a:xfrm>
            <a:off x="2019300" y="2767013"/>
            <a:ext cx="2482850" cy="0"/>
          </a:xfrm>
          <a:prstGeom prst="line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46 Conector recto"/>
          <p:cNvCxnSpPr/>
          <p:nvPr/>
        </p:nvCxnSpPr>
        <p:spPr>
          <a:xfrm>
            <a:off x="2030413" y="5530850"/>
            <a:ext cx="3449637" cy="0"/>
          </a:xfrm>
          <a:prstGeom prst="line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48 CuadroTexto"/>
          <p:cNvSpPr txBox="1">
            <a:spLocks noChangeArrowheads="1"/>
          </p:cNvSpPr>
          <p:nvPr/>
        </p:nvSpPr>
        <p:spPr bwMode="auto">
          <a:xfrm>
            <a:off x="2913063" y="5308600"/>
            <a:ext cx="790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days</a:t>
            </a:r>
          </a:p>
        </p:txBody>
      </p:sp>
      <p:cxnSp>
        <p:nvCxnSpPr>
          <p:cNvPr id="68" name="49 Conector recto"/>
          <p:cNvCxnSpPr/>
          <p:nvPr/>
        </p:nvCxnSpPr>
        <p:spPr>
          <a:xfrm>
            <a:off x="6615113" y="5530850"/>
            <a:ext cx="3943350" cy="0"/>
          </a:xfrm>
          <a:prstGeom prst="line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17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684" y="2419576"/>
            <a:ext cx="571500" cy="571500"/>
          </a:xfrm>
          <a:prstGeom prst="rect">
            <a:avLst/>
          </a:prstGeom>
          <a:noFill/>
          <a:ln w="9525">
            <a:solidFill>
              <a:srgbClr val="46AA98"/>
            </a:solidFill>
            <a:miter lim="800000"/>
            <a:headEnd/>
            <a:tailEnd/>
          </a:ln>
        </p:spPr>
      </p:pic>
      <p:cxnSp>
        <p:nvCxnSpPr>
          <p:cNvPr id="70" name="54 Conector recto de flecha"/>
          <p:cNvCxnSpPr>
            <a:stCxn id="61" idx="3"/>
          </p:cNvCxnSpPr>
          <p:nvPr/>
        </p:nvCxnSpPr>
        <p:spPr>
          <a:xfrm flipV="1">
            <a:off x="2019300" y="4822825"/>
            <a:ext cx="787400" cy="6350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57 Conector recto de flecha"/>
          <p:cNvCxnSpPr/>
          <p:nvPr/>
        </p:nvCxnSpPr>
        <p:spPr>
          <a:xfrm flipV="1">
            <a:off x="4292600" y="3951288"/>
            <a:ext cx="1192213" cy="871537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61 Conector recto de flecha"/>
          <p:cNvCxnSpPr/>
          <p:nvPr/>
        </p:nvCxnSpPr>
        <p:spPr>
          <a:xfrm flipV="1">
            <a:off x="4292600" y="4654550"/>
            <a:ext cx="1344613" cy="168275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64 Conector recto de flecha"/>
          <p:cNvCxnSpPr/>
          <p:nvPr/>
        </p:nvCxnSpPr>
        <p:spPr>
          <a:xfrm>
            <a:off x="4300538" y="4829175"/>
            <a:ext cx="1184275" cy="542925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68 Conector recto de flecha"/>
          <p:cNvCxnSpPr/>
          <p:nvPr/>
        </p:nvCxnSpPr>
        <p:spPr>
          <a:xfrm>
            <a:off x="6457950" y="3933825"/>
            <a:ext cx="4105275" cy="17463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1 Conector recto de flecha"/>
          <p:cNvCxnSpPr/>
          <p:nvPr/>
        </p:nvCxnSpPr>
        <p:spPr>
          <a:xfrm>
            <a:off x="6610350" y="4637088"/>
            <a:ext cx="4105275" cy="17462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4 Conector recto de flecha"/>
          <p:cNvCxnSpPr/>
          <p:nvPr/>
        </p:nvCxnSpPr>
        <p:spPr>
          <a:xfrm flipV="1">
            <a:off x="6457950" y="5321300"/>
            <a:ext cx="4105275" cy="33338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78 Rectángulo"/>
          <p:cNvSpPr/>
          <p:nvPr/>
        </p:nvSpPr>
        <p:spPr>
          <a:xfrm>
            <a:off x="7897813" y="3667125"/>
            <a:ext cx="1524000" cy="177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78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3667125"/>
            <a:ext cx="15240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79 CuadroTexto"/>
          <p:cNvSpPr txBox="1">
            <a:spLocks noChangeArrowheads="1"/>
          </p:cNvSpPr>
          <p:nvPr/>
        </p:nvSpPr>
        <p:spPr bwMode="auto">
          <a:xfrm>
            <a:off x="7905750" y="5546725"/>
            <a:ext cx="1541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 updating</a:t>
            </a:r>
          </a:p>
        </p:txBody>
      </p:sp>
      <p:pic>
        <p:nvPicPr>
          <p:cNvPr id="80" name="Picture 11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1189" y="3498956"/>
            <a:ext cx="653948" cy="38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104" y="4930607"/>
            <a:ext cx="653948" cy="38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1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104" y="4144547"/>
            <a:ext cx="653948" cy="38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85 Conector recto de flecha"/>
          <p:cNvCxnSpPr>
            <a:stCxn id="81" idx="3"/>
          </p:cNvCxnSpPr>
          <p:nvPr/>
        </p:nvCxnSpPr>
        <p:spPr>
          <a:xfrm flipV="1">
            <a:off x="7416800" y="5119688"/>
            <a:ext cx="488950" cy="1587"/>
          </a:xfrm>
          <a:prstGeom prst="straightConnector1">
            <a:avLst/>
          </a:prstGeom>
          <a:ln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6 Conector recto de flecha"/>
          <p:cNvCxnSpPr/>
          <p:nvPr/>
        </p:nvCxnSpPr>
        <p:spPr>
          <a:xfrm flipV="1">
            <a:off x="7408863" y="4370388"/>
            <a:ext cx="488950" cy="0"/>
          </a:xfrm>
          <a:prstGeom prst="straightConnector1">
            <a:avLst/>
          </a:prstGeom>
          <a:ln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7 Conector recto de flecha"/>
          <p:cNvCxnSpPr/>
          <p:nvPr/>
        </p:nvCxnSpPr>
        <p:spPr>
          <a:xfrm flipV="1">
            <a:off x="7245350" y="3727450"/>
            <a:ext cx="488950" cy="1588"/>
          </a:xfrm>
          <a:prstGeom prst="straightConnector1">
            <a:avLst/>
          </a:prstGeom>
          <a:ln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0"/>
          <p:cNvPicPr>
            <a:picLocks noChangeAspect="1" noChangeArrowheads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9" y="5371763"/>
            <a:ext cx="735012" cy="735012"/>
          </a:xfrm>
          <a:prstGeom prst="rect">
            <a:avLst/>
          </a:prstGeom>
          <a:noFill/>
          <a:ln w="9525">
            <a:solidFill>
              <a:srgbClr val="46AA98"/>
            </a:solidFill>
            <a:miter lim="800000"/>
            <a:headEnd/>
            <a:tailEnd/>
          </a:ln>
        </p:spPr>
      </p:pic>
      <p:pic>
        <p:nvPicPr>
          <p:cNvPr id="87" name="Picture 20"/>
          <p:cNvPicPr>
            <a:picLocks noChangeAspect="1" noChangeArrowheads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3688" y="5509642"/>
            <a:ext cx="627651" cy="627651"/>
          </a:xfrm>
          <a:prstGeom prst="rect">
            <a:avLst/>
          </a:prstGeom>
          <a:noFill/>
          <a:ln w="9525">
            <a:solidFill>
              <a:srgbClr val="46AA98"/>
            </a:solidFill>
            <a:miter lim="800000"/>
            <a:headEnd/>
            <a:tailEnd/>
          </a:ln>
        </p:spPr>
      </p:pic>
      <p:pic>
        <p:nvPicPr>
          <p:cNvPr id="88" name="Picture 11"/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5587" y="5643165"/>
            <a:ext cx="653948" cy="380925"/>
          </a:xfrm>
          <a:prstGeom prst="rect">
            <a:avLst/>
          </a:prstGeom>
          <a:noFill/>
          <a:ln w="9525">
            <a:solidFill>
              <a:srgbClr val="46AA98"/>
            </a:solidFill>
            <a:miter lim="800000"/>
            <a:headEnd/>
            <a:tailEnd/>
          </a:ln>
        </p:spPr>
      </p:pic>
      <p:pic>
        <p:nvPicPr>
          <p:cNvPr id="89" name="Picture 21"/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325" y="1244696"/>
            <a:ext cx="762595" cy="76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92 CuadroTexto"/>
          <p:cNvSpPr txBox="1">
            <a:spLocks noChangeArrowheads="1"/>
          </p:cNvSpPr>
          <p:nvPr/>
        </p:nvSpPr>
        <p:spPr bwMode="auto">
          <a:xfrm>
            <a:off x="4635500" y="4783138"/>
            <a:ext cx="1239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2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FMU/FMI</a:t>
            </a:r>
          </a:p>
        </p:txBody>
      </p:sp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4813" y="4297363"/>
            <a:ext cx="11001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725" y="4921250"/>
            <a:ext cx="1141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3606800"/>
            <a:ext cx="10763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7213" y="4297363"/>
            <a:ext cx="11017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4921250"/>
            <a:ext cx="113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Flussdiagramm: Alternativer Prozess 95"/>
          <p:cNvSpPr/>
          <p:nvPr/>
        </p:nvSpPr>
        <p:spPr>
          <a:xfrm>
            <a:off x="2835275" y="5275263"/>
            <a:ext cx="900112" cy="327025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Flussdiagramm: Alternativer Prozess 96"/>
          <p:cNvSpPr/>
          <p:nvPr/>
        </p:nvSpPr>
        <p:spPr>
          <a:xfrm>
            <a:off x="7814109" y="5511799"/>
            <a:ext cx="1633103" cy="327025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0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59836" cy="6185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UC example 2: </a:t>
            </a:r>
            <a:r>
              <a:rPr lang="en-US" dirty="0"/>
              <a:t>Laser-Cutting and Forming of </a:t>
            </a:r>
            <a:r>
              <a:rPr lang="en-US" dirty="0" err="1" smtClean="0"/>
              <a:t>Aluminium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10</a:t>
            </a:fld>
            <a:endParaRPr lang="en-DE"/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74F2413A-75D7-2E44-99E2-B7D76B531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358"/>
            <a:ext cx="10515600" cy="499860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GIGANT is a manufacturing </a:t>
            </a:r>
            <a:r>
              <a:rPr lang="en-US" sz="2400" dirty="0">
                <a:solidFill>
                  <a:schemeClr val="tx1"/>
                </a:solidFill>
              </a:rPr>
              <a:t>SME working in the metal processing field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9" name="Immagine 6">
            <a:extLst>
              <a:ext uri="{FF2B5EF4-FFF2-40B4-BE49-F238E27FC236}">
                <a16:creationId xmlns:a16="http://schemas.microsoft.com/office/drawing/2014/main" id="{14A26A02-ABE3-AC4E-90FF-2C5CC7BDA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1" y="1850876"/>
            <a:ext cx="11353800" cy="2444338"/>
          </a:xfrm>
          <a:prstGeom prst="rect">
            <a:avLst/>
          </a:prstGeom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1203F788-394C-3E4D-94C0-34134FBE2F1F}"/>
              </a:ext>
            </a:extLst>
          </p:cNvPr>
          <p:cNvSpPr txBox="1">
            <a:spLocks/>
          </p:cNvSpPr>
          <p:nvPr/>
        </p:nvSpPr>
        <p:spPr>
          <a:xfrm>
            <a:off x="519702" y="4187396"/>
            <a:ext cx="11543344" cy="13224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pple Symbols" panose="02000000000000000000" pitchFamily="2" charset="-79"/>
              <a:buNone/>
            </a:pPr>
            <a:endParaRPr lang="en-GB" sz="2200" dirty="0" smtClean="0"/>
          </a:p>
          <a:p>
            <a:pPr marL="0" indent="0">
              <a:buFont typeface="Apple Symbols" panose="02000000000000000000" pitchFamily="2" charset="-79"/>
              <a:buNone/>
            </a:pPr>
            <a:r>
              <a:rPr lang="en-GB" sz="2200" dirty="0" smtClean="0"/>
              <a:t>Laser-cutting </a:t>
            </a:r>
            <a:r>
              <a:rPr lang="en-GB" sz="2200" dirty="0"/>
              <a:t>and forming of aluminium products: a complex, automated manufacturing system where different technologies, different vendors and different control systems co-exist and cooperate.</a:t>
            </a:r>
          </a:p>
        </p:txBody>
      </p:sp>
    </p:spTree>
    <p:extLst>
      <p:ext uri="{BB962C8B-B14F-4D97-AF65-F5344CB8AC3E}">
        <p14:creationId xmlns:p14="http://schemas.microsoft.com/office/powerpoint/2010/main" val="32494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59836" cy="6185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UC example 2: </a:t>
            </a:r>
            <a:r>
              <a:rPr lang="en-US" dirty="0"/>
              <a:t>Laser-Cutting and Forming of </a:t>
            </a:r>
            <a:r>
              <a:rPr lang="en-US" dirty="0" err="1" smtClean="0"/>
              <a:t>Aluminium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11</a:t>
            </a:fld>
            <a:endParaRPr lang="en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sz="2400" dirty="0"/>
              <a:t>The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“as is” situation: 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Inability to perform real-time “what-if” analysis based on the actual plant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Inability to use the digital twin in the bidding/negotiation phase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Inability to provide simulation services and analytics empowered by the knowledge developed all along the plant’s life-cycle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Dichotomy existing between the real plant and its digital representation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5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159836" cy="6185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UC example 2: </a:t>
            </a:r>
            <a:r>
              <a:rPr lang="en-US" dirty="0"/>
              <a:t>Laser-Cutting and Forming of </a:t>
            </a:r>
            <a:r>
              <a:rPr lang="en-US" dirty="0" err="1" smtClean="0"/>
              <a:t>Aluminium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12</a:t>
            </a:fld>
            <a:endParaRPr lang="en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400" dirty="0"/>
              <a:t>The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“to be”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situation: </a:t>
            </a: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/>
              <a:t>Implement </a:t>
            </a:r>
            <a:r>
              <a:rPr lang="en-GB" sz="2200" dirty="0"/>
              <a:t>a Digital Brain solution for one of GIGANT’s manufacturing </a:t>
            </a:r>
            <a:r>
              <a:rPr lang="en-GB" sz="2200" dirty="0" smtClean="0"/>
              <a:t>systems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i="1" dirty="0"/>
              <a:t>TTS </a:t>
            </a:r>
            <a:r>
              <a:rPr lang="en-GB" sz="2200" b="1" i="1" dirty="0" err="1"/>
              <a:t>s.r.l</a:t>
            </a:r>
            <a:r>
              <a:rPr lang="en-GB" sz="2200" b="1" i="1" dirty="0"/>
              <a:t>. </a:t>
            </a:r>
            <a:r>
              <a:rPr lang="en-GB" sz="2200" dirty="0"/>
              <a:t>Digital Twin tools in the </a:t>
            </a:r>
            <a:r>
              <a:rPr lang="en-GB" sz="2200" dirty="0" err="1"/>
              <a:t>DIGITbrain</a:t>
            </a:r>
            <a:r>
              <a:rPr lang="en-GB" sz="2200" dirty="0"/>
              <a:t> framework </a:t>
            </a:r>
            <a:endParaRPr lang="en-GB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 smtClean="0"/>
              <a:t>NXT </a:t>
            </a:r>
            <a:r>
              <a:rPr lang="en-GB" sz="2200" dirty="0"/>
              <a:t>CPS-</a:t>
            </a:r>
            <a:r>
              <a:rPr lang="en-GB" sz="2200" dirty="0" err="1"/>
              <a:t>izer</a:t>
            </a:r>
            <a:r>
              <a:rPr lang="en-GB" sz="2200" dirty="0"/>
              <a:t> technology, a gateway to real plant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create a fully working Digital Brain of a GIGANT plant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integrated </a:t>
            </a:r>
            <a:r>
              <a:rPr lang="en-GB" sz="2200" dirty="0" smtClean="0"/>
              <a:t>with the </a:t>
            </a:r>
            <a:r>
              <a:rPr lang="en-GB" sz="2200" dirty="0"/>
              <a:t>FIWARE </a:t>
            </a:r>
            <a:r>
              <a:rPr lang="en-GB" sz="2200" dirty="0" smtClean="0"/>
              <a:t>architecture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=&gt; Digital </a:t>
            </a:r>
            <a:r>
              <a:rPr lang="en-GB" sz="2200" dirty="0"/>
              <a:t>Brain </a:t>
            </a:r>
            <a:r>
              <a:rPr lang="en-GB" sz="2200" dirty="0" smtClean="0"/>
              <a:t>interfacing </a:t>
            </a:r>
            <a:r>
              <a:rPr lang="en-GB" sz="2200" dirty="0"/>
              <a:t>with the real </a:t>
            </a:r>
            <a:r>
              <a:rPr lang="en-GB" sz="2200" dirty="0" smtClean="0"/>
              <a:t>plant counterpart</a:t>
            </a: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45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74B88-ADE8-4661-A67A-69329E34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0" dirty="0" err="1"/>
              <a:t>DIGITbrain</a:t>
            </a:r>
            <a:r>
              <a:rPr lang="de-DE" kern="0" dirty="0"/>
              <a:t> High-level System </a:t>
            </a:r>
            <a:r>
              <a:rPr lang="de-DE" kern="0" dirty="0" err="1"/>
              <a:t>Architecture</a:t>
            </a:r>
            <a:r>
              <a:rPr lang="de-DE" kern="0" dirty="0"/>
              <a:t> Design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2790F-ACAE-43D8-BD02-914FFBCF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07681-A315-4EA5-829C-3AA1AC0A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CC9A3-1E80-40D1-B670-C952C1C3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13</a:t>
            </a:fld>
            <a:endParaRPr lang="en-DE"/>
          </a:p>
        </p:txBody>
      </p:sp>
      <p:sp>
        <p:nvSpPr>
          <p:cNvPr id="29" name="Abgerundetes Rechteck 28"/>
          <p:cNvSpPr/>
          <p:nvPr/>
        </p:nvSpPr>
        <p:spPr>
          <a:xfrm>
            <a:off x="2570534" y="5292444"/>
            <a:ext cx="3716394" cy="4716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5080790" y="5325024"/>
            <a:ext cx="1153886" cy="3701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Sensors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69060" y="4837813"/>
            <a:ext cx="5768717" cy="1078951"/>
            <a:chOff x="669060" y="4837813"/>
            <a:chExt cx="4390619" cy="1078951"/>
          </a:xfrm>
        </p:grpSpPr>
        <p:sp>
          <p:nvSpPr>
            <p:cNvPr id="28" name="Abgerundetes Rechteck 27"/>
            <p:cNvSpPr/>
            <p:nvPr/>
          </p:nvSpPr>
          <p:spPr>
            <a:xfrm>
              <a:off x="669060" y="4837813"/>
              <a:ext cx="4390619" cy="1078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778521" y="4837813"/>
              <a:ext cx="1240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err="1"/>
                <a:t>Production</a:t>
              </a:r>
              <a:r>
                <a:rPr lang="de-DE" b="1" dirty="0"/>
                <a:t> </a:t>
              </a:r>
              <a:r>
                <a:rPr lang="de-DE" b="1" dirty="0" err="1"/>
                <a:t>site</a:t>
              </a:r>
              <a:endParaRPr lang="de-DE" b="1" dirty="0"/>
            </a:p>
          </p:txBody>
        </p:sp>
      </p:grpSp>
      <p:sp>
        <p:nvSpPr>
          <p:cNvPr id="32" name="Rechteck 31"/>
          <p:cNvSpPr/>
          <p:nvPr/>
        </p:nvSpPr>
        <p:spPr>
          <a:xfrm>
            <a:off x="2690411" y="5401238"/>
            <a:ext cx="220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Industrial </a:t>
            </a:r>
            <a:r>
              <a:rPr lang="de-DE" dirty="0" err="1">
                <a:solidFill>
                  <a:schemeClr val="tx1"/>
                </a:solidFill>
              </a:rPr>
              <a:t>Product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653831" y="5007942"/>
            <a:ext cx="1153886" cy="370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Edge </a:t>
            </a:r>
            <a:r>
              <a:rPr lang="de-DE" dirty="0" err="1">
                <a:solidFill>
                  <a:schemeClr val="tx1"/>
                </a:solidFill>
              </a:rPr>
              <a:t>dev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" name="Rechteck 33"/>
          <p:cNvSpPr/>
          <p:nvPr/>
        </p:nvSpPr>
        <p:spPr>
          <a:xfrm>
            <a:off x="1644244" y="6356350"/>
            <a:ext cx="4368403" cy="355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1741730" y="6356350"/>
            <a:ext cx="958322" cy="338554"/>
            <a:chOff x="1741730" y="6356350"/>
            <a:chExt cx="958322" cy="338554"/>
          </a:xfrm>
        </p:grpSpPr>
        <p:sp>
          <p:nvSpPr>
            <p:cNvPr id="35" name="Ellipse 34"/>
            <p:cNvSpPr/>
            <p:nvPr/>
          </p:nvSpPr>
          <p:spPr>
            <a:xfrm>
              <a:off x="1741730" y="6498892"/>
              <a:ext cx="66511" cy="6651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1927201" y="6356350"/>
              <a:ext cx="7728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err="1">
                  <a:solidFill>
                    <a:schemeClr val="tx1"/>
                  </a:solidFill>
                </a:rPr>
                <a:t>data</a:t>
              </a:r>
              <a:endParaRPr lang="de-DE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3059669" y="6362870"/>
            <a:ext cx="1133169" cy="338554"/>
            <a:chOff x="5637049" y="6128117"/>
            <a:chExt cx="1133169" cy="338554"/>
          </a:xfrm>
        </p:grpSpPr>
        <p:sp>
          <p:nvSpPr>
            <p:cNvPr id="36" name="Ellipse 35"/>
            <p:cNvSpPr/>
            <p:nvPr/>
          </p:nvSpPr>
          <p:spPr>
            <a:xfrm>
              <a:off x="5637049" y="6279648"/>
              <a:ext cx="66511" cy="6651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822520" y="6128117"/>
              <a:ext cx="94769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err="1">
                  <a:solidFill>
                    <a:schemeClr val="tx1"/>
                  </a:solidFill>
                </a:rPr>
                <a:t>model</a:t>
              </a:r>
              <a:r>
                <a:rPr lang="de-DE" sz="1600" dirty="0">
                  <a:solidFill>
                    <a:schemeClr val="tx1"/>
                  </a:solidFill>
                </a:rPr>
                <a:t>(s)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455700" y="6373594"/>
            <a:ext cx="1420303" cy="338554"/>
            <a:chOff x="5637306" y="6386917"/>
            <a:chExt cx="1420303" cy="338554"/>
          </a:xfrm>
        </p:grpSpPr>
        <p:sp>
          <p:nvSpPr>
            <p:cNvPr id="37" name="Ellipse 36"/>
            <p:cNvSpPr/>
            <p:nvPr/>
          </p:nvSpPr>
          <p:spPr>
            <a:xfrm>
              <a:off x="5637306" y="6547438"/>
              <a:ext cx="66254" cy="6651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5826893" y="6386917"/>
              <a:ext cx="12307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 err="1">
                  <a:solidFill>
                    <a:schemeClr val="tx1"/>
                  </a:solidFill>
                </a:rPr>
                <a:t>algorithm</a:t>
              </a:r>
              <a:r>
                <a:rPr lang="de-DE" sz="1600" dirty="0">
                  <a:solidFill>
                    <a:schemeClr val="tx1"/>
                  </a:solidFill>
                </a:rPr>
                <a:t>(s)</a:t>
              </a:r>
            </a:p>
          </p:txBody>
        </p:sp>
      </p:grpSp>
      <p:sp>
        <p:nvSpPr>
          <p:cNvPr id="41" name="Pfeil nach oben 40"/>
          <p:cNvSpPr/>
          <p:nvPr/>
        </p:nvSpPr>
        <p:spPr>
          <a:xfrm rot="5400000">
            <a:off x="3236221" y="2443326"/>
            <a:ext cx="478972" cy="110571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3089781" y="2962750"/>
            <a:ext cx="66511" cy="665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3316201" y="2962750"/>
            <a:ext cx="66511" cy="6651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3533920" y="2962750"/>
            <a:ext cx="66511" cy="6651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Abgerundetes Rechteck 44"/>
          <p:cNvSpPr/>
          <p:nvPr/>
        </p:nvSpPr>
        <p:spPr>
          <a:xfrm>
            <a:off x="1593392" y="1423259"/>
            <a:ext cx="1244307" cy="2595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Authoring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tools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77837" y="2373749"/>
            <a:ext cx="843501" cy="1244511"/>
            <a:chOff x="540635" y="2656497"/>
            <a:chExt cx="843501" cy="1244511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58" y="2656497"/>
              <a:ext cx="670618" cy="579170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40635" y="3254677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Expert </a:t>
              </a:r>
            </a:p>
            <a:p>
              <a:pPr algn="ctr"/>
              <a:r>
                <a:rPr lang="de-DE" dirty="0" err="1"/>
                <a:t>user</a:t>
              </a:r>
              <a:endParaRPr lang="de-DE" dirty="0"/>
            </a:p>
          </p:txBody>
        </p:sp>
      </p:grpSp>
      <p:sp>
        <p:nvSpPr>
          <p:cNvPr id="47" name="Abgerundetes Rechteck 46"/>
          <p:cNvSpPr/>
          <p:nvPr/>
        </p:nvSpPr>
        <p:spPr>
          <a:xfrm>
            <a:off x="4064064" y="2642946"/>
            <a:ext cx="3457302" cy="135633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5854122" y="2346438"/>
            <a:ext cx="174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/>
              <a:t>DIGITbrain</a:t>
            </a:r>
            <a:r>
              <a:rPr lang="de-DE" sz="1400" b="1" dirty="0"/>
              <a:t> </a:t>
            </a:r>
            <a:br>
              <a:rPr lang="de-DE" sz="1400" b="1" dirty="0"/>
            </a:br>
            <a:r>
              <a:rPr lang="de-DE" sz="1400" b="1" dirty="0" err="1"/>
              <a:t>Platform</a:t>
            </a:r>
            <a:endParaRPr lang="de-DE" sz="1400" b="1" dirty="0"/>
          </a:p>
        </p:txBody>
      </p:sp>
      <p:grpSp>
        <p:nvGrpSpPr>
          <p:cNvPr id="62" name="Gruppieren 61"/>
          <p:cNvGrpSpPr/>
          <p:nvPr/>
        </p:nvGrpSpPr>
        <p:grpSpPr>
          <a:xfrm>
            <a:off x="4133043" y="2715660"/>
            <a:ext cx="1734680" cy="896774"/>
            <a:chOff x="4133043" y="2715660"/>
            <a:chExt cx="1734680" cy="896774"/>
          </a:xfrm>
        </p:grpSpPr>
        <p:sp>
          <p:nvSpPr>
            <p:cNvPr id="50" name="Ellipse 49"/>
            <p:cNvSpPr/>
            <p:nvPr/>
          </p:nvSpPr>
          <p:spPr>
            <a:xfrm>
              <a:off x="4807139" y="3294019"/>
              <a:ext cx="66511" cy="6651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4524172" y="2935495"/>
              <a:ext cx="66511" cy="6651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014937" y="3347050"/>
              <a:ext cx="66511" cy="6651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2"/>
            <p:cNvSpPr/>
            <p:nvPr/>
          </p:nvSpPr>
          <p:spPr>
            <a:xfrm>
              <a:off x="4792871" y="2872430"/>
              <a:ext cx="66511" cy="6651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646305" y="2959516"/>
              <a:ext cx="66511" cy="6651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4560032" y="3378026"/>
              <a:ext cx="66511" cy="6651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/>
            <p:cNvSpPr/>
            <p:nvPr/>
          </p:nvSpPr>
          <p:spPr>
            <a:xfrm>
              <a:off x="4328224" y="2870179"/>
              <a:ext cx="66511" cy="6651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451627" y="3053060"/>
              <a:ext cx="66511" cy="6651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428731" y="3211943"/>
              <a:ext cx="859481" cy="4004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5008242" y="2841793"/>
              <a:ext cx="859481" cy="4004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4133043" y="2715660"/>
              <a:ext cx="859481" cy="4004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5133762" y="2961618"/>
              <a:ext cx="66511" cy="6651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4" name="Abgerundetes Rechteck 63"/>
          <p:cNvSpPr/>
          <p:nvPr/>
        </p:nvSpPr>
        <p:spPr>
          <a:xfrm rot="20804206">
            <a:off x="6507691" y="2786046"/>
            <a:ext cx="835513" cy="370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Db</a:t>
            </a:r>
            <a:r>
              <a:rPr lang="de-DE" dirty="0">
                <a:solidFill>
                  <a:schemeClr val="tx1"/>
                </a:solidFill>
              </a:rPr>
              <a:t> P S</a:t>
            </a:r>
          </a:p>
        </p:txBody>
      </p:sp>
      <p:sp>
        <p:nvSpPr>
          <p:cNvPr id="65" name="Abgerundetes Rechteck 64"/>
          <p:cNvSpPr/>
          <p:nvPr/>
        </p:nvSpPr>
        <p:spPr>
          <a:xfrm>
            <a:off x="5307979" y="3740924"/>
            <a:ext cx="1646440" cy="370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Orchestrator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6" name="Abgerundetes Rechteck 65"/>
          <p:cNvSpPr/>
          <p:nvPr/>
        </p:nvSpPr>
        <p:spPr>
          <a:xfrm rot="20804206">
            <a:off x="5642907" y="3228851"/>
            <a:ext cx="835513" cy="370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Db</a:t>
            </a:r>
            <a:r>
              <a:rPr lang="de-DE" dirty="0">
                <a:solidFill>
                  <a:schemeClr val="tx1"/>
                </a:solidFill>
              </a:rPr>
              <a:t> P S</a:t>
            </a:r>
          </a:p>
        </p:txBody>
      </p:sp>
      <p:sp>
        <p:nvSpPr>
          <p:cNvPr id="68" name="Ellipse 67"/>
          <p:cNvSpPr/>
          <p:nvPr/>
        </p:nvSpPr>
        <p:spPr>
          <a:xfrm>
            <a:off x="4084319" y="1231114"/>
            <a:ext cx="3326675" cy="893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Digital Brain</a:t>
            </a:r>
          </a:p>
        </p:txBody>
      </p:sp>
      <p:sp>
        <p:nvSpPr>
          <p:cNvPr id="69" name="Pfeil nach oben 68"/>
          <p:cNvSpPr/>
          <p:nvPr/>
        </p:nvSpPr>
        <p:spPr>
          <a:xfrm rot="5400000">
            <a:off x="3236221" y="1163281"/>
            <a:ext cx="478972" cy="110571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6" name="Gruppieren 45"/>
          <p:cNvGrpSpPr/>
          <p:nvPr/>
        </p:nvGrpSpPr>
        <p:grpSpPr>
          <a:xfrm>
            <a:off x="4384995" y="1943008"/>
            <a:ext cx="1674091" cy="1413782"/>
            <a:chOff x="4384995" y="1943008"/>
            <a:chExt cx="1674091" cy="1413782"/>
          </a:xfrm>
        </p:grpSpPr>
        <p:cxnSp>
          <p:nvCxnSpPr>
            <p:cNvPr id="70" name="Gerader Verbinder 69"/>
            <p:cNvCxnSpPr>
              <a:endCxn id="56" idx="7"/>
            </p:cNvCxnSpPr>
            <p:nvPr/>
          </p:nvCxnSpPr>
          <p:spPr>
            <a:xfrm flipH="1">
              <a:off x="4384995" y="2039365"/>
              <a:ext cx="1024820" cy="840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/>
            <p:cNvCxnSpPr>
              <a:endCxn id="50" idx="3"/>
            </p:cNvCxnSpPr>
            <p:nvPr/>
          </p:nvCxnSpPr>
          <p:spPr>
            <a:xfrm flipH="1">
              <a:off x="4816879" y="2035648"/>
              <a:ext cx="602676" cy="13151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/>
            <p:cNvCxnSpPr>
              <a:endCxn id="54" idx="2"/>
            </p:cNvCxnSpPr>
            <p:nvPr/>
          </p:nvCxnSpPr>
          <p:spPr>
            <a:xfrm>
              <a:off x="5409815" y="2035648"/>
              <a:ext cx="236490" cy="9571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/>
            <p:cNvCxnSpPr>
              <a:endCxn id="51" idx="7"/>
            </p:cNvCxnSpPr>
            <p:nvPr/>
          </p:nvCxnSpPr>
          <p:spPr>
            <a:xfrm flipH="1">
              <a:off x="4580943" y="1968359"/>
              <a:ext cx="1478143" cy="976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/>
            <p:cNvCxnSpPr>
              <a:endCxn id="53" idx="1"/>
            </p:cNvCxnSpPr>
            <p:nvPr/>
          </p:nvCxnSpPr>
          <p:spPr>
            <a:xfrm flipH="1">
              <a:off x="4802611" y="1943008"/>
              <a:ext cx="1256475" cy="9391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/>
            <p:cNvCxnSpPr>
              <a:endCxn id="52" idx="7"/>
            </p:cNvCxnSpPr>
            <p:nvPr/>
          </p:nvCxnSpPr>
          <p:spPr>
            <a:xfrm flipH="1">
              <a:off x="5071708" y="1955622"/>
              <a:ext cx="980547" cy="1401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/>
            <p:cNvCxnSpPr>
              <a:endCxn id="57" idx="6"/>
            </p:cNvCxnSpPr>
            <p:nvPr/>
          </p:nvCxnSpPr>
          <p:spPr>
            <a:xfrm flipH="1">
              <a:off x="5518138" y="1955622"/>
              <a:ext cx="524377" cy="1130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hteck 77"/>
          <p:cNvSpPr/>
          <p:nvPr/>
        </p:nvSpPr>
        <p:spPr>
          <a:xfrm>
            <a:off x="3680835" y="4048962"/>
            <a:ext cx="1481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metadata</a:t>
            </a: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89" name="Gruppieren 88"/>
          <p:cNvGrpSpPr/>
          <p:nvPr/>
        </p:nvGrpSpPr>
        <p:grpSpPr>
          <a:xfrm>
            <a:off x="3541022" y="1968359"/>
            <a:ext cx="1029298" cy="633501"/>
            <a:chOff x="3541022" y="1968359"/>
            <a:chExt cx="1029298" cy="633501"/>
          </a:xfrm>
        </p:grpSpPr>
        <p:sp>
          <p:nvSpPr>
            <p:cNvPr id="79" name="Pfeil nach oben 78"/>
            <p:cNvSpPr/>
            <p:nvPr/>
          </p:nvSpPr>
          <p:spPr>
            <a:xfrm>
              <a:off x="4091348" y="1968359"/>
              <a:ext cx="478972" cy="633501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Rechteck 86"/>
            <p:cNvSpPr/>
            <p:nvPr/>
          </p:nvSpPr>
          <p:spPr>
            <a:xfrm>
              <a:off x="3541022" y="2172003"/>
              <a:ext cx="712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>
                  <a:solidFill>
                    <a:schemeClr val="tx1"/>
                  </a:solidFill>
                </a:rPr>
                <a:t>event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6911937" y="1993150"/>
            <a:ext cx="1270049" cy="646331"/>
            <a:chOff x="6911937" y="1993150"/>
            <a:chExt cx="1270049" cy="646331"/>
          </a:xfrm>
        </p:grpSpPr>
        <p:sp>
          <p:nvSpPr>
            <p:cNvPr id="90" name="Pfeil nach oben 89"/>
            <p:cNvSpPr/>
            <p:nvPr/>
          </p:nvSpPr>
          <p:spPr>
            <a:xfrm rot="10800000">
              <a:off x="6911937" y="2004782"/>
              <a:ext cx="478972" cy="633501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7354515" y="1993150"/>
              <a:ext cx="8274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>
                  <a:solidFill>
                    <a:schemeClr val="tx1"/>
                  </a:solidFill>
                </a:rPr>
                <a:t>signal</a:t>
              </a:r>
              <a:r>
                <a:rPr lang="de-DE" dirty="0">
                  <a:solidFill>
                    <a:schemeClr val="tx1"/>
                  </a:solidFill>
                </a:rPr>
                <a:t>/</a:t>
              </a:r>
            </a:p>
            <a:p>
              <a:r>
                <a:rPr lang="de-DE" dirty="0" err="1"/>
                <a:t>trigger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pieren 92"/>
          <p:cNvGrpSpPr/>
          <p:nvPr/>
        </p:nvGrpSpPr>
        <p:grpSpPr>
          <a:xfrm>
            <a:off x="7220256" y="3895757"/>
            <a:ext cx="1646356" cy="923330"/>
            <a:chOff x="4060062" y="3848575"/>
            <a:chExt cx="1646356" cy="923330"/>
          </a:xfrm>
        </p:grpSpPr>
        <p:sp>
          <p:nvSpPr>
            <p:cNvPr id="94" name="Pfeil nach oben 93"/>
            <p:cNvSpPr/>
            <p:nvPr/>
          </p:nvSpPr>
          <p:spPr>
            <a:xfrm rot="20177474" flipV="1">
              <a:off x="4060062" y="4014110"/>
              <a:ext cx="478972" cy="739906"/>
            </a:xfrm>
            <a:prstGeom prst="up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367718" y="3848575"/>
              <a:ext cx="133870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>
                  <a:solidFill>
                    <a:schemeClr val="tx1"/>
                  </a:solidFill>
                </a:rPr>
                <a:t>deployment</a:t>
              </a:r>
              <a:endParaRPr lang="de-DE" dirty="0">
                <a:solidFill>
                  <a:schemeClr val="tx1"/>
                </a:solidFill>
              </a:endParaRPr>
            </a:p>
            <a:p>
              <a:endParaRPr lang="de-DE" dirty="0"/>
            </a:p>
            <a:p>
              <a:r>
                <a:rPr lang="de-DE" dirty="0">
                  <a:solidFill>
                    <a:schemeClr val="tx1"/>
                  </a:solidFill>
                </a:rPr>
                <a:t>   </a:t>
              </a:r>
              <a:r>
                <a:rPr lang="de-DE" dirty="0" err="1">
                  <a:solidFill>
                    <a:schemeClr val="tx1"/>
                  </a:solidFill>
                </a:rPr>
                <a:t>execution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uppieren 106"/>
          <p:cNvGrpSpPr/>
          <p:nvPr/>
        </p:nvGrpSpPr>
        <p:grpSpPr>
          <a:xfrm>
            <a:off x="7502010" y="4807707"/>
            <a:ext cx="3709989" cy="1078951"/>
            <a:chOff x="6629685" y="4819087"/>
            <a:chExt cx="3992241" cy="1078951"/>
          </a:xfrm>
        </p:grpSpPr>
        <p:sp>
          <p:nvSpPr>
            <p:cNvPr id="96" name="Abgerundetes Rechteck 95"/>
            <p:cNvSpPr/>
            <p:nvPr/>
          </p:nvSpPr>
          <p:spPr>
            <a:xfrm>
              <a:off x="9737082" y="5459675"/>
              <a:ext cx="700343" cy="3701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HPC</a:t>
              </a:r>
            </a:p>
          </p:txBody>
        </p:sp>
        <p:sp>
          <p:nvSpPr>
            <p:cNvPr id="98" name="Abgerundetes Rechteck 97"/>
            <p:cNvSpPr/>
            <p:nvPr/>
          </p:nvSpPr>
          <p:spPr>
            <a:xfrm>
              <a:off x="7495244" y="5464411"/>
              <a:ext cx="899822" cy="3701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Cloud</a:t>
              </a:r>
            </a:p>
          </p:txBody>
        </p:sp>
        <p:sp>
          <p:nvSpPr>
            <p:cNvPr id="99" name="Abgerundetes Rechteck 98"/>
            <p:cNvSpPr/>
            <p:nvPr/>
          </p:nvSpPr>
          <p:spPr>
            <a:xfrm>
              <a:off x="6629685" y="4819087"/>
              <a:ext cx="3911363" cy="1078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00" name="Rechteck 99"/>
            <p:cNvSpPr/>
            <p:nvPr/>
          </p:nvSpPr>
          <p:spPr>
            <a:xfrm>
              <a:off x="7581510" y="4908067"/>
              <a:ext cx="30404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dirty="0">
                  <a:solidFill>
                    <a:schemeClr val="tx1"/>
                  </a:solidFill>
                </a:rPr>
                <a:t>Remote </a:t>
              </a:r>
              <a:r>
                <a:rPr lang="de-DE" b="1" dirty="0" err="1">
                  <a:solidFill>
                    <a:schemeClr val="tx1"/>
                  </a:solidFill>
                </a:rPr>
                <a:t>compute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resources</a:t>
              </a:r>
              <a:endParaRPr lang="de-DE" b="1" dirty="0"/>
            </a:p>
          </p:txBody>
        </p:sp>
      </p:grpSp>
      <p:sp>
        <p:nvSpPr>
          <p:cNvPr id="102" name="Pfeil nach oben 101"/>
          <p:cNvSpPr/>
          <p:nvPr/>
        </p:nvSpPr>
        <p:spPr>
          <a:xfrm rot="1399335" flipH="1">
            <a:off x="4739160" y="4009783"/>
            <a:ext cx="478972" cy="73990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/>
          <p:cNvSpPr/>
          <p:nvPr/>
        </p:nvSpPr>
        <p:spPr>
          <a:xfrm>
            <a:off x="6219872" y="4332361"/>
            <a:ext cx="808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results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5194577" y="4092935"/>
            <a:ext cx="84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update</a:t>
            </a:r>
          </a:p>
        </p:txBody>
      </p:sp>
      <p:grpSp>
        <p:nvGrpSpPr>
          <p:cNvPr id="118" name="Gruppieren 117"/>
          <p:cNvGrpSpPr/>
          <p:nvPr/>
        </p:nvGrpSpPr>
        <p:grpSpPr>
          <a:xfrm>
            <a:off x="7557842" y="1445392"/>
            <a:ext cx="3949130" cy="2573204"/>
            <a:chOff x="7557842" y="1445392"/>
            <a:chExt cx="3949130" cy="2573204"/>
          </a:xfrm>
        </p:grpSpPr>
        <p:sp>
          <p:nvSpPr>
            <p:cNvPr id="108" name="Abgerundetes Rechteck 107"/>
            <p:cNvSpPr/>
            <p:nvPr/>
          </p:nvSpPr>
          <p:spPr>
            <a:xfrm>
              <a:off x="9296741" y="1445392"/>
              <a:ext cx="1244307" cy="257320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Digital Agora</a:t>
              </a:r>
            </a:p>
          </p:txBody>
        </p:sp>
        <p:sp>
          <p:nvSpPr>
            <p:cNvPr id="109" name="Pfeil nach links und rechts 108"/>
            <p:cNvSpPr/>
            <p:nvPr/>
          </p:nvSpPr>
          <p:spPr>
            <a:xfrm>
              <a:off x="7557842" y="1585680"/>
              <a:ext cx="1627111" cy="369941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1" name="Pfeil nach links und rechts 110"/>
            <p:cNvSpPr/>
            <p:nvPr/>
          </p:nvSpPr>
          <p:spPr>
            <a:xfrm>
              <a:off x="7581510" y="3099834"/>
              <a:ext cx="1627111" cy="369941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112" name="Gruppieren 111"/>
            <p:cNvGrpSpPr/>
            <p:nvPr/>
          </p:nvGrpSpPr>
          <p:grpSpPr>
            <a:xfrm>
              <a:off x="10658690" y="1585680"/>
              <a:ext cx="761841" cy="967512"/>
              <a:chOff x="540635" y="2656497"/>
              <a:chExt cx="761841" cy="967512"/>
            </a:xfrm>
          </p:grpSpPr>
          <p:pic>
            <p:nvPicPr>
              <p:cNvPr id="113" name="Grafik 1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858" y="2656497"/>
                <a:ext cx="670618" cy="579170"/>
              </a:xfrm>
              <a:prstGeom prst="rect">
                <a:avLst/>
              </a:prstGeom>
            </p:spPr>
          </p:pic>
          <p:sp>
            <p:nvSpPr>
              <p:cNvPr id="114" name="Textfeld 113"/>
              <p:cNvSpPr txBox="1"/>
              <p:nvPr/>
            </p:nvSpPr>
            <p:spPr>
              <a:xfrm>
                <a:off x="540635" y="3254677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  User</a:t>
                </a:r>
              </a:p>
            </p:txBody>
          </p:sp>
        </p:grpSp>
        <p:grpSp>
          <p:nvGrpSpPr>
            <p:cNvPr id="115" name="Gruppieren 114"/>
            <p:cNvGrpSpPr/>
            <p:nvPr/>
          </p:nvGrpSpPr>
          <p:grpSpPr>
            <a:xfrm>
              <a:off x="10663471" y="2613411"/>
              <a:ext cx="843501" cy="1244511"/>
              <a:chOff x="540635" y="2656497"/>
              <a:chExt cx="843501" cy="1244511"/>
            </a:xfrm>
          </p:grpSpPr>
          <p:pic>
            <p:nvPicPr>
              <p:cNvPr id="116" name="Grafik 1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858" y="2656497"/>
                <a:ext cx="670618" cy="579170"/>
              </a:xfrm>
              <a:prstGeom prst="rect">
                <a:avLst/>
              </a:prstGeom>
            </p:spPr>
          </p:pic>
          <p:sp>
            <p:nvSpPr>
              <p:cNvPr id="117" name="Textfeld 116"/>
              <p:cNvSpPr txBox="1"/>
              <p:nvPr/>
            </p:nvSpPr>
            <p:spPr>
              <a:xfrm>
                <a:off x="540635" y="3254677"/>
                <a:ext cx="8435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Expert </a:t>
                </a:r>
              </a:p>
              <a:p>
                <a:pPr algn="ctr"/>
                <a:r>
                  <a:rPr lang="de-DE" dirty="0" err="1"/>
                  <a:t>user</a:t>
                </a:r>
                <a:endParaRPr lang="de-DE" dirty="0"/>
              </a:p>
            </p:txBody>
          </p:sp>
        </p:grpSp>
      </p:grpSp>
      <p:sp>
        <p:nvSpPr>
          <p:cNvPr id="121" name="Abgerundetes Rechteck 120"/>
          <p:cNvSpPr/>
          <p:nvPr/>
        </p:nvSpPr>
        <p:spPr>
          <a:xfrm>
            <a:off x="3288360" y="4431443"/>
            <a:ext cx="2239700" cy="2402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accent3"/>
                </a:solidFill>
              </a:rPr>
              <a:t>data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and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message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broker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578362" y="54918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…</a:t>
            </a:r>
          </a:p>
        </p:txBody>
      </p:sp>
      <p:sp>
        <p:nvSpPr>
          <p:cNvPr id="110" name="Abgerundetes Rechteck 109"/>
          <p:cNvSpPr/>
          <p:nvPr/>
        </p:nvSpPr>
        <p:spPr>
          <a:xfrm>
            <a:off x="2439361" y="4991813"/>
            <a:ext cx="2052688" cy="3701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Local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comp.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res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577837" y="4726051"/>
            <a:ext cx="10634162" cy="1261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Abgerundetes Rechteck 127"/>
          <p:cNvSpPr/>
          <p:nvPr/>
        </p:nvSpPr>
        <p:spPr>
          <a:xfrm>
            <a:off x="8730688" y="4176206"/>
            <a:ext cx="2239700" cy="4645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accent3"/>
                </a:solidFill>
              </a:rPr>
              <a:t>resource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  <a:r>
              <a:rPr lang="de-DE" sz="1400" dirty="0" err="1">
                <a:solidFill>
                  <a:schemeClr val="accent3"/>
                </a:solidFill>
              </a:rPr>
              <a:t>broker</a:t>
            </a:r>
            <a:r>
              <a:rPr lang="de-DE" sz="140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29" name="Rechteck 128"/>
          <p:cNvSpPr/>
          <p:nvPr/>
        </p:nvSpPr>
        <p:spPr>
          <a:xfrm>
            <a:off x="6670035" y="5189906"/>
            <a:ext cx="59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data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Executing applications in </a:t>
            </a:r>
            <a:r>
              <a:rPr lang="en-GB" dirty="0" err="1"/>
              <a:t>DIGITbrain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08" y="1261289"/>
            <a:ext cx="10515600" cy="48136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tx1"/>
                </a:solidFill>
              </a:rPr>
              <a:t>Modelling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simulation, </a:t>
            </a:r>
            <a:r>
              <a:rPr lang="en-US" sz="2400" dirty="0" err="1">
                <a:solidFill>
                  <a:schemeClr val="tx1"/>
                </a:solidFill>
              </a:rPr>
              <a:t>optimisation</a:t>
            </a:r>
            <a:r>
              <a:rPr lang="en-US" sz="2400" dirty="0">
                <a:solidFill>
                  <a:schemeClr val="tx1"/>
                </a:solidFill>
              </a:rPr>
              <a:t>, analytics, and machine learning applications implementing the various algorithms are executed on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cloud</a:t>
            </a:r>
            <a:r>
              <a:rPr lang="en-US" sz="2400" dirty="0">
                <a:solidFill>
                  <a:schemeClr val="tx1"/>
                </a:solidFill>
              </a:rPr>
              <a:t>, HPC and local (edge/fog) resources to evaluate the various models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EGI </a:t>
            </a:r>
            <a:r>
              <a:rPr lang="en-US" sz="2400" dirty="0">
                <a:solidFill>
                  <a:schemeClr val="tx1"/>
                </a:solidFill>
              </a:rPr>
              <a:t>is the cloud/HPC provider of </a:t>
            </a:r>
            <a:r>
              <a:rPr lang="en-US" sz="2400" dirty="0" err="1">
                <a:solidFill>
                  <a:schemeClr val="tx1"/>
                </a:solidFill>
              </a:rPr>
              <a:t>DIGITbrain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Application </a:t>
            </a:r>
            <a:r>
              <a:rPr lang="en-US" sz="2400" dirty="0">
                <a:solidFill>
                  <a:schemeClr val="tx1"/>
                </a:solidFill>
              </a:rPr>
              <a:t>execution is based on the </a:t>
            </a:r>
            <a:r>
              <a:rPr lang="en-US" sz="2400" dirty="0" err="1">
                <a:solidFill>
                  <a:schemeClr val="tx1"/>
                </a:solidFill>
              </a:rPr>
              <a:t>CloudiFacturing</a:t>
            </a:r>
            <a:r>
              <a:rPr lang="en-US" sz="2400" dirty="0">
                <a:solidFill>
                  <a:schemeClr val="tx1"/>
                </a:solidFill>
              </a:rPr>
              <a:t> Solution that will be gradually extended with </a:t>
            </a:r>
            <a:r>
              <a:rPr lang="en-US" sz="2400" dirty="0" err="1">
                <a:solidFill>
                  <a:schemeClr val="tx1"/>
                </a:solidFill>
              </a:rPr>
              <a:t>DIGITbrain</a:t>
            </a:r>
            <a:r>
              <a:rPr lang="en-US" sz="2400" dirty="0">
                <a:solidFill>
                  <a:schemeClr val="tx1"/>
                </a:solidFill>
              </a:rPr>
              <a:t> services and components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8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08" y="1268933"/>
            <a:ext cx="10387892" cy="481362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Cloud/HPC native solutions are required to </a:t>
            </a:r>
            <a:r>
              <a:rPr lang="de-DE" sz="2400" b="1" dirty="0">
                <a:solidFill>
                  <a:schemeClr val="tx1"/>
                </a:solidFill>
              </a:rPr>
              <a:t>avoid vendor lock-in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seamless migration between cloud/HPC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Support for a </a:t>
            </a:r>
            <a:r>
              <a:rPr lang="de-DE" sz="2400" b="1" dirty="0">
                <a:solidFill>
                  <a:schemeClr val="tx1"/>
                </a:solidFill>
              </a:rPr>
              <a:t>varity of execution mechanisms/workflow </a:t>
            </a:r>
            <a:r>
              <a:rPr lang="de-DE" sz="2400" dirty="0">
                <a:solidFill>
                  <a:schemeClr val="tx1"/>
                </a:solidFill>
              </a:rPr>
              <a:t>systems is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generic/uniform execution of applications/workflows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Need to </a:t>
            </a:r>
            <a:r>
              <a:rPr lang="de-DE" sz="2400" b="1" dirty="0">
                <a:solidFill>
                  <a:schemeClr val="tx1"/>
                </a:solidFill>
              </a:rPr>
              <a:t>integrate data from sensors and distribute execution to edge/fog </a:t>
            </a:r>
            <a:r>
              <a:rPr lang="de-DE" sz="2400" dirty="0">
                <a:solidFill>
                  <a:schemeClr val="tx1"/>
                </a:solidFill>
              </a:rPr>
              <a:t>layers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deployment and execution to support the cloud to edge continuum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Solution is </a:t>
            </a:r>
            <a:r>
              <a:rPr lang="de-DE" sz="2400" b="1" dirty="0">
                <a:solidFill>
                  <a:schemeClr val="tx1"/>
                </a:solidFill>
              </a:rPr>
              <a:t>intended to be run on a commercial basis </a:t>
            </a:r>
            <a:r>
              <a:rPr lang="de-DE" sz="2400" dirty="0">
                <a:solidFill>
                  <a:schemeClr val="tx1"/>
                </a:solidFill>
              </a:rPr>
              <a:t>after the end of the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 appropriate </a:t>
            </a:r>
            <a:r>
              <a:rPr lang="de-DE" sz="2400" dirty="0" err="1">
                <a:solidFill>
                  <a:schemeClr val="tx1"/>
                </a:solidFill>
              </a:rPr>
              <a:t>billing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and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security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mechanisms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need to be provided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of application execution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59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55" y="171396"/>
            <a:ext cx="10515600" cy="618547"/>
          </a:xfrm>
        </p:spPr>
        <p:txBody>
          <a:bodyPr/>
          <a:lstStyle/>
          <a:p>
            <a:r>
              <a:rPr lang="en-GB" dirty="0"/>
              <a:t>Towards a solution - The </a:t>
            </a:r>
            <a:r>
              <a:rPr lang="en-GB" dirty="0" err="1"/>
              <a:t>CloudiFacturing</a:t>
            </a:r>
            <a:r>
              <a:rPr lang="en-GB" dirty="0"/>
              <a:t> Solution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16</a:t>
            </a:fld>
            <a:endParaRPr lang="en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39B6B-1E62-464E-AEE6-2F725C1072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174" y="911405"/>
            <a:ext cx="6822086" cy="41395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0FA7AC-9D71-4440-B54E-1BE9A5E7F6F6}"/>
              </a:ext>
            </a:extLst>
          </p:cNvPr>
          <p:cNvSpPr/>
          <p:nvPr/>
        </p:nvSpPr>
        <p:spPr>
          <a:xfrm>
            <a:off x="137458" y="3826123"/>
            <a:ext cx="4084583" cy="40488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Execution</a:t>
            </a:r>
            <a:r>
              <a:rPr lang="nb-NO" dirty="0"/>
              <a:t> </a:t>
            </a:r>
            <a:r>
              <a:rPr lang="nb-NO" dirty="0" err="1"/>
              <a:t>engines</a:t>
            </a:r>
            <a:endParaRPr lang="nb-NO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7814B-0BA4-4675-A66F-3B01BA46662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22041" y="4028565"/>
            <a:ext cx="2198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A10E3-3E54-49FF-B718-54A65A8C05B5}"/>
              </a:ext>
            </a:extLst>
          </p:cNvPr>
          <p:cNvSpPr/>
          <p:nvPr/>
        </p:nvSpPr>
        <p:spPr>
          <a:xfrm>
            <a:off x="83666" y="2069493"/>
            <a:ext cx="4084584" cy="6467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CloudiFacturing Platform</a:t>
            </a:r>
          </a:p>
          <a:p>
            <a:pPr algn="ctr"/>
            <a:r>
              <a:rPr lang="nb-NO" dirty="0"/>
              <a:t>Execution engine agnostic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2F8B39-DDCE-4697-9893-BE13138626A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168250" y="2392871"/>
            <a:ext cx="263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946A785-FA2C-4283-A66C-577677B561CD}"/>
              </a:ext>
            </a:extLst>
          </p:cNvPr>
          <p:cNvSpPr/>
          <p:nvPr/>
        </p:nvSpPr>
        <p:spPr>
          <a:xfrm>
            <a:off x="83666" y="1106426"/>
            <a:ext cx="4084585" cy="40488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Entry</a:t>
            </a:r>
            <a:r>
              <a:rPr lang="nb-NO" dirty="0"/>
              <a:t> </a:t>
            </a:r>
            <a:r>
              <a:rPr lang="nb-NO" dirty="0" err="1"/>
              <a:t>point</a:t>
            </a:r>
            <a:r>
              <a:rPr lang="nb-NO" dirty="0"/>
              <a:t> for </a:t>
            </a:r>
            <a:r>
              <a:rPr lang="nb-NO" dirty="0" err="1"/>
              <a:t>customers</a:t>
            </a:r>
            <a:endParaRPr lang="nb-NO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595424-79BB-4F3B-81A6-FC27BA622556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168251" y="1308868"/>
            <a:ext cx="263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0213C4A-C8B5-4EC4-ACC9-97F7752172B5}"/>
              </a:ext>
            </a:extLst>
          </p:cNvPr>
          <p:cNvSpPr/>
          <p:nvPr/>
        </p:nvSpPr>
        <p:spPr>
          <a:xfrm>
            <a:off x="105030" y="5167019"/>
            <a:ext cx="4030793" cy="584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Executable artefacts</a:t>
            </a:r>
          </a:p>
          <a:p>
            <a:pPr algn="ctr"/>
            <a:r>
              <a:rPr lang="nb-NO" dirty="0"/>
              <a:t>Running on EGI and locally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414158-3A19-4E5A-884E-86B2F12F7A03}"/>
              </a:ext>
            </a:extLst>
          </p:cNvPr>
          <p:cNvCxnSpPr>
            <a:cxnSpLocks/>
          </p:cNvCxnSpPr>
          <p:nvPr/>
        </p:nvCxnSpPr>
        <p:spPr>
          <a:xfrm>
            <a:off x="4168251" y="5563871"/>
            <a:ext cx="273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3">
            <a:extLst>
              <a:ext uri="{FF2B5EF4-FFF2-40B4-BE49-F238E27FC236}">
                <a16:creationId xmlns:a16="http://schemas.microsoft.com/office/drawing/2014/main" id="{4918DD16-8D4F-4723-8D57-E5AB20A248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901" y="5104910"/>
            <a:ext cx="1788425" cy="1053706"/>
          </a:xfrm>
          <a:prstGeom prst="rect">
            <a:avLst/>
          </a:prstGeom>
        </p:spPr>
      </p:pic>
      <p:pic>
        <p:nvPicPr>
          <p:cNvPr id="19" name="Kép 16">
            <a:extLst>
              <a:ext uri="{FF2B5EF4-FFF2-40B4-BE49-F238E27FC236}">
                <a16:creationId xmlns:a16="http://schemas.microsoft.com/office/drawing/2014/main" id="{87702F0A-8DFC-4A65-9341-35EC39D935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327" y="5149538"/>
            <a:ext cx="1629576" cy="9573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3F7F3E-3EDD-48BB-8543-5A6911FA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902" y="5124681"/>
            <a:ext cx="1600179" cy="87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28F784-62C7-4C80-9FF4-861DDC119D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081" y="5115253"/>
            <a:ext cx="1458999" cy="8843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831783-3C67-45BF-812C-ED933569070B}"/>
              </a:ext>
            </a:extLst>
          </p:cNvPr>
          <p:cNvSpPr/>
          <p:nvPr/>
        </p:nvSpPr>
        <p:spPr>
          <a:xfrm>
            <a:off x="7566163" y="3515593"/>
            <a:ext cx="1346927" cy="37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MiCADO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61EB1D-82CA-4D2F-9F23-EB1905E36326}"/>
              </a:ext>
            </a:extLst>
          </p:cNvPr>
          <p:cNvSpPr/>
          <p:nvPr/>
        </p:nvSpPr>
        <p:spPr>
          <a:xfrm>
            <a:off x="5996479" y="3567621"/>
            <a:ext cx="1417309" cy="321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CloudBroker</a:t>
            </a:r>
            <a:endParaRPr lang="nb-NO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6584C6-132D-42A6-9E84-87D9C4BFBF19}"/>
              </a:ext>
            </a:extLst>
          </p:cNvPr>
          <p:cNvSpPr/>
          <p:nvPr/>
        </p:nvSpPr>
        <p:spPr>
          <a:xfrm>
            <a:off x="4481653" y="3534066"/>
            <a:ext cx="1444010" cy="388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Flowbster</a:t>
            </a:r>
            <a:endParaRPr lang="nb-NO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7E36FD-D380-400D-BCE0-1D76F7A7C437}"/>
              </a:ext>
            </a:extLst>
          </p:cNvPr>
          <p:cNvSpPr/>
          <p:nvPr/>
        </p:nvSpPr>
        <p:spPr>
          <a:xfrm>
            <a:off x="7556927" y="4023995"/>
            <a:ext cx="1346926" cy="66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in DIGITbrain</a:t>
            </a:r>
          </a:p>
        </p:txBody>
      </p:sp>
      <p:pic>
        <p:nvPicPr>
          <p:cNvPr id="34" name="Grafik 17">
            <a:extLst>
              <a:ext uri="{FF2B5EF4-FFF2-40B4-BE49-F238E27FC236}">
                <a16:creationId xmlns:a16="http://schemas.microsoft.com/office/drawing/2014/main" id="{2CDBF73D-BA1D-4907-916E-C2BBDF51AE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3661" y="5145185"/>
            <a:ext cx="790155" cy="7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23" grpId="0" animBg="1"/>
      <p:bldP spid="24" grpId="0" animBg="1"/>
      <p:bldP spid="25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CloudBroker</a:t>
            </a:r>
            <a:r>
              <a:rPr lang="en-GB" dirty="0"/>
              <a:t> Platform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760"/>
            <a:ext cx="10411691" cy="17082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</a:rPr>
              <a:t> Multicloud platform for the deployment and execution of compute-intensive scientific and technical software in the cloud.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</a:rPr>
              <a:t> PaaS to register, deploy, charge for and use cloud resources and application software on a commercial basis.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17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9AE9E-6392-4D48-9DB3-451843625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800" y="2858470"/>
            <a:ext cx="6141531" cy="3449789"/>
          </a:xfrm>
          <a:prstGeom prst="rect">
            <a:avLst/>
          </a:prstGeom>
        </p:spPr>
      </p:pic>
      <p:sp>
        <p:nvSpPr>
          <p:cNvPr id="8" name="CustomShape 7">
            <a:extLst>
              <a:ext uri="{FF2B5EF4-FFF2-40B4-BE49-F238E27FC236}">
                <a16:creationId xmlns:a16="http://schemas.microsoft.com/office/drawing/2014/main" id="{EE76C488-A97B-4883-8C25-50C672AA2ECB}"/>
              </a:ext>
            </a:extLst>
          </p:cNvPr>
          <p:cNvSpPr/>
          <p:nvPr/>
        </p:nvSpPr>
        <p:spPr>
          <a:xfrm flipV="1">
            <a:off x="6315997" y="5006108"/>
            <a:ext cx="454258" cy="6373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" name="Grafik 17">
            <a:extLst>
              <a:ext uri="{FF2B5EF4-FFF2-40B4-BE49-F238E27FC236}">
                <a16:creationId xmlns:a16="http://schemas.microsoft.com/office/drawing/2014/main" id="{52B025B5-CF6E-4826-8819-0DC69B3348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565" y="5508690"/>
            <a:ext cx="790155" cy="790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76EF98-DE44-4B71-8234-6F5C58541DE1}"/>
              </a:ext>
            </a:extLst>
          </p:cNvPr>
          <p:cNvSpPr txBox="1"/>
          <p:nvPr/>
        </p:nvSpPr>
        <p:spPr>
          <a:xfrm>
            <a:off x="9268485" y="5320250"/>
            <a:ext cx="269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information: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http://cloudbroker.com/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29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Flowbster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457"/>
            <a:ext cx="10798062" cy="1473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</a:rPr>
              <a:t> Data intensive workflows in multicloud environments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</a:rPr>
              <a:t> Enables </a:t>
            </a:r>
            <a:r>
              <a:rPr lang="en-US" sz="2400" spc="-1" dirty="0">
                <a:solidFill>
                  <a:srgbClr val="000000"/>
                </a:solidFill>
              </a:rPr>
              <a:t>quick</a:t>
            </a:r>
            <a:r>
              <a:rPr lang="en-US" sz="2400" dirty="0"/>
              <a:t> deployment of the workflow as a pipeline infrastructure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</a:rPr>
              <a:t> Workflow nodes can be deployed using the </a:t>
            </a:r>
            <a:r>
              <a:rPr lang="en-US" sz="2400" spc="-1" dirty="0" err="1">
                <a:solidFill>
                  <a:srgbClr val="000000"/>
                </a:solidFill>
              </a:rPr>
              <a:t>CloudBroker</a:t>
            </a:r>
            <a:r>
              <a:rPr lang="en-US" sz="2400" spc="-1" dirty="0">
                <a:solidFill>
                  <a:srgbClr val="000000"/>
                </a:solidFill>
              </a:rPr>
              <a:t> Platform</a:t>
            </a:r>
            <a:endParaRPr lang="de-DE" sz="2400" spc="-1" dirty="0">
              <a:solidFill>
                <a:srgbClr val="000000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18</a:t>
            </a:fld>
            <a:endParaRPr lang="en-DE"/>
          </a:p>
        </p:txBody>
      </p:sp>
      <p:sp>
        <p:nvSpPr>
          <p:cNvPr id="10" name="Felhő 30">
            <a:extLst>
              <a:ext uri="{FF2B5EF4-FFF2-40B4-BE49-F238E27FC236}">
                <a16:creationId xmlns:a16="http://schemas.microsoft.com/office/drawing/2014/main" id="{DC4B1C60-D5B7-493D-89DF-E35A5C09531B}"/>
              </a:ext>
            </a:extLst>
          </p:cNvPr>
          <p:cNvSpPr/>
          <p:nvPr/>
        </p:nvSpPr>
        <p:spPr>
          <a:xfrm>
            <a:off x="3605730" y="2658479"/>
            <a:ext cx="4109420" cy="208823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1" name="Kép 29">
            <a:extLst>
              <a:ext uri="{FF2B5EF4-FFF2-40B4-BE49-F238E27FC236}">
                <a16:creationId xmlns:a16="http://schemas.microsoft.com/office/drawing/2014/main" id="{B3ADEEE7-7904-4B9F-9CA2-98349040C3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848" y="2949095"/>
            <a:ext cx="3639853" cy="1606563"/>
          </a:xfrm>
          <a:prstGeom prst="rect">
            <a:avLst/>
          </a:prstGeom>
        </p:spPr>
      </p:pic>
      <p:sp>
        <p:nvSpPr>
          <p:cNvPr id="12" name="Right Arrow 5">
            <a:extLst>
              <a:ext uri="{FF2B5EF4-FFF2-40B4-BE49-F238E27FC236}">
                <a16:creationId xmlns:a16="http://schemas.microsoft.com/office/drawing/2014/main" id="{DD6D71A7-7B26-4FA7-8670-731851AE726B}"/>
              </a:ext>
            </a:extLst>
          </p:cNvPr>
          <p:cNvSpPr/>
          <p:nvPr/>
        </p:nvSpPr>
        <p:spPr>
          <a:xfrm>
            <a:off x="2786428" y="3517432"/>
            <a:ext cx="773567" cy="45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6">
            <a:extLst>
              <a:ext uri="{FF2B5EF4-FFF2-40B4-BE49-F238E27FC236}">
                <a16:creationId xmlns:a16="http://schemas.microsoft.com/office/drawing/2014/main" id="{2BDD54C8-7E9E-4C2A-8334-C6029165C095}"/>
              </a:ext>
            </a:extLst>
          </p:cNvPr>
          <p:cNvSpPr/>
          <p:nvPr/>
        </p:nvSpPr>
        <p:spPr>
          <a:xfrm>
            <a:off x="1265812" y="3143648"/>
            <a:ext cx="1328709" cy="11987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set</a:t>
            </a:r>
          </a:p>
          <a:p>
            <a:pPr algn="ctr"/>
            <a:r>
              <a:rPr lang="en-US" dirty="0"/>
              <a:t>to be processed</a:t>
            </a:r>
          </a:p>
        </p:txBody>
      </p:sp>
      <p:sp>
        <p:nvSpPr>
          <p:cNvPr id="14" name="Right Arrow 7">
            <a:extLst>
              <a:ext uri="{FF2B5EF4-FFF2-40B4-BE49-F238E27FC236}">
                <a16:creationId xmlns:a16="http://schemas.microsoft.com/office/drawing/2014/main" id="{C1CC8C4E-C08D-4B7D-B8C9-60E1E3F9BD03}"/>
              </a:ext>
            </a:extLst>
          </p:cNvPr>
          <p:cNvSpPr/>
          <p:nvPr/>
        </p:nvSpPr>
        <p:spPr>
          <a:xfrm>
            <a:off x="7794124" y="3517432"/>
            <a:ext cx="773567" cy="45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8">
            <a:extLst>
              <a:ext uri="{FF2B5EF4-FFF2-40B4-BE49-F238E27FC236}">
                <a16:creationId xmlns:a16="http://schemas.microsoft.com/office/drawing/2014/main" id="{F106B907-15EA-4BE1-BC81-27E7A8E2E8F8}"/>
              </a:ext>
            </a:extLst>
          </p:cNvPr>
          <p:cNvSpPr/>
          <p:nvPr/>
        </p:nvSpPr>
        <p:spPr>
          <a:xfrm>
            <a:off x="8646664" y="3136210"/>
            <a:ext cx="1328709" cy="119875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Processed</a:t>
            </a:r>
          </a:p>
          <a:p>
            <a:pPr algn="ctr"/>
            <a:r>
              <a:rPr lang="en-US" dirty="0"/>
              <a:t>data set</a:t>
            </a:r>
          </a:p>
        </p:txBody>
      </p:sp>
      <p:pic>
        <p:nvPicPr>
          <p:cNvPr id="17" name="Grafik 17">
            <a:extLst>
              <a:ext uri="{FF2B5EF4-FFF2-40B4-BE49-F238E27FC236}">
                <a16:creationId xmlns:a16="http://schemas.microsoft.com/office/drawing/2014/main" id="{E90F0588-1E6A-45A1-A999-EA470AC68E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696" y="4846274"/>
            <a:ext cx="790155" cy="7901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C01BD0-ED65-497B-8C1B-BEE2F31C4B1E}"/>
              </a:ext>
            </a:extLst>
          </p:cNvPr>
          <p:cNvSpPr txBox="1"/>
          <p:nvPr/>
        </p:nvSpPr>
        <p:spPr>
          <a:xfrm>
            <a:off x="6526254" y="5463116"/>
            <a:ext cx="556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information: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5"/>
              </a:rPr>
              <a:t>https://www.sztaki.hu/en/innovation/products/flowbster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12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DIGITbrain consortium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4510"/>
            <a:ext cx="6728670" cy="3334877"/>
          </a:xfrm>
          <a:ln>
            <a:solidFill>
              <a:srgbClr val="46AA98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Core technical and administrative partners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</a:t>
            </a:fld>
            <a:endParaRPr lang="en-DE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C28E6B-2127-4416-9872-286B187DA00C}"/>
              </a:ext>
            </a:extLst>
          </p:cNvPr>
          <p:cNvSpPr txBox="1">
            <a:spLocks/>
          </p:cNvSpPr>
          <p:nvPr/>
        </p:nvSpPr>
        <p:spPr>
          <a:xfrm>
            <a:off x="7650759" y="1096564"/>
            <a:ext cx="4160940" cy="4795011"/>
          </a:xfrm>
          <a:prstGeom prst="rect">
            <a:avLst/>
          </a:prstGeom>
          <a:ln>
            <a:solidFill>
              <a:srgbClr val="46AA9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pple Symbols" panose="02000000000000000000" pitchFamily="2" charset="-79"/>
              <a:buNone/>
            </a:pPr>
            <a:r>
              <a:rPr lang="en-GB" b="1" dirty="0"/>
              <a:t>Experiment partners</a:t>
            </a:r>
            <a:endParaRPr lang="en-GB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9117563-E6CC-41DC-8885-670561DC0CCB}"/>
              </a:ext>
            </a:extLst>
          </p:cNvPr>
          <p:cNvSpPr txBox="1">
            <a:spLocks/>
          </p:cNvSpPr>
          <p:nvPr/>
        </p:nvSpPr>
        <p:spPr>
          <a:xfrm>
            <a:off x="838201" y="4540225"/>
            <a:ext cx="6728670" cy="1351350"/>
          </a:xfrm>
          <a:prstGeom prst="rect">
            <a:avLst/>
          </a:prstGeom>
          <a:ln>
            <a:solidFill>
              <a:srgbClr val="46AA9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46AA98"/>
              </a:buClr>
              <a:buFont typeface="Apple Symbols" panose="02000000000000000000" pitchFamily="2" charset="-79"/>
              <a:buChar char="␥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pple Symbols" panose="02000000000000000000" pitchFamily="2" charset="-79"/>
              <a:buNone/>
            </a:pPr>
            <a:r>
              <a:rPr lang="en-GB" b="1" dirty="0"/>
              <a:t>Network of DIHs</a:t>
            </a:r>
            <a:endParaRPr lang="en-GB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B560920-FB3A-4034-B3D8-4B71F12B12E5}"/>
              </a:ext>
            </a:extLst>
          </p:cNvPr>
          <p:cNvGrpSpPr/>
          <p:nvPr/>
        </p:nvGrpSpPr>
        <p:grpSpPr>
          <a:xfrm>
            <a:off x="1016336" y="1726035"/>
            <a:ext cx="6476745" cy="2605986"/>
            <a:chOff x="1016336" y="1726035"/>
            <a:chExt cx="6476745" cy="260598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48E1ED5-8597-4B02-9029-285C48115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336" y="1726035"/>
              <a:ext cx="651396" cy="57994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C7ED053-5DA9-408D-A0AB-17B1F7728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4565" y="1851808"/>
              <a:ext cx="1329431" cy="399206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CA7D677-9D94-4189-A6E2-F2597AA4F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3871" y="1876399"/>
              <a:ext cx="1254810" cy="34626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5B3861C-7253-4325-848C-41B2E696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071" y="1886552"/>
              <a:ext cx="1254810" cy="338764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13D06EF-BDD0-492E-8317-9C3019AA2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271" y="1836263"/>
              <a:ext cx="1254810" cy="439342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1B18C37-E826-4F49-A29D-20E51713C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336" y="2570063"/>
              <a:ext cx="1254810" cy="34855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E6AD85F-27A0-49BB-B561-96B132A2C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9281" y="2556697"/>
              <a:ext cx="1072218" cy="35432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6C78FE9-C161-4EE9-A5C4-F98055CC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9634" y="2556697"/>
              <a:ext cx="1324194" cy="348472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03C43B6-38F2-4B3C-A06A-1BA17F64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1963" y="2592740"/>
              <a:ext cx="1036308" cy="291153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E6CCDAB7-F9BF-4634-BFF3-82D0C9653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6142" y="2364210"/>
              <a:ext cx="812858" cy="599222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874783B6-45F3-4971-BC2B-771D388F4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336" y="3185990"/>
              <a:ext cx="1447320" cy="33617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3C073E2-AEA1-4906-8D75-1D6EA83D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1791" y="3166371"/>
              <a:ext cx="556291" cy="375411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0144000D-BE93-401B-967C-5AD3FB2DA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7583" y="3072123"/>
              <a:ext cx="799178" cy="563906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D8F885B-EB60-4B4B-8A8A-ECFC72B9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125" y="3145399"/>
              <a:ext cx="1254811" cy="506809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31C26AB-6568-458E-835F-F7E26AE5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0810" y="3057836"/>
              <a:ext cx="1755186" cy="594408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CE22BFAC-1D73-4710-AC88-1A7D2B690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578" y="3758163"/>
              <a:ext cx="1146841" cy="507487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48C40F3-42E3-40CF-B631-BA0A89F78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120" y="3869724"/>
              <a:ext cx="1200185" cy="38233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A81C867E-7CD6-4559-8DA5-6096273C9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2791" y="3869724"/>
              <a:ext cx="1147486" cy="36253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8E3EEA5-0F7D-4A68-AAD1-47A06F1A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2142" y="3760375"/>
              <a:ext cx="558739" cy="532272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5034219-25CB-40C6-BAC5-DE279AE3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8403" y="3760375"/>
              <a:ext cx="581069" cy="571646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FE6C207-3610-403E-980D-183987D013CB}"/>
              </a:ext>
            </a:extLst>
          </p:cNvPr>
          <p:cNvGrpSpPr/>
          <p:nvPr/>
        </p:nvGrpSpPr>
        <p:grpSpPr>
          <a:xfrm>
            <a:off x="7853190" y="1759591"/>
            <a:ext cx="3871614" cy="3781252"/>
            <a:chOff x="7853190" y="1759591"/>
            <a:chExt cx="3871614" cy="3781252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9456D1C-5F0E-44F1-8D02-53D4B42D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3190" y="1759591"/>
              <a:ext cx="1176952" cy="368337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514B25F0-BD8C-421F-9651-08902C27F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2573" y="1830133"/>
              <a:ext cx="1670716" cy="227251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50178D5A-EC88-4B10-93D4-2AAD7EF2C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3177" y="2277608"/>
              <a:ext cx="1072218" cy="599068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C9476FD7-CC17-4659-A5C4-1D26B744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9063" y="2352723"/>
              <a:ext cx="1643582" cy="494025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B16D996-98C6-466F-9DB5-0A0B39B9B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184" y="3026356"/>
              <a:ext cx="618203" cy="625228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B18C3CAE-8220-4E2D-BA5F-95A590C01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2794" y="2014186"/>
              <a:ext cx="742010" cy="845203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3A5EACB-4F9B-43F7-B288-044825D7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2785" y="3029791"/>
              <a:ext cx="1236137" cy="30141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3C38BFA7-D0D2-41A9-BBEF-41C9612B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1759" y="3474667"/>
              <a:ext cx="1058075" cy="61908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16FC9F3F-5BDD-43D3-B5C2-CEC9B6D5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5668" y="3678366"/>
              <a:ext cx="1250039" cy="401361"/>
            </a:xfrm>
            <a:prstGeom prst="rect">
              <a:avLst/>
            </a:prstGeom>
          </p:spPr>
        </p:pic>
        <p:pic>
          <p:nvPicPr>
            <p:cNvPr id="42" name="Imagen 41" descr="Resultado de imagen de nxtcontrol gmbh">
              <a:extLst>
                <a:ext uri="{FF2B5EF4-FFF2-40B4-BE49-F238E27FC236}">
                  <a16:creationId xmlns:a16="http://schemas.microsoft.com/office/drawing/2014/main" id="{AB1C0D75-2830-4F46-870D-4CF17916E3E1}"/>
                </a:ext>
              </a:extLst>
            </p:cNvPr>
            <p:cNvPicPr/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695" y="4258207"/>
              <a:ext cx="799179" cy="4774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1" descr="Logo Piacenza Cashmere">
              <a:extLst>
                <a:ext uri="{FF2B5EF4-FFF2-40B4-BE49-F238E27FC236}">
                  <a16:creationId xmlns:a16="http://schemas.microsoft.com/office/drawing/2014/main" id="{EE90E177-7A33-4F60-9C8E-99FA889D1788}"/>
                </a:ext>
              </a:extLst>
            </p:cNvPr>
            <p:cNvPicPr/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197" y="4317306"/>
              <a:ext cx="588958" cy="58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magen 43" descr="Porini">
              <a:extLst>
                <a:ext uri="{FF2B5EF4-FFF2-40B4-BE49-F238E27FC236}">
                  <a16:creationId xmlns:a16="http://schemas.microsoft.com/office/drawing/2014/main" id="{7CD32419-CD45-4793-8BBD-087799D4044F}"/>
                </a:ext>
              </a:extLst>
            </p:cNvPr>
            <p:cNvPicPr/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0778" y="4271335"/>
              <a:ext cx="1036308" cy="6195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Immagine 1">
              <a:extLst>
                <a:ext uri="{FF2B5EF4-FFF2-40B4-BE49-F238E27FC236}">
                  <a16:creationId xmlns:a16="http://schemas.microsoft.com/office/drawing/2014/main" id="{7C0CAB50-84E2-41D0-9700-37C44AD8A3BB}"/>
                </a:ext>
              </a:extLst>
            </p:cNvPr>
            <p:cNvPicPr/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447" y="5143673"/>
              <a:ext cx="962374" cy="397170"/>
            </a:xfrm>
            <a:prstGeom prst="rect">
              <a:avLst/>
            </a:prstGeom>
            <a:noFill/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3C43DD13-B762-4CC2-982D-8217DAED8740}"/>
                </a:ext>
              </a:extLst>
            </p:cNvPr>
            <p:cNvPicPr/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9219" y="5143673"/>
              <a:ext cx="1181559" cy="363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46" descr="Resultado de imagen de inyecciones montañana">
              <a:extLst>
                <a:ext uri="{FF2B5EF4-FFF2-40B4-BE49-F238E27FC236}">
                  <a16:creationId xmlns:a16="http://schemas.microsoft.com/office/drawing/2014/main" id="{F8768DDB-3664-4064-8245-DCE27B0D1258}"/>
                </a:ext>
              </a:extLst>
            </p:cNvPr>
            <p:cNvPicPr/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759" y="4945691"/>
              <a:ext cx="1120478" cy="4613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720E06C-78B6-4FA4-9081-E629EF26A5CA}"/>
              </a:ext>
            </a:extLst>
          </p:cNvPr>
          <p:cNvGrpSpPr/>
          <p:nvPr/>
        </p:nvGrpSpPr>
        <p:grpSpPr>
          <a:xfrm>
            <a:off x="1141540" y="4655279"/>
            <a:ext cx="6368182" cy="1195852"/>
            <a:chOff x="1141540" y="4655279"/>
            <a:chExt cx="6368182" cy="1195852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861705CB-C920-4DE9-8DC8-D5169BAD5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6923" y="5388089"/>
              <a:ext cx="1362953" cy="432982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7E23CBA-6DDE-4DCE-9162-D487F3B8B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540" y="5086358"/>
              <a:ext cx="1004402" cy="7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A5705CBD-9BAF-4FC6-B51F-A2511F8A8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306836" y="4655279"/>
              <a:ext cx="1853318" cy="364587"/>
            </a:xfrm>
            <a:prstGeom prst="rect">
              <a:avLst/>
            </a:prstGeom>
          </p:spPr>
        </p:pic>
        <p:pic>
          <p:nvPicPr>
            <p:cNvPr id="54" name="Grafik 32">
              <a:extLst>
                <a:ext uri="{FF2B5EF4-FFF2-40B4-BE49-F238E27FC236}">
                  <a16:creationId xmlns:a16="http://schemas.microsoft.com/office/drawing/2014/main" id="{C42C5BB5-DD04-413B-8EB5-1F49F37FD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8467" y="5394206"/>
              <a:ext cx="1578204" cy="437105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B422AC79-604C-462F-B178-A1D8A6750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993" y="5040260"/>
              <a:ext cx="1521729" cy="480766"/>
            </a:xfrm>
            <a:prstGeom prst="rect">
              <a:avLst/>
            </a:prstGeom>
          </p:spPr>
        </p:pic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824A2085-B5C3-4879-8F5B-E4883A521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4515" y="4804513"/>
              <a:ext cx="678433" cy="646296"/>
            </a:xfrm>
            <a:prstGeom prst="rect">
              <a:avLst/>
            </a:prstGeom>
          </p:spPr>
        </p:pic>
      </p:grpSp>
      <p:sp>
        <p:nvSpPr>
          <p:cNvPr id="49" name="Ellipse 48"/>
          <p:cNvSpPr/>
          <p:nvPr/>
        </p:nvSpPr>
        <p:spPr>
          <a:xfrm>
            <a:off x="3221868" y="2976108"/>
            <a:ext cx="893616" cy="8936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7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MiCADO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35" y="1112984"/>
            <a:ext cx="10374745" cy="18546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</a:rPr>
              <a:t> </a:t>
            </a:r>
            <a:r>
              <a:rPr lang="de-DE" sz="2000" spc="-1" dirty="0">
                <a:solidFill>
                  <a:srgbClr val="000000"/>
                </a:solidFill>
              </a:rPr>
              <a:t>Automated deployment and run-time management of containerised applications in multi-cloud environments – virtual machine creation also via the CloudBroker Platform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2000" spc="-1" dirty="0">
                <a:solidFill>
                  <a:srgbClr val="000000"/>
                </a:solidFill>
              </a:rPr>
              <a:t> Currently being </a:t>
            </a:r>
            <a:r>
              <a:rPr lang="de-DE" sz="2000" b="1" spc="-1" dirty="0">
                <a:solidFill>
                  <a:srgbClr val="000000"/>
                </a:solidFill>
              </a:rPr>
              <a:t>extended to uitlise </a:t>
            </a:r>
            <a:r>
              <a:rPr lang="de-DE" sz="2000" b="1" spc="-1" dirty="0" err="1">
                <a:solidFill>
                  <a:srgbClr val="000000"/>
                </a:solidFill>
              </a:rPr>
              <a:t>edge</a:t>
            </a:r>
            <a:r>
              <a:rPr lang="de-DE" sz="2000" b="1" spc="-1" dirty="0">
                <a:solidFill>
                  <a:srgbClr val="000000"/>
                </a:solidFill>
              </a:rPr>
              <a:t>/</a:t>
            </a:r>
            <a:r>
              <a:rPr lang="de-DE" sz="2000" b="1" spc="-1" dirty="0" err="1">
                <a:solidFill>
                  <a:srgbClr val="000000"/>
                </a:solidFill>
              </a:rPr>
              <a:t>fog</a:t>
            </a:r>
            <a:r>
              <a:rPr lang="de-DE" sz="2000" b="1" spc="-1" dirty="0">
                <a:solidFill>
                  <a:srgbClr val="000000"/>
                </a:solidFill>
              </a:rPr>
              <a:t> </a:t>
            </a:r>
            <a:r>
              <a:rPr lang="de-DE" sz="2000" b="1" spc="-1" dirty="0" err="1" smtClean="0">
                <a:solidFill>
                  <a:srgbClr val="000000"/>
                </a:solidFill>
              </a:rPr>
              <a:t>resources</a:t>
            </a:r>
            <a:endParaRPr lang="de-DE" sz="2000" b="1" spc="-1" dirty="0">
              <a:solidFill>
                <a:srgbClr val="000000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19</a:t>
            </a:fld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42F4BF-80AC-47C9-B12C-BDF5A3A63241}"/>
              </a:ext>
            </a:extLst>
          </p:cNvPr>
          <p:cNvSpPr txBox="1"/>
          <p:nvPr/>
        </p:nvSpPr>
        <p:spPr>
          <a:xfrm>
            <a:off x="9268485" y="5320250"/>
            <a:ext cx="269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information:</a:t>
            </a:r>
          </a:p>
          <a:p>
            <a:r>
              <a:rPr lang="en-GB" dirty="0">
                <a:hlinkClick r:id="rId2"/>
              </a:rPr>
              <a:t>https://micado-scale.eu/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1911926" y="2755231"/>
            <a:ext cx="7215703" cy="3211350"/>
            <a:chOff x="630242" y="2184817"/>
            <a:chExt cx="8497388" cy="37817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46E290-EE67-4F67-AFED-7493B2768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242" y="2449015"/>
              <a:ext cx="8497388" cy="3517566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E9A6265A-3527-400A-9C55-9A84F1E3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6145" y="2184817"/>
              <a:ext cx="790155" cy="790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0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1B855-AE52-4EB0-AD06-5047455A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DIGITbrain Open Calls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13F3D-E14E-487E-977D-26B0AD231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2 Open </a:t>
            </a:r>
            <a:r>
              <a:rPr lang="en-US" dirty="0" smtClean="0"/>
              <a:t>Calls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r>
              <a:rPr lang="en-US" dirty="0" smtClean="0"/>
              <a:t>Who </a:t>
            </a:r>
            <a:r>
              <a:rPr lang="en-US" dirty="0"/>
              <a:t>can participate?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End users (manufacturing companies – SMEs and mid-caps)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Independent Software Vendors (ISV) – SMEs and mid-caps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Engineering consultants – SMEs and mid-caps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Research </a:t>
            </a:r>
            <a:r>
              <a:rPr lang="en-US" sz="2000" dirty="0" err="1"/>
              <a:t>organisations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High-Performance Computing (HPCs)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Digital Innovation Hubs</a:t>
            </a:r>
          </a:p>
          <a:p>
            <a:r>
              <a:rPr lang="en-US" dirty="0"/>
              <a:t>Number of experiments: 14 (7 per Open Call)</a:t>
            </a:r>
          </a:p>
          <a:p>
            <a:r>
              <a:rPr lang="en-US" dirty="0"/>
              <a:t>Budget: 1 400 000 € (</a:t>
            </a:r>
            <a:r>
              <a:rPr lang="en-GB"/>
              <a:t>≈100K€ per experiment</a:t>
            </a:r>
            <a:r>
              <a:rPr lang="en-GB" smtClean="0"/>
              <a:t>)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125D-6134-4723-8213-86283645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D0AA2-5E4D-0043-98B5-62CC83DE0469}" type="datetime3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03/11/20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C937D3-A316-4F07-86AE-31D1562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DIGITbrain has received funding from the European Union’s Horizon 2020 research and innovation programme under grant agreement No 952071</a:t>
            </a:r>
            <a:endParaRPr kumimoji="0" lang="en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D8D4E8-81BF-42F3-9565-382A39EA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07F1C-DF1D-6A47-B0A8-8F6E25BC44F6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7FA6B04-1535-44C3-972E-A76B7D997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40402"/>
              </p:ext>
            </p:extLst>
          </p:nvPr>
        </p:nvGraphicFramePr>
        <p:xfrm>
          <a:off x="5034794" y="1284030"/>
          <a:ext cx="6774953" cy="1188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30339">
                  <a:extLst>
                    <a:ext uri="{9D8B030D-6E8A-4147-A177-3AD203B41FA5}">
                      <a16:colId xmlns:a16="http://schemas.microsoft.com/office/drawing/2014/main" val="3813501488"/>
                    </a:ext>
                  </a:extLst>
                </a:gridCol>
                <a:gridCol w="1448657">
                  <a:extLst>
                    <a:ext uri="{9D8B030D-6E8A-4147-A177-3AD203B41FA5}">
                      <a16:colId xmlns:a16="http://schemas.microsoft.com/office/drawing/2014/main" val="4092672761"/>
                    </a:ext>
                  </a:extLst>
                </a:gridCol>
                <a:gridCol w="3595957">
                  <a:extLst>
                    <a:ext uri="{9D8B030D-6E8A-4147-A177-3AD203B41FA5}">
                      <a16:colId xmlns:a16="http://schemas.microsoft.com/office/drawing/2014/main" val="1968746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Open </a:t>
                      </a:r>
                      <a:r>
                        <a:rPr lang="en-US" sz="2000" b="1" noProof="0" dirty="0"/>
                        <a:t>Call</a:t>
                      </a:r>
                      <a:r>
                        <a:rPr lang="es-ES" sz="2000" b="1" dirty="0"/>
                        <a:t> (OC)</a:t>
                      </a:r>
                      <a:endParaRPr lang="en-DE" sz="20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A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2000" b="1" dirty="0"/>
                        <a:t> </a:t>
                      </a:r>
                      <a:r>
                        <a:rPr lang="en-US" sz="2000" b="1" noProof="0" dirty="0"/>
                        <a:t>Launch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A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Execution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A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37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OC1</a:t>
                      </a:r>
                      <a:endParaRPr lang="en-DE" sz="2000" b="1" dirty="0"/>
                    </a:p>
                  </a:txBody>
                  <a:tcPr anchor="ctr">
                    <a:lnL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March 2021</a:t>
                      </a:r>
                      <a:endParaRPr lang="en-DE" sz="2000" dirty="0"/>
                    </a:p>
                  </a:txBody>
                  <a:tcPr anchor="ctr">
                    <a:lnL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/>
                        <a:t>September</a:t>
                      </a:r>
                      <a:r>
                        <a:rPr lang="es-ES" sz="2000" dirty="0"/>
                        <a:t> 2021 – </a:t>
                      </a:r>
                      <a:r>
                        <a:rPr lang="en-US" sz="2000" noProof="0" dirty="0"/>
                        <a:t>August</a:t>
                      </a:r>
                      <a:r>
                        <a:rPr lang="es-ES" sz="2000" dirty="0"/>
                        <a:t> 2022</a:t>
                      </a:r>
                      <a:endParaRPr lang="en-DE" sz="2000" dirty="0"/>
                    </a:p>
                  </a:txBody>
                  <a:tcPr anchor="ctr">
                    <a:lnL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6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DE" sz="2000" b="1" dirty="0"/>
                        <a:t> </a:t>
                      </a:r>
                      <a:r>
                        <a:rPr lang="es-ES" sz="2000" b="1" dirty="0"/>
                        <a:t>OC2</a:t>
                      </a:r>
                      <a:endParaRPr lang="en-DE" sz="2000" b="1" dirty="0"/>
                    </a:p>
                  </a:txBody>
                  <a:tcPr anchor="ctr">
                    <a:lnL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March 2022</a:t>
                      </a:r>
                      <a:endParaRPr lang="en-DE" sz="2000" dirty="0"/>
                    </a:p>
                  </a:txBody>
                  <a:tcPr anchor="ctr">
                    <a:lnL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September</a:t>
                      </a:r>
                      <a:r>
                        <a:rPr lang="es-ES" sz="2000" dirty="0"/>
                        <a:t> 2022 – </a:t>
                      </a:r>
                      <a:r>
                        <a:rPr lang="en-US" sz="2000" noProof="0" dirty="0"/>
                        <a:t>August</a:t>
                      </a:r>
                      <a:r>
                        <a:rPr lang="es-ES" sz="2000" dirty="0"/>
                        <a:t> 2023</a:t>
                      </a:r>
                      <a:endParaRPr lang="en-DE" sz="2000" dirty="0"/>
                    </a:p>
                  </a:txBody>
                  <a:tcPr anchor="ctr">
                    <a:lnL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AA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7064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E9C6A0-4B46-594B-A55B-08F75C32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Thank you for your interest!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2542290-62A6-784D-ADFA-ED1D6C9337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7508" y="4672015"/>
            <a:ext cx="2836984" cy="1426781"/>
          </a:xfrm>
          <a:noFill/>
          <a:ln>
            <a:solidFill>
              <a:srgbClr val="46AA98"/>
            </a:solidFill>
          </a:ln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de-DE" dirty="0"/>
              <a:t>André Stork</a:t>
            </a:r>
            <a:endParaRPr lang="en-DE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dirty="0"/>
              <a:t>Fraunhofer</a:t>
            </a:r>
            <a:endParaRPr lang="en-DE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EGI conference 2020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2</a:t>
            </a:r>
            <a:r>
              <a:rPr lang="en-US" baseline="30000" dirty="0"/>
              <a:t>th</a:t>
            </a:r>
            <a:r>
              <a:rPr lang="en-US" dirty="0"/>
              <a:t>-4</a:t>
            </a:r>
            <a:r>
              <a:rPr lang="en-US" baseline="30000" dirty="0"/>
              <a:t>th</a:t>
            </a:r>
            <a:r>
              <a:rPr lang="en-US" dirty="0"/>
              <a:t> November 2020</a:t>
            </a:r>
          </a:p>
        </p:txBody>
      </p:sp>
      <p:grpSp>
        <p:nvGrpSpPr>
          <p:cNvPr id="5" name="Grupo 9">
            <a:extLst>
              <a:ext uri="{FF2B5EF4-FFF2-40B4-BE49-F238E27FC236}">
                <a16:creationId xmlns:a16="http://schemas.microsoft.com/office/drawing/2014/main" id="{7D511A3A-8578-4133-A24F-4C6655A113E6}"/>
              </a:ext>
            </a:extLst>
          </p:cNvPr>
          <p:cNvGrpSpPr/>
          <p:nvPr/>
        </p:nvGrpSpPr>
        <p:grpSpPr>
          <a:xfrm>
            <a:off x="152267" y="5210596"/>
            <a:ext cx="2891247" cy="1461389"/>
            <a:chOff x="8589467" y="4146931"/>
            <a:chExt cx="2891247" cy="1461389"/>
          </a:xfrm>
        </p:grpSpPr>
        <p:pic>
          <p:nvPicPr>
            <p:cNvPr id="7" name="Grafik 6" descr="Ein Bild, das Baum enthält.&#10;&#10;Automatisch generierte Beschreibung">
              <a:extLst>
                <a:ext uri="{FF2B5EF4-FFF2-40B4-BE49-F238E27FC236}">
                  <a16:creationId xmlns:a16="http://schemas.microsoft.com/office/drawing/2014/main" id="{6C0D35DA-828D-844C-AAFA-1E0E785AE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9467" y="4836826"/>
              <a:ext cx="455866" cy="455866"/>
            </a:xfrm>
            <a:prstGeom prst="rect">
              <a:avLst/>
            </a:prstGeom>
          </p:spPr>
        </p:pic>
        <p:pic>
          <p:nvPicPr>
            <p:cNvPr id="8" name="Grafik 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20F51140-0DD7-B14A-8C41-93E53B6A1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9719" y="5281470"/>
              <a:ext cx="287089" cy="287089"/>
            </a:xfrm>
            <a:prstGeom prst="rect">
              <a:avLst/>
            </a:prstGeom>
          </p:spPr>
        </p:pic>
        <p:pic>
          <p:nvPicPr>
            <p:cNvPr id="9" name="Grafik 8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26116C6B-CED3-CF40-B747-94F186D09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9808" y="4625820"/>
              <a:ext cx="217771" cy="217771"/>
            </a:xfrm>
            <a:prstGeom prst="rect">
              <a:avLst/>
            </a:prstGeom>
          </p:spPr>
        </p:pic>
        <p:sp>
          <p:nvSpPr>
            <p:cNvPr id="10" name="Content Placeholder 4">
              <a:extLst>
                <a:ext uri="{FF2B5EF4-FFF2-40B4-BE49-F238E27FC236}">
                  <a16:creationId xmlns:a16="http://schemas.microsoft.com/office/drawing/2014/main" id="{E4B5B06A-55F6-4BF2-B266-B34BB710AEA8}"/>
                </a:ext>
              </a:extLst>
            </p:cNvPr>
            <p:cNvSpPr txBox="1">
              <a:spLocks/>
            </p:cNvSpPr>
            <p:nvPr/>
          </p:nvSpPr>
          <p:spPr>
            <a:xfrm>
              <a:off x="8598758" y="4146931"/>
              <a:ext cx="2881956" cy="1461389"/>
            </a:xfrm>
            <a:prstGeom prst="rect">
              <a:avLst/>
            </a:prstGeom>
            <a:noFill/>
            <a:ln>
              <a:solidFill>
                <a:srgbClr val="46AA98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s-ES" sz="1100" dirty="0">
                  <a:hlinkClick r:id="rId5"/>
                </a:rPr>
                <a:t>www.digitbrain.eu</a:t>
              </a:r>
              <a:endParaRPr lang="es-ES" sz="1100" dirty="0"/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n-GB" sz="1100" dirty="0">
                  <a:hlinkClick r:id="rId6"/>
                </a:rPr>
                <a:t>www.linkedin.com/groups/12439191</a:t>
              </a:r>
              <a:r>
                <a:rPr lang="en-GB" sz="1100" dirty="0"/>
                <a:t> </a:t>
              </a:r>
              <a:r>
                <a:rPr lang="es-ES" sz="1100" dirty="0"/>
                <a:t> </a:t>
              </a:r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s-ES" sz="1100" dirty="0"/>
                <a:t>         </a:t>
              </a:r>
              <a:r>
                <a:rPr lang="es-ES" sz="1100" dirty="0">
                  <a:hlinkClick r:id="rId7"/>
                </a:rPr>
                <a:t>www.twitter.com/digitbrain_eu</a:t>
              </a:r>
              <a:r>
                <a:rPr lang="es-ES" sz="1100" dirty="0"/>
                <a:t> </a:t>
              </a:r>
            </a:p>
            <a:p>
              <a:pPr algn="l">
                <a:lnSpc>
                  <a:spcPct val="200000"/>
                </a:lnSpc>
                <a:spcBef>
                  <a:spcPts val="0"/>
                </a:spcBef>
              </a:pPr>
              <a:r>
                <a:rPr lang="en-US" sz="1100" dirty="0"/>
                <a:t>         </a:t>
              </a:r>
              <a:r>
                <a:rPr lang="en-US" sz="1100" dirty="0">
                  <a:hlinkClick r:id="rId8"/>
                </a:rPr>
                <a:t>www.facebook.com/DIGITbrainProject</a:t>
              </a:r>
              <a:r>
                <a:rPr lang="en-US" sz="1100" dirty="0"/>
                <a:t> </a:t>
              </a:r>
            </a:p>
            <a:p>
              <a:pPr algn="l">
                <a:lnSpc>
                  <a:spcPct val="160000"/>
                </a:lnSpc>
                <a:spcBef>
                  <a:spcPts val="0"/>
                </a:spcBef>
              </a:pPr>
              <a:endParaRPr lang="en-US" sz="1100" dirty="0"/>
            </a:p>
          </p:txBody>
        </p:sp>
        <p:pic>
          <p:nvPicPr>
            <p:cNvPr id="11" name="Imagen 2">
              <a:extLst>
                <a:ext uri="{FF2B5EF4-FFF2-40B4-BE49-F238E27FC236}">
                  <a16:creationId xmlns:a16="http://schemas.microsoft.com/office/drawing/2014/main" id="{F4DEC628-4173-4415-9016-686364521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2699" y="4230649"/>
              <a:ext cx="325074" cy="325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0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7"/>
          </a:xfrm>
        </p:spPr>
        <p:txBody>
          <a:bodyPr/>
          <a:lstStyle/>
          <a:p>
            <a:r>
              <a:rPr lang="en-GB"/>
              <a:t>Objectives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To implement the Digital Brain concept</a:t>
            </a:r>
          </a:p>
          <a:p>
            <a:pPr lvl="1">
              <a:lnSpc>
                <a:spcPct val="100000"/>
              </a:lnSpc>
            </a:pPr>
            <a:r>
              <a:rPr lang="en-GB" sz="2400" dirty="0"/>
              <a:t>To configure and orchestrate data, models, algorithms, and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To extend the CloudiFacturing Platform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Integrating new execution engine for co-simulation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To develop MaaS business model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To be implemented by the DIHs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To augment the capabilities of the 		  Marketplace</a:t>
            </a:r>
          </a:p>
          <a:p>
            <a:pPr lvl="1">
              <a:lnSpc>
                <a:spcPct val="100000"/>
              </a:lnSpc>
            </a:pPr>
            <a:r>
              <a:rPr lang="en-GB" sz="2400" dirty="0"/>
              <a:t>Integrating Digital Brain concept and MaaS business model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To conduct three waves of experiments</a:t>
            </a:r>
          </a:p>
          <a:p>
            <a:pPr lvl="1"/>
            <a:r>
              <a:rPr lang="en-GB" sz="2400" dirty="0"/>
              <a:t>To validate the project results: 1 internal, and 2 Open Calls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To evangelise the manufacturing community</a:t>
            </a:r>
          </a:p>
          <a:p>
            <a:pPr lvl="1"/>
            <a:r>
              <a:rPr lang="en-GB" sz="2400" dirty="0"/>
              <a:t>On the benefits and impact of MaaS – DIHs involvement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4085" y="6356350"/>
            <a:ext cx="4793521" cy="365125"/>
          </a:xfrm>
        </p:spPr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76003" y="6360172"/>
            <a:ext cx="439994" cy="365125"/>
          </a:xfrm>
        </p:spPr>
        <p:txBody>
          <a:bodyPr/>
          <a:lstStyle/>
          <a:p>
            <a:fld id="{FB007F1C-DF1D-6A47-B0A8-8F6E25BC44F6}" type="slidenum">
              <a:rPr lang="en-DE" smtClean="0"/>
              <a:t>22</a:t>
            </a:fld>
            <a:endParaRPr lang="en-DE"/>
          </a:p>
        </p:txBody>
      </p:sp>
      <p:pic>
        <p:nvPicPr>
          <p:cNvPr id="13" name="Grafik 3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CCC8CB9-7D4E-4451-BA67-A5E984192437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091" y="3906983"/>
            <a:ext cx="3558095" cy="2102242"/>
          </a:xfrm>
          <a:prstGeom prst="rect">
            <a:avLst/>
          </a:prstGeom>
        </p:spPr>
      </p:pic>
      <p:pic>
        <p:nvPicPr>
          <p:cNvPr id="2052" name="Picture 4" descr="Announcement of 1st. CloudiFacturing Open Call">
            <a:extLst>
              <a:ext uri="{FF2B5EF4-FFF2-40B4-BE49-F238E27FC236}">
                <a16:creationId xmlns:a16="http://schemas.microsoft.com/office/drawing/2014/main" id="{E004463E-59A6-428C-9343-A9F8A868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86" y="3173103"/>
            <a:ext cx="1383724" cy="6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74B88-ADE8-4661-A67A-69329E34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 err="1"/>
              <a:t>DIGITbrain</a:t>
            </a:r>
            <a:r>
              <a:rPr lang="de-DE" kern="0" dirty="0"/>
              <a:t> - </a:t>
            </a:r>
            <a:r>
              <a:rPr lang="de-DE" kern="0" dirty="0" err="1"/>
              <a:t>Concept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C2790F-ACAE-43D8-BD02-914FFBCF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07681-A315-4EA5-829C-3AA1AC0A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CC9A3-1E80-40D1-B670-C952C1C3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23</a:t>
            </a:fld>
            <a:endParaRPr lang="en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38" y="1244009"/>
            <a:ext cx="8365907" cy="4529470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>
            <a:off x="9214443" y="2849526"/>
            <a:ext cx="1945758" cy="4890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links und rechts 9"/>
          <p:cNvSpPr/>
          <p:nvPr/>
        </p:nvSpPr>
        <p:spPr>
          <a:xfrm rot="5400000">
            <a:off x="9214443" y="2849526"/>
            <a:ext cx="1945758" cy="4890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601227" y="3452521"/>
            <a:ext cx="121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horizontal</a:t>
            </a:r>
          </a:p>
          <a:p>
            <a:pPr algn="ctr"/>
            <a:r>
              <a:rPr lang="de-DE" dirty="0" err="1"/>
              <a:t>integration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580554" y="1434348"/>
            <a:ext cx="121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vertical</a:t>
            </a:r>
            <a:endParaRPr lang="de-DE" dirty="0"/>
          </a:p>
          <a:p>
            <a:pPr algn="ctr"/>
            <a:r>
              <a:rPr lang="de-DE" dirty="0" err="1"/>
              <a:t>integration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2046514" y="5050971"/>
            <a:ext cx="6810103" cy="5747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7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lecha: doblada 33">
            <a:extLst>
              <a:ext uri="{FF2B5EF4-FFF2-40B4-BE49-F238E27FC236}">
                <a16:creationId xmlns:a16="http://schemas.microsoft.com/office/drawing/2014/main" id="{612FFD7C-7EF8-4706-9E47-F985ADBC782A}"/>
              </a:ext>
            </a:extLst>
          </p:cNvPr>
          <p:cNvSpPr/>
          <p:nvPr/>
        </p:nvSpPr>
        <p:spPr>
          <a:xfrm rot="5400000">
            <a:off x="7313756" y="1916755"/>
            <a:ext cx="406881" cy="352890"/>
          </a:xfrm>
          <a:prstGeom prst="bentArrow">
            <a:avLst>
              <a:gd name="adj1" fmla="val 14299"/>
              <a:gd name="adj2" fmla="val 25000"/>
              <a:gd name="adj3" fmla="val 25000"/>
              <a:gd name="adj4" fmla="val 22348"/>
            </a:avLst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lecha: doblada 6">
            <a:extLst>
              <a:ext uri="{FF2B5EF4-FFF2-40B4-BE49-F238E27FC236}">
                <a16:creationId xmlns:a16="http://schemas.microsoft.com/office/drawing/2014/main" id="{2D426813-E9CE-497E-8A53-51F21486CDEF}"/>
              </a:ext>
            </a:extLst>
          </p:cNvPr>
          <p:cNvSpPr/>
          <p:nvPr/>
        </p:nvSpPr>
        <p:spPr>
          <a:xfrm rot="5400000">
            <a:off x="4471371" y="1921620"/>
            <a:ext cx="417384" cy="363763"/>
          </a:xfrm>
          <a:prstGeom prst="bentArrow">
            <a:avLst>
              <a:gd name="adj1" fmla="val 14299"/>
              <a:gd name="adj2" fmla="val 25000"/>
              <a:gd name="adj3" fmla="val 25000"/>
              <a:gd name="adj4" fmla="val 22348"/>
            </a:avLst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F056D9-31E5-44EE-AF8B-00CE9F1D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DIGITbrain timeline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8FB31D-C5A9-4E68-A288-45B00BB8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C57D9-3491-44D1-836D-3B2D9A53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E5EB70-84E5-44AA-948E-F7198872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24</a:t>
            </a:fld>
            <a:endParaRPr lang="en-DE"/>
          </a:p>
        </p:txBody>
      </p:sp>
      <p:sp>
        <p:nvSpPr>
          <p:cNvPr id="9" name="Eingekerbter Richtungspfeil 1">
            <a:extLst>
              <a:ext uri="{FF2B5EF4-FFF2-40B4-BE49-F238E27FC236}">
                <a16:creationId xmlns:a16="http://schemas.microsoft.com/office/drawing/2014/main" id="{15B071FE-ABDC-4780-8FDC-1B0FD195FBE0}"/>
              </a:ext>
            </a:extLst>
          </p:cNvPr>
          <p:cNvSpPr/>
          <p:nvPr/>
        </p:nvSpPr>
        <p:spPr>
          <a:xfrm>
            <a:off x="1129090" y="3552650"/>
            <a:ext cx="9987635" cy="527222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Continuous implementation, integration, and validation</a:t>
            </a: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28287A29-9236-4625-A25E-1F90E69B32B2}"/>
              </a:ext>
            </a:extLst>
          </p:cNvPr>
          <p:cNvSpPr txBox="1"/>
          <p:nvPr/>
        </p:nvSpPr>
        <p:spPr>
          <a:xfrm rot="5400000">
            <a:off x="824289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M01</a:t>
            </a:r>
            <a:endParaRPr lang="en-US" b="1" dirty="0"/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F45EC64B-ADF2-4856-99FE-CB53523C950D}"/>
              </a:ext>
            </a:extLst>
          </p:cNvPr>
          <p:cNvSpPr txBox="1"/>
          <p:nvPr/>
        </p:nvSpPr>
        <p:spPr>
          <a:xfrm rot="5400000">
            <a:off x="1531582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M03</a:t>
            </a:r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BB82FE78-4141-409D-8629-8681DAE81629}"/>
              </a:ext>
            </a:extLst>
          </p:cNvPr>
          <p:cNvSpPr txBox="1"/>
          <p:nvPr/>
        </p:nvSpPr>
        <p:spPr>
          <a:xfrm rot="5400000">
            <a:off x="2238875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M06</a:t>
            </a:r>
            <a:endParaRPr lang="en-US" b="1" dirty="0"/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C0D1F356-5FB8-48C1-8B5C-DFEFC9A7F388}"/>
              </a:ext>
            </a:extLst>
          </p:cNvPr>
          <p:cNvSpPr txBox="1"/>
          <p:nvPr/>
        </p:nvSpPr>
        <p:spPr>
          <a:xfrm rot="5400000">
            <a:off x="2946168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M09</a:t>
            </a:r>
          </a:p>
        </p:txBody>
      </p:sp>
      <p:sp>
        <p:nvSpPr>
          <p:cNvPr id="16" name="Textfeld 13">
            <a:extLst>
              <a:ext uri="{FF2B5EF4-FFF2-40B4-BE49-F238E27FC236}">
                <a16:creationId xmlns:a16="http://schemas.microsoft.com/office/drawing/2014/main" id="{1B53A2E8-2EEB-4070-BC2C-97D22419708B}"/>
              </a:ext>
            </a:extLst>
          </p:cNvPr>
          <p:cNvSpPr txBox="1"/>
          <p:nvPr/>
        </p:nvSpPr>
        <p:spPr>
          <a:xfrm rot="5400000">
            <a:off x="3653461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M12</a:t>
            </a:r>
            <a:endParaRPr lang="en-US" b="1" dirty="0"/>
          </a:p>
        </p:txBody>
      </p:sp>
      <p:sp>
        <p:nvSpPr>
          <p:cNvPr id="17" name="Textfeld 14">
            <a:extLst>
              <a:ext uri="{FF2B5EF4-FFF2-40B4-BE49-F238E27FC236}">
                <a16:creationId xmlns:a16="http://schemas.microsoft.com/office/drawing/2014/main" id="{4610D971-72D1-462B-B4F3-C4C776A0DBA7}"/>
              </a:ext>
            </a:extLst>
          </p:cNvPr>
          <p:cNvSpPr txBox="1"/>
          <p:nvPr/>
        </p:nvSpPr>
        <p:spPr>
          <a:xfrm rot="5400000">
            <a:off x="4360754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M15</a:t>
            </a:r>
          </a:p>
        </p:txBody>
      </p:sp>
      <p:sp>
        <p:nvSpPr>
          <p:cNvPr id="18" name="Textfeld 15">
            <a:extLst>
              <a:ext uri="{FF2B5EF4-FFF2-40B4-BE49-F238E27FC236}">
                <a16:creationId xmlns:a16="http://schemas.microsoft.com/office/drawing/2014/main" id="{97074EAD-4EE9-4FFA-984C-D2B614110A76}"/>
              </a:ext>
            </a:extLst>
          </p:cNvPr>
          <p:cNvSpPr txBox="1"/>
          <p:nvPr/>
        </p:nvSpPr>
        <p:spPr>
          <a:xfrm rot="5400000">
            <a:off x="5068047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M18</a:t>
            </a:r>
            <a:endParaRPr lang="en-US" b="1" dirty="0"/>
          </a:p>
        </p:txBody>
      </p:sp>
      <p:sp>
        <p:nvSpPr>
          <p:cNvPr id="19" name="Textfeld 16">
            <a:extLst>
              <a:ext uri="{FF2B5EF4-FFF2-40B4-BE49-F238E27FC236}">
                <a16:creationId xmlns:a16="http://schemas.microsoft.com/office/drawing/2014/main" id="{81C8E676-1AD4-4F9E-A9B7-02B4D50EC360}"/>
              </a:ext>
            </a:extLst>
          </p:cNvPr>
          <p:cNvSpPr txBox="1"/>
          <p:nvPr/>
        </p:nvSpPr>
        <p:spPr>
          <a:xfrm rot="5400000">
            <a:off x="5775340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M21</a:t>
            </a:r>
          </a:p>
        </p:txBody>
      </p:sp>
      <p:sp>
        <p:nvSpPr>
          <p:cNvPr id="20" name="Textfeld 17">
            <a:extLst>
              <a:ext uri="{FF2B5EF4-FFF2-40B4-BE49-F238E27FC236}">
                <a16:creationId xmlns:a16="http://schemas.microsoft.com/office/drawing/2014/main" id="{6802B983-9709-4641-84E4-B244F62B92F5}"/>
              </a:ext>
            </a:extLst>
          </p:cNvPr>
          <p:cNvSpPr txBox="1"/>
          <p:nvPr/>
        </p:nvSpPr>
        <p:spPr>
          <a:xfrm rot="5400000">
            <a:off x="6482633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M24</a:t>
            </a:r>
            <a:endParaRPr lang="en-US" b="1" dirty="0"/>
          </a:p>
        </p:txBody>
      </p:sp>
      <p:sp>
        <p:nvSpPr>
          <p:cNvPr id="21" name="Textfeld 18">
            <a:extLst>
              <a:ext uri="{FF2B5EF4-FFF2-40B4-BE49-F238E27FC236}">
                <a16:creationId xmlns:a16="http://schemas.microsoft.com/office/drawing/2014/main" id="{DEE710B3-CF73-459A-A4F6-7EC8EC0FFD72}"/>
              </a:ext>
            </a:extLst>
          </p:cNvPr>
          <p:cNvSpPr txBox="1"/>
          <p:nvPr/>
        </p:nvSpPr>
        <p:spPr>
          <a:xfrm rot="5400000">
            <a:off x="7189926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M27</a:t>
            </a:r>
          </a:p>
        </p:txBody>
      </p:sp>
      <p:sp>
        <p:nvSpPr>
          <p:cNvPr id="22" name="Textfeld 19">
            <a:extLst>
              <a:ext uri="{FF2B5EF4-FFF2-40B4-BE49-F238E27FC236}">
                <a16:creationId xmlns:a16="http://schemas.microsoft.com/office/drawing/2014/main" id="{DBA6D3F7-AF33-494E-8B11-C8A317A88A80}"/>
              </a:ext>
            </a:extLst>
          </p:cNvPr>
          <p:cNvSpPr txBox="1"/>
          <p:nvPr/>
        </p:nvSpPr>
        <p:spPr>
          <a:xfrm rot="5400000">
            <a:off x="7897219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M30</a:t>
            </a:r>
            <a:endParaRPr lang="en-US" b="1" dirty="0"/>
          </a:p>
        </p:txBody>
      </p:sp>
      <p:sp>
        <p:nvSpPr>
          <p:cNvPr id="23" name="Textfeld 20">
            <a:extLst>
              <a:ext uri="{FF2B5EF4-FFF2-40B4-BE49-F238E27FC236}">
                <a16:creationId xmlns:a16="http://schemas.microsoft.com/office/drawing/2014/main" id="{C9494ABE-8F57-440E-B88A-89262EF2F905}"/>
              </a:ext>
            </a:extLst>
          </p:cNvPr>
          <p:cNvSpPr txBox="1"/>
          <p:nvPr/>
        </p:nvSpPr>
        <p:spPr>
          <a:xfrm rot="5400000">
            <a:off x="8604512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M33</a:t>
            </a:r>
          </a:p>
        </p:txBody>
      </p:sp>
      <p:sp>
        <p:nvSpPr>
          <p:cNvPr id="24" name="Textfeld 21">
            <a:extLst>
              <a:ext uri="{FF2B5EF4-FFF2-40B4-BE49-F238E27FC236}">
                <a16:creationId xmlns:a16="http://schemas.microsoft.com/office/drawing/2014/main" id="{BFB0DDE0-E3A9-4D3B-A549-A97B8ABC6217}"/>
              </a:ext>
            </a:extLst>
          </p:cNvPr>
          <p:cNvSpPr txBox="1"/>
          <p:nvPr/>
        </p:nvSpPr>
        <p:spPr>
          <a:xfrm rot="5400000">
            <a:off x="9311805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M36</a:t>
            </a:r>
            <a:endParaRPr lang="en-US" b="1" dirty="0"/>
          </a:p>
        </p:txBody>
      </p:sp>
      <p:sp>
        <p:nvSpPr>
          <p:cNvPr id="25" name="Textfeld 22">
            <a:extLst>
              <a:ext uri="{FF2B5EF4-FFF2-40B4-BE49-F238E27FC236}">
                <a16:creationId xmlns:a16="http://schemas.microsoft.com/office/drawing/2014/main" id="{016A565F-0F04-421F-A378-139F16919043}"/>
              </a:ext>
            </a:extLst>
          </p:cNvPr>
          <p:cNvSpPr txBox="1"/>
          <p:nvPr/>
        </p:nvSpPr>
        <p:spPr>
          <a:xfrm rot="5400000">
            <a:off x="10019098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M39</a:t>
            </a:r>
          </a:p>
        </p:txBody>
      </p:sp>
      <p:sp>
        <p:nvSpPr>
          <p:cNvPr id="26" name="Textfeld 23">
            <a:extLst>
              <a:ext uri="{FF2B5EF4-FFF2-40B4-BE49-F238E27FC236}">
                <a16:creationId xmlns:a16="http://schemas.microsoft.com/office/drawing/2014/main" id="{70638400-1122-4BE6-9C03-751B36C9A997}"/>
              </a:ext>
            </a:extLst>
          </p:cNvPr>
          <p:cNvSpPr txBox="1"/>
          <p:nvPr/>
        </p:nvSpPr>
        <p:spPr>
          <a:xfrm rot="5400000">
            <a:off x="10726391" y="4216814"/>
            <a:ext cx="63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M42</a:t>
            </a:r>
            <a:endParaRPr lang="en-US" b="1" dirty="0"/>
          </a:p>
        </p:txBody>
      </p:sp>
      <p:sp>
        <p:nvSpPr>
          <p:cNvPr id="27" name="Eingekerbter Richtungspfeil 36">
            <a:extLst>
              <a:ext uri="{FF2B5EF4-FFF2-40B4-BE49-F238E27FC236}">
                <a16:creationId xmlns:a16="http://schemas.microsoft.com/office/drawing/2014/main" id="{A066B52C-66B1-426B-83EF-3BD9CB5EB45C}"/>
              </a:ext>
            </a:extLst>
          </p:cNvPr>
          <p:cNvSpPr/>
          <p:nvPr/>
        </p:nvSpPr>
        <p:spPr>
          <a:xfrm>
            <a:off x="1129089" y="2319109"/>
            <a:ext cx="2994869" cy="43375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Wave 1 Experiments</a:t>
            </a:r>
          </a:p>
        </p:txBody>
      </p:sp>
      <p:sp>
        <p:nvSpPr>
          <p:cNvPr id="28" name="Eingekerbter Richtungspfeil 37">
            <a:extLst>
              <a:ext uri="{FF2B5EF4-FFF2-40B4-BE49-F238E27FC236}">
                <a16:creationId xmlns:a16="http://schemas.microsoft.com/office/drawing/2014/main" id="{0EF4D16C-BEB3-4760-95B0-8C1E767E7E0C}"/>
              </a:ext>
            </a:extLst>
          </p:cNvPr>
          <p:cNvSpPr/>
          <p:nvPr/>
        </p:nvSpPr>
        <p:spPr>
          <a:xfrm>
            <a:off x="4509054" y="2313071"/>
            <a:ext cx="2994869" cy="43375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Wave 2 Experiments</a:t>
            </a:r>
          </a:p>
        </p:txBody>
      </p:sp>
      <p:sp>
        <p:nvSpPr>
          <p:cNvPr id="29" name="Eingekerbter Richtungspfeil 36">
            <a:extLst>
              <a:ext uri="{FF2B5EF4-FFF2-40B4-BE49-F238E27FC236}">
                <a16:creationId xmlns:a16="http://schemas.microsoft.com/office/drawing/2014/main" id="{2B9B482E-B1B2-43D0-85F5-0EECDBED443F}"/>
              </a:ext>
            </a:extLst>
          </p:cNvPr>
          <p:cNvSpPr/>
          <p:nvPr/>
        </p:nvSpPr>
        <p:spPr>
          <a:xfrm>
            <a:off x="3134514" y="1703848"/>
            <a:ext cx="1527935" cy="43375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Open Call</a:t>
            </a:r>
          </a:p>
        </p:txBody>
      </p:sp>
      <p:sp>
        <p:nvSpPr>
          <p:cNvPr id="30" name="Eingekerbter Richtungspfeil 37">
            <a:extLst>
              <a:ext uri="{FF2B5EF4-FFF2-40B4-BE49-F238E27FC236}">
                <a16:creationId xmlns:a16="http://schemas.microsoft.com/office/drawing/2014/main" id="{E4B44135-B916-4AEC-886A-0D14BC7B420A}"/>
              </a:ext>
            </a:extLst>
          </p:cNvPr>
          <p:cNvSpPr/>
          <p:nvPr/>
        </p:nvSpPr>
        <p:spPr>
          <a:xfrm>
            <a:off x="7340752" y="2307033"/>
            <a:ext cx="2994869" cy="43375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Wave 3 Experiments</a:t>
            </a:r>
          </a:p>
        </p:txBody>
      </p:sp>
      <p:sp>
        <p:nvSpPr>
          <p:cNvPr id="31" name="Eingekerbter Richtungspfeil 36">
            <a:extLst>
              <a:ext uri="{FF2B5EF4-FFF2-40B4-BE49-F238E27FC236}">
                <a16:creationId xmlns:a16="http://schemas.microsoft.com/office/drawing/2014/main" id="{879CC0D9-D459-4297-86B9-B4EF5DA12E02}"/>
              </a:ext>
            </a:extLst>
          </p:cNvPr>
          <p:cNvSpPr/>
          <p:nvPr/>
        </p:nvSpPr>
        <p:spPr>
          <a:xfrm>
            <a:off x="5971266" y="1697810"/>
            <a:ext cx="1527935" cy="433754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Open Call</a:t>
            </a:r>
          </a:p>
        </p:txBody>
      </p:sp>
      <p:sp>
        <p:nvSpPr>
          <p:cNvPr id="32" name="Eingekerbter Richtungspfeil 36">
            <a:extLst>
              <a:ext uri="{FF2B5EF4-FFF2-40B4-BE49-F238E27FC236}">
                <a16:creationId xmlns:a16="http://schemas.microsoft.com/office/drawing/2014/main" id="{FEC29430-BB06-4CC8-A92C-0DC8B5DE9BF7}"/>
              </a:ext>
            </a:extLst>
          </p:cNvPr>
          <p:cNvSpPr/>
          <p:nvPr/>
        </p:nvSpPr>
        <p:spPr>
          <a:xfrm>
            <a:off x="1140811" y="2937389"/>
            <a:ext cx="9975913" cy="43375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Advanced Technical and Business Support</a:t>
            </a:r>
          </a:p>
        </p:txBody>
      </p:sp>
      <p:sp>
        <p:nvSpPr>
          <p:cNvPr id="8" name="Globo: flecha hacia arriba 7">
            <a:extLst>
              <a:ext uri="{FF2B5EF4-FFF2-40B4-BE49-F238E27FC236}">
                <a16:creationId xmlns:a16="http://schemas.microsoft.com/office/drawing/2014/main" id="{6B6DB831-CEB6-43DA-AE0F-6D1110D6152D}"/>
              </a:ext>
            </a:extLst>
          </p:cNvPr>
          <p:cNvSpPr/>
          <p:nvPr/>
        </p:nvSpPr>
        <p:spPr>
          <a:xfrm>
            <a:off x="632426" y="4662923"/>
            <a:ext cx="993326" cy="882199"/>
          </a:xfrm>
          <a:prstGeom prst="upArrowCallou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July 2020</a:t>
            </a:r>
          </a:p>
        </p:txBody>
      </p:sp>
      <p:sp>
        <p:nvSpPr>
          <p:cNvPr id="33" name="Globo: flecha hacia arriba 32">
            <a:extLst>
              <a:ext uri="{FF2B5EF4-FFF2-40B4-BE49-F238E27FC236}">
                <a16:creationId xmlns:a16="http://schemas.microsoft.com/office/drawing/2014/main" id="{B45C5BC1-7A12-4830-BBF2-83C9739B6BDF}"/>
              </a:ext>
            </a:extLst>
          </p:cNvPr>
          <p:cNvSpPr/>
          <p:nvPr/>
        </p:nvSpPr>
        <p:spPr>
          <a:xfrm>
            <a:off x="10461072" y="4662924"/>
            <a:ext cx="1163684" cy="882198"/>
          </a:xfrm>
          <a:prstGeom prst="upArrowCallout">
            <a:avLst/>
          </a:prstGeom>
          <a:solidFill>
            <a:srgbClr val="46A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December 2023</a:t>
            </a:r>
          </a:p>
        </p:txBody>
      </p:sp>
      <p:sp>
        <p:nvSpPr>
          <p:cNvPr id="35" name="Globo: flecha hacia arriba 34">
            <a:extLst>
              <a:ext uri="{FF2B5EF4-FFF2-40B4-BE49-F238E27FC236}">
                <a16:creationId xmlns:a16="http://schemas.microsoft.com/office/drawing/2014/main" id="{32BB7741-7773-4B17-8474-CAFEE9816364}"/>
              </a:ext>
            </a:extLst>
          </p:cNvPr>
          <p:cNvSpPr/>
          <p:nvPr/>
        </p:nvSpPr>
        <p:spPr>
          <a:xfrm>
            <a:off x="2768713" y="4662924"/>
            <a:ext cx="993326" cy="882199"/>
          </a:xfrm>
          <a:prstGeom prst="upArrowCallout">
            <a:avLst/>
          </a:prstGeom>
          <a:solidFill>
            <a:srgbClr val="80CABC"/>
          </a:solidFill>
          <a:ln w="19050"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March 2021</a:t>
            </a:r>
          </a:p>
        </p:txBody>
      </p:sp>
      <p:sp>
        <p:nvSpPr>
          <p:cNvPr id="36" name="Globo: flecha hacia arriba 35">
            <a:extLst>
              <a:ext uri="{FF2B5EF4-FFF2-40B4-BE49-F238E27FC236}">
                <a16:creationId xmlns:a16="http://schemas.microsoft.com/office/drawing/2014/main" id="{926A1D4E-97D2-41DF-BD8F-2E634DAE5172}"/>
              </a:ext>
            </a:extLst>
          </p:cNvPr>
          <p:cNvSpPr/>
          <p:nvPr/>
        </p:nvSpPr>
        <p:spPr>
          <a:xfrm>
            <a:off x="5577511" y="4662924"/>
            <a:ext cx="993326" cy="882199"/>
          </a:xfrm>
          <a:prstGeom prst="upArrowCallout">
            <a:avLst/>
          </a:prstGeom>
          <a:solidFill>
            <a:srgbClr val="80CABC"/>
          </a:solidFill>
          <a:ln w="19050"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2879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38C2A-0A55-4F34-8A08-341EB967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DIGITbrain - details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25F2D-1BDC-4783-B928-5CF55B86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453"/>
            <a:ext cx="10515600" cy="5082454"/>
          </a:xfrm>
        </p:spPr>
        <p:txBody>
          <a:bodyPr>
            <a:normAutofit/>
          </a:bodyPr>
          <a:lstStyle/>
          <a:p>
            <a:r>
              <a:rPr lang="en-US" sz="2400" dirty="0"/>
              <a:t>EC </a:t>
            </a:r>
            <a:r>
              <a:rPr lang="en-US" sz="2400" dirty="0" err="1"/>
              <a:t>programme</a:t>
            </a:r>
            <a:r>
              <a:rPr lang="en-US" sz="2400" dirty="0"/>
              <a:t>/initiative: I4MS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Start date: 1</a:t>
            </a:r>
            <a:r>
              <a:rPr lang="en-US" sz="2400" baseline="30000" dirty="0"/>
              <a:t>st</a:t>
            </a:r>
            <a:r>
              <a:rPr lang="en-US" sz="2400" dirty="0"/>
              <a:t> July 2020 - Duration: 42 months - Number of partners: </a:t>
            </a:r>
            <a:r>
              <a:rPr lang="en-US" sz="2400" dirty="0" smtClean="0"/>
              <a:t>36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FF0000"/>
                </a:solidFill>
              </a:rPr>
              <a:t>Open Calls, €1,4 Mio. for funding Third Parties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A01EA5-CC3D-4C3A-A7C2-D08B44ED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390D6-2B7B-47EE-A962-95F0CC43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A85A4-42D0-40C2-9D44-529E7FFA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2</a:t>
            </a:fld>
            <a:endParaRPr lang="en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531" y="1636873"/>
            <a:ext cx="7606937" cy="25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9" y="1431635"/>
            <a:ext cx="6033266" cy="4479637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60000"/>
              </a:lnSpc>
              <a:buClr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err="1">
                <a:solidFill>
                  <a:schemeClr val="tx1"/>
                </a:solidFill>
              </a:rPr>
              <a:t>DIGITbrain</a:t>
            </a:r>
            <a:r>
              <a:rPr lang="en-US" sz="2000" dirty="0">
                <a:solidFill>
                  <a:schemeClr val="tx1"/>
                </a:solidFill>
              </a:rPr>
              <a:t> project aims to enable </a:t>
            </a:r>
          </a:p>
          <a:p>
            <a:pPr marL="0" lvl="0" indent="0" algn="ctr">
              <a:lnSpc>
                <a:spcPct val="160000"/>
              </a:lnSpc>
              <a:buClrTx/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customised</a:t>
            </a:r>
            <a:r>
              <a:rPr lang="en-US" sz="2000" dirty="0">
                <a:solidFill>
                  <a:schemeClr val="tx1"/>
                </a:solidFill>
              </a:rPr>
              <a:t> industrial products and to </a:t>
            </a:r>
            <a:r>
              <a:rPr lang="en-US" sz="2000" dirty="0" smtClean="0">
                <a:solidFill>
                  <a:schemeClr val="tx1"/>
                </a:solidFill>
              </a:rPr>
              <a:t>facilitate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cost-effective </a:t>
            </a:r>
            <a:r>
              <a:rPr lang="en-US" sz="2000" dirty="0">
                <a:solidFill>
                  <a:schemeClr val="tx1"/>
                </a:solidFill>
              </a:rPr>
              <a:t>distributed and </a:t>
            </a:r>
            <a:r>
              <a:rPr lang="en-US" sz="2000" dirty="0" err="1">
                <a:solidFill>
                  <a:schemeClr val="tx1"/>
                </a:solidFill>
              </a:rPr>
              <a:t>localised</a:t>
            </a:r>
            <a:r>
              <a:rPr lang="en-US" sz="2000" dirty="0">
                <a:solidFill>
                  <a:schemeClr val="tx1"/>
                </a:solidFill>
              </a:rPr>
              <a:t> production for manufacturing SMEs, by means of </a:t>
            </a:r>
          </a:p>
          <a:p>
            <a:pPr marL="0" lvl="0" indent="0" algn="ctr">
              <a:lnSpc>
                <a:spcPct val="160000"/>
              </a:lnSpc>
              <a:buClr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leveraging </a:t>
            </a:r>
            <a:r>
              <a:rPr lang="en-US" sz="2000" b="1" dirty="0">
                <a:solidFill>
                  <a:schemeClr val="tx1"/>
                </a:solidFill>
              </a:rPr>
              <a:t>edge-, cloud- and HPC-</a:t>
            </a:r>
            <a:r>
              <a:rPr lang="en-US" sz="2000" dirty="0">
                <a:solidFill>
                  <a:schemeClr val="tx1"/>
                </a:solidFill>
              </a:rPr>
              <a:t>based </a:t>
            </a:r>
          </a:p>
          <a:p>
            <a:pPr marL="0" lvl="0" indent="0" algn="ctr">
              <a:lnSpc>
                <a:spcPct val="160000"/>
              </a:lnSpc>
              <a:buClrTx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modelling, simulation, </a:t>
            </a:r>
            <a:r>
              <a:rPr lang="en-US" sz="2000" b="1" dirty="0" err="1">
                <a:solidFill>
                  <a:schemeClr val="tx1"/>
                </a:solidFill>
              </a:rPr>
              <a:t>optimisation</a:t>
            </a:r>
            <a:r>
              <a:rPr lang="en-US" sz="2000" b="1" dirty="0">
                <a:solidFill>
                  <a:schemeClr val="tx1"/>
                </a:solidFill>
              </a:rPr>
              <a:t>, analytics, and </a:t>
            </a:r>
          </a:p>
          <a:p>
            <a:pPr marL="0" lvl="0" indent="0" algn="ctr">
              <a:lnSpc>
                <a:spcPct val="160000"/>
              </a:lnSpc>
              <a:buClrTx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machine learning</a:t>
            </a:r>
            <a:r>
              <a:rPr lang="en-US" sz="2000" dirty="0">
                <a:solidFill>
                  <a:schemeClr val="tx1"/>
                </a:solidFill>
              </a:rPr>
              <a:t> tools and by means of </a:t>
            </a:r>
          </a:p>
          <a:p>
            <a:pPr marL="0" lvl="0" indent="0" algn="ctr">
              <a:lnSpc>
                <a:spcPct val="160000"/>
              </a:lnSpc>
              <a:buClr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augmenting the concept of </a:t>
            </a:r>
            <a:r>
              <a:rPr lang="en-US" sz="2000" b="1" dirty="0">
                <a:solidFill>
                  <a:schemeClr val="tx1"/>
                </a:solidFill>
              </a:rPr>
              <a:t>digital twin</a:t>
            </a:r>
            <a:r>
              <a:rPr lang="en-US" sz="2000" dirty="0">
                <a:solidFill>
                  <a:schemeClr val="tx1"/>
                </a:solidFill>
              </a:rPr>
              <a:t> with a </a:t>
            </a:r>
          </a:p>
          <a:p>
            <a:pPr marL="0" lvl="0" indent="0" algn="ctr">
              <a:lnSpc>
                <a:spcPct val="160000"/>
              </a:lnSpc>
              <a:buClrTx/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memorising</a:t>
            </a:r>
            <a:r>
              <a:rPr lang="en-US" sz="2000" dirty="0">
                <a:solidFill>
                  <a:schemeClr val="tx1"/>
                </a:solidFill>
              </a:rPr>
              <a:t> capacity towards recording the provenance and boosting the cognition of the industrial product over its full lifecycle, and em­powering the network of DIHs to implement the smart business model “Manufacturing as a Service</a:t>
            </a:r>
            <a:r>
              <a:rPr lang="en-US" sz="2000" dirty="0" smtClean="0">
                <a:solidFill>
                  <a:schemeClr val="tx1"/>
                </a:solidFill>
              </a:rPr>
              <a:t>”.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3</a:t>
            </a:fld>
            <a:endParaRPr lang="en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4250" y="1925492"/>
            <a:ext cx="5813190" cy="32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714" y="1067364"/>
            <a:ext cx="3118289" cy="27694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9" y="983673"/>
            <a:ext cx="10515600" cy="481362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7 application experiments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Manufacturing of </a:t>
            </a:r>
            <a:r>
              <a:rPr lang="en-US" dirty="0">
                <a:solidFill>
                  <a:schemeClr val="tx1"/>
                </a:solidFill>
              </a:rPr>
              <a:t>fine woolen fabrics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Digital Brain for Injection </a:t>
            </a:r>
            <a:r>
              <a:rPr lang="en-US" dirty="0" err="1">
                <a:solidFill>
                  <a:schemeClr val="tx1"/>
                </a:solidFill>
              </a:rPr>
              <a:t>Moulding</a:t>
            </a:r>
            <a:endParaRPr lang="en-US" dirty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AI-based discrete manufacturing optimization of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roof 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Digital Twin for AM ensuring compliance </a:t>
            </a:r>
            <a:br>
              <a:rPr lang="en-GB" dirty="0"/>
            </a:br>
            <a:r>
              <a:rPr lang="en-GB" dirty="0"/>
              <a:t>across multiple machines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Laser-Cutting and Forming of Aluminium</a:t>
            </a:r>
            <a:endParaRPr lang="en-GB" dirty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Agricultural Robots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Digital Brain in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additive </a:t>
            </a:r>
            <a:r>
              <a:rPr lang="de-DE" dirty="0" err="1">
                <a:solidFill>
                  <a:schemeClr val="tx1"/>
                </a:solidFill>
              </a:rPr>
              <a:t>manufacturing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industry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043" y="1362694"/>
            <a:ext cx="3438671" cy="17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4</a:t>
            </a:fld>
            <a:endParaRPr lang="en-DE"/>
          </a:p>
        </p:txBody>
      </p:sp>
      <p:grpSp>
        <p:nvGrpSpPr>
          <p:cNvPr id="11" name="Gruppieren 10"/>
          <p:cNvGrpSpPr/>
          <p:nvPr/>
        </p:nvGrpSpPr>
        <p:grpSpPr>
          <a:xfrm>
            <a:off x="8759632" y="2452096"/>
            <a:ext cx="2899955" cy="3148191"/>
            <a:chOff x="4005932" y="2697598"/>
            <a:chExt cx="2899955" cy="3148191"/>
          </a:xfrm>
        </p:grpSpPr>
        <p:pic>
          <p:nvPicPr>
            <p:cNvPr id="12" name="Kép 7">
              <a:extLst>
                <a:ext uri="{FF2B5EF4-FFF2-40B4-BE49-F238E27FC236}">
                  <a16:creationId xmlns:a16="http://schemas.microsoft.com/office/drawing/2014/main" id="{A25F11A8-A191-4D04-9A60-F6BFD9B5E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5932" y="3880581"/>
              <a:ext cx="2899955" cy="1965208"/>
            </a:xfrm>
            <a:prstGeom prst="rect">
              <a:avLst/>
            </a:prstGeom>
          </p:spPr>
        </p:pic>
        <p:pic>
          <p:nvPicPr>
            <p:cNvPr id="13" name="Picture 2" descr="Image result for hófogó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932" y="2697598"/>
              <a:ext cx="2899955" cy="9997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2" descr="Our services">
            <a:extLst>
              <a:ext uri="{FF2B5EF4-FFF2-40B4-BE49-F238E27FC236}">
                <a16:creationId xmlns:a16="http://schemas.microsoft.com/office/drawing/2014/main" id="{16B5F2A3-9028-43A3-997B-42AC7603C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9379" y="1756334"/>
            <a:ext cx="1903248" cy="44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6">
            <a:extLst>
              <a:ext uri="{FF2B5EF4-FFF2-40B4-BE49-F238E27FC236}">
                <a16:creationId xmlns:a16="http://schemas.microsoft.com/office/drawing/2014/main" id="{14A26A02-ABE3-AC4E-90FF-2C5CC7BDA7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829" y="5063426"/>
            <a:ext cx="5902469" cy="127073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C94540-A6AD-4AC6-ACA9-7AE458C55D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5" b="94992" l="5706" r="96697">
                        <a14:foregroundMark x1="14314" y1="15023" x2="14314" y2="15023"/>
                        <a14:foregroundMark x1="7407" y1="15630" x2="7407" y2="15630"/>
                        <a14:foregroundMark x1="38038" y1="3035" x2="36036" y2="7891"/>
                        <a14:foregroundMark x1="92693" y1="49469" x2="92693" y2="49469"/>
                        <a14:foregroundMark x1="96697" y1="43399" x2="96697" y2="43399"/>
                        <a14:foregroundMark x1="57357" y1="95144" x2="57357" y2="95144"/>
                        <a14:foregroundMark x1="15516" y1="49469" x2="15516" y2="49469"/>
                        <a14:foregroundMark x1="17417" y1="50986" x2="17417" y2="50986"/>
                        <a14:foregroundMark x1="5706" y1="44006" x2="5706" y2="44006"/>
                        <a14:foregroundMark x1="42643" y1="62519" x2="42643" y2="62519"/>
                        <a14:foregroundMark x1="43143" y1="66920" x2="43143" y2="66920"/>
                        <a14:foregroundMark x1="45245" y1="68285" x2="45245" y2="68285"/>
                        <a14:foregroundMark x1="48649" y1="70410" x2="48649" y2="70410"/>
                        <a14:foregroundMark x1="50050" y1="71017" x2="50050" y2="71017"/>
                        <a14:foregroundMark x1="28228" y1="56297" x2="28228" y2="56297"/>
                        <a14:foregroundMark x1="26627" y1="56146" x2="26627" y2="56146"/>
                        <a14:foregroundMark x1="19319" y1="52352" x2="19319" y2="52352"/>
                        <a14:foregroundMark x1="18118" y1="62822" x2="18118" y2="62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63" y="3635079"/>
            <a:ext cx="1866110" cy="123099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AF138EB-A3C0-4CE8-A3C8-25362A49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554" y="4273965"/>
            <a:ext cx="2472284" cy="17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9" y="983673"/>
            <a:ext cx="10515600" cy="4813623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All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concerned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/</a:t>
            </a:r>
            <a:r>
              <a:rPr lang="de-DE" dirty="0" err="1"/>
              <a:t>goods</a:t>
            </a:r>
            <a:r>
              <a:rPr lang="de-DE" dirty="0"/>
              <a:t>, so-</a:t>
            </a:r>
            <a:r>
              <a:rPr lang="de-DE" dirty="0" err="1"/>
              <a:t>called</a:t>
            </a:r>
            <a:r>
              <a:rPr lang="de-DE" dirty="0"/>
              <a:t> Industrial Products </a:t>
            </a:r>
            <a:r>
              <a:rPr lang="de-DE" dirty="0" err="1"/>
              <a:t>equipped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sensors</a:t>
            </a: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Industrial 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represent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behaviour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smtClean="0"/>
              <a:t>Industrial </a:t>
            </a:r>
            <a:r>
              <a:rPr lang="de-DE" dirty="0"/>
              <a:t>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on a </a:t>
            </a:r>
            <a:r>
              <a:rPr lang="de-DE" dirty="0" err="1"/>
              <a:t>diversity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 smtClean="0"/>
              <a:t>resources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/>
              <a:t>=&gt; </a:t>
            </a:r>
            <a:r>
              <a:rPr lang="de-DE" dirty="0" smtClean="0"/>
              <a:t>All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capture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/</a:t>
            </a:r>
            <a:r>
              <a:rPr lang="de-DE" dirty="0" err="1"/>
              <a:t>provenance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optimize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/</a:t>
            </a:r>
            <a:r>
              <a:rPr lang="de-DE" dirty="0" err="1" smtClean="0"/>
              <a:t>processes</a:t>
            </a:r>
            <a:endParaRPr lang="de-D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195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714" y="1067364"/>
            <a:ext cx="3118289" cy="27694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E804D-F71D-4705-A740-A2DC0BEC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29" y="983673"/>
            <a:ext cx="10515600" cy="481362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7 application experiments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Manufacturing of </a:t>
            </a:r>
            <a:r>
              <a:rPr lang="en-US" dirty="0">
                <a:solidFill>
                  <a:schemeClr val="tx1"/>
                </a:solidFill>
              </a:rPr>
              <a:t>fine woolen fabrics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Digital Brain for Injection </a:t>
            </a:r>
            <a:r>
              <a:rPr lang="en-US" b="1" dirty="0" err="1">
                <a:solidFill>
                  <a:schemeClr val="tx1"/>
                </a:solidFill>
              </a:rPr>
              <a:t>Moulding</a:t>
            </a:r>
            <a:endParaRPr lang="en-US" b="1" dirty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AI-based discrete manufacturing optimization of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roof 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Digital Twin for AM ensuring compliance </a:t>
            </a:r>
            <a:br>
              <a:rPr lang="en-GB" dirty="0"/>
            </a:br>
            <a:r>
              <a:rPr lang="en-GB" dirty="0"/>
              <a:t>across multiple machines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Laser-Cutting and Forming of Aluminium</a:t>
            </a:r>
            <a:endParaRPr lang="en-GB" b="1" dirty="0">
              <a:solidFill>
                <a:schemeClr val="tx1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Agricultural Robots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Digital Brain in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additive </a:t>
            </a:r>
            <a:r>
              <a:rPr lang="de-DE" dirty="0" err="1">
                <a:solidFill>
                  <a:schemeClr val="tx1"/>
                </a:solidFill>
              </a:rPr>
              <a:t>manufacturing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industry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043" y="1362694"/>
            <a:ext cx="3438671" cy="17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6</a:t>
            </a:fld>
            <a:endParaRPr lang="en-DE"/>
          </a:p>
        </p:txBody>
      </p:sp>
      <p:grpSp>
        <p:nvGrpSpPr>
          <p:cNvPr id="11" name="Gruppieren 10"/>
          <p:cNvGrpSpPr/>
          <p:nvPr/>
        </p:nvGrpSpPr>
        <p:grpSpPr>
          <a:xfrm>
            <a:off x="8759632" y="2452096"/>
            <a:ext cx="2899955" cy="3148191"/>
            <a:chOff x="4005932" y="2697598"/>
            <a:chExt cx="2899955" cy="3148191"/>
          </a:xfrm>
        </p:grpSpPr>
        <p:pic>
          <p:nvPicPr>
            <p:cNvPr id="12" name="Kép 7">
              <a:extLst>
                <a:ext uri="{FF2B5EF4-FFF2-40B4-BE49-F238E27FC236}">
                  <a16:creationId xmlns:a16="http://schemas.microsoft.com/office/drawing/2014/main" id="{A25F11A8-A191-4D04-9A60-F6BFD9B5E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5932" y="3880581"/>
              <a:ext cx="2899955" cy="1965208"/>
            </a:xfrm>
            <a:prstGeom prst="rect">
              <a:avLst/>
            </a:prstGeom>
          </p:spPr>
        </p:pic>
        <p:pic>
          <p:nvPicPr>
            <p:cNvPr id="13" name="Picture 2" descr="Image result for hófogó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932" y="2697598"/>
              <a:ext cx="2899955" cy="9997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2" descr="Our services">
            <a:extLst>
              <a:ext uri="{FF2B5EF4-FFF2-40B4-BE49-F238E27FC236}">
                <a16:creationId xmlns:a16="http://schemas.microsoft.com/office/drawing/2014/main" id="{16B5F2A3-9028-43A3-997B-42AC7603C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9379" y="1756334"/>
            <a:ext cx="1903248" cy="44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6">
            <a:extLst>
              <a:ext uri="{FF2B5EF4-FFF2-40B4-BE49-F238E27FC236}">
                <a16:creationId xmlns:a16="http://schemas.microsoft.com/office/drawing/2014/main" id="{14A26A02-ABE3-AC4E-90FF-2C5CC7BDA7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829" y="5063426"/>
            <a:ext cx="5902469" cy="127073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C94540-A6AD-4AC6-ACA9-7AE458C55D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5" b="94992" l="5706" r="96697">
                        <a14:foregroundMark x1="14314" y1="15023" x2="14314" y2="15023"/>
                        <a14:foregroundMark x1="7407" y1="15630" x2="7407" y2="15630"/>
                        <a14:foregroundMark x1="38038" y1="3035" x2="36036" y2="7891"/>
                        <a14:foregroundMark x1="92693" y1="49469" x2="92693" y2="49469"/>
                        <a14:foregroundMark x1="96697" y1="43399" x2="96697" y2="43399"/>
                        <a14:foregroundMark x1="57357" y1="95144" x2="57357" y2="95144"/>
                        <a14:foregroundMark x1="15516" y1="49469" x2="15516" y2="49469"/>
                        <a14:foregroundMark x1="17417" y1="50986" x2="17417" y2="50986"/>
                        <a14:foregroundMark x1="5706" y1="44006" x2="5706" y2="44006"/>
                        <a14:foregroundMark x1="42643" y1="62519" x2="42643" y2="62519"/>
                        <a14:foregroundMark x1="43143" y1="66920" x2="43143" y2="66920"/>
                        <a14:foregroundMark x1="45245" y1="68285" x2="45245" y2="68285"/>
                        <a14:foregroundMark x1="48649" y1="70410" x2="48649" y2="70410"/>
                        <a14:foregroundMark x1="50050" y1="71017" x2="50050" y2="71017"/>
                        <a14:foregroundMark x1="28228" y1="56297" x2="28228" y2="56297"/>
                        <a14:foregroundMark x1="26627" y1="56146" x2="26627" y2="56146"/>
                        <a14:foregroundMark x1="19319" y1="52352" x2="19319" y2="52352"/>
                        <a14:foregroundMark x1="18118" y1="62822" x2="18118" y2="62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063" y="3635079"/>
            <a:ext cx="1866110" cy="123099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AF138EB-A3C0-4CE8-A3C8-25362A49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554" y="4273965"/>
            <a:ext cx="2472284" cy="170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case example </a:t>
            </a:r>
            <a:r>
              <a:rPr lang="en-GB" dirty="0" smtClean="0"/>
              <a:t>1</a:t>
            </a:r>
            <a:r>
              <a:rPr lang="en-GB" dirty="0"/>
              <a:t>: </a:t>
            </a:r>
            <a:r>
              <a:rPr lang="en-US" dirty="0"/>
              <a:t>Digital Brain for Injection </a:t>
            </a:r>
            <a:r>
              <a:rPr lang="en-US" dirty="0" err="1"/>
              <a:t>Moulding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7</a:t>
            </a:fld>
            <a:endParaRPr lang="en-DE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300" y="1495425"/>
            <a:ext cx="2351088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42 Conector recto de flecha"/>
          <p:cNvCxnSpPr>
            <a:stCxn id="16" idx="3"/>
          </p:cNvCxnSpPr>
          <p:nvPr/>
        </p:nvCxnSpPr>
        <p:spPr>
          <a:xfrm flipV="1">
            <a:off x="2005013" y="2151063"/>
            <a:ext cx="2506662" cy="3175"/>
          </a:xfrm>
          <a:prstGeom prst="straightConnector1">
            <a:avLst/>
          </a:prstGeom>
          <a:ln w="57150">
            <a:solidFill>
              <a:srgbClr val="46AA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5 CuadroTexto"/>
          <p:cNvSpPr txBox="1">
            <a:spLocks noChangeArrowheads="1"/>
          </p:cNvSpPr>
          <p:nvPr/>
        </p:nvSpPr>
        <p:spPr bwMode="auto">
          <a:xfrm rot="16200000">
            <a:off x="-598487" y="1889125"/>
            <a:ext cx="1979612" cy="369888"/>
          </a:xfrm>
          <a:prstGeom prst="rect">
            <a:avLst/>
          </a:prstGeom>
          <a:solidFill>
            <a:srgbClr val="46AA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solution</a:t>
            </a:r>
          </a:p>
        </p:txBody>
      </p:sp>
      <p:sp>
        <p:nvSpPr>
          <p:cNvPr id="10" name="17 CuadroTexto"/>
          <p:cNvSpPr>
            <a:spLocks noChangeArrowheads="1"/>
          </p:cNvSpPr>
          <p:nvPr/>
        </p:nvSpPr>
        <p:spPr bwMode="auto">
          <a:xfrm>
            <a:off x="576263" y="3063875"/>
            <a:ext cx="5740400" cy="369888"/>
          </a:xfrm>
          <a:prstGeom prst="homePlate">
            <a:avLst>
              <a:gd name="adj" fmla="val 49935"/>
            </a:avLst>
          </a:prstGeom>
          <a:solidFill>
            <a:srgbClr val="46AA98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 b="1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design</a:t>
            </a:r>
          </a:p>
        </p:txBody>
      </p:sp>
      <p:sp>
        <p:nvSpPr>
          <p:cNvPr id="11" name="18 CuadroTexto"/>
          <p:cNvSpPr>
            <a:spLocks noChangeArrowheads="1"/>
          </p:cNvSpPr>
          <p:nvPr/>
        </p:nvSpPr>
        <p:spPr bwMode="auto">
          <a:xfrm>
            <a:off x="6451600" y="3063875"/>
            <a:ext cx="5537200" cy="369888"/>
          </a:xfrm>
          <a:prstGeom prst="homePlate">
            <a:avLst>
              <a:gd name="adj" fmla="val 49900"/>
            </a:avLst>
          </a:prstGeom>
          <a:solidFill>
            <a:srgbClr val="46AA98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 b="1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968" y="1719679"/>
            <a:ext cx="974584" cy="56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3" y="2563813"/>
            <a:ext cx="5016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30 CuadroTexto"/>
          <p:cNvSpPr txBox="1">
            <a:spLocks noChangeArrowheads="1"/>
          </p:cNvSpPr>
          <p:nvPr/>
        </p:nvSpPr>
        <p:spPr bwMode="auto">
          <a:xfrm>
            <a:off x="763588" y="2297113"/>
            <a:ext cx="561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6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</a:p>
        </p:txBody>
      </p:sp>
      <p:sp>
        <p:nvSpPr>
          <p:cNvPr id="15" name="31 CuadroTexto"/>
          <p:cNvSpPr txBox="1">
            <a:spLocks noChangeArrowheads="1"/>
          </p:cNvSpPr>
          <p:nvPr/>
        </p:nvSpPr>
        <p:spPr bwMode="auto">
          <a:xfrm>
            <a:off x="757238" y="1381125"/>
            <a:ext cx="925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6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16" name="32 Rectángulo redondeado"/>
          <p:cNvSpPr/>
          <p:nvPr/>
        </p:nvSpPr>
        <p:spPr>
          <a:xfrm>
            <a:off x="706438" y="1381125"/>
            <a:ext cx="1298575" cy="1547813"/>
          </a:xfrm>
          <a:prstGeom prst="roundRect">
            <a:avLst/>
          </a:prstGeom>
          <a:noFill/>
          <a:ln w="19050">
            <a:solidFill>
              <a:srgbClr val="46A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7" name="33 CuadroTexto"/>
          <p:cNvSpPr txBox="1">
            <a:spLocks noChangeArrowheads="1"/>
          </p:cNvSpPr>
          <p:nvPr/>
        </p:nvSpPr>
        <p:spPr bwMode="auto">
          <a:xfrm>
            <a:off x="763588" y="993775"/>
            <a:ext cx="121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de-DE" sz="18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308" y="1719679"/>
            <a:ext cx="643567" cy="64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43 CuadroTexto"/>
          <p:cNvSpPr txBox="1">
            <a:spLocks noChangeArrowheads="1"/>
          </p:cNvSpPr>
          <p:nvPr/>
        </p:nvSpPr>
        <p:spPr bwMode="auto">
          <a:xfrm>
            <a:off x="2760663" y="2530475"/>
            <a:ext cx="900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46AA98"/>
              </a:buClr>
              <a:buFont typeface="Apple Symbols" panose="02000000000000000000"/>
              <a:buChar char="␥"/>
              <a:defRPr sz="28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4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 sz="2000"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46AA98"/>
              </a:buClr>
              <a:buFont typeface="Apple Symbols" panose="02000000000000000000"/>
              <a:buChar char="␥"/>
              <a:defRPr>
                <a:solidFill>
                  <a:srgbClr val="262626"/>
                </a:solidFill>
                <a:latin typeface="Segoe UI Historic" panose="020B0502040204020203" pitchFamily="34" charset="0"/>
                <a:cs typeface="Segoe UI Historic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rgbClr val="46A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weeks</a:t>
            </a:r>
          </a:p>
        </p:txBody>
      </p:sp>
      <p:cxnSp>
        <p:nvCxnSpPr>
          <p:cNvPr id="20" name="45 Conector recto"/>
          <p:cNvCxnSpPr/>
          <p:nvPr/>
        </p:nvCxnSpPr>
        <p:spPr>
          <a:xfrm>
            <a:off x="2019300" y="2767013"/>
            <a:ext cx="2482850" cy="0"/>
          </a:xfrm>
          <a:prstGeom prst="line">
            <a:avLst/>
          </a:prstGeom>
          <a:ln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684" y="2419576"/>
            <a:ext cx="571500" cy="571500"/>
          </a:xfrm>
          <a:prstGeom prst="rect">
            <a:avLst/>
          </a:prstGeom>
          <a:noFill/>
          <a:ln w="9525">
            <a:solidFill>
              <a:srgbClr val="46AA98"/>
            </a:solidFill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325" y="1244696"/>
            <a:ext cx="762595" cy="76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ussdiagramm: Alternativer Prozess 22"/>
          <p:cNvSpPr/>
          <p:nvPr/>
        </p:nvSpPr>
        <p:spPr>
          <a:xfrm>
            <a:off x="2760663" y="2530475"/>
            <a:ext cx="900112" cy="327025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2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2D28F-15D5-46D5-85AA-72D57CAB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case example </a:t>
            </a:r>
            <a:r>
              <a:rPr lang="en-GB" dirty="0" smtClean="0"/>
              <a:t>1</a:t>
            </a:r>
            <a:r>
              <a:rPr lang="en-GB" dirty="0"/>
              <a:t>: </a:t>
            </a:r>
            <a:r>
              <a:rPr lang="en-US" dirty="0"/>
              <a:t>Digital Brain for Injection </a:t>
            </a:r>
            <a:r>
              <a:rPr lang="en-US" dirty="0" err="1"/>
              <a:t>Moulding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1183-7883-4CD5-8C7B-DD65E7C3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0AA2-5E4D-0043-98B5-62CC83DE0469}" type="datetime3">
              <a:rPr lang="de-DE" smtClean="0"/>
              <a:t>03/11/20</a:t>
            </a:fld>
            <a:endParaRPr lang="en-D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EEB56-DE1C-425F-9D2A-846763CD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DIGITbrain has received funding from the European Union’s Horizon 2020 research and innovation programme under grant agreement No 952071</a:t>
            </a:r>
            <a:endParaRPr lang="en-D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CE8C1-771F-4688-83CB-C12E6FEC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7F1C-DF1D-6A47-B0A8-8F6E25BC44F6}" type="slidenum">
              <a:rPr lang="en-DE" smtClean="0"/>
              <a:t>8</a:t>
            </a:fld>
            <a:endParaRPr lang="en-DE"/>
          </a:p>
        </p:txBody>
      </p:sp>
      <p:grpSp>
        <p:nvGrpSpPr>
          <p:cNvPr id="3" name="Gruppieren 2"/>
          <p:cNvGrpSpPr/>
          <p:nvPr/>
        </p:nvGrpSpPr>
        <p:grpSpPr>
          <a:xfrm>
            <a:off x="1990724" y="1958858"/>
            <a:ext cx="9426575" cy="4257792"/>
            <a:chOff x="622300" y="1340768"/>
            <a:chExt cx="10795000" cy="4875882"/>
          </a:xfrm>
        </p:grpSpPr>
        <p:pic>
          <p:nvPicPr>
            <p:cNvPr id="24" name="Imagen 2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4313" y="1406525"/>
              <a:ext cx="4852987" cy="481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n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" y="3746500"/>
              <a:ext cx="3582988" cy="2049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uadroTexto 16"/>
            <p:cNvSpPr txBox="1">
              <a:spLocks noChangeArrowheads="1"/>
            </p:cNvSpPr>
            <p:nvPr/>
          </p:nvSpPr>
          <p:spPr bwMode="auto">
            <a:xfrm>
              <a:off x="911225" y="5376863"/>
              <a:ext cx="425450" cy="33813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8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4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0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1600" b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P1</a:t>
              </a:r>
            </a:p>
          </p:txBody>
        </p:sp>
        <p:sp>
          <p:nvSpPr>
            <p:cNvPr id="27" name="CuadroTexto 17"/>
            <p:cNvSpPr txBox="1">
              <a:spLocks noChangeArrowheads="1"/>
            </p:cNvSpPr>
            <p:nvPr/>
          </p:nvSpPr>
          <p:spPr bwMode="auto">
            <a:xfrm>
              <a:off x="1846263" y="5207000"/>
              <a:ext cx="504825" cy="33813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8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4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0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1600" b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P2</a:t>
              </a:r>
            </a:p>
          </p:txBody>
        </p:sp>
        <p:sp>
          <p:nvSpPr>
            <p:cNvPr id="28" name="CuadroTexto 18"/>
            <p:cNvSpPr txBox="1">
              <a:spLocks noChangeArrowheads="1"/>
            </p:cNvSpPr>
            <p:nvPr/>
          </p:nvSpPr>
          <p:spPr bwMode="auto">
            <a:xfrm>
              <a:off x="622300" y="3746500"/>
              <a:ext cx="1368425" cy="33813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8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4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0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1600" b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</a:p>
          </p:txBody>
        </p:sp>
        <p:sp>
          <p:nvSpPr>
            <p:cNvPr id="29" name="CuadroTexto 19"/>
            <p:cNvSpPr txBox="1">
              <a:spLocks noChangeArrowheads="1"/>
            </p:cNvSpPr>
            <p:nvPr/>
          </p:nvSpPr>
          <p:spPr bwMode="auto">
            <a:xfrm>
              <a:off x="2451100" y="3746500"/>
              <a:ext cx="1368425" cy="5857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8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4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0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3200" b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</a:p>
          </p:txBody>
        </p:sp>
        <p:sp>
          <p:nvSpPr>
            <p:cNvPr id="30" name="CuadroTexto 20"/>
            <p:cNvSpPr txBox="1">
              <a:spLocks noChangeArrowheads="1"/>
            </p:cNvSpPr>
            <p:nvPr/>
          </p:nvSpPr>
          <p:spPr bwMode="auto">
            <a:xfrm>
              <a:off x="2632075" y="5207000"/>
              <a:ext cx="503238" cy="33813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8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4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0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1600" b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P1</a:t>
              </a:r>
            </a:p>
          </p:txBody>
        </p:sp>
        <p:sp>
          <p:nvSpPr>
            <p:cNvPr id="31" name="CuadroTexto 21"/>
            <p:cNvSpPr txBox="1">
              <a:spLocks noChangeArrowheads="1"/>
            </p:cNvSpPr>
            <p:nvPr/>
          </p:nvSpPr>
          <p:spPr bwMode="auto">
            <a:xfrm>
              <a:off x="3395663" y="5207000"/>
              <a:ext cx="611187" cy="33813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8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4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0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1600" b="1">
                  <a:solidFill>
                    <a:schemeClr val="tx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P2</a:t>
              </a:r>
            </a:p>
          </p:txBody>
        </p:sp>
        <p:sp>
          <p:nvSpPr>
            <p:cNvPr id="32" name="Flecha derecha 22"/>
            <p:cNvSpPr/>
            <p:nvPr/>
          </p:nvSpPr>
          <p:spPr>
            <a:xfrm rot="5400000">
              <a:off x="1111251" y="3228975"/>
              <a:ext cx="742950" cy="422275"/>
            </a:xfrm>
            <a:prstGeom prst="rightArrow">
              <a:avLst/>
            </a:prstGeom>
            <a:solidFill>
              <a:srgbClr val="595636"/>
            </a:solidFill>
            <a:ln>
              <a:solidFill>
                <a:srgbClr val="595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33" name="Flecha derecha 23"/>
            <p:cNvSpPr/>
            <p:nvPr/>
          </p:nvSpPr>
          <p:spPr>
            <a:xfrm>
              <a:off x="4408488" y="4337050"/>
              <a:ext cx="1150937" cy="511175"/>
            </a:xfrm>
            <a:prstGeom prst="rightArrow">
              <a:avLst/>
            </a:prstGeom>
            <a:solidFill>
              <a:srgbClr val="595636"/>
            </a:solidFill>
            <a:ln>
              <a:solidFill>
                <a:srgbClr val="595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pic>
          <p:nvPicPr>
            <p:cNvPr id="34" name="Picture 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40" y="1340768"/>
              <a:ext cx="819315" cy="504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552" y="1340768"/>
              <a:ext cx="819315" cy="504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64" y="1340768"/>
              <a:ext cx="819315" cy="504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7" name="Picture 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664" y="2060848"/>
              <a:ext cx="819315" cy="504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40" y="2060848"/>
              <a:ext cx="819315" cy="504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552" y="2060848"/>
              <a:ext cx="819315" cy="5040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0" name="24 CuadroTexto"/>
            <p:cNvSpPr txBox="1">
              <a:spLocks noChangeArrowheads="1"/>
            </p:cNvSpPr>
            <p:nvPr/>
          </p:nvSpPr>
          <p:spPr bwMode="auto">
            <a:xfrm>
              <a:off x="1919288" y="3213100"/>
              <a:ext cx="28003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8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4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0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1800" b="1" i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Order Reduction</a:t>
              </a:r>
            </a:p>
          </p:txBody>
        </p:sp>
        <p:sp>
          <p:nvSpPr>
            <p:cNvPr id="41" name="25 CuadroTexto"/>
            <p:cNvSpPr txBox="1">
              <a:spLocks noChangeArrowheads="1"/>
            </p:cNvSpPr>
            <p:nvPr/>
          </p:nvSpPr>
          <p:spPr bwMode="auto">
            <a:xfrm>
              <a:off x="4408488" y="3962400"/>
              <a:ext cx="2447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8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4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 sz="2000"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46AA98"/>
                </a:buClr>
                <a:buFont typeface="Apple Symbols" panose="02000000000000000000"/>
                <a:buChar char="␥"/>
                <a:defRPr>
                  <a:solidFill>
                    <a:srgbClr val="262626"/>
                  </a:solidFill>
                  <a:latin typeface="Segoe UI Historic" panose="020B0502040204020203" pitchFamily="34" charset="0"/>
                  <a:cs typeface="Segoe UI Historic" panose="020B050204020402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s-ES" altLang="de-DE" sz="1800" b="1" i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every KPI</a:t>
              </a:r>
            </a:p>
          </p:txBody>
        </p:sp>
      </p:grpSp>
      <p:sp>
        <p:nvSpPr>
          <p:cNvPr id="42" name="1 Título"/>
          <p:cNvSpPr txBox="1">
            <a:spLocks/>
          </p:cNvSpPr>
          <p:nvPr/>
        </p:nvSpPr>
        <p:spPr>
          <a:xfrm>
            <a:off x="838200" y="1074603"/>
            <a:ext cx="10515600" cy="61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u="none" kern="1200">
                <a:solidFill>
                  <a:srgbClr val="46AA98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en-US" altLang="de-DE" sz="2400" dirty="0" smtClean="0"/>
              <a:t>What needs to </a:t>
            </a:r>
            <a:r>
              <a:rPr lang="en-US" altLang="de-DE" sz="2400" smtClean="0"/>
              <a:t>be done?</a:t>
            </a:r>
            <a:endParaRPr lang="es-ES" altLang="de-DE" sz="2400" smtClean="0"/>
          </a:p>
        </p:txBody>
      </p:sp>
    </p:spTree>
    <p:extLst>
      <p:ext uri="{BB962C8B-B14F-4D97-AF65-F5344CB8AC3E}">
        <p14:creationId xmlns:p14="http://schemas.microsoft.com/office/powerpoint/2010/main" val="27021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BRAIN Template.potx" id="{C89D78AB-8DCB-4D93-BBDF-0C7344BABFBD}" vid="{B8103D2D-CF73-4808-AC0B-E5698D9F6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DIGITBRAIN Template</Template>
  <TotalTime>0</TotalTime>
  <Words>1742</Words>
  <Application>Microsoft Office PowerPoint</Application>
  <PresentationFormat>Breitbild</PresentationFormat>
  <Paragraphs>339</Paragraphs>
  <Slides>25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Apple Symbols</vt:lpstr>
      <vt:lpstr>Arial</vt:lpstr>
      <vt:lpstr>Calibri</vt:lpstr>
      <vt:lpstr>Roboto</vt:lpstr>
      <vt:lpstr>Segoe UI Historic</vt:lpstr>
      <vt:lpstr>Segoe UI Light</vt:lpstr>
      <vt:lpstr>Tema de Office</vt:lpstr>
      <vt:lpstr>DIGITbrain @ EGI conference 2020 aka AI and ML in Manufacturing</vt:lpstr>
      <vt:lpstr>The DIGITbrain consortium</vt:lpstr>
      <vt:lpstr>DIGITbrain - details</vt:lpstr>
      <vt:lpstr>Challenge</vt:lpstr>
      <vt:lpstr>Use cases</vt:lpstr>
      <vt:lpstr>Use cases</vt:lpstr>
      <vt:lpstr>Use cases</vt:lpstr>
      <vt:lpstr>Use case example 1: Digital Brain for Injection Moulding</vt:lpstr>
      <vt:lpstr>Use case example 1: Digital Brain for Injection Moulding</vt:lpstr>
      <vt:lpstr>Use case example 1: Digital Brain for Injection Moulding</vt:lpstr>
      <vt:lpstr>UC example 2: Laser-Cutting and Forming of Aluminium</vt:lpstr>
      <vt:lpstr>UC example 2: Laser-Cutting and Forming of Aluminium</vt:lpstr>
      <vt:lpstr>UC example 2: Laser-Cutting and Forming of Aluminium</vt:lpstr>
      <vt:lpstr>DIGITbrain High-level System Architecture Design</vt:lpstr>
      <vt:lpstr>Executing applications in DIGITbrain</vt:lpstr>
      <vt:lpstr>Challenges of application execution</vt:lpstr>
      <vt:lpstr>Towards a solution - The CloudiFacturing Solution</vt:lpstr>
      <vt:lpstr>The CloudBroker Platform</vt:lpstr>
      <vt:lpstr>Flowbster</vt:lpstr>
      <vt:lpstr>MiCADO</vt:lpstr>
      <vt:lpstr>DIGITbrain Open Calls</vt:lpstr>
      <vt:lpstr>Thank you for your interest!</vt:lpstr>
      <vt:lpstr>Objectives</vt:lpstr>
      <vt:lpstr>DIGITbrain - Concept</vt:lpstr>
      <vt:lpstr>DIGITbrain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WP# Title</dc:title>
  <dc:creator>Antonio M. Ortiz</dc:creator>
  <cp:lastModifiedBy>Stork, Andre</cp:lastModifiedBy>
  <cp:revision>76</cp:revision>
  <cp:lastPrinted>2020-06-08T10:26:26Z</cp:lastPrinted>
  <dcterms:created xsi:type="dcterms:W3CDTF">2020-06-10T16:24:47Z</dcterms:created>
  <dcterms:modified xsi:type="dcterms:W3CDTF">2020-11-03T13:40:30Z</dcterms:modified>
</cp:coreProperties>
</file>