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</p:sldMasterIdLst>
  <p:notesMasterIdLst>
    <p:notesMasterId r:id="rId15"/>
  </p:notesMasterIdLst>
  <p:sldIdLst>
    <p:sldId id="256" r:id="rId3"/>
    <p:sldId id="264" r:id="rId4"/>
    <p:sldId id="342" r:id="rId5"/>
    <p:sldId id="265" r:id="rId6"/>
    <p:sldId id="268" r:id="rId7"/>
    <p:sldId id="276" r:id="rId8"/>
    <p:sldId id="343" r:id="rId9"/>
    <p:sldId id="344" r:id="rId10"/>
    <p:sldId id="275" r:id="rId11"/>
    <p:sldId id="277" r:id="rId12"/>
    <p:sldId id="273" r:id="rId13"/>
    <p:sldId id="345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jSiEfqFfsKLqhfy6AcSfr5ds+W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E0B4"/>
    <a:srgbClr val="FBE5D6"/>
    <a:srgbClr val="FFFFFF"/>
    <a:srgbClr val="DBA9DF"/>
    <a:srgbClr val="BFA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CA79701-F0E4-499F-BA53-4D323D7C08BF}">
  <a:tblStyle styleId="{CCA79701-F0E4-499F-BA53-4D323D7C08BF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203" autoAdjust="0"/>
  </p:normalViewPr>
  <p:slideViewPr>
    <p:cSldViewPr snapToGrid="0">
      <p:cViewPr varScale="1">
        <p:scale>
          <a:sx n="111" d="100"/>
          <a:sy n="111" d="100"/>
        </p:scale>
        <p:origin x="1536" y="10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8" Type="http://customschemas.google.com/relationships/presentationmetadata" Target="metadata"/><Relationship Id="rId10" Type="http://schemas.openxmlformats.org/officeDocument/2006/relationships/slide" Target="slides/slide8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064124-7BBE-4B47-A08F-A6514F7DC60D}" type="doc">
      <dgm:prSet loTypeId="urn:microsoft.com/office/officeart/2008/layout/VerticalCurvedList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3AEB8E45-A8EE-E745-B651-BE241C3348A9}">
      <dgm:prSet phldrT="[Text]"/>
      <dgm:spPr/>
      <dgm:t>
        <a:bodyPr/>
        <a:lstStyle/>
        <a:p>
          <a:r>
            <a:rPr lang="en-GB" b="1" noProof="0" dirty="0">
              <a:solidFill>
                <a:schemeClr val="tx1"/>
              </a:solidFill>
            </a:rPr>
            <a:t>Objective 1. Deliver the European Open Science Cloud Compute Platform and expand the supply-side</a:t>
          </a:r>
        </a:p>
      </dgm:t>
    </dgm:pt>
    <dgm:pt modelId="{7FFDF8A0-E5C3-244A-9E3B-B7E21D40CECD}" type="parTrans" cxnId="{18856B50-87D1-1A42-BF4A-F25465FC82CE}">
      <dgm:prSet/>
      <dgm:spPr/>
      <dgm:t>
        <a:bodyPr/>
        <a:lstStyle/>
        <a:p>
          <a:endParaRPr lang="en-GB" noProof="0" dirty="0">
            <a:solidFill>
              <a:schemeClr val="tx1"/>
            </a:solidFill>
          </a:endParaRPr>
        </a:p>
      </dgm:t>
    </dgm:pt>
    <dgm:pt modelId="{E9C5C580-785C-1442-868E-87D9B526A0EB}" type="sibTrans" cxnId="{18856B50-87D1-1A42-BF4A-F25465FC82CE}">
      <dgm:prSet/>
      <dgm:spPr/>
      <dgm:t>
        <a:bodyPr/>
        <a:lstStyle/>
        <a:p>
          <a:endParaRPr lang="en-GB" noProof="0" dirty="0">
            <a:solidFill>
              <a:schemeClr val="tx1"/>
            </a:solidFill>
          </a:endParaRPr>
        </a:p>
      </dgm:t>
    </dgm:pt>
    <dgm:pt modelId="{40F67857-7EAD-0A40-AFFE-B13713BA564E}">
      <dgm:prSet phldrT="[Text]"/>
      <dgm:spPr/>
      <dgm:t>
        <a:bodyPr/>
        <a:lstStyle/>
        <a:p>
          <a:pPr>
            <a:buClr>
              <a:schemeClr val="dk1"/>
            </a:buClr>
            <a:buSzPts val="1100"/>
            <a:buFont typeface="Arial"/>
            <a:buNone/>
          </a:pPr>
          <a:r>
            <a:rPr lang="en-GB" b="1" noProof="0" dirty="0">
              <a:solidFill>
                <a:schemeClr val="tx1"/>
              </a:solidFill>
            </a:rPr>
            <a:t>Objective 2: Contribute to the implementation of the EU Data Strategy and the EOSC Data Commons to support the Green Deal, Health and Fundamental Research</a:t>
          </a:r>
          <a:endParaRPr lang="en-GB" noProof="0" dirty="0">
            <a:solidFill>
              <a:schemeClr val="tx1"/>
            </a:solidFill>
          </a:endParaRPr>
        </a:p>
      </dgm:t>
    </dgm:pt>
    <dgm:pt modelId="{28B5CFA4-9F2E-B14D-BB4C-9AEAB8C08499}" type="parTrans" cxnId="{3A76113F-8491-CA4E-9E40-F39F8B20960B}">
      <dgm:prSet/>
      <dgm:spPr/>
      <dgm:t>
        <a:bodyPr/>
        <a:lstStyle/>
        <a:p>
          <a:endParaRPr lang="en-GB" noProof="0" dirty="0">
            <a:solidFill>
              <a:schemeClr val="tx1"/>
            </a:solidFill>
          </a:endParaRPr>
        </a:p>
      </dgm:t>
    </dgm:pt>
    <dgm:pt modelId="{71A79EDF-FD60-944C-A8D2-9C5C075DA3C9}" type="sibTrans" cxnId="{3A76113F-8491-CA4E-9E40-F39F8B20960B}">
      <dgm:prSet/>
      <dgm:spPr/>
      <dgm:t>
        <a:bodyPr/>
        <a:lstStyle/>
        <a:p>
          <a:endParaRPr lang="en-GB" noProof="0" dirty="0">
            <a:solidFill>
              <a:schemeClr val="tx1"/>
            </a:solidFill>
          </a:endParaRPr>
        </a:p>
      </dgm:t>
    </dgm:pt>
    <dgm:pt modelId="{493561EE-81B9-2248-8619-A9BA84D38D32}">
      <dgm:prSet phldrT="[Text]"/>
      <dgm:spPr>
        <a:solidFill>
          <a:srgbClr val="BFAAD6"/>
        </a:solidFill>
      </dgm:spPr>
      <dgm:t>
        <a:bodyPr/>
        <a:lstStyle/>
        <a:p>
          <a:pPr>
            <a:buNone/>
          </a:pPr>
          <a:r>
            <a:rPr lang="en-GB" b="1" noProof="0" dirty="0">
              <a:solidFill>
                <a:schemeClr val="tx1"/>
              </a:solidFill>
            </a:rPr>
            <a:t>Objective 3: Integrate the EOSC Compute Platform with the EOSC Portal and the EOSC Core</a:t>
          </a:r>
          <a:endParaRPr lang="en-GB" noProof="0" dirty="0">
            <a:solidFill>
              <a:schemeClr val="tx1"/>
            </a:solidFill>
          </a:endParaRPr>
        </a:p>
      </dgm:t>
    </dgm:pt>
    <dgm:pt modelId="{423B84C5-A603-E841-866E-7CA1AD2DB3C6}" type="parTrans" cxnId="{5F539EC3-305F-4F46-9C67-F686BC95E197}">
      <dgm:prSet/>
      <dgm:spPr/>
      <dgm:t>
        <a:bodyPr/>
        <a:lstStyle/>
        <a:p>
          <a:endParaRPr lang="en-GB" noProof="0" dirty="0">
            <a:solidFill>
              <a:schemeClr val="tx1"/>
            </a:solidFill>
          </a:endParaRPr>
        </a:p>
      </dgm:t>
    </dgm:pt>
    <dgm:pt modelId="{F996F694-0442-C54B-8438-23E05E1BDCFA}" type="sibTrans" cxnId="{5F539EC3-305F-4F46-9C67-F686BC95E197}">
      <dgm:prSet/>
      <dgm:spPr/>
      <dgm:t>
        <a:bodyPr/>
        <a:lstStyle/>
        <a:p>
          <a:endParaRPr lang="en-GB" noProof="0" dirty="0">
            <a:solidFill>
              <a:schemeClr val="tx1"/>
            </a:solidFill>
          </a:endParaRPr>
        </a:p>
      </dgm:t>
    </dgm:pt>
    <dgm:pt modelId="{E29A734D-9531-3C42-AE38-A02118E7FFC1}">
      <dgm:prSet phldrT="[Text]"/>
      <dgm:spPr/>
      <dgm:t>
        <a:bodyPr/>
        <a:lstStyle/>
        <a:p>
          <a:pPr>
            <a:buNone/>
          </a:pPr>
          <a:r>
            <a:rPr lang="en-GB" b="1" noProof="0" dirty="0">
              <a:solidFill>
                <a:schemeClr val="tx1"/>
              </a:solidFill>
            </a:rPr>
            <a:t>Objective 4: Contribute to the realization of a global Open Science Cloud</a:t>
          </a:r>
          <a:endParaRPr lang="en-GB" noProof="0" dirty="0">
            <a:solidFill>
              <a:schemeClr val="tx1"/>
            </a:solidFill>
          </a:endParaRPr>
        </a:p>
      </dgm:t>
    </dgm:pt>
    <dgm:pt modelId="{C8D85EEA-2B70-704C-8CA7-2E734B8F3BC8}" type="parTrans" cxnId="{E6DA27E8-892B-6B41-9276-3C4D14FD4E65}">
      <dgm:prSet/>
      <dgm:spPr/>
      <dgm:t>
        <a:bodyPr/>
        <a:lstStyle/>
        <a:p>
          <a:endParaRPr lang="en-GB" noProof="0" dirty="0">
            <a:solidFill>
              <a:schemeClr val="tx1"/>
            </a:solidFill>
          </a:endParaRPr>
        </a:p>
      </dgm:t>
    </dgm:pt>
    <dgm:pt modelId="{69EB2B63-A479-E844-8487-C44C97B4668B}" type="sibTrans" cxnId="{E6DA27E8-892B-6B41-9276-3C4D14FD4E65}">
      <dgm:prSet/>
      <dgm:spPr/>
      <dgm:t>
        <a:bodyPr/>
        <a:lstStyle/>
        <a:p>
          <a:endParaRPr lang="en-GB" noProof="0" dirty="0">
            <a:solidFill>
              <a:schemeClr val="tx1"/>
            </a:solidFill>
          </a:endParaRPr>
        </a:p>
      </dgm:t>
    </dgm:pt>
    <dgm:pt modelId="{A341F872-FD53-A844-B722-88C76669367B}">
      <dgm:prSet phldrT="[Text]"/>
      <dgm:spPr/>
      <dgm:t>
        <a:bodyPr/>
        <a:lstStyle/>
        <a:p>
          <a:pPr>
            <a:buNone/>
          </a:pPr>
          <a:r>
            <a:rPr lang="en-GB" b="1" noProof="0" dirty="0">
              <a:solidFill>
                <a:schemeClr val="tx1"/>
              </a:solidFill>
            </a:rPr>
            <a:t>Objective 5: Expand the demand-side of EOSC across sectors and disciplines</a:t>
          </a:r>
          <a:endParaRPr lang="en-GB" noProof="0" dirty="0">
            <a:solidFill>
              <a:schemeClr val="tx1"/>
            </a:solidFill>
          </a:endParaRPr>
        </a:p>
      </dgm:t>
    </dgm:pt>
    <dgm:pt modelId="{B64DA9B4-CA77-6E43-BD02-C830EBBF2B71}" type="parTrans" cxnId="{6F4406FD-AB31-4C4B-B71C-2DC15EBA442E}">
      <dgm:prSet/>
      <dgm:spPr/>
      <dgm:t>
        <a:bodyPr/>
        <a:lstStyle/>
        <a:p>
          <a:endParaRPr lang="en-GB" noProof="0" dirty="0">
            <a:solidFill>
              <a:schemeClr val="tx1"/>
            </a:solidFill>
          </a:endParaRPr>
        </a:p>
      </dgm:t>
    </dgm:pt>
    <dgm:pt modelId="{7AFEE5BF-219C-7040-B606-2B0B711928A1}" type="sibTrans" cxnId="{6F4406FD-AB31-4C4B-B71C-2DC15EBA442E}">
      <dgm:prSet/>
      <dgm:spPr/>
      <dgm:t>
        <a:bodyPr/>
        <a:lstStyle/>
        <a:p>
          <a:endParaRPr lang="en-GB" noProof="0" dirty="0">
            <a:solidFill>
              <a:schemeClr val="tx1"/>
            </a:solidFill>
          </a:endParaRPr>
        </a:p>
      </dgm:t>
    </dgm:pt>
    <dgm:pt modelId="{4B6ECBE0-6450-784C-8C01-5E989C090A60}" type="pres">
      <dgm:prSet presAssocID="{CF064124-7BBE-4B47-A08F-A6514F7DC60D}" presName="Name0" presStyleCnt="0">
        <dgm:presLayoutVars>
          <dgm:chMax val="7"/>
          <dgm:chPref val="7"/>
          <dgm:dir/>
        </dgm:presLayoutVars>
      </dgm:prSet>
      <dgm:spPr/>
    </dgm:pt>
    <dgm:pt modelId="{C0849D06-FF76-FF4F-8267-8B022829172E}" type="pres">
      <dgm:prSet presAssocID="{CF064124-7BBE-4B47-A08F-A6514F7DC60D}" presName="Name1" presStyleCnt="0"/>
      <dgm:spPr/>
    </dgm:pt>
    <dgm:pt modelId="{5271B2C7-DBAC-494A-B76B-C8387827FD39}" type="pres">
      <dgm:prSet presAssocID="{CF064124-7BBE-4B47-A08F-A6514F7DC60D}" presName="cycle" presStyleCnt="0"/>
      <dgm:spPr/>
    </dgm:pt>
    <dgm:pt modelId="{B2DDBDDC-1FC8-2D43-82E5-850645594963}" type="pres">
      <dgm:prSet presAssocID="{CF064124-7BBE-4B47-A08F-A6514F7DC60D}" presName="srcNode" presStyleLbl="node1" presStyleIdx="0" presStyleCnt="5"/>
      <dgm:spPr/>
    </dgm:pt>
    <dgm:pt modelId="{ABA0337B-EC4F-7745-B46E-099580B47F83}" type="pres">
      <dgm:prSet presAssocID="{CF064124-7BBE-4B47-A08F-A6514F7DC60D}" presName="conn" presStyleLbl="parChTrans1D2" presStyleIdx="0" presStyleCnt="1"/>
      <dgm:spPr/>
    </dgm:pt>
    <dgm:pt modelId="{BBABDCC0-350D-B04F-A9A0-629CDB9461B1}" type="pres">
      <dgm:prSet presAssocID="{CF064124-7BBE-4B47-A08F-A6514F7DC60D}" presName="extraNode" presStyleLbl="node1" presStyleIdx="0" presStyleCnt="5"/>
      <dgm:spPr/>
    </dgm:pt>
    <dgm:pt modelId="{C327B906-BD3C-B94D-BBF0-6D87FAAE71AA}" type="pres">
      <dgm:prSet presAssocID="{CF064124-7BBE-4B47-A08F-A6514F7DC60D}" presName="dstNode" presStyleLbl="node1" presStyleIdx="0" presStyleCnt="5"/>
      <dgm:spPr/>
    </dgm:pt>
    <dgm:pt modelId="{1DCB94BB-4F47-E64A-9FBF-56FFBD8BE6D2}" type="pres">
      <dgm:prSet presAssocID="{3AEB8E45-A8EE-E745-B651-BE241C3348A9}" presName="text_1" presStyleLbl="node1" presStyleIdx="0" presStyleCnt="5">
        <dgm:presLayoutVars>
          <dgm:bulletEnabled val="1"/>
        </dgm:presLayoutVars>
      </dgm:prSet>
      <dgm:spPr/>
    </dgm:pt>
    <dgm:pt modelId="{BDF68EC9-D380-CA45-B508-CFBDB2008194}" type="pres">
      <dgm:prSet presAssocID="{3AEB8E45-A8EE-E745-B651-BE241C3348A9}" presName="accent_1" presStyleCnt="0"/>
      <dgm:spPr/>
    </dgm:pt>
    <dgm:pt modelId="{091C0C05-D0BC-9840-BC63-BB757F714C43}" type="pres">
      <dgm:prSet presAssocID="{3AEB8E45-A8EE-E745-B651-BE241C3348A9}" presName="accentRepeatNode" presStyleLbl="solidFgAcc1" presStyleIdx="0" presStyleCnt="5"/>
      <dgm:spPr/>
    </dgm:pt>
    <dgm:pt modelId="{D2E58A46-362C-D443-A3C6-B91214615AE5}" type="pres">
      <dgm:prSet presAssocID="{40F67857-7EAD-0A40-AFFE-B13713BA564E}" presName="text_2" presStyleLbl="node1" presStyleIdx="1" presStyleCnt="5">
        <dgm:presLayoutVars>
          <dgm:bulletEnabled val="1"/>
        </dgm:presLayoutVars>
      </dgm:prSet>
      <dgm:spPr/>
    </dgm:pt>
    <dgm:pt modelId="{5A28C46E-9FED-244B-8C15-B0E0A153372C}" type="pres">
      <dgm:prSet presAssocID="{40F67857-7EAD-0A40-AFFE-B13713BA564E}" presName="accent_2" presStyleCnt="0"/>
      <dgm:spPr/>
    </dgm:pt>
    <dgm:pt modelId="{FEEF9FAF-06F4-154F-A38F-AB06A87EFF51}" type="pres">
      <dgm:prSet presAssocID="{40F67857-7EAD-0A40-AFFE-B13713BA564E}" presName="accentRepeatNode" presStyleLbl="solidFgAcc1" presStyleIdx="1" presStyleCnt="5"/>
      <dgm:spPr/>
    </dgm:pt>
    <dgm:pt modelId="{2771A6C5-A5E6-7E49-9B3C-676276501E7E}" type="pres">
      <dgm:prSet presAssocID="{493561EE-81B9-2248-8619-A9BA84D38D32}" presName="text_3" presStyleLbl="node1" presStyleIdx="2" presStyleCnt="5">
        <dgm:presLayoutVars>
          <dgm:bulletEnabled val="1"/>
        </dgm:presLayoutVars>
      </dgm:prSet>
      <dgm:spPr/>
    </dgm:pt>
    <dgm:pt modelId="{D7174A10-1856-3744-8C05-F6CE84839995}" type="pres">
      <dgm:prSet presAssocID="{493561EE-81B9-2248-8619-A9BA84D38D32}" presName="accent_3" presStyleCnt="0"/>
      <dgm:spPr/>
    </dgm:pt>
    <dgm:pt modelId="{0D84F303-8CEC-F840-9B20-BCA9B353E8A3}" type="pres">
      <dgm:prSet presAssocID="{493561EE-81B9-2248-8619-A9BA84D38D32}" presName="accentRepeatNode" presStyleLbl="solidFgAcc1" presStyleIdx="2" presStyleCnt="5"/>
      <dgm:spPr>
        <a:ln>
          <a:solidFill>
            <a:srgbClr val="BFAAD6"/>
          </a:solidFill>
        </a:ln>
      </dgm:spPr>
    </dgm:pt>
    <dgm:pt modelId="{95F39055-0B0B-1A49-A3DE-04D52FE20CA5}" type="pres">
      <dgm:prSet presAssocID="{E29A734D-9531-3C42-AE38-A02118E7FFC1}" presName="text_4" presStyleLbl="node1" presStyleIdx="3" presStyleCnt="5">
        <dgm:presLayoutVars>
          <dgm:bulletEnabled val="1"/>
        </dgm:presLayoutVars>
      </dgm:prSet>
      <dgm:spPr/>
    </dgm:pt>
    <dgm:pt modelId="{04611E9D-B881-DA42-8E09-6F637F9BD124}" type="pres">
      <dgm:prSet presAssocID="{E29A734D-9531-3C42-AE38-A02118E7FFC1}" presName="accent_4" presStyleCnt="0"/>
      <dgm:spPr/>
    </dgm:pt>
    <dgm:pt modelId="{003095FE-BAF8-8A42-92F6-A1E17BD266EE}" type="pres">
      <dgm:prSet presAssocID="{E29A734D-9531-3C42-AE38-A02118E7FFC1}" presName="accentRepeatNode" presStyleLbl="solidFgAcc1" presStyleIdx="3" presStyleCnt="5"/>
      <dgm:spPr/>
    </dgm:pt>
    <dgm:pt modelId="{0C34255A-6450-8940-8A01-F62BB889BD5F}" type="pres">
      <dgm:prSet presAssocID="{A341F872-FD53-A844-B722-88C76669367B}" presName="text_5" presStyleLbl="node1" presStyleIdx="4" presStyleCnt="5">
        <dgm:presLayoutVars>
          <dgm:bulletEnabled val="1"/>
        </dgm:presLayoutVars>
      </dgm:prSet>
      <dgm:spPr/>
    </dgm:pt>
    <dgm:pt modelId="{6702FA9B-241B-B44B-B9B6-38654C101E6F}" type="pres">
      <dgm:prSet presAssocID="{A341F872-FD53-A844-B722-88C76669367B}" presName="accent_5" presStyleCnt="0"/>
      <dgm:spPr/>
    </dgm:pt>
    <dgm:pt modelId="{9CEF970C-FDD5-C841-8DD9-98997B6D9692}" type="pres">
      <dgm:prSet presAssocID="{A341F872-FD53-A844-B722-88C76669367B}" presName="accentRepeatNode" presStyleLbl="solidFgAcc1" presStyleIdx="4" presStyleCnt="5"/>
      <dgm:spPr/>
    </dgm:pt>
  </dgm:ptLst>
  <dgm:cxnLst>
    <dgm:cxn modelId="{BEE89625-79DA-E443-B670-6A32602CF674}" type="presOf" srcId="{3AEB8E45-A8EE-E745-B651-BE241C3348A9}" destId="{1DCB94BB-4F47-E64A-9FBF-56FFBD8BE6D2}" srcOrd="0" destOrd="0" presId="urn:microsoft.com/office/officeart/2008/layout/VerticalCurvedList"/>
    <dgm:cxn modelId="{3A76113F-8491-CA4E-9E40-F39F8B20960B}" srcId="{CF064124-7BBE-4B47-A08F-A6514F7DC60D}" destId="{40F67857-7EAD-0A40-AFFE-B13713BA564E}" srcOrd="1" destOrd="0" parTransId="{28B5CFA4-9F2E-B14D-BB4C-9AEAB8C08499}" sibTransId="{71A79EDF-FD60-944C-A8D2-9C5C075DA3C9}"/>
    <dgm:cxn modelId="{4C105B5D-BF8E-2A47-87F1-BDB7960BCBA1}" type="presOf" srcId="{E29A734D-9531-3C42-AE38-A02118E7FFC1}" destId="{95F39055-0B0B-1A49-A3DE-04D52FE20CA5}" srcOrd="0" destOrd="0" presId="urn:microsoft.com/office/officeart/2008/layout/VerticalCurvedList"/>
    <dgm:cxn modelId="{E80C5E64-325A-9746-8432-89BE9BCA79B1}" type="presOf" srcId="{40F67857-7EAD-0A40-AFFE-B13713BA564E}" destId="{D2E58A46-362C-D443-A3C6-B91214615AE5}" srcOrd="0" destOrd="0" presId="urn:microsoft.com/office/officeart/2008/layout/VerticalCurvedList"/>
    <dgm:cxn modelId="{18856B50-87D1-1A42-BF4A-F25465FC82CE}" srcId="{CF064124-7BBE-4B47-A08F-A6514F7DC60D}" destId="{3AEB8E45-A8EE-E745-B651-BE241C3348A9}" srcOrd="0" destOrd="0" parTransId="{7FFDF8A0-E5C3-244A-9E3B-B7E21D40CECD}" sibTransId="{E9C5C580-785C-1442-868E-87D9B526A0EB}"/>
    <dgm:cxn modelId="{5F539EC3-305F-4F46-9C67-F686BC95E197}" srcId="{CF064124-7BBE-4B47-A08F-A6514F7DC60D}" destId="{493561EE-81B9-2248-8619-A9BA84D38D32}" srcOrd="2" destOrd="0" parTransId="{423B84C5-A603-E841-866E-7CA1AD2DB3C6}" sibTransId="{F996F694-0442-C54B-8438-23E05E1BDCFA}"/>
    <dgm:cxn modelId="{CCEA0AC7-E4E9-484E-B644-05281537C0F9}" type="presOf" srcId="{A341F872-FD53-A844-B722-88C76669367B}" destId="{0C34255A-6450-8940-8A01-F62BB889BD5F}" srcOrd="0" destOrd="0" presId="urn:microsoft.com/office/officeart/2008/layout/VerticalCurvedList"/>
    <dgm:cxn modelId="{DE9964D3-21DF-B34A-B807-A7A684E0BF81}" type="presOf" srcId="{CF064124-7BBE-4B47-A08F-A6514F7DC60D}" destId="{4B6ECBE0-6450-784C-8C01-5E989C090A60}" srcOrd="0" destOrd="0" presId="urn:microsoft.com/office/officeart/2008/layout/VerticalCurvedList"/>
    <dgm:cxn modelId="{40B53BE7-977F-DE48-BF53-0EDADABEAB61}" type="presOf" srcId="{493561EE-81B9-2248-8619-A9BA84D38D32}" destId="{2771A6C5-A5E6-7E49-9B3C-676276501E7E}" srcOrd="0" destOrd="0" presId="urn:microsoft.com/office/officeart/2008/layout/VerticalCurvedList"/>
    <dgm:cxn modelId="{E6DA27E8-892B-6B41-9276-3C4D14FD4E65}" srcId="{CF064124-7BBE-4B47-A08F-A6514F7DC60D}" destId="{E29A734D-9531-3C42-AE38-A02118E7FFC1}" srcOrd="3" destOrd="0" parTransId="{C8D85EEA-2B70-704C-8CA7-2E734B8F3BC8}" sibTransId="{69EB2B63-A479-E844-8487-C44C97B4668B}"/>
    <dgm:cxn modelId="{236AD6F1-423A-644D-866C-DD04C876F3A7}" type="presOf" srcId="{E9C5C580-785C-1442-868E-87D9B526A0EB}" destId="{ABA0337B-EC4F-7745-B46E-099580B47F83}" srcOrd="0" destOrd="0" presId="urn:microsoft.com/office/officeart/2008/layout/VerticalCurvedList"/>
    <dgm:cxn modelId="{6F4406FD-AB31-4C4B-B71C-2DC15EBA442E}" srcId="{CF064124-7BBE-4B47-A08F-A6514F7DC60D}" destId="{A341F872-FD53-A844-B722-88C76669367B}" srcOrd="4" destOrd="0" parTransId="{B64DA9B4-CA77-6E43-BD02-C830EBBF2B71}" sibTransId="{7AFEE5BF-219C-7040-B606-2B0B711928A1}"/>
    <dgm:cxn modelId="{94ABDA5F-8989-E242-A713-9ABF80F637DF}" type="presParOf" srcId="{4B6ECBE0-6450-784C-8C01-5E989C090A60}" destId="{C0849D06-FF76-FF4F-8267-8B022829172E}" srcOrd="0" destOrd="0" presId="urn:microsoft.com/office/officeart/2008/layout/VerticalCurvedList"/>
    <dgm:cxn modelId="{ECCF1325-B309-1149-B743-B8EB82CDE032}" type="presParOf" srcId="{C0849D06-FF76-FF4F-8267-8B022829172E}" destId="{5271B2C7-DBAC-494A-B76B-C8387827FD39}" srcOrd="0" destOrd="0" presId="urn:microsoft.com/office/officeart/2008/layout/VerticalCurvedList"/>
    <dgm:cxn modelId="{DD737F7D-C263-F147-9CD6-ABC239A16359}" type="presParOf" srcId="{5271B2C7-DBAC-494A-B76B-C8387827FD39}" destId="{B2DDBDDC-1FC8-2D43-82E5-850645594963}" srcOrd="0" destOrd="0" presId="urn:microsoft.com/office/officeart/2008/layout/VerticalCurvedList"/>
    <dgm:cxn modelId="{48A78382-814F-5C41-8C7A-41ED2A15D127}" type="presParOf" srcId="{5271B2C7-DBAC-494A-B76B-C8387827FD39}" destId="{ABA0337B-EC4F-7745-B46E-099580B47F83}" srcOrd="1" destOrd="0" presId="urn:microsoft.com/office/officeart/2008/layout/VerticalCurvedList"/>
    <dgm:cxn modelId="{3075059E-00CE-604C-B314-B35AC18349CF}" type="presParOf" srcId="{5271B2C7-DBAC-494A-B76B-C8387827FD39}" destId="{BBABDCC0-350D-B04F-A9A0-629CDB9461B1}" srcOrd="2" destOrd="0" presId="urn:microsoft.com/office/officeart/2008/layout/VerticalCurvedList"/>
    <dgm:cxn modelId="{C4071001-C7F6-C240-94CF-A92C2FA09722}" type="presParOf" srcId="{5271B2C7-DBAC-494A-B76B-C8387827FD39}" destId="{C327B906-BD3C-B94D-BBF0-6D87FAAE71AA}" srcOrd="3" destOrd="0" presId="urn:microsoft.com/office/officeart/2008/layout/VerticalCurvedList"/>
    <dgm:cxn modelId="{0824E2E6-BC37-4D46-948B-DB8FA893B814}" type="presParOf" srcId="{C0849D06-FF76-FF4F-8267-8B022829172E}" destId="{1DCB94BB-4F47-E64A-9FBF-56FFBD8BE6D2}" srcOrd="1" destOrd="0" presId="urn:microsoft.com/office/officeart/2008/layout/VerticalCurvedList"/>
    <dgm:cxn modelId="{9A5DD1BD-147E-254B-9E2C-2CB83D3EF1E5}" type="presParOf" srcId="{C0849D06-FF76-FF4F-8267-8B022829172E}" destId="{BDF68EC9-D380-CA45-B508-CFBDB2008194}" srcOrd="2" destOrd="0" presId="urn:microsoft.com/office/officeart/2008/layout/VerticalCurvedList"/>
    <dgm:cxn modelId="{BA07ADA1-5338-AA45-BD12-ADE68DE66EDB}" type="presParOf" srcId="{BDF68EC9-D380-CA45-B508-CFBDB2008194}" destId="{091C0C05-D0BC-9840-BC63-BB757F714C43}" srcOrd="0" destOrd="0" presId="urn:microsoft.com/office/officeart/2008/layout/VerticalCurvedList"/>
    <dgm:cxn modelId="{3BA6ED9E-0AD1-954B-AA31-781DAD9A18C8}" type="presParOf" srcId="{C0849D06-FF76-FF4F-8267-8B022829172E}" destId="{D2E58A46-362C-D443-A3C6-B91214615AE5}" srcOrd="3" destOrd="0" presId="urn:microsoft.com/office/officeart/2008/layout/VerticalCurvedList"/>
    <dgm:cxn modelId="{10453B00-F5FF-8642-A620-651C72B941BD}" type="presParOf" srcId="{C0849D06-FF76-FF4F-8267-8B022829172E}" destId="{5A28C46E-9FED-244B-8C15-B0E0A153372C}" srcOrd="4" destOrd="0" presId="urn:microsoft.com/office/officeart/2008/layout/VerticalCurvedList"/>
    <dgm:cxn modelId="{D81D81A7-D037-F449-AB18-7CA83F9AF1DA}" type="presParOf" srcId="{5A28C46E-9FED-244B-8C15-B0E0A153372C}" destId="{FEEF9FAF-06F4-154F-A38F-AB06A87EFF51}" srcOrd="0" destOrd="0" presId="urn:microsoft.com/office/officeart/2008/layout/VerticalCurvedList"/>
    <dgm:cxn modelId="{0122C84D-E8B5-FC4F-AE0E-9E9A769F8151}" type="presParOf" srcId="{C0849D06-FF76-FF4F-8267-8B022829172E}" destId="{2771A6C5-A5E6-7E49-9B3C-676276501E7E}" srcOrd="5" destOrd="0" presId="urn:microsoft.com/office/officeart/2008/layout/VerticalCurvedList"/>
    <dgm:cxn modelId="{ACB5637A-B614-6E45-8FDF-BF3D7CE8EE20}" type="presParOf" srcId="{C0849D06-FF76-FF4F-8267-8B022829172E}" destId="{D7174A10-1856-3744-8C05-F6CE84839995}" srcOrd="6" destOrd="0" presId="urn:microsoft.com/office/officeart/2008/layout/VerticalCurvedList"/>
    <dgm:cxn modelId="{C769C984-FE97-404B-8041-28C313B0E08C}" type="presParOf" srcId="{D7174A10-1856-3744-8C05-F6CE84839995}" destId="{0D84F303-8CEC-F840-9B20-BCA9B353E8A3}" srcOrd="0" destOrd="0" presId="urn:microsoft.com/office/officeart/2008/layout/VerticalCurvedList"/>
    <dgm:cxn modelId="{15A95BF3-5547-D84A-BB63-31BE8C293219}" type="presParOf" srcId="{C0849D06-FF76-FF4F-8267-8B022829172E}" destId="{95F39055-0B0B-1A49-A3DE-04D52FE20CA5}" srcOrd="7" destOrd="0" presId="urn:microsoft.com/office/officeart/2008/layout/VerticalCurvedList"/>
    <dgm:cxn modelId="{B8946C70-BABD-AC4F-8352-3C9CC049A321}" type="presParOf" srcId="{C0849D06-FF76-FF4F-8267-8B022829172E}" destId="{04611E9D-B881-DA42-8E09-6F637F9BD124}" srcOrd="8" destOrd="0" presId="urn:microsoft.com/office/officeart/2008/layout/VerticalCurvedList"/>
    <dgm:cxn modelId="{1B7701E5-3144-9E42-B82C-96F4892BD480}" type="presParOf" srcId="{04611E9D-B881-DA42-8E09-6F637F9BD124}" destId="{003095FE-BAF8-8A42-92F6-A1E17BD266EE}" srcOrd="0" destOrd="0" presId="urn:microsoft.com/office/officeart/2008/layout/VerticalCurvedList"/>
    <dgm:cxn modelId="{204E0F00-B1C4-DA49-B6A1-287DDD7AE0F7}" type="presParOf" srcId="{C0849D06-FF76-FF4F-8267-8B022829172E}" destId="{0C34255A-6450-8940-8A01-F62BB889BD5F}" srcOrd="9" destOrd="0" presId="urn:microsoft.com/office/officeart/2008/layout/VerticalCurvedList"/>
    <dgm:cxn modelId="{4D63386D-9C88-B540-92EF-A8C7DAB97C28}" type="presParOf" srcId="{C0849D06-FF76-FF4F-8267-8B022829172E}" destId="{6702FA9B-241B-B44B-B9B6-38654C101E6F}" srcOrd="10" destOrd="0" presId="urn:microsoft.com/office/officeart/2008/layout/VerticalCurvedList"/>
    <dgm:cxn modelId="{FB332050-91C2-AC48-B7F4-093B65A413D9}" type="presParOf" srcId="{6702FA9B-241B-B44B-B9B6-38654C101E6F}" destId="{9CEF970C-FDD5-C841-8DD9-98997B6D969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A0337B-EC4F-7745-B46E-099580B47F83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CB94BB-4F47-E64A-9FBF-56FFBD8BE6D2}">
      <dsp:nvSpPr>
        <dsp:cNvPr id="0" name=""/>
        <dsp:cNvSpPr/>
      </dsp:nvSpPr>
      <dsp:spPr>
        <a:xfrm>
          <a:off x="384538" y="253918"/>
          <a:ext cx="5656275" cy="50816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noProof="0" dirty="0">
              <a:solidFill>
                <a:schemeClr val="tx1"/>
              </a:solidFill>
            </a:rPr>
            <a:t>Objective 1. Deliver the European Open Science Cloud Compute Platform and expand the supply-side</a:t>
          </a:r>
        </a:p>
      </dsp:txBody>
      <dsp:txXfrm>
        <a:off x="384538" y="253918"/>
        <a:ext cx="5656275" cy="508162"/>
      </dsp:txXfrm>
    </dsp:sp>
    <dsp:sp modelId="{091C0C05-D0BC-9840-BC63-BB757F714C43}">
      <dsp:nvSpPr>
        <dsp:cNvPr id="0" name=""/>
        <dsp:cNvSpPr/>
      </dsp:nvSpPr>
      <dsp:spPr>
        <a:xfrm>
          <a:off x="66936" y="190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E58A46-362C-D443-A3C6-B91214615AE5}">
      <dsp:nvSpPr>
        <dsp:cNvPr id="0" name=""/>
        <dsp:cNvSpPr/>
      </dsp:nvSpPr>
      <dsp:spPr>
        <a:xfrm>
          <a:off x="748672" y="1015918"/>
          <a:ext cx="5292140" cy="50816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100"/>
            <a:buFont typeface="Arial"/>
            <a:buNone/>
          </a:pPr>
          <a:r>
            <a:rPr lang="en-GB" sz="1100" b="1" kern="1200" noProof="0" dirty="0">
              <a:solidFill>
                <a:schemeClr val="tx1"/>
              </a:solidFill>
            </a:rPr>
            <a:t>Objective 2: Contribute to the implementation of the EU Data Strategy and the EOSC Data Commons to support the Green Deal, Health and Fundamental Research</a:t>
          </a:r>
          <a:endParaRPr lang="en-GB" sz="1100" kern="1200" noProof="0" dirty="0">
            <a:solidFill>
              <a:schemeClr val="tx1"/>
            </a:solidFill>
          </a:endParaRPr>
        </a:p>
      </dsp:txBody>
      <dsp:txXfrm>
        <a:off x="748672" y="1015918"/>
        <a:ext cx="5292140" cy="508162"/>
      </dsp:txXfrm>
    </dsp:sp>
    <dsp:sp modelId="{FEEF9FAF-06F4-154F-A38F-AB06A87EFF51}">
      <dsp:nvSpPr>
        <dsp:cNvPr id="0" name=""/>
        <dsp:cNvSpPr/>
      </dsp:nvSpPr>
      <dsp:spPr>
        <a:xfrm>
          <a:off x="431071" y="952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71A6C5-A5E6-7E49-9B3C-676276501E7E}">
      <dsp:nvSpPr>
        <dsp:cNvPr id="0" name=""/>
        <dsp:cNvSpPr/>
      </dsp:nvSpPr>
      <dsp:spPr>
        <a:xfrm>
          <a:off x="860432" y="1777918"/>
          <a:ext cx="5180380" cy="508162"/>
        </a:xfrm>
        <a:prstGeom prst="rect">
          <a:avLst/>
        </a:prstGeom>
        <a:solidFill>
          <a:srgbClr val="BFAAD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noProof="0" dirty="0">
              <a:solidFill>
                <a:schemeClr val="tx1"/>
              </a:solidFill>
            </a:rPr>
            <a:t>Objective 3: Integrate the EOSC Compute Platform with the EOSC Portal and the EOSC Core</a:t>
          </a:r>
          <a:endParaRPr lang="en-GB" sz="1100" kern="1200" noProof="0" dirty="0">
            <a:solidFill>
              <a:schemeClr val="tx1"/>
            </a:solidFill>
          </a:endParaRPr>
        </a:p>
      </dsp:txBody>
      <dsp:txXfrm>
        <a:off x="860432" y="1777918"/>
        <a:ext cx="5180380" cy="508162"/>
      </dsp:txXfrm>
    </dsp:sp>
    <dsp:sp modelId="{0D84F303-8CEC-F840-9B20-BCA9B353E8A3}">
      <dsp:nvSpPr>
        <dsp:cNvPr id="0" name=""/>
        <dsp:cNvSpPr/>
      </dsp:nvSpPr>
      <dsp:spPr>
        <a:xfrm>
          <a:off x="542831" y="1714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BFAAD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F39055-0B0B-1A49-A3DE-04D52FE20CA5}">
      <dsp:nvSpPr>
        <dsp:cNvPr id="0" name=""/>
        <dsp:cNvSpPr/>
      </dsp:nvSpPr>
      <dsp:spPr>
        <a:xfrm>
          <a:off x="748672" y="2539918"/>
          <a:ext cx="5292140" cy="50816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noProof="0" dirty="0">
              <a:solidFill>
                <a:schemeClr val="tx1"/>
              </a:solidFill>
            </a:rPr>
            <a:t>Objective 4: Contribute to the realization of a global Open Science Cloud</a:t>
          </a:r>
          <a:endParaRPr lang="en-GB" sz="1100" kern="1200" noProof="0" dirty="0">
            <a:solidFill>
              <a:schemeClr val="tx1"/>
            </a:solidFill>
          </a:endParaRPr>
        </a:p>
      </dsp:txBody>
      <dsp:txXfrm>
        <a:off x="748672" y="2539918"/>
        <a:ext cx="5292140" cy="508162"/>
      </dsp:txXfrm>
    </dsp:sp>
    <dsp:sp modelId="{003095FE-BAF8-8A42-92F6-A1E17BD266EE}">
      <dsp:nvSpPr>
        <dsp:cNvPr id="0" name=""/>
        <dsp:cNvSpPr/>
      </dsp:nvSpPr>
      <dsp:spPr>
        <a:xfrm>
          <a:off x="431071" y="2476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34255A-6450-8940-8A01-F62BB889BD5F}">
      <dsp:nvSpPr>
        <dsp:cNvPr id="0" name=""/>
        <dsp:cNvSpPr/>
      </dsp:nvSpPr>
      <dsp:spPr>
        <a:xfrm>
          <a:off x="384538" y="3301918"/>
          <a:ext cx="5656275" cy="50816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noProof="0" dirty="0">
              <a:solidFill>
                <a:schemeClr val="tx1"/>
              </a:solidFill>
            </a:rPr>
            <a:t>Objective 5: Expand the demand-side of EOSC across sectors and disciplines</a:t>
          </a:r>
          <a:endParaRPr lang="en-GB" sz="1100" kern="1200" noProof="0" dirty="0">
            <a:solidFill>
              <a:schemeClr val="tx1"/>
            </a:solidFill>
          </a:endParaRPr>
        </a:p>
      </dsp:txBody>
      <dsp:txXfrm>
        <a:off x="384538" y="3301918"/>
        <a:ext cx="5656275" cy="508162"/>
      </dsp:txXfrm>
    </dsp:sp>
    <dsp:sp modelId="{9CEF970C-FDD5-C841-8DD9-98997B6D9692}">
      <dsp:nvSpPr>
        <dsp:cNvPr id="0" name=""/>
        <dsp:cNvSpPr/>
      </dsp:nvSpPr>
      <dsp:spPr>
        <a:xfrm>
          <a:off x="66936" y="3238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" name="Google Shape;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0" name="Google Shape;240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919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8" name="Google Shape;33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9" name="Google Shape;339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1"/>
          <p:cNvSpPr txBox="1">
            <a:spLocks noGrp="1"/>
          </p:cNvSpPr>
          <p:nvPr>
            <p:ph type="subTitle" idx="1"/>
          </p:nvPr>
        </p:nvSpPr>
        <p:spPr>
          <a:xfrm>
            <a:off x="329919" y="2490809"/>
            <a:ext cx="4543746" cy="48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27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1"/>
          <p:cNvSpPr txBox="1">
            <a:spLocks noGrp="1"/>
          </p:cNvSpPr>
          <p:nvPr>
            <p:ph type="title"/>
          </p:nvPr>
        </p:nvSpPr>
        <p:spPr>
          <a:xfrm>
            <a:off x="329919" y="1948714"/>
            <a:ext cx="4815417" cy="521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21"/>
          <p:cNvSpPr txBox="1">
            <a:spLocks noGrp="1"/>
          </p:cNvSpPr>
          <p:nvPr>
            <p:ph type="body" idx="2"/>
          </p:nvPr>
        </p:nvSpPr>
        <p:spPr>
          <a:xfrm>
            <a:off x="354634" y="3636204"/>
            <a:ext cx="1936583" cy="250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body" idx="3"/>
          </p:nvPr>
        </p:nvSpPr>
        <p:spPr>
          <a:xfrm>
            <a:off x="354634" y="3353555"/>
            <a:ext cx="1936583" cy="250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">
  <p:cSld name="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4"/>
          <p:cNvSpPr txBox="1">
            <a:spLocks noGrp="1"/>
          </p:cNvSpPr>
          <p:nvPr>
            <p:ph type="body" idx="1"/>
          </p:nvPr>
        </p:nvSpPr>
        <p:spPr>
          <a:xfrm>
            <a:off x="176645" y="1369219"/>
            <a:ext cx="8754341" cy="3197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83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24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sz="25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24"/>
          <p:cNvSpPr txBox="1">
            <a:spLocks noGrp="1"/>
          </p:cNvSpPr>
          <p:nvPr>
            <p:ph type="subTitle" idx="2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2 columns">
  <p:cSld name="Text 2 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5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sz="25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subTitle" idx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body" idx="2"/>
          </p:nvPr>
        </p:nvSpPr>
        <p:spPr>
          <a:xfrm>
            <a:off x="176646" y="1369219"/>
            <a:ext cx="4317423" cy="3197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83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body" idx="3"/>
          </p:nvPr>
        </p:nvSpPr>
        <p:spPr>
          <a:xfrm>
            <a:off x="4649932" y="1369219"/>
            <a:ext cx="4317422" cy="3197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83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s">
  <p:cSld name="3 Column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 txBox="1">
            <a:spLocks noGrp="1"/>
          </p:cNvSpPr>
          <p:nvPr>
            <p:ph type="body" idx="1"/>
          </p:nvPr>
        </p:nvSpPr>
        <p:spPr>
          <a:xfrm>
            <a:off x="176646" y="1369217"/>
            <a:ext cx="2811410" cy="3197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83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body" idx="2"/>
          </p:nvPr>
        </p:nvSpPr>
        <p:spPr>
          <a:xfrm>
            <a:off x="3180000" y="1369217"/>
            <a:ext cx="2783999" cy="3197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83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body" idx="3"/>
          </p:nvPr>
        </p:nvSpPr>
        <p:spPr>
          <a:xfrm>
            <a:off x="6155944" y="1369216"/>
            <a:ext cx="2783999" cy="3197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83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sz="25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subTitle" idx="4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image">
  <p:cSld name="Text + imag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7"/>
          <p:cNvSpPr>
            <a:spLocks noGrp="1"/>
          </p:cNvSpPr>
          <p:nvPr>
            <p:ph type="pic" idx="2"/>
          </p:nvPr>
        </p:nvSpPr>
        <p:spPr>
          <a:xfrm>
            <a:off x="4649933" y="1370013"/>
            <a:ext cx="4275858" cy="319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sz="25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subTitle" idx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27"/>
          <p:cNvSpPr txBox="1">
            <a:spLocks noGrp="1"/>
          </p:cNvSpPr>
          <p:nvPr>
            <p:ph type="body" idx="3"/>
          </p:nvPr>
        </p:nvSpPr>
        <p:spPr>
          <a:xfrm>
            <a:off x="176646" y="1369219"/>
            <a:ext cx="4317423" cy="3197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83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sz="25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ubTitle" idx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8054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/>
          <p:nvPr/>
        </p:nvSpPr>
        <p:spPr>
          <a:xfrm>
            <a:off x="546242" y="816345"/>
            <a:ext cx="1656681" cy="358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900"/>
              <a:buFont typeface="Arial"/>
              <a:buNone/>
            </a:pPr>
            <a:r>
              <a:rPr lang="en-GB" sz="9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www.egi.eu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E67AD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@EGI_eInfra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20"/>
          <p:cNvSpPr txBox="1"/>
          <p:nvPr/>
        </p:nvSpPr>
        <p:spPr>
          <a:xfrm>
            <a:off x="723100" y="4558808"/>
            <a:ext cx="2173781" cy="309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lang="en-GB" sz="7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The work of the EGI Foundation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lang="en-GB" sz="700" b="0" i="1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is partly funded by the European Commission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lang="en-GB" sz="700" b="0" i="1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under H2020 Framework Programme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8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6761" y="4558808"/>
            <a:ext cx="471315" cy="309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2418" y="1050147"/>
            <a:ext cx="133824" cy="118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60238" y="2080636"/>
            <a:ext cx="2136858" cy="1641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2986" y="892073"/>
            <a:ext cx="113256" cy="11895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0"/>
          <p:cNvSpPr txBox="1"/>
          <p:nvPr/>
        </p:nvSpPr>
        <p:spPr>
          <a:xfrm>
            <a:off x="2624575" y="53846"/>
            <a:ext cx="4091495" cy="44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EGI: Advanced Computing for Research</a:t>
            </a:r>
            <a:endParaRPr sz="1800" b="1" i="0" u="none" strike="noStrike" cap="none">
              <a:solidFill>
                <a:srgbClr val="0E67A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2"/>
          <p:cNvSpPr txBox="1"/>
          <p:nvPr/>
        </p:nvSpPr>
        <p:spPr>
          <a:xfrm>
            <a:off x="6359778" y="4909725"/>
            <a:ext cx="980136" cy="1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800"/>
              <a:buFont typeface="Arial"/>
              <a:buNone/>
            </a:pPr>
            <a:r>
              <a:rPr lang="en-GB" sz="800" b="0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@EGI_eInfra</a:t>
            </a:r>
            <a:endParaRPr sz="800" b="0" i="0" u="none" strike="noStrike" cap="none">
              <a:solidFill>
                <a:srgbClr val="0E67A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2"/>
          <p:cNvSpPr txBox="1"/>
          <p:nvPr/>
        </p:nvSpPr>
        <p:spPr>
          <a:xfrm>
            <a:off x="5481272" y="4909682"/>
            <a:ext cx="716899" cy="161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800"/>
              <a:buFont typeface="Arial"/>
              <a:buNone/>
            </a:pPr>
            <a:r>
              <a:rPr lang="en-GB" sz="8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www.egi.eu</a:t>
            </a:r>
            <a:endParaRPr sz="800" b="0" i="0" u="none" strike="noStrike" cap="none">
              <a:solidFill>
                <a:srgbClr val="0E67A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" name="Google Shape;21;p22"/>
          <p:cNvCxnSpPr/>
          <p:nvPr/>
        </p:nvCxnSpPr>
        <p:spPr>
          <a:xfrm>
            <a:off x="6150117" y="4965272"/>
            <a:ext cx="0" cy="17822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2" name="Google Shape;22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52255" y="61362"/>
            <a:ext cx="523131" cy="40266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2"/>
          <p:cNvSpPr txBox="1"/>
          <p:nvPr/>
        </p:nvSpPr>
        <p:spPr>
          <a:xfrm>
            <a:off x="7425809" y="4923184"/>
            <a:ext cx="76895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08</a:t>
            </a:r>
            <a:r>
              <a:rPr lang="en-GB" sz="9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/20/2020</a:t>
            </a:r>
            <a:endParaRPr sz="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2"/>
          <p:cNvSpPr txBox="1"/>
          <p:nvPr/>
        </p:nvSpPr>
        <p:spPr>
          <a:xfrm>
            <a:off x="8783491" y="4915226"/>
            <a:ext cx="38985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 sz="9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" name="Google Shape;25;p2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276638" y="4965272"/>
            <a:ext cx="119690" cy="106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2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429503" y="4965701"/>
            <a:ext cx="93380" cy="9807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gi.eu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" Type="http://schemas.openxmlformats.org/officeDocument/2006/relationships/image" Target="../media/image13.jpe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jpeg"/><Relationship Id="rId25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6.jpe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5" Type="http://schemas.openxmlformats.org/officeDocument/2006/relationships/image" Target="../media/image15.png"/><Relationship Id="rId15" Type="http://schemas.openxmlformats.org/officeDocument/2006/relationships/image" Target="../media/image25.jpeg"/><Relationship Id="rId23" Type="http://schemas.openxmlformats.org/officeDocument/2006/relationships/image" Target="../media/image33.png"/><Relationship Id="rId28" Type="http://schemas.openxmlformats.org/officeDocument/2006/relationships/image" Target="../media/image38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Relationship Id="rId27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3.png"/><Relationship Id="rId7" Type="http://schemas.openxmlformats.org/officeDocument/2006/relationships/image" Target="../media/image4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image" Target="../media/image44.png"/><Relationship Id="rId5" Type="http://schemas.openxmlformats.org/officeDocument/2006/relationships/image" Target="../media/image28.png"/><Relationship Id="rId10" Type="http://schemas.openxmlformats.org/officeDocument/2006/relationships/image" Target="../media/image43.jpeg"/><Relationship Id="rId4" Type="http://schemas.openxmlformats.org/officeDocument/2006/relationships/image" Target="../media/image26.jpeg"/><Relationship Id="rId9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2" Type="http://schemas.openxmlformats.org/officeDocument/2006/relationships/image" Target="../media/image13.jpeg"/><Relationship Id="rId16" Type="http://schemas.openxmlformats.org/officeDocument/2006/relationships/image" Target="../media/image27.jpeg"/><Relationship Id="rId20" Type="http://schemas.openxmlformats.org/officeDocument/2006/relationships/image" Target="../media/image31.png"/><Relationship Id="rId29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5" Type="http://schemas.openxmlformats.org/officeDocument/2006/relationships/image" Target="../media/image16.png"/><Relationship Id="rId15" Type="http://schemas.openxmlformats.org/officeDocument/2006/relationships/image" Target="../media/image26.jpeg"/><Relationship Id="rId23" Type="http://schemas.openxmlformats.org/officeDocument/2006/relationships/image" Target="../media/image34.png"/><Relationship Id="rId28" Type="http://schemas.openxmlformats.org/officeDocument/2006/relationships/image" Target="../media/image45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image" Target="../media/image48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jpe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"/>
          <p:cNvSpPr txBox="1">
            <a:spLocks noGrp="1"/>
          </p:cNvSpPr>
          <p:nvPr>
            <p:ph type="title"/>
          </p:nvPr>
        </p:nvSpPr>
        <p:spPr>
          <a:xfrm>
            <a:off x="101868" y="1982489"/>
            <a:ext cx="5419167" cy="5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rPr lang="en-GB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EGI-ACE</a:t>
            </a:r>
            <a:r>
              <a:rPr lang="en-GB" dirty="0"/>
              <a:t> Project Overview</a:t>
            </a:r>
            <a:endParaRPr dirty="0"/>
          </a:p>
        </p:txBody>
      </p:sp>
      <p:sp>
        <p:nvSpPr>
          <p:cNvPr id="56" name="Google Shape;56;p1"/>
          <p:cNvSpPr txBox="1">
            <a:spLocks noGrp="1"/>
          </p:cNvSpPr>
          <p:nvPr>
            <p:ph type="body" idx="2"/>
          </p:nvPr>
        </p:nvSpPr>
        <p:spPr>
          <a:xfrm>
            <a:off x="155342" y="2419478"/>
            <a:ext cx="4153421" cy="2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GB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EGI</a:t>
            </a:r>
            <a:r>
              <a:rPr lang="en-GB" sz="2000" dirty="0"/>
              <a:t> </a:t>
            </a:r>
            <a:r>
              <a:rPr lang="en-GB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</a:t>
            </a:r>
            <a:r>
              <a:rPr lang="en-GB" sz="2000" dirty="0"/>
              <a:t>dvanced </a:t>
            </a:r>
            <a:r>
              <a:rPr lang="en-GB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</a:t>
            </a:r>
            <a:r>
              <a:rPr lang="en-GB" sz="2000" dirty="0"/>
              <a:t>omputing for </a:t>
            </a:r>
            <a:r>
              <a:rPr lang="en-GB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</a:t>
            </a:r>
            <a:r>
              <a:rPr lang="en-GB" sz="2000" dirty="0"/>
              <a:t>OSC</a:t>
            </a:r>
            <a:endParaRPr sz="2000" dirty="0"/>
          </a:p>
        </p:txBody>
      </p:sp>
      <p:sp>
        <p:nvSpPr>
          <p:cNvPr id="58" name="Google Shape;58;p1"/>
          <p:cNvSpPr txBox="1">
            <a:spLocks noGrp="1"/>
          </p:cNvSpPr>
          <p:nvPr>
            <p:ph type="body" idx="2"/>
          </p:nvPr>
        </p:nvSpPr>
        <p:spPr>
          <a:xfrm>
            <a:off x="155343" y="3251369"/>
            <a:ext cx="3368100" cy="2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GB" sz="1600" dirty="0"/>
              <a:t>Gergely Sipos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GB" sz="1600" dirty="0"/>
              <a:t>Head of Services, Solutions, Support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GB" sz="1600" dirty="0"/>
              <a:t>EGI Foundation</a:t>
            </a:r>
            <a:endParaRPr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74279FE-EBA4-4AB4-9828-BFC6EAB33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9076" y="169145"/>
            <a:ext cx="5486621" cy="341632"/>
          </a:xfrm>
        </p:spPr>
        <p:txBody>
          <a:bodyPr/>
          <a:lstStyle/>
          <a:p>
            <a:r>
              <a:rPr lang="en-US" dirty="0"/>
              <a:t>Expanding the user and supplier base</a:t>
            </a:r>
            <a:endParaRPr lang="en-GB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1D554D7-A41D-4E37-B311-1FFB9AF04B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532219"/>
              </p:ext>
            </p:extLst>
          </p:nvPr>
        </p:nvGraphicFramePr>
        <p:xfrm>
          <a:off x="379562" y="1022830"/>
          <a:ext cx="8376249" cy="347900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674853">
                  <a:extLst>
                    <a:ext uri="{9D8B030D-6E8A-4147-A177-3AD203B41FA5}">
                      <a16:colId xmlns:a16="http://schemas.microsoft.com/office/drawing/2014/main" val="3874024402"/>
                    </a:ext>
                  </a:extLst>
                </a:gridCol>
                <a:gridCol w="4701396">
                  <a:extLst>
                    <a:ext uri="{9D8B030D-6E8A-4147-A177-3AD203B41FA5}">
                      <a16:colId xmlns:a16="http://schemas.microsoft.com/office/drawing/2014/main" val="824367017"/>
                    </a:ext>
                  </a:extLst>
                </a:gridCol>
              </a:tblGrid>
              <a:tr h="40052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EOSC Future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EGI-ACE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479031"/>
                  </a:ext>
                </a:extLst>
              </a:tr>
              <a:tr h="2120998">
                <a:tc>
                  <a:txBody>
                    <a:bodyPr/>
                    <a:lstStyle/>
                    <a:p>
                      <a:pPr marL="112713" indent="-112713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1 call for use cases per year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pPr marL="112713" indent="-112713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Training on AI/ML in the cloud (LIP), </a:t>
                      </a:r>
                      <a:r>
                        <a:rPr lang="en-US" dirty="0" err="1"/>
                        <a:t>FitSM</a:t>
                      </a:r>
                      <a:r>
                        <a:rPr lang="en-US" dirty="0"/>
                        <a:t> (EGI.eu), Data transfer (STFC), Security forensics (CESNET, NIKHEF), Federation tools (KIT, GRNET, CESGA, STFC) </a:t>
                      </a:r>
                    </a:p>
                    <a:p>
                      <a:endParaRPr lang="en-GB" dirty="0"/>
                    </a:p>
                    <a:p>
                      <a:pPr marL="112713" indent="-112713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Run EOSC event programme (TBD)</a:t>
                      </a:r>
                    </a:p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Support the EOSC Future calls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2 additional call for compute use cases / year</a:t>
                      </a:r>
                    </a:p>
                    <a:p>
                      <a:endParaRPr lang="en-GB" dirty="0"/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User support for each service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Training effort for infra, platform, access services</a:t>
                      </a:r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Contribute to EOSC event programme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Two Project Flagship Events, one public event per year</a:t>
                      </a:r>
                      <a:endParaRPr lang="en-GB" dirty="0"/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Webinar programme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Integration handbooks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Integration bootcamps (for data spaces;  for compute providers)</a:t>
                      </a:r>
                    </a:p>
                  </a:txBody>
                  <a:tcPr>
                    <a:solidFill>
                      <a:schemeClr val="bg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26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1458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8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6389994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GB" dirty="0"/>
              <a:t>Key exploitable results and target groups</a:t>
            </a:r>
            <a:endParaRPr dirty="0"/>
          </a:p>
        </p:txBody>
      </p:sp>
      <p:sp>
        <p:nvSpPr>
          <p:cNvPr id="342" name="Google Shape;342;p18"/>
          <p:cNvSpPr/>
          <p:nvPr/>
        </p:nvSpPr>
        <p:spPr>
          <a:xfrm>
            <a:off x="2412300" y="1698062"/>
            <a:ext cx="1650000" cy="1721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18"/>
          <p:cNvSpPr/>
          <p:nvPr/>
        </p:nvSpPr>
        <p:spPr>
          <a:xfrm>
            <a:off x="2432400" y="863387"/>
            <a:ext cx="4279200" cy="766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18"/>
          <p:cNvSpPr txBox="1"/>
          <p:nvPr/>
        </p:nvSpPr>
        <p:spPr>
          <a:xfrm>
            <a:off x="2432400" y="788562"/>
            <a:ext cx="33444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Research, public sector, industry/SMEs</a:t>
            </a:r>
            <a:endParaRPr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18"/>
          <p:cNvSpPr/>
          <p:nvPr/>
        </p:nvSpPr>
        <p:spPr>
          <a:xfrm>
            <a:off x="4190100" y="1702425"/>
            <a:ext cx="2521500" cy="1721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18"/>
          <p:cNvSpPr txBox="1"/>
          <p:nvPr/>
        </p:nvSpPr>
        <p:spPr>
          <a:xfrm rot="-5401239">
            <a:off x="1735164" y="2376740"/>
            <a:ext cx="16647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EOSC Portal Operator</a:t>
            </a:r>
            <a:endParaRPr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18"/>
          <p:cNvSpPr/>
          <p:nvPr/>
        </p:nvSpPr>
        <p:spPr>
          <a:xfrm>
            <a:off x="4872750" y="1130262"/>
            <a:ext cx="1329600" cy="11397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KER2 Training, </a:t>
            </a:r>
            <a:r>
              <a:rPr lang="en-GB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handbooks</a:t>
            </a:r>
            <a:r>
              <a:rPr lang="en-GB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consultancy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18"/>
          <p:cNvSpPr txBox="1"/>
          <p:nvPr/>
        </p:nvSpPr>
        <p:spPr>
          <a:xfrm rot="5400000">
            <a:off x="5814625" y="2370762"/>
            <a:ext cx="14511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Service and content providers</a:t>
            </a:r>
            <a:endParaRPr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18"/>
          <p:cNvSpPr/>
          <p:nvPr/>
        </p:nvSpPr>
        <p:spPr>
          <a:xfrm>
            <a:off x="2857950" y="2417323"/>
            <a:ext cx="3344400" cy="5502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KER3 Improved Service Management System and Tools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18"/>
          <p:cNvSpPr/>
          <p:nvPr/>
        </p:nvSpPr>
        <p:spPr>
          <a:xfrm>
            <a:off x="2417700" y="3496062"/>
            <a:ext cx="4293900" cy="485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18"/>
          <p:cNvSpPr txBox="1"/>
          <p:nvPr/>
        </p:nvSpPr>
        <p:spPr>
          <a:xfrm>
            <a:off x="2432400" y="3678575"/>
            <a:ext cx="33444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Projects INFRAEOSC-7-A*</a:t>
            </a:r>
            <a:endParaRPr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18"/>
          <p:cNvSpPr/>
          <p:nvPr/>
        </p:nvSpPr>
        <p:spPr>
          <a:xfrm>
            <a:off x="2899800" y="3151837"/>
            <a:ext cx="3344400" cy="4854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KER4 Interoperability Toolkit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18"/>
          <p:cNvSpPr/>
          <p:nvPr/>
        </p:nvSpPr>
        <p:spPr>
          <a:xfrm>
            <a:off x="2396375" y="4058062"/>
            <a:ext cx="4293900" cy="6411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18"/>
          <p:cNvSpPr txBox="1"/>
          <p:nvPr/>
        </p:nvSpPr>
        <p:spPr>
          <a:xfrm>
            <a:off x="2394300" y="4433425"/>
            <a:ext cx="33444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EOSC governance</a:t>
            </a:r>
            <a:endParaRPr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18"/>
          <p:cNvSpPr/>
          <p:nvPr/>
        </p:nvSpPr>
        <p:spPr>
          <a:xfrm>
            <a:off x="2869725" y="1135962"/>
            <a:ext cx="1923600" cy="11064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KER1 Free at point of use services, IT resources, data and analytics </a:t>
            </a:r>
            <a:br>
              <a:rPr lang="en-GB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via EOSC portal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18"/>
          <p:cNvSpPr/>
          <p:nvPr/>
        </p:nvSpPr>
        <p:spPr>
          <a:xfrm>
            <a:off x="2857950" y="4091712"/>
            <a:ext cx="3344400" cy="3417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KER5 Strategy and Recommendations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BB8F41DA-EE8D-42DB-BB78-4BADF56EBA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4985" y="741150"/>
            <a:ext cx="6147581" cy="480131"/>
          </a:xfrm>
        </p:spPr>
        <p:txBody>
          <a:bodyPr/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Stay informed via </a:t>
            </a:r>
            <a:r>
              <a:rPr lang="en-US" sz="3600" b="1" dirty="0">
                <a:hlinkClick r:id="rId2"/>
              </a:rPr>
              <a:t>www.egi.eu</a:t>
            </a:r>
            <a:r>
              <a:rPr lang="en-US" sz="3600" b="1" dirty="0"/>
              <a:t> </a:t>
            </a:r>
            <a:endParaRPr lang="en-GB" sz="3600" b="1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CA376F5-E9BF-425E-846E-6B0007185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19" y="2216129"/>
            <a:ext cx="2922239" cy="521681"/>
          </a:xfrm>
        </p:spPr>
        <p:txBody>
          <a:bodyPr/>
          <a:lstStyle/>
          <a:p>
            <a:r>
              <a:rPr lang="en-US" dirty="0"/>
              <a:t>Questions?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8175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9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GB" dirty="0"/>
              <a:t>EGI-ACE Overall objective</a:t>
            </a:r>
            <a:endParaRPr dirty="0"/>
          </a:p>
        </p:txBody>
      </p:sp>
      <p:sp>
        <p:nvSpPr>
          <p:cNvPr id="174" name="Google Shape;174;p9"/>
          <p:cNvSpPr>
            <a:spLocks noGrp="1"/>
          </p:cNvSpPr>
          <p:nvPr>
            <p:ph type="body" idx="1"/>
          </p:nvPr>
        </p:nvSpPr>
        <p:spPr>
          <a:xfrm>
            <a:off x="271829" y="1724891"/>
            <a:ext cx="8753475" cy="2036096"/>
          </a:xfrm>
          <a:prstGeom prst="roundRect">
            <a:avLst>
              <a:gd name="adj" fmla="val 16667"/>
            </a:avLst>
          </a:prstGeom>
          <a:solidFill>
            <a:srgbClr val="D8E2F3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2400" b="0" i="0" u="none" strike="noStrike" cap="none" dirty="0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Implement the </a:t>
            </a:r>
            <a:r>
              <a:rPr lang="en-GB" sz="2400" b="1" i="0" u="none" strike="noStrike" cap="none" dirty="0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Compute Platform of the European Open Science Cloud</a:t>
            </a:r>
            <a:r>
              <a:rPr lang="en-GB" sz="2400" b="0" i="0" u="none" strike="noStrike" cap="none" dirty="0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 and contribute to the </a:t>
            </a:r>
            <a:r>
              <a:rPr lang="en-GB" sz="2400" b="1" i="0" u="none" strike="noStrike" cap="none" dirty="0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EOSC Data Commons </a:t>
            </a:r>
            <a:r>
              <a:rPr lang="en-GB" sz="2400" b="0" i="0" u="none" strike="noStrike" cap="none" dirty="0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by delivering integrated computing, platforms, data spaces and tools as an integrated solution that is </a:t>
            </a:r>
            <a:r>
              <a:rPr lang="en-GB" sz="2400" b="1" i="0" u="none" strike="noStrike" cap="none" dirty="0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aligned</a:t>
            </a:r>
            <a:r>
              <a:rPr lang="en-GB" sz="2400" b="0" i="0" u="none" strike="noStrike" cap="none" dirty="0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1" i="0" u="none" strike="noStrike" cap="none" dirty="0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with</a:t>
            </a:r>
            <a:r>
              <a:rPr lang="en-GB" sz="2400" b="0" i="0" u="none" strike="noStrike" cap="none" dirty="0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 major European </a:t>
            </a:r>
            <a:r>
              <a:rPr lang="en-GB" sz="2400" b="1" i="0" u="none" strike="noStrike" cap="none" dirty="0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cloud federation projects</a:t>
            </a:r>
            <a:r>
              <a:rPr lang="en-GB" sz="2400" b="0" i="0" u="none" strike="noStrike" cap="none" dirty="0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GB" sz="2400" b="1" i="0" u="none" strike="noStrike" cap="none" dirty="0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HPC</a:t>
            </a:r>
            <a:r>
              <a:rPr lang="en-GB" sz="2400" b="0" i="0" u="none" strike="noStrike" cap="none" dirty="0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1" i="0" u="none" strike="noStrike" cap="none" dirty="0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initiatives</a:t>
            </a:r>
            <a:r>
              <a:rPr lang="en-GB" sz="2400" b="0" i="0" u="none" strike="noStrike" cap="none" dirty="0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  <p:sp>
        <p:nvSpPr>
          <p:cNvPr id="175" name="Google Shape;175;p9"/>
          <p:cNvSpPr/>
          <p:nvPr/>
        </p:nvSpPr>
        <p:spPr>
          <a:xfrm>
            <a:off x="449248" y="4133898"/>
            <a:ext cx="666021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 Million Euro (EC Grant) + 2.4 Million Euro (EGI.eu contribution)</a:t>
            </a: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/>
              <a:t>30 months, expected start in Jan 2021</a:t>
            </a:r>
            <a:endParaRPr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21624A-48AB-453B-B8D7-CCB5E83D2107}"/>
              </a:ext>
            </a:extLst>
          </p:cNvPr>
          <p:cNvSpPr txBox="1"/>
          <p:nvPr/>
        </p:nvSpPr>
        <p:spPr>
          <a:xfrm>
            <a:off x="554181" y="868972"/>
            <a:ext cx="74537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0" i="0" dirty="0">
                <a:solidFill>
                  <a:schemeClr val="accent3">
                    <a:lumMod val="50000"/>
                  </a:schemeClr>
                </a:solidFill>
                <a:effectLst/>
                <a:latin typeface="eui-default"/>
              </a:rPr>
              <a:t>H2020 Call </a:t>
            </a:r>
            <a:r>
              <a:rPr lang="en-US" sz="1600" i="0" dirty="0">
                <a:solidFill>
                  <a:schemeClr val="accent3">
                    <a:lumMod val="50000"/>
                  </a:schemeClr>
                </a:solidFill>
                <a:effectLst/>
                <a:latin typeface="eui-default"/>
              </a:rPr>
              <a:t>INFRAEOSC-07-2020 -</a:t>
            </a:r>
            <a:r>
              <a:rPr lang="en-US" sz="1600" i="0" dirty="0">
                <a:solidFill>
                  <a:schemeClr val="tx1"/>
                </a:solidFill>
                <a:effectLst/>
                <a:latin typeface="eui-default"/>
              </a:rPr>
              <a:t> Increasing the service offer of the EOSC Portal</a:t>
            </a:r>
          </a:p>
          <a:p>
            <a:pPr algn="l"/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eui-default"/>
              </a:rPr>
              <a:t>Topic (a1) -</a:t>
            </a:r>
            <a:r>
              <a:rPr lang="en-US" sz="1600" dirty="0">
                <a:solidFill>
                  <a:schemeClr val="tx1"/>
                </a:solidFill>
                <a:latin typeface="eui-default"/>
              </a:rPr>
              <a:t> </a:t>
            </a:r>
            <a:r>
              <a:rPr lang="en-US" sz="1600" i="0" dirty="0">
                <a:solidFill>
                  <a:schemeClr val="tx1"/>
                </a:solidFill>
                <a:effectLst/>
                <a:latin typeface="eui-bold"/>
              </a:rPr>
              <a:t>Distributed and cloud computing resources</a:t>
            </a:r>
            <a:endParaRPr lang="en-US" sz="1600" i="0" dirty="0">
              <a:solidFill>
                <a:schemeClr val="tx1"/>
              </a:solidFill>
              <a:effectLst/>
              <a:latin typeface="eui-defau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75F01-9503-7247-A4BF-AAA818037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EGI-ACE specific objectives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43C59F4-0332-E54E-8907-9B25CD4A14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850500"/>
              </p:ext>
            </p:extLst>
          </p:nvPr>
        </p:nvGraphicFramePr>
        <p:xfrm>
          <a:off x="2955504" y="64033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06A5F268-D12A-488E-B1E3-550B27BB004B}"/>
              </a:ext>
            </a:extLst>
          </p:cNvPr>
          <p:cNvGrpSpPr/>
          <p:nvPr/>
        </p:nvGrpSpPr>
        <p:grpSpPr>
          <a:xfrm>
            <a:off x="297180" y="1619399"/>
            <a:ext cx="2658324" cy="2706382"/>
            <a:chOff x="35895" y="-250720"/>
            <a:chExt cx="4183886" cy="4259523"/>
          </a:xfrm>
        </p:grpSpPr>
        <p:sp>
          <p:nvSpPr>
            <p:cNvPr id="8" name="Google Shape;660;g9e3ef3a1d6_0_10">
              <a:extLst>
                <a:ext uri="{FF2B5EF4-FFF2-40B4-BE49-F238E27FC236}">
                  <a16:creationId xmlns:a16="http://schemas.microsoft.com/office/drawing/2014/main" id="{C6FD7F01-5BE6-4288-A3B0-C21C082F53FB}"/>
                </a:ext>
              </a:extLst>
            </p:cNvPr>
            <p:cNvSpPr/>
            <p:nvPr/>
          </p:nvSpPr>
          <p:spPr>
            <a:xfrm>
              <a:off x="35895" y="-250720"/>
              <a:ext cx="4183886" cy="4259523"/>
            </a:xfrm>
            <a:prstGeom prst="blockArc">
              <a:avLst>
                <a:gd name="adj1" fmla="val 10800372"/>
                <a:gd name="adj2" fmla="val 93509"/>
                <a:gd name="adj3" fmla="val 19468"/>
              </a:avLst>
            </a:prstGeom>
            <a:solidFill>
              <a:srgbClr val="FF99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100" b="1" dirty="0"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100" b="1" dirty="0"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 dirty="0"/>
                <a:t>EOSC-Exchange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1" dirty="0"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1" dirty="0"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1" dirty="0"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1" dirty="0"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1" dirty="0"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1" dirty="0"/>
            </a:p>
          </p:txBody>
        </p:sp>
        <p:sp>
          <p:nvSpPr>
            <p:cNvPr id="10" name="Google Shape;661;g9e3ef3a1d6_0_10">
              <a:extLst>
                <a:ext uri="{FF2B5EF4-FFF2-40B4-BE49-F238E27FC236}">
                  <a16:creationId xmlns:a16="http://schemas.microsoft.com/office/drawing/2014/main" id="{C16FDC1F-9533-4B98-AC2C-F355BEF87F94}"/>
                </a:ext>
              </a:extLst>
            </p:cNvPr>
            <p:cNvSpPr/>
            <p:nvPr/>
          </p:nvSpPr>
          <p:spPr>
            <a:xfrm>
              <a:off x="851164" y="556530"/>
              <a:ext cx="2577510" cy="2599753"/>
            </a:xfrm>
            <a:prstGeom prst="donut">
              <a:avLst>
                <a:gd name="adj" fmla="val 29349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b="1" dirty="0"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000" b="1" dirty="0"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000" b="1" dirty="0"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dirty="0"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dirty="0"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dirty="0"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dirty="0"/>
            </a:p>
          </p:txBody>
        </p:sp>
      </p:grpSp>
      <p:sp>
        <p:nvSpPr>
          <p:cNvPr id="13" name="Block Arc 12">
            <a:extLst>
              <a:ext uri="{FF2B5EF4-FFF2-40B4-BE49-F238E27FC236}">
                <a16:creationId xmlns:a16="http://schemas.microsoft.com/office/drawing/2014/main" id="{86B2B721-30FA-45B9-A991-D7EBF6B74552}"/>
              </a:ext>
            </a:extLst>
          </p:cNvPr>
          <p:cNvSpPr/>
          <p:nvPr/>
        </p:nvSpPr>
        <p:spPr>
          <a:xfrm rot="18611059">
            <a:off x="449595" y="1548911"/>
            <a:ext cx="2658324" cy="2658324"/>
          </a:xfrm>
          <a:prstGeom prst="blockArc">
            <a:avLst>
              <a:gd name="adj1" fmla="val 21345079"/>
              <a:gd name="adj2" fmla="val 2394421"/>
              <a:gd name="adj3" fmla="val 43207"/>
            </a:avLst>
          </a:prstGeom>
          <a:solidFill>
            <a:srgbClr val="00206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859989-D5D9-4E15-80AA-987424A03711}"/>
              </a:ext>
            </a:extLst>
          </p:cNvPr>
          <p:cNvSpPr txBox="1"/>
          <p:nvPr/>
        </p:nvSpPr>
        <p:spPr>
          <a:xfrm>
            <a:off x="2108142" y="2337794"/>
            <a:ext cx="9332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EGI-ACE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C645A5-688A-46BF-801C-0A6FC63A875D}"/>
              </a:ext>
            </a:extLst>
          </p:cNvPr>
          <p:cNvSpPr txBox="1"/>
          <p:nvPr/>
        </p:nvSpPr>
        <p:spPr>
          <a:xfrm>
            <a:off x="-659602" y="2190931"/>
            <a:ext cx="458724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/>
              <a:t>Federated</a:t>
            </a:r>
            <a:br>
              <a:rPr lang="en-US" sz="1100" b="1" dirty="0"/>
            </a:br>
            <a:r>
              <a:rPr lang="en-US" sz="1100" b="1" dirty="0"/>
              <a:t>Data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7ADF0D-1E36-47BE-9FC3-5C7CC44F00DA}"/>
              </a:ext>
            </a:extLst>
          </p:cNvPr>
          <p:cNvSpPr txBox="1"/>
          <p:nvPr/>
        </p:nvSpPr>
        <p:spPr>
          <a:xfrm>
            <a:off x="1272646" y="2767994"/>
            <a:ext cx="72274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/>
              <a:t>EOSC</a:t>
            </a:r>
            <a:br>
              <a:rPr lang="en-US" sz="1100" b="1" dirty="0"/>
            </a:br>
            <a:r>
              <a:rPr lang="en-US" sz="1100" b="1" dirty="0"/>
              <a:t>Core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BF4628-51B1-4456-93E1-41BCB0D3047C}"/>
              </a:ext>
            </a:extLst>
          </p:cNvPr>
          <p:cNvSpPr txBox="1"/>
          <p:nvPr/>
        </p:nvSpPr>
        <p:spPr>
          <a:xfrm>
            <a:off x="2048730" y="1989282"/>
            <a:ext cx="3405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>
                <a:solidFill>
                  <a:srgbClr val="002060"/>
                </a:solidFill>
              </a:rPr>
              <a:t>O1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034918-416F-4BE8-96EA-F73AFEE6D76A}"/>
              </a:ext>
            </a:extLst>
          </p:cNvPr>
          <p:cNvSpPr txBox="1"/>
          <p:nvPr/>
        </p:nvSpPr>
        <p:spPr>
          <a:xfrm>
            <a:off x="1774412" y="2368274"/>
            <a:ext cx="3405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>
                <a:solidFill>
                  <a:srgbClr val="002060"/>
                </a:solidFill>
              </a:rPr>
              <a:t>O2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901CA1F-2C49-4F76-B962-CBAD381F2605}"/>
              </a:ext>
            </a:extLst>
          </p:cNvPr>
          <p:cNvSpPr txBox="1"/>
          <p:nvPr/>
        </p:nvSpPr>
        <p:spPr>
          <a:xfrm>
            <a:off x="1661161" y="2684322"/>
            <a:ext cx="3386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>
                <a:solidFill>
                  <a:srgbClr val="002060"/>
                </a:solidFill>
              </a:rPr>
              <a:t>O3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81D2835-4753-4806-AD05-2BDBA3F01C42}"/>
              </a:ext>
            </a:extLst>
          </p:cNvPr>
          <p:cNvSpPr txBox="1"/>
          <p:nvPr/>
        </p:nvSpPr>
        <p:spPr>
          <a:xfrm>
            <a:off x="2683294" y="1805400"/>
            <a:ext cx="3405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>
                <a:solidFill>
                  <a:srgbClr val="002060"/>
                </a:solidFill>
              </a:rPr>
              <a:t>O4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6F59DE3-E292-4B15-BBCC-5C59349E2F8B}"/>
              </a:ext>
            </a:extLst>
          </p:cNvPr>
          <p:cNvSpPr txBox="1"/>
          <p:nvPr/>
        </p:nvSpPr>
        <p:spPr>
          <a:xfrm>
            <a:off x="2904223" y="2089652"/>
            <a:ext cx="3376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>
                <a:solidFill>
                  <a:srgbClr val="002060"/>
                </a:solidFill>
              </a:rPr>
              <a:t>O5</a:t>
            </a:r>
          </a:p>
        </p:txBody>
      </p:sp>
    </p:spTree>
    <p:extLst>
      <p:ext uri="{BB962C8B-B14F-4D97-AF65-F5344CB8AC3E}">
        <p14:creationId xmlns:p14="http://schemas.microsoft.com/office/powerpoint/2010/main" val="3726796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0"/>
          <p:cNvSpPr txBox="1">
            <a:spLocks noGrp="1"/>
          </p:cNvSpPr>
          <p:nvPr>
            <p:ph type="title"/>
          </p:nvPr>
        </p:nvSpPr>
        <p:spPr>
          <a:xfrm>
            <a:off x="2579076" y="169145"/>
            <a:ext cx="6388277" cy="34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en-GB"/>
              <a:t>Consortium Overview and Service Providers</a:t>
            </a:r>
            <a:endParaRPr/>
          </a:p>
        </p:txBody>
      </p:sp>
      <p:sp>
        <p:nvSpPr>
          <p:cNvPr id="181" name="Google Shape;181;p10"/>
          <p:cNvSpPr txBox="1">
            <a:spLocks noGrp="1"/>
          </p:cNvSpPr>
          <p:nvPr>
            <p:ph type="body" idx="3"/>
          </p:nvPr>
        </p:nvSpPr>
        <p:spPr>
          <a:xfrm>
            <a:off x="4327894" y="1183923"/>
            <a:ext cx="4816105" cy="3197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600" dirty="0"/>
              <a:t>EGI Foundation as coordinator</a:t>
            </a:r>
            <a:endParaRPr lang="en-US" dirty="0"/>
          </a:p>
          <a:p>
            <a:pPr marL="741363" lvl="1" indent="-16986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</a:pPr>
            <a:r>
              <a:rPr lang="en-US" sz="1400" dirty="0"/>
              <a:t>33 participating partners, 23 third-parties</a:t>
            </a:r>
            <a:endParaRPr lang="en-US" dirty="0"/>
          </a:p>
          <a:p>
            <a: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600" dirty="0"/>
              <a:t>Consortium at a glance</a:t>
            </a:r>
            <a:endParaRPr lang="en-US" dirty="0"/>
          </a:p>
          <a:p>
            <a:pPr marL="741363" lvl="1" indent="-16986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</a:pPr>
            <a:r>
              <a:rPr lang="en-US" sz="1400" dirty="0"/>
              <a:t>16 partners to deliver HTC, HPC and cloud resources</a:t>
            </a:r>
            <a:endParaRPr lang="en-US" dirty="0"/>
          </a:p>
          <a:p>
            <a:pPr marL="741363" lvl="1" indent="-16986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</a:pPr>
            <a:r>
              <a:rPr lang="en-US" sz="1400" dirty="0"/>
              <a:t>12 user access and platform solution providers</a:t>
            </a:r>
            <a:endParaRPr lang="en-US" dirty="0"/>
          </a:p>
          <a:p>
            <a:pPr marL="741363" lvl="1" indent="-16986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</a:pPr>
            <a:r>
              <a:rPr lang="en-US" sz="1400" dirty="0"/>
              <a:t>21 providers from 13 communities to deliver data spaces</a:t>
            </a:r>
          </a:p>
          <a:p>
            <a:pPr marL="741363" lvl="1" indent="-16986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</a:pPr>
            <a:r>
              <a:rPr lang="en-US" sz="1400" dirty="0"/>
              <a:t>12 federation service providers</a:t>
            </a:r>
          </a:p>
          <a:p>
            <a:pPr marL="114300" indent="0">
              <a:spcBef>
                <a:spcPts val="375"/>
              </a:spcBef>
              <a:buSzPts val="1800"/>
              <a:buNone/>
            </a:pPr>
            <a:endParaRPr lang="en-US" dirty="0"/>
          </a:p>
          <a:p>
            <a:pPr marL="114300" indent="0">
              <a:spcBef>
                <a:spcPts val="375"/>
              </a:spcBef>
              <a:buSzPts val="1800"/>
              <a:buNone/>
            </a:pPr>
            <a:r>
              <a:rPr lang="en-US" dirty="0"/>
              <a:t>57% of the budget for service provisioning </a:t>
            </a:r>
          </a:p>
          <a:p>
            <a: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dirty="0"/>
          </a:p>
        </p:txBody>
      </p:sp>
      <p:pic>
        <p:nvPicPr>
          <p:cNvPr id="182" name="Google Shape;182;p10" descr="A close up of a map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4175" y="905695"/>
            <a:ext cx="3973720" cy="35641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3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9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GB"/>
              <a:t>Tier service architecture</a:t>
            </a:r>
            <a:endParaRPr/>
          </a:p>
        </p:txBody>
      </p:sp>
      <p:sp>
        <p:nvSpPr>
          <p:cNvPr id="244" name="Google Shape;244;p13"/>
          <p:cNvSpPr/>
          <p:nvPr/>
        </p:nvSpPr>
        <p:spPr>
          <a:xfrm>
            <a:off x="2129095" y="2747856"/>
            <a:ext cx="1766335" cy="396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3"/>
          <p:cNvSpPr/>
          <p:nvPr/>
        </p:nvSpPr>
        <p:spPr>
          <a:xfrm>
            <a:off x="6147708" y="2748057"/>
            <a:ext cx="1766334" cy="39559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3"/>
          <p:cNvSpPr/>
          <p:nvPr/>
        </p:nvSpPr>
        <p:spPr>
          <a:xfrm>
            <a:off x="4138402" y="2748057"/>
            <a:ext cx="1766334" cy="39559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3"/>
          <p:cNvSpPr txBox="1"/>
          <p:nvPr/>
        </p:nvSpPr>
        <p:spPr>
          <a:xfrm>
            <a:off x="22321" y="1050219"/>
            <a:ext cx="1224005" cy="815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Spaces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Analytics</a:t>
            </a:r>
            <a:endParaRPr sz="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and thematic data analytics and processing tools </a:t>
            </a:r>
            <a:endParaRPr sz="9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13"/>
          <p:cNvSpPr txBox="1"/>
          <p:nvPr/>
        </p:nvSpPr>
        <p:spPr>
          <a:xfrm>
            <a:off x="22320" y="1886168"/>
            <a:ext cx="1224005" cy="661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Platforms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generic added-value platform level services 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3"/>
          <p:cNvSpPr txBox="1"/>
          <p:nvPr/>
        </p:nvSpPr>
        <p:spPr>
          <a:xfrm>
            <a:off x="15960" y="2588263"/>
            <a:ext cx="1191247" cy="815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Federated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Federation-wide management of data and computing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3"/>
          <p:cNvSpPr txBox="1"/>
          <p:nvPr/>
        </p:nvSpPr>
        <p:spPr>
          <a:xfrm>
            <a:off x="0" y="3420646"/>
            <a:ext cx="1272071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Federated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Resources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Compute and storage facilities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3"/>
          <p:cNvSpPr/>
          <p:nvPr/>
        </p:nvSpPr>
        <p:spPr>
          <a:xfrm>
            <a:off x="2129095" y="2015735"/>
            <a:ext cx="1332000" cy="3924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cap="flat" cmpd="sng">
            <a:solidFill>
              <a:srgbClr val="AC5B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Interactive Computing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3"/>
          <p:cNvSpPr/>
          <p:nvPr/>
        </p:nvSpPr>
        <p:spPr>
          <a:xfrm>
            <a:off x="5062175" y="2015735"/>
            <a:ext cx="1332000" cy="3924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cap="flat" cmpd="sng">
            <a:solidFill>
              <a:srgbClr val="AC5B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Distributed AI training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3"/>
          <p:cNvSpPr/>
          <p:nvPr/>
        </p:nvSpPr>
        <p:spPr>
          <a:xfrm>
            <a:off x="6528714" y="2015735"/>
            <a:ext cx="1332000" cy="3924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cap="flat" cmpd="sng">
            <a:solidFill>
              <a:srgbClr val="AC5B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Workload Management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3"/>
          <p:cNvSpPr/>
          <p:nvPr/>
        </p:nvSpPr>
        <p:spPr>
          <a:xfrm>
            <a:off x="3595635" y="2015735"/>
            <a:ext cx="1332000" cy="3924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cap="flat" cmpd="sng">
            <a:solidFill>
              <a:srgbClr val="AC5B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Automated Cluster deployment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5" name="Google Shape;255;p13"/>
          <p:cNvGrpSpPr/>
          <p:nvPr/>
        </p:nvGrpSpPr>
        <p:grpSpPr>
          <a:xfrm>
            <a:off x="6694564" y="3527077"/>
            <a:ext cx="1166150" cy="752521"/>
            <a:chOff x="7054511" y="3309931"/>
            <a:chExt cx="1166150" cy="752521"/>
          </a:xfrm>
        </p:grpSpPr>
        <p:sp>
          <p:nvSpPr>
            <p:cNvPr id="256" name="Google Shape;256;p13"/>
            <p:cNvSpPr/>
            <p:nvPr/>
          </p:nvSpPr>
          <p:spPr>
            <a:xfrm>
              <a:off x="7252261" y="3309931"/>
              <a:ext cx="968400" cy="594000"/>
            </a:xfrm>
            <a:prstGeom prst="roundRect">
              <a:avLst>
                <a:gd name="adj" fmla="val 16667"/>
              </a:avLst>
            </a:prstGeom>
            <a:solidFill>
              <a:srgbClr val="4472C4">
                <a:alpha val="23921"/>
              </a:srgbClr>
            </a:solidFill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7153386" y="3389192"/>
              <a:ext cx="968400" cy="594000"/>
            </a:xfrm>
            <a:prstGeom prst="roundRect">
              <a:avLst>
                <a:gd name="adj" fmla="val 16667"/>
              </a:avLst>
            </a:prstGeom>
            <a:solidFill>
              <a:srgbClr val="4472C4">
                <a:alpha val="50980"/>
              </a:srgbClr>
            </a:solidFill>
            <a:ln w="12700" cap="flat" cmpd="sng">
              <a:solidFill>
                <a:srgbClr val="3153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7054511" y="3468452"/>
              <a:ext cx="968400" cy="5940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GB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HPC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9" name="Google Shape;259;p13"/>
          <p:cNvGrpSpPr/>
          <p:nvPr/>
        </p:nvGrpSpPr>
        <p:grpSpPr>
          <a:xfrm>
            <a:off x="3647721" y="3529753"/>
            <a:ext cx="1145802" cy="747168"/>
            <a:chOff x="4462071" y="3297744"/>
            <a:chExt cx="1145802" cy="747168"/>
          </a:xfrm>
        </p:grpSpPr>
        <p:sp>
          <p:nvSpPr>
            <p:cNvPr id="260" name="Google Shape;260;p13"/>
            <p:cNvSpPr/>
            <p:nvPr/>
          </p:nvSpPr>
          <p:spPr>
            <a:xfrm>
              <a:off x="4639473" y="3297744"/>
              <a:ext cx="968400" cy="594000"/>
            </a:xfrm>
            <a:prstGeom prst="roundRect">
              <a:avLst>
                <a:gd name="adj" fmla="val 16667"/>
              </a:avLst>
            </a:prstGeom>
            <a:solidFill>
              <a:srgbClr val="4472C4">
                <a:alpha val="23921"/>
              </a:srgbClr>
            </a:solidFill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4540598" y="3377005"/>
              <a:ext cx="968400" cy="594000"/>
            </a:xfrm>
            <a:prstGeom prst="roundRect">
              <a:avLst>
                <a:gd name="adj" fmla="val 16667"/>
              </a:avLst>
            </a:prstGeom>
            <a:solidFill>
              <a:srgbClr val="4472C4">
                <a:alpha val="50980"/>
              </a:srgbClr>
            </a:solidFill>
            <a:ln w="12700" cap="flat" cmpd="sng">
              <a:solidFill>
                <a:srgbClr val="3153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4462071" y="3450912"/>
              <a:ext cx="968400" cy="5940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GB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Public Clouds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3" name="Google Shape;263;p13"/>
          <p:cNvGrpSpPr/>
          <p:nvPr/>
        </p:nvGrpSpPr>
        <p:grpSpPr>
          <a:xfrm>
            <a:off x="5166347" y="3530734"/>
            <a:ext cx="1155392" cy="745207"/>
            <a:chOff x="5712127" y="3285441"/>
            <a:chExt cx="1155392" cy="745207"/>
          </a:xfrm>
        </p:grpSpPr>
        <p:sp>
          <p:nvSpPr>
            <p:cNvPr id="264" name="Google Shape;264;p13"/>
            <p:cNvSpPr/>
            <p:nvPr/>
          </p:nvSpPr>
          <p:spPr>
            <a:xfrm>
              <a:off x="5899119" y="3285441"/>
              <a:ext cx="968400" cy="594000"/>
            </a:xfrm>
            <a:prstGeom prst="roundRect">
              <a:avLst>
                <a:gd name="adj" fmla="val 16667"/>
              </a:avLst>
            </a:prstGeom>
            <a:solidFill>
              <a:srgbClr val="4472C4">
                <a:alpha val="23921"/>
              </a:srgbClr>
            </a:solidFill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5800244" y="3364702"/>
              <a:ext cx="968400" cy="594000"/>
            </a:xfrm>
            <a:prstGeom prst="roundRect">
              <a:avLst>
                <a:gd name="adj" fmla="val 16667"/>
              </a:avLst>
            </a:prstGeom>
            <a:solidFill>
              <a:srgbClr val="4472C4">
                <a:alpha val="50980"/>
              </a:srgbClr>
            </a:solidFill>
            <a:ln w="12700" cap="flat" cmpd="sng">
              <a:solidFill>
                <a:srgbClr val="3153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5712127" y="3436648"/>
              <a:ext cx="968400" cy="5940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GB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HTC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7" name="Google Shape;267;p13"/>
          <p:cNvGrpSpPr/>
          <p:nvPr/>
        </p:nvGrpSpPr>
        <p:grpSpPr>
          <a:xfrm>
            <a:off x="2129095" y="3532797"/>
            <a:ext cx="1145802" cy="741080"/>
            <a:chOff x="3119687" y="3284950"/>
            <a:chExt cx="1145802" cy="741080"/>
          </a:xfrm>
        </p:grpSpPr>
        <p:sp>
          <p:nvSpPr>
            <p:cNvPr id="268" name="Google Shape;268;p13"/>
            <p:cNvSpPr/>
            <p:nvPr/>
          </p:nvSpPr>
          <p:spPr>
            <a:xfrm>
              <a:off x="3297089" y="3284950"/>
              <a:ext cx="968400" cy="594000"/>
            </a:xfrm>
            <a:prstGeom prst="roundRect">
              <a:avLst>
                <a:gd name="adj" fmla="val 16667"/>
              </a:avLst>
            </a:prstGeom>
            <a:solidFill>
              <a:srgbClr val="4472C4">
                <a:alpha val="23921"/>
              </a:srgbClr>
            </a:solidFill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3"/>
            <p:cNvSpPr/>
            <p:nvPr/>
          </p:nvSpPr>
          <p:spPr>
            <a:xfrm>
              <a:off x="3198214" y="3364211"/>
              <a:ext cx="968400" cy="594000"/>
            </a:xfrm>
            <a:prstGeom prst="roundRect">
              <a:avLst>
                <a:gd name="adj" fmla="val 16667"/>
              </a:avLst>
            </a:prstGeom>
            <a:solidFill>
              <a:srgbClr val="4472C4">
                <a:alpha val="50980"/>
              </a:srgbClr>
            </a:solidFill>
            <a:ln w="12700" cap="flat" cmpd="sng">
              <a:solidFill>
                <a:srgbClr val="3153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3"/>
            <p:cNvSpPr/>
            <p:nvPr/>
          </p:nvSpPr>
          <p:spPr>
            <a:xfrm>
              <a:off x="3119687" y="3432030"/>
              <a:ext cx="968400" cy="5940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GB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Research Clouds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71" name="Google Shape;271;p13"/>
          <p:cNvCxnSpPr>
            <a:stCxn id="258" idx="2"/>
            <a:endCxn id="266" idx="2"/>
          </p:cNvCxnSpPr>
          <p:nvPr/>
        </p:nvCxnSpPr>
        <p:spPr>
          <a:xfrm rot="5400000" flipH="1">
            <a:off x="6412864" y="3513698"/>
            <a:ext cx="3600" cy="1528200"/>
          </a:xfrm>
          <a:prstGeom prst="bentConnector3">
            <a:avLst>
              <a:gd name="adj1" fmla="val -6350027"/>
            </a:avLst>
          </a:prstGeom>
          <a:noFill/>
          <a:ln w="12700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2" name="Google Shape;272;p13"/>
          <p:cNvCxnSpPr>
            <a:stCxn id="262" idx="2"/>
            <a:endCxn id="266" idx="2"/>
          </p:cNvCxnSpPr>
          <p:nvPr/>
        </p:nvCxnSpPr>
        <p:spPr>
          <a:xfrm rot="-5400000">
            <a:off x="4890771" y="3517171"/>
            <a:ext cx="900" cy="1518600"/>
          </a:xfrm>
          <a:prstGeom prst="bentConnector3">
            <a:avLst>
              <a:gd name="adj1" fmla="val -25400000"/>
            </a:avLst>
          </a:prstGeom>
          <a:noFill/>
          <a:ln w="12700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3" name="Google Shape;273;p13"/>
          <p:cNvCxnSpPr>
            <a:stCxn id="270" idx="2"/>
            <a:endCxn id="262" idx="2"/>
          </p:cNvCxnSpPr>
          <p:nvPr/>
        </p:nvCxnSpPr>
        <p:spPr>
          <a:xfrm rot="-5400000" flipH="1">
            <a:off x="3371095" y="3516077"/>
            <a:ext cx="3000" cy="1518600"/>
          </a:xfrm>
          <a:prstGeom prst="bentConnector3">
            <a:avLst>
              <a:gd name="adj1" fmla="val 7721466"/>
            </a:avLst>
          </a:prstGeom>
          <a:noFill/>
          <a:ln w="12700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74" name="Google Shape;274;p13"/>
          <p:cNvGrpSpPr/>
          <p:nvPr/>
        </p:nvGrpSpPr>
        <p:grpSpPr>
          <a:xfrm>
            <a:off x="4305098" y="2785154"/>
            <a:ext cx="2331423" cy="325740"/>
            <a:chOff x="4282104" y="2840926"/>
            <a:chExt cx="2331423" cy="325740"/>
          </a:xfrm>
        </p:grpSpPr>
        <p:pic>
          <p:nvPicPr>
            <p:cNvPr id="275" name="Google Shape;275;p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282104" y="2840926"/>
              <a:ext cx="366457" cy="3257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6" name="Google Shape;276;p13"/>
            <p:cNvSpPr txBox="1"/>
            <p:nvPr/>
          </p:nvSpPr>
          <p:spPr>
            <a:xfrm>
              <a:off x="4587010" y="2883138"/>
              <a:ext cx="2026517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GB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Federated Identity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7" name="Google Shape;277;p13"/>
          <p:cNvGrpSpPr/>
          <p:nvPr/>
        </p:nvGrpSpPr>
        <p:grpSpPr>
          <a:xfrm>
            <a:off x="2267031" y="2790797"/>
            <a:ext cx="1628399" cy="310118"/>
            <a:chOff x="3041867" y="2350767"/>
            <a:chExt cx="1628399" cy="310118"/>
          </a:xfrm>
        </p:grpSpPr>
        <p:pic>
          <p:nvPicPr>
            <p:cNvPr id="278" name="Google Shape;278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041867" y="2350767"/>
              <a:ext cx="348883" cy="3101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9" name="Google Shape;279;p13"/>
            <p:cNvSpPr txBox="1"/>
            <p:nvPr/>
          </p:nvSpPr>
          <p:spPr>
            <a:xfrm>
              <a:off x="3352276" y="2386110"/>
              <a:ext cx="1317990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GB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Federated Compute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0" name="Google Shape;280;p13"/>
          <p:cNvGrpSpPr/>
          <p:nvPr/>
        </p:nvGrpSpPr>
        <p:grpSpPr>
          <a:xfrm>
            <a:off x="6439323" y="2810285"/>
            <a:ext cx="1311663" cy="271142"/>
            <a:chOff x="6258791" y="2329809"/>
            <a:chExt cx="1311663" cy="271142"/>
          </a:xfrm>
        </p:grpSpPr>
        <p:sp>
          <p:nvSpPr>
            <p:cNvPr id="281" name="Google Shape;281;p13"/>
            <p:cNvSpPr txBox="1"/>
            <p:nvPr/>
          </p:nvSpPr>
          <p:spPr>
            <a:xfrm>
              <a:off x="6500930" y="2342270"/>
              <a:ext cx="1069524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GB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Federated Data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82" name="Google Shape;282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258791" y="2329809"/>
              <a:ext cx="271142" cy="27114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3" name="Google Shape;283;p13"/>
          <p:cNvSpPr/>
          <p:nvPr/>
        </p:nvSpPr>
        <p:spPr>
          <a:xfrm>
            <a:off x="6294945" y="1240068"/>
            <a:ext cx="1565769" cy="392400"/>
          </a:xfrm>
          <a:prstGeom prst="roundRect">
            <a:avLst>
              <a:gd name="adj" fmla="val 16667"/>
            </a:avLst>
          </a:prstGeom>
          <a:solidFill>
            <a:srgbClr val="31538F"/>
          </a:solidFill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86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Fundamental Science Data Space</a:t>
            </a:r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3"/>
          <p:cNvSpPr/>
          <p:nvPr/>
        </p:nvSpPr>
        <p:spPr>
          <a:xfrm>
            <a:off x="4212020" y="1240068"/>
            <a:ext cx="1565769" cy="392400"/>
          </a:xfrm>
          <a:prstGeom prst="roundRect">
            <a:avLst>
              <a:gd name="adj" fmla="val 16667"/>
            </a:avLst>
          </a:prstGeom>
          <a:solidFill>
            <a:srgbClr val="31538F"/>
          </a:solidFill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86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Health Data Space</a:t>
            </a:r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3"/>
          <p:cNvSpPr/>
          <p:nvPr/>
        </p:nvSpPr>
        <p:spPr>
          <a:xfrm>
            <a:off x="2129095" y="1240068"/>
            <a:ext cx="1565769" cy="392400"/>
          </a:xfrm>
          <a:prstGeom prst="roundRect">
            <a:avLst>
              <a:gd name="adj" fmla="val 16667"/>
            </a:avLst>
          </a:prstGeom>
          <a:solidFill>
            <a:srgbClr val="31538F"/>
          </a:solidFill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86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Green Deal Data Space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6" name="Google Shape;286;p13"/>
          <p:cNvCxnSpPr/>
          <p:nvPr/>
        </p:nvCxnSpPr>
        <p:spPr>
          <a:xfrm>
            <a:off x="54187" y="3403871"/>
            <a:ext cx="7999954" cy="0"/>
          </a:xfrm>
          <a:prstGeom prst="straightConnector1">
            <a:avLst/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7" name="Google Shape;287;p13"/>
          <p:cNvCxnSpPr/>
          <p:nvPr/>
        </p:nvCxnSpPr>
        <p:spPr>
          <a:xfrm rot="10800000" flipH="1">
            <a:off x="54187" y="1849251"/>
            <a:ext cx="7999954" cy="9898"/>
          </a:xfrm>
          <a:prstGeom prst="straightConnector1">
            <a:avLst/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8" name="Google Shape;288;p13"/>
          <p:cNvSpPr/>
          <p:nvPr/>
        </p:nvSpPr>
        <p:spPr>
          <a:xfrm>
            <a:off x="8280701" y="1126975"/>
            <a:ext cx="713143" cy="3388167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A1A1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EOSC portal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" name="Google Shape;289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79863" y="1886168"/>
            <a:ext cx="466780" cy="41490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13"/>
          <p:cNvSpPr txBox="1"/>
          <p:nvPr/>
        </p:nvSpPr>
        <p:spPr>
          <a:xfrm>
            <a:off x="8433499" y="2216768"/>
            <a:ext cx="959509" cy="2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EOSC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users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3"/>
          <p:cNvSpPr/>
          <p:nvPr/>
        </p:nvSpPr>
        <p:spPr>
          <a:xfrm>
            <a:off x="7898340" y="1197126"/>
            <a:ext cx="560366" cy="47933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3"/>
          <p:cNvSpPr/>
          <p:nvPr/>
        </p:nvSpPr>
        <p:spPr>
          <a:xfrm>
            <a:off x="7898340" y="2311460"/>
            <a:ext cx="560366" cy="47933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3"/>
          <p:cNvSpPr/>
          <p:nvPr/>
        </p:nvSpPr>
        <p:spPr>
          <a:xfrm>
            <a:off x="7898340" y="3574593"/>
            <a:ext cx="560366" cy="47933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3"/>
          <p:cNvSpPr/>
          <p:nvPr/>
        </p:nvSpPr>
        <p:spPr>
          <a:xfrm>
            <a:off x="1246326" y="1240069"/>
            <a:ext cx="709114" cy="303587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rgbClr val="7878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3"/>
          <p:cNvSpPr txBox="1"/>
          <p:nvPr/>
        </p:nvSpPr>
        <p:spPr>
          <a:xfrm rot="-5400000">
            <a:off x="117550" y="2438040"/>
            <a:ext cx="2966638" cy="639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Service Management, Tools, Processes, Policies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EFDA4B1-5FC9-43A0-AE2E-4FBD389F84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" y="508159"/>
            <a:ext cx="9144000" cy="3197370"/>
          </a:xfrm>
        </p:spPr>
        <p:txBody>
          <a:bodyPr/>
          <a:lstStyle/>
          <a:p>
            <a:pPr marL="101600" indent="0">
              <a:buNone/>
            </a:pPr>
            <a:r>
              <a:rPr lang="en-GB" sz="2400" dirty="0"/>
              <a:t>Allocation for communities within the project </a:t>
            </a:r>
            <a:r>
              <a:rPr lang="en-GB" sz="2400" b="1" u="sng" dirty="0"/>
              <a:t>AND</a:t>
            </a:r>
            <a:r>
              <a:rPr lang="en-GB" sz="2400" dirty="0"/>
              <a:t> for new EOSC users</a:t>
            </a:r>
            <a:endParaRPr lang="en-GB" sz="100" dirty="0"/>
          </a:p>
          <a:p>
            <a:r>
              <a:rPr lang="en-GB" dirty="0"/>
              <a:t>Increasing capacity (Cloud and HTC):</a:t>
            </a:r>
          </a:p>
          <a:p>
            <a:pPr marL="746125" lvl="1" indent="-174625"/>
            <a:r>
              <a:rPr lang="en-GB" b="1" dirty="0"/>
              <a:t>Phase 1 (month 1-10)</a:t>
            </a:r>
            <a:r>
              <a:rPr lang="en-GB" dirty="0"/>
              <a:t> ⇒ 13.8 Million CPU hours/41,300 GPU hours/7.5 PB/month</a:t>
            </a:r>
          </a:p>
          <a:p>
            <a:pPr marL="746125" lvl="1" indent="-174625"/>
            <a:r>
              <a:rPr lang="en-GB" b="1" dirty="0"/>
              <a:t>Phase 2 (month 11-20)</a:t>
            </a:r>
            <a:r>
              <a:rPr lang="en-GB" dirty="0"/>
              <a:t> ⇒ 27.6 Million CPU hours/83,000 GPU hours/15 PB/month</a:t>
            </a:r>
          </a:p>
          <a:p>
            <a:pPr marL="746125" lvl="1" indent="-174625"/>
            <a:r>
              <a:rPr lang="en-GB" b="1" dirty="0"/>
              <a:t>Phase 3 (month 21-30)</a:t>
            </a:r>
            <a:r>
              <a:rPr lang="en-GB" dirty="0"/>
              <a:t> ⇒ 41.4 Million CPU hours/124,000 GPU hours/23 PB/month</a:t>
            </a:r>
          </a:p>
          <a:p>
            <a:endParaRPr lang="en-GB" dirty="0"/>
          </a:p>
          <a:p>
            <a:r>
              <a:rPr lang="en-GB" b="1" dirty="0"/>
              <a:t>Mix of funding mechanisms</a:t>
            </a:r>
          </a:p>
          <a:p>
            <a:pPr marL="746125" lvl="1" indent="-174625"/>
            <a:r>
              <a:rPr lang="en-GB" dirty="0"/>
              <a:t>Virtual Access: </a:t>
            </a:r>
          </a:p>
          <a:p>
            <a:pPr marL="746125" lvl="1" indent="-174625"/>
            <a:endParaRPr lang="en-GB" dirty="0"/>
          </a:p>
          <a:p>
            <a:pPr marL="746125" lvl="1" indent="-174625"/>
            <a:r>
              <a:rPr lang="en-GB" dirty="0"/>
              <a:t>Grants enabling policy-based access (EGI Cloud Federation + new partners):</a:t>
            </a:r>
          </a:p>
          <a:p>
            <a:pPr marL="746125" lvl="1" indent="-174625"/>
            <a:endParaRPr lang="en-GB" dirty="0"/>
          </a:p>
          <a:p>
            <a:pPr marL="746125" lvl="1" indent="-174625"/>
            <a:endParaRPr lang="en-GB" dirty="0"/>
          </a:p>
          <a:p>
            <a:pPr marL="746125" lvl="1" indent="-174625"/>
            <a:r>
              <a:rPr lang="en-GB" dirty="0"/>
              <a:t>Pay-for-use: </a:t>
            </a:r>
          </a:p>
          <a:p>
            <a:pPr marL="746125" lvl="1" indent="-174625"/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BC3DD1-8A1D-4587-A198-385BD7A93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Hosting nodes – Cloud &amp; HTC</a:t>
            </a:r>
          </a:p>
        </p:txBody>
      </p:sp>
      <p:pic>
        <p:nvPicPr>
          <p:cNvPr id="2064" name="Picture 16" descr="INCD-NCG – IberGrid – IBERIAN GRID INFRASTRUCTURE">
            <a:extLst>
              <a:ext uri="{FF2B5EF4-FFF2-40B4-BE49-F238E27FC236}">
                <a16:creationId xmlns:a16="http://schemas.microsoft.com/office/drawing/2014/main" id="{3BE17E2F-9E73-436C-B368-E57EE7170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081" y="2930387"/>
            <a:ext cx="312568" cy="31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ESNET | CESNET logo">
            <a:extLst>
              <a:ext uri="{FF2B5EF4-FFF2-40B4-BE49-F238E27FC236}">
                <a16:creationId xmlns:a16="http://schemas.microsoft.com/office/drawing/2014/main" id="{6F66C89B-6916-4232-B0A8-ED90F2FCC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265" y="2943815"/>
            <a:ext cx="686134" cy="37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edcloud.eu">
            <a:extLst>
              <a:ext uri="{FF2B5EF4-FFF2-40B4-BE49-F238E27FC236}">
                <a16:creationId xmlns:a16="http://schemas.microsoft.com/office/drawing/2014/main" id="{8F547CC3-84DB-4C14-916D-2F879E0CA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708" y="3045920"/>
            <a:ext cx="894603" cy="17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FF965099-C73C-44CA-94D5-A4C2D625D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794" y="3029940"/>
            <a:ext cx="403166" cy="20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cientific and Technological Research Council of Turkey - Wikipedia">
            <a:extLst>
              <a:ext uri="{FF2B5EF4-FFF2-40B4-BE49-F238E27FC236}">
                <a16:creationId xmlns:a16="http://schemas.microsoft.com/office/drawing/2014/main" id="{1642B37B-198A-40AF-AC21-86DF4CC06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5" y="2867845"/>
            <a:ext cx="280970" cy="37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NRS Logo - CEFC">
            <a:extLst>
              <a:ext uri="{FF2B5EF4-FFF2-40B4-BE49-F238E27FC236}">
                <a16:creationId xmlns:a16="http://schemas.microsoft.com/office/drawing/2014/main" id="{AA1E9A8F-D86C-4D8E-8D3A-83E6069D7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443" y="2943815"/>
            <a:ext cx="316774" cy="31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DESY Logo Vector (.AI) Free Download">
            <a:extLst>
              <a:ext uri="{FF2B5EF4-FFF2-40B4-BE49-F238E27FC236}">
                <a16:creationId xmlns:a16="http://schemas.microsoft.com/office/drawing/2014/main" id="{8F1E5E79-BEE4-4398-965B-53D88E9B7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179" y="2970285"/>
            <a:ext cx="286098" cy="28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Job Administrative Managing Director (f/m/d) for Fair GmbH and GSI GmbH -  GSI Helmholtzzentrum für Schwerionenforschung / Facility for Antiproton and  Ion Research in Europe GmbH - ZEIT ONLINE Stellenmarkt">
            <a:extLst>
              <a:ext uri="{FF2B5EF4-FFF2-40B4-BE49-F238E27FC236}">
                <a16:creationId xmlns:a16="http://schemas.microsoft.com/office/drawing/2014/main" id="{4B33476F-5354-4D5C-801A-A34A0BDEC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478" y="2935125"/>
            <a:ext cx="591602" cy="28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omepage - Fraunhofer SCAI">
            <a:extLst>
              <a:ext uri="{FF2B5EF4-FFF2-40B4-BE49-F238E27FC236}">
                <a16:creationId xmlns:a16="http://schemas.microsoft.com/office/drawing/2014/main" id="{BD57AE7E-B3A8-4F0D-9BE9-402255FD5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472" y="3001029"/>
            <a:ext cx="717563" cy="20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Acknowledgements | userinfo.surfsara.nl">
            <a:extLst>
              <a:ext uri="{FF2B5EF4-FFF2-40B4-BE49-F238E27FC236}">
                <a16:creationId xmlns:a16="http://schemas.microsoft.com/office/drawing/2014/main" id="{BD4F61D7-01AA-4070-8E6E-00C1C1AD1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356" y="3332133"/>
            <a:ext cx="689890" cy="25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CESGA Logo Vector (.EPS) Free Download">
            <a:extLst>
              <a:ext uri="{FF2B5EF4-FFF2-40B4-BE49-F238E27FC236}">
                <a16:creationId xmlns:a16="http://schemas.microsoft.com/office/drawing/2014/main" id="{6E97BA15-972C-4DDC-8E67-2E2902CC7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945" y="3332133"/>
            <a:ext cx="706366" cy="28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logo CSIC » URBIOFIN Project">
            <a:extLst>
              <a:ext uri="{FF2B5EF4-FFF2-40B4-BE49-F238E27FC236}">
                <a16:creationId xmlns:a16="http://schemas.microsoft.com/office/drawing/2014/main" id="{12017423-2B34-4317-B715-8ADCDBB75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11" y="3328654"/>
            <a:ext cx="890704" cy="31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Logo ACK Cyfronet AGH">
            <a:extLst>
              <a:ext uri="{FF2B5EF4-FFF2-40B4-BE49-F238E27FC236}">
                <a16:creationId xmlns:a16="http://schemas.microsoft.com/office/drawing/2014/main" id="{58F5ABF9-8FD3-4F6A-B838-2674389D5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675" y="3312652"/>
            <a:ext cx="591602" cy="28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Institute of Information and Communication Technologies - BAS">
            <a:extLst>
              <a:ext uri="{FF2B5EF4-FFF2-40B4-BE49-F238E27FC236}">
                <a16:creationId xmlns:a16="http://schemas.microsoft.com/office/drawing/2014/main" id="{EEE88DF5-4451-4861-95BE-A33DCF004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277" y="3216819"/>
            <a:ext cx="686135" cy="36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36" descr="The “Horia Hulubei” National Institute of Physics and Nuclear Engineering ( IFIN-HH) - MHTC - MHTC">
            <a:extLst>
              <a:ext uri="{FF2B5EF4-FFF2-40B4-BE49-F238E27FC236}">
                <a16:creationId xmlns:a16="http://schemas.microsoft.com/office/drawing/2014/main" id="{4EB1247C-A64E-479F-A8DD-2D34120B5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716" y="3255005"/>
            <a:ext cx="443865" cy="44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6" name="Picture 38" descr="LIP">
            <a:extLst>
              <a:ext uri="{FF2B5EF4-FFF2-40B4-BE49-F238E27FC236}">
                <a16:creationId xmlns:a16="http://schemas.microsoft.com/office/drawing/2014/main" id="{ADA79F1D-83D4-4D9F-86DA-FE6F18574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014" y="3318014"/>
            <a:ext cx="369631" cy="24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oogle Shape;157;p7" descr="A close up of a logo&#10;&#10;Description automatically generated">
            <a:extLst>
              <a:ext uri="{FF2B5EF4-FFF2-40B4-BE49-F238E27FC236}">
                <a16:creationId xmlns:a16="http://schemas.microsoft.com/office/drawing/2014/main" id="{3544BF28-3ADB-4169-B003-9B2F84F6DCF3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2895878" y="3943273"/>
            <a:ext cx="254681" cy="271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58;p7" descr="A picture containing drawing&#10;&#10;Description automatically generated">
            <a:extLst>
              <a:ext uri="{FF2B5EF4-FFF2-40B4-BE49-F238E27FC236}">
                <a16:creationId xmlns:a16="http://schemas.microsoft.com/office/drawing/2014/main" id="{159B6525-90E5-4C18-81FD-5861031D83D2}"/>
              </a:ext>
            </a:extLst>
          </p:cNvPr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3408647" y="3982324"/>
            <a:ext cx="573882" cy="232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59;p7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C6A6EDE7-ED6B-406F-A1F0-39CF47BBD8AD}"/>
              </a:ext>
            </a:extLst>
          </p:cNvPr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2179270" y="3965628"/>
            <a:ext cx="506392" cy="228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8" name="Picture 40" descr="Epic Innolabs – EXCELLENCE IN PRODUCTION INFORMATICS AND CONTROL">
            <a:extLst>
              <a:ext uri="{FF2B5EF4-FFF2-40B4-BE49-F238E27FC236}">
                <a16:creationId xmlns:a16="http://schemas.microsoft.com/office/drawing/2014/main" id="{062E9888-4E70-4163-8878-2A3A3D6EB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413" y="3962039"/>
            <a:ext cx="756737" cy="25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0" name="Picture 42" descr="Technische Universität Wien – Wikipedia">
            <a:extLst>
              <a:ext uri="{FF2B5EF4-FFF2-40B4-BE49-F238E27FC236}">
                <a16:creationId xmlns:a16="http://schemas.microsoft.com/office/drawing/2014/main" id="{B6A061A8-8C4A-46A4-8F43-8680BBE6C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292" y="3978820"/>
            <a:ext cx="679310" cy="25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AC577A-B01B-4353-8302-88CDA1693731}"/>
              </a:ext>
            </a:extLst>
          </p:cNvPr>
          <p:cNvSpPr txBox="1"/>
          <p:nvPr/>
        </p:nvSpPr>
        <p:spPr>
          <a:xfrm>
            <a:off x="2226889" y="4257527"/>
            <a:ext cx="338234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00" i="1" dirty="0">
                <a:solidFill>
                  <a:schemeClr val="accent1"/>
                </a:solidFill>
              </a:rPr>
              <a:t>Moldova</a:t>
            </a:r>
            <a:endParaRPr lang="en-GB" sz="700" i="1" dirty="0">
              <a:solidFill>
                <a:schemeClr val="accent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345C9E-DAC9-4125-8574-FABC572A6D7F}"/>
              </a:ext>
            </a:extLst>
          </p:cNvPr>
          <p:cNvSpPr txBox="1"/>
          <p:nvPr/>
        </p:nvSpPr>
        <p:spPr>
          <a:xfrm>
            <a:off x="4390639" y="4250173"/>
            <a:ext cx="338234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00" i="1" dirty="0">
                <a:solidFill>
                  <a:schemeClr val="accent1"/>
                </a:solidFill>
              </a:rPr>
              <a:t>Hungary</a:t>
            </a:r>
            <a:endParaRPr lang="en-GB" sz="700" i="1" dirty="0">
              <a:solidFill>
                <a:schemeClr val="accent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83E5EF-6C40-4880-AA02-187C1A1C7EB3}"/>
              </a:ext>
            </a:extLst>
          </p:cNvPr>
          <p:cNvSpPr txBox="1"/>
          <p:nvPr/>
        </p:nvSpPr>
        <p:spPr>
          <a:xfrm>
            <a:off x="3537498" y="4257006"/>
            <a:ext cx="318998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00" i="1" dirty="0">
                <a:solidFill>
                  <a:schemeClr val="accent1"/>
                </a:solidFill>
              </a:rPr>
              <a:t>Georgia</a:t>
            </a:r>
            <a:endParaRPr lang="en-GB" sz="700" i="1" dirty="0">
              <a:solidFill>
                <a:schemeClr val="accent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C784E7-52B7-4950-9098-33EA1F9224FA}"/>
              </a:ext>
            </a:extLst>
          </p:cNvPr>
          <p:cNvSpPr txBox="1"/>
          <p:nvPr/>
        </p:nvSpPr>
        <p:spPr>
          <a:xfrm>
            <a:off x="2903794" y="4250173"/>
            <a:ext cx="238848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00" i="1" dirty="0">
                <a:solidFill>
                  <a:schemeClr val="accent1"/>
                </a:solidFill>
              </a:rPr>
              <a:t>Latvia</a:t>
            </a:r>
            <a:endParaRPr lang="en-GB" sz="700" i="1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9A7DEB-C70A-49E2-8414-BA7BD4901375}"/>
              </a:ext>
            </a:extLst>
          </p:cNvPr>
          <p:cNvSpPr txBox="1"/>
          <p:nvPr/>
        </p:nvSpPr>
        <p:spPr>
          <a:xfrm>
            <a:off x="5292485" y="4271776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00" i="1" dirty="0">
                <a:solidFill>
                  <a:schemeClr val="accent1"/>
                </a:solidFill>
              </a:rPr>
              <a:t>Austria</a:t>
            </a:r>
            <a:endParaRPr lang="en-GB" sz="700" i="1" dirty="0">
              <a:solidFill>
                <a:schemeClr val="accent1"/>
              </a:solidFill>
            </a:endParaRPr>
          </a:p>
        </p:txBody>
      </p:sp>
      <p:pic>
        <p:nvPicPr>
          <p:cNvPr id="2094" name="Picture 46" descr="CloudFerro | Cutting-edge cloud computing services">
            <a:extLst>
              <a:ext uri="{FF2B5EF4-FFF2-40B4-BE49-F238E27FC236}">
                <a16:creationId xmlns:a16="http://schemas.microsoft.com/office/drawing/2014/main" id="{63F6A847-6F2A-44D2-A2DC-5295A9DBA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402" y="4572795"/>
            <a:ext cx="1052327" cy="28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6" name="Picture 48" descr="T-Systems Symposium 2019">
            <a:extLst>
              <a:ext uri="{FF2B5EF4-FFF2-40B4-BE49-F238E27FC236}">
                <a16:creationId xmlns:a16="http://schemas.microsoft.com/office/drawing/2014/main" id="{9B3506FE-6753-4E4C-9DEF-3ABE480BF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883" y="4639712"/>
            <a:ext cx="1152525" cy="24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oogle Shape;153;p7" descr="Screen Shot 2015-05-18 at 01.59.22.png">
            <a:extLst>
              <a:ext uri="{FF2B5EF4-FFF2-40B4-BE49-F238E27FC236}">
                <a16:creationId xmlns:a16="http://schemas.microsoft.com/office/drawing/2014/main" id="{9C091E87-5E37-432E-A79C-A9536AA9DE1A}"/>
              </a:ext>
            </a:extLst>
          </p:cNvPr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5924262" y="3962039"/>
            <a:ext cx="581228" cy="315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55;p7" descr="A close up of a logo&#10;&#10;Description automatically generated">
            <a:extLst>
              <a:ext uri="{FF2B5EF4-FFF2-40B4-BE49-F238E27FC236}">
                <a16:creationId xmlns:a16="http://schemas.microsoft.com/office/drawing/2014/main" id="{C572D35D-7894-4984-AF60-1BA92E2C24E3}"/>
              </a:ext>
            </a:extLst>
          </p:cNvPr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6618758" y="3988003"/>
            <a:ext cx="681699" cy="19704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F7C37A6-B6D2-421F-AB8B-FACF5F1ADEEB}"/>
              </a:ext>
            </a:extLst>
          </p:cNvPr>
          <p:cNvSpPr txBox="1"/>
          <p:nvPr/>
        </p:nvSpPr>
        <p:spPr>
          <a:xfrm>
            <a:off x="6063500" y="4280136"/>
            <a:ext cx="182742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00" i="1" dirty="0">
                <a:solidFill>
                  <a:schemeClr val="accent1"/>
                </a:solidFill>
              </a:rPr>
              <a:t>USA</a:t>
            </a:r>
            <a:endParaRPr lang="en-GB" sz="700" i="1" dirty="0">
              <a:solidFill>
                <a:schemeClr val="accent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45E04A-C8F0-4901-BF67-ED4C3E466BB3}"/>
              </a:ext>
            </a:extLst>
          </p:cNvPr>
          <p:cNvSpPr txBox="1"/>
          <p:nvPr/>
        </p:nvSpPr>
        <p:spPr>
          <a:xfrm>
            <a:off x="6832754" y="4271776"/>
            <a:ext cx="232436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00" i="1" dirty="0">
                <a:solidFill>
                  <a:schemeClr val="accent1"/>
                </a:solidFill>
              </a:rPr>
              <a:t>China</a:t>
            </a:r>
            <a:endParaRPr lang="en-GB" sz="700" i="1" dirty="0">
              <a:solidFill>
                <a:schemeClr val="accent1"/>
              </a:solidFill>
            </a:endParaRPr>
          </a:p>
        </p:txBody>
      </p:sp>
      <p:pic>
        <p:nvPicPr>
          <p:cNvPr id="2098" name="Picture 50" descr="IDIA – UWC Astrophysics">
            <a:extLst>
              <a:ext uri="{FF2B5EF4-FFF2-40B4-BE49-F238E27FC236}">
                <a16:creationId xmlns:a16="http://schemas.microsoft.com/office/drawing/2014/main" id="{DD2D0D24-A0F0-4D58-B3CE-17FCA8B59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525" y="3965382"/>
            <a:ext cx="409020" cy="31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4242632-F984-44D4-A85A-E9323122DCC0}"/>
              </a:ext>
            </a:extLst>
          </p:cNvPr>
          <p:cNvSpPr txBox="1"/>
          <p:nvPr/>
        </p:nvSpPr>
        <p:spPr>
          <a:xfrm>
            <a:off x="7356236" y="4280136"/>
            <a:ext cx="488916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00" i="1" dirty="0">
                <a:solidFill>
                  <a:schemeClr val="accent1"/>
                </a:solidFill>
              </a:rPr>
              <a:t>South Africa</a:t>
            </a:r>
            <a:endParaRPr lang="en-GB" sz="700" i="1" dirty="0">
              <a:solidFill>
                <a:schemeClr val="accent1"/>
              </a:solidFill>
            </a:endParaRPr>
          </a:p>
        </p:txBody>
      </p:sp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id="{FC75B5BA-49C4-41CF-8B3C-DDA53CD01C12}"/>
              </a:ext>
            </a:extLst>
          </p:cNvPr>
          <p:cNvSpPr/>
          <p:nvPr/>
        </p:nvSpPr>
        <p:spPr>
          <a:xfrm>
            <a:off x="7808545" y="2467152"/>
            <a:ext cx="1223375" cy="503133"/>
          </a:xfrm>
          <a:prstGeom prst="wedgeRectCallout">
            <a:avLst>
              <a:gd name="adj1" fmla="val -64551"/>
              <a:gd name="adj2" fmla="val 1122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Diverse locations</a:t>
            </a:r>
            <a:br>
              <a:rPr lang="en-US" sz="1050" dirty="0"/>
            </a:br>
            <a:r>
              <a:rPr lang="en-US" sz="1050" dirty="0"/>
              <a:t>AND</a:t>
            </a:r>
            <a:br>
              <a:rPr lang="en-US" sz="1050" dirty="0"/>
            </a:br>
            <a:r>
              <a:rPr lang="en-US" sz="1050" dirty="0"/>
              <a:t>compute flavors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3501430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6AB929-BCD5-4D7C-8112-239F63EDE7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645" y="552239"/>
            <a:ext cx="8754341" cy="3197370"/>
          </a:xfrm>
        </p:spPr>
        <p:txBody>
          <a:bodyPr/>
          <a:lstStyle/>
          <a:p>
            <a:r>
              <a:rPr lang="en-US" b="1" dirty="0"/>
              <a:t>Objective: </a:t>
            </a:r>
            <a:r>
              <a:rPr lang="en-US" dirty="0"/>
              <a:t>Interoperability guidelines for HPC systems with the EOSC Cloud Compute platform</a:t>
            </a:r>
          </a:p>
          <a:p>
            <a:pPr lvl="1"/>
            <a:r>
              <a:rPr lang="en-US" dirty="0"/>
              <a:t>Best ways  to present HPC systems via the EOSC portal</a:t>
            </a:r>
          </a:p>
          <a:p>
            <a:pPr lvl="1"/>
            <a:r>
              <a:rPr lang="en-GB" dirty="0"/>
              <a:t>Best ways for user interaction (AAI, containers, accounting, helpdesk, …)</a:t>
            </a:r>
          </a:p>
          <a:p>
            <a:pPr lvl="1"/>
            <a:r>
              <a:rPr lang="en-GB" dirty="0"/>
              <a:t>Hybrid workflow support</a:t>
            </a:r>
          </a:p>
          <a:p>
            <a:pPr lvl="1"/>
            <a:r>
              <a:rPr lang="en-GB" dirty="0"/>
              <a:t>Organising HPC user support in EOSC</a:t>
            </a:r>
          </a:p>
          <a:p>
            <a:r>
              <a:rPr lang="en-GB" b="1" dirty="0"/>
              <a:t>Activities:</a:t>
            </a:r>
          </a:p>
          <a:p>
            <a:pPr lvl="1"/>
            <a:r>
              <a:rPr lang="en-GB" dirty="0"/>
              <a:t>Pilot sites: </a:t>
            </a:r>
          </a:p>
          <a:p>
            <a:pPr lvl="1"/>
            <a:r>
              <a:rPr lang="en-GB" dirty="0"/>
              <a:t>Scientific validation: </a:t>
            </a:r>
            <a:endParaRPr lang="en-US" dirty="0"/>
          </a:p>
          <a:p>
            <a:pPr lvl="2"/>
            <a:r>
              <a:rPr lang="en-US" dirty="0"/>
              <a:t>Extreme Light Infrastructure (Nuclear Physics)</a:t>
            </a:r>
          </a:p>
          <a:p>
            <a:pPr lvl="2"/>
            <a:r>
              <a:rPr lang="en-US" dirty="0"/>
              <a:t>High Energy Physics</a:t>
            </a:r>
          </a:p>
          <a:p>
            <a:pPr lvl="2"/>
            <a:r>
              <a:rPr lang="en-GB" dirty="0"/>
              <a:t>Earth System Modelling (Climate research)</a:t>
            </a:r>
          </a:p>
          <a:p>
            <a:pPr lvl="2"/>
            <a:r>
              <a:rPr lang="en-GB" dirty="0"/>
              <a:t>PROMINENCE Fusion physics</a:t>
            </a:r>
          </a:p>
          <a:p>
            <a:pPr lvl="1"/>
            <a:r>
              <a:rPr lang="en-GB" dirty="0"/>
              <a:t>Coordination with broader HPC landscape: 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4A5902-C393-4C69-91AE-993AAC334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HPC infrastructure</a:t>
            </a:r>
            <a:endParaRPr lang="en-GB" dirty="0"/>
          </a:p>
        </p:txBody>
      </p:sp>
      <p:pic>
        <p:nvPicPr>
          <p:cNvPr id="6" name="Picture 8" descr="Scientific and Technological Research Council of Turkey - Wikipedia">
            <a:extLst>
              <a:ext uri="{FF2B5EF4-FFF2-40B4-BE49-F238E27FC236}">
                <a16:creationId xmlns:a16="http://schemas.microsoft.com/office/drawing/2014/main" id="{121F9415-CD83-43CC-95DB-54B21BD43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05" y="2738015"/>
            <a:ext cx="280970" cy="37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4" descr="CESGA Logo Vector (.EPS) Free Download">
            <a:extLst>
              <a:ext uri="{FF2B5EF4-FFF2-40B4-BE49-F238E27FC236}">
                <a16:creationId xmlns:a16="http://schemas.microsoft.com/office/drawing/2014/main" id="{BC7FBBCD-D42C-476E-B577-94B8CD5F7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145" y="2815269"/>
            <a:ext cx="706366" cy="28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2" descr="Institute of Information and Communication Technologies - BAS">
            <a:extLst>
              <a:ext uri="{FF2B5EF4-FFF2-40B4-BE49-F238E27FC236}">
                <a16:creationId xmlns:a16="http://schemas.microsoft.com/office/drawing/2014/main" id="{125C9317-8DFA-4D42-B490-729E70B80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869" y="2705996"/>
            <a:ext cx="686135" cy="36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8" descr="LIP">
            <a:extLst>
              <a:ext uri="{FF2B5EF4-FFF2-40B4-BE49-F238E27FC236}">
                <a16:creationId xmlns:a16="http://schemas.microsoft.com/office/drawing/2014/main" id="{CE25CCCD-8B52-40E4-894F-F56526DBA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527" y="2822156"/>
            <a:ext cx="369631" cy="24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ELI NP - Home | Facebook">
            <a:extLst>
              <a:ext uri="{FF2B5EF4-FFF2-40B4-BE49-F238E27FC236}">
                <a16:creationId xmlns:a16="http://schemas.microsoft.com/office/drawing/2014/main" id="{C68D11E6-730D-4920-8E4E-019AECAFE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158" y="3372642"/>
            <a:ext cx="376967" cy="37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ERN – European Organization for Nuclear Research Logo [EPS-PDF] | Cern logo,  Physics, Large hadron collider">
            <a:extLst>
              <a:ext uri="{FF2B5EF4-FFF2-40B4-BE49-F238E27FC236}">
                <a16:creationId xmlns:a16="http://schemas.microsoft.com/office/drawing/2014/main" id="{6F26903F-1FD0-4ADA-81DF-B4805F232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13" y="3696043"/>
            <a:ext cx="302730" cy="29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MCC Foundation">
            <a:extLst>
              <a:ext uri="{FF2B5EF4-FFF2-40B4-BE49-F238E27FC236}">
                <a16:creationId xmlns:a16="http://schemas.microsoft.com/office/drawing/2014/main" id="{8B6E0372-4FB6-4305-BEEE-B99AF91FA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297" y="3975803"/>
            <a:ext cx="807680" cy="29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UKAEA - Oxford Engineering">
            <a:extLst>
              <a:ext uri="{FF2B5EF4-FFF2-40B4-BE49-F238E27FC236}">
                <a16:creationId xmlns:a16="http://schemas.microsoft.com/office/drawing/2014/main" id="{2AB4FDF9-569E-4F45-A41A-ADA89C873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826" y="4186120"/>
            <a:ext cx="375111" cy="37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uroCC project">
            <a:extLst>
              <a:ext uri="{FF2B5EF4-FFF2-40B4-BE49-F238E27FC236}">
                <a16:creationId xmlns:a16="http://schemas.microsoft.com/office/drawing/2014/main" id="{30929155-E9EA-4D54-B8C3-8A8B054EF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201" y="4464203"/>
            <a:ext cx="379887" cy="37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EuroHPC Joint Undertaking | LinkedIn">
            <a:extLst>
              <a:ext uri="{FF2B5EF4-FFF2-40B4-BE49-F238E27FC236}">
                <a16:creationId xmlns:a16="http://schemas.microsoft.com/office/drawing/2014/main" id="{B74C40B3-765E-402E-A152-07586B831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297" y="4341233"/>
            <a:ext cx="625828" cy="62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F0493EA5-0934-4D4E-95C3-D94E7AB35A26}"/>
              </a:ext>
            </a:extLst>
          </p:cNvPr>
          <p:cNvSpPr/>
          <p:nvPr/>
        </p:nvSpPr>
        <p:spPr>
          <a:xfrm>
            <a:off x="7148023" y="2150924"/>
            <a:ext cx="1521521" cy="503133"/>
          </a:xfrm>
          <a:prstGeom prst="wedgeRectCallout">
            <a:avLst>
              <a:gd name="adj1" fmla="val 540"/>
              <a:gd name="adj2" fmla="val -1140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Benefitting from the EGI federation capabilities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2472445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0632B1-BF01-4E5F-B84B-67FD35132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and platforms</a:t>
            </a:r>
            <a:endParaRPr lang="en-GB" dirty="0"/>
          </a:p>
        </p:txBody>
      </p:sp>
      <p:pic>
        <p:nvPicPr>
          <p:cNvPr id="8" name="Picture 16" descr="INCD-NCG – IberGrid – IBERIAN GRID INFRASTRUCTURE">
            <a:extLst>
              <a:ext uri="{FF2B5EF4-FFF2-40B4-BE49-F238E27FC236}">
                <a16:creationId xmlns:a16="http://schemas.microsoft.com/office/drawing/2014/main" id="{8AB857D1-586F-4708-9F9A-483D60911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899" y="3111901"/>
            <a:ext cx="312568" cy="31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ESNET | CESNET logo">
            <a:extLst>
              <a:ext uri="{FF2B5EF4-FFF2-40B4-BE49-F238E27FC236}">
                <a16:creationId xmlns:a16="http://schemas.microsoft.com/office/drawing/2014/main" id="{2CD5D1BC-3DEC-4FC9-A10C-9ED1A85AE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83" y="3125329"/>
            <a:ext cx="686134" cy="37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fedcloud.eu">
            <a:extLst>
              <a:ext uri="{FF2B5EF4-FFF2-40B4-BE49-F238E27FC236}">
                <a16:creationId xmlns:a16="http://schemas.microsoft.com/office/drawing/2014/main" id="{18F1F0F5-69B4-4E52-A3D0-36FBCB131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26" y="3227434"/>
            <a:ext cx="894603" cy="17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FBF98626-13CF-4FA1-A234-0E6C7A4FA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12" y="3211454"/>
            <a:ext cx="403166" cy="20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Scientific and Technological Research Council of Turkey - Wikipedia">
            <a:extLst>
              <a:ext uri="{FF2B5EF4-FFF2-40B4-BE49-F238E27FC236}">
                <a16:creationId xmlns:a16="http://schemas.microsoft.com/office/drawing/2014/main" id="{A7EDFED5-0FAC-4B18-B2DB-0E7D4B405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423" y="3049359"/>
            <a:ext cx="280970" cy="37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CNRS Logo - CEFC">
            <a:extLst>
              <a:ext uri="{FF2B5EF4-FFF2-40B4-BE49-F238E27FC236}">
                <a16:creationId xmlns:a16="http://schemas.microsoft.com/office/drawing/2014/main" id="{48694D71-5A83-4D9D-9549-F5D7674EB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261" y="3125329"/>
            <a:ext cx="316774" cy="31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DESY Logo Vector (.AI) Free Download">
            <a:extLst>
              <a:ext uri="{FF2B5EF4-FFF2-40B4-BE49-F238E27FC236}">
                <a16:creationId xmlns:a16="http://schemas.microsoft.com/office/drawing/2014/main" id="{EA40DB9E-DE10-488A-8C1C-6629B719E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997" y="3151799"/>
            <a:ext cx="286098" cy="28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4" descr="Job Administrative Managing Director (f/m/d) for Fair GmbH and GSI GmbH -  GSI Helmholtzzentrum für Schwerionenforschung / Facility for Antiproton and  Ion Research in Europe GmbH - ZEIT ONLINE Stellenmarkt">
            <a:extLst>
              <a:ext uri="{FF2B5EF4-FFF2-40B4-BE49-F238E27FC236}">
                <a16:creationId xmlns:a16="http://schemas.microsoft.com/office/drawing/2014/main" id="{E2A0F094-AD30-41CA-8D5F-1543A0313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296" y="3116639"/>
            <a:ext cx="591602" cy="28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8" descr="Homepage - Fraunhofer SCAI">
            <a:extLst>
              <a:ext uri="{FF2B5EF4-FFF2-40B4-BE49-F238E27FC236}">
                <a16:creationId xmlns:a16="http://schemas.microsoft.com/office/drawing/2014/main" id="{4841BC53-21B9-4511-9CD3-BAD7099A4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290" y="3182543"/>
            <a:ext cx="717563" cy="20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0" descr="Acknowledgements | userinfo.surfsara.nl">
            <a:extLst>
              <a:ext uri="{FF2B5EF4-FFF2-40B4-BE49-F238E27FC236}">
                <a16:creationId xmlns:a16="http://schemas.microsoft.com/office/drawing/2014/main" id="{D7EE7710-32BC-4656-BEDA-A677CAD93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74" y="3513647"/>
            <a:ext cx="689890" cy="25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4" descr="CESGA Logo Vector (.EPS) Free Download">
            <a:extLst>
              <a:ext uri="{FF2B5EF4-FFF2-40B4-BE49-F238E27FC236}">
                <a16:creationId xmlns:a16="http://schemas.microsoft.com/office/drawing/2014/main" id="{83083F8C-7AAE-4D7E-8857-39CD02060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763" y="3513647"/>
            <a:ext cx="706366" cy="28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8" descr="logo CSIC » URBIOFIN Project">
            <a:extLst>
              <a:ext uri="{FF2B5EF4-FFF2-40B4-BE49-F238E27FC236}">
                <a16:creationId xmlns:a16="http://schemas.microsoft.com/office/drawing/2014/main" id="{78B37C9C-60C2-4343-8DD6-3DA3050D1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829" y="3510168"/>
            <a:ext cx="890704" cy="31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0" descr="Logo ACK Cyfronet AGH">
            <a:extLst>
              <a:ext uri="{FF2B5EF4-FFF2-40B4-BE49-F238E27FC236}">
                <a16:creationId xmlns:a16="http://schemas.microsoft.com/office/drawing/2014/main" id="{B8E6B701-43CF-4F1B-B521-5F188858D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493" y="3494166"/>
            <a:ext cx="591602" cy="28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2" descr="Institute of Information and Communication Technologies - BAS">
            <a:extLst>
              <a:ext uri="{FF2B5EF4-FFF2-40B4-BE49-F238E27FC236}">
                <a16:creationId xmlns:a16="http://schemas.microsoft.com/office/drawing/2014/main" id="{516D91F7-0A45-4C35-B140-7D019B9E3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095" y="3398333"/>
            <a:ext cx="686135" cy="36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6" descr="The “Horia Hulubei” National Institute of Physics and Nuclear Engineering ( IFIN-HH) - MHTC - MHTC">
            <a:extLst>
              <a:ext uri="{FF2B5EF4-FFF2-40B4-BE49-F238E27FC236}">
                <a16:creationId xmlns:a16="http://schemas.microsoft.com/office/drawing/2014/main" id="{5374D719-0E58-43C0-B41E-63F133F09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534" y="3436519"/>
            <a:ext cx="443865" cy="44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8" descr="LIP">
            <a:extLst>
              <a:ext uri="{FF2B5EF4-FFF2-40B4-BE49-F238E27FC236}">
                <a16:creationId xmlns:a16="http://schemas.microsoft.com/office/drawing/2014/main" id="{0E5C0397-8511-4653-90FD-FEF13C134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832" y="3499528"/>
            <a:ext cx="369631" cy="24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Google Shape;157;p7" descr="A close up of a logo&#10;&#10;Description automatically generated">
            <a:extLst>
              <a:ext uri="{FF2B5EF4-FFF2-40B4-BE49-F238E27FC236}">
                <a16:creationId xmlns:a16="http://schemas.microsoft.com/office/drawing/2014/main" id="{DC9A69A8-7AE8-4A17-B8E3-FA6E9D9388A0}"/>
              </a:ext>
            </a:extLst>
          </p:cNvPr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826105" y="3926235"/>
            <a:ext cx="254681" cy="271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158;p7" descr="A picture containing drawing&#10;&#10;Description automatically generated">
            <a:extLst>
              <a:ext uri="{FF2B5EF4-FFF2-40B4-BE49-F238E27FC236}">
                <a16:creationId xmlns:a16="http://schemas.microsoft.com/office/drawing/2014/main" id="{D3588BFB-F08E-414D-A99F-DA8B10EEBEA7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1338874" y="3965286"/>
            <a:ext cx="573882" cy="232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159;p7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4E1D6AC4-AB94-426D-BE6C-0916B28BB26B}"/>
              </a:ext>
            </a:extLst>
          </p:cNvPr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109497" y="3948590"/>
            <a:ext cx="506392" cy="228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Picture 40" descr="Epic Innolabs – EXCELLENCE IN PRODUCTION INFORMATICS AND CONTROL">
            <a:extLst>
              <a:ext uri="{FF2B5EF4-FFF2-40B4-BE49-F238E27FC236}">
                <a16:creationId xmlns:a16="http://schemas.microsoft.com/office/drawing/2014/main" id="{34E60839-DE18-4BD7-91F3-B1C68001A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640" y="3945001"/>
            <a:ext cx="756737" cy="25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2" descr="Technische Universität Wien – Wikipedia">
            <a:extLst>
              <a:ext uri="{FF2B5EF4-FFF2-40B4-BE49-F238E27FC236}">
                <a16:creationId xmlns:a16="http://schemas.microsoft.com/office/drawing/2014/main" id="{A21D9C53-CA87-4EC3-B3B0-9466C0940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519" y="3961782"/>
            <a:ext cx="679310" cy="25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6" descr="CloudFerro | Cutting-edge cloud computing services">
            <a:extLst>
              <a:ext uri="{FF2B5EF4-FFF2-40B4-BE49-F238E27FC236}">
                <a16:creationId xmlns:a16="http://schemas.microsoft.com/office/drawing/2014/main" id="{2835FA7B-59FA-4B27-B37F-9DF59BBED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012" y="4236087"/>
            <a:ext cx="1052327" cy="28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8" descr="T-Systems Symposium 2019">
            <a:extLst>
              <a:ext uri="{FF2B5EF4-FFF2-40B4-BE49-F238E27FC236}">
                <a16:creationId xmlns:a16="http://schemas.microsoft.com/office/drawing/2014/main" id="{7DB5193F-8E7F-4743-8BAF-63CF3DD7E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493" y="4303004"/>
            <a:ext cx="1152525" cy="24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Google Shape;153;p7" descr="Screen Shot 2015-05-18 at 01.59.22.png">
            <a:extLst>
              <a:ext uri="{FF2B5EF4-FFF2-40B4-BE49-F238E27FC236}">
                <a16:creationId xmlns:a16="http://schemas.microsoft.com/office/drawing/2014/main" id="{EFA4F2B2-47DA-418F-B1B5-EFE9F09E2F2B}"/>
              </a:ext>
            </a:extLst>
          </p:cNvPr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3854489" y="3945001"/>
            <a:ext cx="581228" cy="315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155;p7" descr="A close up of a logo&#10;&#10;Description automatically generated">
            <a:extLst>
              <a:ext uri="{FF2B5EF4-FFF2-40B4-BE49-F238E27FC236}">
                <a16:creationId xmlns:a16="http://schemas.microsoft.com/office/drawing/2014/main" id="{2BABB8B2-7DDE-4384-86A5-8B30C4C8C45C}"/>
              </a:ext>
            </a:extLst>
          </p:cNvPr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4548985" y="3970965"/>
            <a:ext cx="681699" cy="197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Picture 50" descr="IDIA – UWC Astrophysics">
            <a:extLst>
              <a:ext uri="{FF2B5EF4-FFF2-40B4-BE49-F238E27FC236}">
                <a16:creationId xmlns:a16="http://schemas.microsoft.com/office/drawing/2014/main" id="{AA78E714-6352-44AE-9E4B-C8C5E9CFD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752" y="3948344"/>
            <a:ext cx="409020" cy="31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D07C6957-2786-4922-8E19-D9844148C889}"/>
              </a:ext>
            </a:extLst>
          </p:cNvPr>
          <p:cNvSpPr/>
          <p:nvPr/>
        </p:nvSpPr>
        <p:spPr>
          <a:xfrm>
            <a:off x="5951980" y="3072035"/>
            <a:ext cx="2656935" cy="794427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Additional EGI federated sites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0A79C011-6BFB-445B-A2D1-2041F9934920}"/>
              </a:ext>
            </a:extLst>
          </p:cNvPr>
          <p:cNvSpPr/>
          <p:nvPr/>
        </p:nvSpPr>
        <p:spPr>
          <a:xfrm>
            <a:off x="5951981" y="3967353"/>
            <a:ext cx="2656935" cy="794427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Additional peer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infrastructure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partners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F9565737-9C84-4C12-BFC6-88C2ACDBB7C1}"/>
              </a:ext>
            </a:extLst>
          </p:cNvPr>
          <p:cNvSpPr/>
          <p:nvPr/>
        </p:nvSpPr>
        <p:spPr>
          <a:xfrm>
            <a:off x="157116" y="778369"/>
            <a:ext cx="8710839" cy="59458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Resource brokering and allocation process</a:t>
            </a:r>
          </a:p>
          <a:p>
            <a:pPr algn="ctr"/>
            <a:r>
              <a:rPr lang="en-US" dirty="0"/>
              <a:t>(Service Level Management)</a:t>
            </a:r>
            <a:endParaRPr lang="en-GB" dirty="0"/>
          </a:p>
        </p:txBody>
      </p:sp>
      <p:pic>
        <p:nvPicPr>
          <p:cNvPr id="5128" name="Picture 8" descr="FitSM Foundation training course is for new service management pros">
            <a:extLst>
              <a:ext uri="{FF2B5EF4-FFF2-40B4-BE49-F238E27FC236}">
                <a16:creationId xmlns:a16="http://schemas.microsoft.com/office/drawing/2014/main" id="{5123B8F7-D82E-4E19-90AB-EAF899489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6915">
            <a:off x="114897" y="706920"/>
            <a:ext cx="452373" cy="45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Google Shape;154;p7">
            <a:extLst>
              <a:ext uri="{FF2B5EF4-FFF2-40B4-BE49-F238E27FC236}">
                <a16:creationId xmlns:a16="http://schemas.microsoft.com/office/drawing/2014/main" id="{AF397CBE-5203-4CFB-B86E-9AA6F5AEF454}"/>
              </a:ext>
            </a:extLst>
          </p:cNvPr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7811952" y="4455880"/>
            <a:ext cx="725156" cy="275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156;p7">
            <a:extLst>
              <a:ext uri="{FF2B5EF4-FFF2-40B4-BE49-F238E27FC236}">
                <a16:creationId xmlns:a16="http://schemas.microsoft.com/office/drawing/2014/main" id="{9F32E714-1FFE-44DE-AF4E-87BBBE4E3BA4}"/>
              </a:ext>
            </a:extLst>
          </p:cNvPr>
          <p:cNvPicPr preferRelativeResize="0"/>
          <p:nvPr/>
        </p:nvPicPr>
        <p:blipFill rotWithShape="1">
          <a:blip r:embed="rId30">
            <a:alphaModFix/>
          </a:blip>
          <a:srcRect l="35834" t="21629" r="33959" b="45340"/>
          <a:stretch/>
        </p:blipFill>
        <p:spPr>
          <a:xfrm>
            <a:off x="8179966" y="4009302"/>
            <a:ext cx="375126" cy="230666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Rectangle 89">
            <a:extLst>
              <a:ext uri="{FF2B5EF4-FFF2-40B4-BE49-F238E27FC236}">
                <a16:creationId xmlns:a16="http://schemas.microsoft.com/office/drawing/2014/main" id="{C06AFD61-4337-414D-81E0-CD95943AC7BA}"/>
              </a:ext>
            </a:extLst>
          </p:cNvPr>
          <p:cNvSpPr/>
          <p:nvPr/>
        </p:nvSpPr>
        <p:spPr>
          <a:xfrm>
            <a:off x="157116" y="2609674"/>
            <a:ext cx="8710838" cy="36375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Authentication-authorization infrastructure (Check-in)</a:t>
            </a:r>
            <a:endParaRPr lang="en-GB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DC99040F-4A38-4387-BBBF-3E55FE8532B0}"/>
              </a:ext>
            </a:extLst>
          </p:cNvPr>
          <p:cNvSpPr/>
          <p:nvPr/>
        </p:nvSpPr>
        <p:spPr>
          <a:xfrm>
            <a:off x="157115" y="2061706"/>
            <a:ext cx="4278601" cy="466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Application/workload management </a:t>
            </a:r>
            <a:br>
              <a:rPr lang="en-US" dirty="0"/>
            </a:br>
            <a:r>
              <a:rPr lang="en-US" sz="1100" dirty="0"/>
              <a:t>(CVMFS, </a:t>
            </a:r>
            <a:r>
              <a:rPr lang="en-US" sz="1100" dirty="0" err="1"/>
              <a:t>AppDB</a:t>
            </a:r>
            <a:r>
              <a:rPr lang="en-US" sz="1100" dirty="0"/>
              <a:t>, DIRAC, DEEP, DODAS, INDIGO-PaaS) </a:t>
            </a:r>
            <a:endParaRPr lang="en-GB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7BD661F7-0D7B-44E3-AC89-2EF054E8271F}"/>
              </a:ext>
            </a:extLst>
          </p:cNvPr>
          <p:cNvSpPr/>
          <p:nvPr/>
        </p:nvSpPr>
        <p:spPr>
          <a:xfrm>
            <a:off x="4621080" y="2051447"/>
            <a:ext cx="4226418" cy="466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management</a:t>
            </a:r>
            <a:br>
              <a:rPr lang="en-US" dirty="0"/>
            </a:br>
            <a:r>
              <a:rPr lang="en-US" sz="1100" dirty="0"/>
              <a:t>(FTS, </a:t>
            </a:r>
            <a:r>
              <a:rPr lang="en-US" sz="1100" dirty="0" err="1"/>
              <a:t>DataHub</a:t>
            </a:r>
            <a:r>
              <a:rPr lang="en-US" sz="1100" dirty="0"/>
              <a:t>, RUCIO, </a:t>
            </a:r>
            <a:r>
              <a:rPr lang="en-GB" sz="1100" dirty="0" err="1"/>
              <a:t>OpenRDM</a:t>
            </a:r>
            <a:r>
              <a:rPr lang="en-GB" sz="1100" dirty="0"/>
              <a:t>) 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1576096B-4F17-4DA0-B1DF-8912FEFCEA1F}"/>
              </a:ext>
            </a:extLst>
          </p:cNvPr>
          <p:cNvSpPr/>
          <p:nvPr/>
        </p:nvSpPr>
        <p:spPr>
          <a:xfrm>
            <a:off x="157114" y="1473604"/>
            <a:ext cx="8710838" cy="491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Access interfaces/environments</a:t>
            </a:r>
            <a:br>
              <a:rPr lang="en-US" dirty="0"/>
            </a:br>
            <a:r>
              <a:rPr lang="en-US" sz="1100" dirty="0"/>
              <a:t>(e.g. </a:t>
            </a:r>
            <a:r>
              <a:rPr lang="en-US" sz="1100" dirty="0" err="1"/>
              <a:t>AppDB</a:t>
            </a:r>
            <a:r>
              <a:rPr lang="en-US" sz="1100" dirty="0"/>
              <a:t>, EC3, OpenStack dashboard, SPIDER, Notebooks-Binder, APIs, etc.)</a:t>
            </a:r>
            <a:endParaRPr lang="en-GB" dirty="0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D873C016-2069-42AD-92A1-C868B181717B}"/>
              </a:ext>
            </a:extLst>
          </p:cNvPr>
          <p:cNvSpPr/>
          <p:nvPr/>
        </p:nvSpPr>
        <p:spPr>
          <a:xfrm>
            <a:off x="6215354" y="1416853"/>
            <a:ext cx="2212654" cy="2449609"/>
          </a:xfrm>
          <a:custGeom>
            <a:avLst/>
            <a:gdLst>
              <a:gd name="connsiteX0" fmla="*/ 0 w 2212654"/>
              <a:gd name="connsiteY0" fmla="*/ 1224805 h 2449609"/>
              <a:gd name="connsiteX1" fmla="*/ 1106327 w 2212654"/>
              <a:gd name="connsiteY1" fmla="*/ 0 h 2449609"/>
              <a:gd name="connsiteX2" fmla="*/ 2212654 w 2212654"/>
              <a:gd name="connsiteY2" fmla="*/ 1224805 h 2449609"/>
              <a:gd name="connsiteX3" fmla="*/ 1106327 w 2212654"/>
              <a:gd name="connsiteY3" fmla="*/ 2449610 h 2449609"/>
              <a:gd name="connsiteX4" fmla="*/ 0 w 2212654"/>
              <a:gd name="connsiteY4" fmla="*/ 1224805 h 244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2654" h="2449609" fill="none" extrusionOk="0">
                <a:moveTo>
                  <a:pt x="0" y="1224805"/>
                </a:moveTo>
                <a:cubicBezTo>
                  <a:pt x="-8601" y="403956"/>
                  <a:pt x="621416" y="-58737"/>
                  <a:pt x="1106327" y="0"/>
                </a:cubicBezTo>
                <a:cubicBezTo>
                  <a:pt x="1667158" y="-16321"/>
                  <a:pt x="2126064" y="528412"/>
                  <a:pt x="2212654" y="1224805"/>
                </a:cubicBezTo>
                <a:cubicBezTo>
                  <a:pt x="2176315" y="1885249"/>
                  <a:pt x="1621504" y="2420717"/>
                  <a:pt x="1106327" y="2449610"/>
                </a:cubicBezTo>
                <a:cubicBezTo>
                  <a:pt x="404641" y="2516372"/>
                  <a:pt x="-28375" y="1951396"/>
                  <a:pt x="0" y="1224805"/>
                </a:cubicBezTo>
                <a:close/>
              </a:path>
              <a:path w="2212654" h="2449609" stroke="0" extrusionOk="0">
                <a:moveTo>
                  <a:pt x="0" y="1224805"/>
                </a:moveTo>
                <a:cubicBezTo>
                  <a:pt x="-110015" y="622679"/>
                  <a:pt x="548217" y="28358"/>
                  <a:pt x="1106327" y="0"/>
                </a:cubicBezTo>
                <a:cubicBezTo>
                  <a:pt x="1729029" y="99591"/>
                  <a:pt x="2142898" y="584359"/>
                  <a:pt x="2212654" y="1224805"/>
                </a:cubicBezTo>
                <a:cubicBezTo>
                  <a:pt x="2335751" y="1837581"/>
                  <a:pt x="1706791" y="2398712"/>
                  <a:pt x="1106327" y="2449610"/>
                </a:cubicBezTo>
                <a:cubicBezTo>
                  <a:pt x="335541" y="2459312"/>
                  <a:pt x="-41189" y="1852651"/>
                  <a:pt x="0" y="1224805"/>
                </a:cubicBezTo>
                <a:close/>
              </a:path>
            </a:pathLst>
          </a:custGeom>
          <a:solidFill>
            <a:srgbClr val="C5E0B4">
              <a:alpha val="60000"/>
            </a:srgbClr>
          </a:solidFill>
          <a:ln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55888113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e.g. </a:t>
            </a:r>
            <a:b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A community</a:t>
            </a:r>
            <a:b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allocation</a:t>
            </a:r>
            <a:b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from</a:t>
            </a:r>
            <a:b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EGI</a:t>
            </a:r>
            <a:endParaRPr lang="en-GB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A678642A-4232-463B-9AE0-D1965A6749C6}"/>
              </a:ext>
            </a:extLst>
          </p:cNvPr>
          <p:cNvSpPr/>
          <p:nvPr/>
        </p:nvSpPr>
        <p:spPr>
          <a:xfrm>
            <a:off x="3432101" y="1437567"/>
            <a:ext cx="2473865" cy="2529786"/>
          </a:xfrm>
          <a:custGeom>
            <a:avLst/>
            <a:gdLst>
              <a:gd name="connsiteX0" fmla="*/ 0 w 2473865"/>
              <a:gd name="connsiteY0" fmla="*/ 1264893 h 2529786"/>
              <a:gd name="connsiteX1" fmla="*/ 1236933 w 2473865"/>
              <a:gd name="connsiteY1" fmla="*/ 0 h 2529786"/>
              <a:gd name="connsiteX2" fmla="*/ 2473866 w 2473865"/>
              <a:gd name="connsiteY2" fmla="*/ 1264893 h 2529786"/>
              <a:gd name="connsiteX3" fmla="*/ 1236933 w 2473865"/>
              <a:gd name="connsiteY3" fmla="*/ 2529786 h 2529786"/>
              <a:gd name="connsiteX4" fmla="*/ 0 w 2473865"/>
              <a:gd name="connsiteY4" fmla="*/ 1264893 h 2529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3865" h="2529786" fill="none" extrusionOk="0">
                <a:moveTo>
                  <a:pt x="0" y="1264893"/>
                </a:moveTo>
                <a:cubicBezTo>
                  <a:pt x="-183764" y="491025"/>
                  <a:pt x="460632" y="168344"/>
                  <a:pt x="1236933" y="0"/>
                </a:cubicBezTo>
                <a:cubicBezTo>
                  <a:pt x="2027579" y="123447"/>
                  <a:pt x="2486613" y="579343"/>
                  <a:pt x="2473866" y="1264893"/>
                </a:cubicBezTo>
                <a:cubicBezTo>
                  <a:pt x="2315634" y="1914985"/>
                  <a:pt x="1991456" y="2612225"/>
                  <a:pt x="1236933" y="2529786"/>
                </a:cubicBezTo>
                <a:cubicBezTo>
                  <a:pt x="507699" y="2592108"/>
                  <a:pt x="-119728" y="1853653"/>
                  <a:pt x="0" y="1264893"/>
                </a:cubicBezTo>
                <a:close/>
              </a:path>
              <a:path w="2473865" h="2529786" stroke="0" extrusionOk="0">
                <a:moveTo>
                  <a:pt x="0" y="1264893"/>
                </a:moveTo>
                <a:cubicBezTo>
                  <a:pt x="66966" y="467748"/>
                  <a:pt x="626969" y="114697"/>
                  <a:pt x="1236933" y="0"/>
                </a:cubicBezTo>
                <a:cubicBezTo>
                  <a:pt x="1873681" y="-129132"/>
                  <a:pt x="2534917" y="602830"/>
                  <a:pt x="2473866" y="1264893"/>
                </a:cubicBezTo>
                <a:cubicBezTo>
                  <a:pt x="2466942" y="1887919"/>
                  <a:pt x="1844412" y="2563864"/>
                  <a:pt x="1236933" y="2529786"/>
                </a:cubicBezTo>
                <a:cubicBezTo>
                  <a:pt x="531763" y="2424088"/>
                  <a:pt x="93529" y="2098344"/>
                  <a:pt x="0" y="1264893"/>
                </a:cubicBezTo>
                <a:close/>
              </a:path>
            </a:pathLst>
          </a:custGeom>
          <a:solidFill>
            <a:srgbClr val="FBE5D6">
              <a:alpha val="50196"/>
            </a:srgbClr>
          </a:solidFill>
          <a:ln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617256088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e.g. </a:t>
            </a:r>
            <a:b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A project from EOSC Portal</a:t>
            </a:r>
            <a:endParaRPr lang="en-GB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7AE35F42-1666-4806-9A83-2C8FE00F8DD2}"/>
              </a:ext>
            </a:extLst>
          </p:cNvPr>
          <p:cNvSpPr/>
          <p:nvPr/>
        </p:nvSpPr>
        <p:spPr>
          <a:xfrm>
            <a:off x="1209763" y="1437567"/>
            <a:ext cx="1584630" cy="2669481"/>
          </a:xfrm>
          <a:custGeom>
            <a:avLst/>
            <a:gdLst>
              <a:gd name="connsiteX0" fmla="*/ 0 w 1584630"/>
              <a:gd name="connsiteY0" fmla="*/ 1334741 h 2669481"/>
              <a:gd name="connsiteX1" fmla="*/ 792315 w 1584630"/>
              <a:gd name="connsiteY1" fmla="*/ 0 h 2669481"/>
              <a:gd name="connsiteX2" fmla="*/ 1584630 w 1584630"/>
              <a:gd name="connsiteY2" fmla="*/ 1334741 h 2669481"/>
              <a:gd name="connsiteX3" fmla="*/ 792315 w 1584630"/>
              <a:gd name="connsiteY3" fmla="*/ 2669482 h 2669481"/>
              <a:gd name="connsiteX4" fmla="*/ 0 w 1584630"/>
              <a:gd name="connsiteY4" fmla="*/ 1334741 h 2669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4630" h="2669481" fill="none" extrusionOk="0">
                <a:moveTo>
                  <a:pt x="0" y="1334741"/>
                </a:moveTo>
                <a:cubicBezTo>
                  <a:pt x="-4516" y="521770"/>
                  <a:pt x="464346" y="-51059"/>
                  <a:pt x="792315" y="0"/>
                </a:cubicBezTo>
                <a:cubicBezTo>
                  <a:pt x="1064594" y="-53769"/>
                  <a:pt x="1556096" y="591009"/>
                  <a:pt x="1584630" y="1334741"/>
                </a:cubicBezTo>
                <a:cubicBezTo>
                  <a:pt x="1541417" y="2052875"/>
                  <a:pt x="1168051" y="2650835"/>
                  <a:pt x="792315" y="2669482"/>
                </a:cubicBezTo>
                <a:cubicBezTo>
                  <a:pt x="192403" y="2788997"/>
                  <a:pt x="-87710" y="2226913"/>
                  <a:pt x="0" y="1334741"/>
                </a:cubicBezTo>
                <a:close/>
              </a:path>
              <a:path w="1584630" h="2669481" stroke="0" extrusionOk="0">
                <a:moveTo>
                  <a:pt x="0" y="1334741"/>
                </a:moveTo>
                <a:cubicBezTo>
                  <a:pt x="-43293" y="626828"/>
                  <a:pt x="420036" y="35008"/>
                  <a:pt x="792315" y="0"/>
                </a:cubicBezTo>
                <a:cubicBezTo>
                  <a:pt x="1240938" y="94017"/>
                  <a:pt x="1423729" y="680610"/>
                  <a:pt x="1584630" y="1334741"/>
                </a:cubicBezTo>
                <a:cubicBezTo>
                  <a:pt x="1673436" y="2025968"/>
                  <a:pt x="1216048" y="2602630"/>
                  <a:pt x="792315" y="2669482"/>
                </a:cubicBezTo>
                <a:cubicBezTo>
                  <a:pt x="194422" y="2679217"/>
                  <a:pt x="-100556" y="1953263"/>
                  <a:pt x="0" y="133474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  <a:alpha val="50196"/>
            </a:schemeClr>
          </a:solidFill>
          <a:ln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55888113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800" b="1" dirty="0">
                <a:solidFill>
                  <a:schemeClr val="accent4">
                    <a:lumMod val="75000"/>
                  </a:schemeClr>
                </a:solidFill>
              </a:rPr>
              <a:t>e.g.</a:t>
            </a:r>
            <a:br>
              <a:rPr lang="en-US" sz="2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</a:rPr>
              <a:t>ENES</a:t>
            </a:r>
            <a:br>
              <a:rPr lang="en-US" sz="2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</a:rPr>
              <a:t>data</a:t>
            </a:r>
            <a:br>
              <a:rPr lang="en-US" sz="2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</a:rPr>
              <a:t>space</a:t>
            </a:r>
            <a:endParaRPr lang="en-GB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23CE60D0-4E61-43EB-89E4-4BCEA2A4190B}"/>
              </a:ext>
            </a:extLst>
          </p:cNvPr>
          <p:cNvSpPr/>
          <p:nvPr/>
        </p:nvSpPr>
        <p:spPr>
          <a:xfrm>
            <a:off x="5833339" y="368245"/>
            <a:ext cx="896169" cy="478179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D32224-7EED-4D12-A36F-4C61916FF9B6}"/>
              </a:ext>
            </a:extLst>
          </p:cNvPr>
          <p:cNvSpPr txBox="1"/>
          <p:nvPr/>
        </p:nvSpPr>
        <p:spPr>
          <a:xfrm>
            <a:off x="5800997" y="-13436"/>
            <a:ext cx="881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tx2">
                    <a:lumMod val="25000"/>
                  </a:schemeClr>
                </a:solidFill>
              </a:rPr>
              <a:t>From the</a:t>
            </a:r>
            <a:br>
              <a:rPr lang="en-US" sz="1000" b="1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n-US" sz="1000" b="1" dirty="0">
                <a:solidFill>
                  <a:schemeClr val="tx2">
                    <a:lumMod val="25000"/>
                  </a:schemeClr>
                </a:solidFill>
              </a:rPr>
              <a:t>consortium</a:t>
            </a:r>
            <a:endParaRPr lang="en-GB" sz="1000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7B12D42C-A66C-4DBE-B2C1-F6422A1BEF46}"/>
              </a:ext>
            </a:extLst>
          </p:cNvPr>
          <p:cNvSpPr/>
          <p:nvPr/>
        </p:nvSpPr>
        <p:spPr>
          <a:xfrm>
            <a:off x="6886391" y="366723"/>
            <a:ext cx="896169" cy="478179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8C87F3-E2B7-4A04-9F02-98883299A2BA}"/>
              </a:ext>
            </a:extLst>
          </p:cNvPr>
          <p:cNvSpPr txBox="1"/>
          <p:nvPr/>
        </p:nvSpPr>
        <p:spPr>
          <a:xfrm>
            <a:off x="6822794" y="-14958"/>
            <a:ext cx="944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tx2">
                    <a:lumMod val="25000"/>
                  </a:schemeClr>
                </a:solidFill>
              </a:rPr>
              <a:t>From the</a:t>
            </a:r>
            <a:br>
              <a:rPr lang="en-US" sz="1000" b="1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n-US" sz="1000" b="1" dirty="0">
                <a:solidFill>
                  <a:schemeClr val="tx2">
                    <a:lumMod val="25000"/>
                  </a:schemeClr>
                </a:solidFill>
              </a:rPr>
              <a:t>EOSC Portal</a:t>
            </a:r>
            <a:endParaRPr lang="en-GB" sz="1000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DC3DFF84-B42C-44E4-8CD5-534ECD74D684}"/>
              </a:ext>
            </a:extLst>
          </p:cNvPr>
          <p:cNvSpPr/>
          <p:nvPr/>
        </p:nvSpPr>
        <p:spPr>
          <a:xfrm>
            <a:off x="7899592" y="364483"/>
            <a:ext cx="896169" cy="478179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E541C7-BDE8-403F-A6C5-BB8800573EB9}"/>
              </a:ext>
            </a:extLst>
          </p:cNvPr>
          <p:cNvSpPr txBox="1"/>
          <p:nvPr/>
        </p:nvSpPr>
        <p:spPr>
          <a:xfrm>
            <a:off x="7811951" y="-17198"/>
            <a:ext cx="9925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tx2">
                    <a:lumMod val="25000"/>
                  </a:schemeClr>
                </a:solidFill>
              </a:rPr>
              <a:t>From the</a:t>
            </a:r>
            <a:br>
              <a:rPr lang="en-US" sz="1000" b="1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n-US" sz="1000" b="1" dirty="0">
                <a:solidFill>
                  <a:schemeClr val="tx2">
                    <a:lumMod val="25000"/>
                  </a:schemeClr>
                </a:solidFill>
              </a:rPr>
              <a:t>EGI channels</a:t>
            </a:r>
            <a:endParaRPr lang="en-GB" sz="1000" b="1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87" name="Google Shape;120;p7" descr="Screen Shot 2016-10-17 at 22.59.06.png">
            <a:extLst>
              <a:ext uri="{FF2B5EF4-FFF2-40B4-BE49-F238E27FC236}">
                <a16:creationId xmlns:a16="http://schemas.microsoft.com/office/drawing/2014/main" id="{4785D8E1-871F-410F-848F-08208AD1AC73}"/>
              </a:ext>
            </a:extLst>
          </p:cNvPr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7899592" y="4118621"/>
            <a:ext cx="283199" cy="326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82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90" grpId="0" animBg="1"/>
      <p:bldP spid="92" grpId="0" animBg="1"/>
      <p:bldP spid="94" grpId="0" animBg="1"/>
      <p:bldP spid="96" grpId="0" animBg="1"/>
      <p:bldP spid="97" grpId="0" animBg="1"/>
      <p:bldP spid="98" grpId="0" animBg="1"/>
      <p:bldP spid="100" grpId="0" animBg="1"/>
      <p:bldP spid="2" grpId="0" animBg="1"/>
      <p:bldP spid="4" grpId="0"/>
      <p:bldP spid="5" grpId="0" animBg="1"/>
      <p:bldP spid="6" grpId="0"/>
      <p:bldP spid="7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122;p7">
            <a:extLst>
              <a:ext uri="{FF2B5EF4-FFF2-40B4-BE49-F238E27FC236}">
                <a16:creationId xmlns:a16="http://schemas.microsoft.com/office/drawing/2014/main" id="{A181D5D2-5993-4125-9A81-0DA80F20C1B1}"/>
              </a:ext>
            </a:extLst>
          </p:cNvPr>
          <p:cNvGrpSpPr/>
          <p:nvPr/>
        </p:nvGrpSpPr>
        <p:grpSpPr>
          <a:xfrm>
            <a:off x="1540124" y="551744"/>
            <a:ext cx="4062776" cy="4040012"/>
            <a:chOff x="1016611" y="11993"/>
            <a:chExt cx="4062776" cy="4040012"/>
          </a:xfrm>
        </p:grpSpPr>
        <p:sp>
          <p:nvSpPr>
            <p:cNvPr id="84" name="Google Shape;123;p7">
              <a:extLst>
                <a:ext uri="{FF2B5EF4-FFF2-40B4-BE49-F238E27FC236}">
                  <a16:creationId xmlns:a16="http://schemas.microsoft.com/office/drawing/2014/main" id="{D797E545-3B9F-457F-AD58-81824FB8F31F}"/>
                </a:ext>
              </a:extLst>
            </p:cNvPr>
            <p:cNvSpPr/>
            <p:nvPr/>
          </p:nvSpPr>
          <p:spPr>
            <a:xfrm>
              <a:off x="2107406" y="1114254"/>
              <a:ext cx="1881187" cy="1881187"/>
            </a:xfrm>
            <a:prstGeom prst="ellipse">
              <a:avLst/>
            </a:prstGeom>
            <a:solidFill>
              <a:srgbClr val="3A66B1">
                <a:alpha val="4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/>
                <a:t>EGI-ACE Data spaces</a:t>
              </a:r>
              <a:endParaRPr sz="2000" dirty="0"/>
            </a:p>
          </p:txBody>
        </p:sp>
        <p:sp>
          <p:nvSpPr>
            <p:cNvPr id="86" name="Google Shape;125;p7">
              <a:extLst>
                <a:ext uri="{FF2B5EF4-FFF2-40B4-BE49-F238E27FC236}">
                  <a16:creationId xmlns:a16="http://schemas.microsoft.com/office/drawing/2014/main" id="{B9F251B8-6546-47FC-98DB-F9C9F29CCC56}"/>
                </a:ext>
              </a:extLst>
            </p:cNvPr>
            <p:cNvSpPr/>
            <p:nvPr/>
          </p:nvSpPr>
          <p:spPr>
            <a:xfrm>
              <a:off x="2577703" y="11993"/>
              <a:ext cx="940593" cy="940593"/>
            </a:xfrm>
            <a:prstGeom prst="ellipse">
              <a:avLst/>
            </a:prstGeom>
            <a:solidFill>
              <a:srgbClr val="DBA9DF">
                <a:alpha val="4941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26;p7">
              <a:extLst>
                <a:ext uri="{FF2B5EF4-FFF2-40B4-BE49-F238E27FC236}">
                  <a16:creationId xmlns:a16="http://schemas.microsoft.com/office/drawing/2014/main" id="{BE40C563-7486-474A-8E4E-0091ECF5E014}"/>
                </a:ext>
              </a:extLst>
            </p:cNvPr>
            <p:cNvSpPr txBox="1"/>
            <p:nvPr/>
          </p:nvSpPr>
          <p:spPr>
            <a:xfrm>
              <a:off x="2715450" y="149740"/>
              <a:ext cx="665099" cy="6650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GB" sz="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OPERAS metrics and certification service</a:t>
              </a:r>
              <a:endParaRPr dirty="0"/>
            </a:p>
          </p:txBody>
        </p:sp>
        <p:sp>
          <p:nvSpPr>
            <p:cNvPr id="88" name="Google Shape;127;p7">
              <a:extLst>
                <a:ext uri="{FF2B5EF4-FFF2-40B4-BE49-F238E27FC236}">
                  <a16:creationId xmlns:a16="http://schemas.microsoft.com/office/drawing/2014/main" id="{804F0255-C91E-41FF-B709-7C5DA37EF697}"/>
                </a:ext>
              </a:extLst>
            </p:cNvPr>
            <p:cNvSpPr/>
            <p:nvPr/>
          </p:nvSpPr>
          <p:spPr>
            <a:xfrm>
              <a:off x="3308506" y="192120"/>
              <a:ext cx="940593" cy="940593"/>
            </a:xfrm>
            <a:prstGeom prst="ellipse">
              <a:avLst/>
            </a:prstGeom>
            <a:solidFill>
              <a:schemeClr val="accent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28;p7">
              <a:extLst>
                <a:ext uri="{FF2B5EF4-FFF2-40B4-BE49-F238E27FC236}">
                  <a16:creationId xmlns:a16="http://schemas.microsoft.com/office/drawing/2014/main" id="{4493BF24-971F-446D-B14B-8CC18AF034DB}"/>
                </a:ext>
              </a:extLst>
            </p:cNvPr>
            <p:cNvSpPr txBox="1"/>
            <p:nvPr/>
          </p:nvSpPr>
          <p:spPr>
            <a:xfrm>
              <a:off x="3446253" y="329867"/>
              <a:ext cx="665099" cy="6650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GB" sz="800" b="0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WeNMR</a:t>
              </a:r>
              <a:r>
                <a:rPr lang="en-GB" sz="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(structural biology)</a:t>
              </a:r>
              <a:endParaRPr dirty="0"/>
            </a:p>
          </p:txBody>
        </p:sp>
        <p:sp>
          <p:nvSpPr>
            <p:cNvPr id="90" name="Google Shape;129;p7">
              <a:extLst>
                <a:ext uri="{FF2B5EF4-FFF2-40B4-BE49-F238E27FC236}">
                  <a16:creationId xmlns:a16="http://schemas.microsoft.com/office/drawing/2014/main" id="{F5C99808-08E4-4F55-AF05-D8A0E3655A4C}"/>
                </a:ext>
              </a:extLst>
            </p:cNvPr>
            <p:cNvSpPr/>
            <p:nvPr/>
          </p:nvSpPr>
          <p:spPr>
            <a:xfrm>
              <a:off x="3871892" y="691236"/>
              <a:ext cx="940593" cy="940593"/>
            </a:xfrm>
            <a:prstGeom prst="ellipse">
              <a:avLst/>
            </a:prstGeom>
            <a:solidFill>
              <a:srgbClr val="C55A11">
                <a:alpha val="4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30;p7">
              <a:extLst>
                <a:ext uri="{FF2B5EF4-FFF2-40B4-BE49-F238E27FC236}">
                  <a16:creationId xmlns:a16="http://schemas.microsoft.com/office/drawing/2014/main" id="{E4645EF7-1CD5-4573-A6D3-24D89541E824}"/>
                </a:ext>
              </a:extLst>
            </p:cNvPr>
            <p:cNvSpPr txBox="1"/>
            <p:nvPr/>
          </p:nvSpPr>
          <p:spPr>
            <a:xfrm>
              <a:off x="4009639" y="828983"/>
              <a:ext cx="665099" cy="6650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Virtual Imaging Platform (medical imaging)</a:t>
              </a:r>
              <a:endParaRPr lang="en-US" dirty="0"/>
            </a:p>
          </p:txBody>
        </p:sp>
        <p:sp>
          <p:nvSpPr>
            <p:cNvPr id="92" name="Google Shape;131;p7">
              <a:extLst>
                <a:ext uri="{FF2B5EF4-FFF2-40B4-BE49-F238E27FC236}">
                  <a16:creationId xmlns:a16="http://schemas.microsoft.com/office/drawing/2014/main" id="{82AE4946-AC22-4CA2-B6CB-8532EBBE7C01}"/>
                </a:ext>
              </a:extLst>
            </p:cNvPr>
            <p:cNvSpPr/>
            <p:nvPr/>
          </p:nvSpPr>
          <p:spPr>
            <a:xfrm>
              <a:off x="4138794" y="1395000"/>
              <a:ext cx="940593" cy="940593"/>
            </a:xfrm>
            <a:prstGeom prst="ellipse">
              <a:avLst/>
            </a:prstGeom>
            <a:solidFill>
              <a:srgbClr val="C55A11">
                <a:alpha val="4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" name="Google Shape;132;p7">
              <a:extLst>
                <a:ext uri="{FF2B5EF4-FFF2-40B4-BE49-F238E27FC236}">
                  <a16:creationId xmlns:a16="http://schemas.microsoft.com/office/drawing/2014/main" id="{CA5FE7F0-8214-4906-B1C2-F6101038CC9A}"/>
                </a:ext>
              </a:extLst>
            </p:cNvPr>
            <p:cNvSpPr txBox="1"/>
            <p:nvPr/>
          </p:nvSpPr>
          <p:spPr>
            <a:xfrm>
              <a:off x="4259289" y="1532747"/>
              <a:ext cx="771597" cy="6650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GB" sz="800" b="0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OpenRiskNet</a:t>
              </a:r>
              <a:br>
                <a:rPr lang="en-GB" sz="800" dirty="0">
                  <a:solidFill>
                    <a:schemeClr val="dk1"/>
                  </a:solidFill>
                </a:rPr>
              </a:br>
              <a:r>
                <a:rPr lang="en-GB" sz="800" b="0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NanoCommons</a:t>
              </a:r>
              <a:endParaRPr dirty="0"/>
            </a:p>
          </p:txBody>
        </p:sp>
        <p:sp>
          <p:nvSpPr>
            <p:cNvPr id="94" name="Google Shape;133;p7">
              <a:extLst>
                <a:ext uri="{FF2B5EF4-FFF2-40B4-BE49-F238E27FC236}">
                  <a16:creationId xmlns:a16="http://schemas.microsoft.com/office/drawing/2014/main" id="{C4C2D3AF-9E18-4712-BFB9-9D82EC319E6F}"/>
                </a:ext>
              </a:extLst>
            </p:cNvPr>
            <p:cNvSpPr/>
            <p:nvPr/>
          </p:nvSpPr>
          <p:spPr>
            <a:xfrm>
              <a:off x="4048069" y="2142187"/>
              <a:ext cx="940593" cy="940593"/>
            </a:xfrm>
            <a:prstGeom prst="ellipse">
              <a:avLst/>
            </a:prstGeom>
            <a:solidFill>
              <a:schemeClr val="accent2">
                <a:lumMod val="75000"/>
                <a:alpha val="4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34;p7">
              <a:extLst>
                <a:ext uri="{FF2B5EF4-FFF2-40B4-BE49-F238E27FC236}">
                  <a16:creationId xmlns:a16="http://schemas.microsoft.com/office/drawing/2014/main" id="{CDF8589D-E5AD-4C5C-A830-DADFE0B77ACA}"/>
                </a:ext>
              </a:extLst>
            </p:cNvPr>
            <p:cNvSpPr txBox="1"/>
            <p:nvPr/>
          </p:nvSpPr>
          <p:spPr>
            <a:xfrm>
              <a:off x="4151312" y="2279934"/>
              <a:ext cx="771597" cy="6650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GB" sz="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UseGalaxy.eu (bioinformatics)</a:t>
              </a:r>
              <a:endParaRPr dirty="0"/>
            </a:p>
          </p:txBody>
        </p:sp>
        <p:sp>
          <p:nvSpPr>
            <p:cNvPr id="96" name="Google Shape;135;p7">
              <a:extLst>
                <a:ext uri="{FF2B5EF4-FFF2-40B4-BE49-F238E27FC236}">
                  <a16:creationId xmlns:a16="http://schemas.microsoft.com/office/drawing/2014/main" id="{FE83C92A-B97F-45AC-8FC9-E18DB7A479B5}"/>
                </a:ext>
              </a:extLst>
            </p:cNvPr>
            <p:cNvSpPr/>
            <p:nvPr/>
          </p:nvSpPr>
          <p:spPr>
            <a:xfrm>
              <a:off x="3620501" y="2761627"/>
              <a:ext cx="940593" cy="940593"/>
            </a:xfrm>
            <a:prstGeom prst="ellipse">
              <a:avLst/>
            </a:prstGeom>
            <a:solidFill>
              <a:srgbClr val="A8D08C">
                <a:alpha val="4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36;p7">
              <a:extLst>
                <a:ext uri="{FF2B5EF4-FFF2-40B4-BE49-F238E27FC236}">
                  <a16:creationId xmlns:a16="http://schemas.microsoft.com/office/drawing/2014/main" id="{39C40CA4-91F6-471E-B543-D02D50E70506}"/>
                </a:ext>
              </a:extLst>
            </p:cNvPr>
            <p:cNvSpPr txBox="1"/>
            <p:nvPr/>
          </p:nvSpPr>
          <p:spPr>
            <a:xfrm>
              <a:off x="3758248" y="2899374"/>
              <a:ext cx="665099" cy="6650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GB" sz="800" b="0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OPENCoastS</a:t>
              </a:r>
              <a:r>
                <a:rPr lang="en-GB" sz="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(circulation forecast)</a:t>
              </a:r>
              <a:endParaRPr dirty="0"/>
            </a:p>
          </p:txBody>
        </p:sp>
        <p:sp>
          <p:nvSpPr>
            <p:cNvPr id="98" name="Google Shape;137;p7">
              <a:extLst>
                <a:ext uri="{FF2B5EF4-FFF2-40B4-BE49-F238E27FC236}">
                  <a16:creationId xmlns:a16="http://schemas.microsoft.com/office/drawing/2014/main" id="{BBABD457-8780-4727-874F-091AE9A8EC96}"/>
                </a:ext>
              </a:extLst>
            </p:cNvPr>
            <p:cNvSpPr/>
            <p:nvPr/>
          </p:nvSpPr>
          <p:spPr>
            <a:xfrm>
              <a:off x="2954040" y="3111412"/>
              <a:ext cx="940593" cy="940593"/>
            </a:xfrm>
            <a:prstGeom prst="ellipse">
              <a:avLst/>
            </a:prstGeom>
            <a:solidFill>
              <a:srgbClr val="A8D08C">
                <a:alpha val="4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38;p7">
              <a:extLst>
                <a:ext uri="{FF2B5EF4-FFF2-40B4-BE49-F238E27FC236}">
                  <a16:creationId xmlns:a16="http://schemas.microsoft.com/office/drawing/2014/main" id="{E3730B12-51B3-4643-ABCB-C990B9B7A698}"/>
                </a:ext>
              </a:extLst>
            </p:cNvPr>
            <p:cNvSpPr txBox="1"/>
            <p:nvPr/>
          </p:nvSpPr>
          <p:spPr>
            <a:xfrm>
              <a:off x="3091787" y="3249159"/>
              <a:ext cx="665099" cy="6650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ENES</a:t>
              </a:r>
              <a:br>
                <a:rPr lang="en-US" sz="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(climate analytics)</a:t>
              </a:r>
              <a:endParaRPr lang="en-US" dirty="0"/>
            </a:p>
          </p:txBody>
        </p:sp>
        <p:sp>
          <p:nvSpPr>
            <p:cNvPr id="100" name="Google Shape;139;p7">
              <a:extLst>
                <a:ext uri="{FF2B5EF4-FFF2-40B4-BE49-F238E27FC236}">
                  <a16:creationId xmlns:a16="http://schemas.microsoft.com/office/drawing/2014/main" id="{DC95E6D3-7901-4B1E-BE97-7059572368E1}"/>
                </a:ext>
              </a:extLst>
            </p:cNvPr>
            <p:cNvSpPr/>
            <p:nvPr/>
          </p:nvSpPr>
          <p:spPr>
            <a:xfrm>
              <a:off x="2201365" y="3111412"/>
              <a:ext cx="940593" cy="94059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4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40;p7">
              <a:extLst>
                <a:ext uri="{FF2B5EF4-FFF2-40B4-BE49-F238E27FC236}">
                  <a16:creationId xmlns:a16="http://schemas.microsoft.com/office/drawing/2014/main" id="{39655999-F598-4F3D-AF02-7EC781E0A1DA}"/>
                </a:ext>
              </a:extLst>
            </p:cNvPr>
            <p:cNvSpPr txBox="1"/>
            <p:nvPr/>
          </p:nvSpPr>
          <p:spPr>
            <a:xfrm>
              <a:off x="2287580" y="3249159"/>
              <a:ext cx="716632" cy="6650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dirty="0"/>
                <a:t>PROMINENCE (fusion physics)</a:t>
              </a:r>
              <a:endParaRPr sz="800" dirty="0"/>
            </a:p>
          </p:txBody>
        </p:sp>
        <p:sp>
          <p:nvSpPr>
            <p:cNvPr id="102" name="Google Shape;141;p7">
              <a:extLst>
                <a:ext uri="{FF2B5EF4-FFF2-40B4-BE49-F238E27FC236}">
                  <a16:creationId xmlns:a16="http://schemas.microsoft.com/office/drawing/2014/main" id="{6A981296-C8CB-40BA-89EC-BD5E2D662DA8}"/>
                </a:ext>
              </a:extLst>
            </p:cNvPr>
            <p:cNvSpPr/>
            <p:nvPr/>
          </p:nvSpPr>
          <p:spPr>
            <a:xfrm>
              <a:off x="1534904" y="2761627"/>
              <a:ext cx="940593" cy="94059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4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42;p7">
              <a:extLst>
                <a:ext uri="{FF2B5EF4-FFF2-40B4-BE49-F238E27FC236}">
                  <a16:creationId xmlns:a16="http://schemas.microsoft.com/office/drawing/2014/main" id="{03662399-A95F-4B94-A403-4C6E8FC4F27D}"/>
                </a:ext>
              </a:extLst>
            </p:cNvPr>
            <p:cNvSpPr txBox="1"/>
            <p:nvPr/>
          </p:nvSpPr>
          <p:spPr>
            <a:xfrm>
              <a:off x="1672651" y="2899374"/>
              <a:ext cx="665099" cy="6650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GB" sz="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LOFAR science products (astronomy)</a:t>
              </a:r>
              <a:endParaRPr dirty="0"/>
            </a:p>
          </p:txBody>
        </p:sp>
        <p:sp>
          <p:nvSpPr>
            <p:cNvPr id="104" name="Google Shape;143;p7">
              <a:extLst>
                <a:ext uri="{FF2B5EF4-FFF2-40B4-BE49-F238E27FC236}">
                  <a16:creationId xmlns:a16="http://schemas.microsoft.com/office/drawing/2014/main" id="{728E5016-0288-4186-A2EC-379CC47CC9E5}"/>
                </a:ext>
              </a:extLst>
            </p:cNvPr>
            <p:cNvSpPr/>
            <p:nvPr/>
          </p:nvSpPr>
          <p:spPr>
            <a:xfrm>
              <a:off x="1107336" y="2142187"/>
              <a:ext cx="940593" cy="940593"/>
            </a:xfrm>
            <a:prstGeom prst="ellipse">
              <a:avLst/>
            </a:prstGeom>
            <a:solidFill>
              <a:srgbClr val="849AD0">
                <a:alpha val="4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44;p7">
              <a:extLst>
                <a:ext uri="{FF2B5EF4-FFF2-40B4-BE49-F238E27FC236}">
                  <a16:creationId xmlns:a16="http://schemas.microsoft.com/office/drawing/2014/main" id="{82069E17-747B-4C19-B3AF-F91490E2BAB6}"/>
                </a:ext>
              </a:extLst>
            </p:cNvPr>
            <p:cNvSpPr txBox="1"/>
            <p:nvPr/>
          </p:nvSpPr>
          <p:spPr>
            <a:xfrm>
              <a:off x="1245083" y="2279934"/>
              <a:ext cx="665099" cy="6650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GB" sz="800" dirty="0" err="1"/>
                <a:t>SeaDataNet</a:t>
              </a:r>
              <a:r>
                <a:rPr lang="en-GB" sz="800" dirty="0"/>
                <a:t> </a:t>
              </a:r>
              <a:r>
                <a:rPr lang="en-GB" sz="800" dirty="0" err="1"/>
                <a:t>WebOcean</a:t>
              </a:r>
              <a:r>
                <a:rPr lang="en-GB" sz="800" dirty="0"/>
                <a:t> Data Analysis</a:t>
              </a:r>
              <a:endParaRPr sz="800" dirty="0"/>
            </a:p>
          </p:txBody>
        </p:sp>
        <p:sp>
          <p:nvSpPr>
            <p:cNvPr id="106" name="Google Shape;145;p7">
              <a:extLst>
                <a:ext uri="{FF2B5EF4-FFF2-40B4-BE49-F238E27FC236}">
                  <a16:creationId xmlns:a16="http://schemas.microsoft.com/office/drawing/2014/main" id="{DBA6B946-FB6F-4B7B-8500-BCA7E49C6118}"/>
                </a:ext>
              </a:extLst>
            </p:cNvPr>
            <p:cNvSpPr/>
            <p:nvPr/>
          </p:nvSpPr>
          <p:spPr>
            <a:xfrm>
              <a:off x="1016611" y="1395000"/>
              <a:ext cx="940593" cy="940593"/>
            </a:xfrm>
            <a:prstGeom prst="ellipse">
              <a:avLst/>
            </a:prstGeom>
            <a:solidFill>
              <a:srgbClr val="8C9FD2">
                <a:alpha val="4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46;p7">
              <a:extLst>
                <a:ext uri="{FF2B5EF4-FFF2-40B4-BE49-F238E27FC236}">
                  <a16:creationId xmlns:a16="http://schemas.microsoft.com/office/drawing/2014/main" id="{A2654BF5-3420-4A47-B0B4-C35B90C87DA8}"/>
                </a:ext>
              </a:extLst>
            </p:cNvPr>
            <p:cNvSpPr txBox="1"/>
            <p:nvPr/>
          </p:nvSpPr>
          <p:spPr>
            <a:xfrm>
              <a:off x="1154358" y="1532747"/>
              <a:ext cx="665099" cy="6650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GB" sz="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EMSO ERIC data services</a:t>
              </a:r>
              <a:endParaRPr dirty="0"/>
            </a:p>
          </p:txBody>
        </p:sp>
        <p:sp>
          <p:nvSpPr>
            <p:cNvPr id="108" name="Google Shape;147;p7">
              <a:extLst>
                <a:ext uri="{FF2B5EF4-FFF2-40B4-BE49-F238E27FC236}">
                  <a16:creationId xmlns:a16="http://schemas.microsoft.com/office/drawing/2014/main" id="{CD14E28F-9A16-4641-96EA-BA7E06C11286}"/>
                </a:ext>
              </a:extLst>
            </p:cNvPr>
            <p:cNvSpPr/>
            <p:nvPr/>
          </p:nvSpPr>
          <p:spPr>
            <a:xfrm>
              <a:off x="1283513" y="691236"/>
              <a:ext cx="940593" cy="940593"/>
            </a:xfrm>
            <a:prstGeom prst="ellipse">
              <a:avLst/>
            </a:prstGeom>
            <a:solidFill>
              <a:srgbClr val="93A6D5">
                <a:alpha val="4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48;p7">
              <a:extLst>
                <a:ext uri="{FF2B5EF4-FFF2-40B4-BE49-F238E27FC236}">
                  <a16:creationId xmlns:a16="http://schemas.microsoft.com/office/drawing/2014/main" id="{9935C4B5-0934-4C94-B4DF-E17779D25D75}"/>
                </a:ext>
              </a:extLst>
            </p:cNvPr>
            <p:cNvSpPr txBox="1"/>
            <p:nvPr/>
          </p:nvSpPr>
          <p:spPr>
            <a:xfrm>
              <a:off x="1421260" y="828983"/>
              <a:ext cx="665099" cy="6650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GB" sz="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GBIF Cloud data space</a:t>
              </a:r>
              <a:endParaRPr dirty="0"/>
            </a:p>
          </p:txBody>
        </p:sp>
        <p:sp>
          <p:nvSpPr>
            <p:cNvPr id="110" name="Google Shape;149;p7">
              <a:extLst>
                <a:ext uri="{FF2B5EF4-FFF2-40B4-BE49-F238E27FC236}">
                  <a16:creationId xmlns:a16="http://schemas.microsoft.com/office/drawing/2014/main" id="{35A331A6-7F67-4F24-A865-0BF9876AE1E4}"/>
                </a:ext>
              </a:extLst>
            </p:cNvPr>
            <p:cNvSpPr/>
            <p:nvPr/>
          </p:nvSpPr>
          <p:spPr>
            <a:xfrm>
              <a:off x="1846899" y="192120"/>
              <a:ext cx="940593" cy="94059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4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150;p7">
              <a:extLst>
                <a:ext uri="{FF2B5EF4-FFF2-40B4-BE49-F238E27FC236}">
                  <a16:creationId xmlns:a16="http://schemas.microsoft.com/office/drawing/2014/main" id="{0712E55F-F144-4E58-A877-C3C088EAE247}"/>
                </a:ext>
              </a:extLst>
            </p:cNvPr>
            <p:cNvSpPr txBox="1"/>
            <p:nvPr/>
          </p:nvSpPr>
          <p:spPr>
            <a:xfrm>
              <a:off x="1984646" y="329867"/>
              <a:ext cx="665099" cy="6650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GB" sz="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Disaster mitigation and agriculture</a:t>
              </a:r>
              <a:endParaRPr dirty="0"/>
            </a:p>
          </p:txBody>
        </p:sp>
      </p:grpSp>
      <p:sp>
        <p:nvSpPr>
          <p:cNvPr id="124" name="TextBox 123">
            <a:extLst>
              <a:ext uri="{FF2B5EF4-FFF2-40B4-BE49-F238E27FC236}">
                <a16:creationId xmlns:a16="http://schemas.microsoft.com/office/drawing/2014/main" id="{C1B34FEA-4388-4033-AE8D-028116120379}"/>
              </a:ext>
            </a:extLst>
          </p:cNvPr>
          <p:cNvSpPr txBox="1"/>
          <p:nvPr/>
        </p:nvSpPr>
        <p:spPr>
          <a:xfrm>
            <a:off x="5389336" y="1102613"/>
            <a:ext cx="26265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Health</a:t>
            </a:r>
            <a:br>
              <a:rPr lang="en-GB" sz="2000" dirty="0"/>
            </a:br>
            <a:r>
              <a:rPr lang="en-GB" sz="2000" dirty="0"/>
              <a:t>and</a:t>
            </a:r>
            <a:br>
              <a:rPr lang="en-GB" sz="2000" dirty="0"/>
            </a:br>
            <a:r>
              <a:rPr lang="en-GB" sz="2000" dirty="0"/>
              <a:t>medicine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35A1C3EB-D777-4B8F-8B1D-5EDF62407136}"/>
              </a:ext>
            </a:extLst>
          </p:cNvPr>
          <p:cNvSpPr txBox="1"/>
          <p:nvPr/>
        </p:nvSpPr>
        <p:spPr>
          <a:xfrm>
            <a:off x="4128355" y="4122423"/>
            <a:ext cx="21397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Climate</a:t>
            </a:r>
            <a:br>
              <a:rPr lang="en-US" sz="2000" dirty="0"/>
            </a:br>
            <a:r>
              <a:rPr lang="en-US" sz="2000" dirty="0"/>
              <a:t>research </a:t>
            </a:r>
            <a:endParaRPr lang="en-GB" sz="2000" dirty="0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D7F504A8-5710-45B2-8B6F-18F166A30574}"/>
              </a:ext>
            </a:extLst>
          </p:cNvPr>
          <p:cNvSpPr txBox="1"/>
          <p:nvPr/>
        </p:nvSpPr>
        <p:spPr>
          <a:xfrm>
            <a:off x="0" y="4231971"/>
            <a:ext cx="26793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000" dirty="0"/>
              <a:t>Energy and physical sciences</a:t>
            </a:r>
            <a:endParaRPr lang="en-GB" sz="2000" dirty="0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B90E410F-9390-4CA7-89FA-8DFB7E8EE854}"/>
              </a:ext>
            </a:extLst>
          </p:cNvPr>
          <p:cNvSpPr txBox="1"/>
          <p:nvPr/>
        </p:nvSpPr>
        <p:spPr>
          <a:xfrm>
            <a:off x="-1116369" y="1430672"/>
            <a:ext cx="28808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000" dirty="0"/>
              <a:t>Environmental</a:t>
            </a:r>
            <a:br>
              <a:rPr lang="en-US" sz="2000" dirty="0"/>
            </a:br>
            <a:r>
              <a:rPr lang="en-US" sz="2000" dirty="0"/>
              <a:t>sciences</a:t>
            </a:r>
            <a:endParaRPr lang="en-GB" sz="2000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1FE58F82-2F43-490C-8D4A-4B4328A148EC}"/>
              </a:ext>
            </a:extLst>
          </p:cNvPr>
          <p:cNvSpPr txBox="1"/>
          <p:nvPr/>
        </p:nvSpPr>
        <p:spPr>
          <a:xfrm>
            <a:off x="2832499" y="182031"/>
            <a:ext cx="15209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Humanities</a:t>
            </a:r>
            <a:endParaRPr lang="en-GB" sz="2000" dirty="0"/>
          </a:p>
        </p:txBody>
      </p:sp>
      <p:sp>
        <p:nvSpPr>
          <p:cNvPr id="142" name="Google Shape;145;p7">
            <a:extLst>
              <a:ext uri="{FF2B5EF4-FFF2-40B4-BE49-F238E27FC236}">
                <a16:creationId xmlns:a16="http://schemas.microsoft.com/office/drawing/2014/main" id="{E0AB95EB-6517-43AD-AF24-F78953948164}"/>
              </a:ext>
            </a:extLst>
          </p:cNvPr>
          <p:cNvSpPr/>
          <p:nvPr/>
        </p:nvSpPr>
        <p:spPr>
          <a:xfrm>
            <a:off x="8167262" y="986201"/>
            <a:ext cx="940593" cy="940593"/>
          </a:xfrm>
          <a:prstGeom prst="ellipse">
            <a:avLst/>
          </a:prstGeom>
          <a:solidFill>
            <a:srgbClr val="8C9FD2">
              <a:alpha val="4980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6;p7">
            <a:extLst>
              <a:ext uri="{FF2B5EF4-FFF2-40B4-BE49-F238E27FC236}">
                <a16:creationId xmlns:a16="http://schemas.microsoft.com/office/drawing/2014/main" id="{A9642C00-608F-43BD-B3D6-EE7EDB97E339}"/>
              </a:ext>
            </a:extLst>
          </p:cNvPr>
          <p:cNvSpPr txBox="1"/>
          <p:nvPr/>
        </p:nvSpPr>
        <p:spPr>
          <a:xfrm>
            <a:off x="8305009" y="1123948"/>
            <a:ext cx="665099" cy="6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101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dirty="0">
                <a:solidFill>
                  <a:schemeClr val="dk1"/>
                </a:solidFill>
              </a:rPr>
              <a:t>E</a:t>
            </a:r>
            <a:r>
              <a:rPr lang="en-GB" sz="800" dirty="0" err="1">
                <a:solidFill>
                  <a:schemeClr val="dk1"/>
                </a:solidFill>
              </a:rPr>
              <a:t>arthquake</a:t>
            </a:r>
            <a:r>
              <a:rPr lang="en-GB" sz="800" dirty="0">
                <a:solidFill>
                  <a:schemeClr val="dk1"/>
                </a:solidFill>
              </a:rPr>
              <a:t> response and landslide analysis</a:t>
            </a:r>
            <a:endParaRPr dirty="0"/>
          </a:p>
        </p:txBody>
      </p:sp>
      <p:sp>
        <p:nvSpPr>
          <p:cNvPr id="146" name="Google Shape;125;p7">
            <a:extLst>
              <a:ext uri="{FF2B5EF4-FFF2-40B4-BE49-F238E27FC236}">
                <a16:creationId xmlns:a16="http://schemas.microsoft.com/office/drawing/2014/main" id="{C1B72982-670E-4026-B766-3304A3A5E44D}"/>
              </a:ext>
            </a:extLst>
          </p:cNvPr>
          <p:cNvSpPr/>
          <p:nvPr/>
        </p:nvSpPr>
        <p:spPr>
          <a:xfrm>
            <a:off x="8175150" y="1860702"/>
            <a:ext cx="940593" cy="940593"/>
          </a:xfrm>
          <a:prstGeom prst="ellipse">
            <a:avLst/>
          </a:prstGeom>
          <a:solidFill>
            <a:srgbClr val="DBA9DF">
              <a:alpha val="49412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26;p7">
            <a:extLst>
              <a:ext uri="{FF2B5EF4-FFF2-40B4-BE49-F238E27FC236}">
                <a16:creationId xmlns:a16="http://schemas.microsoft.com/office/drawing/2014/main" id="{7643EC52-3850-4468-8768-530DC8B81E64}"/>
              </a:ext>
            </a:extLst>
          </p:cNvPr>
          <p:cNvSpPr txBox="1"/>
          <p:nvPr/>
        </p:nvSpPr>
        <p:spPr>
          <a:xfrm>
            <a:off x="8314885" y="1998449"/>
            <a:ext cx="665099" cy="6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101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E-RHIS (</a:t>
            </a:r>
            <a:r>
              <a:rPr lang="en-GB" sz="800" dirty="0">
                <a:solidFill>
                  <a:schemeClr val="dk1"/>
                </a:solidFill>
                <a:latin typeface="Calibri"/>
                <a:cs typeface="Calibri"/>
              </a:rPr>
              <a:t>heritage object analytics)</a:t>
            </a:r>
            <a:endParaRPr sz="18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50" name="Google Shape;139;p7">
            <a:extLst>
              <a:ext uri="{FF2B5EF4-FFF2-40B4-BE49-F238E27FC236}">
                <a16:creationId xmlns:a16="http://schemas.microsoft.com/office/drawing/2014/main" id="{C90DA74E-DB52-4109-AFA3-D9A4AEE1D7ED}"/>
              </a:ext>
            </a:extLst>
          </p:cNvPr>
          <p:cNvSpPr/>
          <p:nvPr/>
        </p:nvSpPr>
        <p:spPr>
          <a:xfrm>
            <a:off x="6508590" y="1840507"/>
            <a:ext cx="940593" cy="940593"/>
          </a:xfrm>
          <a:prstGeom prst="ellipse">
            <a:avLst/>
          </a:prstGeom>
          <a:solidFill>
            <a:schemeClr val="accent4">
              <a:lumMod val="60000"/>
              <a:lumOff val="40000"/>
              <a:alpha val="4980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40;p7">
            <a:extLst>
              <a:ext uri="{FF2B5EF4-FFF2-40B4-BE49-F238E27FC236}">
                <a16:creationId xmlns:a16="http://schemas.microsoft.com/office/drawing/2014/main" id="{B1596A96-B419-489D-B79F-B380D40F5B2B}"/>
              </a:ext>
            </a:extLst>
          </p:cNvPr>
          <p:cNvSpPr txBox="1"/>
          <p:nvPr/>
        </p:nvSpPr>
        <p:spPr>
          <a:xfrm>
            <a:off x="6594805" y="1978254"/>
            <a:ext cx="716632" cy="6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101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dirty="0"/>
              <a:t>VIRGO </a:t>
            </a:r>
            <a:br>
              <a:rPr lang="en-US" sz="800" dirty="0"/>
            </a:br>
            <a:r>
              <a:rPr lang="en-US" sz="800" dirty="0"/>
              <a:t>(gravitational waves)</a:t>
            </a:r>
            <a:endParaRPr sz="800" dirty="0"/>
          </a:p>
        </p:txBody>
      </p:sp>
      <p:sp>
        <p:nvSpPr>
          <p:cNvPr id="154" name="Google Shape;127;p7">
            <a:extLst>
              <a:ext uri="{FF2B5EF4-FFF2-40B4-BE49-F238E27FC236}">
                <a16:creationId xmlns:a16="http://schemas.microsoft.com/office/drawing/2014/main" id="{6583EE9D-7E68-4149-9C87-F20228F66E1D}"/>
              </a:ext>
            </a:extLst>
          </p:cNvPr>
          <p:cNvSpPr/>
          <p:nvPr/>
        </p:nvSpPr>
        <p:spPr>
          <a:xfrm>
            <a:off x="7334088" y="2691601"/>
            <a:ext cx="940593" cy="940593"/>
          </a:xfrm>
          <a:prstGeom prst="ellipse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28;p7">
            <a:extLst>
              <a:ext uri="{FF2B5EF4-FFF2-40B4-BE49-F238E27FC236}">
                <a16:creationId xmlns:a16="http://schemas.microsoft.com/office/drawing/2014/main" id="{4D63AA1A-C01F-460A-8298-F8C14B0448C4}"/>
              </a:ext>
            </a:extLst>
          </p:cNvPr>
          <p:cNvSpPr txBox="1"/>
          <p:nvPr/>
        </p:nvSpPr>
        <p:spPr>
          <a:xfrm>
            <a:off x="7471835" y="2829348"/>
            <a:ext cx="665099" cy="6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101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PHIRI (population health)</a:t>
            </a:r>
            <a:endParaRPr dirty="0"/>
          </a:p>
        </p:txBody>
      </p:sp>
      <p:sp>
        <p:nvSpPr>
          <p:cNvPr id="158" name="Google Shape;141;p7">
            <a:extLst>
              <a:ext uri="{FF2B5EF4-FFF2-40B4-BE49-F238E27FC236}">
                <a16:creationId xmlns:a16="http://schemas.microsoft.com/office/drawing/2014/main" id="{DFB21145-97EF-4CE2-A34B-C9BAB1BD0C6A}"/>
              </a:ext>
            </a:extLst>
          </p:cNvPr>
          <p:cNvSpPr/>
          <p:nvPr/>
        </p:nvSpPr>
        <p:spPr>
          <a:xfrm>
            <a:off x="7329177" y="1860702"/>
            <a:ext cx="940593" cy="940593"/>
          </a:xfrm>
          <a:prstGeom prst="ellipse">
            <a:avLst/>
          </a:prstGeom>
          <a:solidFill>
            <a:schemeClr val="accent4">
              <a:lumMod val="60000"/>
              <a:lumOff val="40000"/>
              <a:alpha val="4980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42;p7">
            <a:extLst>
              <a:ext uri="{FF2B5EF4-FFF2-40B4-BE49-F238E27FC236}">
                <a16:creationId xmlns:a16="http://schemas.microsoft.com/office/drawing/2014/main" id="{1A798BF6-D599-4414-B4DF-C2E37D677B92}"/>
              </a:ext>
            </a:extLst>
          </p:cNvPr>
          <p:cNvSpPr txBox="1"/>
          <p:nvPr/>
        </p:nvSpPr>
        <p:spPr>
          <a:xfrm>
            <a:off x="7466924" y="1998449"/>
            <a:ext cx="665099" cy="6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101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MeerKAT</a:t>
            </a:r>
            <a:r>
              <a:rPr lang="en-GB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workflows (astronomy)</a:t>
            </a:r>
            <a:endParaRPr dirty="0"/>
          </a:p>
        </p:txBody>
      </p:sp>
      <p:sp>
        <p:nvSpPr>
          <p:cNvPr id="162" name="Google Shape;145;p7">
            <a:extLst>
              <a:ext uri="{FF2B5EF4-FFF2-40B4-BE49-F238E27FC236}">
                <a16:creationId xmlns:a16="http://schemas.microsoft.com/office/drawing/2014/main" id="{254B46D5-E23F-465C-B848-D0C15A1995F1}"/>
              </a:ext>
            </a:extLst>
          </p:cNvPr>
          <p:cNvSpPr/>
          <p:nvPr/>
        </p:nvSpPr>
        <p:spPr>
          <a:xfrm>
            <a:off x="7328382" y="981555"/>
            <a:ext cx="940593" cy="940593"/>
          </a:xfrm>
          <a:prstGeom prst="ellipse">
            <a:avLst/>
          </a:prstGeom>
          <a:solidFill>
            <a:srgbClr val="8C9FD2">
              <a:alpha val="4980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46;p7">
            <a:extLst>
              <a:ext uri="{FF2B5EF4-FFF2-40B4-BE49-F238E27FC236}">
                <a16:creationId xmlns:a16="http://schemas.microsoft.com/office/drawing/2014/main" id="{02A4C4EC-443A-4C1E-9EFF-25AD2B5B3BB3}"/>
              </a:ext>
            </a:extLst>
          </p:cNvPr>
          <p:cNvSpPr txBox="1"/>
          <p:nvPr/>
        </p:nvSpPr>
        <p:spPr>
          <a:xfrm>
            <a:off x="7466129" y="1119302"/>
            <a:ext cx="665099" cy="6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101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GEOSS Portal and GEO DAB</a:t>
            </a:r>
            <a:endParaRPr dirty="0"/>
          </a:p>
        </p:txBody>
      </p:sp>
      <p:sp>
        <p:nvSpPr>
          <p:cNvPr id="166" name="Google Shape;145;p7">
            <a:extLst>
              <a:ext uri="{FF2B5EF4-FFF2-40B4-BE49-F238E27FC236}">
                <a16:creationId xmlns:a16="http://schemas.microsoft.com/office/drawing/2014/main" id="{CCBF0106-F835-471D-AB02-38805833EBE2}"/>
              </a:ext>
            </a:extLst>
          </p:cNvPr>
          <p:cNvSpPr/>
          <p:nvPr/>
        </p:nvSpPr>
        <p:spPr>
          <a:xfrm>
            <a:off x="6481149" y="1009608"/>
            <a:ext cx="940593" cy="940593"/>
          </a:xfrm>
          <a:prstGeom prst="ellipse">
            <a:avLst/>
          </a:prstGeom>
          <a:solidFill>
            <a:srgbClr val="8C9FD2">
              <a:alpha val="4980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46;p7">
            <a:extLst>
              <a:ext uri="{FF2B5EF4-FFF2-40B4-BE49-F238E27FC236}">
                <a16:creationId xmlns:a16="http://schemas.microsoft.com/office/drawing/2014/main" id="{CA8653EA-060E-4AB1-8479-B1C2D1E6CD67}"/>
              </a:ext>
            </a:extLst>
          </p:cNvPr>
          <p:cNvSpPr txBox="1"/>
          <p:nvPr/>
        </p:nvSpPr>
        <p:spPr>
          <a:xfrm>
            <a:off x="6618896" y="1147355"/>
            <a:ext cx="665099" cy="6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101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EISCAT_3D Data Portal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dirty="0">
                <a:solidFill>
                  <a:schemeClr val="dk1"/>
                </a:solidFill>
              </a:rPr>
              <a:t>(atmospheric physics)</a:t>
            </a:r>
            <a:endParaRPr dirty="0"/>
          </a:p>
        </p:txBody>
      </p:sp>
      <p:sp>
        <p:nvSpPr>
          <p:cNvPr id="170" name="Arrow: Circular 169">
            <a:extLst>
              <a:ext uri="{FF2B5EF4-FFF2-40B4-BE49-F238E27FC236}">
                <a16:creationId xmlns:a16="http://schemas.microsoft.com/office/drawing/2014/main" id="{BC1AD404-ADCF-407B-BAC6-4F05E32E8C70}"/>
              </a:ext>
            </a:extLst>
          </p:cNvPr>
          <p:cNvSpPr/>
          <p:nvPr/>
        </p:nvSpPr>
        <p:spPr>
          <a:xfrm flipH="1">
            <a:off x="3314300" y="342948"/>
            <a:ext cx="4697273" cy="2866688"/>
          </a:xfrm>
          <a:prstGeom prst="circularArrow">
            <a:avLst>
              <a:gd name="adj1" fmla="val 9024"/>
              <a:gd name="adj2" fmla="val 821803"/>
              <a:gd name="adj3" fmla="val 20926372"/>
              <a:gd name="adj4" fmla="val 13040813"/>
              <a:gd name="adj5" fmla="val 137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6D3B7ED3-4BE8-4952-BD74-2E65BEA99057}"/>
              </a:ext>
            </a:extLst>
          </p:cNvPr>
          <p:cNvSpPr txBox="1"/>
          <p:nvPr/>
        </p:nvSpPr>
        <p:spPr>
          <a:xfrm>
            <a:off x="4790518" y="284478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Integration support</a:t>
            </a:r>
            <a:endParaRPr lang="en-GB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A6B926BE-9366-4B3D-8C95-242DA1BCEF0E}"/>
              </a:ext>
            </a:extLst>
          </p:cNvPr>
          <p:cNvSpPr/>
          <p:nvPr/>
        </p:nvSpPr>
        <p:spPr>
          <a:xfrm>
            <a:off x="602144" y="2553966"/>
            <a:ext cx="1281156" cy="973193"/>
          </a:xfrm>
          <a:prstGeom prst="wedgeRectCallout">
            <a:avLst>
              <a:gd name="adj1" fmla="val 138378"/>
              <a:gd name="adj2" fmla="val -454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The project to perform FAIR maturity assessment &amp; improvement recommendations</a:t>
            </a:r>
            <a:endParaRPr lang="en-GB" sz="1050" dirty="0"/>
          </a:p>
        </p:txBody>
      </p:sp>
      <p:sp>
        <p:nvSpPr>
          <p:cNvPr id="59" name="Speech Bubble: Rectangle 58">
            <a:extLst>
              <a:ext uri="{FF2B5EF4-FFF2-40B4-BE49-F238E27FC236}">
                <a16:creationId xmlns:a16="http://schemas.microsoft.com/office/drawing/2014/main" id="{A3F7D7FC-70DD-44E1-B38B-47A27D793284}"/>
              </a:ext>
            </a:extLst>
          </p:cNvPr>
          <p:cNvSpPr/>
          <p:nvPr/>
        </p:nvSpPr>
        <p:spPr>
          <a:xfrm>
            <a:off x="5311521" y="3330694"/>
            <a:ext cx="1696271" cy="1087835"/>
          </a:xfrm>
          <a:prstGeom prst="wedgeRectCallout">
            <a:avLst>
              <a:gd name="adj1" fmla="val -115972"/>
              <a:gd name="adj2" fmla="val 18696"/>
            </a:avLst>
          </a:prstGeom>
          <a:solidFill>
            <a:schemeClr val="tx2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err="1">
                <a:solidFill>
                  <a:schemeClr val="tx1"/>
                </a:solidFill>
              </a:rPr>
              <a:t>JupyterLab</a:t>
            </a:r>
            <a:endParaRPr lang="en-US" sz="105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/>
                </a:solidFill>
              </a:rPr>
              <a:t>Enes libraries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/>
                </a:solidFill>
              </a:rPr>
              <a:t>EC3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err="1">
                <a:solidFill>
                  <a:schemeClr val="tx1"/>
                </a:solidFill>
              </a:rPr>
              <a:t>Synda</a:t>
            </a:r>
            <a:r>
              <a:rPr lang="en-US" sz="1050" dirty="0">
                <a:solidFill>
                  <a:schemeClr val="tx1"/>
                </a:solidFill>
              </a:rPr>
              <a:t> &amp; </a:t>
            </a:r>
            <a:r>
              <a:rPr lang="en-US" sz="1050" dirty="0" err="1">
                <a:solidFill>
                  <a:schemeClr val="tx1"/>
                </a:solidFill>
              </a:rPr>
              <a:t>DataHub</a:t>
            </a:r>
            <a:endParaRPr lang="en-US" sz="105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tx1"/>
                </a:solidFill>
              </a:rPr>
              <a:t>ESGF data archive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tx1"/>
                </a:solidFill>
              </a:rPr>
              <a:t>Cloud and HPC</a:t>
            </a:r>
          </a:p>
        </p:txBody>
      </p:sp>
    </p:spTree>
    <p:extLst>
      <p:ext uri="{BB962C8B-B14F-4D97-AF65-F5344CB8AC3E}">
        <p14:creationId xmlns:p14="http://schemas.microsoft.com/office/powerpoint/2010/main" val="43339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  <p:bldP spid="144" grpId="0"/>
      <p:bldP spid="146" grpId="0" animBg="1"/>
      <p:bldP spid="148" grpId="0"/>
      <p:bldP spid="150" grpId="0" animBg="1"/>
      <p:bldP spid="152" grpId="0"/>
      <p:bldP spid="154" grpId="0" animBg="1"/>
      <p:bldP spid="156" grpId="0"/>
      <p:bldP spid="158" grpId="0" animBg="1"/>
      <p:bldP spid="160" grpId="0"/>
      <p:bldP spid="162" grpId="0" animBg="1"/>
      <p:bldP spid="164" grpId="0"/>
      <p:bldP spid="166" grpId="0" animBg="1"/>
      <p:bldP spid="168" grpId="0"/>
      <p:bldP spid="170" grpId="0" animBg="1"/>
      <p:bldP spid="171" grpId="0"/>
      <p:bldP spid="5" grpId="0" animBg="1"/>
      <p:bldP spid="59" grpId="0" animBg="1"/>
    </p:bldLst>
  </p:timing>
</p:sld>
</file>

<file path=ppt/theme/theme1.xml><?xml version="1.0" encoding="utf-8"?>
<a:theme xmlns:a="http://schemas.openxmlformats.org/drawingml/2006/main" name="HOM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1040</Words>
  <Application>Microsoft Office PowerPoint</Application>
  <PresentationFormat>On-screen Show (16:9)</PresentationFormat>
  <Paragraphs>204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Courier New</vt:lpstr>
      <vt:lpstr>eui-bold</vt:lpstr>
      <vt:lpstr>eui-default</vt:lpstr>
      <vt:lpstr>Noto Sans Symbols</vt:lpstr>
      <vt:lpstr>HOME</vt:lpstr>
      <vt:lpstr>CONTENT</vt:lpstr>
      <vt:lpstr>EGI-ACE Project Overview</vt:lpstr>
      <vt:lpstr>EGI-ACE Overall objective</vt:lpstr>
      <vt:lpstr>EGI-ACE specific objectives</vt:lpstr>
      <vt:lpstr>Consortium Overview and Service Providers</vt:lpstr>
      <vt:lpstr>Tier service architecture</vt:lpstr>
      <vt:lpstr>Hosting nodes – Cloud &amp; HTC</vt:lpstr>
      <vt:lpstr>HPC infrastructure</vt:lpstr>
      <vt:lpstr>Access and platforms</vt:lpstr>
      <vt:lpstr>PowerPoint Presentation</vt:lpstr>
      <vt:lpstr>Expanding the user and supplier base</vt:lpstr>
      <vt:lpstr>Key exploitable results and target groups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EGI-ACE Project Overview</dc:title>
  <cp:lastModifiedBy>Gergely Sipos</cp:lastModifiedBy>
  <cp:revision>48</cp:revision>
  <dcterms:modified xsi:type="dcterms:W3CDTF">2020-11-04T12:04:03Z</dcterms:modified>
</cp:coreProperties>
</file>