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0" r:id="rId4"/>
    <p:sldId id="267" r:id="rId5"/>
    <p:sldId id="271" r:id="rId6"/>
    <p:sldId id="260" r:id="rId7"/>
    <p:sldId id="258" r:id="rId8"/>
    <p:sldId id="262" r:id="rId9"/>
    <p:sldId id="261" r:id="rId10"/>
    <p:sldId id="268" r:id="rId11"/>
    <p:sldId id="269" r:id="rId12"/>
    <p:sldId id="263" r:id="rId13"/>
    <p:sldId id="26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Msxku8JO1ANQFdzN+oRhnyR27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4A0273-48AC-4942-9D67-6F5B3E45E117}">
  <a:tblStyle styleId="{AA4A0273-48AC-4942-9D67-6F5B3E45E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lentinocavalli/Documents/EGI/infosheet-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lentinocavalli/Documents/EGI/infosheet-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lentinocavalli/Documents/EGI/infosheet-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C-A24D-B343-2FC194C05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C-A24D-B343-2FC194C05F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7C-A24D-B343-2FC194C05F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C-A24D-B343-2FC194C05F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C-A24D-B343-2FC194C05F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C-A24D-B343-2FC194C05F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C-A24D-B343-2FC194C05F40}"/>
              </c:ext>
            </c:extLst>
          </c:dPt>
          <c:cat>
            <c:strRef>
              <c:f>Sheet1!$D$2:$J$2</c:f>
              <c:strCache>
                <c:ptCount val="7"/>
                <c:pt idx="0">
                  <c:v>CZ</c:v>
                </c:pt>
                <c:pt idx="1">
                  <c:v>ES</c:v>
                </c:pt>
                <c:pt idx="2">
                  <c:v>NL</c:v>
                </c:pt>
                <c:pt idx="3">
                  <c:v>SK</c:v>
                </c:pt>
                <c:pt idx="4">
                  <c:v>PL</c:v>
                </c:pt>
                <c:pt idx="5">
                  <c:v>PT</c:v>
                </c:pt>
                <c:pt idx="6">
                  <c:v>UK</c:v>
                </c:pt>
              </c:strCache>
            </c:strRef>
          </c:cat>
          <c:val>
            <c:numRef>
              <c:f>Sheet1!$D$3:$J$3</c:f>
              <c:numCache>
                <c:formatCode>General</c:formatCode>
                <c:ptCount val="7"/>
                <c:pt idx="0">
                  <c:v>10649800</c:v>
                </c:pt>
                <c:pt idx="1">
                  <c:v>46937060</c:v>
                </c:pt>
                <c:pt idx="2">
                  <c:v>17282163</c:v>
                </c:pt>
                <c:pt idx="3">
                  <c:v>5450421</c:v>
                </c:pt>
                <c:pt idx="4">
                  <c:v>37972812</c:v>
                </c:pt>
                <c:pt idx="5">
                  <c:v>10276617</c:v>
                </c:pt>
                <c:pt idx="6">
                  <c:v>66647112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7C-A24D-B343-2FC194C05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9-1547-A339-95CB65522C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9-1547-A339-95CB65522C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9-1547-A339-95CB65522C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9-1547-A339-95CB65522C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9-1547-A339-95CB65522C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9-1547-A339-95CB65522C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19-1547-A339-95CB65522C63}"/>
              </c:ext>
            </c:extLst>
          </c:dPt>
          <c:cat>
            <c:strRef>
              <c:f>Sheet1!$D$4:$J$4</c:f>
              <c:strCache>
                <c:ptCount val="7"/>
                <c:pt idx="0">
                  <c:v>CZ</c:v>
                </c:pt>
                <c:pt idx="1">
                  <c:v>ES</c:v>
                </c:pt>
                <c:pt idx="2">
                  <c:v>NL</c:v>
                </c:pt>
                <c:pt idx="3">
                  <c:v>SK</c:v>
                </c:pt>
                <c:pt idx="4">
                  <c:v>PL</c:v>
                </c:pt>
                <c:pt idx="5">
                  <c:v>PT</c:v>
                </c:pt>
                <c:pt idx="6">
                  <c:v>UK</c:v>
                </c:pt>
              </c:strCache>
            </c:strRef>
          </c:cat>
          <c:val>
            <c:numRef>
              <c:f>Sheet1!$D$5:$J$5</c:f>
              <c:numCache>
                <c:formatCode>General</c:formatCode>
                <c:ptCount val="7"/>
                <c:pt idx="0">
                  <c:v>210892</c:v>
                </c:pt>
                <c:pt idx="1">
                  <c:v>1202193</c:v>
                </c:pt>
                <c:pt idx="2">
                  <c:v>773987</c:v>
                </c:pt>
                <c:pt idx="3">
                  <c:v>89605</c:v>
                </c:pt>
                <c:pt idx="4">
                  <c:v>49759</c:v>
                </c:pt>
                <c:pt idx="5">
                  <c:v>204304</c:v>
                </c:pt>
                <c:pt idx="6">
                  <c:v>2423736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19-1547-A339-95CB65522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Research Funding as GDP percentage</a:t>
            </a:r>
          </a:p>
        </c:rich>
      </c:tx>
      <c:layout>
        <c:manualLayout>
          <c:xMode val="edge"/>
          <c:yMode val="edge"/>
          <c:x val="0.22365266841644793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0-9D45-B3C8-164B22FE01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0-9D45-B3C8-164B22FE01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0-9D45-B3C8-164B22FE01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C0-9D45-B3C8-164B22FE01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C0-9D45-B3C8-164B22FE01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C0-9D45-B3C8-164B22FE01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C0-9D45-B3C8-164B22FE016C}"/>
              </c:ext>
            </c:extLst>
          </c:dPt>
          <c:cat>
            <c:strRef>
              <c:f>Sheet1!$D$6:$J$6</c:f>
              <c:strCache>
                <c:ptCount val="7"/>
                <c:pt idx="0">
                  <c:v>CZ</c:v>
                </c:pt>
                <c:pt idx="1">
                  <c:v>ES</c:v>
                </c:pt>
                <c:pt idx="2">
                  <c:v>NL</c:v>
                </c:pt>
                <c:pt idx="3">
                  <c:v>SK</c:v>
                </c:pt>
                <c:pt idx="4">
                  <c:v>PL</c:v>
                </c:pt>
                <c:pt idx="5">
                  <c:v>PT</c:v>
                </c:pt>
                <c:pt idx="6">
                  <c:v>UK</c:v>
                </c:pt>
              </c:strCache>
            </c:strRef>
          </c:cat>
          <c:val>
            <c:numRef>
              <c:f>Sheet1!$D$7:$J$7</c:f>
              <c:numCache>
                <c:formatCode>General</c:formatCode>
                <c:ptCount val="7"/>
                <c:pt idx="0">
                  <c:v>1.93</c:v>
                </c:pt>
                <c:pt idx="1">
                  <c:v>1.24</c:v>
                </c:pt>
                <c:pt idx="2">
                  <c:v>2.16</c:v>
                </c:pt>
                <c:pt idx="3">
                  <c:v>0.84</c:v>
                </c:pt>
                <c:pt idx="4">
                  <c:v>1.21</c:v>
                </c:pt>
                <c:pt idx="5">
                  <c:v>1.36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CC0-9D45-B3C8-164B22FE0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45347147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845347147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9845347147_3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845347147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845347147_3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9845347147_3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45347147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45347147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9845347147_3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a2265f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9a2265f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99a2265f8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845347147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845347147_3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9845347147_3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845347147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845347147_3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845347147_3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pic" idx="2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pillar.eu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hyperlink" Target="http://dx.doi.org/10.20350/digitalCSIC/12625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hyperlink" Target="http://dx.doi.org/10.20350/digitalCSIC/12624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dx.doi.org/10.20350/digitalCSIC/126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://dx.doi.org/10.20350/digitalCSIC/12626" TargetMode="External"/><Relationship Id="rId5" Type="http://schemas.openxmlformats.org/officeDocument/2006/relationships/image" Target="../media/image9.jpg"/><Relationship Id="rId15" Type="http://schemas.openxmlformats.org/officeDocument/2006/relationships/hyperlink" Target="https://doi.org/10.17026/dans-2by-ereu" TargetMode="External"/><Relationship Id="rId10" Type="http://schemas.openxmlformats.org/officeDocument/2006/relationships/hyperlink" Target="http://dx.doi.org/10.5281/zenodo.3891370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hyperlink" Target="https://doi.org/10.34642/fccn_bep7-qk2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GB" dirty="0"/>
              <a:t>Short overview of the EOSC Synergy countries report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n-GB" b="1" dirty="0"/>
              <a:t>EOSC Synergy Dutch Data Landscape Workshop</a:t>
            </a:r>
            <a:r>
              <a:rPr lang="en-GB" dirty="0"/>
              <a:t> - </a:t>
            </a:r>
            <a:r>
              <a:rPr lang="en-US" dirty="0"/>
              <a:t>5 November 2020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Valentino Cavalli – EGI Foundation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Valentino.Cavalli@egi.eu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1854-0A33-CF40-9DB1-F5D1B822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Awareness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89B5F-157F-1541-AB74-AD2783EF3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5B443B2-A90E-CC46-9B35-8B1A58D1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34" y="517397"/>
            <a:ext cx="2258586" cy="1173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F46AB-4608-FB4E-B654-9BF7702B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2" y="2828825"/>
            <a:ext cx="11028556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E8C2-597D-5C40-A0A9-8141754A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Maturity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D7690-3AB2-F741-B90D-D2C29BD967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2395AA3-C7DC-FA4E-9DA1-AC14AFCC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91" y="422875"/>
            <a:ext cx="2497873" cy="1280160"/>
          </a:xfrm>
          <a:prstGeom prst="rect">
            <a:avLst/>
          </a:prstGeom>
        </p:spPr>
      </p:pic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5CF2F4-0989-2D48-952A-83D3B163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5" y="2594187"/>
            <a:ext cx="11519210" cy="28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8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845347147_3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171" name="Google Shape;171;g9845347147_3_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400" dirty="0"/>
              <a:t>EOSC landscape is changing constantly so each landscape exercise is just a snapshot at a particular point in time. Other groups are thinking about establishing regular monitoring mechanisms.</a:t>
            </a:r>
          </a:p>
          <a:p>
            <a:pPr indent="-457200"/>
            <a:r>
              <a:rPr lang="en-US" sz="2400" dirty="0"/>
              <a:t>Our “snapshot” feeds a gap analysis of relevant policies in our “region” with a view to identify barriers and scope for better </a:t>
            </a:r>
            <a:r>
              <a:rPr lang="en-US" sz="2400" dirty="0" err="1"/>
              <a:t>harmonisation</a:t>
            </a:r>
            <a:r>
              <a:rPr lang="en-US" sz="2400" dirty="0"/>
              <a:t> (some areas):</a:t>
            </a:r>
          </a:p>
          <a:p>
            <a:pPr lvl="1" indent="-457200"/>
            <a:r>
              <a:rPr lang="en-US" sz="2000" dirty="0"/>
              <a:t>Integrated procurement,</a:t>
            </a:r>
          </a:p>
          <a:p>
            <a:pPr lvl="1" indent="-457200"/>
            <a:r>
              <a:rPr lang="en-US" sz="2000" dirty="0"/>
              <a:t>Resource/service access provisioning,</a:t>
            </a:r>
          </a:p>
          <a:p>
            <a:pPr lvl="1" indent="-457200"/>
            <a:r>
              <a:rPr lang="en-US" sz="2000" dirty="0"/>
              <a:t>Other barriers to cross border (international) collaboration in the EOSC context.</a:t>
            </a:r>
          </a:p>
          <a:p>
            <a:pPr indent="-457200"/>
            <a:r>
              <a:rPr lang="en-US" sz="2400" dirty="0"/>
              <a:t>Report and recommendations in summer 2021.</a:t>
            </a:r>
          </a:p>
        </p:txBody>
      </p:sp>
      <p:sp>
        <p:nvSpPr>
          <p:cNvPr id="172" name="Google Shape;172;g9845347147_3_8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3923853" y="1941775"/>
            <a:ext cx="43443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US" b="1"/>
              <a:t>Thank you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845347147_3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EOSC Landscaping activities in Europe</a:t>
            </a:r>
            <a:endParaRPr dirty="0"/>
          </a:p>
        </p:txBody>
      </p:sp>
      <p:sp>
        <p:nvSpPr>
          <p:cNvPr id="113" name="Google Shape;113;g9845347147_3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61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EOSC-Synergy: Analysis of EOSC 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landscape in 7 countries: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CZ, ES, NL, PL, PT, SK, UK.</a:t>
            </a:r>
          </a:p>
          <a:p>
            <a:pPr lvl="1">
              <a:spcBef>
                <a:spcPts val="1000"/>
              </a:spcBef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Other EC INFRAEOSC 5b projects cover different regions: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 EOSC-Nordic, NI4OS (SE Europe), EOSC-Pillar (FR, IT, AT, DE, BE).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Europe-wide summary report by EOSC Secretariat.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EOSC Landscaping Working Group report.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9845347147_3_2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" name="Google Shape;129;g9845347147_3_29">
            <a:extLst>
              <a:ext uri="{FF2B5EF4-FFF2-40B4-BE49-F238E27FC236}">
                <a16:creationId xmlns:a16="http://schemas.microsoft.com/office/drawing/2014/main" id="{5E0D8353-3349-AA47-9A30-962F68BEA0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620" y="1405053"/>
            <a:ext cx="3435048" cy="22079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FA0B-B3A1-4643-AAB6-091B7A3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Rationale/aims for Landscape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DF76-359B-6D46-BC95-95D2BD14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“Collect information about the </a:t>
            </a:r>
            <a:r>
              <a:rPr lang="en-US" dirty="0">
                <a:solidFill>
                  <a:srgbClr val="C00000"/>
                </a:solidFill>
              </a:rPr>
              <a:t>national policies, practices, roadmaps and strategies</a:t>
            </a:r>
            <a:r>
              <a:rPr lang="en-US" dirty="0"/>
              <a:t> around </a:t>
            </a:r>
            <a:r>
              <a:rPr lang="en-US" dirty="0">
                <a:solidFill>
                  <a:schemeClr val="accent2"/>
                </a:solidFill>
              </a:rPr>
              <a:t>funding, procuring, providing, accessing and sharing </a:t>
            </a:r>
            <a:r>
              <a:rPr lang="en-US" dirty="0"/>
              <a:t>of services and resources in the EOSC scope.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Special emphasis will be given to policies and practices that address the needs of different EOSC user groups, with a </a:t>
            </a:r>
            <a:r>
              <a:rPr lang="en-US" dirty="0">
                <a:solidFill>
                  <a:schemeClr val="accent2"/>
                </a:solidFill>
              </a:rPr>
              <a:t>focus on the user communities </a:t>
            </a:r>
            <a:r>
              <a:rPr lang="en-US" dirty="0"/>
              <a:t>that are already </a:t>
            </a:r>
            <a:r>
              <a:rPr lang="en-US" dirty="0">
                <a:solidFill>
                  <a:srgbClr val="C00000"/>
                </a:solidFill>
              </a:rPr>
              <a:t>part of national research roadmaps</a:t>
            </a:r>
            <a:r>
              <a:rPr lang="en-US" dirty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work will cover a wide range of policies, including those dealing with </a:t>
            </a:r>
            <a:r>
              <a:rPr lang="en-US" dirty="0">
                <a:solidFill>
                  <a:srgbClr val="C00000"/>
                </a:solidFill>
              </a:rPr>
              <a:t>generic services for data production, processing and preservation</a:t>
            </a:r>
            <a:r>
              <a:rPr lang="en-US" dirty="0"/>
              <a:t>, as well as those for </a:t>
            </a:r>
            <a:r>
              <a:rPr lang="en-US" dirty="0">
                <a:solidFill>
                  <a:srgbClr val="C00000"/>
                </a:solidFill>
              </a:rPr>
              <a:t>thematic resources and services </a:t>
            </a:r>
            <a:r>
              <a:rPr lang="en-US" dirty="0"/>
              <a:t>that target the needs of specific research communities.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Existing policies and practices, where applicable, will be related to </a:t>
            </a:r>
            <a:r>
              <a:rPr lang="en-US" dirty="0">
                <a:solidFill>
                  <a:srgbClr val="C00000"/>
                </a:solidFill>
              </a:rPr>
              <a:t>national and international regulatory frameworks </a:t>
            </a:r>
            <a:r>
              <a:rPr lang="en-US" dirty="0"/>
              <a:t>(e.g. handling of privacy-sensitive data in compliance with GDPR)”</a:t>
            </a:r>
          </a:p>
        </p:txBody>
      </p:sp>
    </p:spTree>
    <p:extLst>
      <p:ext uri="{BB962C8B-B14F-4D97-AF65-F5344CB8AC3E}">
        <p14:creationId xmlns:p14="http://schemas.microsoft.com/office/powerpoint/2010/main" val="24299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1B33-9FA6-A94E-86A9-9DE8341C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”regional” project which covers various regions with quite diverse macro-indicators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B836D-CFF4-9840-A4F0-F544F380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66A687-6096-EA4E-BC0E-FE68DC893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298238"/>
              </p:ext>
            </p:extLst>
          </p:nvPr>
        </p:nvGraphicFramePr>
        <p:xfrm>
          <a:off x="838200" y="2363788"/>
          <a:ext cx="320992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E5A09C-872D-E448-9C5F-C864A014C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25133"/>
              </p:ext>
            </p:extLst>
          </p:nvPr>
        </p:nvGraphicFramePr>
        <p:xfrm>
          <a:off x="4048127" y="2363788"/>
          <a:ext cx="320992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908200-5177-E748-928C-A92263979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395751"/>
              </p:ext>
            </p:extLst>
          </p:nvPr>
        </p:nvGraphicFramePr>
        <p:xfrm>
          <a:off x="6891453" y="2129882"/>
          <a:ext cx="3702205" cy="290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093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1621-6010-294D-8114-A537019C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list of topics/questions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B352-CC5E-7243-B98B-EA219D82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5438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Structure of Analysis / Table of Contents derived from EOSC PILLAR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Around 70-80 topics/questions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countries organized a survey with a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ES, UK, NL (partly also CZ and PT) based themselves on existing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3D094-7AAA-2148-8648-7BC1CB025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8" y="3884108"/>
            <a:ext cx="3344298" cy="229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4F2CEB-053A-BE4B-927D-C336D192CDD0}"/>
              </a:ext>
            </a:extLst>
          </p:cNvPr>
          <p:cNvSpPr/>
          <p:nvPr/>
        </p:nvSpPr>
        <p:spPr>
          <a:xfrm>
            <a:off x="6103830" y="5382310"/>
            <a:ext cx="3706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https://www.eosc-pillar.eu</a:t>
            </a:r>
            <a:r>
              <a:rPr lang="en-US" dirty="0"/>
              <a:t> </a:t>
            </a:r>
          </a:p>
          <a:p>
            <a:r>
              <a:rPr lang="en-US" dirty="0"/>
              <a:t>Austria, Belgium, France, Germany and Italy</a:t>
            </a:r>
          </a:p>
        </p:txBody>
      </p:sp>
    </p:spTree>
    <p:extLst>
      <p:ext uri="{BB962C8B-B14F-4D97-AF65-F5344CB8AC3E}">
        <p14:creationId xmlns:p14="http://schemas.microsoft.com/office/powerpoint/2010/main" val="40966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845347147_3_2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5756112" cy="22331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a single landscape - </a:t>
            </a:r>
            <a:br>
              <a:rPr lang="en-US" dirty="0"/>
            </a:br>
            <a:r>
              <a:rPr lang="en-US" dirty="0"/>
              <a:t>7 country reports</a:t>
            </a:r>
            <a:endParaRPr dirty="0"/>
          </a:p>
        </p:txBody>
      </p:sp>
      <p:sp>
        <p:nvSpPr>
          <p:cNvPr id="121" name="Google Shape;121;g9845347147_3_29"/>
          <p:cNvSpPr txBox="1">
            <a:spLocks noGrp="1"/>
          </p:cNvSpPr>
          <p:nvPr>
            <p:ph type="sldNum" idx="12"/>
          </p:nvPr>
        </p:nvSpPr>
        <p:spPr>
          <a:xfrm>
            <a:off x="10442565" y="3031779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22" name="Google Shape;122;g9845347147_3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471" y="149457"/>
            <a:ext cx="1802325" cy="2701822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3" name="Google Shape;123;g9845347147_3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958" y="653280"/>
            <a:ext cx="1802325" cy="27072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g9845347147_3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834" y="386382"/>
            <a:ext cx="1802325" cy="270179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g9845347147_3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4255" y="914805"/>
            <a:ext cx="1802325" cy="2701827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g9845347147_3_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9096" y="1481679"/>
            <a:ext cx="1802324" cy="270179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g9845347147_3_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40190" y="1178692"/>
            <a:ext cx="1802324" cy="270179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g9845347147_3_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05349" y="1483961"/>
            <a:ext cx="1802324" cy="2701813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E0FF80-8440-7D4F-B802-509A6D2EE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36269"/>
              </p:ext>
            </p:extLst>
          </p:nvPr>
        </p:nvGraphicFramePr>
        <p:xfrm>
          <a:off x="526845" y="3085318"/>
          <a:ext cx="7380418" cy="2827020"/>
        </p:xfrm>
        <a:graphic>
          <a:graphicData uri="http://schemas.openxmlformats.org/drawingml/2006/table">
            <a:tbl>
              <a:tblPr/>
              <a:tblGrid>
                <a:gridCol w="501165">
                  <a:extLst>
                    <a:ext uri="{9D8B030D-6E8A-4147-A177-3AD203B41FA5}">
                      <a16:colId xmlns:a16="http://schemas.microsoft.com/office/drawing/2014/main" val="392456340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02070430"/>
                    </a:ext>
                  </a:extLst>
                </a:gridCol>
                <a:gridCol w="3450253">
                  <a:extLst>
                    <a:ext uri="{9D8B030D-6E8A-4147-A177-3AD203B41FA5}">
                      <a16:colId xmlns:a16="http://schemas.microsoft.com/office/drawing/2014/main" val="26411450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CZ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Michal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Růžička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Ivana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Křenková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Luděk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Matyska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(CESNET)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http://dx.doi.org/10.5281/zenodo.3891370</a:t>
                      </a:r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5372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SK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Ladislav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Hluchy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and Miroslav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Dobrucky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(IISAS)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b="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http://dx.doi.org/10.20350/digitalCSIC/12626</a:t>
                      </a:r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41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Ignacio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Blanquer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(UPV), Isabel Campos (CSIC), Maria Cuesta, Inmaculada Figueroa (MICIN-ES)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http://dx.doi.org/10.20350/digitalCSIC/12624</a:t>
                      </a:r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151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PL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Miroslaw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Kupczyk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(PSNC)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b="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http://dx.doi.org/10.20350/digitalCSIC/12625</a:t>
                      </a:r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180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PT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Filipa Pereira (FCCN)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https://doi.org/10.34642/fccn_bep7-qk29</a:t>
                      </a:r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97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NL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Peter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Doorn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(DANS)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https://doi.org/10.17026/dans-2by-ereu</a:t>
                      </a:r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b"/>
                      <a:endParaRPr lang="en-GB" sz="120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91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Dale Robertson (Jisc)</a:t>
                      </a:r>
                    </a:p>
                    <a:p>
                      <a:pPr rtl="0" fontAlgn="b"/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http://dx.doi.org/10.20350/digitalCSIC/12631</a:t>
                      </a:r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rtl="0" fontAlgn="t"/>
                      <a:endParaRPr lang="en-GB" sz="1200" b="0" u="sng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77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D42612-60F8-524A-8D87-481D5F662345}"/>
              </a:ext>
            </a:extLst>
          </p:cNvPr>
          <p:cNvSpPr txBox="1"/>
          <p:nvPr/>
        </p:nvSpPr>
        <p:spPr>
          <a:xfrm>
            <a:off x="853132" y="2265718"/>
            <a:ext cx="432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snapshot - Reports finalized in May 2020</a:t>
            </a:r>
            <a:endParaRPr lang="en-N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845347147_3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Research topics			</a:t>
            </a:r>
            <a:endParaRPr dirty="0"/>
          </a:p>
        </p:txBody>
      </p:sp>
      <p:sp>
        <p:nvSpPr>
          <p:cNvPr id="104" name="Google Shape;104;g9845347147_3_8"/>
          <p:cNvSpPr txBox="1">
            <a:spLocks noGrp="1"/>
          </p:cNvSpPr>
          <p:nvPr>
            <p:ph type="body" idx="1"/>
          </p:nvPr>
        </p:nvSpPr>
        <p:spPr>
          <a:xfrm>
            <a:off x="838200" y="1566800"/>
            <a:ext cx="9268200" cy="46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Policies/strategies about:</a:t>
            </a:r>
            <a:endParaRPr sz="2400" dirty="0"/>
          </a:p>
          <a:p>
            <a:pPr marL="457200" marR="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Funding, procuring, provisioning, accessing and sharing services/resources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Generic services for:</a:t>
            </a:r>
            <a:endParaRPr sz="2400" dirty="0"/>
          </a:p>
          <a:p>
            <a:pPr marL="457200" marR="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data production, processing, curation, preservation and sharing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Specific thematic services/resources for:</a:t>
            </a:r>
            <a:endParaRPr sz="2400" dirty="0"/>
          </a:p>
          <a:p>
            <a:pPr marL="457200" marR="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EOS community</a:t>
            </a:r>
            <a:endParaRPr sz="2000" dirty="0"/>
          </a:p>
          <a:p>
            <a:pPr marL="457200" marR="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Biomedicine community</a:t>
            </a:r>
            <a:endParaRPr sz="2000" dirty="0"/>
          </a:p>
          <a:p>
            <a:pPr marL="457200" marR="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Astrophysics community</a:t>
            </a:r>
            <a:endParaRPr sz="2000" dirty="0"/>
          </a:p>
          <a:p>
            <a:pPr marL="457200" marR="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2000" dirty="0"/>
              <a:t>Environmental Sciences community</a:t>
            </a:r>
            <a:endParaRPr sz="2000" dirty="0"/>
          </a:p>
          <a:p>
            <a:pPr marL="0" lvl="0" indent="0">
              <a:buNone/>
            </a:pPr>
            <a:r>
              <a:rPr lang="en-US" sz="2400" dirty="0"/>
              <a:t>National </a:t>
            </a:r>
            <a:r>
              <a:rPr lang="en-US" sz="2400" dirty="0" err="1"/>
              <a:t>organisational</a:t>
            </a:r>
            <a:r>
              <a:rPr lang="en-US" sz="2400" dirty="0"/>
              <a:t>/regulatory frameworks about:</a:t>
            </a:r>
          </a:p>
          <a:p>
            <a:pPr lvl="0" indent="-349250">
              <a:buSzPts val="1900"/>
            </a:pPr>
            <a:r>
              <a:rPr lang="en-US" sz="2000" dirty="0"/>
              <a:t>integrated procurement</a:t>
            </a:r>
          </a:p>
          <a:p>
            <a:pPr lvl="0" indent="-349250">
              <a:spcBef>
                <a:spcPts val="0"/>
              </a:spcBef>
              <a:buSzPts val="1900"/>
            </a:pPr>
            <a:r>
              <a:rPr lang="en-US" sz="2000" dirty="0"/>
              <a:t>open science support and collaboration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05" name="Google Shape;105;g9845347147_3_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9a2265f87_1_0"/>
          <p:cNvSpPr txBox="1">
            <a:spLocks noGrp="1"/>
          </p:cNvSpPr>
          <p:nvPr>
            <p:ph type="sldNum" idx="12"/>
          </p:nvPr>
        </p:nvSpPr>
        <p:spPr>
          <a:xfrm>
            <a:off x="10867283" y="3679736"/>
            <a:ext cx="771600" cy="28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7" name="Google Shape;157;g99a2265f8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835" y="301866"/>
            <a:ext cx="2063786" cy="31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9a2265f87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885" y="669228"/>
            <a:ext cx="2063786" cy="31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99a2265f87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070" y="958428"/>
            <a:ext cx="2063786" cy="31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99a2265f87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6843" y="1416988"/>
            <a:ext cx="2063774" cy="314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99a2265f87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723" y="1872528"/>
            <a:ext cx="2091944" cy="30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99a2265f87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1621" y="2388305"/>
            <a:ext cx="2036666" cy="29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99a2265f87_1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47718" y="2987630"/>
            <a:ext cx="2036668" cy="29750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4" name="Google Shape;164;g99a2265f87_1_0"/>
          <p:cNvSpPr txBox="1"/>
          <p:nvPr/>
        </p:nvSpPr>
        <p:spPr>
          <a:xfrm>
            <a:off x="8642184" y="2251785"/>
            <a:ext cx="3207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Nunito"/>
                <a:ea typeface="Nunito"/>
                <a:cs typeface="Nunito"/>
                <a:sym typeface="Nunito"/>
              </a:rPr>
              <a:t>Available at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900" u="sng" dirty="0" err="1">
                <a:latin typeface="Nunito"/>
                <a:ea typeface="Nunito"/>
                <a:cs typeface="Nunito"/>
                <a:sym typeface="Nunito"/>
              </a:rPr>
              <a:t>www.eosc-synergy.eu</a:t>
            </a:r>
            <a:endParaRPr sz="1900" u="sng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" name="Google Shape;129;g9845347147_3_29">
            <a:extLst>
              <a:ext uri="{FF2B5EF4-FFF2-40B4-BE49-F238E27FC236}">
                <a16:creationId xmlns:a16="http://schemas.microsoft.com/office/drawing/2014/main" id="{11D356E3-0E98-6B40-B307-274C0B2DD7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89987" y="3556515"/>
            <a:ext cx="3736974" cy="24061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Google Shape;120;g9845347147_3_29">
            <a:extLst>
              <a:ext uri="{FF2B5EF4-FFF2-40B4-BE49-F238E27FC236}">
                <a16:creationId xmlns:a16="http://schemas.microsoft.com/office/drawing/2014/main" id="{20F0D731-BA9C-B245-A35B-23F549D4A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3682065" cy="22331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Highlights -</a:t>
            </a:r>
            <a:br>
              <a:rPr lang="en-US" dirty="0"/>
            </a:br>
            <a:r>
              <a:rPr lang="en-US" dirty="0"/>
              <a:t>7 information</a:t>
            </a:r>
            <a:br>
              <a:rPr lang="en-US" dirty="0"/>
            </a:br>
            <a:r>
              <a:rPr lang="en-US" dirty="0"/>
              <a:t>sheets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845347147_3_45"/>
          <p:cNvSpPr txBox="1"/>
          <p:nvPr/>
        </p:nvSpPr>
        <p:spPr>
          <a:xfrm>
            <a:off x="8571250" y="537848"/>
            <a:ext cx="1406000" cy="70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Nunito"/>
                <a:ea typeface="Nunito"/>
                <a:cs typeface="Nunito"/>
                <a:sym typeface="Nunito"/>
              </a:rPr>
              <a:t>Macro- economic context</a:t>
            </a:r>
            <a:endParaRPr sz="1900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g9845347147_3_45"/>
          <p:cNvCxnSpPr>
            <a:cxnSpLocks/>
          </p:cNvCxnSpPr>
          <p:nvPr/>
        </p:nvCxnSpPr>
        <p:spPr>
          <a:xfrm flipV="1">
            <a:off x="8069924" y="738938"/>
            <a:ext cx="501326" cy="1731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g9845347147_3_45"/>
          <p:cNvSpPr txBox="1"/>
          <p:nvPr/>
        </p:nvSpPr>
        <p:spPr>
          <a:xfrm>
            <a:off x="8439600" y="1777450"/>
            <a:ext cx="361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Timeline with the main policy roadmaps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g9845347147_3_45"/>
          <p:cNvCxnSpPr>
            <a:endCxn id="141" idx="1"/>
          </p:cNvCxnSpPr>
          <p:nvPr/>
        </p:nvCxnSpPr>
        <p:spPr>
          <a:xfrm>
            <a:off x="7649700" y="2001250"/>
            <a:ext cx="789900" cy="1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g9845347147_3_45"/>
          <p:cNvSpPr txBox="1"/>
          <p:nvPr/>
        </p:nvSpPr>
        <p:spPr>
          <a:xfrm>
            <a:off x="369825" y="2680325"/>
            <a:ext cx="226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Highlights from each country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4" name="Google Shape;144;g9845347147_3_45"/>
          <p:cNvCxnSpPr>
            <a:stCxn id="143" idx="3"/>
          </p:cNvCxnSpPr>
          <p:nvPr/>
        </p:nvCxnSpPr>
        <p:spPr>
          <a:xfrm rot="10800000" flipH="1">
            <a:off x="2633325" y="2985725"/>
            <a:ext cx="1635300" cy="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g9845347147_3_45"/>
          <p:cNvSpPr txBox="1"/>
          <p:nvPr/>
        </p:nvSpPr>
        <p:spPr>
          <a:xfrm>
            <a:off x="495875" y="4341525"/>
            <a:ext cx="226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EOSC awareness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6" name="Google Shape;146;g9845347147_3_45"/>
          <p:cNvCxnSpPr/>
          <p:nvPr/>
        </p:nvCxnSpPr>
        <p:spPr>
          <a:xfrm rot="10800000" flipH="1">
            <a:off x="2759375" y="4676925"/>
            <a:ext cx="1637700" cy="2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g9845347147_3_45"/>
          <p:cNvSpPr txBox="1"/>
          <p:nvPr/>
        </p:nvSpPr>
        <p:spPr>
          <a:xfrm>
            <a:off x="9114600" y="4691463"/>
            <a:ext cx="226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EOSC Maturity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8" name="Google Shape;148;g9845347147_3_45"/>
          <p:cNvCxnSpPr/>
          <p:nvPr/>
        </p:nvCxnSpPr>
        <p:spPr>
          <a:xfrm>
            <a:off x="7628950" y="4664175"/>
            <a:ext cx="1416300" cy="44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g9845347147_3_45"/>
          <p:cNvSpPr txBox="1"/>
          <p:nvPr/>
        </p:nvSpPr>
        <p:spPr>
          <a:xfrm>
            <a:off x="8571250" y="3026563"/>
            <a:ext cx="3613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Policy support, funding and stakeholders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0" name="Google Shape;150;g9845347147_3_45"/>
          <p:cNvCxnSpPr>
            <a:endCxn id="149" idx="1"/>
          </p:cNvCxnSpPr>
          <p:nvPr/>
        </p:nvCxnSpPr>
        <p:spPr>
          <a:xfrm>
            <a:off x="7651150" y="3067363"/>
            <a:ext cx="920100" cy="33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CE6FB7-3345-8D47-B2CB-14BBC8F7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0"/>
            <a:ext cx="388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11720</TotalTime>
  <Words>718</Words>
  <Application>Microsoft Macintosh PowerPoint</Application>
  <PresentationFormat>Widescreen</PresentationFormat>
  <Paragraphs>109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Nunito</vt:lpstr>
      <vt:lpstr>Calibri</vt:lpstr>
      <vt:lpstr>Tema de Office</vt:lpstr>
      <vt:lpstr>Short overview of the EOSC Synergy countries report</vt:lpstr>
      <vt:lpstr>EOSC Landscaping activities in Europe</vt:lpstr>
      <vt:lpstr>Rationale/aims for Landscape analysis</vt:lpstr>
      <vt:lpstr>A ”regional” project which covers various regions with quite diverse macro-indicators</vt:lpstr>
      <vt:lpstr>Fixed list of topics/questions</vt:lpstr>
      <vt:lpstr>Not a single landscape -  7 country reports</vt:lpstr>
      <vt:lpstr>Research topics   </vt:lpstr>
      <vt:lpstr> Highlights - 7 information sheets</vt:lpstr>
      <vt:lpstr>PowerPoint Presentation</vt:lpstr>
      <vt:lpstr>Awareness</vt:lpstr>
      <vt:lpstr>Maturity</vt:lpstr>
      <vt:lpstr>Next steps</vt:lpstr>
      <vt:lpstr>Thank you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overview of the EOSC Synergy countries report</dc:title>
  <dc:creator>Luděk Matyska</dc:creator>
  <cp:lastModifiedBy>Valentino Cavalli</cp:lastModifiedBy>
  <cp:revision>29</cp:revision>
  <dcterms:created xsi:type="dcterms:W3CDTF">2019-09-23T10:21:10Z</dcterms:created>
  <dcterms:modified xsi:type="dcterms:W3CDTF">2020-11-04T11:20:09Z</dcterms:modified>
</cp:coreProperties>
</file>